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257" r:id="rId2"/>
    <p:sldId id="466" r:id="rId3"/>
    <p:sldId id="405" r:id="rId4"/>
    <p:sldId id="412" r:id="rId5"/>
    <p:sldId id="258" r:id="rId6"/>
    <p:sldId id="406" r:id="rId7"/>
    <p:sldId id="259" r:id="rId8"/>
    <p:sldId id="308" r:id="rId9"/>
    <p:sldId id="413" r:id="rId10"/>
    <p:sldId id="414" r:id="rId11"/>
    <p:sldId id="465" r:id="rId12"/>
    <p:sldId id="314" r:id="rId13"/>
    <p:sldId id="464" r:id="rId14"/>
    <p:sldId id="318" r:id="rId15"/>
    <p:sldId id="320" r:id="rId16"/>
    <p:sldId id="415" r:id="rId17"/>
    <p:sldId id="416" r:id="rId18"/>
    <p:sldId id="376" r:id="rId19"/>
    <p:sldId id="327" r:id="rId20"/>
    <p:sldId id="262" r:id="rId21"/>
    <p:sldId id="428" r:id="rId22"/>
    <p:sldId id="417" r:id="rId23"/>
    <p:sldId id="418" r:id="rId24"/>
    <p:sldId id="419" r:id="rId25"/>
    <p:sldId id="421" r:id="rId26"/>
    <p:sldId id="422" r:id="rId27"/>
    <p:sldId id="423" r:id="rId28"/>
    <p:sldId id="424" r:id="rId29"/>
    <p:sldId id="425" r:id="rId30"/>
    <p:sldId id="426" r:id="rId31"/>
    <p:sldId id="448" r:id="rId32"/>
    <p:sldId id="449" r:id="rId33"/>
    <p:sldId id="400" r:id="rId34"/>
    <p:sldId id="429" r:id="rId35"/>
    <p:sldId id="352" r:id="rId36"/>
    <p:sldId id="430" r:id="rId37"/>
    <p:sldId id="431" r:id="rId38"/>
    <p:sldId id="454" r:id="rId39"/>
    <p:sldId id="432" r:id="rId40"/>
    <p:sldId id="434" r:id="rId41"/>
    <p:sldId id="435" r:id="rId42"/>
    <p:sldId id="452" r:id="rId43"/>
    <p:sldId id="436" r:id="rId44"/>
    <p:sldId id="437" r:id="rId45"/>
    <p:sldId id="438" r:id="rId46"/>
    <p:sldId id="439" r:id="rId47"/>
    <p:sldId id="441" r:id="rId48"/>
    <p:sldId id="440" r:id="rId49"/>
    <p:sldId id="443" r:id="rId50"/>
    <p:sldId id="453" r:id="rId51"/>
    <p:sldId id="442" r:id="rId52"/>
    <p:sldId id="451" r:id="rId53"/>
    <p:sldId id="444" r:id="rId54"/>
    <p:sldId id="445" r:id="rId55"/>
    <p:sldId id="433" r:id="rId56"/>
    <p:sldId id="446" r:id="rId57"/>
    <p:sldId id="450" r:id="rId58"/>
    <p:sldId id="447" r:id="rId59"/>
    <p:sldId id="356" r:id="rId60"/>
    <p:sldId id="349" r:id="rId61"/>
    <p:sldId id="455" r:id="rId62"/>
    <p:sldId id="456" r:id="rId63"/>
    <p:sldId id="457" r:id="rId64"/>
    <p:sldId id="460" r:id="rId65"/>
    <p:sldId id="458" r:id="rId66"/>
    <p:sldId id="461" r:id="rId67"/>
    <p:sldId id="459" r:id="rId68"/>
    <p:sldId id="462" r:id="rId69"/>
    <p:sldId id="463" r:id="rId70"/>
    <p:sldId id="407" r:id="rId71"/>
    <p:sldId id="285" r:id="rId72"/>
    <p:sldId id="397" r:id="rId73"/>
    <p:sldId id="385" r:id="rId74"/>
    <p:sldId id="386" r:id="rId75"/>
    <p:sldId id="408" r:id="rId76"/>
    <p:sldId id="388" r:id="rId77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F7AA18-6642-4E4B-B5D2-F0081574DAC6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FA0650D-BBB9-4D66-8977-7315EDC78DFD}">
      <dgm:prSet/>
      <dgm:spPr/>
      <dgm:t>
        <a:bodyPr/>
        <a:lstStyle/>
        <a:p>
          <a:r>
            <a:rPr lang="en-US"/>
            <a:t>THANKYOU</a:t>
          </a:r>
        </a:p>
      </dgm:t>
    </dgm:pt>
    <dgm:pt modelId="{E8D43984-E492-4C0D-B3DF-FBED139E787F}" type="parTrans" cxnId="{8F43F0F4-42E8-4292-87F0-E38A7AF5634E}">
      <dgm:prSet/>
      <dgm:spPr/>
      <dgm:t>
        <a:bodyPr/>
        <a:lstStyle/>
        <a:p>
          <a:endParaRPr lang="en-US"/>
        </a:p>
      </dgm:t>
    </dgm:pt>
    <dgm:pt modelId="{ADECB327-B167-40D9-98DC-05BFB8C869A2}" type="sibTrans" cxnId="{8F43F0F4-42E8-4292-87F0-E38A7AF5634E}">
      <dgm:prSet/>
      <dgm:spPr/>
      <dgm:t>
        <a:bodyPr/>
        <a:lstStyle/>
        <a:p>
          <a:endParaRPr lang="en-US"/>
        </a:p>
      </dgm:t>
    </dgm:pt>
    <dgm:pt modelId="{7148A5DE-487E-4827-964E-A8A336622DB7}" type="pres">
      <dgm:prSet presAssocID="{45F7AA18-6642-4E4B-B5D2-F0081574DAC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BF65F63-35B3-4E16-8AA4-FEB3CE07E5C4}" type="pres">
      <dgm:prSet presAssocID="{DFA0650D-BBB9-4D66-8977-7315EDC78DFD}" presName="hierRoot1" presStyleCnt="0">
        <dgm:presLayoutVars>
          <dgm:hierBranch val="init"/>
        </dgm:presLayoutVars>
      </dgm:prSet>
      <dgm:spPr/>
    </dgm:pt>
    <dgm:pt modelId="{CACA9130-F289-443D-A3B1-F8CB362F0EB1}" type="pres">
      <dgm:prSet presAssocID="{DFA0650D-BBB9-4D66-8977-7315EDC78DFD}" presName="rootComposite1" presStyleCnt="0"/>
      <dgm:spPr/>
    </dgm:pt>
    <dgm:pt modelId="{21344D1B-B740-43BC-B2F2-1D87CDA4C418}" type="pres">
      <dgm:prSet presAssocID="{DFA0650D-BBB9-4D66-8977-7315EDC78DFD}" presName="rootText1" presStyleLbl="node0" presStyleIdx="0" presStyleCnt="1">
        <dgm:presLayoutVars>
          <dgm:chPref val="3"/>
        </dgm:presLayoutVars>
      </dgm:prSet>
      <dgm:spPr/>
    </dgm:pt>
    <dgm:pt modelId="{FB96B943-DF19-495E-A784-D4EC6C887753}" type="pres">
      <dgm:prSet presAssocID="{DFA0650D-BBB9-4D66-8977-7315EDC78DFD}" presName="rootConnector1" presStyleLbl="node1" presStyleIdx="0" presStyleCnt="0"/>
      <dgm:spPr/>
    </dgm:pt>
    <dgm:pt modelId="{4D1E460F-0F07-4880-899E-43A1496C500C}" type="pres">
      <dgm:prSet presAssocID="{DFA0650D-BBB9-4D66-8977-7315EDC78DFD}" presName="hierChild2" presStyleCnt="0"/>
      <dgm:spPr/>
    </dgm:pt>
    <dgm:pt modelId="{F702B4CA-8C34-4165-9013-430D852083A3}" type="pres">
      <dgm:prSet presAssocID="{DFA0650D-BBB9-4D66-8977-7315EDC78DFD}" presName="hierChild3" presStyleCnt="0"/>
      <dgm:spPr/>
    </dgm:pt>
  </dgm:ptLst>
  <dgm:cxnLst>
    <dgm:cxn modelId="{891B8F99-F628-485D-8EE2-982B5EADC9E3}" type="presOf" srcId="{45F7AA18-6642-4E4B-B5D2-F0081574DAC6}" destId="{7148A5DE-487E-4827-964E-A8A336622DB7}" srcOrd="0" destOrd="0" presId="urn:microsoft.com/office/officeart/2009/3/layout/HorizontalOrganizationChart"/>
    <dgm:cxn modelId="{369074CA-780A-4AD9-B073-7837AE56F1C6}" type="presOf" srcId="{DFA0650D-BBB9-4D66-8977-7315EDC78DFD}" destId="{FB96B943-DF19-495E-A784-D4EC6C887753}" srcOrd="1" destOrd="0" presId="urn:microsoft.com/office/officeart/2009/3/layout/HorizontalOrganizationChart"/>
    <dgm:cxn modelId="{81A4BBE4-42DD-45CD-B9F5-CC51FCB3EC64}" type="presOf" srcId="{DFA0650D-BBB9-4D66-8977-7315EDC78DFD}" destId="{21344D1B-B740-43BC-B2F2-1D87CDA4C418}" srcOrd="0" destOrd="0" presId="urn:microsoft.com/office/officeart/2009/3/layout/HorizontalOrganizationChart"/>
    <dgm:cxn modelId="{8F43F0F4-42E8-4292-87F0-E38A7AF5634E}" srcId="{45F7AA18-6642-4E4B-B5D2-F0081574DAC6}" destId="{DFA0650D-BBB9-4D66-8977-7315EDC78DFD}" srcOrd="0" destOrd="0" parTransId="{E8D43984-E492-4C0D-B3DF-FBED139E787F}" sibTransId="{ADECB327-B167-40D9-98DC-05BFB8C869A2}"/>
    <dgm:cxn modelId="{4909F811-F6A0-442F-BD34-4792D33D34A4}" type="presParOf" srcId="{7148A5DE-487E-4827-964E-A8A336622DB7}" destId="{8BF65F63-35B3-4E16-8AA4-FEB3CE07E5C4}" srcOrd="0" destOrd="0" presId="urn:microsoft.com/office/officeart/2009/3/layout/HorizontalOrganizationChart"/>
    <dgm:cxn modelId="{0382FB8E-4760-4C96-B012-832C6D4A7582}" type="presParOf" srcId="{8BF65F63-35B3-4E16-8AA4-FEB3CE07E5C4}" destId="{CACA9130-F289-443D-A3B1-F8CB362F0EB1}" srcOrd="0" destOrd="0" presId="urn:microsoft.com/office/officeart/2009/3/layout/HorizontalOrganizationChart"/>
    <dgm:cxn modelId="{5EE9624D-4866-4B62-B89C-DCEDC6C6629A}" type="presParOf" srcId="{CACA9130-F289-443D-A3B1-F8CB362F0EB1}" destId="{21344D1B-B740-43BC-B2F2-1D87CDA4C418}" srcOrd="0" destOrd="0" presId="urn:microsoft.com/office/officeart/2009/3/layout/HorizontalOrganizationChart"/>
    <dgm:cxn modelId="{20330259-FF10-4232-8481-893BEAA30DE8}" type="presParOf" srcId="{CACA9130-F289-443D-A3B1-F8CB362F0EB1}" destId="{FB96B943-DF19-495E-A784-D4EC6C887753}" srcOrd="1" destOrd="0" presId="urn:microsoft.com/office/officeart/2009/3/layout/HorizontalOrganizationChart"/>
    <dgm:cxn modelId="{8400186A-7460-4615-8E05-8E55EF690F7C}" type="presParOf" srcId="{8BF65F63-35B3-4E16-8AA4-FEB3CE07E5C4}" destId="{4D1E460F-0F07-4880-899E-43A1496C500C}" srcOrd="1" destOrd="0" presId="urn:microsoft.com/office/officeart/2009/3/layout/HorizontalOrganizationChart"/>
    <dgm:cxn modelId="{07CB8CC6-4ACB-43F8-B1B1-322B5D7D0E97}" type="presParOf" srcId="{8BF65F63-35B3-4E16-8AA4-FEB3CE07E5C4}" destId="{F702B4CA-8C34-4165-9013-430D852083A3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44D1B-B740-43BC-B2F2-1D87CDA4C418}">
      <dsp:nvSpPr>
        <dsp:cNvPr id="0" name=""/>
        <dsp:cNvSpPr/>
      </dsp:nvSpPr>
      <dsp:spPr>
        <a:xfrm>
          <a:off x="1263" y="451068"/>
          <a:ext cx="10351147" cy="31570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THANKYOU</a:t>
          </a:r>
        </a:p>
      </dsp:txBody>
      <dsp:txXfrm>
        <a:off x="1263" y="451068"/>
        <a:ext cx="10351147" cy="3157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229EAA2-E2D7-47B7-B851-80D46DEC786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9EC8E09-7E6E-4869-A64A-CA26601791F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859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AB566-F639-441E-8562-36CFA93C94B2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092DD-EB9C-49B5-8742-D3C57823B8A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220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5DB932-10E7-439B-864E-0DA100F69D68}" type="slidenum">
              <a:rPr lang="en-US" altLang="en-US" smtClean="0"/>
              <a:pPr eaLnBrk="1" hangingPunct="1">
                <a:spcBef>
                  <a:spcPct val="0"/>
                </a:spcBef>
              </a:pPr>
              <a:t>62</a:t>
            </a:fld>
            <a:endParaRPr lang="en-US" alt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0DFCC0-10A5-4743-BEE1-08CDF3B20C84}" type="slidenum">
              <a:rPr lang="en-US" altLang="en-US" smtClean="0"/>
              <a:pPr eaLnBrk="1" hangingPunct="1">
                <a:spcBef>
                  <a:spcPct val="0"/>
                </a:spcBef>
              </a:pPr>
              <a:t>65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614E16-3FBD-4156-901A-70CAEC47A116}" type="slidenum">
              <a:rPr lang="en-US" altLang="en-US" smtClean="0"/>
              <a:pPr eaLnBrk="1" hangingPunct="1">
                <a:spcBef>
                  <a:spcPct val="0"/>
                </a:spcBef>
              </a:pPr>
              <a:t>66</a:t>
            </a:fld>
            <a:endParaRPr lang="en-US" alt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173144-7AF6-42D1-A862-E34D9A900F0A}" type="slidenum">
              <a:rPr lang="en-US" altLang="en-US" smtClean="0"/>
              <a:pPr eaLnBrk="1" hangingPunct="1">
                <a:spcBef>
                  <a:spcPct val="0"/>
                </a:spcBef>
              </a:pPr>
              <a:t>68</a:t>
            </a:fld>
            <a:endParaRPr lang="en-US" alt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B946-301F-48C0-BF11-A656DFE6919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D5E5-C7A8-420E-9565-C61A261BF55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98155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B946-301F-48C0-BF11-A656DFE6919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D5E5-C7A8-420E-9565-C61A261BF55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58620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B946-301F-48C0-BF11-A656DFE6919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D5E5-C7A8-420E-9565-C61A261BF55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1402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B946-301F-48C0-BF11-A656DFE6919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D5E5-C7A8-420E-9565-C61A261BF554}" type="slidenum">
              <a:rPr lang="x-none" smtClean="0"/>
              <a:t>‹#›</a:t>
            </a:fld>
            <a:endParaRPr lang="x-none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320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B946-301F-48C0-BF11-A656DFE6919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D5E5-C7A8-420E-9565-C61A261BF55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4462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B946-301F-48C0-BF11-A656DFE6919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D5E5-C7A8-420E-9565-C61A261BF55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1109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B946-301F-48C0-BF11-A656DFE6919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D5E5-C7A8-420E-9565-C61A261BF55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4325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B946-301F-48C0-BF11-A656DFE6919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D5E5-C7A8-420E-9565-C61A261BF55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8977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B946-301F-48C0-BF11-A656DFE6919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D5E5-C7A8-420E-9565-C61A261BF55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1532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F50F2-5E24-4F1E-97DE-E1298E66B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20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2BBCE-6D0C-46F0-BDBC-44CC0581E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24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B946-301F-48C0-BF11-A656DFE6919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D5E5-C7A8-420E-9565-C61A261BF55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1723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506CA-21B4-4D9C-9AEA-992A98B236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38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B946-301F-48C0-BF11-A656DFE6919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D5E5-C7A8-420E-9565-C61A261BF55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6488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B946-301F-48C0-BF11-A656DFE6919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D5E5-C7A8-420E-9565-C61A261BF55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8939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B946-301F-48C0-BF11-A656DFE6919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D5E5-C7A8-420E-9565-C61A261BF55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2685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B946-301F-48C0-BF11-A656DFE6919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D5E5-C7A8-420E-9565-C61A261BF55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8429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B946-301F-48C0-BF11-A656DFE6919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D5E5-C7A8-420E-9565-C61A261BF55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516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B946-301F-48C0-BF11-A656DFE6919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D5E5-C7A8-420E-9565-C61A261BF55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089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B946-301F-48C0-BF11-A656DFE6919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2D5E5-C7A8-420E-9565-C61A261BF55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35916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2DBB946-301F-48C0-BF11-A656DFE6919D}" type="datetimeFigureOut">
              <a:rPr lang="x-none" smtClean="0"/>
              <a:t>2/11/2025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EA2D5E5-C7A8-420E-9565-C61A261BF55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4221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5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5256" y="849312"/>
            <a:ext cx="3505200" cy="31146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CNS MODULE</a:t>
            </a:r>
            <a:b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(RADIOLOGY)</a:t>
            </a:r>
            <a:b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5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4513" y="4337072"/>
            <a:ext cx="3506264" cy="1671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/>
              <a:t>By: </a:t>
            </a:r>
          </a:p>
          <a:p>
            <a:r>
              <a:rPr lang="en-US" sz="1800" dirty="0"/>
              <a:t>Dr. Anam </a:t>
            </a:r>
            <a:r>
              <a:rPr lang="en-US" sz="1800" dirty="0" err="1"/>
              <a:t>Zahoor</a:t>
            </a:r>
            <a:endParaRPr lang="en-US" sz="1800" dirty="0"/>
          </a:p>
          <a:p>
            <a:r>
              <a:rPr lang="en-US" sz="1800" dirty="0"/>
              <a:t>Assistant Professor Radiology</a:t>
            </a:r>
          </a:p>
          <a:p>
            <a:r>
              <a:rPr lang="en-US" sz="1800" dirty="0"/>
              <a:t>Holy Family Hospital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5" name="Picture 4" descr="mri 1.jpg"/>
          <p:cNvPicPr>
            <a:picLocks noChangeAspect="1"/>
          </p:cNvPicPr>
          <p:nvPr/>
        </p:nvPicPr>
        <p:blipFill rotWithShape="1">
          <a:blip r:embed="rId2" cstate="print"/>
          <a:srcRect l="7304" r="4786" b="1"/>
          <a:stretch/>
        </p:blipFill>
        <p:spPr>
          <a:xfrm>
            <a:off x="413544" y="1583274"/>
            <a:ext cx="2598738" cy="3691454"/>
          </a:xfrm>
          <a:prstGeom prst="rect">
            <a:avLst/>
          </a:prstGeom>
        </p:spPr>
      </p:pic>
      <p:pic>
        <p:nvPicPr>
          <p:cNvPr id="4" name="Picture 3" descr="ct brain1.jpg"/>
          <p:cNvPicPr>
            <a:picLocks noChangeAspect="1"/>
          </p:cNvPicPr>
          <p:nvPr/>
        </p:nvPicPr>
        <p:blipFill rotWithShape="1">
          <a:blip r:embed="rId3" cstate="print"/>
          <a:srcRect l="4925" r="4837"/>
          <a:stretch/>
        </p:blipFill>
        <p:spPr>
          <a:xfrm>
            <a:off x="9201944" y="1620438"/>
            <a:ext cx="2619375" cy="36171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TECHNIQUE</a:t>
            </a:r>
          </a:p>
        </p:txBody>
      </p:sp>
      <p:pic>
        <p:nvPicPr>
          <p:cNvPr id="3" name="ct anima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040" y="1556117"/>
            <a:ext cx="6245225" cy="4059237"/>
          </a:xfrm>
        </p:spPr>
      </p:pic>
      <p:pic>
        <p:nvPicPr>
          <p:cNvPr id="5" name="ct animation 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69369" y="1400907"/>
            <a:ext cx="3810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0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1" y="216081"/>
            <a:ext cx="10121152" cy="622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34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825" y="636190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In CT, shades of gray correspond to a number on an arbitrary linear scale, expressed as HOUNSEFIELD UNITS (HU). (-1000 to +3000)</a:t>
            </a:r>
          </a:p>
          <a:p>
            <a:r>
              <a:rPr lang="en-US" dirty="0">
                <a:solidFill>
                  <a:schemeClr val="tx1"/>
                </a:solidFill>
              </a:rPr>
              <a:t>Human eye has limitations in number of different shades it can perceive. Monitors can display 256 gray scales &amp; human eye can perceive 64 shades of gray</a:t>
            </a:r>
          </a:p>
          <a:p>
            <a:r>
              <a:rPr lang="en-US" dirty="0">
                <a:solidFill>
                  <a:schemeClr val="tx1"/>
                </a:solidFill>
              </a:rPr>
              <a:t>CT WINDOWING is done by setting the display to the HU of tissues of interest</a:t>
            </a:r>
          </a:p>
          <a:p>
            <a:pPr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Content Placeholder 3" descr="Hounsfield_units_(HU).PNG">
            <a:extLst>
              <a:ext uri="{FF2B5EF4-FFF2-40B4-BE49-F238E27FC236}">
                <a16:creationId xmlns:a16="http://schemas.microsoft.com/office/drawing/2014/main" id="{A211AF7C-2F9C-D4F7-D25E-4A701C11DE4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0639" y="562784"/>
            <a:ext cx="4699536" cy="556683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86" y="1743686"/>
            <a:ext cx="7756503" cy="40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161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7328"/>
            <a:ext cx="8370277" cy="61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t densiy bra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457201"/>
            <a:ext cx="8763000" cy="5668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187569"/>
            <a:ext cx="10353762" cy="1392481"/>
          </a:xfrm>
        </p:spPr>
        <p:txBody>
          <a:bodyPr>
            <a:normAutofit/>
          </a:bodyPr>
          <a:lstStyle/>
          <a:p>
            <a:r>
              <a:rPr lang="en-GB" dirty="0"/>
              <a:t>Vertical integration</a:t>
            </a:r>
            <a:br>
              <a:rPr lang="en-GB" dirty="0"/>
            </a:br>
            <a:r>
              <a:rPr lang="en-GB" dirty="0"/>
              <a:t>Normal Anatomy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152" y="1731963"/>
            <a:ext cx="6800170" cy="40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936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19" y="515815"/>
            <a:ext cx="9936255" cy="565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411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5ABA1B-2483-21C7-1F99-5C82CD710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98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kull 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42728" cy="5508265"/>
          </a:xfrm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3535" r="14376" b="7071"/>
          <a:stretch/>
        </p:blipFill>
        <p:spPr bwMode="auto">
          <a:xfrm>
            <a:off x="5427783" y="492369"/>
            <a:ext cx="6338609" cy="512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ED151-8A34-1DC2-BB09-D42BFB21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University Motto, Vision and</a:t>
            </a:r>
            <a:br>
              <a:rPr lang="en-US" dirty="0"/>
            </a:br>
            <a:r>
              <a:rPr lang="en-US" dirty="0"/>
              <a:t>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3E8EB-BDC1-B625-201C-CD1923626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US" dirty="0"/>
              <a:t>Mission Statement</a:t>
            </a:r>
          </a:p>
          <a:p>
            <a:r>
              <a:rPr lang="en-US" dirty="0"/>
              <a:t>To impart evidence-based research-oriented health professional education Best possible patient care Mutual respect, ethical practice of healthcare and social accountability.</a:t>
            </a:r>
          </a:p>
          <a:p>
            <a:pPr marL="36900" indent="0">
              <a:buNone/>
            </a:pPr>
            <a:r>
              <a:rPr lang="en-US" dirty="0"/>
              <a:t>Vision and Values</a:t>
            </a:r>
          </a:p>
          <a:p>
            <a:r>
              <a:rPr lang="en-US" dirty="0"/>
              <a:t>Highly recognized and accredited </a:t>
            </a:r>
            <a:r>
              <a:rPr lang="en-US" dirty="0" err="1"/>
              <a:t>centre</a:t>
            </a:r>
            <a:r>
              <a:rPr lang="en-US" dirty="0"/>
              <a:t> of excellence in Medical Education, using evidence-based training techniques for development of highly competent health professionals, who are lifelong experiential learner and are socially accountable.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6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57" y="609601"/>
            <a:ext cx="9708209" cy="546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997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3" y="1153572"/>
            <a:ext cx="4261685" cy="4834852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rgbClr val="FFFFFF"/>
                </a:solidFill>
              </a:rPr>
              <a:t>SYSTEMIC APPROACH TO CT INTERPRETATION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7152" y="636190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Symmetry: Compare left &amp; right side</a:t>
            </a:r>
          </a:p>
          <a:p>
            <a:r>
              <a:rPr lang="en-US" dirty="0"/>
              <a:t>Midline: Look for midline shift</a:t>
            </a:r>
          </a:p>
          <a:p>
            <a:r>
              <a:rPr lang="en-US" dirty="0"/>
              <a:t>Cross sectional anatomy:</a:t>
            </a:r>
          </a:p>
          <a:p>
            <a:pPr lvl="1"/>
            <a:r>
              <a:rPr lang="en-US" dirty="0"/>
              <a:t>Brain matter (gray matter, white matter, any lesions</a:t>
            </a:r>
          </a:p>
          <a:p>
            <a:pPr lvl="1"/>
            <a:r>
              <a:rPr lang="en-US" dirty="0"/>
              <a:t>CSF &amp; ventricles</a:t>
            </a:r>
          </a:p>
          <a:p>
            <a:pPr lvl="1"/>
            <a:r>
              <a:rPr lang="en-US" dirty="0"/>
              <a:t>Skull &amp; soft tissues</a:t>
            </a:r>
          </a:p>
          <a:p>
            <a:r>
              <a:rPr lang="en-US" dirty="0"/>
              <a:t>Subdural windows: Blood &amp; collections adjacent to bone</a:t>
            </a:r>
          </a:p>
          <a:p>
            <a:r>
              <a:rPr lang="en-US" dirty="0"/>
              <a:t>Bone windows: Skull, orbit, sinuses, air</a:t>
            </a:r>
          </a:p>
        </p:txBody>
      </p:sp>
    </p:spTree>
    <p:extLst>
      <p:ext uri="{BB962C8B-B14F-4D97-AF65-F5344CB8AC3E}">
        <p14:creationId xmlns:p14="http://schemas.microsoft.com/office/powerpoint/2010/main" val="444095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33" y="2543908"/>
            <a:ext cx="10353762" cy="970450"/>
          </a:xfrm>
        </p:spPr>
        <p:txBody>
          <a:bodyPr/>
          <a:lstStyle/>
          <a:p>
            <a:r>
              <a:rPr lang="en-GB" dirty="0"/>
              <a:t>MRI BRAIN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0526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MRI (Magnetic Resonance Imaging)</a:t>
            </a:r>
          </a:p>
          <a:p>
            <a:r>
              <a:rPr lang="en-GB" dirty="0"/>
              <a:t>An MRI scanner is actually a large, powerful magnet in which the patient lies. </a:t>
            </a:r>
          </a:p>
          <a:p>
            <a:r>
              <a:rPr lang="en-GB" dirty="0"/>
              <a:t>MRI sensitization          Body sensitized &amp; magnetized           body sends magnetic signals           Received by MRI scanner            Computer image formed from proton map</a:t>
            </a:r>
          </a:p>
          <a:p>
            <a:endParaRPr lang="en-GB" dirty="0"/>
          </a:p>
        </p:txBody>
      </p:sp>
      <p:sp>
        <p:nvSpPr>
          <p:cNvPr id="4" name="Right Arrow 3"/>
          <p:cNvSpPr/>
          <p:nvPr/>
        </p:nvSpPr>
        <p:spPr>
          <a:xfrm>
            <a:off x="3364523" y="2766646"/>
            <a:ext cx="539262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Arrow 4"/>
          <p:cNvSpPr/>
          <p:nvPr/>
        </p:nvSpPr>
        <p:spPr>
          <a:xfrm>
            <a:off x="7280031" y="2766646"/>
            <a:ext cx="574431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Arrow 5"/>
          <p:cNvSpPr/>
          <p:nvPr/>
        </p:nvSpPr>
        <p:spPr>
          <a:xfrm>
            <a:off x="11007969" y="2781299"/>
            <a:ext cx="562708" cy="123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4220308" y="3024553"/>
            <a:ext cx="586154" cy="1641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193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ri anima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954" y="1180978"/>
            <a:ext cx="6485088" cy="3566868"/>
          </a:xfrm>
        </p:spPr>
      </p:pic>
      <p:pic>
        <p:nvPicPr>
          <p:cNvPr id="5" name="mri animation 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1652" y="1494693"/>
            <a:ext cx="5366564" cy="301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2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chemeClr val="hlink"/>
                </a:solidFill>
              </a:rPr>
              <a:t>BRAIN</a:t>
            </a:r>
            <a:br>
              <a:rPr lang="en-US" altLang="en-US" sz="3200">
                <a:solidFill>
                  <a:schemeClr val="hlink"/>
                </a:solidFill>
              </a:rPr>
            </a:br>
            <a:r>
              <a:rPr lang="en-US" altLang="en-US" sz="3200"/>
              <a:t>NORMAL</a:t>
            </a:r>
          </a:p>
        </p:txBody>
      </p:sp>
      <p:pic>
        <p:nvPicPr>
          <p:cNvPr id="19459" name="Picture 4" descr="NORMAL AXIAL T1WI SELECT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8073" r="10896" b="13889"/>
          <a:stretch>
            <a:fillRect/>
          </a:stretch>
        </p:blipFill>
        <p:spPr>
          <a:xfrm>
            <a:off x="3048001" y="1828800"/>
            <a:ext cx="2927351" cy="2667000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9460" name="Picture 5" descr="NORMAL AXIAL FLAI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t="6061" r="4514" b="12122"/>
          <a:stretch>
            <a:fillRect/>
          </a:stretch>
        </p:blipFill>
        <p:spPr>
          <a:xfrm>
            <a:off x="9127067" y="1828800"/>
            <a:ext cx="3064933" cy="2667000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9461" name="Picture 6" descr="NORMAL AXIAL PD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0001"/>
          <a:stretch>
            <a:fillRect/>
          </a:stretch>
        </p:blipFill>
        <p:spPr>
          <a:xfrm>
            <a:off x="76200" y="1828800"/>
            <a:ext cx="2768600" cy="2667000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9462" name="Picture 7" descr="NORMAL AXIAL T2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2" t="5908" r="9624" b="8430"/>
          <a:stretch>
            <a:fillRect/>
          </a:stretch>
        </p:blipFill>
        <p:spPr bwMode="auto">
          <a:xfrm>
            <a:off x="6096001" y="1828800"/>
            <a:ext cx="2944284" cy="2667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11830051" y="5562600"/>
            <a:ext cx="545470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" tIns="9144" rIns="27432" bIns="9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pitchFamily="34" charset="0"/>
              </a:rPr>
              <a:t>PDW</a:t>
            </a:r>
          </a:p>
        </p:txBody>
      </p:sp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3962401" y="4724400"/>
            <a:ext cx="525080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" tIns="9144" rIns="27432" bIns="9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ahoma" pitchFamily="34" charset="0"/>
              </a:rPr>
              <a:t>T1W</a:t>
            </a:r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7131051" y="4724400"/>
            <a:ext cx="525080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" tIns="9144" rIns="27432" bIns="9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ahoma" pitchFamily="34" charset="0"/>
              </a:rPr>
              <a:t>T2W</a:t>
            </a:r>
          </a:p>
        </p:txBody>
      </p:sp>
      <p:sp>
        <p:nvSpPr>
          <p:cNvPr id="19466" name="Text Box 11"/>
          <p:cNvSpPr txBox="1">
            <a:spLocks noChangeArrowheads="1"/>
          </p:cNvSpPr>
          <p:nvPr/>
        </p:nvSpPr>
        <p:spPr bwMode="auto">
          <a:xfrm>
            <a:off x="10261601" y="4724400"/>
            <a:ext cx="653512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7432" tIns="9144" rIns="27432" bIns="9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ahoma" pitchFamily="34" charset="0"/>
              </a:rPr>
              <a:t>FLAIR</a:t>
            </a:r>
          </a:p>
        </p:txBody>
      </p:sp>
      <p:sp>
        <p:nvSpPr>
          <p:cNvPr id="2" name="Rectangle 1"/>
          <p:cNvSpPr/>
          <p:nvPr/>
        </p:nvSpPr>
        <p:spPr>
          <a:xfrm>
            <a:off x="2540000" y="5856289"/>
            <a:ext cx="5684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en-US" sz="2800" kern="0" dirty="0">
                <a:solidFill>
                  <a:srgbClr val="FFFFFF"/>
                </a:solidFill>
                <a:latin typeface="Times New Roman"/>
              </a:rPr>
              <a:t>MULTI SEQUENTIAL IMAGING</a:t>
            </a:r>
          </a:p>
        </p:txBody>
      </p:sp>
    </p:spTree>
    <p:extLst>
      <p:ext uri="{BB962C8B-B14F-4D97-AF65-F5344CB8AC3E}">
        <p14:creationId xmlns:p14="http://schemas.microsoft.com/office/powerpoint/2010/main" val="3725076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ri anatomy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3359" r="4000" b="3907"/>
          <a:stretch>
            <a:fillRect/>
          </a:stretch>
        </p:blipFill>
        <p:spPr>
          <a:xfrm>
            <a:off x="2217819" y="1340577"/>
            <a:ext cx="7134534" cy="49793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8921" y="229290"/>
            <a:ext cx="10516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VERTICAL INTEGRATION- NORMAL ANATOMY </a:t>
            </a:r>
          </a:p>
        </p:txBody>
      </p:sp>
    </p:spTree>
    <p:extLst>
      <p:ext uri="{BB962C8B-B14F-4D97-AF65-F5344CB8AC3E}">
        <p14:creationId xmlns:p14="http://schemas.microsoft.com/office/powerpoint/2010/main" val="3591052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4034" y="596596"/>
            <a:ext cx="8518508" cy="566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016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ri anatomy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975" r="4000" b="2523"/>
          <a:stretch>
            <a:fillRect/>
          </a:stretch>
        </p:blipFill>
        <p:spPr>
          <a:xfrm>
            <a:off x="1568865" y="810969"/>
            <a:ext cx="7826146" cy="562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80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64" y="117231"/>
            <a:ext cx="10353762" cy="970450"/>
          </a:xfrm>
        </p:spPr>
        <p:txBody>
          <a:bodyPr/>
          <a:lstStyle/>
          <a:p>
            <a:r>
              <a:rPr lang="en-GB" dirty="0"/>
              <a:t>Sagittal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722" y="1090283"/>
            <a:ext cx="6435969" cy="543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237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8591-9A7A-8CE3-3D8C-4CF9AC51E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61DFE-D091-C128-57D6-44ADB6A91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DCAE5-C4C9-2496-DB8C-074D38BFF5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9"/>
          <a:stretch/>
        </p:blipFill>
        <p:spPr>
          <a:xfrm>
            <a:off x="300488" y="519953"/>
            <a:ext cx="11591024" cy="591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85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15" y="1567840"/>
            <a:ext cx="7099339" cy="489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849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18" y="260649"/>
            <a:ext cx="9800762" cy="605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696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412777"/>
            <a:ext cx="7200800" cy="476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864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24D70E-B778-79AA-7AF3-CF3B7F010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CNS Pathologies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CAB194-584B-35C8-BE1F-8A50C993B44B}"/>
              </a:ext>
            </a:extLst>
          </p:cNvPr>
          <p:cNvSpPr txBox="1"/>
          <p:nvPr/>
        </p:nvSpPr>
        <p:spPr>
          <a:xfrm>
            <a:off x="412376" y="582539"/>
            <a:ext cx="46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Horizontal integration </a:t>
            </a:r>
          </a:p>
        </p:txBody>
      </p:sp>
    </p:spTree>
    <p:extLst>
      <p:ext uri="{BB962C8B-B14F-4D97-AF65-F5344CB8AC3E}">
        <p14:creationId xmlns:p14="http://schemas.microsoft.com/office/powerpoint/2010/main" val="3251149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Congenital</a:t>
            </a:r>
          </a:p>
          <a:p>
            <a:r>
              <a:rPr lang="en-GB" dirty="0"/>
              <a:t>Neoplastic</a:t>
            </a:r>
          </a:p>
          <a:p>
            <a:r>
              <a:rPr lang="en-GB" dirty="0"/>
              <a:t>Infective</a:t>
            </a:r>
          </a:p>
          <a:p>
            <a:r>
              <a:rPr lang="en-GB" dirty="0"/>
              <a:t>De/</a:t>
            </a:r>
            <a:r>
              <a:rPr lang="en-GB" dirty="0" err="1"/>
              <a:t>dysmyelinating</a:t>
            </a:r>
            <a:endParaRPr lang="en-GB" dirty="0"/>
          </a:p>
          <a:p>
            <a:r>
              <a:rPr lang="en-GB" dirty="0"/>
              <a:t>Vascular</a:t>
            </a:r>
          </a:p>
          <a:p>
            <a:r>
              <a:rPr lang="en-GB" dirty="0"/>
              <a:t>Trauma</a:t>
            </a:r>
          </a:p>
        </p:txBody>
      </p:sp>
    </p:spTree>
    <p:extLst>
      <p:ext uri="{BB962C8B-B14F-4D97-AF65-F5344CB8AC3E}">
        <p14:creationId xmlns:p14="http://schemas.microsoft.com/office/powerpoint/2010/main" val="68064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BB75-F24E-FA68-13D8-E06E4F2BD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62" y="680482"/>
            <a:ext cx="2955852" cy="32831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Hydrocephalus</a:t>
            </a:r>
          </a:p>
        </p:txBody>
      </p:sp>
      <p:pic>
        <p:nvPicPr>
          <p:cNvPr id="4" name="Content Placeholder 3" descr="COM HYDRO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403135" y="609320"/>
            <a:ext cx="4049712" cy="549592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Chiari Malformation</a:t>
            </a: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0401" y="1676400"/>
            <a:ext cx="4559300" cy="3962400"/>
          </a:xfrm>
          <a:noFill/>
        </p:spPr>
      </p:pic>
      <p:pic>
        <p:nvPicPr>
          <p:cNvPr id="2867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600201"/>
            <a:ext cx="5588000" cy="4125913"/>
          </a:xfrm>
          <a:noFill/>
        </p:spPr>
      </p:pic>
    </p:spTree>
    <p:extLst>
      <p:ext uri="{BB962C8B-B14F-4D97-AF65-F5344CB8AC3E}">
        <p14:creationId xmlns:p14="http://schemas.microsoft.com/office/powerpoint/2010/main" val="2165392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Dandy Walker Malformation</a:t>
            </a:r>
          </a:p>
        </p:txBody>
      </p:sp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1524000"/>
            <a:ext cx="553296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7" t="13239" r="32631" b="11111"/>
          <a:stretch>
            <a:fillRect/>
          </a:stretch>
        </p:blipFill>
        <p:spPr bwMode="auto">
          <a:xfrm>
            <a:off x="609600" y="1219200"/>
            <a:ext cx="508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AutoShape 7"/>
          <p:cNvSpPr>
            <a:spLocks noChangeArrowheads="1"/>
          </p:cNvSpPr>
          <p:nvPr/>
        </p:nvSpPr>
        <p:spPr bwMode="auto">
          <a:xfrm>
            <a:off x="1422400" y="4953000"/>
            <a:ext cx="7112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1750" name="AutoShape 8"/>
          <p:cNvSpPr>
            <a:spLocks noChangeArrowheads="1"/>
          </p:cNvSpPr>
          <p:nvPr/>
        </p:nvSpPr>
        <p:spPr bwMode="auto">
          <a:xfrm>
            <a:off x="9144000" y="4267200"/>
            <a:ext cx="9144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1751" name="Text Box 9"/>
          <p:cNvSpPr txBox="1">
            <a:spLocks noChangeArrowheads="1"/>
          </p:cNvSpPr>
          <p:nvPr/>
        </p:nvSpPr>
        <p:spPr bwMode="auto">
          <a:xfrm>
            <a:off x="2336800" y="6172200"/>
            <a:ext cx="345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Plain C.T.</a:t>
            </a:r>
          </a:p>
        </p:txBody>
      </p:sp>
      <p:sp>
        <p:nvSpPr>
          <p:cNvPr id="31752" name="Text Box 10"/>
          <p:cNvSpPr txBox="1">
            <a:spLocks noChangeArrowheads="1"/>
          </p:cNvSpPr>
          <p:nvPr/>
        </p:nvSpPr>
        <p:spPr bwMode="auto">
          <a:xfrm>
            <a:off x="7010400" y="6248400"/>
            <a:ext cx="345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T1W Sagital MRI.</a:t>
            </a:r>
          </a:p>
        </p:txBody>
      </p:sp>
    </p:spTree>
    <p:extLst>
      <p:ext uri="{BB962C8B-B14F-4D97-AF65-F5344CB8AC3E}">
        <p14:creationId xmlns:p14="http://schemas.microsoft.com/office/powerpoint/2010/main" val="2482009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SPINA BIFIDA CT &amp;MRI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428" y="1396759"/>
            <a:ext cx="7225748" cy="40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422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>
                <a:solidFill>
                  <a:schemeClr val="hlink"/>
                </a:solidFill>
              </a:rPr>
              <a:t>BRAIN</a:t>
            </a:r>
            <a:br>
              <a:rPr lang="en-US" altLang="en-US" sz="4000">
                <a:solidFill>
                  <a:schemeClr val="hlink"/>
                </a:solidFill>
              </a:rPr>
            </a:br>
            <a:r>
              <a:rPr lang="en-US" altLang="en-US" sz="4000">
                <a:solidFill>
                  <a:schemeClr val="bg1"/>
                </a:solidFill>
              </a:rPr>
              <a:t>TUMOURS</a:t>
            </a:r>
          </a:p>
        </p:txBody>
      </p:sp>
      <p:pic>
        <p:nvPicPr>
          <p:cNvPr id="37891" name="Picture 3" descr="BRAIN STEM GLIOM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3551" y="2484438"/>
            <a:ext cx="3503083" cy="2889250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7892" name="Picture 4" descr="MRS GLIOBLASTOMA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5" r="7761"/>
          <a:stretch>
            <a:fillRect/>
          </a:stretch>
        </p:blipFill>
        <p:spPr>
          <a:xfrm>
            <a:off x="8062384" y="2166938"/>
            <a:ext cx="3824816" cy="3167062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7893" name="Picture 5" descr="mets (  2 OF 2 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401" y="609600"/>
            <a:ext cx="3240617" cy="2592388"/>
          </a:xfrm>
          <a:ln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7894" name="Picture 6" descr="mets ( 1 OF 2 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0"/>
            <a:ext cx="3092451" cy="2895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812800" y="3276601"/>
            <a:ext cx="264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ahoma" pitchFamily="34" charset="0"/>
              </a:rPr>
              <a:t>METASTASIS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673600" y="5562600"/>
            <a:ext cx="233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ahoma" pitchFamily="34" charset="0"/>
              </a:rPr>
              <a:t>BRAIN STEM GLIOMA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8839200" y="5562600"/>
            <a:ext cx="274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ahoma" pitchFamily="34" charset="0"/>
              </a:rPr>
              <a:t>GLIOBLASTOMA MULTIFORME</a:t>
            </a:r>
          </a:p>
        </p:txBody>
      </p:sp>
      <p:pic>
        <p:nvPicPr>
          <p:cNvPr id="37898" name="Picture 10" descr="LOGO - WAMY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66400" y="381000"/>
            <a:ext cx="1270000" cy="952500"/>
          </a:xfrm>
          <a:noFill/>
        </p:spPr>
      </p:pic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2743200" y="685800"/>
            <a:ext cx="812800" cy="152400"/>
          </a:xfrm>
          <a:prstGeom prst="rect">
            <a:avLst/>
          </a:prstGeom>
          <a:solidFill>
            <a:srgbClr val="020202"/>
          </a:solidFill>
          <a:ln w="9525">
            <a:solidFill>
              <a:srgbClr val="020202"/>
            </a:solidFill>
            <a:miter lim="800000"/>
            <a:headEnd/>
            <a:tailEnd/>
          </a:ln>
        </p:spPr>
        <p:txBody>
          <a:bodyPr wrap="none" lIns="27432" tIns="9144" rIns="27432" bIns="914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 flipV="1">
            <a:off x="2743200" y="3886200"/>
            <a:ext cx="812800" cy="152400"/>
          </a:xfrm>
          <a:prstGeom prst="rect">
            <a:avLst/>
          </a:prstGeom>
          <a:solidFill>
            <a:srgbClr val="020202"/>
          </a:solidFill>
          <a:ln w="9525">
            <a:solidFill>
              <a:srgbClr val="020202"/>
            </a:solidFill>
            <a:miter lim="800000"/>
            <a:headEnd/>
            <a:tailEnd/>
          </a:ln>
        </p:spPr>
        <p:txBody>
          <a:bodyPr wrap="none" lIns="27432" tIns="9144" rIns="27432" bIns="914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7010400" y="2209800"/>
            <a:ext cx="812800" cy="228600"/>
          </a:xfrm>
          <a:prstGeom prst="rect">
            <a:avLst/>
          </a:prstGeom>
          <a:solidFill>
            <a:srgbClr val="020202"/>
          </a:solidFill>
          <a:ln w="9525">
            <a:solidFill>
              <a:srgbClr val="020202"/>
            </a:solidFill>
            <a:miter lim="800000"/>
            <a:headEnd/>
            <a:tailEnd/>
          </a:ln>
        </p:spPr>
        <p:txBody>
          <a:bodyPr wrap="none" lIns="27432" tIns="9144" rIns="27432" bIns="914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537771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22" y="316523"/>
            <a:ext cx="1037492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5271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Meningioma</a:t>
            </a:r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5689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6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1524000" y="60198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T1W </a:t>
            </a:r>
            <a:r>
              <a:rPr lang="en-US" altLang="en-US" sz="2400" dirty="0" err="1"/>
              <a:t>Precontrast</a:t>
            </a:r>
            <a:endParaRPr lang="en-US" altLang="en-US" sz="2400" dirty="0"/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8026400" y="60198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T1W </a:t>
            </a:r>
            <a:r>
              <a:rPr lang="en-US" altLang="en-US" sz="2400" dirty="0" err="1"/>
              <a:t>Postcontrast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11800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Metastasis</a:t>
            </a:r>
          </a:p>
        </p:txBody>
      </p:sp>
      <p:pic>
        <p:nvPicPr>
          <p:cNvPr id="45059" name="Picture 5" descr="mets (  2 OF 2 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1" y="1371600"/>
            <a:ext cx="6381751" cy="51054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29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rain tumors | Radiology Reference Article | Radiopaedia.org">
            <a:extLst>
              <a:ext uri="{FF2B5EF4-FFF2-40B4-BE49-F238E27FC236}">
                <a16:creationId xmlns:a16="http://schemas.microsoft.com/office/drawing/2014/main" id="{AF48412D-E04B-1062-E4E5-E49D6D792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564" y="508000"/>
            <a:ext cx="7458635" cy="621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7528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Trauma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10363200" cy="4114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altLang="en-US" dirty="0">
                <a:solidFill>
                  <a:schemeClr val="tx1"/>
                </a:solidFill>
              </a:rPr>
              <a:t>Skull Fractures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en-US" dirty="0">
                <a:solidFill>
                  <a:schemeClr val="tx1"/>
                </a:solidFill>
              </a:rPr>
              <a:t>S.A.H.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en-US" dirty="0" err="1">
                <a:solidFill>
                  <a:schemeClr val="tx1"/>
                </a:solidFill>
              </a:rPr>
              <a:t>Haemorrhage</a:t>
            </a:r>
            <a:endParaRPr lang="en-US" altLang="en-US" dirty="0">
              <a:solidFill>
                <a:schemeClr val="tx1"/>
              </a:solidFill>
            </a:endParaRPr>
          </a:p>
          <a:p>
            <a:pPr lvl="1" algn="ctr" eaLnBrk="1" hangingPunct="1">
              <a:lnSpc>
                <a:spcPct val="90000"/>
              </a:lnSpc>
            </a:pPr>
            <a:r>
              <a:rPr lang="en-US" altLang="en-US" dirty="0">
                <a:solidFill>
                  <a:schemeClr val="tx1"/>
                </a:solidFill>
              </a:rPr>
              <a:t>Extradural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altLang="en-US" dirty="0">
                <a:solidFill>
                  <a:schemeClr val="tx1"/>
                </a:solidFill>
              </a:rPr>
              <a:t>Subdural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altLang="en-US" dirty="0">
                <a:solidFill>
                  <a:schemeClr val="tx1"/>
                </a:solidFill>
              </a:rPr>
              <a:t>Subarachnoid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altLang="en-US" dirty="0" err="1">
                <a:solidFill>
                  <a:schemeClr val="tx1"/>
                </a:solidFill>
              </a:rPr>
              <a:t>Intraparenchymal</a:t>
            </a:r>
            <a:endParaRPr lang="en-US" altLang="en-US" dirty="0">
              <a:solidFill>
                <a:schemeClr val="tx1"/>
              </a:solidFill>
            </a:endParaRPr>
          </a:p>
          <a:p>
            <a:pPr lvl="1" algn="ctr" eaLnBrk="1" hangingPunct="1">
              <a:lnSpc>
                <a:spcPct val="90000"/>
              </a:lnSpc>
            </a:pPr>
            <a:r>
              <a:rPr lang="en-US" altLang="en-US" dirty="0">
                <a:solidFill>
                  <a:schemeClr val="tx1"/>
                </a:solidFill>
              </a:rPr>
              <a:t>Intraventricular</a:t>
            </a: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679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dirty="0" err="1">
                <a:solidFill>
                  <a:schemeClr val="tx1"/>
                </a:solidFill>
              </a:rPr>
              <a:t>Haemorrhage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Extradural</a:t>
            </a:r>
          </a:p>
        </p:txBody>
      </p:sp>
      <p:pic>
        <p:nvPicPr>
          <p:cNvPr id="49156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7200" y="2667000"/>
            <a:ext cx="4701117" cy="4191000"/>
          </a:xfrm>
          <a:noFill/>
        </p:spPr>
      </p:pic>
      <p:pic>
        <p:nvPicPr>
          <p:cNvPr id="49157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2" t="18645" r="18434" b="6779"/>
          <a:stretch>
            <a:fillRect/>
          </a:stretch>
        </p:blipFill>
        <p:spPr>
          <a:xfrm>
            <a:off x="812801" y="2590800"/>
            <a:ext cx="4654551" cy="4267200"/>
          </a:xfrm>
          <a:noFill/>
        </p:spPr>
      </p:pic>
    </p:spTree>
    <p:extLst>
      <p:ext uri="{BB962C8B-B14F-4D97-AF65-F5344CB8AC3E}">
        <p14:creationId xmlns:p14="http://schemas.microsoft.com/office/powerpoint/2010/main" val="41305337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40A54-B4FF-77D7-10F2-D97D088F9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Epidural /subdural hemorrhage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17333-CC5C-0390-FC39-398A914AC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32685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>
            <a:spAutoFit/>
          </a:bodyPr>
          <a:lstStyle>
            <a:lvl1pPr marL="342900" indent="-3429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3200" b="0" i="0" u="none" baseline="0">
                <a:solidFill>
                  <a:schemeClr val="dk1"/>
                </a:solidFill>
                <a:latin typeface="Times New Roman" pitchFamily="18" charset="0"/>
                <a:sym typeface="Times New Roman" pitchFamily="18" charset="0"/>
              </a:defRPr>
            </a:lvl1pPr>
            <a:lvl2pPr marL="742950" indent="-28575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800" b="0" i="0" u="none" baseline="0">
                <a:solidFill>
                  <a:schemeClr val="dk1"/>
                </a:solidFill>
                <a:latin typeface="Times New Roman" pitchFamily="18" charset="0"/>
                <a:sym typeface="Times New Roman" pitchFamily="18" charset="0"/>
              </a:defRPr>
            </a:lvl2pPr>
            <a:lvl3pPr marL="11430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•"/>
              <a:defRPr sz="2400" b="0" i="0" u="none" baseline="0">
                <a:solidFill>
                  <a:schemeClr val="dk1"/>
                </a:solidFill>
                <a:latin typeface="Times New Roman" pitchFamily="18" charset="0"/>
                <a:sym typeface="Times New Roman" pitchFamily="18" charset="0"/>
              </a:defRPr>
            </a:lvl3pPr>
            <a:lvl4pPr marL="16002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–"/>
              <a:defRPr sz="2000" b="0" i="0" u="none" baseline="0">
                <a:solidFill>
                  <a:schemeClr val="dk1"/>
                </a:solidFill>
                <a:latin typeface="Times New Roman" pitchFamily="18" charset="0"/>
                <a:sym typeface="Times New Roman" pitchFamily="18" charset="0"/>
              </a:defRPr>
            </a:lvl4pPr>
            <a:lvl5pPr marL="2057400" indent="-228600" algn="l" rtl="0" fontAlgn="base" latinLnBrk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100000"/>
              <a:buFontTx/>
              <a:buChar char="»"/>
              <a:defRPr sz="2000" b="0" i="0" u="none" baseline="0">
                <a:solidFill>
                  <a:schemeClr val="dk1"/>
                </a:solidFill>
                <a:latin typeface="Times New Roman" pitchFamily="18" charset="0"/>
                <a:sym typeface="Times New Roman" pitchFamily="18" charset="0"/>
              </a:defRPr>
            </a:lvl5pPr>
          </a:lstStyle>
          <a:p>
            <a:pPr marL="0" lvl="0" indent="0" eaLnBrk="1" latin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 b="1" dirty="0">
                <a:solidFill>
                  <a:schemeClr val="lt1"/>
                </a:solidFill>
                <a:latin typeface="Arial" charset="0"/>
              </a:rPr>
              <a:t>Usually traumatic in origin</a:t>
            </a:r>
          </a:p>
          <a:p>
            <a:pPr marL="0" lvl="0" indent="0" eaLnBrk="1" latin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 b="1" dirty="0">
                <a:solidFill>
                  <a:schemeClr val="lt1"/>
                </a:solidFill>
                <a:latin typeface="Arial" charset="0"/>
              </a:rPr>
              <a:t>Subdural (</a:t>
            </a:r>
            <a:r>
              <a:rPr lang="en-US" altLang="en-US" sz="1600" b="1" dirty="0" err="1">
                <a:solidFill>
                  <a:schemeClr val="lt1"/>
                </a:solidFill>
                <a:latin typeface="Arial" charset="0"/>
              </a:rPr>
              <a:t>concavoconvex</a:t>
            </a:r>
            <a:r>
              <a:rPr lang="en-US" altLang="en-US" sz="1600" b="1" dirty="0">
                <a:solidFill>
                  <a:schemeClr val="lt1"/>
                </a:solidFill>
                <a:latin typeface="Arial" charset="0"/>
              </a:rPr>
              <a:t>)</a:t>
            </a:r>
          </a:p>
          <a:p>
            <a:pPr marL="457200" lvl="1" indent="-274320" eaLnBrk="1" latin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1" dirty="0">
                <a:solidFill>
                  <a:schemeClr val="lt1"/>
                </a:solidFill>
                <a:latin typeface="Arial" charset="0"/>
              </a:rPr>
              <a:t>Venous bleed</a:t>
            </a:r>
          </a:p>
          <a:p>
            <a:pPr marL="457200" lvl="1" indent="-274320" eaLnBrk="1" latin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1" dirty="0">
                <a:solidFill>
                  <a:schemeClr val="lt1"/>
                </a:solidFill>
                <a:latin typeface="Arial" charset="0"/>
              </a:rPr>
              <a:t>Low pressure</a:t>
            </a:r>
          </a:p>
          <a:p>
            <a:pPr marL="457200" lvl="1" indent="-274320" eaLnBrk="1" latin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1" dirty="0">
                <a:solidFill>
                  <a:schemeClr val="lt1"/>
                </a:solidFill>
                <a:latin typeface="Arial" charset="0"/>
              </a:rPr>
              <a:t>Slow growth</a:t>
            </a:r>
          </a:p>
          <a:p>
            <a:pPr marL="0" lvl="0" indent="0" eaLnBrk="1" latin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 b="1" dirty="0">
                <a:solidFill>
                  <a:schemeClr val="lt1"/>
                </a:solidFill>
                <a:latin typeface="Arial" charset="0"/>
              </a:rPr>
              <a:t>Epidural (biconvex)</a:t>
            </a:r>
          </a:p>
          <a:p>
            <a:pPr marL="457200" lvl="1" indent="-274320" eaLnBrk="1" latin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1" dirty="0">
                <a:solidFill>
                  <a:schemeClr val="lt1"/>
                </a:solidFill>
                <a:latin typeface="Arial" charset="0"/>
              </a:rPr>
              <a:t>Arterial bleed</a:t>
            </a:r>
          </a:p>
          <a:p>
            <a:pPr marL="457200" lvl="1" indent="-274320" eaLnBrk="1" latin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1" dirty="0">
                <a:solidFill>
                  <a:schemeClr val="lt1"/>
                </a:solidFill>
                <a:latin typeface="Arial" charset="0"/>
              </a:rPr>
              <a:t>High pressure</a:t>
            </a:r>
          </a:p>
          <a:p>
            <a:pPr marL="457200" lvl="1" indent="-274320" eaLnBrk="1" latin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b="1" dirty="0">
                <a:solidFill>
                  <a:schemeClr val="lt1"/>
                </a:solidFill>
                <a:latin typeface="Arial" charset="0"/>
              </a:rPr>
              <a:t>Rapid growth</a:t>
            </a:r>
          </a:p>
          <a:p>
            <a:pPr marL="0" lvl="0" indent="0" eaLnBrk="1" latin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600" b="1" dirty="0">
                <a:solidFill>
                  <a:schemeClr val="lt1"/>
                </a:solidFill>
                <a:latin typeface="Arial" charset="0"/>
              </a:rPr>
              <a:t>Both may be life-threatening from mass effect and herniation</a:t>
            </a:r>
          </a:p>
        </p:txBody>
      </p:sp>
    </p:spTree>
    <p:extLst>
      <p:ext uri="{BB962C8B-B14F-4D97-AF65-F5344CB8AC3E}">
        <p14:creationId xmlns:p14="http://schemas.microsoft.com/office/powerpoint/2010/main" val="7623746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097218">
            <a:extLst>
              <a:ext uri="{FF2B5EF4-FFF2-40B4-BE49-F238E27FC236}">
                <a16:creationId xmlns:a16="http://schemas.microsoft.com/office/drawing/2014/main" id="{EF1AB753-B39A-F33C-346C-14937AE09DB4}"/>
              </a:ext>
            </a:extLst>
          </p:cNvPr>
          <p:cNvPicPr>
            <a:picLocks/>
          </p:cNvPicPr>
          <p:nvPr/>
        </p:nvPicPr>
        <p:blipFill>
          <a:blip r:embed="rId2"/>
          <a:srcRect l="17732" t="18645" r="18434" b="6779"/>
          <a:stretch>
            <a:fillRect/>
          </a:stretch>
        </p:blipFill>
        <p:spPr>
          <a:xfrm>
            <a:off x="528919" y="542364"/>
            <a:ext cx="5226422" cy="5773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ewpix 021">
            <a:extLst>
              <a:ext uri="{FF2B5EF4-FFF2-40B4-BE49-F238E27FC236}">
                <a16:creationId xmlns:a16="http://schemas.microsoft.com/office/drawing/2014/main" id="{41C7DEE5-C287-F312-B891-395630F6C292}"/>
              </a:ext>
            </a:extLst>
          </p:cNvPr>
          <p:cNvPicPr>
            <a:picLocks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>
          <a:xfrm>
            <a:off x="6273799" y="654425"/>
            <a:ext cx="5226421" cy="5441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5234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0"/>
            <a:ext cx="10363200" cy="1143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US" altLang="en-US" dirty="0">
                <a:solidFill>
                  <a:schemeClr val="bg1"/>
                </a:solidFill>
              </a:rPr>
            </a:br>
            <a:r>
              <a:rPr lang="en-US" altLang="en-US" dirty="0" err="1">
                <a:solidFill>
                  <a:schemeClr val="tx1"/>
                </a:solidFill>
              </a:rPr>
              <a:t>Haemorrhage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51200" y="1295400"/>
            <a:ext cx="5080000" cy="457200"/>
          </a:xfrm>
        </p:spPr>
        <p:txBody>
          <a:bodyPr/>
          <a:lstStyle/>
          <a:p>
            <a:pPr lvl="1" algn="ctr" eaLnBrk="1" hangingPunct="1"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Subdural / Epidural</a:t>
            </a:r>
          </a:p>
        </p:txBody>
      </p:sp>
      <p:pic>
        <p:nvPicPr>
          <p:cNvPr id="51204" name="Picture 9" descr="newpix 021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067" y="2714626"/>
            <a:ext cx="3826933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10" descr="newpix 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6864"/>
            <a:ext cx="4286251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6" name="Group 11"/>
          <p:cNvGrpSpPr>
            <a:grpSpLocks/>
          </p:cNvGrpSpPr>
          <p:nvPr/>
        </p:nvGrpSpPr>
        <p:grpSpPr bwMode="auto">
          <a:xfrm>
            <a:off x="8335434" y="2189163"/>
            <a:ext cx="3596217" cy="1617662"/>
            <a:chOff x="3938" y="1379"/>
            <a:chExt cx="1699" cy="1019"/>
          </a:xfrm>
        </p:grpSpPr>
        <p:sp>
          <p:nvSpPr>
            <p:cNvPr id="51211" name="Text Box 12"/>
            <p:cNvSpPr txBox="1">
              <a:spLocks noChangeArrowheads="1"/>
            </p:cNvSpPr>
            <p:nvPr/>
          </p:nvSpPr>
          <p:spPr bwMode="auto">
            <a:xfrm>
              <a:off x="3938" y="1379"/>
              <a:ext cx="16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000" dirty="0">
                  <a:latin typeface="Arial" charset="0"/>
                  <a:ea typeface="ＭＳ Ｐゴシック" pitchFamily="-12" charset="-128"/>
                </a:rPr>
                <a:t>Midline shift</a:t>
              </a:r>
            </a:p>
          </p:txBody>
        </p:sp>
        <p:sp>
          <p:nvSpPr>
            <p:cNvPr id="51212" name="Line 13"/>
            <p:cNvSpPr>
              <a:spLocks noChangeShapeType="1"/>
            </p:cNvSpPr>
            <p:nvPr/>
          </p:nvSpPr>
          <p:spPr bwMode="auto">
            <a:xfrm flipH="1">
              <a:off x="4712" y="1624"/>
              <a:ext cx="9" cy="77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51207" name="Picture 17" descr="newpix 022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2690813"/>
            <a:ext cx="494453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08" name="Group 18"/>
          <p:cNvGrpSpPr>
            <a:grpSpLocks/>
          </p:cNvGrpSpPr>
          <p:nvPr/>
        </p:nvGrpSpPr>
        <p:grpSpPr bwMode="auto">
          <a:xfrm>
            <a:off x="3962400" y="2057401"/>
            <a:ext cx="3896784" cy="2308225"/>
            <a:chOff x="2266" y="1275"/>
            <a:chExt cx="1313" cy="1454"/>
          </a:xfrm>
        </p:grpSpPr>
        <p:sp>
          <p:nvSpPr>
            <p:cNvPr id="51209" name="Text Box 19"/>
            <p:cNvSpPr txBox="1">
              <a:spLocks noChangeArrowheads="1"/>
            </p:cNvSpPr>
            <p:nvPr/>
          </p:nvSpPr>
          <p:spPr bwMode="auto">
            <a:xfrm>
              <a:off x="2266" y="1275"/>
              <a:ext cx="131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000" dirty="0">
                  <a:latin typeface="Arial" charset="0"/>
                  <a:ea typeface="ＭＳ Ｐゴシック" pitchFamily="-12" charset="-128"/>
                </a:rPr>
                <a:t>Basal cistern effaced-Early herniation</a:t>
              </a:r>
            </a:p>
          </p:txBody>
        </p:sp>
        <p:sp>
          <p:nvSpPr>
            <p:cNvPr id="51210" name="Line 20"/>
            <p:cNvSpPr>
              <a:spLocks noChangeShapeType="1"/>
            </p:cNvSpPr>
            <p:nvPr/>
          </p:nvSpPr>
          <p:spPr bwMode="auto">
            <a:xfrm>
              <a:off x="2880" y="1964"/>
              <a:ext cx="123" cy="76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155954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58BFA-B44F-FF68-36E4-35AF16C4B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Subarachnoid bleed</a:t>
            </a:r>
          </a:p>
        </p:txBody>
      </p:sp>
      <p:pic>
        <p:nvPicPr>
          <p:cNvPr id="4" name="Online Image Placeholder 2097223">
            <a:extLst>
              <a:ext uri="{FF2B5EF4-FFF2-40B4-BE49-F238E27FC236}">
                <a16:creationId xmlns:a16="http://schemas.microsoft.com/office/drawing/2014/main" id="{775F2CFC-E546-51A4-A64C-DB067477D91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grayscl/>
            <a:lum bright="-18000" contrast="42000"/>
          </a:blip>
          <a:srcRect/>
          <a:stretch>
            <a:fillRect/>
          </a:stretch>
        </p:blipFill>
        <p:spPr>
          <a:xfrm>
            <a:off x="3831596" y="1731963"/>
            <a:ext cx="4519283" cy="4059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926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up-contrecoup injury (brain) | Radiology Reference Article | Radiopaedia .org">
            <a:extLst>
              <a:ext uri="{FF2B5EF4-FFF2-40B4-BE49-F238E27FC236}">
                <a16:creationId xmlns:a16="http://schemas.microsoft.com/office/drawing/2014/main" id="{38A67C5B-342A-8356-F719-65A18318502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82" y="457177"/>
            <a:ext cx="5943645" cy="594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000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31B8A-08EE-B4E9-B05C-E44D20229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954" y="188091"/>
            <a:ext cx="6140449" cy="1323439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LEARNING OBJECTIVES</a:t>
            </a:r>
            <a:endParaRPr lang="x-none" sz="4000" dirty="0">
              <a:solidFill>
                <a:schemeClr val="tx1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FC5A035-EAB8-C209-3B5F-92432D285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1594338"/>
            <a:ext cx="6140449" cy="42340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At the end of the LGIS. Students should be able to:</a:t>
            </a:r>
          </a:p>
          <a:p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Identify and Describe …. Radiological techniques </a:t>
            </a:r>
            <a:r>
              <a:rPr lang="en-US" sz="2200" dirty="0" err="1">
                <a:solidFill>
                  <a:schemeClr val="tx1">
                    <a:alpha val="80000"/>
                  </a:schemeClr>
                </a:solidFill>
              </a:rPr>
              <a:t>i.e</a:t>
            </a:r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  CT and MRI</a:t>
            </a:r>
          </a:p>
          <a:p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Differentiate </a:t>
            </a:r>
            <a:r>
              <a:rPr lang="en-GB" sz="2200" dirty="0">
                <a:solidFill>
                  <a:schemeClr val="tx1">
                    <a:alpha val="80000"/>
                  </a:schemeClr>
                </a:solidFill>
              </a:rPr>
              <a:t>between  CT and MRI images</a:t>
            </a:r>
          </a:p>
          <a:p>
            <a:r>
              <a:rPr lang="en-GB" sz="2200" dirty="0">
                <a:solidFill>
                  <a:schemeClr val="tx1">
                    <a:alpha val="80000"/>
                  </a:schemeClr>
                </a:solidFill>
              </a:rPr>
              <a:t>Learn basic anatomy on CT and MRI images and associated pathologies </a:t>
            </a:r>
            <a:endParaRPr lang="en-US" sz="22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Classify…Cerebrovascular disease and hemorrhages  </a:t>
            </a:r>
          </a:p>
          <a:p>
            <a:r>
              <a:rPr lang="en-US" sz="2200" dirty="0">
                <a:solidFill>
                  <a:schemeClr val="tx1">
                    <a:alpha val="80000"/>
                  </a:schemeClr>
                </a:solidFill>
              </a:rPr>
              <a:t>Explain…CNS trauma and clinical implications and management</a:t>
            </a:r>
          </a:p>
          <a:p>
            <a:pPr marL="36900" indent="0">
              <a:buNone/>
            </a:pPr>
            <a:endParaRPr lang="en-US" sz="2200" dirty="0">
              <a:solidFill>
                <a:schemeClr val="tx1">
                  <a:alpha val="80000"/>
                </a:schemeClr>
              </a:solidFill>
            </a:endParaRPr>
          </a:p>
          <a:p>
            <a:endParaRPr lang="x-none" sz="22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15" name="Picture 4" descr="Scan of a human brain in a neurology clinic">
            <a:extLst>
              <a:ext uri="{FF2B5EF4-FFF2-40B4-BE49-F238E27FC236}">
                <a16:creationId xmlns:a16="http://schemas.microsoft.com/office/drawing/2014/main" id="{07775EA0-2E89-DD6B-AC5E-90ABCE907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83" r="395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</p:spTree>
    <p:extLst>
      <p:ext uri="{BB962C8B-B14F-4D97-AF65-F5344CB8AC3E}">
        <p14:creationId xmlns:p14="http://schemas.microsoft.com/office/powerpoint/2010/main" val="34460936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VERTEBRAL FRACRURE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242" y="1731963"/>
            <a:ext cx="3793679" cy="40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A7E4C2-5EAB-BD4C-8183-9FD83FD5B1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49021" y="2046933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866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dirty="0" err="1">
                <a:solidFill>
                  <a:schemeClr val="tx1"/>
                </a:solidFill>
              </a:rPr>
              <a:t>Haemorrhage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17600" y="3886200"/>
            <a:ext cx="5080000" cy="609600"/>
          </a:xfrm>
        </p:spPr>
        <p:txBody>
          <a:bodyPr/>
          <a:lstStyle/>
          <a:p>
            <a:pPr lvl="1" algn="ctr" eaLnBrk="1" hangingPunct="1">
              <a:buFontTx/>
              <a:buNone/>
            </a:pPr>
            <a:r>
              <a:rPr lang="en-US" altLang="en-US" sz="2400" dirty="0" err="1">
                <a:solidFill>
                  <a:schemeClr val="tx1"/>
                </a:solidFill>
              </a:rPr>
              <a:t>Intraparenchymal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45061" name="Picture 5" descr="66199HTNhemeBGc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9567" y="1981200"/>
            <a:ext cx="4936067" cy="4114800"/>
          </a:xfrm>
          <a:noFill/>
        </p:spPr>
      </p:pic>
    </p:spTree>
    <p:extLst>
      <p:ext uri="{BB962C8B-B14F-4D97-AF65-F5344CB8AC3E}">
        <p14:creationId xmlns:p14="http://schemas.microsoft.com/office/powerpoint/2010/main" val="316269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ematoma overview MRI - Questions and Answers ​in MRI">
            <a:extLst>
              <a:ext uri="{FF2B5EF4-FFF2-40B4-BE49-F238E27FC236}">
                <a16:creationId xmlns:a16="http://schemas.microsoft.com/office/drawing/2014/main" id="{B0F533E8-B2FC-8E02-B260-D0D598DF4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8"/>
          <a:stretch/>
        </p:blipFill>
        <p:spPr bwMode="auto">
          <a:xfrm>
            <a:off x="6090676" y="2120152"/>
            <a:ext cx="4937125" cy="214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ematoma overview MRI - Questions and Answers ​in MRI">
            <a:extLst>
              <a:ext uri="{FF2B5EF4-FFF2-40B4-BE49-F238E27FC236}">
                <a16:creationId xmlns:a16="http://schemas.microsoft.com/office/drawing/2014/main" id="{71A59A60-8549-45C3-99B0-5F000C56C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3"/>
          <a:stretch/>
        </p:blipFill>
        <p:spPr bwMode="auto">
          <a:xfrm>
            <a:off x="319461" y="842682"/>
            <a:ext cx="5596665" cy="532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6543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Meningitis / Encephalitis</a:t>
            </a:r>
          </a:p>
        </p:txBody>
      </p:sp>
      <p:pic>
        <p:nvPicPr>
          <p:cNvPr id="56323" name="Picture 5" descr="ad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524000"/>
            <a:ext cx="4673600" cy="45307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6" descr="herpez simplex encephalitis right tempo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1524000"/>
            <a:ext cx="4775200" cy="45307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5" name="Text Box 7"/>
          <p:cNvSpPr txBox="1">
            <a:spLocks noChangeArrowheads="1"/>
          </p:cNvSpPr>
          <p:nvPr/>
        </p:nvSpPr>
        <p:spPr bwMode="auto">
          <a:xfrm>
            <a:off x="914400" y="6096000"/>
            <a:ext cx="4673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18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56326" name="Text Box 8"/>
          <p:cNvSpPr txBox="1">
            <a:spLocks noChangeArrowheads="1"/>
          </p:cNvSpPr>
          <p:nvPr/>
        </p:nvSpPr>
        <p:spPr bwMode="auto">
          <a:xfrm>
            <a:off x="7112000" y="6172201"/>
            <a:ext cx="416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Tahoma" pitchFamily="34" charset="0"/>
              </a:rPr>
              <a:t>HERPES ENCEPHALITIS</a:t>
            </a:r>
          </a:p>
        </p:txBody>
      </p:sp>
    </p:spTree>
    <p:extLst>
      <p:ext uri="{BB962C8B-B14F-4D97-AF65-F5344CB8AC3E}">
        <p14:creationId xmlns:p14="http://schemas.microsoft.com/office/powerpoint/2010/main" val="15457989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281354"/>
            <a:ext cx="10363200" cy="861646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Abscess</a:t>
            </a:r>
          </a:p>
        </p:txBody>
      </p:sp>
      <p:pic>
        <p:nvPicPr>
          <p:cNvPr id="5734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2483" y="931984"/>
            <a:ext cx="4751917" cy="4114800"/>
          </a:xfrm>
          <a:noFill/>
        </p:spPr>
      </p:pic>
      <p:pic>
        <p:nvPicPr>
          <p:cNvPr id="57348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967" y="961292"/>
            <a:ext cx="4728633" cy="4114800"/>
          </a:xfrm>
          <a:noFill/>
        </p:spPr>
      </p:pic>
      <p:sp>
        <p:nvSpPr>
          <p:cNvPr id="57349" name="Text Box 9"/>
          <p:cNvSpPr txBox="1">
            <a:spLocks noChangeArrowheads="1"/>
          </p:cNvSpPr>
          <p:nvPr/>
        </p:nvSpPr>
        <p:spPr bwMode="auto">
          <a:xfrm>
            <a:off x="6502400" y="5486400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Contrast Enhanced C.T.</a:t>
            </a:r>
          </a:p>
        </p:txBody>
      </p:sp>
      <p:sp>
        <p:nvSpPr>
          <p:cNvPr id="57350" name="Text Box 10"/>
          <p:cNvSpPr txBox="1">
            <a:spLocks noChangeArrowheads="1"/>
          </p:cNvSpPr>
          <p:nvPr/>
        </p:nvSpPr>
        <p:spPr bwMode="auto">
          <a:xfrm>
            <a:off x="1727200" y="54864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/>
              <a:t>Plain C.T.</a:t>
            </a:r>
          </a:p>
        </p:txBody>
      </p:sp>
    </p:spTree>
    <p:extLst>
      <p:ext uri="{BB962C8B-B14F-4D97-AF65-F5344CB8AC3E}">
        <p14:creationId xmlns:p14="http://schemas.microsoft.com/office/powerpoint/2010/main" val="23709659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TUBERCULOSIS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57" y="1966913"/>
            <a:ext cx="4059237" cy="40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886" y="1966912"/>
            <a:ext cx="7080006" cy="405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491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Multiple Sclerosis</a:t>
            </a:r>
          </a:p>
        </p:txBody>
      </p:sp>
      <p:pic>
        <p:nvPicPr>
          <p:cNvPr id="61443" name="Picture 5" descr="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5" t="7904" r="22005" b="44603"/>
          <a:stretch>
            <a:fillRect/>
          </a:stretch>
        </p:blipFill>
        <p:spPr bwMode="auto">
          <a:xfrm>
            <a:off x="203201" y="1295400"/>
            <a:ext cx="5795433" cy="46482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6" descr="MS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25916" r="60771" b="32393"/>
          <a:stretch>
            <a:fillRect/>
          </a:stretch>
        </p:blipFill>
        <p:spPr bwMode="auto">
          <a:xfrm>
            <a:off x="6096000" y="1295400"/>
            <a:ext cx="5825067" cy="46482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6258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PH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6628"/>
          <a:stretch/>
        </p:blipFill>
        <p:spPr>
          <a:xfrm>
            <a:off x="1021977" y="950258"/>
            <a:ext cx="9238130" cy="5336241"/>
          </a:xfrm>
        </p:spPr>
      </p:pic>
      <p:sp>
        <p:nvSpPr>
          <p:cNvPr id="2" name="Rectangle 1"/>
          <p:cNvSpPr/>
          <p:nvPr/>
        </p:nvSpPr>
        <p:spPr>
          <a:xfrm>
            <a:off x="3639597" y="132565"/>
            <a:ext cx="57264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white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j-ea"/>
              </a:rPr>
              <a:t>CEREBRAL ATROPHY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1555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>
                <a:solidFill>
                  <a:schemeClr val="tx1"/>
                </a:solidFill>
              </a:rPr>
              <a:t>STROKE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0" y="2514600"/>
            <a:ext cx="6096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Ischemia 80%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Embolic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Thrombotic</a:t>
            </a:r>
          </a:p>
        </p:txBody>
      </p:sp>
      <p:sp>
        <p:nvSpPr>
          <p:cNvPr id="70660" name="Rectangle 5"/>
          <p:cNvSpPr>
            <a:spLocks noChangeArrowheads="1"/>
          </p:cNvSpPr>
          <p:nvPr/>
        </p:nvSpPr>
        <p:spPr bwMode="auto">
          <a:xfrm>
            <a:off x="7924801" y="2667000"/>
            <a:ext cx="24705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 dirty="0"/>
              <a:t>Hemorrhage 20%</a:t>
            </a:r>
          </a:p>
        </p:txBody>
      </p:sp>
      <p:sp>
        <p:nvSpPr>
          <p:cNvPr id="70661" name="Line 6"/>
          <p:cNvSpPr>
            <a:spLocks noChangeShapeType="1"/>
          </p:cNvSpPr>
          <p:nvPr/>
        </p:nvSpPr>
        <p:spPr bwMode="auto">
          <a:xfrm flipH="1">
            <a:off x="3454400" y="1600200"/>
            <a:ext cx="2336800" cy="990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0662" name="Line 7"/>
          <p:cNvSpPr>
            <a:spLocks noChangeShapeType="1"/>
          </p:cNvSpPr>
          <p:nvPr/>
        </p:nvSpPr>
        <p:spPr bwMode="auto">
          <a:xfrm>
            <a:off x="6502400" y="1600200"/>
            <a:ext cx="2133600" cy="990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7431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schemia vs hemorrh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39E6C-3742-64B1-BE7C-248469818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of LGIS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F20B8-8405-4AB1-43FC-F305ED83E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CT </a:t>
            </a:r>
          </a:p>
          <a:p>
            <a:r>
              <a:rPr lang="en-US" dirty="0"/>
              <a:t>Radiological anatomy on CT brain</a:t>
            </a:r>
          </a:p>
          <a:p>
            <a:r>
              <a:rPr lang="en-US" dirty="0"/>
              <a:t>Introduction To MRI </a:t>
            </a:r>
          </a:p>
          <a:p>
            <a:r>
              <a:rPr lang="en-US" dirty="0"/>
              <a:t>Radiological anatomy on MRI brain and spine</a:t>
            </a:r>
          </a:p>
          <a:p>
            <a:r>
              <a:rPr lang="en-US" dirty="0"/>
              <a:t>Common Radiological pathology on  CT and MRI of brain and spine</a:t>
            </a:r>
          </a:p>
          <a:p>
            <a:r>
              <a:rPr lang="en-US" dirty="0"/>
              <a:t>Clinical scenario and management</a:t>
            </a:r>
          </a:p>
          <a:p>
            <a:r>
              <a:rPr lang="en-US" dirty="0"/>
              <a:t>Research article</a:t>
            </a:r>
          </a:p>
          <a:p>
            <a:r>
              <a:rPr lang="en-US" dirty="0"/>
              <a:t>Biomedical ethics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8677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6054" y="1683589"/>
            <a:ext cx="8959892" cy="2828543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As a rule for ischemic infarcts best modality of choice is MRI (DWI)</a:t>
            </a:r>
          </a:p>
          <a:p>
            <a:r>
              <a:rPr lang="en-US" sz="3600" dirty="0">
                <a:solidFill>
                  <a:srgbClr val="FFFF00"/>
                </a:solidFill>
              </a:rPr>
              <a:t>First and best modality of choice for hemorrhagic stroke is CT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/>
              <a:t>Acute stroke</a:t>
            </a:r>
            <a:br>
              <a:rPr lang="en-US" altLang="en-US" sz="4400" dirty="0"/>
            </a:br>
            <a:r>
              <a:rPr lang="en-US" altLang="en-US" sz="4400" dirty="0"/>
              <a:t>Initial imaging</a:t>
            </a:r>
          </a:p>
        </p:txBody>
      </p:sp>
      <p:sp>
        <p:nvSpPr>
          <p:cNvPr id="137221" name="Rectangle 5"/>
          <p:cNvSpPr>
            <a:spLocks noChangeArrowheads="1"/>
          </p:cNvSpPr>
          <p:nvPr/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4025" indent="-3524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19163" indent="-35083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317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dirty="0"/>
              <a:t>CT without IV contrast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Rapid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Reliable to exclude hemorrhage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/>
              <a:t>High sensitivity for acute blood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/>
              <a:t>Acute blood appears bright on CT relative to brain tissue.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/>
              <a:t>IV contrast only if suspicion of another etiology, e.g. tumor or AVM</a:t>
            </a:r>
          </a:p>
        </p:txBody>
      </p:sp>
    </p:spTree>
    <p:extLst>
      <p:ext uri="{BB962C8B-B14F-4D97-AF65-F5344CB8AC3E}">
        <p14:creationId xmlns:p14="http://schemas.microsoft.com/office/powerpoint/2010/main" val="383574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7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7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7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7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7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7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 build="p" bldLvl="3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Acute Right MCA infarct 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dirty="0">
                <a:solidFill>
                  <a:schemeClr val="tx1"/>
                </a:solidFill>
              </a:rPr>
              <a:t>CT</a:t>
            </a: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0" r="20250" b="7500"/>
          <a:stretch>
            <a:fillRect/>
          </a:stretch>
        </p:blipFill>
        <p:spPr bwMode="auto">
          <a:xfrm>
            <a:off x="6402918" y="1828800"/>
            <a:ext cx="5380567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08000" y="2514600"/>
            <a:ext cx="5638800" cy="3810000"/>
          </a:xfrm>
        </p:spPr>
        <p:txBody>
          <a:bodyPr/>
          <a:lstStyle/>
          <a:p>
            <a:pPr marL="454025" indent="-352425" eaLnBrk="1" hangingPunct="1"/>
            <a:r>
              <a:rPr lang="en-US" altLang="en-US" dirty="0">
                <a:solidFill>
                  <a:schemeClr val="tx1"/>
                </a:solidFill>
              </a:rPr>
              <a:t>Minimal mass effect</a:t>
            </a:r>
          </a:p>
          <a:p>
            <a:pPr marL="454025" indent="-352425" eaLnBrk="1" hangingPunct="1"/>
            <a:r>
              <a:rPr lang="en-US" altLang="en-US" dirty="0">
                <a:solidFill>
                  <a:schemeClr val="tx1"/>
                </a:solidFill>
              </a:rPr>
              <a:t>Well circumscribed infarct</a:t>
            </a:r>
          </a:p>
          <a:p>
            <a:pPr marL="454025" indent="-352425" eaLnBrk="1" hangingPunct="1"/>
            <a:r>
              <a:rPr lang="en-US" altLang="en-US" dirty="0">
                <a:solidFill>
                  <a:schemeClr val="tx1"/>
                </a:solidFill>
              </a:rPr>
              <a:t>Cytotoxic edema  pattern</a:t>
            </a:r>
          </a:p>
        </p:txBody>
      </p:sp>
    </p:spTree>
    <p:extLst>
      <p:ext uri="{BB962C8B-B14F-4D97-AF65-F5344CB8AC3E}">
        <p14:creationId xmlns:p14="http://schemas.microsoft.com/office/powerpoint/2010/main" val="7629449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4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Acute right sided weakness</a:t>
            </a:r>
          </a:p>
        </p:txBody>
      </p:sp>
      <p:pic>
        <p:nvPicPr>
          <p:cNvPr id="80899" name="Picture 4" descr="DSCN04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128714"/>
            <a:ext cx="426720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5" descr="DSCN04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1143000"/>
            <a:ext cx="42926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6" descr="DSCN04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089026"/>
            <a:ext cx="4500033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7" descr="DSCN04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62400"/>
            <a:ext cx="4298951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8" descr="DSCN04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934" y="3962401"/>
            <a:ext cx="4284133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9" descr="DSCN04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634" y="3970338"/>
            <a:ext cx="4288367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5" name="Rectangle 10"/>
          <p:cNvSpPr>
            <a:spLocks noChangeArrowheads="1"/>
          </p:cNvSpPr>
          <p:nvPr/>
        </p:nvSpPr>
        <p:spPr bwMode="auto">
          <a:xfrm>
            <a:off x="3454400" y="6515100"/>
            <a:ext cx="4876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24 hours later</a:t>
            </a:r>
          </a:p>
        </p:txBody>
      </p:sp>
      <p:sp>
        <p:nvSpPr>
          <p:cNvPr id="80906" name="Rectangle 11"/>
          <p:cNvSpPr>
            <a:spLocks noChangeArrowheads="1"/>
          </p:cNvSpPr>
          <p:nvPr/>
        </p:nvSpPr>
        <p:spPr bwMode="auto">
          <a:xfrm>
            <a:off x="3556000" y="3581400"/>
            <a:ext cx="4876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Initial Scans</a:t>
            </a:r>
          </a:p>
        </p:txBody>
      </p:sp>
    </p:spTree>
    <p:extLst>
      <p:ext uri="{BB962C8B-B14F-4D97-AF65-F5344CB8AC3E}">
        <p14:creationId xmlns:p14="http://schemas.microsoft.com/office/powerpoint/2010/main" val="17264043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ISCHEMIC STROKE 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en-GB" dirty="0"/>
              <a:t>Acute stroke appears as </a:t>
            </a:r>
          </a:p>
          <a:p>
            <a:r>
              <a:rPr lang="en-GB" dirty="0"/>
              <a:t>Normal to low signal on T1WI</a:t>
            </a:r>
          </a:p>
          <a:p>
            <a:r>
              <a:rPr lang="en-GB" dirty="0"/>
              <a:t>High signal on T2WI</a:t>
            </a:r>
          </a:p>
          <a:p>
            <a:r>
              <a:rPr lang="en-GB" dirty="0"/>
              <a:t>High signal on FLAIR</a:t>
            </a:r>
          </a:p>
          <a:p>
            <a:r>
              <a:rPr lang="en-GB" dirty="0"/>
              <a:t>High signal on DWI</a:t>
            </a:r>
          </a:p>
          <a:p>
            <a:r>
              <a:rPr lang="en-GB" dirty="0"/>
              <a:t>FLAIR and DWI most sensitive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56118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Ischemic Stroke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dirty="0">
                <a:solidFill>
                  <a:schemeClr val="tx1"/>
                </a:solidFill>
              </a:rPr>
              <a:t>MRI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598738"/>
            <a:ext cx="9499600" cy="3262800"/>
          </a:xfrm>
        </p:spPr>
        <p:txBody>
          <a:bodyPr/>
          <a:lstStyle/>
          <a:p>
            <a:pPr marL="454025" indent="-352425" eaLnBrk="1" hangingPunct="1"/>
            <a:r>
              <a:rPr lang="en-US" altLang="en-US" sz="2800" dirty="0">
                <a:solidFill>
                  <a:srgbClr val="FFC000"/>
                </a:solidFill>
              </a:rPr>
              <a:t>Abnormal area becomes bright on DWI within 30 minutes of onset of ischemia</a:t>
            </a:r>
          </a:p>
          <a:p>
            <a:pPr marL="454025" indent="-352425" eaLnBrk="1" hangingPunct="1"/>
            <a:r>
              <a:rPr lang="en-US" altLang="en-US" sz="2800" dirty="0">
                <a:solidFill>
                  <a:schemeClr val="tx1"/>
                </a:solidFill>
              </a:rPr>
              <a:t>High signal visible on T2WI in about 8 hours</a:t>
            </a:r>
          </a:p>
          <a:p>
            <a:pPr marL="454025" indent="-352425" eaLnBrk="1" hangingPunct="1"/>
            <a:r>
              <a:rPr lang="en-US" altLang="en-US" sz="2800" dirty="0">
                <a:solidFill>
                  <a:schemeClr val="tx1"/>
                </a:solidFill>
              </a:rPr>
              <a:t>T1WI image becomes abnormal after ~16 hours</a:t>
            </a:r>
          </a:p>
        </p:txBody>
      </p:sp>
    </p:spTree>
    <p:extLst>
      <p:ext uri="{BB962C8B-B14F-4D97-AF65-F5344CB8AC3E}">
        <p14:creationId xmlns:p14="http://schemas.microsoft.com/office/powerpoint/2010/main" val="1420260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Ischemic Stroke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dirty="0">
                <a:solidFill>
                  <a:schemeClr val="tx1"/>
                </a:solidFill>
              </a:rPr>
              <a:t>Diffusion Weighted Imaging</a:t>
            </a:r>
          </a:p>
        </p:txBody>
      </p:sp>
      <p:sp>
        <p:nvSpPr>
          <p:cNvPr id="87043" name="Line 3"/>
          <p:cNvSpPr>
            <a:spLocks noChangeShapeType="1"/>
          </p:cNvSpPr>
          <p:nvPr/>
        </p:nvSpPr>
        <p:spPr bwMode="auto">
          <a:xfrm>
            <a:off x="2336800" y="243840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2336800" y="5638800"/>
            <a:ext cx="701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 flipV="1">
            <a:off x="3454400" y="5638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406400" y="3673476"/>
            <a:ext cx="182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Arial" charset="0"/>
                <a:ea typeface="ＭＳ Ｐゴシック" pitchFamily="-12" charset="-128"/>
              </a:rPr>
              <a:t>Signal intensity</a:t>
            </a:r>
          </a:p>
        </p:txBody>
      </p:sp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4978400" y="5943600"/>
            <a:ext cx="375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Arial" charset="0"/>
                <a:ea typeface="ＭＳ Ｐゴシック" pitchFamily="-12" charset="-128"/>
              </a:rPr>
              <a:t>Time</a:t>
            </a: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2438400" y="6172201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Arial" charset="0"/>
                <a:ea typeface="ＭＳ Ｐゴシック" pitchFamily="-12" charset="-128"/>
              </a:rPr>
              <a:t>stroke</a:t>
            </a:r>
            <a:endParaRPr lang="en-US" altLang="en-US" sz="2400" dirty="0">
              <a:latin typeface="Arial" charset="0"/>
              <a:ea typeface="ＭＳ Ｐゴシック" pitchFamily="-12" charset="-128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454400" y="3048000"/>
            <a:ext cx="6400800" cy="2438400"/>
            <a:chOff x="1632" y="1920"/>
            <a:chExt cx="3024" cy="1536"/>
          </a:xfrm>
        </p:grpSpPr>
        <p:sp>
          <p:nvSpPr>
            <p:cNvPr id="87057" name="Line 10"/>
            <p:cNvSpPr>
              <a:spLocks noChangeShapeType="1"/>
            </p:cNvSpPr>
            <p:nvPr/>
          </p:nvSpPr>
          <p:spPr bwMode="auto">
            <a:xfrm>
              <a:off x="1680" y="1920"/>
              <a:ext cx="2304" cy="139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7058" name="Text Box 11"/>
            <p:cNvSpPr txBox="1">
              <a:spLocks noChangeArrowheads="1"/>
            </p:cNvSpPr>
            <p:nvPr/>
          </p:nvSpPr>
          <p:spPr bwMode="auto">
            <a:xfrm>
              <a:off x="4080" y="3168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latin typeface="Arial" charset="0"/>
                  <a:ea typeface="ＭＳ Ｐゴシック" pitchFamily="-12" charset="-128"/>
                </a:rPr>
                <a:t>DWI</a:t>
              </a:r>
              <a:r>
                <a:rPr lang="en-US" altLang="en-US" sz="2400" dirty="0">
                  <a:solidFill>
                    <a:schemeClr val="bg1"/>
                  </a:solidFill>
                  <a:latin typeface="Arial" charset="0"/>
                  <a:ea typeface="ＭＳ Ｐゴシック" pitchFamily="-12" charset="-128"/>
                </a:rPr>
                <a:t> </a:t>
              </a:r>
            </a:p>
          </p:txBody>
        </p:sp>
        <p:sp>
          <p:nvSpPr>
            <p:cNvPr id="87059" name="Line 12"/>
            <p:cNvSpPr>
              <a:spLocks noChangeShapeType="1"/>
            </p:cNvSpPr>
            <p:nvPr/>
          </p:nvSpPr>
          <p:spPr bwMode="auto">
            <a:xfrm flipH="1">
              <a:off x="1632" y="1920"/>
              <a:ext cx="48" cy="115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454400" y="2743200"/>
            <a:ext cx="6400800" cy="2133600"/>
            <a:chOff x="1632" y="1728"/>
            <a:chExt cx="3024" cy="1344"/>
          </a:xfrm>
        </p:grpSpPr>
        <p:sp>
          <p:nvSpPr>
            <p:cNvPr id="87054" name="Line 14"/>
            <p:cNvSpPr>
              <a:spLocks noChangeShapeType="1"/>
            </p:cNvSpPr>
            <p:nvPr/>
          </p:nvSpPr>
          <p:spPr bwMode="auto">
            <a:xfrm flipV="1">
              <a:off x="1968" y="1968"/>
              <a:ext cx="2064" cy="1104"/>
            </a:xfrm>
            <a:prstGeom prst="line">
              <a:avLst/>
            </a:prstGeom>
            <a:noFill/>
            <a:ln w="28575">
              <a:solidFill>
                <a:srgbClr val="FFF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7055" name="Text Box 15"/>
            <p:cNvSpPr txBox="1">
              <a:spLocks noChangeArrowheads="1"/>
            </p:cNvSpPr>
            <p:nvPr/>
          </p:nvSpPr>
          <p:spPr bwMode="auto">
            <a:xfrm>
              <a:off x="3984" y="1728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latin typeface="Arial" charset="0"/>
                  <a:ea typeface="ＭＳ Ｐゴシック" pitchFamily="-12" charset="-128"/>
                </a:rPr>
                <a:t>T2WI</a:t>
              </a:r>
            </a:p>
          </p:txBody>
        </p:sp>
        <p:sp>
          <p:nvSpPr>
            <p:cNvPr id="87056" name="Line 16"/>
            <p:cNvSpPr>
              <a:spLocks noChangeShapeType="1"/>
            </p:cNvSpPr>
            <p:nvPr/>
          </p:nvSpPr>
          <p:spPr bwMode="auto">
            <a:xfrm flipH="1">
              <a:off x="1632" y="3072"/>
              <a:ext cx="336" cy="0"/>
            </a:xfrm>
            <a:prstGeom prst="line">
              <a:avLst/>
            </a:prstGeom>
            <a:noFill/>
            <a:ln w="28575">
              <a:solidFill>
                <a:srgbClr val="FFF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6019800" y="4233864"/>
            <a:ext cx="3752851" cy="2325687"/>
            <a:chOff x="2844" y="2667"/>
            <a:chExt cx="1773" cy="1465"/>
          </a:xfrm>
        </p:grpSpPr>
        <p:sp>
          <p:nvSpPr>
            <p:cNvPr id="87052" name="Text Box 18"/>
            <p:cNvSpPr txBox="1">
              <a:spLocks noChangeArrowheads="1"/>
            </p:cNvSpPr>
            <p:nvPr/>
          </p:nvSpPr>
          <p:spPr bwMode="auto">
            <a:xfrm>
              <a:off x="3031" y="3882"/>
              <a:ext cx="158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 dirty="0">
                  <a:latin typeface="Arial" charset="0"/>
                  <a:ea typeface="ＭＳ Ｐゴシック" pitchFamily="-12" charset="-128"/>
                </a:rPr>
                <a:t>3-7 days</a:t>
              </a:r>
            </a:p>
          </p:txBody>
        </p:sp>
        <p:sp>
          <p:nvSpPr>
            <p:cNvPr id="87053" name="Line 19"/>
            <p:cNvSpPr>
              <a:spLocks noChangeShapeType="1"/>
            </p:cNvSpPr>
            <p:nvPr/>
          </p:nvSpPr>
          <p:spPr bwMode="auto">
            <a:xfrm flipH="1" flipV="1">
              <a:off x="2844" y="2667"/>
              <a:ext cx="406" cy="1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195633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1544394"/>
            <a:ext cx="4971081" cy="485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0627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Subacute Infarct 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dirty="0">
                <a:solidFill>
                  <a:schemeClr val="tx1"/>
                </a:solidFill>
              </a:rPr>
              <a:t>MRI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5621338"/>
            <a:ext cx="11430000" cy="508000"/>
          </a:xfrm>
        </p:spPr>
        <p:txBody>
          <a:bodyPr/>
          <a:lstStyle/>
          <a:p>
            <a:pPr marL="454025" indent="-352425" algn="ctr" eaLnBrk="1" hangingPunct="1"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Dark on T1WI, bright on T2WI and FLAIR, very bright on DWI</a:t>
            </a:r>
          </a:p>
        </p:txBody>
      </p:sp>
      <p:pic>
        <p:nvPicPr>
          <p:cNvPr id="90116" name="Picture 4" descr="pic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7" y="2892426"/>
            <a:ext cx="3041651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073151" y="2373313"/>
            <a:ext cx="171238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Arial" charset="0"/>
                <a:ea typeface="ＭＳ Ｐゴシック" pitchFamily="-12" charset="-128"/>
              </a:rPr>
              <a:t>T1WI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568701" y="2376488"/>
            <a:ext cx="2764367" cy="2717800"/>
            <a:chOff x="1686" y="1497"/>
            <a:chExt cx="1306" cy="1712"/>
          </a:xfrm>
        </p:grpSpPr>
        <p:pic>
          <p:nvPicPr>
            <p:cNvPr id="90125" name="Picture 7" descr="pic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6" y="1844"/>
              <a:ext cx="1306" cy="1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6" name="Text Box 8"/>
            <p:cNvSpPr txBox="1">
              <a:spLocks noChangeArrowheads="1"/>
            </p:cNvSpPr>
            <p:nvPr/>
          </p:nvSpPr>
          <p:spPr bwMode="auto">
            <a:xfrm>
              <a:off x="1853" y="1497"/>
              <a:ext cx="9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latin typeface="Arial" charset="0"/>
                  <a:ea typeface="ＭＳ Ｐゴシック" pitchFamily="-12" charset="-128"/>
                </a:rPr>
                <a:t>T2WI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587067" y="2376488"/>
            <a:ext cx="2681817" cy="2722562"/>
            <a:chOff x="3112" y="1497"/>
            <a:chExt cx="1267" cy="1715"/>
          </a:xfrm>
        </p:grpSpPr>
        <p:pic>
          <p:nvPicPr>
            <p:cNvPr id="90123" name="Picture 10" descr="subacute strok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" y="1840"/>
              <a:ext cx="1267" cy="1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4" name="Text Box 11"/>
            <p:cNvSpPr txBox="1">
              <a:spLocks noChangeArrowheads="1"/>
            </p:cNvSpPr>
            <p:nvPr/>
          </p:nvSpPr>
          <p:spPr bwMode="auto">
            <a:xfrm>
              <a:off x="3375" y="1497"/>
              <a:ext cx="87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latin typeface="Arial" charset="0"/>
                  <a:ea typeface="ＭＳ Ｐゴシック" pitchFamily="-12" charset="-128"/>
                </a:rPr>
                <a:t>FLAIR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9398001" y="2354263"/>
            <a:ext cx="2764367" cy="2730500"/>
            <a:chOff x="4440" y="1483"/>
            <a:chExt cx="1306" cy="1720"/>
          </a:xfrm>
        </p:grpSpPr>
        <p:pic>
          <p:nvPicPr>
            <p:cNvPr id="90121" name="Picture 13" descr="pic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" y="1851"/>
              <a:ext cx="1306" cy="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2" name="Text Box 14"/>
            <p:cNvSpPr txBox="1">
              <a:spLocks noChangeArrowheads="1"/>
            </p:cNvSpPr>
            <p:nvPr/>
          </p:nvSpPr>
          <p:spPr bwMode="auto">
            <a:xfrm>
              <a:off x="4704" y="1483"/>
              <a:ext cx="80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latin typeface="Arial" charset="0"/>
                  <a:ea typeface="ＭＳ Ｐゴシック" pitchFamily="-12" charset="-128"/>
                </a:rPr>
                <a:t>DWI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779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03200" y="328246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chemeClr val="hlink"/>
                </a:solidFill>
              </a:rPr>
              <a:t>BRAIN</a:t>
            </a:r>
            <a:br>
              <a:rPr lang="en-US" altLang="en-US" sz="2800" dirty="0">
                <a:solidFill>
                  <a:schemeClr val="hlink"/>
                </a:solidFill>
              </a:rPr>
            </a:br>
            <a:r>
              <a:rPr lang="en-US" altLang="en-US" sz="3200" dirty="0"/>
              <a:t>IMAGING OF ACUTE STROKE</a:t>
            </a:r>
          </a:p>
        </p:txBody>
      </p:sp>
      <p:pic>
        <p:nvPicPr>
          <p:cNvPr id="74755" name="Picture 3" descr="a of h s rsna 2002 3 c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0801" y="1447801"/>
            <a:ext cx="2580217" cy="2189163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4756" name="Picture 4" descr="a of h s rsna 2002 3 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8400" y="1447801"/>
            <a:ext cx="2573867" cy="2189163"/>
          </a:xfrm>
          <a:ln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4757" name="Picture 5" descr="ln0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1" r="1773" b="10811"/>
          <a:stretch>
            <a:fillRect/>
          </a:stretch>
        </p:blipFill>
        <p:spPr>
          <a:xfrm>
            <a:off x="1009651" y="3919538"/>
            <a:ext cx="3071283" cy="2125662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1219200" y="6019801"/>
            <a:ext cx="975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Garamond" pitchFamily="18" charset="0"/>
            </a:endParaRP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9347201" y="2286001"/>
            <a:ext cx="19028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Franklin Gothic Medium Cond" pitchFamily="34" charset="0"/>
              </a:rPr>
              <a:t>   </a:t>
            </a:r>
            <a:r>
              <a:rPr lang="en-US" altLang="en-US" sz="1800">
                <a:solidFill>
                  <a:schemeClr val="bg1"/>
                </a:solidFill>
                <a:latin typeface="Franklin Gothic Medium Cond" pitchFamily="34" charset="0"/>
              </a:rPr>
              <a:t>                </a:t>
            </a:r>
            <a:r>
              <a:rPr lang="en-US" altLang="en-US" sz="2000">
                <a:solidFill>
                  <a:schemeClr val="tx2"/>
                </a:solidFill>
                <a:latin typeface="Franklin Gothic Medium Cond" pitchFamily="34" charset="0"/>
              </a:rPr>
              <a:t>DWI </a:t>
            </a:r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406400" y="2286001"/>
            <a:ext cx="6286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2"/>
                </a:solidFill>
                <a:latin typeface="Franklin Gothic Medium Cond" pitchFamily="34" charset="0"/>
              </a:rPr>
              <a:t>MRP</a:t>
            </a:r>
          </a:p>
        </p:txBody>
      </p:sp>
      <p:pic>
        <p:nvPicPr>
          <p:cNvPr id="74761" name="Picture 9" descr="ln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r="1578" b="9375"/>
          <a:stretch>
            <a:fillRect/>
          </a:stretch>
        </p:blipFill>
        <p:spPr bwMode="auto">
          <a:xfrm>
            <a:off x="4368800" y="3733800"/>
            <a:ext cx="3352800" cy="23622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2" name="Picture 10" descr="ln00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1" b="9219"/>
          <a:stretch>
            <a:fillRect/>
          </a:stretch>
        </p:blipFill>
        <p:spPr>
          <a:xfrm>
            <a:off x="8206317" y="3919538"/>
            <a:ext cx="3071283" cy="2125662"/>
          </a:xfrm>
          <a:noFill/>
          <a:ln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1016000" y="6096000"/>
            <a:ext cx="102616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" tIns="9144" rIns="27432" bIns="9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Tahoma" pitchFamily="34" charset="0"/>
              </a:rPr>
              <a:t>         CBF                                   CBV                                   MTT </a:t>
            </a:r>
          </a:p>
        </p:txBody>
      </p:sp>
      <p:sp>
        <p:nvSpPr>
          <p:cNvPr id="74764" name="Text Box 12"/>
          <p:cNvSpPr txBox="1">
            <a:spLocks noChangeArrowheads="1"/>
          </p:cNvSpPr>
          <p:nvPr/>
        </p:nvSpPr>
        <p:spPr bwMode="auto">
          <a:xfrm>
            <a:off x="4637618" y="2176464"/>
            <a:ext cx="1828321" cy="32624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27432" tIns="9144" rIns="27432" bIns="9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Tahoma" pitchFamily="34" charset="0"/>
              </a:rPr>
              <a:t>MR PERFUSION</a:t>
            </a:r>
          </a:p>
        </p:txBody>
      </p:sp>
      <p:sp>
        <p:nvSpPr>
          <p:cNvPr id="74765" name="Text Box 13"/>
          <p:cNvSpPr txBox="1">
            <a:spLocks noChangeArrowheads="1"/>
          </p:cNvSpPr>
          <p:nvPr/>
        </p:nvSpPr>
        <p:spPr bwMode="auto">
          <a:xfrm>
            <a:off x="4876800" y="6400801"/>
            <a:ext cx="2438400" cy="3333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" tIns="9144" rIns="27432" bIns="914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CT PERFUSION</a:t>
            </a:r>
            <a:endParaRPr lang="en-US" altLang="en-US" sz="1800">
              <a:latin typeface="Tahoma" pitchFamily="34" charset="0"/>
            </a:endParaRPr>
          </a:p>
        </p:txBody>
      </p:sp>
      <p:pic>
        <p:nvPicPr>
          <p:cNvPr id="74766" name="Picture 14" descr="LOGO - WAM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609600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4368800" y="3733800"/>
            <a:ext cx="1016000" cy="76200"/>
          </a:xfrm>
          <a:prstGeom prst="rect">
            <a:avLst/>
          </a:prstGeom>
          <a:solidFill>
            <a:srgbClr val="020202"/>
          </a:solidFill>
          <a:ln w="9525">
            <a:solidFill>
              <a:srgbClr val="020202"/>
            </a:solidFill>
            <a:miter lim="800000"/>
            <a:headEnd/>
            <a:tailEnd/>
          </a:ln>
        </p:spPr>
        <p:txBody>
          <a:bodyPr wrap="none" lIns="27432" tIns="9144" rIns="27432" bIns="914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4768" name="Rectangle 16"/>
          <p:cNvSpPr>
            <a:spLocks noChangeArrowheads="1"/>
          </p:cNvSpPr>
          <p:nvPr/>
        </p:nvSpPr>
        <p:spPr bwMode="auto">
          <a:xfrm>
            <a:off x="8331200" y="3733800"/>
            <a:ext cx="1016000" cy="76200"/>
          </a:xfrm>
          <a:prstGeom prst="rect">
            <a:avLst/>
          </a:prstGeom>
          <a:solidFill>
            <a:srgbClr val="020202"/>
          </a:solidFill>
          <a:ln w="9525">
            <a:solidFill>
              <a:srgbClr val="020202"/>
            </a:solidFill>
            <a:miter lim="800000"/>
            <a:headEnd/>
            <a:tailEnd/>
          </a:ln>
        </p:spPr>
        <p:txBody>
          <a:bodyPr wrap="none" lIns="27432" tIns="9144" rIns="27432" bIns="9144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933976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ntent Placeholder 9">
            <a:extLst>
              <a:ext uri="{FF2B5EF4-FFF2-40B4-BE49-F238E27FC236}">
                <a16:creationId xmlns:a16="http://schemas.microsoft.com/office/drawing/2014/main" id="{F00C1A74-85FB-2047-DC39-F8A17D17F6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20688" y="582539"/>
            <a:ext cx="4992469" cy="300979"/>
          </a:xfrm>
          <a:noFill/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C8D596-DE27-CA2E-740A-66C94266A7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791" t="4997" r="9385" b="7253"/>
          <a:stretch/>
        </p:blipFill>
        <p:spPr>
          <a:xfrm>
            <a:off x="-29525" y="1666323"/>
            <a:ext cx="6033750" cy="480619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5D3ADC-8A8C-7D17-60FD-3A7B3A136C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7" t="4887" r="4207" b="7363"/>
          <a:stretch/>
        </p:blipFill>
        <p:spPr>
          <a:xfrm>
            <a:off x="6004225" y="155848"/>
            <a:ext cx="6187775" cy="465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170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C9ED7-1269-D682-E7E4-5ECA5D4E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Clinical scenario and management (Horizontal integration</a:t>
            </a:r>
          </a:p>
        </p:txBody>
      </p:sp>
      <p:pic>
        <p:nvPicPr>
          <p:cNvPr id="1028" name="Picture 4" descr="Suggested imaging protocols for patients presenting with acute stroke... |  Download Scientific Diagram">
            <a:extLst>
              <a:ext uri="{FF2B5EF4-FFF2-40B4-BE49-F238E27FC236}">
                <a16:creationId xmlns:a16="http://schemas.microsoft.com/office/drawing/2014/main" id="{02C2DC5A-7637-8D02-47C0-F121D365A0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23" y="1740928"/>
            <a:ext cx="8366080" cy="47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9094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  <a:latin typeface="Bookman Old Style" panose="02050604050505020204" pitchFamily="18" charset="0"/>
              </a:rPr>
              <a:t>DEGENERATIVE DISEASE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212" y="1538446"/>
            <a:ext cx="5184576" cy="495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116" y="1524323"/>
            <a:ext cx="284614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5142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C635C2-7F86-FC89-4A26-CCB7C40DD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26" y="685801"/>
            <a:ext cx="3228738" cy="15912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2800">
              <a:solidFill>
                <a:schemeClr val="bg1">
                  <a:alpha val="60000"/>
                </a:schemeClr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4DDF479-EBF1-195F-6B4A-DC03D9CB1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3526" y="2563907"/>
            <a:ext cx="3228738" cy="35444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76F217-D429-C7A3-CF52-8E7263321F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6470" y="685801"/>
            <a:ext cx="4529773" cy="5983774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C499666-F8C5-6F8A-0B1A-26C70E847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471" y="484095"/>
            <a:ext cx="4608533" cy="59367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DB1896-54EB-90CF-03A5-E65676DF9712}"/>
              </a:ext>
            </a:extLst>
          </p:cNvPr>
          <p:cNvSpPr txBox="1"/>
          <p:nvPr/>
        </p:nvSpPr>
        <p:spPr>
          <a:xfrm>
            <a:off x="401342" y="299429"/>
            <a:ext cx="254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Research articles</a:t>
            </a:r>
          </a:p>
        </p:txBody>
      </p:sp>
    </p:spTree>
    <p:extLst>
      <p:ext uri="{BB962C8B-B14F-4D97-AF65-F5344CB8AC3E}">
        <p14:creationId xmlns:p14="http://schemas.microsoft.com/office/powerpoint/2010/main" val="7630748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519086-004C-164D-C553-041C3C06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42" y="439270"/>
            <a:ext cx="4598893" cy="618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144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9454297-AC22-48B9-EEF6-68CAD74F0F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1" b="15024"/>
          <a:stretch/>
        </p:blipFill>
        <p:spPr>
          <a:xfrm>
            <a:off x="430306" y="685800"/>
            <a:ext cx="5024664" cy="589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270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rinciples of Biomedical Ethics | Download Scientific Diagram">
            <a:extLst>
              <a:ext uri="{FF2B5EF4-FFF2-40B4-BE49-F238E27FC236}">
                <a16:creationId xmlns:a16="http://schemas.microsoft.com/office/drawing/2014/main" id="{12A7FD3D-6CF7-34C6-1F35-A1AE40F8D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873"/>
            <a:ext cx="4670732" cy="397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31" y="1706441"/>
            <a:ext cx="7310253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5622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6A6C870D-838C-8A29-4E38-EB6A6AB8017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1731963"/>
          <a:ext cx="10353675" cy="405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6285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4109284" cy="4512122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INTRODUCTION TO COMPUTED TOMOGRAPHY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1426" y="555485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CT (computed tomography)</a:t>
            </a:r>
          </a:p>
          <a:p>
            <a:r>
              <a:rPr lang="en-US" dirty="0"/>
              <a:t>Or CAT (computer </a:t>
            </a:r>
            <a:r>
              <a:rPr lang="en-US" dirty="0" err="1"/>
              <a:t>assissted</a:t>
            </a:r>
            <a:r>
              <a:rPr lang="en-US" dirty="0"/>
              <a:t> tomography)</a:t>
            </a:r>
          </a:p>
          <a:p>
            <a:r>
              <a:rPr lang="en-US" dirty="0"/>
              <a:t>Tomography refers to a process for generating 2D image slice of an examined organ</a:t>
            </a:r>
          </a:p>
          <a:p>
            <a:r>
              <a:rPr lang="en-US" dirty="0"/>
              <a:t>Based on differential absorption of x ray by various tissues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70" y="275626"/>
            <a:ext cx="10597661" cy="604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7872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821</TotalTime>
  <Words>802</Words>
  <Application>Microsoft Office PowerPoint</Application>
  <PresentationFormat>Widescreen</PresentationFormat>
  <Paragraphs>178</Paragraphs>
  <Slides>76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6" baseType="lpstr">
      <vt:lpstr>Arial</vt:lpstr>
      <vt:lpstr>Bookman Old Style</vt:lpstr>
      <vt:lpstr>Calibri</vt:lpstr>
      <vt:lpstr>Calisto MT</vt:lpstr>
      <vt:lpstr>Franklin Gothic Medium Cond</vt:lpstr>
      <vt:lpstr>Garamond</vt:lpstr>
      <vt:lpstr>Tahoma</vt:lpstr>
      <vt:lpstr>Times New Roman</vt:lpstr>
      <vt:lpstr>Wingdings 2</vt:lpstr>
      <vt:lpstr>Slate</vt:lpstr>
      <vt:lpstr>CNS MODULE (RADIOLOGY) </vt:lpstr>
      <vt:lpstr>University Motto, Vision and Values</vt:lpstr>
      <vt:lpstr>PowerPoint Presentation</vt:lpstr>
      <vt:lpstr>PowerPoint Presentation</vt:lpstr>
      <vt:lpstr>LEARNING OBJECTIVES</vt:lpstr>
      <vt:lpstr>Sequence of LGIS</vt:lpstr>
      <vt:lpstr>PowerPoint Presentation</vt:lpstr>
      <vt:lpstr>INTRODUCTION TO COMPUTED TOMOGRAPHY</vt:lpstr>
      <vt:lpstr>PowerPoint Presentation</vt:lpstr>
      <vt:lpstr>TECHNIQUE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Vertical integration Normal Anatomy </vt:lpstr>
      <vt:lpstr>PowerPoint Presentation</vt:lpstr>
      <vt:lpstr>PowerPoint Presentation</vt:lpstr>
      <vt:lpstr>PowerPoint Presentation</vt:lpstr>
      <vt:lpstr>PowerPoint Presentation</vt:lpstr>
      <vt:lpstr>SYSTEMIC APPROACH TO CT INTERPRETATION</vt:lpstr>
      <vt:lpstr>MRI BRAIN</vt:lpstr>
      <vt:lpstr>PowerPoint Presentation</vt:lpstr>
      <vt:lpstr>PowerPoint Presentation</vt:lpstr>
      <vt:lpstr>BRAIN NORMAL</vt:lpstr>
      <vt:lpstr>PowerPoint Presentation</vt:lpstr>
      <vt:lpstr>PowerPoint Presentation</vt:lpstr>
      <vt:lpstr>PowerPoint Presentation</vt:lpstr>
      <vt:lpstr>Sagittal view</vt:lpstr>
      <vt:lpstr>PowerPoint Presentation</vt:lpstr>
      <vt:lpstr>PowerPoint Presentation</vt:lpstr>
      <vt:lpstr>PowerPoint Presentation</vt:lpstr>
      <vt:lpstr>CNS Pathologies</vt:lpstr>
      <vt:lpstr>PowerPoint Presentation</vt:lpstr>
      <vt:lpstr>Hydrocephalus</vt:lpstr>
      <vt:lpstr>Chiari Malformation</vt:lpstr>
      <vt:lpstr>Dandy Walker Malformation</vt:lpstr>
      <vt:lpstr>SPINA BIFIDA CT &amp;MRI</vt:lpstr>
      <vt:lpstr>BRAIN TUMOURS</vt:lpstr>
      <vt:lpstr>Meningioma</vt:lpstr>
      <vt:lpstr>Metastasis</vt:lpstr>
      <vt:lpstr>PowerPoint Presentation</vt:lpstr>
      <vt:lpstr>Trauma</vt:lpstr>
      <vt:lpstr>Haemorrhage</vt:lpstr>
      <vt:lpstr>Epidural /subdural hemorrhage</vt:lpstr>
      <vt:lpstr>PowerPoint Presentation</vt:lpstr>
      <vt:lpstr> Haemorrhage</vt:lpstr>
      <vt:lpstr>Subarachnoid bleed</vt:lpstr>
      <vt:lpstr>PowerPoint Presentation</vt:lpstr>
      <vt:lpstr>VERTEBRAL FRACRURE</vt:lpstr>
      <vt:lpstr>Haemorrhage</vt:lpstr>
      <vt:lpstr>PowerPoint Presentation</vt:lpstr>
      <vt:lpstr>Meningitis / Encephalitis</vt:lpstr>
      <vt:lpstr>Abscess</vt:lpstr>
      <vt:lpstr>TUBERCULOSIS</vt:lpstr>
      <vt:lpstr>Multiple Sclerosis</vt:lpstr>
      <vt:lpstr>PowerPoint Presentation</vt:lpstr>
      <vt:lpstr>STROKE</vt:lpstr>
      <vt:lpstr>PowerPoint Presentation</vt:lpstr>
      <vt:lpstr>PowerPoint Presentation</vt:lpstr>
      <vt:lpstr>PowerPoint Presentation</vt:lpstr>
      <vt:lpstr>Acute Right MCA infarct  CT</vt:lpstr>
      <vt:lpstr>Acute right sided weakness</vt:lpstr>
      <vt:lpstr>ISCHEMIC STROKE MRI</vt:lpstr>
      <vt:lpstr>Ischemic Stroke MRI</vt:lpstr>
      <vt:lpstr>Ischemic Stroke Diffusion Weighted Imaging</vt:lpstr>
      <vt:lpstr>PowerPoint Presentation</vt:lpstr>
      <vt:lpstr>Subacute Infarct  MRI</vt:lpstr>
      <vt:lpstr>BRAIN IMAGING OF ACUTE STROKE</vt:lpstr>
      <vt:lpstr>Clinical scenario and management (Horizontal integration</vt:lpstr>
      <vt:lpstr>DEGENERATIVE DISEASE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Mustafa Khurram</dc:creator>
  <cp:lastModifiedBy>riffat hassan</cp:lastModifiedBy>
  <cp:revision>86</cp:revision>
  <cp:lastPrinted>2025-02-09T15:44:17Z</cp:lastPrinted>
  <dcterms:created xsi:type="dcterms:W3CDTF">2023-07-22T16:41:53Z</dcterms:created>
  <dcterms:modified xsi:type="dcterms:W3CDTF">2025-02-11T04:21:01Z</dcterms:modified>
</cp:coreProperties>
</file>