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5"/>
  </p:notesMasterIdLst>
  <p:sldIdLst>
    <p:sldId id="318" r:id="rId3"/>
    <p:sldId id="317" r:id="rId4"/>
    <p:sldId id="297" r:id="rId5"/>
    <p:sldId id="296" r:id="rId6"/>
    <p:sldId id="258" r:id="rId7"/>
    <p:sldId id="594" r:id="rId8"/>
    <p:sldId id="595" r:id="rId9"/>
    <p:sldId id="602" r:id="rId10"/>
    <p:sldId id="596" r:id="rId11"/>
    <p:sldId id="597" r:id="rId12"/>
    <p:sldId id="599" r:id="rId13"/>
    <p:sldId id="598" r:id="rId14"/>
    <p:sldId id="600" r:id="rId15"/>
    <p:sldId id="333" r:id="rId16"/>
    <p:sldId id="349" r:id="rId17"/>
    <p:sldId id="350" r:id="rId18"/>
    <p:sldId id="351" r:id="rId19"/>
    <p:sldId id="352" r:id="rId20"/>
    <p:sldId id="353" r:id="rId21"/>
    <p:sldId id="337" r:id="rId22"/>
    <p:sldId id="315"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64" autoAdjust="0"/>
  </p:normalViewPr>
  <p:slideViewPr>
    <p:cSldViewPr>
      <p:cViewPr varScale="1">
        <p:scale>
          <a:sx n="63" d="100"/>
          <a:sy n="63" d="100"/>
        </p:scale>
        <p:origin x="1380" y="6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14</a:t>
            </a:fld>
            <a:endParaRPr lang="en-US"/>
          </a:p>
        </p:txBody>
      </p:sp>
    </p:spTree>
    <p:extLst>
      <p:ext uri="{BB962C8B-B14F-4D97-AF65-F5344CB8AC3E}">
        <p14:creationId xmlns:p14="http://schemas.microsoft.com/office/powerpoint/2010/main" val="13030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15</a:t>
            </a:fld>
            <a:endParaRPr lang="en-US"/>
          </a:p>
        </p:txBody>
      </p:sp>
    </p:spTree>
    <p:extLst>
      <p:ext uri="{BB962C8B-B14F-4D97-AF65-F5344CB8AC3E}">
        <p14:creationId xmlns:p14="http://schemas.microsoft.com/office/powerpoint/2010/main" val="124820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ssets.cureus.com/uploads/review_article/pdf/139137/20230331-19951-94c0y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B493-C7C8-AA1C-9552-E95D56FAAADB}"/>
              </a:ext>
            </a:extLst>
          </p:cNvPr>
          <p:cNvSpPr>
            <a:spLocks noGrp="1"/>
          </p:cNvSpPr>
          <p:nvPr>
            <p:ph type="title"/>
          </p:nvPr>
        </p:nvSpPr>
        <p:spPr>
          <a:xfrm>
            <a:off x="543560" y="639499"/>
            <a:ext cx="8229600" cy="670083"/>
          </a:xfrm>
        </p:spPr>
        <p:txBody>
          <a:bodyPr>
            <a:noAutofit/>
          </a:bodyPr>
          <a:lstStyle/>
          <a:p>
            <a:pPr algn="ctr"/>
            <a:r>
              <a:rPr lang="en-US" sz="4000" b="1" dirty="0"/>
              <a:t>Lactate Dehydrogenase (LDH) Isoenzyme</a:t>
            </a:r>
            <a:endParaRPr lang="en-PK" sz="4000" b="1" dirty="0"/>
          </a:p>
        </p:txBody>
      </p:sp>
      <p:sp>
        <p:nvSpPr>
          <p:cNvPr id="3" name="Content Placeholder 2">
            <a:extLst>
              <a:ext uri="{FF2B5EF4-FFF2-40B4-BE49-F238E27FC236}">
                <a16:creationId xmlns:a16="http://schemas.microsoft.com/office/drawing/2014/main" id="{F00A66BB-DE79-79A2-7239-8F0F2FFFFE4D}"/>
              </a:ext>
            </a:extLst>
          </p:cNvPr>
          <p:cNvSpPr>
            <a:spLocks noGrp="1"/>
          </p:cNvSpPr>
          <p:nvPr>
            <p:ph idx="1"/>
          </p:nvPr>
        </p:nvSpPr>
        <p:spPr>
          <a:xfrm>
            <a:off x="513080" y="1421447"/>
            <a:ext cx="8229600" cy="427038"/>
          </a:xfrm>
        </p:spPr>
        <p:txBody>
          <a:bodyPr>
            <a:noAutofit/>
          </a:bodyPr>
          <a:lstStyle/>
          <a:p>
            <a:pPr marL="0" indent="0">
              <a:buNone/>
            </a:pPr>
            <a:r>
              <a:rPr lang="en-US" sz="2400" dirty="0"/>
              <a:t>Five isoenzyme forms of LDH exist in various body tissues.</a:t>
            </a:r>
          </a:p>
          <a:p>
            <a:pPr marL="0" indent="0">
              <a:buNone/>
            </a:pPr>
            <a:endParaRPr lang="en-US" sz="2400" dirty="0"/>
          </a:p>
          <a:p>
            <a:pPr marL="0" indent="0">
              <a:buNone/>
            </a:pPr>
            <a:endParaRPr lang="en-US" sz="2400" dirty="0"/>
          </a:p>
          <a:p>
            <a:pPr marL="0" indent="0">
              <a:buNone/>
            </a:pPr>
            <a:endParaRPr lang="en-US" sz="2400" dirty="0"/>
          </a:p>
        </p:txBody>
      </p:sp>
      <p:pic>
        <p:nvPicPr>
          <p:cNvPr id="8" name="Content Placeholder 7">
            <a:extLst>
              <a:ext uri="{FF2B5EF4-FFF2-40B4-BE49-F238E27FC236}">
                <a16:creationId xmlns:a16="http://schemas.microsoft.com/office/drawing/2014/main" id="{6E146FCF-5045-F4B0-C24B-1B4F25CE0BA2}"/>
              </a:ext>
            </a:extLst>
          </p:cNvPr>
          <p:cNvPicPr>
            <a:picLocks noChangeAspect="1"/>
          </p:cNvPicPr>
          <p:nvPr/>
        </p:nvPicPr>
        <p:blipFill>
          <a:blip r:embed="rId2"/>
          <a:stretch>
            <a:fillRect/>
          </a:stretch>
        </p:blipFill>
        <p:spPr>
          <a:xfrm>
            <a:off x="1371600" y="1828800"/>
            <a:ext cx="5805488" cy="4215077"/>
          </a:xfrm>
          <a:prstGeom prst="rect">
            <a:avLst/>
          </a:prstGeom>
        </p:spPr>
      </p:pic>
      <p:sp>
        <p:nvSpPr>
          <p:cNvPr id="7" name="Footer Placeholder 7">
            <a:extLst>
              <a:ext uri="{FF2B5EF4-FFF2-40B4-BE49-F238E27FC236}">
                <a16:creationId xmlns:a16="http://schemas.microsoft.com/office/drawing/2014/main" id="{E237A1F9-FFFC-422C-9669-44421D33459F}"/>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55620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69E1-AE40-5DA1-921B-CC5AC703132B}"/>
              </a:ext>
            </a:extLst>
          </p:cNvPr>
          <p:cNvSpPr>
            <a:spLocks noGrp="1"/>
          </p:cNvSpPr>
          <p:nvPr>
            <p:ph type="title"/>
          </p:nvPr>
        </p:nvSpPr>
        <p:spPr/>
        <p:txBody>
          <a:bodyPr>
            <a:normAutofit/>
          </a:bodyPr>
          <a:lstStyle/>
          <a:p>
            <a:r>
              <a:rPr lang="en-US" sz="4000" b="1" dirty="0"/>
              <a:t>Creatine Kinase (CK) Isoenzymes</a:t>
            </a:r>
            <a:endParaRPr lang="en-PK" sz="4000" b="1" dirty="0"/>
          </a:p>
        </p:txBody>
      </p:sp>
      <p:sp>
        <p:nvSpPr>
          <p:cNvPr id="3" name="Content Placeholder 2">
            <a:extLst>
              <a:ext uri="{FF2B5EF4-FFF2-40B4-BE49-F238E27FC236}">
                <a16:creationId xmlns:a16="http://schemas.microsoft.com/office/drawing/2014/main" id="{074B0055-0068-B4EF-C3EF-959B6041554B}"/>
              </a:ext>
            </a:extLst>
          </p:cNvPr>
          <p:cNvSpPr>
            <a:spLocks noGrp="1"/>
          </p:cNvSpPr>
          <p:nvPr>
            <p:ph idx="1"/>
          </p:nvPr>
        </p:nvSpPr>
        <p:spPr>
          <a:xfrm>
            <a:off x="457200" y="1417638"/>
            <a:ext cx="8229600" cy="4830763"/>
          </a:xfrm>
        </p:spPr>
        <p:txBody>
          <a:bodyPr>
            <a:noAutofit/>
          </a:bodyPr>
          <a:lstStyle/>
          <a:p>
            <a:r>
              <a:rPr lang="en-US" sz="2400" dirty="0"/>
              <a:t>CK occurs as three isoenzymes.</a:t>
            </a:r>
          </a:p>
          <a:p>
            <a:r>
              <a:rPr lang="en-US" sz="2400" dirty="0"/>
              <a:t>Each CK isoenzyme is a dimer composed of two polypeptide subunits (called B and M subunits for brain and skeletal muscle) associated in one of three combinations: </a:t>
            </a:r>
          </a:p>
          <a:p>
            <a:pPr marL="0" indent="0" algn="ctr">
              <a:buNone/>
            </a:pPr>
            <a:r>
              <a:rPr lang="en-US" sz="2400" dirty="0"/>
              <a:t>CK1 = BB (Brain)</a:t>
            </a:r>
          </a:p>
          <a:p>
            <a:pPr marL="0" indent="0" algn="ctr">
              <a:buNone/>
            </a:pPr>
            <a:r>
              <a:rPr lang="en-US" sz="2400" dirty="0"/>
              <a:t> CK2 = MB (Myocardium)</a:t>
            </a:r>
          </a:p>
          <a:p>
            <a:pPr marL="0" indent="0" algn="ctr">
              <a:buNone/>
            </a:pPr>
            <a:r>
              <a:rPr lang="en-US" sz="2400" dirty="0"/>
              <a:t> CK3 = MM (Skeletal muscle, cardiac muscle)</a:t>
            </a:r>
          </a:p>
          <a:p>
            <a:r>
              <a:rPr lang="en-US" sz="2400" dirty="0"/>
              <a:t>Each CK isoenzyme shows a characteristic electrophoretic mobility.</a:t>
            </a:r>
            <a:endParaRPr lang="en-PK" sz="2400" dirty="0"/>
          </a:p>
        </p:txBody>
      </p:sp>
      <p:sp>
        <p:nvSpPr>
          <p:cNvPr id="6" name="Footer Placeholder 7">
            <a:extLst>
              <a:ext uri="{FF2B5EF4-FFF2-40B4-BE49-F238E27FC236}">
                <a16:creationId xmlns:a16="http://schemas.microsoft.com/office/drawing/2014/main" id="{A6072123-41B6-43E4-8D88-B852ACC816E9}"/>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339190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C1A2-C832-F8EB-BF3A-2FD8B2BECA41}"/>
              </a:ext>
            </a:extLst>
          </p:cNvPr>
          <p:cNvSpPr>
            <a:spLocks noGrp="1"/>
          </p:cNvSpPr>
          <p:nvPr>
            <p:ph type="title"/>
          </p:nvPr>
        </p:nvSpPr>
        <p:spPr>
          <a:xfrm>
            <a:off x="76200" y="363248"/>
            <a:ext cx="8229600" cy="680831"/>
          </a:xfrm>
        </p:spPr>
        <p:txBody>
          <a:bodyPr>
            <a:normAutofit/>
          </a:bodyPr>
          <a:lstStyle/>
          <a:p>
            <a:pPr algn="ctr"/>
            <a:r>
              <a:rPr lang="en-US" sz="4000" b="1" dirty="0"/>
              <a:t>Clinical Importance of Isoenzymes</a:t>
            </a:r>
            <a:endParaRPr lang="en-PK" sz="4000" b="1" dirty="0"/>
          </a:p>
        </p:txBody>
      </p:sp>
      <p:sp>
        <p:nvSpPr>
          <p:cNvPr id="10" name="Content Placeholder 9">
            <a:extLst>
              <a:ext uri="{FF2B5EF4-FFF2-40B4-BE49-F238E27FC236}">
                <a16:creationId xmlns:a16="http://schemas.microsoft.com/office/drawing/2014/main" id="{60EE79C6-B6C7-959C-4912-DAA23353D557}"/>
              </a:ext>
            </a:extLst>
          </p:cNvPr>
          <p:cNvSpPr>
            <a:spLocks noGrp="1"/>
          </p:cNvSpPr>
          <p:nvPr>
            <p:ph idx="1"/>
          </p:nvPr>
        </p:nvSpPr>
        <p:spPr>
          <a:xfrm>
            <a:off x="228600" y="1143000"/>
            <a:ext cx="4114800" cy="4572000"/>
          </a:xfrm>
        </p:spPr>
        <p:txBody>
          <a:bodyPr>
            <a:normAutofit/>
          </a:bodyPr>
          <a:lstStyle/>
          <a:p>
            <a:r>
              <a:rPr lang="en-US" sz="2400" dirty="0"/>
              <a:t>Different organs commonly contain particular proportions of different isoenzymes.</a:t>
            </a:r>
          </a:p>
          <a:p>
            <a:r>
              <a:rPr lang="en-US" sz="2400" dirty="0"/>
              <a:t>The pattern of isoenzymes found in the blood plasma can serve as a means of identifying the site of tissue damage.</a:t>
            </a:r>
          </a:p>
          <a:p>
            <a:r>
              <a:rPr lang="en-US" sz="2400" dirty="0"/>
              <a:t>The plasma levels of various isoenzyme forms of LDH and of creatine kinase (CK) vary under different disease states.</a:t>
            </a:r>
          </a:p>
        </p:txBody>
      </p:sp>
      <p:pic>
        <p:nvPicPr>
          <p:cNvPr id="3" name="Picture 2">
            <a:extLst>
              <a:ext uri="{FF2B5EF4-FFF2-40B4-BE49-F238E27FC236}">
                <a16:creationId xmlns:a16="http://schemas.microsoft.com/office/drawing/2014/main" id="{C188435D-3B8E-96F9-5153-BF5925DF58BE}"/>
              </a:ext>
            </a:extLst>
          </p:cNvPr>
          <p:cNvPicPr>
            <a:picLocks noChangeAspect="1"/>
          </p:cNvPicPr>
          <p:nvPr/>
        </p:nvPicPr>
        <p:blipFill>
          <a:blip r:embed="rId2"/>
          <a:stretch>
            <a:fillRect/>
          </a:stretch>
        </p:blipFill>
        <p:spPr>
          <a:xfrm>
            <a:off x="4343400" y="997837"/>
            <a:ext cx="3733800" cy="4544028"/>
          </a:xfrm>
          <a:prstGeom prst="rect">
            <a:avLst/>
          </a:prstGeom>
        </p:spPr>
      </p:pic>
      <p:pic>
        <p:nvPicPr>
          <p:cNvPr id="6" name="Picture 5">
            <a:extLst>
              <a:ext uri="{FF2B5EF4-FFF2-40B4-BE49-F238E27FC236}">
                <a16:creationId xmlns:a16="http://schemas.microsoft.com/office/drawing/2014/main" id="{B2F37188-92AA-2F61-0694-A218498A97F0}"/>
              </a:ext>
            </a:extLst>
          </p:cNvPr>
          <p:cNvPicPr>
            <a:picLocks noChangeAspect="1"/>
          </p:cNvPicPr>
          <p:nvPr/>
        </p:nvPicPr>
        <p:blipFill>
          <a:blip r:embed="rId3"/>
          <a:stretch>
            <a:fillRect/>
          </a:stretch>
        </p:blipFill>
        <p:spPr>
          <a:xfrm>
            <a:off x="4343400" y="5493637"/>
            <a:ext cx="3886200" cy="680831"/>
          </a:xfrm>
          <a:prstGeom prst="rect">
            <a:avLst/>
          </a:prstGeom>
        </p:spPr>
      </p:pic>
      <p:sp>
        <p:nvSpPr>
          <p:cNvPr id="7" name="TextBox 6">
            <a:extLst>
              <a:ext uri="{FF2B5EF4-FFF2-40B4-BE49-F238E27FC236}">
                <a16:creationId xmlns:a16="http://schemas.microsoft.com/office/drawing/2014/main" id="{313DA464-9D67-DE21-8EFD-04DA39291019}"/>
              </a:ext>
            </a:extLst>
          </p:cNvPr>
          <p:cNvSpPr txBox="1"/>
          <p:nvPr/>
        </p:nvSpPr>
        <p:spPr>
          <a:xfrm>
            <a:off x="4343400" y="6174468"/>
            <a:ext cx="2793520" cy="600164"/>
          </a:xfrm>
          <a:prstGeom prst="rect">
            <a:avLst/>
          </a:prstGeom>
          <a:noFill/>
        </p:spPr>
        <p:txBody>
          <a:bodyPr wrap="square" rtlCol="0">
            <a:spAutoFit/>
          </a:bodyPr>
          <a:lstStyle/>
          <a:p>
            <a:r>
              <a:rPr lang="en-US" sz="1100" dirty="0">
                <a:solidFill>
                  <a:srgbClr val="000000"/>
                </a:solidFill>
                <a:effectLst/>
                <a:latin typeface="Arial" panose="020B0604020202020204" pitchFamily="34" charset="0"/>
              </a:rPr>
              <a:t>Subunit composition, electrophoretic mobility, and enzyme activity of </a:t>
            </a:r>
            <a:endParaRPr lang="en-US" sz="1100" dirty="0"/>
          </a:p>
          <a:p>
            <a:r>
              <a:rPr lang="en-US" sz="1100" dirty="0">
                <a:solidFill>
                  <a:srgbClr val="000000"/>
                </a:solidFill>
                <a:effectLst/>
                <a:latin typeface="Arial" panose="020B0604020202020204" pitchFamily="34" charset="0"/>
              </a:rPr>
              <a:t>creatine kinase (CK) isoenzymes. </a:t>
            </a:r>
            <a:endParaRPr lang="en-PK" sz="1100" dirty="0"/>
          </a:p>
        </p:txBody>
      </p:sp>
      <p:sp>
        <p:nvSpPr>
          <p:cNvPr id="9" name="Footer Placeholder 7">
            <a:extLst>
              <a:ext uri="{FF2B5EF4-FFF2-40B4-BE49-F238E27FC236}">
                <a16:creationId xmlns:a16="http://schemas.microsoft.com/office/drawing/2014/main" id="{9B2FF794-644E-485B-8FF0-60003791B807}"/>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2396446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1919-8EF1-B28E-1D94-460B5E1B4F2C}"/>
              </a:ext>
            </a:extLst>
          </p:cNvPr>
          <p:cNvSpPr>
            <a:spLocks noGrp="1"/>
          </p:cNvSpPr>
          <p:nvPr>
            <p:ph type="title"/>
          </p:nvPr>
        </p:nvSpPr>
        <p:spPr>
          <a:xfrm>
            <a:off x="541655" y="400844"/>
            <a:ext cx="8229600" cy="868362"/>
          </a:xfrm>
        </p:spPr>
        <p:txBody>
          <a:bodyPr>
            <a:normAutofit/>
          </a:bodyPr>
          <a:lstStyle/>
          <a:p>
            <a:r>
              <a:rPr lang="en-US" sz="4000" b="1" dirty="0"/>
              <a:t>Plasma Enzymes as Diagnostic Tools</a:t>
            </a:r>
            <a:endParaRPr lang="en-PK" sz="4000" b="1" dirty="0"/>
          </a:p>
        </p:txBody>
      </p:sp>
      <p:sp>
        <p:nvSpPr>
          <p:cNvPr id="3" name="Content Placeholder 2">
            <a:extLst>
              <a:ext uri="{FF2B5EF4-FFF2-40B4-BE49-F238E27FC236}">
                <a16:creationId xmlns:a16="http://schemas.microsoft.com/office/drawing/2014/main" id="{6CF0B3AA-D702-1A95-B582-5B687BC648F4}"/>
              </a:ext>
            </a:extLst>
          </p:cNvPr>
          <p:cNvSpPr>
            <a:spLocks noGrp="1"/>
          </p:cNvSpPr>
          <p:nvPr>
            <p:ph idx="1"/>
          </p:nvPr>
        </p:nvSpPr>
        <p:spPr>
          <a:xfrm>
            <a:off x="447675" y="1517649"/>
            <a:ext cx="8229600" cy="3597275"/>
          </a:xfrm>
        </p:spPr>
        <p:txBody>
          <a:bodyPr>
            <a:noAutofit/>
          </a:bodyPr>
          <a:lstStyle/>
          <a:p>
            <a:r>
              <a:rPr lang="en-US" sz="2400" dirty="0"/>
              <a:t>Some enzymes show relatively high activity in only one or a few tissues. The presence of increased levels of these enzymes in blood plasma reflects damage to the corresponding tissue.</a:t>
            </a:r>
          </a:p>
          <a:p>
            <a:r>
              <a:rPr lang="en-US" sz="2400" dirty="0"/>
              <a:t>For example, the enzyme alanine aminotransferase (ALT) is one of many enzymes that are abundant in the liver. The appearance of elevated levels of ALT in plasma signals possible damage to hepatic tissue.</a:t>
            </a:r>
          </a:p>
        </p:txBody>
      </p:sp>
      <p:sp>
        <p:nvSpPr>
          <p:cNvPr id="6" name="Footer Placeholder 7">
            <a:extLst>
              <a:ext uri="{FF2B5EF4-FFF2-40B4-BE49-F238E27FC236}">
                <a16:creationId xmlns:a16="http://schemas.microsoft.com/office/drawing/2014/main" id="{8C5AA787-FA89-477E-910E-57FF8F466745}"/>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52926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5ED32-9DBC-B0C6-A95A-24DF69678E15}"/>
              </a:ext>
            </a:extLst>
          </p:cNvPr>
          <p:cNvSpPr>
            <a:spLocks noGrp="1"/>
          </p:cNvSpPr>
          <p:nvPr>
            <p:ph type="title"/>
          </p:nvPr>
        </p:nvSpPr>
        <p:spPr/>
        <p:txBody>
          <a:bodyPr>
            <a:normAutofit/>
          </a:bodyPr>
          <a:lstStyle/>
          <a:p>
            <a:pPr algn="ctr"/>
            <a:r>
              <a:rPr lang="en-US" sz="4000" b="1" dirty="0"/>
              <a:t>Physiology of Enzymes</a:t>
            </a:r>
          </a:p>
        </p:txBody>
      </p:sp>
      <p:sp>
        <p:nvSpPr>
          <p:cNvPr id="5" name="Footer Placeholder 4">
            <a:extLst>
              <a:ext uri="{FF2B5EF4-FFF2-40B4-BE49-F238E27FC236}">
                <a16:creationId xmlns:a16="http://schemas.microsoft.com/office/drawing/2014/main" id="{77F220EF-3840-DAA7-AB82-8394C7DBC486}"/>
              </a:ext>
            </a:extLst>
          </p:cNvPr>
          <p:cNvSpPr>
            <a:spLocks noGrp="1"/>
          </p:cNvSpPr>
          <p:nvPr>
            <p:ph type="ftr" sz="quarter" idx="3"/>
          </p:nvPr>
        </p:nvSpPr>
        <p:spPr>
          <a:xfrm>
            <a:off x="152400" y="168275"/>
            <a:ext cx="2209800" cy="365125"/>
          </a:xfrm>
        </p:spPr>
        <p:txBody>
          <a:bodyPr/>
          <a:lstStyle/>
          <a:p>
            <a:r>
              <a:rPr lang="en-US" sz="2400" b="1" dirty="0">
                <a:solidFill>
                  <a:schemeClr val="tx1"/>
                </a:solidFill>
              </a:rPr>
              <a:t>Horizontal Integration</a:t>
            </a:r>
          </a:p>
        </p:txBody>
      </p:sp>
      <p:sp>
        <p:nvSpPr>
          <p:cNvPr id="7" name="Content Placeholder 6">
            <a:extLst>
              <a:ext uri="{FF2B5EF4-FFF2-40B4-BE49-F238E27FC236}">
                <a16:creationId xmlns:a16="http://schemas.microsoft.com/office/drawing/2014/main" id="{BF03BA5C-0652-4E9B-6DF0-F4E7668EFADB}"/>
              </a:ext>
            </a:extLst>
          </p:cNvPr>
          <p:cNvSpPr>
            <a:spLocks noGrp="1"/>
          </p:cNvSpPr>
          <p:nvPr>
            <p:ph idx="1"/>
          </p:nvPr>
        </p:nvSpPr>
        <p:spPr>
          <a:xfrm>
            <a:off x="628650" y="1825625"/>
            <a:ext cx="8134350" cy="4351338"/>
          </a:xfrm>
        </p:spPr>
        <p:txBody>
          <a:bodyPr/>
          <a:lstStyle/>
          <a:p>
            <a:pPr marL="36900" indent="0">
              <a:buNone/>
            </a:pPr>
            <a:r>
              <a:rPr lang="en-US" sz="2400" dirty="0"/>
              <a:t>Enzymes provide support for many important processes within the body. For example, the digestive system enzymes, DNA replication enzymes, liver enzymes, etc.</a:t>
            </a:r>
          </a:p>
          <a:p>
            <a:pPr marL="0" indent="0">
              <a:buNone/>
            </a:pPr>
            <a:r>
              <a:rPr lang="en-US" sz="2400" dirty="0"/>
              <a:t>Other activities in which enzymes help include:</a:t>
            </a:r>
          </a:p>
          <a:p>
            <a:r>
              <a:rPr lang="en-US" sz="2400" dirty="0"/>
              <a:t>Hormone production</a:t>
            </a:r>
          </a:p>
          <a:p>
            <a:r>
              <a:rPr lang="en-US" sz="2400" dirty="0"/>
              <a:t>Cell regulation</a:t>
            </a:r>
          </a:p>
          <a:p>
            <a:r>
              <a:rPr lang="en-US" sz="2400" dirty="0"/>
              <a:t>Creating movement to make the muscle contract</a:t>
            </a:r>
          </a:p>
          <a:p>
            <a:r>
              <a:rPr lang="en-US" sz="2400" dirty="0"/>
              <a:t>Transporting materials around a cell</a:t>
            </a:r>
          </a:p>
          <a:p>
            <a:endParaRPr lang="en-US" dirty="0"/>
          </a:p>
        </p:txBody>
      </p:sp>
    </p:spTree>
    <p:extLst>
      <p:ext uri="{BB962C8B-B14F-4D97-AF65-F5344CB8AC3E}">
        <p14:creationId xmlns:p14="http://schemas.microsoft.com/office/powerpoint/2010/main" val="360785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93193B-A05A-9600-F7D1-3D9ADCF7E67A}"/>
              </a:ext>
            </a:extLst>
          </p:cNvPr>
          <p:cNvSpPr>
            <a:spLocks noGrp="1"/>
          </p:cNvSpPr>
          <p:nvPr>
            <p:ph type="ftr" sz="quarter" idx="3"/>
          </p:nvPr>
        </p:nvSpPr>
        <p:spPr>
          <a:xfrm>
            <a:off x="152400" y="76201"/>
            <a:ext cx="2209800" cy="609599"/>
          </a:xfrm>
        </p:spPr>
        <p:txBody>
          <a:bodyPr/>
          <a:lstStyle/>
          <a:p>
            <a:r>
              <a:rPr lang="en-US" sz="2400" b="1" dirty="0">
                <a:solidFill>
                  <a:schemeClr val="tx1"/>
                </a:solidFill>
              </a:rPr>
              <a:t>Vertical Integration</a:t>
            </a:r>
            <a:endParaRPr lang="en-US" sz="2400" dirty="0"/>
          </a:p>
        </p:txBody>
      </p:sp>
      <p:pic>
        <p:nvPicPr>
          <p:cNvPr id="6" name="Content Placeholder 10">
            <a:extLst>
              <a:ext uri="{FF2B5EF4-FFF2-40B4-BE49-F238E27FC236}">
                <a16:creationId xmlns:a16="http://schemas.microsoft.com/office/drawing/2014/main" id="{B24DDB3C-DA94-449B-AD83-8115843CEF38}"/>
              </a:ext>
            </a:extLst>
          </p:cNvPr>
          <p:cNvPicPr>
            <a:picLocks noGrp="1" noChangeAspect="1"/>
          </p:cNvPicPr>
          <p:nvPr>
            <p:ph idx="1"/>
          </p:nvPr>
        </p:nvPicPr>
        <p:blipFill rotWithShape="1">
          <a:blip r:embed="rId3"/>
          <a:srcRect l="39583" t="37039" r="24430" b="19187"/>
          <a:stretch/>
        </p:blipFill>
        <p:spPr>
          <a:xfrm>
            <a:off x="533400" y="838201"/>
            <a:ext cx="8153399" cy="5486400"/>
          </a:xfrm>
        </p:spPr>
      </p:pic>
    </p:spTree>
    <p:extLst>
      <p:ext uri="{BB962C8B-B14F-4D97-AF65-F5344CB8AC3E}">
        <p14:creationId xmlns:p14="http://schemas.microsoft.com/office/powerpoint/2010/main" val="414960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65296-4173-5F43-8802-41BDE9FF8397}"/>
              </a:ext>
            </a:extLst>
          </p:cNvPr>
          <p:cNvSpPr>
            <a:spLocks noGrp="1"/>
          </p:cNvSpPr>
          <p:nvPr>
            <p:ph idx="1"/>
          </p:nvPr>
        </p:nvSpPr>
        <p:spPr/>
        <p:txBody>
          <a:bodyPr/>
          <a:lstStyle/>
          <a:p>
            <a:pPr marL="0" indent="0">
              <a:buNone/>
            </a:pPr>
            <a:r>
              <a:rPr lang="en-US" sz="2400" dirty="0"/>
              <a:t>Family Medicine plays important role in following manner:</a:t>
            </a:r>
          </a:p>
          <a:p>
            <a:pPr marL="0" indent="0">
              <a:buNone/>
            </a:pPr>
            <a:endParaRPr lang="en-US" sz="2400" dirty="0"/>
          </a:p>
          <a:p>
            <a:r>
              <a:rPr lang="en-US" sz="2400" dirty="0"/>
              <a:t>Diagnosis should be made. Patients with mild Acute Pancreatitis disease should be managed at nearby family health clinics</a:t>
            </a:r>
          </a:p>
          <a:p>
            <a:r>
              <a:rPr lang="en-US" sz="2400" dirty="0"/>
              <a:t>Early aggressive fluid resuscitation with controlled fluid expansion should be given. </a:t>
            </a:r>
          </a:p>
          <a:p>
            <a:r>
              <a:rPr lang="en-US" sz="2400" dirty="0"/>
              <a:t>Vital signs should be monitored and stabilized</a:t>
            </a:r>
          </a:p>
          <a:p>
            <a:r>
              <a:rPr lang="en-US" sz="2400" dirty="0"/>
              <a:t>Early enteral nutrition should be planned</a:t>
            </a:r>
          </a:p>
          <a:p>
            <a:r>
              <a:rPr lang="en-US" sz="2400" dirty="0"/>
              <a:t>If no improvement, then refer the patient to the specialists</a:t>
            </a:r>
          </a:p>
          <a:p>
            <a:endParaRPr lang="en-US" dirty="0"/>
          </a:p>
        </p:txBody>
      </p:sp>
      <p:sp>
        <p:nvSpPr>
          <p:cNvPr id="6" name="Footer Placeholder 4">
            <a:extLst>
              <a:ext uri="{FF2B5EF4-FFF2-40B4-BE49-F238E27FC236}">
                <a16:creationId xmlns:a16="http://schemas.microsoft.com/office/drawing/2014/main" id="{E7E10A1E-FD1E-A8C8-0005-47B332E7BDCE}"/>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83399F22-4DA4-FEAA-0CBA-BFE9C1A8CEDB}"/>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Family Medicine</a:t>
            </a:r>
          </a:p>
        </p:txBody>
      </p:sp>
    </p:spTree>
    <p:extLst>
      <p:ext uri="{BB962C8B-B14F-4D97-AF65-F5344CB8AC3E}">
        <p14:creationId xmlns:p14="http://schemas.microsoft.com/office/powerpoint/2010/main" val="2561361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C0629-9B16-26AA-259D-8CA6C5282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6DFC0-9F37-62FF-8B38-7EC4749F00FD}"/>
              </a:ext>
            </a:extLst>
          </p:cNvPr>
          <p:cNvSpPr>
            <a:spLocks noGrp="1"/>
          </p:cNvSpPr>
          <p:nvPr>
            <p:ph idx="1"/>
          </p:nvPr>
        </p:nvSpPr>
        <p:spPr/>
        <p:txBody>
          <a:bodyPr/>
          <a:lstStyle/>
          <a:p>
            <a:pPr marL="0" indent="0">
              <a:buNone/>
            </a:pPr>
            <a:r>
              <a:rPr lang="en-US" sz="2400" dirty="0"/>
              <a:t>Here are some ethical considerations related to Acute Pancreatitis (AP):</a:t>
            </a:r>
          </a:p>
          <a:p>
            <a:r>
              <a:rPr lang="en-US" sz="2400" dirty="0"/>
              <a:t>informed consent to participate after understanding the purposes, risks, and benefits of the treatment</a:t>
            </a:r>
          </a:p>
          <a:p>
            <a:r>
              <a:rPr lang="en-US" sz="2400" dirty="0"/>
              <a:t>Access to healthcare </a:t>
            </a:r>
          </a:p>
          <a:p>
            <a:r>
              <a:rPr lang="en-US" sz="2400" dirty="0"/>
              <a:t>Privacy of personal information needs to be addressed</a:t>
            </a:r>
          </a:p>
          <a:p>
            <a:r>
              <a:rPr lang="en-US" sz="2400" dirty="0"/>
              <a:t>Doctor-patient confidentiality</a:t>
            </a:r>
          </a:p>
          <a:p>
            <a:endParaRPr lang="en-US" dirty="0"/>
          </a:p>
        </p:txBody>
      </p:sp>
      <p:sp>
        <p:nvSpPr>
          <p:cNvPr id="5" name="Footer Placeholder 4">
            <a:extLst>
              <a:ext uri="{FF2B5EF4-FFF2-40B4-BE49-F238E27FC236}">
                <a16:creationId xmlns:a16="http://schemas.microsoft.com/office/drawing/2014/main" id="{F0D385FD-B7F8-1B84-3576-3E28D825E4A6}"/>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Biomedical Ethics</a:t>
            </a:r>
            <a:endParaRPr lang="en-US" sz="2400" dirty="0"/>
          </a:p>
        </p:txBody>
      </p:sp>
      <p:sp>
        <p:nvSpPr>
          <p:cNvPr id="6" name="Footer Placeholder 4">
            <a:extLst>
              <a:ext uri="{FF2B5EF4-FFF2-40B4-BE49-F238E27FC236}">
                <a16:creationId xmlns:a16="http://schemas.microsoft.com/office/drawing/2014/main" id="{645123A5-5772-ED86-3AF7-24CCA2A1A97B}"/>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117D5A66-4A36-2378-F04E-81F64F574CBD}"/>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Ethical Consideration</a:t>
            </a:r>
          </a:p>
        </p:txBody>
      </p:sp>
    </p:spTree>
    <p:extLst>
      <p:ext uri="{BB962C8B-B14F-4D97-AF65-F5344CB8AC3E}">
        <p14:creationId xmlns:p14="http://schemas.microsoft.com/office/powerpoint/2010/main" val="404279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B30B-5679-49E0-8DB8-2448F6765382}"/>
            </a:ext>
          </a:extLst>
        </p:cNvPr>
        <p:cNvGrpSpPr/>
        <p:nvPr/>
      </p:nvGrpSpPr>
      <p:grpSpPr>
        <a:xfrm>
          <a:off x="0" y="0"/>
          <a:ext cx="0" cy="0"/>
          <a:chOff x="0" y="0"/>
          <a:chExt cx="0" cy="0"/>
        </a:xfrm>
      </p:grpSpPr>
      <p:sp>
        <p:nvSpPr>
          <p:cNvPr id="6" name="Footer Placeholder 4">
            <a:extLst>
              <a:ext uri="{FF2B5EF4-FFF2-40B4-BE49-F238E27FC236}">
                <a16:creationId xmlns:a16="http://schemas.microsoft.com/office/drawing/2014/main" id="{30383113-4418-710D-3D10-8FE7D5B7F6D3}"/>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7" name="Footer Placeholder 4">
            <a:extLst>
              <a:ext uri="{FF2B5EF4-FFF2-40B4-BE49-F238E27FC236}">
                <a16:creationId xmlns:a16="http://schemas.microsoft.com/office/drawing/2014/main" id="{D7888987-A3F0-3448-B1F0-43D0D692414A}"/>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Role of AI in Managing</a:t>
            </a:r>
          </a:p>
        </p:txBody>
      </p:sp>
      <p:sp>
        <p:nvSpPr>
          <p:cNvPr id="9" name="Rectangle 8">
            <a:extLst>
              <a:ext uri="{FF2B5EF4-FFF2-40B4-BE49-F238E27FC236}">
                <a16:creationId xmlns:a16="http://schemas.microsoft.com/office/drawing/2014/main" id="{70306EE7-F3DC-42BA-9679-D8ED6B88B063}"/>
              </a:ext>
            </a:extLst>
          </p:cNvPr>
          <p:cNvSpPr/>
          <p:nvPr/>
        </p:nvSpPr>
        <p:spPr>
          <a:xfrm>
            <a:off x="685800" y="1720840"/>
            <a:ext cx="7886700" cy="3785652"/>
          </a:xfrm>
          <a:prstGeom prst="rect">
            <a:avLst/>
          </a:prstGeom>
        </p:spPr>
        <p:txBody>
          <a:bodyPr wrap="square">
            <a:spAutoFit/>
          </a:bodyPr>
          <a:lstStyle/>
          <a:p>
            <a:r>
              <a:rPr lang="en-US" sz="2400" dirty="0"/>
              <a:t>Artificial Intelligence </a:t>
            </a:r>
            <a:r>
              <a:rPr lang="en-GB" sz="2400" dirty="0"/>
              <a:t>plays role </a:t>
            </a:r>
            <a:r>
              <a:rPr lang="en-US" sz="2400" dirty="0"/>
              <a:t>in following </a:t>
            </a:r>
            <a:r>
              <a:rPr lang="en-GB" sz="2400" dirty="0"/>
              <a:t>aspects:</a:t>
            </a:r>
            <a:endParaRPr lang="en-US" sz="2400" dirty="0"/>
          </a:p>
          <a:p>
            <a:endParaRPr lang="en-US" sz="2400" dirty="0"/>
          </a:p>
          <a:p>
            <a:r>
              <a:rPr lang="en-US" sz="2400" dirty="0"/>
              <a:t>Machine learning models have shown promise in improving diagnostic accuracy and predicting outcomes for Acute pancreatitis. </a:t>
            </a:r>
          </a:p>
          <a:p>
            <a:endParaRPr lang="en-US" sz="2400" dirty="0"/>
          </a:p>
          <a:p>
            <a:r>
              <a:rPr lang="en-US" sz="2400" dirty="0"/>
              <a:t>AI algorithms demonstrate significant promise in diagnosing and prognosticating Acute Pancreatitis, often surpassing traditional methods.</a:t>
            </a:r>
          </a:p>
          <a:p>
            <a:r>
              <a:rPr lang="en-US" sz="2400" dirty="0"/>
              <a:t> </a:t>
            </a:r>
          </a:p>
        </p:txBody>
      </p:sp>
    </p:spTree>
    <p:extLst>
      <p:ext uri="{BB962C8B-B14F-4D97-AF65-F5344CB8AC3E}">
        <p14:creationId xmlns:p14="http://schemas.microsoft.com/office/powerpoint/2010/main" val="10012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954D74-1A40-D2E5-B471-3322B43DD2D0}"/>
              </a:ext>
            </a:extLst>
          </p:cNvPr>
          <p:cNvSpPr>
            <a:spLocks noGrp="1"/>
          </p:cNvSpPr>
          <p:nvPr>
            <p:ph idx="1"/>
          </p:nvPr>
        </p:nvSpPr>
        <p:spPr>
          <a:xfrm>
            <a:off x="628650" y="1825625"/>
            <a:ext cx="3486150" cy="4351338"/>
          </a:xfrm>
        </p:spPr>
        <p:txBody>
          <a:bodyPr>
            <a:normAutofit fontScale="92500"/>
          </a:bodyPr>
          <a:lstStyle/>
          <a:p>
            <a:pPr marL="0" indent="0">
              <a:buNone/>
            </a:pPr>
            <a:r>
              <a:rPr lang="en-US" sz="2400" b="1" dirty="0"/>
              <a:t>Link: </a:t>
            </a:r>
            <a:r>
              <a:rPr lang="en-US" sz="2400" dirty="0">
                <a:hlinkClick r:id="rId2"/>
              </a:rPr>
              <a:t>https://assets.cureus.com/uploads/review_article/pdf/139137/20230331-19951-94c0y2.pdf</a:t>
            </a:r>
            <a:endParaRPr lang="en-US" sz="2400" dirty="0"/>
          </a:p>
          <a:p>
            <a:pPr marL="0" indent="0">
              <a:buNone/>
            </a:pPr>
            <a:r>
              <a:rPr lang="en-US" sz="2400" b="1" dirty="0"/>
              <a:t>Journal Name: </a:t>
            </a:r>
            <a:r>
              <a:rPr lang="en-US" sz="2400" dirty="0"/>
              <a:t>CUREUS</a:t>
            </a:r>
          </a:p>
          <a:p>
            <a:pPr marL="0" indent="0">
              <a:buNone/>
            </a:pPr>
            <a:r>
              <a:rPr lang="en-US" sz="2400" b="1" dirty="0"/>
              <a:t>Title: </a:t>
            </a:r>
            <a:r>
              <a:rPr lang="en-US" sz="2400" dirty="0"/>
              <a:t>Serum Lipase Amylase Ratio as an Indicator to Differentiate Alcoholic From Non-alcoholic Acute Pancreatitis: A Systematic Review and Metanalysis</a:t>
            </a:r>
          </a:p>
          <a:p>
            <a:pPr marL="0" indent="0">
              <a:buNone/>
            </a:pPr>
            <a:r>
              <a:rPr lang="en-US" sz="2400" b="1" dirty="0"/>
              <a:t>Author Name: </a:t>
            </a:r>
            <a:r>
              <a:rPr lang="en-US" sz="2400" dirty="0"/>
              <a:t>Ekka et al.</a:t>
            </a:r>
          </a:p>
          <a:p>
            <a:endParaRPr lang="en-US" dirty="0"/>
          </a:p>
        </p:txBody>
      </p:sp>
      <p:sp>
        <p:nvSpPr>
          <p:cNvPr id="5" name="Footer Placeholder 4">
            <a:extLst>
              <a:ext uri="{FF2B5EF4-FFF2-40B4-BE49-F238E27FC236}">
                <a16:creationId xmlns:a16="http://schemas.microsoft.com/office/drawing/2014/main" id="{65EFA9D9-188F-8097-5766-04F7D8311D43}"/>
              </a:ext>
            </a:extLst>
          </p:cNvPr>
          <p:cNvSpPr>
            <a:spLocks noGrp="1"/>
          </p:cNvSpPr>
          <p:nvPr>
            <p:ph type="ftr" sz="quarter" idx="3"/>
          </p:nvPr>
        </p:nvSpPr>
        <p:spPr>
          <a:xfrm>
            <a:off x="152400" y="152400"/>
            <a:ext cx="2209800" cy="533400"/>
          </a:xfrm>
        </p:spPr>
        <p:txBody>
          <a:bodyPr/>
          <a:lstStyle/>
          <a:p>
            <a:r>
              <a:rPr lang="en-US" sz="2400" b="1" dirty="0">
                <a:solidFill>
                  <a:schemeClr val="tx1"/>
                </a:solidFill>
              </a:rPr>
              <a:t>Spiral Integration</a:t>
            </a:r>
            <a:endParaRPr lang="en-US" sz="2400" dirty="0"/>
          </a:p>
        </p:txBody>
      </p:sp>
      <p:sp>
        <p:nvSpPr>
          <p:cNvPr id="6" name="Footer Placeholder 4">
            <a:extLst>
              <a:ext uri="{FF2B5EF4-FFF2-40B4-BE49-F238E27FC236}">
                <a16:creationId xmlns:a16="http://schemas.microsoft.com/office/drawing/2014/main" id="{F8A665DB-E4C8-93F8-D86E-B20A663C5BF2}"/>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latin typeface="Calibri" pitchFamily="34" charset="0"/>
              </a:rPr>
              <a:t>Suggested Research Article</a:t>
            </a:r>
            <a:endParaRPr lang="en-US" sz="4000" b="1" dirty="0">
              <a:solidFill>
                <a:schemeClr val="tx1"/>
              </a:solidFill>
            </a:endParaRPr>
          </a:p>
        </p:txBody>
      </p:sp>
      <p:pic>
        <p:nvPicPr>
          <p:cNvPr id="7" name="Picture 6">
            <a:extLst>
              <a:ext uri="{FF2B5EF4-FFF2-40B4-BE49-F238E27FC236}">
                <a16:creationId xmlns:a16="http://schemas.microsoft.com/office/drawing/2014/main" id="{AB794D38-2277-4E3D-8F1A-CF0E34354B1D}"/>
              </a:ext>
            </a:extLst>
          </p:cNvPr>
          <p:cNvPicPr>
            <a:picLocks noChangeAspect="1"/>
          </p:cNvPicPr>
          <p:nvPr/>
        </p:nvPicPr>
        <p:blipFill rotWithShape="1">
          <a:blip r:embed="rId3"/>
          <a:srcRect l="48334" t="24814" r="13333" b="42593"/>
          <a:stretch/>
        </p:blipFill>
        <p:spPr>
          <a:xfrm>
            <a:off x="4038601" y="1690688"/>
            <a:ext cx="4800599" cy="4557712"/>
          </a:xfrm>
          <a:prstGeom prst="rect">
            <a:avLst/>
          </a:prstGeom>
        </p:spPr>
      </p:pic>
    </p:spTree>
    <p:extLst>
      <p:ext uri="{BB962C8B-B14F-4D97-AF65-F5344CB8AC3E}">
        <p14:creationId xmlns:p14="http://schemas.microsoft.com/office/powerpoint/2010/main" val="56629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60352"/>
            <a:ext cx="7772400" cy="1312658"/>
          </a:xfrm>
        </p:spPr>
        <p:txBody>
          <a:bodyPr>
            <a:normAutofit fontScale="90000"/>
          </a:bodyPr>
          <a:lstStyle/>
          <a:p>
            <a:r>
              <a:rPr lang="en-US" dirty="0">
                <a:solidFill>
                  <a:schemeClr val="bg1"/>
                </a:solidFill>
              </a:rPr>
              <a:t>1</a:t>
            </a:r>
            <a:r>
              <a:rPr lang="en-US" baseline="30000" dirty="0">
                <a:solidFill>
                  <a:schemeClr val="bg1"/>
                </a:solidFill>
              </a:rPr>
              <a:t>st</a:t>
            </a:r>
            <a:r>
              <a:rPr lang="en-US" dirty="0">
                <a:solidFill>
                  <a:schemeClr val="bg1"/>
                </a:solidFill>
              </a:rPr>
              <a:t> Year MBBS </a:t>
            </a:r>
            <a:br>
              <a:rPr lang="en-US" dirty="0">
                <a:solidFill>
                  <a:schemeClr val="bg1"/>
                </a:solidFill>
              </a:rPr>
            </a:br>
            <a:r>
              <a:rPr lang="en-US" dirty="0"/>
              <a:t>Foundation Module</a:t>
            </a:r>
            <a:br>
              <a:rPr lang="en-GB" dirty="0"/>
            </a:br>
            <a:r>
              <a:rPr lang="en-GB" dirty="0"/>
              <a:t>Case Based Learning (CBL)</a:t>
            </a:r>
            <a:br>
              <a:rPr lang="en-GB" sz="4000" dirty="0"/>
            </a:br>
            <a:r>
              <a:rPr lang="en-GB" sz="4000" dirty="0"/>
              <a:t>Enzymes</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24-01-25</a:t>
            </a:r>
          </a:p>
          <a:p>
            <a:pPr algn="l"/>
            <a:r>
              <a:rPr lang="en-US" sz="7200" b="1" dirty="0">
                <a:cs typeface="Times New Roman" pitchFamily="18" charset="0"/>
              </a:rPr>
              <a:t>(Demonstrator)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44D-DBAC-77C9-06E5-7C79DB8B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59E1-B81F-3AC4-0087-77E671D1608D}"/>
              </a:ext>
            </a:extLst>
          </p:cNvPr>
          <p:cNvSpPr>
            <a:spLocks noGrp="1"/>
          </p:cNvSpPr>
          <p:nvPr>
            <p:ph type="title"/>
          </p:nvPr>
        </p:nvSpPr>
        <p:spPr/>
        <p:txBody>
          <a:bodyPr/>
          <a:lstStyle/>
          <a:p>
            <a:pPr algn="ctr"/>
            <a:r>
              <a:rPr lang="en-US" sz="3600" b="1" dirty="0">
                <a:latin typeface="Calibri" pitchFamily="34" charset="0"/>
              </a:rPr>
              <a:t>How To Access Digital Library</a:t>
            </a:r>
            <a:endParaRPr lang="en-US" b="1" dirty="0"/>
          </a:p>
        </p:txBody>
      </p:sp>
      <p:sp>
        <p:nvSpPr>
          <p:cNvPr id="3" name="Content Placeholder 2">
            <a:extLst>
              <a:ext uri="{FF2B5EF4-FFF2-40B4-BE49-F238E27FC236}">
                <a16:creationId xmlns:a16="http://schemas.microsoft.com/office/drawing/2014/main" id="{C4CC3DB7-6D49-951F-CFE7-3517380FAC56}"/>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b="1" dirty="0">
                <a:solidFill>
                  <a:srgbClr val="202124"/>
                </a:solidFill>
                <a:latin typeface="+mj-lt"/>
              </a:rPr>
              <a:t>Steps to Access HEC Digital Library</a:t>
            </a:r>
            <a:endParaRPr lang="en-US" sz="2400" dirty="0">
              <a:solidFill>
                <a:srgbClr val="202124"/>
              </a:solidFill>
              <a:latin typeface="+mj-lt"/>
            </a:endParaRPr>
          </a:p>
          <a:p>
            <a:pPr>
              <a:buFont typeface="+mj-lt"/>
              <a:buAutoNum type="arabicPeriod"/>
            </a:pPr>
            <a:r>
              <a:rPr lang="en-US" sz="2400" dirty="0">
                <a:solidFill>
                  <a:srgbClr val="202124"/>
                </a:solidFill>
                <a:latin typeface="Calibri" pitchFamily="34" charset="0"/>
              </a:rPr>
              <a:t>Go to the website of HEC National Digital Library.</a:t>
            </a:r>
          </a:p>
          <a:p>
            <a:pPr>
              <a:buFont typeface="+mj-lt"/>
              <a:buAutoNum type="arabicPeriod"/>
            </a:pPr>
            <a:r>
              <a:rPr lang="en-US" sz="2400" dirty="0">
                <a:solidFill>
                  <a:srgbClr val="202124"/>
                </a:solidFill>
                <a:latin typeface="Calibri" pitchFamily="34" charset="0"/>
              </a:rPr>
              <a:t>On Home Page, click on the INSTITUTES.</a:t>
            </a:r>
          </a:p>
          <a:p>
            <a:pPr>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6. Journals and Researches will appear</a:t>
            </a:r>
          </a:p>
          <a:p>
            <a:pPr marL="514350" indent="-514350">
              <a:buFont typeface="+mj-lt"/>
              <a:buAutoNum type="arabicPeriod"/>
            </a:pPr>
            <a:r>
              <a:rPr lang="en-US" sz="2400" dirty="0">
                <a:solidFill>
                  <a:srgbClr val="000000"/>
                </a:solidFill>
                <a:latin typeface="Calibri" pitchFamily="34" charset="0"/>
              </a:rPr>
              <a:t>7. You can find a Journal by clicking on JOURNALS AND DATABASE and enter a keyword to search for your desired journal.</a:t>
            </a:r>
            <a:endParaRPr lang="en-US" sz="2400" dirty="0">
              <a:latin typeface="Calibri" pitchFamily="34" charset="0"/>
            </a:endParaRPr>
          </a:p>
          <a:p>
            <a:endParaRPr lang="en-US" dirty="0"/>
          </a:p>
        </p:txBody>
      </p:sp>
    </p:spTree>
    <p:extLst>
      <p:ext uri="{BB962C8B-B14F-4D97-AF65-F5344CB8AC3E}">
        <p14:creationId xmlns:p14="http://schemas.microsoft.com/office/powerpoint/2010/main" val="3496415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2800" dirty="0"/>
              <a:t>Textbook of Biochemistry, Lippincott 8</a:t>
            </a:r>
            <a:r>
              <a:rPr lang="en-US" sz="2800" baseline="30000" dirty="0"/>
              <a:t>th</a:t>
            </a:r>
            <a:r>
              <a:rPr lang="en-US" sz="2800" dirty="0"/>
              <a:t> edition</a:t>
            </a:r>
            <a:r>
              <a:rPr lang="en-GB" sz="2800" dirty="0"/>
              <a:t>, chapter no. 5, page no. 136-167</a:t>
            </a:r>
            <a:endParaRPr lang="en-US" sz="2800" dirty="0"/>
          </a:p>
          <a:p>
            <a:pPr>
              <a:lnSpc>
                <a:spcPct val="150000"/>
              </a:lnSpc>
            </a:pPr>
            <a:r>
              <a:rPr lang="en-US" sz="2800" dirty="0"/>
              <a:t>Google Scholar</a:t>
            </a:r>
          </a:p>
          <a:p>
            <a:pPr>
              <a:lnSpc>
                <a:spcPct val="150000"/>
              </a:lnSpc>
            </a:pPr>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91569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lgn="just">
              <a:buNone/>
            </a:pPr>
            <a:r>
              <a:rPr lang="en-US" sz="2800" dirty="0">
                <a:latin typeface="Calibri" pitchFamily="34" charset="0"/>
              </a:rPr>
              <a:t>At the end of this session students should be able to</a:t>
            </a:r>
          </a:p>
          <a:p>
            <a:pPr lvl="0">
              <a:spcBef>
                <a:spcPts val="0"/>
              </a:spcBef>
              <a:buFont typeface="Symbol"/>
              <a:buChar char=""/>
            </a:pPr>
            <a:endParaRPr lang="en-US" sz="2800" dirty="0">
              <a:solidFill>
                <a:srgbClr val="000000"/>
              </a:solidFill>
              <a:latin typeface="Calibri" pitchFamily="34" charset="0"/>
              <a:ea typeface="MS Mincho"/>
            </a:endParaRPr>
          </a:p>
          <a:p>
            <a:pPr lvl="0">
              <a:spcBef>
                <a:spcPts val="0"/>
              </a:spcBef>
              <a:buFont typeface="Symbol"/>
              <a:buChar char=""/>
            </a:pPr>
            <a:endParaRPr lang="en-US" dirty="0">
              <a:latin typeface="+mj-lt"/>
              <a:ea typeface="MS Mincho"/>
            </a:endParaRPr>
          </a:p>
          <a:p>
            <a:pPr marL="0" indent="0">
              <a:buNone/>
            </a:pPr>
            <a:endParaRPr lang="en-US" dirty="0"/>
          </a:p>
          <a:p>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2" name="Rectangle 1">
            <a:extLst>
              <a:ext uri="{FF2B5EF4-FFF2-40B4-BE49-F238E27FC236}">
                <a16:creationId xmlns:a16="http://schemas.microsoft.com/office/drawing/2014/main" id="{4EE22333-08AD-4DDF-B319-DCC8EFD9868C}"/>
              </a:ext>
            </a:extLst>
          </p:cNvPr>
          <p:cNvSpPr/>
          <p:nvPr/>
        </p:nvSpPr>
        <p:spPr>
          <a:xfrm>
            <a:off x="628650" y="1679158"/>
            <a:ext cx="6229350" cy="2308324"/>
          </a:xfrm>
          <a:prstGeom prst="rect">
            <a:avLst/>
          </a:prstGeom>
        </p:spPr>
        <p:txBody>
          <a:bodyPr wrap="square">
            <a:spAutoFit/>
          </a:bodyPr>
          <a:lstStyle/>
          <a:p>
            <a:r>
              <a:rPr lang="en-US" dirty="0"/>
              <a:t>1</a:t>
            </a:r>
            <a:r>
              <a:rPr lang="en-US" sz="2400" dirty="0"/>
              <a:t>. Define enzyme, coenzyme, cofactor and holoenzyme </a:t>
            </a:r>
          </a:p>
          <a:p>
            <a:r>
              <a:rPr lang="en-US" sz="2400" dirty="0"/>
              <a:t>2. Describe isoenzymes with suitable examples</a:t>
            </a:r>
          </a:p>
          <a:p>
            <a:r>
              <a:rPr lang="en-US" sz="2400" dirty="0"/>
              <a:t>3. Explain the clinical importance of enzymes</a:t>
            </a:r>
          </a:p>
          <a:p>
            <a:r>
              <a:rPr lang="en-US" sz="2400" dirty="0"/>
              <a:t>4. Describe the diagnostic role of enzymes in different disorders</a:t>
            </a:r>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91DA-FFDF-B054-464C-A29E95CA22B1}"/>
              </a:ext>
            </a:extLst>
          </p:cNvPr>
          <p:cNvSpPr>
            <a:spLocks noGrp="1"/>
          </p:cNvSpPr>
          <p:nvPr>
            <p:ph type="title"/>
          </p:nvPr>
        </p:nvSpPr>
        <p:spPr/>
        <p:txBody>
          <a:bodyPr>
            <a:normAutofit/>
          </a:bodyPr>
          <a:lstStyle/>
          <a:p>
            <a:pPr marL="0" indent="0" algn="ctr"/>
            <a:r>
              <a:rPr lang="en-US" sz="4000" b="1" dirty="0"/>
              <a:t>Enzyme</a:t>
            </a:r>
          </a:p>
        </p:txBody>
      </p:sp>
      <p:sp>
        <p:nvSpPr>
          <p:cNvPr id="3" name="Content Placeholder 2">
            <a:extLst>
              <a:ext uri="{FF2B5EF4-FFF2-40B4-BE49-F238E27FC236}">
                <a16:creationId xmlns:a16="http://schemas.microsoft.com/office/drawing/2014/main" id="{FCEB449F-8212-8E76-37E4-4EA8B64322E9}"/>
              </a:ext>
            </a:extLst>
          </p:cNvPr>
          <p:cNvSpPr>
            <a:spLocks noGrp="1"/>
          </p:cNvSpPr>
          <p:nvPr>
            <p:ph idx="1"/>
          </p:nvPr>
        </p:nvSpPr>
        <p:spPr>
          <a:xfrm>
            <a:off x="457200" y="1600200"/>
            <a:ext cx="4191000" cy="4525963"/>
          </a:xfrm>
        </p:spPr>
        <p:txBody>
          <a:bodyPr>
            <a:normAutofit/>
          </a:bodyPr>
          <a:lstStyle/>
          <a:p>
            <a:r>
              <a:rPr lang="en-US" sz="2400" dirty="0"/>
              <a:t>Enzymes are proteins that act as biological catalysts by accelerating chemical reactions, without being changed in the overall process.</a:t>
            </a:r>
          </a:p>
          <a:p>
            <a:r>
              <a:rPr lang="en-US" sz="2400" dirty="0"/>
              <a:t>An enzyme combines with the substrate at its active site and converts the substrate into product.</a:t>
            </a:r>
          </a:p>
          <a:p>
            <a:pPr marL="0" indent="0">
              <a:buNone/>
            </a:pPr>
            <a:endParaRPr lang="en-US" sz="2400" dirty="0"/>
          </a:p>
        </p:txBody>
      </p:sp>
      <p:pic>
        <p:nvPicPr>
          <p:cNvPr id="7" name="Picture 6">
            <a:extLst>
              <a:ext uri="{FF2B5EF4-FFF2-40B4-BE49-F238E27FC236}">
                <a16:creationId xmlns:a16="http://schemas.microsoft.com/office/drawing/2014/main" id="{026174F8-39A3-BEEB-105E-D47C8E197CDC}"/>
              </a:ext>
            </a:extLst>
          </p:cNvPr>
          <p:cNvPicPr>
            <a:picLocks noChangeAspect="1"/>
          </p:cNvPicPr>
          <p:nvPr/>
        </p:nvPicPr>
        <p:blipFill>
          <a:blip r:embed="rId2"/>
          <a:stretch>
            <a:fillRect/>
          </a:stretch>
        </p:blipFill>
        <p:spPr>
          <a:xfrm>
            <a:off x="4686300" y="1590675"/>
            <a:ext cx="4000500" cy="3486150"/>
          </a:xfrm>
          <a:prstGeom prst="rect">
            <a:avLst/>
          </a:prstGeom>
        </p:spPr>
      </p:pic>
      <p:sp>
        <p:nvSpPr>
          <p:cNvPr id="8" name="TextBox 7">
            <a:extLst>
              <a:ext uri="{FF2B5EF4-FFF2-40B4-BE49-F238E27FC236}">
                <a16:creationId xmlns:a16="http://schemas.microsoft.com/office/drawing/2014/main" id="{3482CC7B-B9A1-DA40-C5F3-A5AE6B46E8CF}"/>
              </a:ext>
            </a:extLst>
          </p:cNvPr>
          <p:cNvSpPr txBox="1"/>
          <p:nvPr/>
        </p:nvSpPr>
        <p:spPr>
          <a:xfrm>
            <a:off x="4953000" y="5076825"/>
            <a:ext cx="3581400" cy="923330"/>
          </a:xfrm>
          <a:prstGeom prst="rect">
            <a:avLst/>
          </a:prstGeom>
          <a:noFill/>
        </p:spPr>
        <p:txBody>
          <a:bodyPr wrap="square" rtlCol="0">
            <a:spAutoFit/>
          </a:bodyPr>
          <a:lstStyle/>
          <a:p>
            <a:r>
              <a:rPr lang="en-US" dirty="0"/>
              <a:t>Schematic representation of an enzyme with one active site binding a substrate molecule.</a:t>
            </a:r>
            <a:endParaRPr lang="en-PK" dirty="0"/>
          </a:p>
        </p:txBody>
      </p:sp>
      <p:sp>
        <p:nvSpPr>
          <p:cNvPr id="9" name="Footer Placeholder 7">
            <a:extLst>
              <a:ext uri="{FF2B5EF4-FFF2-40B4-BE49-F238E27FC236}">
                <a16:creationId xmlns:a16="http://schemas.microsoft.com/office/drawing/2014/main" id="{7689631B-3B0B-4792-872C-8225EE12E8A3}"/>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303706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7648-44D7-9FAB-092F-875E924D4E5A}"/>
              </a:ext>
            </a:extLst>
          </p:cNvPr>
          <p:cNvSpPr>
            <a:spLocks noGrp="1"/>
          </p:cNvSpPr>
          <p:nvPr>
            <p:ph type="title"/>
          </p:nvPr>
        </p:nvSpPr>
        <p:spPr>
          <a:xfrm>
            <a:off x="457200" y="533400"/>
            <a:ext cx="8229600" cy="639762"/>
          </a:xfrm>
        </p:spPr>
        <p:txBody>
          <a:bodyPr>
            <a:noAutofit/>
          </a:bodyPr>
          <a:lstStyle/>
          <a:p>
            <a:r>
              <a:rPr lang="en-US" sz="4000" b="1" dirty="0"/>
              <a:t>Coenzyme, Cofactor and Holoenzyme</a:t>
            </a:r>
            <a:endParaRPr lang="en-PK" sz="4000" b="1" dirty="0"/>
          </a:p>
        </p:txBody>
      </p:sp>
      <p:sp>
        <p:nvSpPr>
          <p:cNvPr id="3" name="Content Placeholder 2">
            <a:extLst>
              <a:ext uri="{FF2B5EF4-FFF2-40B4-BE49-F238E27FC236}">
                <a16:creationId xmlns:a16="http://schemas.microsoft.com/office/drawing/2014/main" id="{EBEA09F8-1A0E-0262-4347-E02DF07F6BF9}"/>
              </a:ext>
            </a:extLst>
          </p:cNvPr>
          <p:cNvSpPr>
            <a:spLocks noGrp="1"/>
          </p:cNvSpPr>
          <p:nvPr>
            <p:ph idx="1"/>
          </p:nvPr>
        </p:nvSpPr>
        <p:spPr>
          <a:xfrm>
            <a:off x="304800" y="1447800"/>
            <a:ext cx="8534400" cy="5029200"/>
          </a:xfrm>
        </p:spPr>
        <p:txBody>
          <a:bodyPr>
            <a:noAutofit/>
          </a:bodyPr>
          <a:lstStyle/>
          <a:p>
            <a:r>
              <a:rPr lang="en-US" sz="2400" dirty="0"/>
              <a:t>An </a:t>
            </a:r>
            <a:r>
              <a:rPr lang="en-US" sz="2400" b="1" dirty="0"/>
              <a:t>apoenzyme</a:t>
            </a:r>
            <a:r>
              <a:rPr lang="en-US" sz="2400" dirty="0"/>
              <a:t> is an inactive enzyme, activation of the enzyme occurs upon binding of an organic or inorganic cofactor.</a:t>
            </a:r>
          </a:p>
          <a:p>
            <a:r>
              <a:rPr lang="en-US" sz="2400" dirty="0"/>
              <a:t>If the nonprotein component is a metal ion, such as zinc (Zn</a:t>
            </a:r>
            <a:r>
              <a:rPr lang="en-US" sz="2400" baseline="30000" dirty="0"/>
              <a:t>2+</a:t>
            </a:r>
            <a:r>
              <a:rPr lang="en-US" sz="2400" dirty="0"/>
              <a:t>) or iron (Fe</a:t>
            </a:r>
            <a:r>
              <a:rPr lang="en-US" sz="2400" baseline="30000" dirty="0"/>
              <a:t>2+</a:t>
            </a:r>
            <a:r>
              <a:rPr lang="en-US" sz="2400" dirty="0"/>
              <a:t>), it is called a </a:t>
            </a:r>
            <a:r>
              <a:rPr lang="en-US" sz="2400" b="1" dirty="0"/>
              <a:t>cofactor</a:t>
            </a:r>
            <a:r>
              <a:rPr lang="en-US" sz="2400" dirty="0"/>
              <a:t>. If it is a small organic molecule, it is termed a </a:t>
            </a:r>
            <a:r>
              <a:rPr lang="en-US" sz="2400" b="1" dirty="0"/>
              <a:t>coenzyme</a:t>
            </a:r>
            <a:r>
              <a:rPr lang="en-US" sz="2400" dirty="0"/>
              <a:t> (NAD</a:t>
            </a:r>
            <a:r>
              <a:rPr lang="en-US" sz="2400" baseline="30000" dirty="0"/>
              <a:t>+</a:t>
            </a:r>
            <a:r>
              <a:rPr lang="en-US" sz="2400" dirty="0"/>
              <a:t>, NADP</a:t>
            </a:r>
            <a:r>
              <a:rPr lang="en-US" sz="2400" baseline="30000" dirty="0"/>
              <a:t>+</a:t>
            </a:r>
            <a:r>
              <a:rPr lang="en-US" sz="2400" dirty="0"/>
              <a:t>, FAD derived from vitamins)</a:t>
            </a:r>
          </a:p>
          <a:p>
            <a:r>
              <a:rPr lang="en-US" sz="2400" dirty="0"/>
              <a:t>The term </a:t>
            </a:r>
            <a:r>
              <a:rPr lang="en-US" sz="2400" b="1" dirty="0"/>
              <a:t>holoenzyme</a:t>
            </a:r>
            <a:r>
              <a:rPr lang="en-US" sz="2400" dirty="0"/>
              <a:t> refers to the protein component of the enzyme along with its nonprotein component. It is the enzyme's catalytically active form.</a:t>
            </a:r>
          </a:p>
          <a:p>
            <a:pPr marL="0" indent="0" algn="ctr">
              <a:buNone/>
            </a:pPr>
            <a:r>
              <a:rPr lang="en-US" sz="2400" dirty="0"/>
              <a:t>Holoenzyme = Apoenzyme + Cofactor</a:t>
            </a:r>
          </a:p>
        </p:txBody>
      </p:sp>
      <p:sp>
        <p:nvSpPr>
          <p:cNvPr id="6" name="Footer Placeholder 7">
            <a:extLst>
              <a:ext uri="{FF2B5EF4-FFF2-40B4-BE49-F238E27FC236}">
                <a16:creationId xmlns:a16="http://schemas.microsoft.com/office/drawing/2014/main" id="{63538C3A-AFC4-42B5-B3F1-F9F0FABDEDBD}"/>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30040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4E0F-30F2-5025-01AF-C584891CFF2A}"/>
              </a:ext>
            </a:extLst>
          </p:cNvPr>
          <p:cNvSpPr>
            <a:spLocks noGrp="1"/>
          </p:cNvSpPr>
          <p:nvPr>
            <p:ph type="title"/>
          </p:nvPr>
        </p:nvSpPr>
        <p:spPr/>
        <p:txBody>
          <a:bodyPr>
            <a:normAutofit/>
          </a:bodyPr>
          <a:lstStyle/>
          <a:p>
            <a:pPr algn="ctr"/>
            <a:r>
              <a:rPr kumimoji="0" lang="en-US" sz="4000" b="1" i="0" u="none" strike="noStrike" kern="1200" cap="none" spc="0" normalizeH="0" baseline="0" noProof="0" dirty="0">
                <a:ln>
                  <a:noFill/>
                </a:ln>
                <a:effectLst/>
                <a:uLnTx/>
                <a:uFillTx/>
                <a:latin typeface="Calibri"/>
              </a:rPr>
              <a:t>Coenzyme, Cofactor and Holoenzyme</a:t>
            </a:r>
            <a:endParaRPr lang="en-PK" sz="4000" b="1" dirty="0"/>
          </a:p>
        </p:txBody>
      </p:sp>
      <p:pic>
        <p:nvPicPr>
          <p:cNvPr id="8" name="Content Placeholder 7">
            <a:extLst>
              <a:ext uri="{FF2B5EF4-FFF2-40B4-BE49-F238E27FC236}">
                <a16:creationId xmlns:a16="http://schemas.microsoft.com/office/drawing/2014/main" id="{896A622D-27E0-A410-B26A-440C9B591E10}"/>
              </a:ext>
            </a:extLst>
          </p:cNvPr>
          <p:cNvPicPr>
            <a:picLocks noGrp="1" noChangeAspect="1"/>
          </p:cNvPicPr>
          <p:nvPr>
            <p:ph idx="1"/>
          </p:nvPr>
        </p:nvPicPr>
        <p:blipFill>
          <a:blip r:embed="rId2"/>
          <a:stretch>
            <a:fillRect/>
          </a:stretch>
        </p:blipFill>
        <p:spPr>
          <a:xfrm>
            <a:off x="762000" y="1777206"/>
            <a:ext cx="7543800" cy="4039076"/>
          </a:xfrm>
          <a:prstGeom prst="rect">
            <a:avLst/>
          </a:prstGeom>
        </p:spPr>
      </p:pic>
      <p:sp>
        <p:nvSpPr>
          <p:cNvPr id="6" name="Footer Placeholder 7">
            <a:extLst>
              <a:ext uri="{FF2B5EF4-FFF2-40B4-BE49-F238E27FC236}">
                <a16:creationId xmlns:a16="http://schemas.microsoft.com/office/drawing/2014/main" id="{D6DBF59F-6649-4E4F-849C-AEDAC0A10838}"/>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309749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DC46-E5D3-F81C-1438-6EE4FBBBEC83}"/>
              </a:ext>
            </a:extLst>
          </p:cNvPr>
          <p:cNvSpPr>
            <a:spLocks noGrp="1"/>
          </p:cNvSpPr>
          <p:nvPr>
            <p:ph type="title"/>
          </p:nvPr>
        </p:nvSpPr>
        <p:spPr>
          <a:xfrm>
            <a:off x="533400" y="411161"/>
            <a:ext cx="8229600" cy="655638"/>
          </a:xfrm>
        </p:spPr>
        <p:txBody>
          <a:bodyPr>
            <a:normAutofit/>
          </a:bodyPr>
          <a:lstStyle/>
          <a:p>
            <a:pPr algn="ctr"/>
            <a:r>
              <a:rPr lang="en-US" sz="4000" b="1" dirty="0"/>
              <a:t>Isoenzymes</a:t>
            </a:r>
            <a:endParaRPr lang="en-PK" sz="4000" b="1" dirty="0"/>
          </a:p>
        </p:txBody>
      </p:sp>
      <p:sp>
        <p:nvSpPr>
          <p:cNvPr id="3" name="Content Placeholder 2">
            <a:extLst>
              <a:ext uri="{FF2B5EF4-FFF2-40B4-BE49-F238E27FC236}">
                <a16:creationId xmlns:a16="http://schemas.microsoft.com/office/drawing/2014/main" id="{09BF0A1E-F3D7-B8DE-3A0F-95AB4A08D53D}"/>
              </a:ext>
            </a:extLst>
          </p:cNvPr>
          <p:cNvSpPr>
            <a:spLocks noGrp="1"/>
          </p:cNvSpPr>
          <p:nvPr>
            <p:ph idx="1"/>
          </p:nvPr>
        </p:nvSpPr>
        <p:spPr>
          <a:xfrm>
            <a:off x="304800" y="1036638"/>
            <a:ext cx="8610600" cy="4784726"/>
          </a:xfrm>
        </p:spPr>
        <p:txBody>
          <a:bodyPr>
            <a:normAutofit/>
          </a:bodyPr>
          <a:lstStyle/>
          <a:p>
            <a:pPr marL="0" indent="0">
              <a:buNone/>
            </a:pPr>
            <a:r>
              <a:rPr lang="en-US" sz="2400" dirty="0">
                <a:solidFill>
                  <a:srgbClr val="000000"/>
                </a:solidFill>
                <a:effectLst/>
              </a:rPr>
              <a:t>Isoenzymes are variant forms of the same enzyme that catalyze the same reaction but have slightly different physical properties because of genetically determined differences in amino acid sequence.</a:t>
            </a:r>
          </a:p>
          <a:p>
            <a:pPr marL="0" indent="0">
              <a:buNone/>
            </a:pPr>
            <a:endParaRPr lang="en-PK" sz="2400" dirty="0"/>
          </a:p>
        </p:txBody>
      </p:sp>
      <p:pic>
        <p:nvPicPr>
          <p:cNvPr id="13" name="Picture 12">
            <a:extLst>
              <a:ext uri="{FF2B5EF4-FFF2-40B4-BE49-F238E27FC236}">
                <a16:creationId xmlns:a16="http://schemas.microsoft.com/office/drawing/2014/main" id="{7B6448C0-6FF0-E9A9-6BBE-527B3B53E69A}"/>
              </a:ext>
            </a:extLst>
          </p:cNvPr>
          <p:cNvPicPr>
            <a:picLocks noChangeAspect="1"/>
          </p:cNvPicPr>
          <p:nvPr/>
        </p:nvPicPr>
        <p:blipFill rotWithShape="1">
          <a:blip r:embed="rId2"/>
          <a:srcRect l="40000" t="26296" r="15000" b="35185"/>
          <a:stretch/>
        </p:blipFill>
        <p:spPr>
          <a:xfrm>
            <a:off x="3889947" y="2590799"/>
            <a:ext cx="5254053" cy="3756586"/>
          </a:xfrm>
          <a:prstGeom prst="rect">
            <a:avLst/>
          </a:prstGeom>
        </p:spPr>
      </p:pic>
      <p:pic>
        <p:nvPicPr>
          <p:cNvPr id="15" name="Picture 14">
            <a:extLst>
              <a:ext uri="{FF2B5EF4-FFF2-40B4-BE49-F238E27FC236}">
                <a16:creationId xmlns:a16="http://schemas.microsoft.com/office/drawing/2014/main" id="{7B89A329-AD44-9E3B-BE57-1F363113F1B2}"/>
              </a:ext>
            </a:extLst>
          </p:cNvPr>
          <p:cNvPicPr>
            <a:picLocks noChangeAspect="1"/>
          </p:cNvPicPr>
          <p:nvPr/>
        </p:nvPicPr>
        <p:blipFill rotWithShape="1">
          <a:blip r:embed="rId3"/>
          <a:srcRect l="15000" t="26296" r="62500" b="35185"/>
          <a:stretch/>
        </p:blipFill>
        <p:spPr>
          <a:xfrm>
            <a:off x="0" y="2590800"/>
            <a:ext cx="3895725" cy="4061617"/>
          </a:xfrm>
          <a:prstGeom prst="rect">
            <a:avLst/>
          </a:prstGeom>
        </p:spPr>
      </p:pic>
      <p:sp>
        <p:nvSpPr>
          <p:cNvPr id="16" name="Rectangle: Rounded Corners 15">
            <a:extLst>
              <a:ext uri="{FF2B5EF4-FFF2-40B4-BE49-F238E27FC236}">
                <a16:creationId xmlns:a16="http://schemas.microsoft.com/office/drawing/2014/main" id="{DBAD83A0-2696-57DD-2087-CB18E60EDAC9}"/>
              </a:ext>
            </a:extLst>
          </p:cNvPr>
          <p:cNvSpPr/>
          <p:nvPr/>
        </p:nvSpPr>
        <p:spPr>
          <a:xfrm>
            <a:off x="3889947" y="4267200"/>
            <a:ext cx="310578" cy="10668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8" name="Freeform: Shape 17">
            <a:extLst>
              <a:ext uri="{FF2B5EF4-FFF2-40B4-BE49-F238E27FC236}">
                <a16:creationId xmlns:a16="http://schemas.microsoft.com/office/drawing/2014/main" id="{E64C9032-FA47-595F-C41B-D5718B867526}"/>
              </a:ext>
            </a:extLst>
          </p:cNvPr>
          <p:cNvSpPr/>
          <p:nvPr/>
        </p:nvSpPr>
        <p:spPr>
          <a:xfrm>
            <a:off x="4799013" y="5581336"/>
            <a:ext cx="544808" cy="943289"/>
          </a:xfrm>
          <a:custGeom>
            <a:avLst/>
            <a:gdLst>
              <a:gd name="connsiteX0" fmla="*/ 11112 w 544808"/>
              <a:gd name="connsiteY0" fmla="*/ 314 h 943289"/>
              <a:gd name="connsiteX1" fmla="*/ 192087 w 544808"/>
              <a:gd name="connsiteY1" fmla="*/ 19364 h 943289"/>
              <a:gd name="connsiteX2" fmla="*/ 239712 w 544808"/>
              <a:gd name="connsiteY2" fmla="*/ 38414 h 943289"/>
              <a:gd name="connsiteX3" fmla="*/ 268287 w 544808"/>
              <a:gd name="connsiteY3" fmla="*/ 76514 h 943289"/>
              <a:gd name="connsiteX4" fmla="*/ 334962 w 544808"/>
              <a:gd name="connsiteY4" fmla="*/ 114614 h 943289"/>
              <a:gd name="connsiteX5" fmla="*/ 392112 w 544808"/>
              <a:gd name="connsiteY5" fmla="*/ 181289 h 943289"/>
              <a:gd name="connsiteX6" fmla="*/ 401637 w 544808"/>
              <a:gd name="connsiteY6" fmla="*/ 314639 h 943289"/>
              <a:gd name="connsiteX7" fmla="*/ 468312 w 544808"/>
              <a:gd name="connsiteY7" fmla="*/ 400364 h 943289"/>
              <a:gd name="connsiteX8" fmla="*/ 477837 w 544808"/>
              <a:gd name="connsiteY8" fmla="*/ 495614 h 943289"/>
              <a:gd name="connsiteX9" fmla="*/ 506412 w 544808"/>
              <a:gd name="connsiteY9" fmla="*/ 724214 h 943289"/>
              <a:gd name="connsiteX10" fmla="*/ 534987 w 544808"/>
              <a:gd name="connsiteY10" fmla="*/ 771839 h 943289"/>
              <a:gd name="connsiteX11" fmla="*/ 544512 w 544808"/>
              <a:gd name="connsiteY11" fmla="*/ 848039 h 943289"/>
              <a:gd name="connsiteX12" fmla="*/ 411162 w 544808"/>
              <a:gd name="connsiteY12" fmla="*/ 943289 h 943289"/>
              <a:gd name="connsiteX13" fmla="*/ 287337 w 544808"/>
              <a:gd name="connsiteY13" fmla="*/ 905189 h 943289"/>
              <a:gd name="connsiteX14" fmla="*/ 296862 w 544808"/>
              <a:gd name="connsiteY14" fmla="*/ 828989 h 943289"/>
              <a:gd name="connsiteX15" fmla="*/ 268287 w 544808"/>
              <a:gd name="connsiteY15" fmla="*/ 705164 h 943289"/>
              <a:gd name="connsiteX16" fmla="*/ 230187 w 544808"/>
              <a:gd name="connsiteY16" fmla="*/ 600389 h 943289"/>
              <a:gd name="connsiteX17" fmla="*/ 201612 w 544808"/>
              <a:gd name="connsiteY17" fmla="*/ 428939 h 943289"/>
              <a:gd name="connsiteX18" fmla="*/ 182562 w 544808"/>
              <a:gd name="connsiteY18" fmla="*/ 381314 h 943289"/>
              <a:gd name="connsiteX19" fmla="*/ 173037 w 544808"/>
              <a:gd name="connsiteY19" fmla="*/ 352739 h 943289"/>
              <a:gd name="connsiteX20" fmla="*/ 153987 w 544808"/>
              <a:gd name="connsiteY20" fmla="*/ 305114 h 943289"/>
              <a:gd name="connsiteX21" fmla="*/ 106362 w 544808"/>
              <a:gd name="connsiteY21" fmla="*/ 200339 h 943289"/>
              <a:gd name="connsiteX22" fmla="*/ 49212 w 544808"/>
              <a:gd name="connsiteY22" fmla="*/ 133664 h 943289"/>
              <a:gd name="connsiteX23" fmla="*/ 20637 w 544808"/>
              <a:gd name="connsiteY23" fmla="*/ 9839 h 943289"/>
              <a:gd name="connsiteX24" fmla="*/ 11112 w 544808"/>
              <a:gd name="connsiteY24" fmla="*/ 314 h 9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4808" h="943289">
                <a:moveTo>
                  <a:pt x="11112" y="314"/>
                </a:moveTo>
                <a:cubicBezTo>
                  <a:pt x="39687" y="1902"/>
                  <a:pt x="147178" y="7116"/>
                  <a:pt x="192087" y="19364"/>
                </a:cubicBezTo>
                <a:cubicBezTo>
                  <a:pt x="208582" y="23863"/>
                  <a:pt x="223837" y="32064"/>
                  <a:pt x="239712" y="38414"/>
                </a:cubicBezTo>
                <a:cubicBezTo>
                  <a:pt x="249237" y="51114"/>
                  <a:pt x="257062" y="65289"/>
                  <a:pt x="268287" y="76514"/>
                </a:cubicBezTo>
                <a:cubicBezTo>
                  <a:pt x="290785" y="99012"/>
                  <a:pt x="308815" y="95937"/>
                  <a:pt x="334962" y="114614"/>
                </a:cubicBezTo>
                <a:cubicBezTo>
                  <a:pt x="356393" y="129922"/>
                  <a:pt x="377103" y="161277"/>
                  <a:pt x="392112" y="181289"/>
                </a:cubicBezTo>
                <a:cubicBezTo>
                  <a:pt x="395287" y="225739"/>
                  <a:pt x="386997" y="272549"/>
                  <a:pt x="401637" y="314639"/>
                </a:cubicBezTo>
                <a:cubicBezTo>
                  <a:pt x="413530" y="348830"/>
                  <a:pt x="468312" y="400364"/>
                  <a:pt x="468312" y="400364"/>
                </a:cubicBezTo>
                <a:cubicBezTo>
                  <a:pt x="471487" y="432114"/>
                  <a:pt x="475390" y="463800"/>
                  <a:pt x="477837" y="495614"/>
                </a:cubicBezTo>
                <a:cubicBezTo>
                  <a:pt x="483998" y="575704"/>
                  <a:pt x="477588" y="649271"/>
                  <a:pt x="506412" y="724214"/>
                </a:cubicBezTo>
                <a:cubicBezTo>
                  <a:pt x="513058" y="741493"/>
                  <a:pt x="525462" y="755964"/>
                  <a:pt x="534987" y="771839"/>
                </a:cubicBezTo>
                <a:cubicBezTo>
                  <a:pt x="538162" y="797239"/>
                  <a:pt x="546475" y="822517"/>
                  <a:pt x="544512" y="848039"/>
                </a:cubicBezTo>
                <a:cubicBezTo>
                  <a:pt x="538820" y="922034"/>
                  <a:pt x="471993" y="917943"/>
                  <a:pt x="411162" y="943289"/>
                </a:cubicBezTo>
                <a:cubicBezTo>
                  <a:pt x="400433" y="942097"/>
                  <a:pt x="298316" y="945445"/>
                  <a:pt x="287337" y="905189"/>
                </a:cubicBezTo>
                <a:cubicBezTo>
                  <a:pt x="280602" y="880493"/>
                  <a:pt x="293687" y="854389"/>
                  <a:pt x="296862" y="828989"/>
                </a:cubicBezTo>
                <a:cubicBezTo>
                  <a:pt x="296214" y="826074"/>
                  <a:pt x="275412" y="728913"/>
                  <a:pt x="268287" y="705164"/>
                </a:cubicBezTo>
                <a:cubicBezTo>
                  <a:pt x="253613" y="656250"/>
                  <a:pt x="248365" y="645834"/>
                  <a:pt x="230187" y="600389"/>
                </a:cubicBezTo>
                <a:cubicBezTo>
                  <a:pt x="220662" y="543239"/>
                  <a:pt x="223130" y="482733"/>
                  <a:pt x="201612" y="428939"/>
                </a:cubicBezTo>
                <a:cubicBezTo>
                  <a:pt x="195262" y="413064"/>
                  <a:pt x="188565" y="397323"/>
                  <a:pt x="182562" y="381314"/>
                </a:cubicBezTo>
                <a:cubicBezTo>
                  <a:pt x="179037" y="371913"/>
                  <a:pt x="176562" y="362140"/>
                  <a:pt x="173037" y="352739"/>
                </a:cubicBezTo>
                <a:cubicBezTo>
                  <a:pt x="167034" y="336730"/>
                  <a:pt x="159990" y="321123"/>
                  <a:pt x="153987" y="305114"/>
                </a:cubicBezTo>
                <a:cubicBezTo>
                  <a:pt x="140815" y="269990"/>
                  <a:pt x="133866" y="227843"/>
                  <a:pt x="106362" y="200339"/>
                </a:cubicBezTo>
                <a:cubicBezTo>
                  <a:pt x="66562" y="160539"/>
                  <a:pt x="85869" y="182540"/>
                  <a:pt x="49212" y="133664"/>
                </a:cubicBezTo>
                <a:cubicBezTo>
                  <a:pt x="43593" y="105571"/>
                  <a:pt x="28992" y="28638"/>
                  <a:pt x="20637" y="9839"/>
                </a:cubicBezTo>
                <a:cubicBezTo>
                  <a:pt x="17754" y="3351"/>
                  <a:pt x="-17463" y="-1274"/>
                  <a:pt x="11112" y="31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9" name="Freeform: Shape 18">
            <a:extLst>
              <a:ext uri="{FF2B5EF4-FFF2-40B4-BE49-F238E27FC236}">
                <a16:creationId xmlns:a16="http://schemas.microsoft.com/office/drawing/2014/main" id="{6EBF45E8-FA7B-C168-6834-6BC6105F4B5E}"/>
              </a:ext>
            </a:extLst>
          </p:cNvPr>
          <p:cNvSpPr/>
          <p:nvPr/>
        </p:nvSpPr>
        <p:spPr>
          <a:xfrm>
            <a:off x="6619875" y="5092745"/>
            <a:ext cx="428625" cy="1384255"/>
          </a:xfrm>
          <a:custGeom>
            <a:avLst/>
            <a:gdLst>
              <a:gd name="connsiteX0" fmla="*/ 285750 w 428625"/>
              <a:gd name="connsiteY0" fmla="*/ 3130 h 1384255"/>
              <a:gd name="connsiteX1" fmla="*/ 342900 w 428625"/>
              <a:gd name="connsiteY1" fmla="*/ 12655 h 1384255"/>
              <a:gd name="connsiteX2" fmla="*/ 371475 w 428625"/>
              <a:gd name="connsiteY2" fmla="*/ 22180 h 1384255"/>
              <a:gd name="connsiteX3" fmla="*/ 428625 w 428625"/>
              <a:gd name="connsiteY3" fmla="*/ 60280 h 1384255"/>
              <a:gd name="connsiteX4" fmla="*/ 381000 w 428625"/>
              <a:gd name="connsiteY4" fmla="*/ 117430 h 1384255"/>
              <a:gd name="connsiteX5" fmla="*/ 390525 w 428625"/>
              <a:gd name="connsiteY5" fmla="*/ 193630 h 1384255"/>
              <a:gd name="connsiteX6" fmla="*/ 371475 w 428625"/>
              <a:gd name="connsiteY6" fmla="*/ 288880 h 1384255"/>
              <a:gd name="connsiteX7" fmla="*/ 361950 w 428625"/>
              <a:gd name="connsiteY7" fmla="*/ 355555 h 1384255"/>
              <a:gd name="connsiteX8" fmla="*/ 352425 w 428625"/>
              <a:gd name="connsiteY8" fmla="*/ 384130 h 1384255"/>
              <a:gd name="connsiteX9" fmla="*/ 342900 w 428625"/>
              <a:gd name="connsiteY9" fmla="*/ 441280 h 1384255"/>
              <a:gd name="connsiteX10" fmla="*/ 323850 w 428625"/>
              <a:gd name="connsiteY10" fmla="*/ 479380 h 1384255"/>
              <a:gd name="connsiteX11" fmla="*/ 314325 w 428625"/>
              <a:gd name="connsiteY11" fmla="*/ 517480 h 1384255"/>
              <a:gd name="connsiteX12" fmla="*/ 295275 w 428625"/>
              <a:gd name="connsiteY12" fmla="*/ 574630 h 1384255"/>
              <a:gd name="connsiteX13" fmla="*/ 266700 w 428625"/>
              <a:gd name="connsiteY13" fmla="*/ 631780 h 1384255"/>
              <a:gd name="connsiteX14" fmla="*/ 228600 w 428625"/>
              <a:gd name="connsiteY14" fmla="*/ 746080 h 1384255"/>
              <a:gd name="connsiteX15" fmla="*/ 247650 w 428625"/>
              <a:gd name="connsiteY15" fmla="*/ 822280 h 1384255"/>
              <a:gd name="connsiteX16" fmla="*/ 228600 w 428625"/>
              <a:gd name="connsiteY16" fmla="*/ 879430 h 1384255"/>
              <a:gd name="connsiteX17" fmla="*/ 219075 w 428625"/>
              <a:gd name="connsiteY17" fmla="*/ 927055 h 1384255"/>
              <a:gd name="connsiteX18" fmla="*/ 200025 w 428625"/>
              <a:gd name="connsiteY18" fmla="*/ 955630 h 1384255"/>
              <a:gd name="connsiteX19" fmla="*/ 171450 w 428625"/>
              <a:gd name="connsiteY19" fmla="*/ 1317580 h 1384255"/>
              <a:gd name="connsiteX20" fmla="*/ 152400 w 428625"/>
              <a:gd name="connsiteY20" fmla="*/ 1346155 h 1384255"/>
              <a:gd name="connsiteX21" fmla="*/ 123825 w 428625"/>
              <a:gd name="connsiteY21" fmla="*/ 1355680 h 1384255"/>
              <a:gd name="connsiteX22" fmla="*/ 28575 w 428625"/>
              <a:gd name="connsiteY22" fmla="*/ 1384255 h 1384255"/>
              <a:gd name="connsiteX23" fmla="*/ 19050 w 428625"/>
              <a:gd name="connsiteY23" fmla="*/ 1336630 h 1384255"/>
              <a:gd name="connsiteX24" fmla="*/ 0 w 428625"/>
              <a:gd name="connsiteY24" fmla="*/ 1193755 h 1384255"/>
              <a:gd name="connsiteX25" fmla="*/ 28575 w 428625"/>
              <a:gd name="connsiteY25" fmla="*/ 984205 h 1384255"/>
              <a:gd name="connsiteX26" fmla="*/ 114300 w 428625"/>
              <a:gd name="connsiteY26" fmla="*/ 746080 h 1384255"/>
              <a:gd name="connsiteX27" fmla="*/ 133350 w 428625"/>
              <a:gd name="connsiteY27" fmla="*/ 593680 h 1384255"/>
              <a:gd name="connsiteX28" fmla="*/ 142875 w 428625"/>
              <a:gd name="connsiteY28" fmla="*/ 555580 h 1384255"/>
              <a:gd name="connsiteX29" fmla="*/ 152400 w 428625"/>
              <a:gd name="connsiteY29" fmla="*/ 450805 h 1384255"/>
              <a:gd name="connsiteX30" fmla="*/ 161925 w 428625"/>
              <a:gd name="connsiteY30" fmla="*/ 212680 h 1384255"/>
              <a:gd name="connsiteX31" fmla="*/ 190500 w 428625"/>
              <a:gd name="connsiteY31" fmla="*/ 146005 h 1384255"/>
              <a:gd name="connsiteX32" fmla="*/ 200025 w 428625"/>
              <a:gd name="connsiteY32" fmla="*/ 117430 h 1384255"/>
              <a:gd name="connsiteX33" fmla="*/ 238125 w 428625"/>
              <a:gd name="connsiteY33" fmla="*/ 107905 h 1384255"/>
              <a:gd name="connsiteX34" fmla="*/ 285750 w 428625"/>
              <a:gd name="connsiteY34" fmla="*/ 69805 h 1384255"/>
              <a:gd name="connsiteX35" fmla="*/ 285750 w 428625"/>
              <a:gd name="connsiteY35" fmla="*/ 3130 h 138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8625" h="1384255">
                <a:moveTo>
                  <a:pt x="285750" y="3130"/>
                </a:moveTo>
                <a:cubicBezTo>
                  <a:pt x="295275" y="-6395"/>
                  <a:pt x="324047" y="8465"/>
                  <a:pt x="342900" y="12655"/>
                </a:cubicBezTo>
                <a:cubicBezTo>
                  <a:pt x="352701" y="14833"/>
                  <a:pt x="364375" y="15080"/>
                  <a:pt x="371475" y="22180"/>
                </a:cubicBezTo>
                <a:cubicBezTo>
                  <a:pt x="422731" y="73436"/>
                  <a:pt x="312121" y="36979"/>
                  <a:pt x="428625" y="60280"/>
                </a:cubicBezTo>
                <a:cubicBezTo>
                  <a:pt x="421603" y="67302"/>
                  <a:pt x="382326" y="102843"/>
                  <a:pt x="381000" y="117430"/>
                </a:cubicBezTo>
                <a:cubicBezTo>
                  <a:pt x="378682" y="142923"/>
                  <a:pt x="387350" y="168230"/>
                  <a:pt x="390525" y="193630"/>
                </a:cubicBezTo>
                <a:cubicBezTo>
                  <a:pt x="377899" y="244134"/>
                  <a:pt x="380817" y="228159"/>
                  <a:pt x="371475" y="288880"/>
                </a:cubicBezTo>
                <a:cubicBezTo>
                  <a:pt x="368061" y="311070"/>
                  <a:pt x="366353" y="333540"/>
                  <a:pt x="361950" y="355555"/>
                </a:cubicBezTo>
                <a:cubicBezTo>
                  <a:pt x="359981" y="365400"/>
                  <a:pt x="354603" y="374329"/>
                  <a:pt x="352425" y="384130"/>
                </a:cubicBezTo>
                <a:cubicBezTo>
                  <a:pt x="348235" y="402983"/>
                  <a:pt x="348449" y="422782"/>
                  <a:pt x="342900" y="441280"/>
                </a:cubicBezTo>
                <a:cubicBezTo>
                  <a:pt x="338820" y="454880"/>
                  <a:pt x="328836" y="466085"/>
                  <a:pt x="323850" y="479380"/>
                </a:cubicBezTo>
                <a:cubicBezTo>
                  <a:pt x="319253" y="491637"/>
                  <a:pt x="318087" y="504941"/>
                  <a:pt x="314325" y="517480"/>
                </a:cubicBezTo>
                <a:cubicBezTo>
                  <a:pt x="308555" y="536714"/>
                  <a:pt x="302998" y="556094"/>
                  <a:pt x="295275" y="574630"/>
                </a:cubicBezTo>
                <a:cubicBezTo>
                  <a:pt x="287083" y="594290"/>
                  <a:pt x="274420" y="611930"/>
                  <a:pt x="266700" y="631780"/>
                </a:cubicBezTo>
                <a:cubicBezTo>
                  <a:pt x="252144" y="669210"/>
                  <a:pt x="228600" y="746080"/>
                  <a:pt x="228600" y="746080"/>
                </a:cubicBezTo>
                <a:cubicBezTo>
                  <a:pt x="234950" y="771480"/>
                  <a:pt x="255929" y="797442"/>
                  <a:pt x="247650" y="822280"/>
                </a:cubicBezTo>
                <a:cubicBezTo>
                  <a:pt x="241300" y="841330"/>
                  <a:pt x="232538" y="859739"/>
                  <a:pt x="228600" y="879430"/>
                </a:cubicBezTo>
                <a:cubicBezTo>
                  <a:pt x="225425" y="895305"/>
                  <a:pt x="224759" y="911896"/>
                  <a:pt x="219075" y="927055"/>
                </a:cubicBezTo>
                <a:cubicBezTo>
                  <a:pt x="215055" y="937774"/>
                  <a:pt x="206375" y="946105"/>
                  <a:pt x="200025" y="955630"/>
                </a:cubicBezTo>
                <a:cubicBezTo>
                  <a:pt x="195129" y="1058453"/>
                  <a:pt x="192426" y="1212700"/>
                  <a:pt x="171450" y="1317580"/>
                </a:cubicBezTo>
                <a:cubicBezTo>
                  <a:pt x="169205" y="1328805"/>
                  <a:pt x="161339" y="1339004"/>
                  <a:pt x="152400" y="1346155"/>
                </a:cubicBezTo>
                <a:cubicBezTo>
                  <a:pt x="144560" y="1352427"/>
                  <a:pt x="133053" y="1351725"/>
                  <a:pt x="123825" y="1355680"/>
                </a:cubicBezTo>
                <a:cubicBezTo>
                  <a:pt x="53349" y="1385884"/>
                  <a:pt x="120272" y="1368972"/>
                  <a:pt x="28575" y="1384255"/>
                </a:cubicBezTo>
                <a:cubicBezTo>
                  <a:pt x="25400" y="1368380"/>
                  <a:pt x="21058" y="1352694"/>
                  <a:pt x="19050" y="1336630"/>
                </a:cubicBezTo>
                <a:cubicBezTo>
                  <a:pt x="307" y="1186687"/>
                  <a:pt x="21029" y="1277871"/>
                  <a:pt x="0" y="1193755"/>
                </a:cubicBezTo>
                <a:cubicBezTo>
                  <a:pt x="5641" y="1126062"/>
                  <a:pt x="7594" y="1050147"/>
                  <a:pt x="28575" y="984205"/>
                </a:cubicBezTo>
                <a:cubicBezTo>
                  <a:pt x="125234" y="680418"/>
                  <a:pt x="30136" y="1065901"/>
                  <a:pt x="114300" y="746080"/>
                </a:cubicBezTo>
                <a:cubicBezTo>
                  <a:pt x="125411" y="703858"/>
                  <a:pt x="127950" y="631482"/>
                  <a:pt x="133350" y="593680"/>
                </a:cubicBezTo>
                <a:cubicBezTo>
                  <a:pt x="135201" y="580721"/>
                  <a:pt x="139700" y="568280"/>
                  <a:pt x="142875" y="555580"/>
                </a:cubicBezTo>
                <a:cubicBezTo>
                  <a:pt x="146050" y="520655"/>
                  <a:pt x="150455" y="485820"/>
                  <a:pt x="152400" y="450805"/>
                </a:cubicBezTo>
                <a:cubicBezTo>
                  <a:pt x="156806" y="371489"/>
                  <a:pt x="152072" y="291505"/>
                  <a:pt x="161925" y="212680"/>
                </a:cubicBezTo>
                <a:cubicBezTo>
                  <a:pt x="164924" y="188687"/>
                  <a:pt x="181520" y="168456"/>
                  <a:pt x="190500" y="146005"/>
                </a:cubicBezTo>
                <a:cubicBezTo>
                  <a:pt x="194229" y="136683"/>
                  <a:pt x="192185" y="123702"/>
                  <a:pt x="200025" y="117430"/>
                </a:cubicBezTo>
                <a:cubicBezTo>
                  <a:pt x="210247" y="109252"/>
                  <a:pt x="225425" y="111080"/>
                  <a:pt x="238125" y="107905"/>
                </a:cubicBezTo>
                <a:cubicBezTo>
                  <a:pt x="254000" y="95205"/>
                  <a:pt x="272519" y="85241"/>
                  <a:pt x="285750" y="69805"/>
                </a:cubicBezTo>
                <a:cubicBezTo>
                  <a:pt x="292284" y="62182"/>
                  <a:pt x="276225" y="12655"/>
                  <a:pt x="285750" y="313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0" name="Freeform: Shape 19">
            <a:extLst>
              <a:ext uri="{FF2B5EF4-FFF2-40B4-BE49-F238E27FC236}">
                <a16:creationId xmlns:a16="http://schemas.microsoft.com/office/drawing/2014/main" id="{8B95315E-99AC-57A6-1CCB-484E8EF9ABBF}"/>
              </a:ext>
            </a:extLst>
          </p:cNvPr>
          <p:cNvSpPr/>
          <p:nvPr/>
        </p:nvSpPr>
        <p:spPr>
          <a:xfrm>
            <a:off x="4762500" y="5362354"/>
            <a:ext cx="285183" cy="327017"/>
          </a:xfrm>
          <a:custGeom>
            <a:avLst/>
            <a:gdLst>
              <a:gd name="connsiteX0" fmla="*/ 123825 w 285183"/>
              <a:gd name="connsiteY0" fmla="*/ 324071 h 327017"/>
              <a:gd name="connsiteX1" fmla="*/ 85725 w 285183"/>
              <a:gd name="connsiteY1" fmla="*/ 276446 h 327017"/>
              <a:gd name="connsiteX2" fmla="*/ 66675 w 285183"/>
              <a:gd name="connsiteY2" fmla="*/ 209771 h 327017"/>
              <a:gd name="connsiteX3" fmla="*/ 57150 w 285183"/>
              <a:gd name="connsiteY3" fmla="*/ 181196 h 327017"/>
              <a:gd name="connsiteX4" fmla="*/ 0 w 285183"/>
              <a:gd name="connsiteY4" fmla="*/ 104996 h 327017"/>
              <a:gd name="connsiteX5" fmla="*/ 38100 w 285183"/>
              <a:gd name="connsiteY5" fmla="*/ 221 h 327017"/>
              <a:gd name="connsiteX6" fmla="*/ 66675 w 285183"/>
              <a:gd name="connsiteY6" fmla="*/ 9746 h 327017"/>
              <a:gd name="connsiteX7" fmla="*/ 123825 w 285183"/>
              <a:gd name="connsiteY7" fmla="*/ 66896 h 327017"/>
              <a:gd name="connsiteX8" fmla="*/ 209550 w 285183"/>
              <a:gd name="connsiteY8" fmla="*/ 143096 h 327017"/>
              <a:gd name="connsiteX9" fmla="*/ 238125 w 285183"/>
              <a:gd name="connsiteY9" fmla="*/ 181196 h 327017"/>
              <a:gd name="connsiteX10" fmla="*/ 266700 w 285183"/>
              <a:gd name="connsiteY10" fmla="*/ 285971 h 327017"/>
              <a:gd name="connsiteX11" fmla="*/ 219075 w 285183"/>
              <a:gd name="connsiteY11" fmla="*/ 295496 h 327017"/>
              <a:gd name="connsiteX12" fmla="*/ 180975 w 285183"/>
              <a:gd name="connsiteY12" fmla="*/ 324071 h 327017"/>
              <a:gd name="connsiteX13" fmla="*/ 104775 w 285183"/>
              <a:gd name="connsiteY13" fmla="*/ 285971 h 327017"/>
              <a:gd name="connsiteX14" fmla="*/ 114300 w 285183"/>
              <a:gd name="connsiteY14" fmla="*/ 266921 h 32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183" h="327017">
                <a:moveTo>
                  <a:pt x="123825" y="324071"/>
                </a:moveTo>
                <a:cubicBezTo>
                  <a:pt x="111125" y="308196"/>
                  <a:pt x="94817" y="294630"/>
                  <a:pt x="85725" y="276446"/>
                </a:cubicBezTo>
                <a:cubicBezTo>
                  <a:pt x="75388" y="255772"/>
                  <a:pt x="73317" y="231911"/>
                  <a:pt x="66675" y="209771"/>
                </a:cubicBezTo>
                <a:cubicBezTo>
                  <a:pt x="63790" y="200154"/>
                  <a:pt x="62540" y="189667"/>
                  <a:pt x="57150" y="181196"/>
                </a:cubicBezTo>
                <a:cubicBezTo>
                  <a:pt x="40104" y="154410"/>
                  <a:pt x="0" y="104996"/>
                  <a:pt x="0" y="104996"/>
                </a:cubicBezTo>
                <a:cubicBezTo>
                  <a:pt x="3326" y="75061"/>
                  <a:pt x="-11426" y="8475"/>
                  <a:pt x="38100" y="221"/>
                </a:cubicBezTo>
                <a:cubicBezTo>
                  <a:pt x="48004" y="-1430"/>
                  <a:pt x="57150" y="6571"/>
                  <a:pt x="66675" y="9746"/>
                </a:cubicBezTo>
                <a:cubicBezTo>
                  <a:pt x="111570" y="77089"/>
                  <a:pt x="52938" y="-3991"/>
                  <a:pt x="123825" y="66896"/>
                </a:cubicBezTo>
                <a:cubicBezTo>
                  <a:pt x="203430" y="146501"/>
                  <a:pt x="147744" y="122494"/>
                  <a:pt x="209550" y="143096"/>
                </a:cubicBezTo>
                <a:cubicBezTo>
                  <a:pt x="219075" y="155796"/>
                  <a:pt x="227671" y="169249"/>
                  <a:pt x="238125" y="181196"/>
                </a:cubicBezTo>
                <a:cubicBezTo>
                  <a:pt x="266898" y="214079"/>
                  <a:pt x="310268" y="227881"/>
                  <a:pt x="266700" y="285971"/>
                </a:cubicBezTo>
                <a:cubicBezTo>
                  <a:pt x="256986" y="298923"/>
                  <a:pt x="234950" y="292321"/>
                  <a:pt x="219075" y="295496"/>
                </a:cubicBezTo>
                <a:cubicBezTo>
                  <a:pt x="206375" y="305021"/>
                  <a:pt x="196594" y="321231"/>
                  <a:pt x="180975" y="324071"/>
                </a:cubicBezTo>
                <a:cubicBezTo>
                  <a:pt x="141534" y="331242"/>
                  <a:pt x="104775" y="327743"/>
                  <a:pt x="104775" y="285971"/>
                </a:cubicBezTo>
                <a:cubicBezTo>
                  <a:pt x="104775" y="278871"/>
                  <a:pt x="111125" y="273271"/>
                  <a:pt x="114300" y="266921"/>
                </a:cubicBezTo>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1" name="Freeform: Shape 20">
            <a:extLst>
              <a:ext uri="{FF2B5EF4-FFF2-40B4-BE49-F238E27FC236}">
                <a16:creationId xmlns:a16="http://schemas.microsoft.com/office/drawing/2014/main" id="{70D4F052-CC20-9835-C6A6-8BC403F0E0BD}"/>
              </a:ext>
            </a:extLst>
          </p:cNvPr>
          <p:cNvSpPr/>
          <p:nvPr/>
        </p:nvSpPr>
        <p:spPr>
          <a:xfrm>
            <a:off x="4638675" y="5067300"/>
            <a:ext cx="181187" cy="228600"/>
          </a:xfrm>
          <a:custGeom>
            <a:avLst/>
            <a:gdLst>
              <a:gd name="connsiteX0" fmla="*/ 28575 w 181187"/>
              <a:gd name="connsiteY0" fmla="*/ 0 h 228600"/>
              <a:gd name="connsiteX1" fmla="*/ 76200 w 181187"/>
              <a:gd name="connsiteY1" fmla="*/ 9525 h 228600"/>
              <a:gd name="connsiteX2" fmla="*/ 123825 w 181187"/>
              <a:gd name="connsiteY2" fmla="*/ 85725 h 228600"/>
              <a:gd name="connsiteX3" fmla="*/ 133350 w 181187"/>
              <a:gd name="connsiteY3" fmla="*/ 114300 h 228600"/>
              <a:gd name="connsiteX4" fmla="*/ 161925 w 181187"/>
              <a:gd name="connsiteY4" fmla="*/ 133350 h 228600"/>
              <a:gd name="connsiteX5" fmla="*/ 171450 w 181187"/>
              <a:gd name="connsiteY5" fmla="*/ 171450 h 228600"/>
              <a:gd name="connsiteX6" fmla="*/ 180975 w 181187"/>
              <a:gd name="connsiteY6" fmla="*/ 200025 h 228600"/>
              <a:gd name="connsiteX7" fmla="*/ 161925 w 181187"/>
              <a:gd name="connsiteY7" fmla="*/ 228600 h 228600"/>
              <a:gd name="connsiteX8" fmla="*/ 9525 w 181187"/>
              <a:gd name="connsiteY8" fmla="*/ 171450 h 228600"/>
              <a:gd name="connsiteX9" fmla="*/ 0 w 181187"/>
              <a:gd name="connsiteY9" fmla="*/ 142875 h 228600"/>
              <a:gd name="connsiteX10" fmla="*/ 28575 w 181187"/>
              <a:gd name="connsiteY10" fmla="*/ 9525 h 228600"/>
              <a:gd name="connsiteX11" fmla="*/ 28575 w 181187"/>
              <a:gd name="connsiteY11"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187" h="228600">
                <a:moveTo>
                  <a:pt x="28575" y="0"/>
                </a:moveTo>
                <a:cubicBezTo>
                  <a:pt x="44450" y="3175"/>
                  <a:pt x="62471" y="945"/>
                  <a:pt x="76200" y="9525"/>
                </a:cubicBezTo>
                <a:cubicBezTo>
                  <a:pt x="92209" y="19531"/>
                  <a:pt x="116535" y="68714"/>
                  <a:pt x="123825" y="85725"/>
                </a:cubicBezTo>
                <a:cubicBezTo>
                  <a:pt x="127780" y="94953"/>
                  <a:pt x="127078" y="106460"/>
                  <a:pt x="133350" y="114300"/>
                </a:cubicBezTo>
                <a:cubicBezTo>
                  <a:pt x="140501" y="123239"/>
                  <a:pt x="152400" y="127000"/>
                  <a:pt x="161925" y="133350"/>
                </a:cubicBezTo>
                <a:cubicBezTo>
                  <a:pt x="165100" y="146050"/>
                  <a:pt x="167854" y="158863"/>
                  <a:pt x="171450" y="171450"/>
                </a:cubicBezTo>
                <a:cubicBezTo>
                  <a:pt x="174208" y="181104"/>
                  <a:pt x="182626" y="190121"/>
                  <a:pt x="180975" y="200025"/>
                </a:cubicBezTo>
                <a:cubicBezTo>
                  <a:pt x="179093" y="211317"/>
                  <a:pt x="168275" y="219075"/>
                  <a:pt x="161925" y="228600"/>
                </a:cubicBezTo>
                <a:cubicBezTo>
                  <a:pt x="79531" y="219445"/>
                  <a:pt x="70644" y="232569"/>
                  <a:pt x="9525" y="171450"/>
                </a:cubicBezTo>
                <a:cubicBezTo>
                  <a:pt x="2425" y="164350"/>
                  <a:pt x="3175" y="152400"/>
                  <a:pt x="0" y="142875"/>
                </a:cubicBezTo>
                <a:cubicBezTo>
                  <a:pt x="5076" y="112421"/>
                  <a:pt x="16708" y="33259"/>
                  <a:pt x="28575" y="9525"/>
                </a:cubicBezTo>
                <a:lnTo>
                  <a:pt x="28575" y="0"/>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4" name="Footer Placeholder 7">
            <a:extLst>
              <a:ext uri="{FF2B5EF4-FFF2-40B4-BE49-F238E27FC236}">
                <a16:creationId xmlns:a16="http://schemas.microsoft.com/office/drawing/2014/main" id="{79B91213-1FDC-44C5-B3E8-23E0EF9A218E}"/>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Tree>
    <p:extLst>
      <p:ext uri="{BB962C8B-B14F-4D97-AF65-F5344CB8AC3E}">
        <p14:creationId xmlns:p14="http://schemas.microsoft.com/office/powerpoint/2010/main" val="2190829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1204</TotalTime>
  <Words>995</Words>
  <Application>Microsoft Office PowerPoint</Application>
  <PresentationFormat>On-screen Show (4:3)</PresentationFormat>
  <Paragraphs>121</Paragraphs>
  <Slides>22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MS Mincho</vt:lpstr>
      <vt:lpstr>Arial</vt:lpstr>
      <vt:lpstr>Arial Black</vt:lpstr>
      <vt:lpstr>Calibri</vt:lpstr>
      <vt:lpstr>Calibri Light</vt:lpstr>
      <vt:lpstr>Symbol</vt:lpstr>
      <vt:lpstr>Times New Roman</vt:lpstr>
      <vt:lpstr>Office Theme</vt:lpstr>
      <vt:lpstr>1_Office Theme</vt:lpstr>
      <vt:lpstr>PowerPoint Presentation</vt:lpstr>
      <vt:lpstr>1st Year MBBS  Foundation Module Case Based Learning (CBL) Enzymes</vt:lpstr>
      <vt:lpstr>Motto, Vision, Dream</vt:lpstr>
      <vt:lpstr>PowerPoint Presentation</vt:lpstr>
      <vt:lpstr>PowerPoint Presentation</vt:lpstr>
      <vt:lpstr>Enzyme</vt:lpstr>
      <vt:lpstr>Coenzyme, Cofactor and Holoenzyme</vt:lpstr>
      <vt:lpstr>Coenzyme, Cofactor and Holoenzyme</vt:lpstr>
      <vt:lpstr>Isoenzymes</vt:lpstr>
      <vt:lpstr>Lactate Dehydrogenase (LDH) Isoenzyme</vt:lpstr>
      <vt:lpstr>Creatine Kinase (CK) Isoenzymes</vt:lpstr>
      <vt:lpstr>Clinical Importance of Isoenzymes</vt:lpstr>
      <vt:lpstr>Plasma Enzymes as Diagnostic Tools</vt:lpstr>
      <vt:lpstr>Physiology of Enzymes</vt:lpstr>
      <vt:lpstr>PowerPoint Presentation</vt:lpstr>
      <vt:lpstr>Family Medicine</vt:lpstr>
      <vt:lpstr>Ethical Consideration</vt:lpstr>
      <vt:lpstr>Role of AI in Managing</vt:lpstr>
      <vt:lpstr>Suggested Research Article</vt:lpstr>
      <vt:lpstr>How To Access Digital Library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Uzma Zafar</cp:lastModifiedBy>
  <cp:revision>88</cp:revision>
  <dcterms:created xsi:type="dcterms:W3CDTF">2006-08-16T00:00:00Z</dcterms:created>
  <dcterms:modified xsi:type="dcterms:W3CDTF">2025-02-06T17:21:22Z</dcterms:modified>
</cp:coreProperties>
</file>