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98" r:id="rId2"/>
    <p:sldId id="256" r:id="rId3"/>
    <p:sldId id="312" r:id="rId4"/>
    <p:sldId id="313" r:id="rId5"/>
    <p:sldId id="310" r:id="rId6"/>
    <p:sldId id="314" r:id="rId7"/>
    <p:sldId id="332" r:id="rId8"/>
    <p:sldId id="333" r:id="rId9"/>
    <p:sldId id="334" r:id="rId10"/>
    <p:sldId id="335" r:id="rId11"/>
    <p:sldId id="311" r:id="rId12"/>
    <p:sldId id="336" r:id="rId13"/>
    <p:sldId id="280" r:id="rId14"/>
    <p:sldId id="278" r:id="rId15"/>
    <p:sldId id="279" r:id="rId16"/>
    <p:sldId id="281" r:id="rId17"/>
    <p:sldId id="265" r:id="rId18"/>
    <p:sldId id="302" r:id="rId19"/>
    <p:sldId id="282" r:id="rId20"/>
    <p:sldId id="284" r:id="rId21"/>
    <p:sldId id="296" r:id="rId22"/>
    <p:sldId id="285" r:id="rId23"/>
    <p:sldId id="266" r:id="rId24"/>
    <p:sldId id="267" r:id="rId25"/>
    <p:sldId id="286" r:id="rId26"/>
    <p:sldId id="337" r:id="rId27"/>
    <p:sldId id="268" r:id="rId28"/>
    <p:sldId id="321" r:id="rId29"/>
    <p:sldId id="322" r:id="rId30"/>
    <p:sldId id="323" r:id="rId31"/>
    <p:sldId id="326" r:id="rId32"/>
    <p:sldId id="327" r:id="rId33"/>
    <p:sldId id="331" r:id="rId34"/>
    <p:sldId id="274" r:id="rId35"/>
    <p:sldId id="27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615" autoAdjust="0"/>
    <p:restoredTop sz="94471" autoAdjust="0"/>
  </p:normalViewPr>
  <p:slideViewPr>
    <p:cSldViewPr>
      <p:cViewPr>
        <p:scale>
          <a:sx n="57" d="100"/>
          <a:sy n="57" d="100"/>
        </p:scale>
        <p:origin x="-1268" y="-216"/>
      </p:cViewPr>
      <p:guideLst>
        <p:guide orient="horz" pos="2160"/>
        <p:guide pos="2880"/>
      </p:guideLst>
    </p:cSldViewPr>
  </p:slideViewPr>
  <p:outlineViewPr>
    <p:cViewPr>
      <p:scale>
        <a:sx n="33" d="100"/>
        <a:sy n="33" d="100"/>
      </p:scale>
      <p:origin x="258" y="279828"/>
    </p:cViewPr>
  </p:outlineViewPr>
  <p:notesTextViewPr>
    <p:cViewPr>
      <p:scale>
        <a:sx n="100" d="100"/>
        <a:sy n="100" d="100"/>
      </p:scale>
      <p:origin x="0" y="0"/>
    </p:cViewPr>
  </p:notesText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C4913C1-9DC8-4658-A4FC-A894F8F82CF0}" srcId="{F9CEBA05-2F10-437E-89B2-54F4D9FAF478}" destId="{399ACE2F-90C5-48B1-9E65-700A32562848}" srcOrd="2" destOrd="0" parTransId="{1911F9CB-1EEA-4FFD-A302-90DCBC7D11BE}" sibTransId="{DA82EADB-2721-42A0-95EA-F9B5521A38A6}"/>
    <dgm:cxn modelId="{F96A58E1-C7A8-4666-8130-0D1875EF8CBE}" type="presOf" srcId="{399ACE2F-90C5-48B1-9E65-700A32562848}" destId="{7D3EFDB4-E5D1-439A-86D8-1FCF80D959BA}" srcOrd="2" destOrd="0" presId="urn:microsoft.com/office/officeart/2005/8/layout/gear1#1"/>
    <dgm:cxn modelId="{5BF302CD-8566-4A60-BABE-B164FCFB3330}" type="presOf" srcId="{663C1E13-76F9-4B70-A2F2-CA23180743CE}" destId="{93300324-D62F-4E58-B882-734182BDB462}" srcOrd="0" destOrd="0" presId="urn:microsoft.com/office/officeart/2005/8/layout/gear1#1"/>
    <dgm:cxn modelId="{4796E436-31A1-4F82-BD1A-158802AA0383}" type="presOf" srcId="{DACAB5BA-B8B4-4D66-8B11-1D02259E020B}" destId="{8BC64EA7-2794-42B6-96C9-F39A52CB985A}" srcOrd="2" destOrd="0" presId="urn:microsoft.com/office/officeart/2005/8/layout/gear1#1"/>
    <dgm:cxn modelId="{C090F242-7DF0-46EC-96AE-63E67B0BC0DF}" type="presOf" srcId="{399ACE2F-90C5-48B1-9E65-700A32562848}" destId="{59EDF28D-6C67-49D0-B5A1-DE5C3CBA2292}" srcOrd="0" destOrd="0" presId="urn:microsoft.com/office/officeart/2005/8/layout/gear1#1"/>
    <dgm:cxn modelId="{9EA94427-2E87-4017-81AD-3CDE965B3732}" type="presOf" srcId="{663C1E13-76F9-4B70-A2F2-CA23180743CE}" destId="{4822A78E-EAEC-401F-941A-3A84E13E2357}" srcOrd="2" destOrd="0" presId="urn:microsoft.com/office/officeart/2005/8/layout/gear1#1"/>
    <dgm:cxn modelId="{915E7EF9-893C-4336-9870-9AB568F1221E}" type="presOf" srcId="{399ACE2F-90C5-48B1-9E65-700A32562848}" destId="{9815588C-16D0-4475-B64C-847FC87C8C32}" srcOrd="3" destOrd="0" presId="urn:microsoft.com/office/officeart/2005/8/layout/gear1#1"/>
    <dgm:cxn modelId="{A2A69A02-3F36-4BF2-8FAE-004AFB772633}" type="presOf" srcId="{188C389E-9423-41DE-9C5E-D4A7E95C7E62}" destId="{6DF3A3A0-5919-4E69-80DD-61760D6340A0}" srcOrd="0" destOrd="0" presId="urn:microsoft.com/office/officeart/2005/8/layout/gear1#1"/>
    <dgm:cxn modelId="{C303E50B-9E38-4F26-A7CF-BE3C9EEC67A8}" type="presOf" srcId="{F9CEBA05-2F10-437E-89B2-54F4D9FAF478}" destId="{5ED88519-AC6C-4AA3-B76D-812B93A167E4}" srcOrd="0" destOrd="0" presId="urn:microsoft.com/office/officeart/2005/8/layout/gear1#1"/>
    <dgm:cxn modelId="{CE93E227-A3E6-4BF6-8F3B-19A2142CF668}" type="presOf" srcId="{399ACE2F-90C5-48B1-9E65-700A32562848}" destId="{23DC08E4-3725-4448-BFFF-1CCEA2F2987E}"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A077997A-DC37-4207-A826-3AF965841BF1}" type="presOf" srcId="{DACAB5BA-B8B4-4D66-8B11-1D02259E020B}" destId="{87622A90-D0D8-4EA3-BC0D-D537801AF2B1}" srcOrd="0" destOrd="0" presId="urn:microsoft.com/office/officeart/2005/8/layout/gear1#1"/>
    <dgm:cxn modelId="{18346025-45E6-4AE6-AB77-83F86D1B7D2A}" type="presOf" srcId="{23718C41-0A1F-40BF-86BE-8A5476EC271E}" destId="{398423B3-DD54-4226-99D7-017EFC1488DF}" srcOrd="0" destOrd="0" presId="urn:microsoft.com/office/officeart/2005/8/layout/gear1#1"/>
    <dgm:cxn modelId="{11AFBB88-26FB-4579-A52F-6A923FDC3F84}" type="presOf" srcId="{DACAB5BA-B8B4-4D66-8B11-1D02259E020B}" destId="{B6B6B41B-120B-4968-AB6A-FC6E7C8EF3C0}" srcOrd="1"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554F0A9-16B7-46D8-B8B3-FFA3C401CE4B}" type="presOf" srcId="{663C1E13-76F9-4B70-A2F2-CA23180743CE}" destId="{B9330EE9-43E4-4FD4-8144-E92B1DD0FCDF}" srcOrd="1" destOrd="0" presId="urn:microsoft.com/office/officeart/2005/8/layout/gear1#1"/>
    <dgm:cxn modelId="{D2DFE506-70EF-41C9-8621-40E2F24344A9}" type="presOf" srcId="{DA82EADB-2721-42A0-95EA-F9B5521A38A6}" destId="{A09CEA93-9338-4361-A5E6-CF85B6019F5A}" srcOrd="0" destOrd="0" presId="urn:microsoft.com/office/officeart/2005/8/layout/gear1#1"/>
    <dgm:cxn modelId="{A332869A-7ED7-41F8-8A5A-8C700CEFB70D}" type="presParOf" srcId="{5ED88519-AC6C-4AA3-B76D-812B93A167E4}" destId="{87622A90-D0D8-4EA3-BC0D-D537801AF2B1}" srcOrd="0" destOrd="0" presId="urn:microsoft.com/office/officeart/2005/8/layout/gear1#1"/>
    <dgm:cxn modelId="{4BE2DC9C-D141-412E-9C60-3A8D66562BF4}" type="presParOf" srcId="{5ED88519-AC6C-4AA3-B76D-812B93A167E4}" destId="{B6B6B41B-120B-4968-AB6A-FC6E7C8EF3C0}" srcOrd="1" destOrd="0" presId="urn:microsoft.com/office/officeart/2005/8/layout/gear1#1"/>
    <dgm:cxn modelId="{1421C89A-6983-4953-9561-688BD7013343}" type="presParOf" srcId="{5ED88519-AC6C-4AA3-B76D-812B93A167E4}" destId="{8BC64EA7-2794-42B6-96C9-F39A52CB985A}" srcOrd="2" destOrd="0" presId="urn:microsoft.com/office/officeart/2005/8/layout/gear1#1"/>
    <dgm:cxn modelId="{4234A158-56D9-40D8-8041-3F5F6EA1EA73}" type="presParOf" srcId="{5ED88519-AC6C-4AA3-B76D-812B93A167E4}" destId="{93300324-D62F-4E58-B882-734182BDB462}" srcOrd="3" destOrd="0" presId="urn:microsoft.com/office/officeart/2005/8/layout/gear1#1"/>
    <dgm:cxn modelId="{6F792B2D-8130-44F0-8BDD-11BB6D57994A}" type="presParOf" srcId="{5ED88519-AC6C-4AA3-B76D-812B93A167E4}" destId="{B9330EE9-43E4-4FD4-8144-E92B1DD0FCDF}" srcOrd="4" destOrd="0" presId="urn:microsoft.com/office/officeart/2005/8/layout/gear1#1"/>
    <dgm:cxn modelId="{D2948DE9-B97F-4117-B997-2AAD2342D3BC}" type="presParOf" srcId="{5ED88519-AC6C-4AA3-B76D-812B93A167E4}" destId="{4822A78E-EAEC-401F-941A-3A84E13E2357}" srcOrd="5" destOrd="0" presId="urn:microsoft.com/office/officeart/2005/8/layout/gear1#1"/>
    <dgm:cxn modelId="{CAA20C3E-9507-4671-94C3-B7673E650EF7}" type="presParOf" srcId="{5ED88519-AC6C-4AA3-B76D-812B93A167E4}" destId="{59EDF28D-6C67-49D0-B5A1-DE5C3CBA2292}" srcOrd="6" destOrd="0" presId="urn:microsoft.com/office/officeart/2005/8/layout/gear1#1"/>
    <dgm:cxn modelId="{B19C8235-9760-4B35-9D7C-3BD5B9F94F99}" type="presParOf" srcId="{5ED88519-AC6C-4AA3-B76D-812B93A167E4}" destId="{23DC08E4-3725-4448-BFFF-1CCEA2F2987E}" srcOrd="7" destOrd="0" presId="urn:microsoft.com/office/officeart/2005/8/layout/gear1#1"/>
    <dgm:cxn modelId="{9F6CF6FD-F954-437F-B802-DBE15EF6E0F6}" type="presParOf" srcId="{5ED88519-AC6C-4AA3-B76D-812B93A167E4}" destId="{7D3EFDB4-E5D1-439A-86D8-1FCF80D959BA}" srcOrd="8" destOrd="0" presId="urn:microsoft.com/office/officeart/2005/8/layout/gear1#1"/>
    <dgm:cxn modelId="{4162703E-1CC4-4DE2-A83A-3FE9B9551D29}" type="presParOf" srcId="{5ED88519-AC6C-4AA3-B76D-812B93A167E4}" destId="{9815588C-16D0-4475-B64C-847FC87C8C32}" srcOrd="9" destOrd="0" presId="urn:microsoft.com/office/officeart/2005/8/layout/gear1#1"/>
    <dgm:cxn modelId="{FFC9A546-A405-47A2-BBFB-0D1362C96CE1}" type="presParOf" srcId="{5ED88519-AC6C-4AA3-B76D-812B93A167E4}" destId="{398423B3-DD54-4226-99D7-017EFC1488DF}" srcOrd="10" destOrd="0" presId="urn:microsoft.com/office/officeart/2005/8/layout/gear1#1"/>
    <dgm:cxn modelId="{FE3BFC97-2DA2-473F-9A7C-D1CF9236006D}" type="presParOf" srcId="{5ED88519-AC6C-4AA3-B76D-812B93A167E4}" destId="{6DF3A3A0-5919-4E69-80DD-61760D6340A0}" srcOrd="11" destOrd="0" presId="urn:microsoft.com/office/officeart/2005/8/layout/gear1#1"/>
    <dgm:cxn modelId="{0CC0A482-878A-446F-A00F-BACE355932C9}" type="presParOf" srcId="{5ED88519-AC6C-4AA3-B76D-812B93A167E4}" destId="{A09CEA93-9338-4361-A5E6-CF85B6019F5A}" srcOrd="12" destOrd="0" presId="urn:microsoft.com/office/officeart/2005/8/layout/gear1#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88EB6-E7FD-4266-87F1-E1CA9CEA85D7}" type="datetimeFigureOut">
              <a:rPr lang="en-US" smtClean="0"/>
              <a:pPr/>
              <a:t>1/30/2025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90CED-AF5D-4F20-94CF-1CD32AED0A17}" type="slidenum">
              <a:rPr lang="en-US" smtClean="0"/>
              <a:pPr/>
              <a:t>‹#›</a:t>
            </a:fld>
            <a:endParaRPr lang="en-US"/>
          </a:p>
        </p:txBody>
      </p:sp>
    </p:spTree>
    <p:extLst>
      <p:ext uri="{BB962C8B-B14F-4D97-AF65-F5344CB8AC3E}">
        <p14:creationId xmlns="" xmlns:p14="http://schemas.microsoft.com/office/powerpoint/2010/main" val="404513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90CED-AF5D-4F20-94CF-1CD32AED0A17}" type="slidenum">
              <a:rPr lang="en-US" smtClean="0"/>
              <a:pPr/>
              <a:t>23</a:t>
            </a:fld>
            <a:endParaRPr lang="en-US"/>
          </a:p>
        </p:txBody>
      </p:sp>
    </p:spTree>
    <p:extLst>
      <p:ext uri="{BB962C8B-B14F-4D97-AF65-F5344CB8AC3E}">
        <p14:creationId xmlns="" xmlns:p14="http://schemas.microsoft.com/office/powerpoint/2010/main" val="255348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1/30/2025</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1/30/2025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diagramDrawing" Target="../diagrams/drawing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youtu.be/_4XjE10UC3U?si=twizOofhC6SQYWWO" TargetMode="External"/><Relationship Id="rId2" Type="http://schemas.openxmlformats.org/officeDocument/2006/relationships/hyperlink" Target="https://doi.org/10.1016/j.clinbiomech.2023.106163"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youtu.be/ze_6VWwLtOE?si=VYcbQsvoUhawTPQs"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098" name="Picture 2" descr="http://www.madaniwallpaper.com/wallpapers/new_best_bismillah_wallpaper_2013-800x6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236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Down’s Syndrome</a:t>
            </a:r>
            <a:endParaRPr lang="en-US" sz="3600" dirty="0"/>
          </a:p>
        </p:txBody>
      </p:sp>
      <p:sp>
        <p:nvSpPr>
          <p:cNvPr id="3" name="Content Placeholder 2"/>
          <p:cNvSpPr>
            <a:spLocks noGrp="1"/>
          </p:cNvSpPr>
          <p:nvPr>
            <p:ph idx="1"/>
          </p:nvPr>
        </p:nvSpPr>
        <p:spPr/>
        <p:txBody>
          <a:bodyPr>
            <a:normAutofit fontScale="92500" lnSpcReduction="10000"/>
          </a:bodyPr>
          <a:lstStyle/>
          <a:p>
            <a:r>
              <a:rPr lang="en-US" sz="3600" dirty="0" smtClean="0"/>
              <a:t>Discuss and explain Down Syndrome in detail. </a:t>
            </a:r>
          </a:p>
          <a:p>
            <a:r>
              <a:rPr lang="en-US" sz="3600" b="1" dirty="0" smtClean="0"/>
              <a:t>Horizontal integration</a:t>
            </a:r>
            <a:r>
              <a:rPr lang="en-US" sz="3600" dirty="0" smtClean="0"/>
              <a:t>: </a:t>
            </a:r>
          </a:p>
          <a:p>
            <a:r>
              <a:rPr lang="en-US" sz="3600" dirty="0" smtClean="0"/>
              <a:t>Application of Principles of cell division and structure of chromosomes </a:t>
            </a:r>
          </a:p>
          <a:p>
            <a:r>
              <a:rPr lang="en-US" sz="3600" b="1" dirty="0" smtClean="0"/>
              <a:t>Vertical integration: </a:t>
            </a:r>
          </a:p>
          <a:p>
            <a:r>
              <a:rPr lang="en-US" sz="3600" dirty="0" smtClean="0"/>
              <a:t>Clinical Features of disease/presentation/diagnosis/complications  &amp; treatment.</a:t>
            </a:r>
            <a:endParaRPr lang="en-US" sz="3600" b="1"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extLst>
      <p:ext uri="{BB962C8B-B14F-4D97-AF65-F5344CB8AC3E}">
        <p14:creationId xmlns="" xmlns:p14="http://schemas.microsoft.com/office/powerpoint/2010/main" val="27340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 </a:t>
            </a:r>
            <a:r>
              <a:rPr lang="en-US" sz="4800" b="1" dirty="0" smtClean="0"/>
              <a:t>Structure of Chromosomes </a:t>
            </a:r>
            <a:endParaRPr lang="en-PK" sz="4000" b="1" dirty="0"/>
          </a:p>
        </p:txBody>
      </p:sp>
      <p:pic>
        <p:nvPicPr>
          <p:cNvPr id="4" name="Picture 3">
            <a:extLst>
              <a:ext uri="{FF2B5EF4-FFF2-40B4-BE49-F238E27FC236}">
                <a16:creationId xmlns="" xmlns:a16="http://schemas.microsoft.com/office/drawing/2014/main" id="{104BF231-5BF4-4EBF-A116-B3DC0567558B}"/>
              </a:ext>
            </a:extLst>
          </p:cNvPr>
          <p:cNvPicPr>
            <a:picLocks noChangeAspect="1"/>
          </p:cNvPicPr>
          <p:nvPr/>
        </p:nvPicPr>
        <p:blipFill>
          <a:blip r:embed="rId2"/>
          <a:stretch>
            <a:fillRect/>
          </a:stretch>
        </p:blipFill>
        <p:spPr>
          <a:xfrm>
            <a:off x="1785918" y="1428736"/>
            <a:ext cx="5556578" cy="4429156"/>
          </a:xfrm>
          <a:prstGeom prst="rect">
            <a:avLst/>
          </a:prstGeom>
        </p:spPr>
      </p:pic>
      <p:sp>
        <p:nvSpPr>
          <p:cNvPr id="5" name="Rectangle 4">
            <a:extLst>
              <a:ext uri="{FF2B5EF4-FFF2-40B4-BE49-F238E27FC236}">
                <a16:creationId xmlns="" xmlns:a16="http://schemas.microsoft.com/office/drawing/2014/main" id="{6A3675C0-C903-432F-BC8E-E58AD821BD80}"/>
              </a:ext>
            </a:extLst>
          </p:cNvPr>
          <p:cNvSpPr/>
          <p:nvPr/>
        </p:nvSpPr>
        <p:spPr>
          <a:xfrm>
            <a:off x="714348" y="6211669"/>
            <a:ext cx="7513983"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Reference: https://www.labiotech.eu/trends-news/downs-syndrome-cause-switzlerland/ </a:t>
            </a:r>
          </a:p>
        </p:txBody>
      </p:sp>
      <p:pic>
        <p:nvPicPr>
          <p:cNvPr id="6" name="Picture 5"/>
          <p:cNvPicPr>
            <a:picLocks noChangeAspect="1"/>
          </p:cNvPicPr>
          <p:nvPr/>
        </p:nvPicPr>
        <p:blipFill>
          <a:blip r:embed="rId3"/>
          <a:stretch>
            <a:fillRect/>
          </a:stretch>
        </p:blipFill>
        <p:spPr>
          <a:xfrm>
            <a:off x="8358214" y="1"/>
            <a:ext cx="785786" cy="806740"/>
          </a:xfrm>
          <a:prstGeom prst="rect">
            <a:avLst/>
          </a:prstGeom>
        </p:spPr>
      </p:pic>
      <p:sp>
        <p:nvSpPr>
          <p:cNvPr id="7" name="Rectangle 6"/>
          <p:cNvSpPr/>
          <p:nvPr/>
        </p:nvSpPr>
        <p:spPr>
          <a:xfrm>
            <a:off x="0" y="0"/>
            <a:ext cx="3286116"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Horizontal Integration/Biochemistry</a:t>
            </a:r>
            <a:endParaRPr lang="en-US" sz="1600" b="1" dirty="0">
              <a:solidFill>
                <a:schemeClr val="tx1"/>
              </a:solidFill>
            </a:endParaRPr>
          </a:p>
        </p:txBody>
      </p:sp>
      <p:sp>
        <p:nvSpPr>
          <p:cNvPr id="8" name="Rectangle 7"/>
          <p:cNvSpPr/>
          <p:nvPr/>
        </p:nvSpPr>
        <p:spPr>
          <a:xfrm>
            <a:off x="0" y="0"/>
            <a:ext cx="3643306"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Horizontal </a:t>
            </a:r>
            <a:r>
              <a:rPr lang="en-US" sz="1600" b="1" spc="-4" dirty="0" smtClean="0">
                <a:solidFill>
                  <a:schemeClr val="tx1"/>
                </a:solidFill>
              </a:rPr>
              <a:t>Integration with Biochemistry</a:t>
            </a: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Structure of Chromosomes</a:t>
            </a:r>
            <a:endParaRPr lang="en-US" dirty="0"/>
          </a:p>
        </p:txBody>
      </p:sp>
      <p:pic>
        <p:nvPicPr>
          <p:cNvPr id="4" name="Picture 3">
            <a:extLst>
              <a:ext uri="{FF2B5EF4-FFF2-40B4-BE49-F238E27FC236}">
                <a16:creationId xmlns="" xmlns:a16="http://schemas.microsoft.com/office/drawing/2014/main" id="{2C7D88F2-656A-4BE5-9E26-D886DC13CFE7}"/>
              </a:ext>
            </a:extLst>
          </p:cNvPr>
          <p:cNvPicPr>
            <a:picLocks noChangeAspect="1"/>
          </p:cNvPicPr>
          <p:nvPr/>
        </p:nvPicPr>
        <p:blipFill rotWithShape="1">
          <a:blip r:embed="rId2"/>
          <a:srcRect l="5136" r="2948"/>
          <a:stretch/>
        </p:blipFill>
        <p:spPr>
          <a:xfrm>
            <a:off x="571472" y="1447800"/>
            <a:ext cx="7277129" cy="4477332"/>
          </a:xfrm>
          <a:prstGeom prst="rect">
            <a:avLst/>
          </a:prstGeom>
        </p:spPr>
      </p:pic>
      <p:sp>
        <p:nvSpPr>
          <p:cNvPr id="5" name="Rectangle 4">
            <a:extLst>
              <a:ext uri="{FF2B5EF4-FFF2-40B4-BE49-F238E27FC236}">
                <a16:creationId xmlns="" xmlns:a16="http://schemas.microsoft.com/office/drawing/2014/main" id="{A611A798-B377-4BB7-99B8-C8C6059FC265}"/>
              </a:ext>
            </a:extLst>
          </p:cNvPr>
          <p:cNvSpPr/>
          <p:nvPr/>
        </p:nvSpPr>
        <p:spPr>
          <a:xfrm>
            <a:off x="642910" y="5929330"/>
            <a:ext cx="7513983"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Reference: https://www.labiotech.eu/trends-news/downs-syndrome-cause-switzlerland/ </a:t>
            </a:r>
          </a:p>
        </p:txBody>
      </p:sp>
      <p:sp>
        <p:nvSpPr>
          <p:cNvPr id="6" name="Rectangle 5"/>
          <p:cNvSpPr/>
          <p:nvPr/>
        </p:nvSpPr>
        <p:spPr>
          <a:xfrm>
            <a:off x="0" y="0"/>
            <a:ext cx="3643306"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Horizontal </a:t>
            </a:r>
            <a:r>
              <a:rPr lang="en-US" sz="1600" b="1" spc="-4" dirty="0" smtClean="0">
                <a:solidFill>
                  <a:schemeClr val="tx1"/>
                </a:solidFill>
              </a:rPr>
              <a:t>Integration with Biochemistry</a:t>
            </a:r>
            <a:endParaRPr lang="en-US" sz="1600"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Case Scenario</a:t>
            </a:r>
            <a:endParaRPr lang="en-US" dirty="0"/>
          </a:p>
        </p:txBody>
      </p:sp>
      <p:sp>
        <p:nvSpPr>
          <p:cNvPr id="3" name="Content Placeholder 2"/>
          <p:cNvSpPr>
            <a:spLocks noGrp="1"/>
          </p:cNvSpPr>
          <p:nvPr>
            <p:ph idx="1"/>
          </p:nvPr>
        </p:nvSpPr>
        <p:spPr/>
        <p:txBody>
          <a:bodyPr>
            <a:normAutofit fontScale="70000" lnSpcReduction="20000"/>
          </a:bodyPr>
          <a:lstStyle/>
          <a:p>
            <a:r>
              <a:rPr lang="en-US" sz="3200" dirty="0" smtClean="0"/>
              <a:t>Question: A 42 years old lady presented with her 2 months old baby boy in pediatric outpatient department of holy family department. During her antenatal visit, An ultrasound examination performed at 18 weeks' gestation revealed no abnormalities. Family history is significant for a 12-year old maternal first cousin with Down syndrome. </a:t>
            </a:r>
          </a:p>
          <a:p>
            <a:r>
              <a:rPr lang="en-US" sz="3200" dirty="0" smtClean="0"/>
              <a:t>On </a:t>
            </a:r>
            <a:r>
              <a:rPr lang="en-US" sz="3200" b="1" dirty="0" smtClean="0"/>
              <a:t>General Physical Examination</a:t>
            </a:r>
            <a:r>
              <a:rPr lang="en-US" sz="3200" dirty="0" smtClean="0"/>
              <a:t>, Face is </a:t>
            </a:r>
            <a:r>
              <a:rPr lang="en-US" sz="3200" dirty="0" smtClean="0">
                <a:solidFill>
                  <a:srgbClr val="202124"/>
                </a:solidFill>
                <a:latin typeface="Google Sans"/>
              </a:rPr>
              <a:t> flattened, especially the bridge of the nose, Short neck and low set ears. Baby has difficulty during feeding and his mother gives history of Bluish discoloration of hands and feet while feeding. A single crease was found on his hands.</a:t>
            </a:r>
          </a:p>
          <a:p>
            <a:r>
              <a:rPr lang="en-US" sz="3200" b="1" dirty="0" smtClean="0">
                <a:solidFill>
                  <a:srgbClr val="202124"/>
                </a:solidFill>
                <a:latin typeface="Google Sans"/>
              </a:rPr>
              <a:t>Chest examination </a:t>
            </a:r>
            <a:r>
              <a:rPr lang="en-US" sz="3200" dirty="0" smtClean="0">
                <a:solidFill>
                  <a:srgbClr val="202124"/>
                </a:solidFill>
                <a:latin typeface="Google Sans"/>
              </a:rPr>
              <a:t>was normal.</a:t>
            </a:r>
          </a:p>
          <a:p>
            <a:r>
              <a:rPr lang="en-US" sz="3200" b="1" dirty="0" smtClean="0">
                <a:solidFill>
                  <a:srgbClr val="202124"/>
                </a:solidFill>
                <a:latin typeface="Google Sans"/>
              </a:rPr>
              <a:t>Neurological examination </a:t>
            </a:r>
            <a:r>
              <a:rPr lang="en-US" sz="3200" dirty="0" smtClean="0">
                <a:solidFill>
                  <a:srgbClr val="202124"/>
                </a:solidFill>
                <a:latin typeface="Google Sans"/>
              </a:rPr>
              <a:t>revealed decreased tone.</a:t>
            </a:r>
          </a:p>
          <a:p>
            <a:r>
              <a:rPr lang="en-US" sz="3200" dirty="0" smtClean="0">
                <a:solidFill>
                  <a:srgbClr val="202124"/>
                </a:solidFill>
                <a:latin typeface="Google Sans"/>
              </a:rPr>
              <a:t>What is your likely diagnosis?</a:t>
            </a:r>
            <a:endParaRPr lang="en-US" sz="2400" dirty="0">
              <a:solidFill>
                <a:srgbClr val="202124"/>
              </a:solidFill>
              <a:latin typeface="Google Sans"/>
            </a:endParaRPr>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Vertical Integration/ </a:t>
            </a:r>
            <a:r>
              <a:rPr lang="en-US" sz="1600" b="1" dirty="0" smtClean="0"/>
              <a:t>Medicine/ Genetics</a:t>
            </a:r>
            <a:endParaRPr lang="en-US" sz="1600" b="1" dirty="0"/>
          </a:p>
        </p:txBody>
      </p:sp>
      <p:sp>
        <p:nvSpPr>
          <p:cNvPr id="6" name="Rectangle 5"/>
          <p:cNvSpPr/>
          <p:nvPr/>
        </p:nvSpPr>
        <p:spPr>
          <a:xfrm>
            <a:off x="0" y="0"/>
            <a:ext cx="4143372" cy="338554"/>
          </a:xfrm>
          <a:prstGeom prst="rect">
            <a:avLst/>
          </a:prstGeom>
          <a:solidFill>
            <a:schemeClr val="bg1">
              <a:lumMod val="65000"/>
            </a:schemeClr>
          </a:solidFill>
        </p:spPr>
        <p:txBody>
          <a:bodyPr wrap="square">
            <a:spAutoFit/>
          </a:bodyPr>
          <a:lstStyle/>
          <a:p>
            <a:pPr algn="ctr"/>
            <a:r>
              <a:rPr lang="en-US" sz="1600" b="1" dirty="0" smtClean="0"/>
              <a:t>Vertical </a:t>
            </a:r>
            <a:r>
              <a:rPr lang="en-US" sz="1600" b="1" dirty="0" smtClean="0"/>
              <a:t>Integration with Medicine &amp; Genetics</a:t>
            </a:r>
            <a:endParaRPr lang="en-US" sz="1600" b="1" dirty="0"/>
          </a:p>
        </p:txBody>
      </p:sp>
    </p:spTree>
    <p:extLst>
      <p:ext uri="{BB962C8B-B14F-4D97-AF65-F5344CB8AC3E}">
        <p14:creationId xmlns="" xmlns:p14="http://schemas.microsoft.com/office/powerpoint/2010/main" val="4274298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smtClean="0"/>
              <a:t>Replication of Chromosomes</a:t>
            </a:r>
            <a:endParaRPr lang="en-US" sz="4400" dirty="0"/>
          </a:p>
        </p:txBody>
      </p:sp>
      <p:sp>
        <p:nvSpPr>
          <p:cNvPr id="7" name="Content Placeholder 6"/>
          <p:cNvSpPr>
            <a:spLocks noGrp="1"/>
          </p:cNvSpPr>
          <p:nvPr>
            <p:ph idx="1"/>
          </p:nvPr>
        </p:nvSpPr>
        <p:spPr/>
        <p:txBody>
          <a:bodyPr/>
          <a:lstStyle/>
          <a:p>
            <a:r>
              <a:rPr lang="en-GB" dirty="0" smtClean="0"/>
              <a:t>Number of chromosomes in human cell is </a:t>
            </a:r>
            <a:r>
              <a:rPr lang="en-GB" b="1" dirty="0" smtClean="0"/>
              <a:t>46</a:t>
            </a:r>
          </a:p>
          <a:p>
            <a:r>
              <a:rPr lang="en-GB" dirty="0" smtClean="0"/>
              <a:t>Number of pairs is </a:t>
            </a:r>
            <a:r>
              <a:rPr lang="en-GB" b="1" dirty="0" smtClean="0"/>
              <a:t>23</a:t>
            </a:r>
          </a:p>
          <a:p>
            <a:r>
              <a:rPr lang="en-GB" dirty="0" smtClean="0"/>
              <a:t>Genes also exist in pairs</a:t>
            </a:r>
          </a:p>
          <a:p>
            <a:r>
              <a:rPr lang="en-GB" dirty="0" smtClean="0"/>
              <a:t>Replication occurs after few minutes of replication of DNA.</a:t>
            </a:r>
          </a:p>
          <a:p>
            <a:endParaRPr lang="en-US" dirty="0"/>
          </a:p>
        </p:txBody>
      </p:sp>
      <p:pic>
        <p:nvPicPr>
          <p:cNvPr id="8" name="Picture 2"/>
          <p:cNvPicPr>
            <a:picLocks noChangeAspect="1" noChangeArrowheads="1"/>
          </p:cNvPicPr>
          <p:nvPr/>
        </p:nvPicPr>
        <p:blipFill>
          <a:blip r:embed="rId2"/>
          <a:srcRect/>
          <a:stretch>
            <a:fillRect/>
          </a:stretch>
        </p:blipFill>
        <p:spPr bwMode="auto">
          <a:xfrm>
            <a:off x="857224" y="3357562"/>
            <a:ext cx="6670991" cy="3124200"/>
          </a:xfrm>
          <a:prstGeom prst="rect">
            <a:avLst/>
          </a:prstGeom>
          <a:noFill/>
          <a:ln w="9525">
            <a:noFill/>
            <a:miter lim="800000"/>
            <a:headEnd/>
            <a:tailEnd/>
          </a:ln>
          <a:effectLst/>
        </p:spPr>
      </p:pic>
      <p:pic>
        <p:nvPicPr>
          <p:cNvPr id="5" name="Picture 4">
            <a:extLst>
              <a:ext uri="{FF2B5EF4-FFF2-40B4-BE49-F238E27FC236}">
                <a16:creationId xmlns="" xmlns:a16="http://schemas.microsoft.com/office/drawing/2014/main" id="{DBB73EB5-7D44-467E-8020-B6F4CDC3BA9D}"/>
              </a:ext>
            </a:extLst>
          </p:cNvPr>
          <p:cNvPicPr>
            <a:picLocks noChangeAspect="1" noChangeArrowheads="1"/>
          </p:cNvPicPr>
          <p:nvPr/>
        </p:nvPicPr>
        <p:blipFill>
          <a:blip r:embed="rId3"/>
          <a:srcRect/>
          <a:stretch>
            <a:fillRect/>
          </a:stretch>
        </p:blipFill>
        <p:spPr bwMode="auto">
          <a:xfrm>
            <a:off x="161543" y="571480"/>
            <a:ext cx="8187057" cy="5857916"/>
          </a:xfrm>
          <a:prstGeom prst="rect">
            <a:avLst/>
          </a:prstGeom>
          <a:noFill/>
          <a:ln w="9525">
            <a:noFill/>
            <a:miter lim="800000"/>
            <a:headEnd/>
            <a:tailEnd/>
          </a:ln>
          <a:effectLst/>
        </p:spPr>
      </p:pic>
      <p:sp>
        <p:nvSpPr>
          <p:cNvPr id="6" name="Rectangle 5">
            <a:extLst>
              <a:ext uri="{FF2B5EF4-FFF2-40B4-BE49-F238E27FC236}">
                <a16:creationId xmlns="" xmlns:a16="http://schemas.microsoft.com/office/drawing/2014/main" id="{3FCD5C17-3655-411A-A53A-C10394859638}"/>
              </a:ext>
            </a:extLst>
          </p:cNvPr>
          <p:cNvSpPr/>
          <p:nvPr/>
        </p:nvSpPr>
        <p:spPr>
          <a:xfrm>
            <a:off x="571472" y="6286520"/>
            <a:ext cx="7572428"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Reference: https://www.medicoverhospitals.in/diseases/down-syndrome</a:t>
            </a:r>
            <a:r>
              <a:rPr lang="en-US" dirty="0"/>
              <a:t>/</a:t>
            </a:r>
          </a:p>
        </p:txBody>
      </p:sp>
      <p:pic>
        <p:nvPicPr>
          <p:cNvPr id="9" name="Picture 8"/>
          <p:cNvPicPr>
            <a:picLocks noChangeAspect="1"/>
          </p:cNvPicPr>
          <p:nvPr/>
        </p:nvPicPr>
        <p:blipFill>
          <a:blip r:embed="rId4"/>
          <a:stretch>
            <a:fillRect/>
          </a:stretch>
        </p:blipFill>
        <p:spPr>
          <a:xfrm>
            <a:off x="8358214" y="1"/>
            <a:ext cx="785786" cy="806740"/>
          </a:xfrm>
          <a:prstGeom prst="rect">
            <a:avLst/>
          </a:prstGeom>
        </p:spPr>
      </p:pic>
      <p:sp>
        <p:nvSpPr>
          <p:cNvPr id="11" name="Rectangle 10"/>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Vertical Integration/ </a:t>
            </a:r>
            <a:r>
              <a:rPr lang="en-US" sz="1600" b="1" dirty="0" smtClean="0"/>
              <a:t>Medicine/ Genetics</a:t>
            </a:r>
            <a:endParaRPr lang="en-US" sz="1600" b="1" dirty="0"/>
          </a:p>
        </p:txBody>
      </p:sp>
      <p:sp>
        <p:nvSpPr>
          <p:cNvPr id="12" name="Rectangle 11"/>
          <p:cNvSpPr/>
          <p:nvPr/>
        </p:nvSpPr>
        <p:spPr>
          <a:xfrm>
            <a:off x="0" y="0"/>
            <a:ext cx="4143372" cy="338554"/>
          </a:xfrm>
          <a:prstGeom prst="rect">
            <a:avLst/>
          </a:prstGeom>
          <a:solidFill>
            <a:schemeClr val="bg1">
              <a:lumMod val="65000"/>
            </a:schemeClr>
          </a:solidFill>
        </p:spPr>
        <p:txBody>
          <a:bodyPr wrap="square">
            <a:spAutoFit/>
          </a:bodyPr>
          <a:lstStyle/>
          <a:p>
            <a:pPr algn="ctr"/>
            <a:r>
              <a:rPr lang="en-US" sz="1600" b="1" dirty="0" smtClean="0"/>
              <a:t>Vertical </a:t>
            </a:r>
            <a:r>
              <a:rPr lang="en-US" sz="1600" b="1" dirty="0" smtClean="0"/>
              <a:t>Integration with Medicine &amp; Genetics</a:t>
            </a:r>
            <a:endParaRPr lang="en-US" sz="1600" b="1" dirty="0"/>
          </a:p>
        </p:txBody>
      </p:sp>
    </p:spTree>
    <p:extLst>
      <p:ext uri="{BB962C8B-B14F-4D97-AF65-F5344CB8AC3E}">
        <p14:creationId xmlns="" xmlns:p14="http://schemas.microsoft.com/office/powerpoint/2010/main" val="3929763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Introduction</a:t>
            </a:r>
            <a:endParaRPr lang="en-US" dirty="0"/>
          </a:p>
        </p:txBody>
      </p:sp>
      <p:sp>
        <p:nvSpPr>
          <p:cNvPr id="3" name="Content Placeholder 2"/>
          <p:cNvSpPr>
            <a:spLocks noGrp="1"/>
          </p:cNvSpPr>
          <p:nvPr>
            <p:ph idx="1"/>
          </p:nvPr>
        </p:nvSpPr>
        <p:spPr/>
        <p:txBody>
          <a:bodyPr/>
          <a:lstStyle/>
          <a:p>
            <a:r>
              <a:rPr lang="en-US" sz="2400" dirty="0" smtClean="0">
                <a:solidFill>
                  <a:srgbClr val="020621"/>
                </a:solidFill>
                <a:latin typeface="tisapro-regular"/>
              </a:rPr>
              <a:t>Down Syndrome (DS) is a genetic, chromosomal condition. </a:t>
            </a:r>
          </a:p>
          <a:p>
            <a:r>
              <a:rPr lang="en-US" sz="2400" dirty="0" smtClean="0">
                <a:solidFill>
                  <a:srgbClr val="020621"/>
                </a:solidFill>
                <a:latin typeface="tisapro-regular"/>
              </a:rPr>
              <a:t>Chromosomes are structures found in every cell of the body that contain genetic material and are responsible for determining anything ranging from eye color to height.</a:t>
            </a:r>
          </a:p>
          <a:p>
            <a:r>
              <a:rPr lang="en-US" sz="2400" dirty="0" smtClean="0">
                <a:solidFill>
                  <a:srgbClr val="020621"/>
                </a:solidFill>
                <a:latin typeface="tisapro-regular"/>
              </a:rPr>
              <a:t>Typically, each cell has </a:t>
            </a:r>
            <a:r>
              <a:rPr lang="en-US" sz="2400" b="1" dirty="0" smtClean="0">
                <a:solidFill>
                  <a:srgbClr val="020621"/>
                </a:solidFill>
                <a:latin typeface="tisapro-regular"/>
              </a:rPr>
              <a:t>23 pairs </a:t>
            </a:r>
            <a:r>
              <a:rPr lang="en-US" sz="2400" dirty="0" smtClean="0">
                <a:solidFill>
                  <a:srgbClr val="020621"/>
                </a:solidFill>
                <a:latin typeface="tisapro-regular"/>
              </a:rPr>
              <a:t>of chromosomes.</a:t>
            </a:r>
          </a:p>
          <a:p>
            <a:r>
              <a:rPr lang="en-US" sz="2400" dirty="0" smtClean="0">
                <a:solidFill>
                  <a:srgbClr val="020621"/>
                </a:solidFill>
                <a:latin typeface="tisapro-regular"/>
              </a:rPr>
              <a:t>However, in individuals with Down syndrome, there is a full or partial extra copy of chromosome 21 in some or all cells.</a:t>
            </a:r>
            <a:endParaRPr lang="en-US" sz="24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Vertical Integration/ </a:t>
            </a:r>
            <a:r>
              <a:rPr lang="en-US" sz="1600" b="1" dirty="0" smtClean="0"/>
              <a:t>Medicine/ Genetics</a:t>
            </a:r>
            <a:endParaRPr lang="en-US" sz="1600" b="1" dirty="0"/>
          </a:p>
        </p:txBody>
      </p:sp>
      <p:sp>
        <p:nvSpPr>
          <p:cNvPr id="6" name="Rectangle 5"/>
          <p:cNvSpPr/>
          <p:nvPr/>
        </p:nvSpPr>
        <p:spPr>
          <a:xfrm>
            <a:off x="0" y="0"/>
            <a:ext cx="4143372" cy="338554"/>
          </a:xfrm>
          <a:prstGeom prst="rect">
            <a:avLst/>
          </a:prstGeom>
          <a:solidFill>
            <a:schemeClr val="bg1">
              <a:lumMod val="65000"/>
            </a:schemeClr>
          </a:solidFill>
        </p:spPr>
        <p:txBody>
          <a:bodyPr wrap="square">
            <a:spAutoFit/>
          </a:bodyPr>
          <a:lstStyle/>
          <a:p>
            <a:pPr algn="ctr"/>
            <a:r>
              <a:rPr lang="en-US" sz="1600" b="1" dirty="0" smtClean="0"/>
              <a:t>Vertical </a:t>
            </a:r>
            <a:r>
              <a:rPr lang="en-US" sz="1600" b="1" dirty="0" smtClean="0"/>
              <a:t>Integration with Medicine &amp; Genetics</a:t>
            </a:r>
            <a:endParaRPr lang="en-US" sz="1600" b="1" dirty="0"/>
          </a:p>
        </p:txBody>
      </p:sp>
    </p:spTree>
    <p:extLst>
      <p:ext uri="{BB962C8B-B14F-4D97-AF65-F5344CB8AC3E}">
        <p14:creationId xmlns="" xmlns:p14="http://schemas.microsoft.com/office/powerpoint/2010/main" val="474907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 </a:t>
            </a:r>
            <a:r>
              <a:rPr lang="en-US" sz="4800" b="1" dirty="0" smtClean="0"/>
              <a:t>Types of Down’s Syndrome </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020621"/>
                </a:solidFill>
              </a:rPr>
              <a:t>There are three types of DS: </a:t>
            </a:r>
          </a:p>
          <a:p>
            <a:pPr marL="514350" indent="-514350">
              <a:buFont typeface="+mj-lt"/>
              <a:buAutoNum type="arabicPeriod"/>
            </a:pPr>
            <a:r>
              <a:rPr lang="en-US" sz="2800" dirty="0" err="1" smtClean="0">
                <a:solidFill>
                  <a:srgbClr val="020621"/>
                </a:solidFill>
              </a:rPr>
              <a:t>Trisomy</a:t>
            </a:r>
            <a:r>
              <a:rPr lang="en-US" sz="2800" dirty="0" smtClean="0">
                <a:solidFill>
                  <a:srgbClr val="020621"/>
                </a:solidFill>
              </a:rPr>
              <a:t> 21 (95%)</a:t>
            </a:r>
          </a:p>
          <a:p>
            <a:pPr marL="514350" indent="-514350">
              <a:buFont typeface="+mj-lt"/>
              <a:buAutoNum type="arabicPeriod"/>
            </a:pPr>
            <a:r>
              <a:rPr lang="en-US" sz="2800" dirty="0" smtClean="0">
                <a:solidFill>
                  <a:srgbClr val="020621"/>
                </a:solidFill>
              </a:rPr>
              <a:t>Translocation (3%-4%)</a:t>
            </a:r>
          </a:p>
          <a:p>
            <a:pPr marL="514350" indent="-514350">
              <a:buFont typeface="+mj-lt"/>
              <a:buAutoNum type="arabicPeriod"/>
            </a:pPr>
            <a:r>
              <a:rPr lang="en-US" sz="2800" dirty="0" err="1" smtClean="0">
                <a:solidFill>
                  <a:srgbClr val="020621"/>
                </a:solidFill>
              </a:rPr>
              <a:t>Mosaicism</a:t>
            </a:r>
            <a:r>
              <a:rPr lang="en-US" sz="2800" dirty="0" smtClean="0">
                <a:solidFill>
                  <a:srgbClr val="020621"/>
                </a:solidFill>
              </a:rPr>
              <a:t> (1%).</a:t>
            </a:r>
            <a:endParaRPr lang="en-US" sz="2800" baseline="30000" dirty="0" smtClean="0">
              <a:solidFill>
                <a:srgbClr val="2752FF"/>
              </a:solidFill>
            </a:endParaRPr>
          </a:p>
          <a:p>
            <a:r>
              <a:rPr lang="en-US" sz="2800" dirty="0" smtClean="0">
                <a:solidFill>
                  <a:srgbClr val="020621"/>
                </a:solidFill>
              </a:rPr>
              <a:t>Whichever the type, persons with DS typically have poorer overall health at a young age and exhibit a greater loss of health, mobility, and increased secondary complications as they age compared to their non-DS counterparts.</a:t>
            </a:r>
            <a:endParaRPr lang="en-PK" sz="28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Vertical Integration/ </a:t>
            </a:r>
            <a:r>
              <a:rPr lang="en-US" sz="1600" b="1" dirty="0" smtClean="0"/>
              <a:t>Medicine/ Genetics</a:t>
            </a:r>
            <a:endParaRPr lang="en-US" sz="1600" b="1" dirty="0"/>
          </a:p>
        </p:txBody>
      </p:sp>
      <p:sp>
        <p:nvSpPr>
          <p:cNvPr id="6" name="Rectangle 5"/>
          <p:cNvSpPr/>
          <p:nvPr/>
        </p:nvSpPr>
        <p:spPr>
          <a:xfrm>
            <a:off x="0" y="0"/>
            <a:ext cx="4143372" cy="338554"/>
          </a:xfrm>
          <a:prstGeom prst="rect">
            <a:avLst/>
          </a:prstGeom>
          <a:solidFill>
            <a:schemeClr val="bg1">
              <a:lumMod val="65000"/>
            </a:schemeClr>
          </a:solidFill>
        </p:spPr>
        <p:txBody>
          <a:bodyPr wrap="square">
            <a:spAutoFit/>
          </a:bodyPr>
          <a:lstStyle/>
          <a:p>
            <a:pPr algn="ctr"/>
            <a:r>
              <a:rPr lang="en-US" sz="1600" b="1" dirty="0" smtClean="0"/>
              <a:t>Vertical </a:t>
            </a:r>
            <a:r>
              <a:rPr lang="en-US" sz="1600" b="1" dirty="0" smtClean="0"/>
              <a:t>Integration with Medicine &amp; Genetics</a:t>
            </a:r>
            <a:endParaRPr lang="en-US" sz="1600" b="1" dirty="0"/>
          </a:p>
        </p:txBody>
      </p:sp>
    </p:spTree>
    <p:extLst>
      <p:ext uri="{BB962C8B-B14F-4D97-AF65-F5344CB8AC3E}">
        <p14:creationId xmlns="" xmlns:p14="http://schemas.microsoft.com/office/powerpoint/2010/main" val="2315293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Clinical Features </a:t>
            </a:r>
            <a:endParaRPr lang="en-US" dirty="0"/>
          </a:p>
        </p:txBody>
      </p:sp>
      <p:sp>
        <p:nvSpPr>
          <p:cNvPr id="5" name="Content Placeholder 4"/>
          <p:cNvSpPr>
            <a:spLocks noGrp="1"/>
          </p:cNvSpPr>
          <p:nvPr>
            <p:ph idx="1"/>
          </p:nvPr>
        </p:nvSpPr>
        <p:spPr/>
        <p:txBody>
          <a:bodyPr>
            <a:normAutofit fontScale="92500" lnSpcReduction="20000"/>
          </a:bodyPr>
          <a:lstStyle/>
          <a:p>
            <a:pPr marL="514350" indent="-514350">
              <a:buFont typeface="+mj-lt"/>
              <a:buAutoNum type="arabicPeriod"/>
            </a:pPr>
            <a:r>
              <a:rPr lang="en-US" sz="2800" dirty="0" smtClean="0">
                <a:solidFill>
                  <a:srgbClr val="020621"/>
                </a:solidFill>
                <a:latin typeface="tisapro-regular"/>
              </a:rPr>
              <a:t>Growth failure</a:t>
            </a:r>
          </a:p>
          <a:p>
            <a:pPr marL="514350" indent="-514350">
              <a:buFont typeface="+mj-lt"/>
              <a:buAutoNum type="arabicPeriod"/>
            </a:pPr>
            <a:r>
              <a:rPr lang="en-US" sz="2800" dirty="0" smtClean="0">
                <a:solidFill>
                  <a:srgbClr val="020621"/>
                </a:solidFill>
                <a:latin typeface="tisapro-regular"/>
              </a:rPr>
              <a:t>Hypotonia</a:t>
            </a:r>
          </a:p>
          <a:p>
            <a:pPr marL="514350" indent="-514350">
              <a:buFont typeface="+mj-lt"/>
              <a:buAutoNum type="arabicPeriod"/>
            </a:pPr>
            <a:r>
              <a:rPr lang="en-US" sz="2800" dirty="0" err="1" smtClean="0">
                <a:solidFill>
                  <a:srgbClr val="020621"/>
                </a:solidFill>
                <a:latin typeface="tisapro-regular"/>
              </a:rPr>
              <a:t>Ligamentous</a:t>
            </a:r>
            <a:r>
              <a:rPr lang="en-US" sz="2800" dirty="0" smtClean="0">
                <a:solidFill>
                  <a:srgbClr val="020621"/>
                </a:solidFill>
                <a:latin typeface="tisapro-regular"/>
              </a:rPr>
              <a:t> laxity</a:t>
            </a:r>
          </a:p>
          <a:p>
            <a:pPr marL="514350" indent="-514350">
              <a:buFont typeface="+mj-lt"/>
              <a:buAutoNum type="arabicPeriod"/>
            </a:pPr>
            <a:r>
              <a:rPr lang="en-US" sz="2800" dirty="0" smtClean="0">
                <a:solidFill>
                  <a:srgbClr val="020621"/>
                </a:solidFill>
                <a:latin typeface="tisapro-regular"/>
              </a:rPr>
              <a:t>Flat posterior aspect of the head</a:t>
            </a:r>
          </a:p>
          <a:p>
            <a:pPr marL="514350" indent="-514350">
              <a:buFont typeface="+mj-lt"/>
              <a:buAutoNum type="arabicPeriod"/>
            </a:pPr>
            <a:r>
              <a:rPr lang="en-US" sz="2800" dirty="0" smtClean="0">
                <a:solidFill>
                  <a:srgbClr val="020621"/>
                </a:solidFill>
                <a:latin typeface="tisapro-regular"/>
              </a:rPr>
              <a:t>Broad flat face</a:t>
            </a:r>
          </a:p>
          <a:p>
            <a:pPr marL="514350" indent="-514350">
              <a:buFont typeface="+mj-lt"/>
              <a:buAutoNum type="arabicPeriod"/>
            </a:pPr>
            <a:r>
              <a:rPr lang="en-US" sz="2800" dirty="0" smtClean="0">
                <a:solidFill>
                  <a:srgbClr val="020621"/>
                </a:solidFill>
                <a:latin typeface="tisapro-regular"/>
              </a:rPr>
              <a:t>Slanting eyes</a:t>
            </a:r>
          </a:p>
          <a:p>
            <a:pPr marL="514350" indent="-514350">
              <a:buFont typeface="+mj-lt"/>
              <a:buAutoNum type="arabicPeriod"/>
            </a:pPr>
            <a:r>
              <a:rPr lang="en-US" sz="2800" dirty="0" smtClean="0">
                <a:solidFill>
                  <a:srgbClr val="020621"/>
                </a:solidFill>
                <a:latin typeface="tisapro-regular"/>
              </a:rPr>
              <a:t>Epicanthic </a:t>
            </a:r>
            <a:r>
              <a:rPr lang="en-US" sz="2800" dirty="0" err="1" smtClean="0">
                <a:solidFill>
                  <a:srgbClr val="020621"/>
                </a:solidFill>
                <a:latin typeface="tisapro-regular"/>
              </a:rPr>
              <a:t>eyefold</a:t>
            </a:r>
            <a:endParaRPr lang="en-US" sz="2800" dirty="0" smtClean="0">
              <a:solidFill>
                <a:srgbClr val="020621"/>
              </a:solidFill>
              <a:latin typeface="tisapro-regular"/>
            </a:endParaRPr>
          </a:p>
          <a:p>
            <a:pPr marL="514350" indent="-514350">
              <a:buFont typeface="+mj-lt"/>
              <a:buAutoNum type="arabicPeriod"/>
            </a:pPr>
            <a:r>
              <a:rPr lang="en-US" sz="2800" dirty="0" smtClean="0">
                <a:solidFill>
                  <a:srgbClr val="020621"/>
                </a:solidFill>
                <a:latin typeface="tisapro-regular"/>
              </a:rPr>
              <a:t>Short nose</a:t>
            </a:r>
          </a:p>
          <a:p>
            <a:pPr marL="514350" indent="-514350">
              <a:buFont typeface="+mj-lt"/>
              <a:buAutoNum type="arabicPeriod"/>
            </a:pPr>
            <a:r>
              <a:rPr lang="en-US" sz="2800" dirty="0" smtClean="0">
                <a:solidFill>
                  <a:srgbClr val="020621"/>
                </a:solidFill>
                <a:latin typeface="tisapro-regular"/>
              </a:rPr>
              <a:t>Small and arched palate</a:t>
            </a:r>
          </a:p>
          <a:p>
            <a:pPr marL="514350" indent="-514350">
              <a:buFont typeface="+mj-lt"/>
              <a:buAutoNum type="arabicPeriod"/>
            </a:pPr>
            <a:r>
              <a:rPr lang="en-US" sz="2800" dirty="0" smtClean="0">
                <a:solidFill>
                  <a:srgbClr val="020621"/>
                </a:solidFill>
                <a:latin typeface="tisapro-regular"/>
              </a:rPr>
              <a:t>Big wrinkled tongue</a:t>
            </a:r>
          </a:p>
          <a:p>
            <a:pPr marL="514350" indent="-514350">
              <a:buFont typeface="+mj-lt"/>
              <a:buAutoNum type="arabicPeriod"/>
            </a:pPr>
            <a:r>
              <a:rPr lang="en-US" sz="2800" dirty="0" smtClean="0">
                <a:solidFill>
                  <a:srgbClr val="020621"/>
                </a:solidFill>
                <a:latin typeface="tisapro-regular"/>
              </a:rPr>
              <a:t>Dental anomalies</a:t>
            </a:r>
            <a:endParaRPr lang="en-US" sz="2800" dirty="0">
              <a:solidFill>
                <a:srgbClr val="020621"/>
              </a:solidFill>
              <a:latin typeface="tisapro-regular"/>
            </a:endParaRPr>
          </a:p>
        </p:txBody>
      </p:sp>
      <p:sp>
        <p:nvSpPr>
          <p:cNvPr id="6" name="Rectangle 5"/>
          <p:cNvSpPr/>
          <p:nvPr/>
        </p:nvSpPr>
        <p:spPr>
          <a:xfrm>
            <a:off x="6019800" y="5181600"/>
            <a:ext cx="2352675" cy="369332"/>
          </a:xfrm>
          <a:prstGeom prst="rect">
            <a:avLst/>
          </a:prstGeom>
        </p:spPr>
        <p:txBody>
          <a:bodyPr wrap="square">
            <a:spAutoFit/>
          </a:bodyPr>
          <a:lstStyle/>
          <a:p>
            <a:endParaRPr lang="en-US" dirty="0"/>
          </a:p>
        </p:txBody>
      </p:sp>
      <p:pic>
        <p:nvPicPr>
          <p:cNvPr id="7" name="Picture 6"/>
          <p:cNvPicPr>
            <a:picLocks noChangeAspect="1"/>
          </p:cNvPicPr>
          <p:nvPr/>
        </p:nvPicPr>
        <p:blipFill>
          <a:blip r:embed="rId2"/>
          <a:stretch>
            <a:fillRect/>
          </a:stretch>
        </p:blipFill>
        <p:spPr>
          <a:xfrm>
            <a:off x="8358214" y="1"/>
            <a:ext cx="785786" cy="806740"/>
          </a:xfrm>
          <a:prstGeom prst="rect">
            <a:avLst/>
          </a:prstGeom>
        </p:spPr>
      </p:pic>
      <p:sp>
        <p:nvSpPr>
          <p:cNvPr id="8" name="Rectangle 7"/>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Vertical Integration/ </a:t>
            </a:r>
            <a:r>
              <a:rPr lang="en-US" sz="1600" b="1" dirty="0" smtClean="0"/>
              <a:t>Medicine/ Genetics</a:t>
            </a:r>
            <a:endParaRPr lang="en-US" sz="1600" b="1" dirty="0"/>
          </a:p>
        </p:txBody>
      </p:sp>
      <p:sp>
        <p:nvSpPr>
          <p:cNvPr id="9" name="Rectangle 8"/>
          <p:cNvSpPr/>
          <p:nvPr/>
        </p:nvSpPr>
        <p:spPr>
          <a:xfrm>
            <a:off x="0" y="0"/>
            <a:ext cx="4143372" cy="338554"/>
          </a:xfrm>
          <a:prstGeom prst="rect">
            <a:avLst/>
          </a:prstGeom>
          <a:solidFill>
            <a:schemeClr val="bg1">
              <a:lumMod val="65000"/>
            </a:schemeClr>
          </a:solidFill>
        </p:spPr>
        <p:txBody>
          <a:bodyPr wrap="square">
            <a:spAutoFit/>
          </a:bodyPr>
          <a:lstStyle/>
          <a:p>
            <a:pPr algn="ctr"/>
            <a:r>
              <a:rPr lang="en-US" sz="1600" b="1" dirty="0" smtClean="0"/>
              <a:t>Vertical </a:t>
            </a:r>
            <a:r>
              <a:rPr lang="en-US" sz="1600" b="1" dirty="0" smtClean="0"/>
              <a:t>Integration with Medicine &amp; Genetics</a:t>
            </a:r>
            <a:endParaRPr lang="en-US" sz="1600" b="1" dirty="0"/>
          </a:p>
        </p:txBody>
      </p:sp>
    </p:spTree>
    <p:extLst>
      <p:ext uri="{BB962C8B-B14F-4D97-AF65-F5344CB8AC3E}">
        <p14:creationId xmlns="" xmlns:p14="http://schemas.microsoft.com/office/powerpoint/2010/main" val="1210557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Clinical Features </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smtClean="0">
                <a:solidFill>
                  <a:srgbClr val="020621"/>
                </a:solidFill>
                <a:latin typeface="tisapro-regular"/>
              </a:rPr>
              <a:t>12. Short and broad hands</a:t>
            </a:r>
          </a:p>
          <a:p>
            <a:pPr marL="0" indent="0">
              <a:buNone/>
            </a:pPr>
            <a:r>
              <a:rPr lang="en-US" sz="1800" dirty="0" smtClean="0">
                <a:solidFill>
                  <a:srgbClr val="020621"/>
                </a:solidFill>
                <a:latin typeface="tisapro-regular"/>
              </a:rPr>
              <a:t>13. Special skin ridge patterns</a:t>
            </a:r>
          </a:p>
          <a:p>
            <a:pPr marL="0" indent="0">
              <a:buNone/>
            </a:pPr>
            <a:r>
              <a:rPr lang="en-US" sz="1800" dirty="0" smtClean="0">
                <a:solidFill>
                  <a:srgbClr val="020621"/>
                </a:solidFill>
                <a:latin typeface="tisapro-regular"/>
              </a:rPr>
              <a:t>14. Unilateral/bilateral absence of one rib</a:t>
            </a:r>
          </a:p>
          <a:p>
            <a:pPr marL="0" indent="0">
              <a:buNone/>
            </a:pPr>
            <a:r>
              <a:rPr lang="en-US" sz="1800" dirty="0" smtClean="0">
                <a:solidFill>
                  <a:srgbClr val="020621"/>
                </a:solidFill>
                <a:latin typeface="tisapro-regular"/>
              </a:rPr>
              <a:t>15. Congenital heart disease</a:t>
            </a:r>
          </a:p>
          <a:p>
            <a:pPr marL="0" indent="0">
              <a:buNone/>
            </a:pPr>
            <a:r>
              <a:rPr lang="en-US" sz="1800" dirty="0" smtClean="0">
                <a:solidFill>
                  <a:srgbClr val="020621"/>
                </a:solidFill>
                <a:latin typeface="tisapro-regular"/>
              </a:rPr>
              <a:t>16.  Intestinal blockage</a:t>
            </a:r>
          </a:p>
          <a:p>
            <a:pPr marL="0" indent="0">
              <a:buNone/>
            </a:pPr>
            <a:r>
              <a:rPr lang="en-US" sz="1800" dirty="0" smtClean="0">
                <a:solidFill>
                  <a:srgbClr val="020621"/>
                </a:solidFill>
                <a:latin typeface="tisapro-regular"/>
              </a:rPr>
              <a:t>17.  Enlarged colon</a:t>
            </a:r>
          </a:p>
          <a:p>
            <a:pPr marL="0" indent="0">
              <a:buNone/>
            </a:pPr>
            <a:r>
              <a:rPr lang="en-US" sz="1800" dirty="0" smtClean="0">
                <a:solidFill>
                  <a:srgbClr val="020621"/>
                </a:solidFill>
                <a:latin typeface="tisapro-regular"/>
              </a:rPr>
              <a:t>18.  Umbilical hernia</a:t>
            </a:r>
          </a:p>
          <a:p>
            <a:pPr marL="0" indent="0">
              <a:buNone/>
            </a:pPr>
            <a:r>
              <a:rPr lang="en-US" sz="1800" dirty="0" smtClean="0">
                <a:solidFill>
                  <a:srgbClr val="020621"/>
                </a:solidFill>
                <a:latin typeface="tisapro-regular"/>
              </a:rPr>
              <a:t>19.  Pelvis anomalies</a:t>
            </a:r>
          </a:p>
          <a:p>
            <a:pPr marL="0" indent="0">
              <a:buNone/>
            </a:pPr>
            <a:r>
              <a:rPr lang="en-US" sz="1800" dirty="0" smtClean="0">
                <a:solidFill>
                  <a:srgbClr val="020621"/>
                </a:solidFill>
                <a:latin typeface="tisapro-regular"/>
              </a:rPr>
              <a:t>20.  Diminished muscle tone</a:t>
            </a:r>
          </a:p>
          <a:p>
            <a:pPr marL="0" indent="0">
              <a:buNone/>
            </a:pPr>
            <a:r>
              <a:rPr lang="en-US" sz="1800" dirty="0" smtClean="0">
                <a:solidFill>
                  <a:srgbClr val="020621"/>
                </a:solidFill>
                <a:latin typeface="tisapro-regular"/>
              </a:rPr>
              <a:t>21.  Big toes widely spread</a:t>
            </a:r>
          </a:p>
          <a:p>
            <a:endParaRPr lang="en-PK" sz="18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Vertical Integration/ </a:t>
            </a:r>
            <a:r>
              <a:rPr lang="en-US" sz="1600" b="1" dirty="0" smtClean="0"/>
              <a:t>Medicine/ Genetics</a:t>
            </a:r>
            <a:endParaRPr lang="en-US" sz="1600" b="1" dirty="0"/>
          </a:p>
        </p:txBody>
      </p:sp>
      <p:sp>
        <p:nvSpPr>
          <p:cNvPr id="6" name="Rectangle 5"/>
          <p:cNvSpPr/>
          <p:nvPr/>
        </p:nvSpPr>
        <p:spPr>
          <a:xfrm>
            <a:off x="0" y="0"/>
            <a:ext cx="4143372" cy="338554"/>
          </a:xfrm>
          <a:prstGeom prst="rect">
            <a:avLst/>
          </a:prstGeom>
          <a:solidFill>
            <a:schemeClr val="bg1">
              <a:lumMod val="65000"/>
            </a:schemeClr>
          </a:solidFill>
        </p:spPr>
        <p:txBody>
          <a:bodyPr wrap="square">
            <a:spAutoFit/>
          </a:bodyPr>
          <a:lstStyle/>
          <a:p>
            <a:pPr algn="ctr"/>
            <a:r>
              <a:rPr lang="en-US" sz="1600" b="1" dirty="0" smtClean="0"/>
              <a:t>Vertical </a:t>
            </a:r>
            <a:r>
              <a:rPr lang="en-US" sz="1600" b="1" dirty="0" smtClean="0"/>
              <a:t>Integration with Medicine &amp; Genetics</a:t>
            </a:r>
            <a:endParaRPr lang="en-US" sz="1600" b="1" dirty="0"/>
          </a:p>
        </p:txBody>
      </p:sp>
    </p:spTree>
    <p:extLst>
      <p:ext uri="{BB962C8B-B14F-4D97-AF65-F5344CB8AC3E}">
        <p14:creationId xmlns="" xmlns:p14="http://schemas.microsoft.com/office/powerpoint/2010/main" val="939130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Clinical Features </a:t>
            </a:r>
            <a:endParaRPr lang="en-US" dirty="0"/>
          </a:p>
        </p:txBody>
      </p:sp>
      <p:pic>
        <p:nvPicPr>
          <p:cNvPr id="4" name="Picture 3">
            <a:extLst>
              <a:ext uri="{FF2B5EF4-FFF2-40B4-BE49-F238E27FC236}">
                <a16:creationId xmlns="" xmlns:a16="http://schemas.microsoft.com/office/drawing/2014/main" id="{34D33F17-BF65-434E-A4EE-C43D46970C9A}"/>
              </a:ext>
            </a:extLst>
          </p:cNvPr>
          <p:cNvPicPr>
            <a:picLocks noChangeAspect="1"/>
          </p:cNvPicPr>
          <p:nvPr/>
        </p:nvPicPr>
        <p:blipFill rotWithShape="1">
          <a:blip r:embed="rId2"/>
          <a:srcRect l="57733" r="-1"/>
          <a:stretch/>
        </p:blipFill>
        <p:spPr>
          <a:xfrm>
            <a:off x="2428860" y="1214422"/>
            <a:ext cx="4191001" cy="5296367"/>
          </a:xfrm>
          <a:prstGeom prst="rect">
            <a:avLst/>
          </a:prstGeom>
        </p:spPr>
      </p:pic>
      <p:sp>
        <p:nvSpPr>
          <p:cNvPr id="5" name="TextBox 4">
            <a:extLst>
              <a:ext uri="{FF2B5EF4-FFF2-40B4-BE49-F238E27FC236}">
                <a16:creationId xmlns="" xmlns:a16="http://schemas.microsoft.com/office/drawing/2014/main" id="{8236FB00-DA6A-441A-8BBB-B3DAADEDE5A0}"/>
              </a:ext>
            </a:extLst>
          </p:cNvPr>
          <p:cNvSpPr txBox="1"/>
          <p:nvPr/>
        </p:nvSpPr>
        <p:spPr>
          <a:xfrm>
            <a:off x="2643174" y="6488668"/>
            <a:ext cx="3200400" cy="369332"/>
          </a:xfrm>
          <a:prstGeom prst="rect">
            <a:avLst/>
          </a:prstGeom>
          <a:noFill/>
        </p:spPr>
        <p:txBody>
          <a:bodyPr wrap="square">
            <a:spAutoFit/>
          </a:bodyPr>
          <a:lstStyle/>
          <a:p>
            <a:r>
              <a:rPr lang="en-US" dirty="0"/>
              <a:t>        </a:t>
            </a:r>
            <a:r>
              <a:rPr lang="en-US" dirty="0" smtClean="0"/>
              <a:t> </a:t>
            </a:r>
            <a:r>
              <a:rPr lang="en-US" b="1" dirty="0"/>
              <a:t>Reference: Google Images </a:t>
            </a:r>
            <a:endParaRPr lang="en-PK" b="1" dirty="0"/>
          </a:p>
        </p:txBody>
      </p:sp>
      <p:pic>
        <p:nvPicPr>
          <p:cNvPr id="6" name="Picture 5"/>
          <p:cNvPicPr>
            <a:picLocks noChangeAspect="1"/>
          </p:cNvPicPr>
          <p:nvPr/>
        </p:nvPicPr>
        <p:blipFill>
          <a:blip r:embed="rId3"/>
          <a:stretch>
            <a:fillRect/>
          </a:stretch>
        </p:blipFill>
        <p:spPr>
          <a:xfrm>
            <a:off x="8358214" y="1"/>
            <a:ext cx="785786" cy="806740"/>
          </a:xfrm>
          <a:prstGeom prst="rect">
            <a:avLst/>
          </a:prstGeom>
        </p:spPr>
      </p:pic>
      <p:sp>
        <p:nvSpPr>
          <p:cNvPr id="7" name="Rectangle 6"/>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Vertical Integration/ </a:t>
            </a:r>
            <a:r>
              <a:rPr lang="en-US" sz="1600" b="1" dirty="0" smtClean="0"/>
              <a:t>Medicine/ Genetics</a:t>
            </a:r>
            <a:endParaRPr lang="en-US" sz="1600" b="1" dirty="0"/>
          </a:p>
        </p:txBody>
      </p:sp>
      <p:sp>
        <p:nvSpPr>
          <p:cNvPr id="8" name="Rectangle 7"/>
          <p:cNvSpPr/>
          <p:nvPr/>
        </p:nvSpPr>
        <p:spPr>
          <a:xfrm>
            <a:off x="0" y="0"/>
            <a:ext cx="4143372" cy="338554"/>
          </a:xfrm>
          <a:prstGeom prst="rect">
            <a:avLst/>
          </a:prstGeom>
          <a:solidFill>
            <a:schemeClr val="bg1">
              <a:lumMod val="65000"/>
            </a:schemeClr>
          </a:solidFill>
        </p:spPr>
        <p:txBody>
          <a:bodyPr wrap="square">
            <a:spAutoFit/>
          </a:bodyPr>
          <a:lstStyle/>
          <a:p>
            <a:pPr algn="ctr"/>
            <a:r>
              <a:rPr lang="en-US" sz="1600" b="1" dirty="0" smtClean="0"/>
              <a:t>Vertical </a:t>
            </a:r>
            <a:r>
              <a:rPr lang="en-US" sz="1600" b="1" dirty="0" smtClean="0"/>
              <a:t>Integration with Medicine &amp; Genetics</a:t>
            </a:r>
            <a:endParaRPr lang="en-US" sz="1600" b="1" dirty="0"/>
          </a:p>
        </p:txBody>
      </p:sp>
    </p:spTree>
    <p:extLst>
      <p:ext uri="{BB962C8B-B14F-4D97-AF65-F5344CB8AC3E}">
        <p14:creationId xmlns="" xmlns:p14="http://schemas.microsoft.com/office/powerpoint/2010/main" val="561659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18250"/>
            <a:ext cx="2895600" cy="609600"/>
          </a:xfrm>
        </p:spPr>
        <p:txBody>
          <a:bodyPr/>
          <a:lstStyle/>
          <a:p>
            <a:r>
              <a:rPr lang="en-US" sz="2400" b="1" smtClean="0"/>
              <a:t>Foundation Module </a:t>
            </a:r>
            <a:br>
              <a:rPr lang="en-US" sz="2400" b="1" smtClean="0"/>
            </a:br>
            <a:r>
              <a:rPr lang="en-US" sz="2400" b="1" smtClean="0"/>
              <a:t>First Year MBBS</a:t>
            </a:r>
            <a:endParaRPr lang="en-US" sz="2400" b="1" dirty="0"/>
          </a:p>
        </p:txBody>
      </p:sp>
      <p:sp>
        <p:nvSpPr>
          <p:cNvPr id="3" name="Subtitle 2"/>
          <p:cNvSpPr>
            <a:spLocks noGrp="1"/>
          </p:cNvSpPr>
          <p:nvPr>
            <p:ph type="subTitle" idx="1"/>
          </p:nvPr>
        </p:nvSpPr>
        <p:spPr>
          <a:xfrm>
            <a:off x="715576" y="4307124"/>
            <a:ext cx="6461760" cy="1066800"/>
          </a:xfrm>
        </p:spPr>
        <p:txBody>
          <a:bodyPr>
            <a:normAutofit/>
          </a:bodyPr>
          <a:lstStyle/>
          <a:p>
            <a:pPr algn="r"/>
            <a:r>
              <a:rPr lang="en-US" b="1" dirty="0" smtClean="0"/>
              <a:t>Supervised by </a:t>
            </a:r>
            <a:r>
              <a:rPr lang="en-US" b="1" smtClean="0">
                <a:solidFill>
                  <a:schemeClr val="tx2"/>
                </a:solidFill>
              </a:rPr>
              <a:t>Prof. Samia </a:t>
            </a:r>
            <a:r>
              <a:rPr lang="en-US" b="1" dirty="0" smtClean="0">
                <a:solidFill>
                  <a:schemeClr val="tx2"/>
                </a:solidFill>
              </a:rPr>
              <a:t>Sarwar</a:t>
            </a:r>
            <a:r>
              <a:rPr lang="en-US" b="1" dirty="0"/>
              <a:t> Chairperson Physiology </a:t>
            </a:r>
            <a:r>
              <a:rPr lang="en-US" b="1" dirty="0" smtClean="0"/>
              <a:t>Presenter :</a:t>
            </a:r>
            <a:r>
              <a:rPr lang="en-US" b="1" dirty="0" smtClean="0">
                <a:solidFill>
                  <a:schemeClr val="tx2"/>
                </a:solidFill>
              </a:rPr>
              <a:t>Dr. (</a:t>
            </a:r>
            <a:r>
              <a:rPr lang="en-US" b="1" dirty="0">
                <a:solidFill>
                  <a:schemeClr val="tx2"/>
                </a:solidFill>
              </a:rPr>
              <a:t>FCPS PHY)</a:t>
            </a:r>
          </a:p>
          <a:p>
            <a:pPr algn="r"/>
            <a:r>
              <a:rPr lang="en-US" b="1" dirty="0" smtClean="0"/>
              <a:t>Dated </a:t>
            </a:r>
            <a:r>
              <a:rPr lang="en-US" b="1" dirty="0"/>
              <a:t>: </a:t>
            </a:r>
            <a:r>
              <a:rPr lang="en-US" b="1" dirty="0" smtClean="0"/>
              <a:t>00-00-2025</a:t>
            </a:r>
            <a:endParaRPr lang="en-US" b="1" dirty="0"/>
          </a:p>
          <a:p>
            <a:pPr algn="r"/>
            <a:endParaRPr lang="en-US" b="1" dirty="0"/>
          </a:p>
        </p:txBody>
      </p:sp>
      <p:sp>
        <p:nvSpPr>
          <p:cNvPr id="4" name="Title 1"/>
          <p:cNvSpPr txBox="1">
            <a:spLocks/>
          </p:cNvSpPr>
          <p:nvPr/>
        </p:nvSpPr>
        <p:spPr>
          <a:xfrm>
            <a:off x="381000" y="761390"/>
            <a:ext cx="7543800" cy="2593975"/>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3600" b="1" dirty="0" smtClean="0"/>
              <a:t>Down’s syndrome </a:t>
            </a:r>
            <a:endParaRPr lang="en-US" sz="3600" b="1" dirty="0">
              <a:solidFill>
                <a:schemeClr val="tx1"/>
              </a:solidFill>
            </a:endParaRPr>
          </a:p>
        </p:txBody>
      </p:sp>
      <p:sp>
        <p:nvSpPr>
          <p:cNvPr id="5" name="Title 1"/>
          <p:cNvSpPr txBox="1">
            <a:spLocks/>
          </p:cNvSpPr>
          <p:nvPr/>
        </p:nvSpPr>
        <p:spPr>
          <a:xfrm>
            <a:off x="5029200" y="6230571"/>
            <a:ext cx="3581400"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sz="2400" b="1" smtClean="0"/>
              <a:t>Physiology Department</a:t>
            </a:r>
            <a:endParaRPr lang="en-US" sz="2400" b="1" dirty="0"/>
          </a:p>
        </p:txBody>
      </p:sp>
      <p:pic>
        <p:nvPicPr>
          <p:cNvPr id="6" name="Picture 5"/>
          <p:cNvPicPr>
            <a:picLocks noChangeAspect="1"/>
          </p:cNvPicPr>
          <p:nvPr/>
        </p:nvPicPr>
        <p:blipFill>
          <a:blip r:embed="rId2"/>
          <a:stretch>
            <a:fillRect/>
          </a:stretch>
        </p:blipFill>
        <p:spPr>
          <a:xfrm>
            <a:off x="228600" y="152400"/>
            <a:ext cx="914479" cy="938865"/>
          </a:xfrm>
          <a:prstGeom prst="rect">
            <a:avLst/>
          </a:prstGeom>
        </p:spPr>
      </p:pic>
    </p:spTree>
    <p:extLst>
      <p:ext uri="{BB962C8B-B14F-4D97-AF65-F5344CB8AC3E}">
        <p14:creationId xmlns="" xmlns:p14="http://schemas.microsoft.com/office/powerpoint/2010/main" val="3947419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smtClean="0"/>
              <a:t>Trisomy</a:t>
            </a:r>
            <a:r>
              <a:rPr lang="en-US" sz="4800" b="1" dirty="0" smtClean="0"/>
              <a:t> 21</a:t>
            </a:r>
            <a:endParaRPr lang="en-PK" sz="4800" b="1" dirty="0"/>
          </a:p>
        </p:txBody>
      </p:sp>
      <p:pic>
        <p:nvPicPr>
          <p:cNvPr id="6" name="Picture 5">
            <a:extLst>
              <a:ext uri="{FF2B5EF4-FFF2-40B4-BE49-F238E27FC236}">
                <a16:creationId xmlns="" xmlns:a16="http://schemas.microsoft.com/office/drawing/2014/main" id="{7D5A3373-362D-4C1C-B236-99FDDB84E099}"/>
              </a:ext>
            </a:extLst>
          </p:cNvPr>
          <p:cNvPicPr>
            <a:picLocks noChangeAspect="1"/>
          </p:cNvPicPr>
          <p:nvPr/>
        </p:nvPicPr>
        <p:blipFill rotWithShape="1">
          <a:blip r:embed="rId2"/>
          <a:srcRect l="7609" r="7609"/>
          <a:stretch/>
        </p:blipFill>
        <p:spPr>
          <a:xfrm>
            <a:off x="1428728" y="1500174"/>
            <a:ext cx="5943600" cy="4387332"/>
          </a:xfrm>
          <a:prstGeom prst="rect">
            <a:avLst/>
          </a:prstGeom>
        </p:spPr>
      </p:pic>
      <p:sp>
        <p:nvSpPr>
          <p:cNvPr id="8" name="Rectangle 7">
            <a:extLst>
              <a:ext uri="{FF2B5EF4-FFF2-40B4-BE49-F238E27FC236}">
                <a16:creationId xmlns="" xmlns:a16="http://schemas.microsoft.com/office/drawing/2014/main" id="{93635F13-B98B-456E-92C6-42F88A6F525B}"/>
              </a:ext>
            </a:extLst>
          </p:cNvPr>
          <p:cNvSpPr/>
          <p:nvPr/>
        </p:nvSpPr>
        <p:spPr>
          <a:xfrm>
            <a:off x="914400" y="6171684"/>
            <a:ext cx="7513983"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Reference: https://www.labiotech.eu/trends-news/downs-syndrome-cause-switzlerland/ </a:t>
            </a:r>
          </a:p>
        </p:txBody>
      </p:sp>
      <p:pic>
        <p:nvPicPr>
          <p:cNvPr id="5" name="Picture 4"/>
          <p:cNvPicPr>
            <a:picLocks noChangeAspect="1"/>
          </p:cNvPicPr>
          <p:nvPr/>
        </p:nvPicPr>
        <p:blipFill>
          <a:blip r:embed="rId3"/>
          <a:stretch>
            <a:fillRect/>
          </a:stretch>
        </p:blipFill>
        <p:spPr>
          <a:xfrm>
            <a:off x="8358214" y="1"/>
            <a:ext cx="785786" cy="806740"/>
          </a:xfrm>
          <a:prstGeom prst="rect">
            <a:avLst/>
          </a:prstGeom>
        </p:spPr>
      </p:pic>
      <p:sp>
        <p:nvSpPr>
          <p:cNvPr id="7" name="Rectangle 6"/>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Vertical Integration/ </a:t>
            </a:r>
            <a:r>
              <a:rPr lang="en-US" sz="1600" b="1" dirty="0" smtClean="0"/>
              <a:t>Medicine/ Genetics</a:t>
            </a:r>
            <a:endParaRPr lang="en-US" sz="1600" b="1" dirty="0"/>
          </a:p>
        </p:txBody>
      </p:sp>
      <p:sp>
        <p:nvSpPr>
          <p:cNvPr id="9" name="Rectangle 8"/>
          <p:cNvSpPr/>
          <p:nvPr/>
        </p:nvSpPr>
        <p:spPr>
          <a:xfrm>
            <a:off x="0" y="0"/>
            <a:ext cx="4143372" cy="338554"/>
          </a:xfrm>
          <a:prstGeom prst="rect">
            <a:avLst/>
          </a:prstGeom>
          <a:solidFill>
            <a:schemeClr val="bg1">
              <a:lumMod val="65000"/>
            </a:schemeClr>
          </a:solidFill>
        </p:spPr>
        <p:txBody>
          <a:bodyPr wrap="square">
            <a:spAutoFit/>
          </a:bodyPr>
          <a:lstStyle/>
          <a:p>
            <a:pPr algn="ctr"/>
            <a:r>
              <a:rPr lang="en-US" sz="1600" b="1" dirty="0" smtClean="0"/>
              <a:t>Vertical </a:t>
            </a:r>
            <a:r>
              <a:rPr lang="en-US" sz="1600" b="1" dirty="0" smtClean="0"/>
              <a:t>Integration with Medicine &amp; Genetics</a:t>
            </a:r>
            <a:endParaRPr lang="en-US" sz="1600" b="1" dirty="0"/>
          </a:p>
        </p:txBody>
      </p:sp>
    </p:spTree>
    <p:extLst>
      <p:ext uri="{BB962C8B-B14F-4D97-AF65-F5344CB8AC3E}">
        <p14:creationId xmlns="" xmlns:p14="http://schemas.microsoft.com/office/powerpoint/2010/main" val="2901206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205365"/>
            <a:ext cx="7620000" cy="1143000"/>
          </a:xfrm>
        </p:spPr>
        <p:txBody>
          <a:bodyPr/>
          <a:lstStyle/>
          <a:p>
            <a:r>
              <a:rPr lang="en-US" sz="4800" b="1" dirty="0" smtClean="0">
                <a:solidFill>
                  <a:srgbClr val="2D3238"/>
                </a:solidFill>
                <a:cs typeface="Calibri" panose="020F0502020204030204" pitchFamily="34" charset="0"/>
              </a:rPr>
              <a:t>Associations </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solidFill>
                <a:srgbClr val="2752FF"/>
              </a:solidFill>
              <a:latin typeface="tisapro-regular"/>
            </a:endParaRPr>
          </a:p>
          <a:p>
            <a:r>
              <a:rPr lang="en-US" sz="2800" dirty="0" smtClean="0">
                <a:solidFill>
                  <a:srgbClr val="020621"/>
                </a:solidFill>
              </a:rPr>
              <a:t>Gastrointestinal Problems</a:t>
            </a:r>
          </a:p>
          <a:p>
            <a:r>
              <a:rPr lang="en-US" sz="2800" dirty="0" smtClean="0">
                <a:solidFill>
                  <a:srgbClr val="020621"/>
                </a:solidFill>
              </a:rPr>
              <a:t>Low bone density</a:t>
            </a:r>
          </a:p>
          <a:p>
            <a:r>
              <a:rPr lang="en-US" sz="2800" dirty="0" smtClean="0">
                <a:solidFill>
                  <a:srgbClr val="020621"/>
                </a:solidFill>
              </a:rPr>
              <a:t>Hearing and Vision loss</a:t>
            </a:r>
          </a:p>
          <a:p>
            <a:r>
              <a:rPr lang="en-US" sz="2800" dirty="0" smtClean="0">
                <a:solidFill>
                  <a:srgbClr val="020621"/>
                </a:solidFill>
              </a:rPr>
              <a:t>Thyroid dysfunction</a:t>
            </a:r>
          </a:p>
          <a:p>
            <a:r>
              <a:rPr lang="en-US" sz="2800" dirty="0" smtClean="0">
                <a:solidFill>
                  <a:srgbClr val="020621"/>
                </a:solidFill>
              </a:rPr>
              <a:t>Obesity</a:t>
            </a:r>
          </a:p>
          <a:p>
            <a:r>
              <a:rPr lang="en-US" sz="2800" dirty="0" smtClean="0">
                <a:solidFill>
                  <a:srgbClr val="020621"/>
                </a:solidFill>
              </a:rPr>
              <a:t>Diabetes</a:t>
            </a:r>
          </a:p>
          <a:p>
            <a:r>
              <a:rPr lang="en-US" sz="2400" dirty="0" smtClean="0">
                <a:solidFill>
                  <a:srgbClr val="020621"/>
                </a:solidFill>
              </a:rPr>
              <a:t>Alzheimer’s Disease </a:t>
            </a:r>
            <a:r>
              <a:rPr lang="en-US" sz="2800" dirty="0" smtClean="0">
                <a:solidFill>
                  <a:srgbClr val="020621"/>
                </a:solidFill>
                <a:latin typeface="tisapro-regular"/>
              </a:rPr>
              <a:t/>
            </a:r>
            <a:br>
              <a:rPr lang="en-US" sz="2800" dirty="0" smtClean="0">
                <a:solidFill>
                  <a:srgbClr val="020621"/>
                </a:solidFill>
                <a:latin typeface="tisapro-regular"/>
              </a:rPr>
            </a:br>
            <a:endParaRPr lang="en-PK" sz="28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Vertical Integration/ </a:t>
            </a:r>
            <a:r>
              <a:rPr lang="en-US" sz="1600" b="1" dirty="0" smtClean="0"/>
              <a:t>Medicine/ Genetics</a:t>
            </a:r>
            <a:endParaRPr lang="en-US" sz="1600" b="1" dirty="0"/>
          </a:p>
        </p:txBody>
      </p:sp>
      <p:sp>
        <p:nvSpPr>
          <p:cNvPr id="6" name="Rectangle 5"/>
          <p:cNvSpPr/>
          <p:nvPr/>
        </p:nvSpPr>
        <p:spPr>
          <a:xfrm>
            <a:off x="0" y="0"/>
            <a:ext cx="4143372" cy="338554"/>
          </a:xfrm>
          <a:prstGeom prst="rect">
            <a:avLst/>
          </a:prstGeom>
          <a:solidFill>
            <a:schemeClr val="bg1">
              <a:lumMod val="65000"/>
            </a:schemeClr>
          </a:solidFill>
        </p:spPr>
        <p:txBody>
          <a:bodyPr wrap="square">
            <a:spAutoFit/>
          </a:bodyPr>
          <a:lstStyle/>
          <a:p>
            <a:pPr algn="ctr"/>
            <a:r>
              <a:rPr lang="en-US" sz="1600" b="1" dirty="0" smtClean="0"/>
              <a:t>Vertical </a:t>
            </a:r>
            <a:r>
              <a:rPr lang="en-US" sz="1600" b="1" dirty="0" smtClean="0"/>
              <a:t>Integration with Medicine &amp; Genetics</a:t>
            </a:r>
            <a:endParaRPr lang="en-US" sz="1600" b="1" dirty="0"/>
          </a:p>
        </p:txBody>
      </p:sp>
    </p:spTree>
    <p:extLst>
      <p:ext uri="{BB962C8B-B14F-4D97-AF65-F5344CB8AC3E}">
        <p14:creationId xmlns="" xmlns:p14="http://schemas.microsoft.com/office/powerpoint/2010/main" val="628491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 </a:t>
            </a:r>
            <a:r>
              <a:rPr lang="en-US" sz="3600" b="1" dirty="0" smtClean="0"/>
              <a:t>Developmental Milestones and </a:t>
            </a:r>
            <a:br>
              <a:rPr lang="en-US" sz="3600" b="1" dirty="0" smtClean="0"/>
            </a:br>
            <a:r>
              <a:rPr lang="en-US" sz="3600" b="1" dirty="0" smtClean="0"/>
              <a:t>Down Syndrome </a:t>
            </a:r>
            <a:endParaRPr lang="en-US" sz="3600" dirty="0"/>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Ø"/>
            </a:pPr>
            <a:r>
              <a:rPr lang="en-US" sz="2400" dirty="0" smtClean="0"/>
              <a:t>Spindle microtubules extend into the central region</a:t>
            </a:r>
          </a:p>
        </p:txBody>
      </p:sp>
      <p:pic>
        <p:nvPicPr>
          <p:cNvPr id="4" name="Picture 2"/>
          <p:cNvPicPr>
            <a:picLocks noChangeAspect="1" noChangeArrowheads="1"/>
          </p:cNvPicPr>
          <p:nvPr/>
        </p:nvPicPr>
        <p:blipFill>
          <a:blip r:embed="rId2"/>
          <a:srcRect/>
          <a:stretch>
            <a:fillRect/>
          </a:stretch>
        </p:blipFill>
        <p:spPr bwMode="auto">
          <a:xfrm>
            <a:off x="3286116" y="2449718"/>
            <a:ext cx="4816265" cy="4408281"/>
          </a:xfrm>
          <a:prstGeom prst="rect">
            <a:avLst/>
          </a:prstGeom>
          <a:noFill/>
          <a:ln w="9525">
            <a:noFill/>
            <a:miter lim="800000"/>
            <a:headEnd/>
            <a:tailEnd/>
          </a:ln>
          <a:effectLst/>
        </p:spPr>
      </p:pic>
      <p:pic>
        <p:nvPicPr>
          <p:cNvPr id="5" name="Content Placeholder 10">
            <a:extLst>
              <a:ext uri="{FF2B5EF4-FFF2-40B4-BE49-F238E27FC236}">
                <a16:creationId xmlns="" xmlns:a16="http://schemas.microsoft.com/office/drawing/2014/main" id="{57F63A8D-0FE9-4C87-8AFB-27138152832F}"/>
              </a:ext>
            </a:extLst>
          </p:cNvPr>
          <p:cNvPicPr>
            <a:picLocks noChangeAspect="1"/>
          </p:cNvPicPr>
          <p:nvPr/>
        </p:nvPicPr>
        <p:blipFill rotWithShape="1">
          <a:blip r:embed="rId3"/>
          <a:srcRect b="3700"/>
          <a:stretch/>
        </p:blipFill>
        <p:spPr>
          <a:xfrm>
            <a:off x="0" y="1500174"/>
            <a:ext cx="8068801" cy="4714908"/>
          </a:xfrm>
          <a:prstGeom prst="rect">
            <a:avLst/>
          </a:prstGeom>
        </p:spPr>
      </p:pic>
      <p:sp>
        <p:nvSpPr>
          <p:cNvPr id="6" name="Rectangle 5">
            <a:extLst>
              <a:ext uri="{FF2B5EF4-FFF2-40B4-BE49-F238E27FC236}">
                <a16:creationId xmlns="" xmlns:a16="http://schemas.microsoft.com/office/drawing/2014/main" id="{2CD8D759-95BB-42FB-8237-BE672EE1E0D7}"/>
              </a:ext>
            </a:extLst>
          </p:cNvPr>
          <p:cNvSpPr/>
          <p:nvPr/>
        </p:nvSpPr>
        <p:spPr>
          <a:xfrm>
            <a:off x="914400" y="6171684"/>
            <a:ext cx="7513983"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b="1" dirty="0"/>
              <a:t>Reference: Davidson’s Book of Internal Medicine ,Page 349.</a:t>
            </a:r>
          </a:p>
        </p:txBody>
      </p:sp>
      <p:pic>
        <p:nvPicPr>
          <p:cNvPr id="7" name="Picture 6"/>
          <p:cNvPicPr>
            <a:picLocks noChangeAspect="1"/>
          </p:cNvPicPr>
          <p:nvPr/>
        </p:nvPicPr>
        <p:blipFill>
          <a:blip r:embed="rId4"/>
          <a:stretch>
            <a:fillRect/>
          </a:stretch>
        </p:blipFill>
        <p:spPr>
          <a:xfrm>
            <a:off x="8358214" y="1"/>
            <a:ext cx="785786" cy="806740"/>
          </a:xfrm>
          <a:prstGeom prst="rect">
            <a:avLst/>
          </a:prstGeom>
        </p:spPr>
      </p:pic>
      <p:sp>
        <p:nvSpPr>
          <p:cNvPr id="8" name="Rectangle 7"/>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Vertical Integration/ </a:t>
            </a:r>
            <a:r>
              <a:rPr lang="en-US" sz="1600" b="1" dirty="0" smtClean="0"/>
              <a:t>Medicine/ Genetics</a:t>
            </a:r>
            <a:endParaRPr lang="en-US" sz="1600" b="1" dirty="0"/>
          </a:p>
        </p:txBody>
      </p:sp>
      <p:sp>
        <p:nvSpPr>
          <p:cNvPr id="9" name="Rectangle 8"/>
          <p:cNvSpPr/>
          <p:nvPr/>
        </p:nvSpPr>
        <p:spPr>
          <a:xfrm>
            <a:off x="0" y="0"/>
            <a:ext cx="4143372" cy="338554"/>
          </a:xfrm>
          <a:prstGeom prst="rect">
            <a:avLst/>
          </a:prstGeom>
          <a:solidFill>
            <a:schemeClr val="bg1">
              <a:lumMod val="65000"/>
            </a:schemeClr>
          </a:solidFill>
        </p:spPr>
        <p:txBody>
          <a:bodyPr wrap="square">
            <a:spAutoFit/>
          </a:bodyPr>
          <a:lstStyle/>
          <a:p>
            <a:pPr algn="ctr"/>
            <a:r>
              <a:rPr lang="en-US" sz="1600" b="1" dirty="0" smtClean="0"/>
              <a:t>Vertical </a:t>
            </a:r>
            <a:r>
              <a:rPr lang="en-US" sz="1600" b="1" dirty="0" smtClean="0"/>
              <a:t>Integration with Medicine &amp; Genetics</a:t>
            </a:r>
            <a:endParaRPr lang="en-US" sz="1600" b="1" dirty="0"/>
          </a:p>
        </p:txBody>
      </p:sp>
    </p:spTree>
    <p:extLst>
      <p:ext uri="{BB962C8B-B14F-4D97-AF65-F5344CB8AC3E}">
        <p14:creationId xmlns="" xmlns:p14="http://schemas.microsoft.com/office/powerpoint/2010/main" val="1478263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Diagnosis</a:t>
            </a:r>
            <a:endParaRPr lang="en-US" dirty="0"/>
          </a:p>
        </p:txBody>
      </p:sp>
      <p:sp>
        <p:nvSpPr>
          <p:cNvPr id="3" name="Content Placeholder 2"/>
          <p:cNvSpPr>
            <a:spLocks noGrp="1"/>
          </p:cNvSpPr>
          <p:nvPr>
            <p:ph idx="1"/>
          </p:nvPr>
        </p:nvSpPr>
        <p:spPr>
          <a:xfrm>
            <a:off x="428596" y="1714488"/>
            <a:ext cx="7620000" cy="4800600"/>
          </a:xfrm>
        </p:spPr>
        <p:txBody>
          <a:bodyPr/>
          <a:lstStyle/>
          <a:p>
            <a:r>
              <a:rPr lang="en-US" sz="2000" dirty="0" smtClean="0"/>
              <a:t>Three primary procedures for diagnostic testing. </a:t>
            </a:r>
          </a:p>
          <a:p>
            <a:r>
              <a:rPr lang="en-US" sz="2000" dirty="0" smtClean="0"/>
              <a:t>Amniocentesis.</a:t>
            </a:r>
          </a:p>
          <a:p>
            <a:r>
              <a:rPr lang="en-US" sz="2000" dirty="0" smtClean="0"/>
              <a:t>Chorionic villus sampling (CVS)</a:t>
            </a:r>
          </a:p>
          <a:p>
            <a:r>
              <a:rPr lang="en-US" sz="2000" dirty="0" smtClean="0"/>
              <a:t>Ultrasound </a:t>
            </a:r>
          </a:p>
          <a:p>
            <a:pPr marL="0" indent="0">
              <a:buNone/>
            </a:pPr>
            <a:r>
              <a:rPr lang="en-US" sz="2000" dirty="0" smtClean="0"/>
              <a:t>Amniocentesis is the test we most commonly use to identify chromosomal problems, such as Down syndrome.</a:t>
            </a:r>
            <a:endParaRPr lang="en-PK" sz="2000" dirty="0"/>
          </a:p>
        </p:txBody>
      </p:sp>
      <p:pic>
        <p:nvPicPr>
          <p:cNvPr id="4" name="Picture 3"/>
          <p:cNvPicPr>
            <a:picLocks noChangeAspect="1"/>
          </p:cNvPicPr>
          <p:nvPr/>
        </p:nvPicPr>
        <p:blipFill>
          <a:blip r:embed="rId3"/>
          <a:stretch>
            <a:fillRect/>
          </a:stretch>
        </p:blipFill>
        <p:spPr>
          <a:xfrm>
            <a:off x="8358214" y="1"/>
            <a:ext cx="785786" cy="806740"/>
          </a:xfrm>
          <a:prstGeom prst="rect">
            <a:avLst/>
          </a:prstGeom>
        </p:spPr>
      </p:pic>
      <p:sp>
        <p:nvSpPr>
          <p:cNvPr id="5" name="Rectangle 4"/>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Vertical Integration/ </a:t>
            </a:r>
            <a:r>
              <a:rPr lang="en-US" sz="1600" b="1" dirty="0" smtClean="0"/>
              <a:t>Medicine/ Genetics</a:t>
            </a:r>
            <a:endParaRPr lang="en-US" sz="1600" b="1" dirty="0"/>
          </a:p>
        </p:txBody>
      </p:sp>
      <p:sp>
        <p:nvSpPr>
          <p:cNvPr id="6" name="Rectangle 5"/>
          <p:cNvSpPr/>
          <p:nvPr/>
        </p:nvSpPr>
        <p:spPr>
          <a:xfrm>
            <a:off x="0" y="0"/>
            <a:ext cx="4143372" cy="338554"/>
          </a:xfrm>
          <a:prstGeom prst="rect">
            <a:avLst/>
          </a:prstGeom>
          <a:solidFill>
            <a:schemeClr val="bg1">
              <a:lumMod val="65000"/>
            </a:schemeClr>
          </a:solidFill>
        </p:spPr>
        <p:txBody>
          <a:bodyPr wrap="square">
            <a:spAutoFit/>
          </a:bodyPr>
          <a:lstStyle/>
          <a:p>
            <a:pPr algn="ctr"/>
            <a:r>
              <a:rPr lang="en-US" sz="1600" b="1" dirty="0" smtClean="0"/>
              <a:t>Vertical </a:t>
            </a:r>
            <a:r>
              <a:rPr lang="en-US" sz="1600" b="1" dirty="0" smtClean="0"/>
              <a:t>Integration with Medicine &amp; Genetics</a:t>
            </a:r>
            <a:endParaRPr lang="en-US" sz="1600" b="1" dirty="0"/>
          </a:p>
        </p:txBody>
      </p:sp>
    </p:spTree>
    <p:extLst>
      <p:ext uri="{BB962C8B-B14F-4D97-AF65-F5344CB8AC3E}">
        <p14:creationId xmlns="" xmlns:p14="http://schemas.microsoft.com/office/powerpoint/2010/main" val="2392153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Management</a:t>
            </a:r>
            <a:r>
              <a:rPr lang="en-US" sz="4400" dirty="0" smtClean="0"/>
              <a:t> </a:t>
            </a:r>
            <a:endParaRPr lang="en-US" dirty="0"/>
          </a:p>
        </p:txBody>
      </p:sp>
      <p:sp>
        <p:nvSpPr>
          <p:cNvPr id="3" name="Content Placeholder 2"/>
          <p:cNvSpPr>
            <a:spLocks noGrp="1"/>
          </p:cNvSpPr>
          <p:nvPr>
            <p:ph idx="1"/>
          </p:nvPr>
        </p:nvSpPr>
        <p:spPr>
          <a:xfrm>
            <a:off x="428596" y="1357298"/>
            <a:ext cx="7620000" cy="4800600"/>
          </a:xfrm>
        </p:spPr>
        <p:txBody>
          <a:bodyPr/>
          <a:lstStyle/>
          <a:p>
            <a:r>
              <a:rPr lang="en-US" sz="2400" dirty="0" smtClean="0"/>
              <a:t>There is no cure for Down Syndrome, but treatment is available to help your child reach their full potential.</a:t>
            </a:r>
          </a:p>
          <a:p>
            <a:r>
              <a:rPr lang="en-US" sz="2400" dirty="0" smtClean="0"/>
              <a:t>Treatment focuses on helping your child thrive physically and mentally. </a:t>
            </a:r>
          </a:p>
          <a:p>
            <a:r>
              <a:rPr lang="en-US" sz="2400" dirty="0" smtClean="0"/>
              <a:t>Treatment options could include:</a:t>
            </a:r>
          </a:p>
          <a:p>
            <a:pPr marL="514350" indent="-514350">
              <a:buFont typeface="+mj-lt"/>
              <a:buAutoNum type="arabicPeriod"/>
            </a:pPr>
            <a:r>
              <a:rPr lang="en-US" sz="2400" dirty="0" smtClean="0"/>
              <a:t>Physical or occupational therapy.</a:t>
            </a:r>
          </a:p>
          <a:p>
            <a:pPr marL="514350" indent="-514350">
              <a:buFont typeface="+mj-lt"/>
              <a:buAutoNum type="arabicPeriod"/>
            </a:pPr>
            <a:r>
              <a:rPr lang="en-US" sz="2400" dirty="0" smtClean="0"/>
              <a:t>Speech therapy.</a:t>
            </a:r>
          </a:p>
          <a:p>
            <a:pPr marL="514350" indent="-514350">
              <a:buFont typeface="+mj-lt"/>
              <a:buAutoNum type="arabicPeriod"/>
            </a:pPr>
            <a:r>
              <a:rPr lang="en-US" sz="2400" dirty="0" smtClean="0"/>
              <a:t>Participating in special education programs in school.</a:t>
            </a:r>
          </a:p>
          <a:p>
            <a:pPr marL="514350" indent="-514350">
              <a:buFont typeface="+mj-lt"/>
              <a:buAutoNum type="arabicPeriod"/>
            </a:pPr>
            <a:r>
              <a:rPr lang="en-US" sz="2400" dirty="0" smtClean="0"/>
              <a:t>Treating any underlying medical conditions.</a:t>
            </a:r>
          </a:p>
          <a:p>
            <a:pPr marL="514350" indent="-514350">
              <a:buFont typeface="+mj-lt"/>
              <a:buAutoNum type="arabicPeriod"/>
            </a:pPr>
            <a:r>
              <a:rPr lang="en-US" sz="2400" dirty="0" smtClean="0"/>
              <a:t>Wearing glasses for vision problems or assisted hearing devices for hearing loss.</a:t>
            </a:r>
          </a:p>
          <a:p>
            <a:endParaRPr lang="en-PK"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Vertical Integration/ </a:t>
            </a:r>
            <a:r>
              <a:rPr lang="en-US" sz="1600" b="1" dirty="0" smtClean="0"/>
              <a:t>Medicine/ Genetics</a:t>
            </a:r>
            <a:endParaRPr lang="en-US" sz="1600" b="1" dirty="0"/>
          </a:p>
        </p:txBody>
      </p:sp>
      <p:sp>
        <p:nvSpPr>
          <p:cNvPr id="6" name="Rectangle 5"/>
          <p:cNvSpPr/>
          <p:nvPr/>
        </p:nvSpPr>
        <p:spPr>
          <a:xfrm>
            <a:off x="0" y="0"/>
            <a:ext cx="4143372" cy="338554"/>
          </a:xfrm>
          <a:prstGeom prst="rect">
            <a:avLst/>
          </a:prstGeom>
          <a:solidFill>
            <a:schemeClr val="bg1">
              <a:lumMod val="65000"/>
            </a:schemeClr>
          </a:solidFill>
        </p:spPr>
        <p:txBody>
          <a:bodyPr wrap="square">
            <a:spAutoFit/>
          </a:bodyPr>
          <a:lstStyle/>
          <a:p>
            <a:pPr algn="ctr"/>
            <a:r>
              <a:rPr lang="en-US" sz="1600" b="1" dirty="0" smtClean="0"/>
              <a:t>Vertical </a:t>
            </a:r>
            <a:r>
              <a:rPr lang="en-US" sz="1600" b="1" dirty="0" smtClean="0"/>
              <a:t>Integration with Medicine &amp; Genetics</a:t>
            </a:r>
            <a:endParaRPr lang="en-US" sz="1600" b="1" dirty="0"/>
          </a:p>
        </p:txBody>
      </p:sp>
    </p:spTree>
    <p:extLst>
      <p:ext uri="{BB962C8B-B14F-4D97-AF65-F5344CB8AC3E}">
        <p14:creationId xmlns="" xmlns:p14="http://schemas.microsoft.com/office/powerpoint/2010/main" val="1241527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Treatment </a:t>
            </a:r>
            <a:endParaRPr lang="en-US" dirty="0"/>
          </a:p>
        </p:txBody>
      </p:sp>
      <p:sp>
        <p:nvSpPr>
          <p:cNvPr id="4" name="Content Placeholder 2"/>
          <p:cNvSpPr txBox="1">
            <a:spLocks/>
          </p:cNvSpPr>
          <p:nvPr/>
        </p:nvSpPr>
        <p:spPr>
          <a:xfrm>
            <a:off x="142844" y="1571612"/>
            <a:ext cx="8286808" cy="4214842"/>
          </a:xfrm>
          <a:prstGeom prst="rect">
            <a:avLst/>
          </a:prstGeom>
        </p:spPr>
        <p:txBody>
          <a:bodyPr vert="horz" lIns="91440" tIns="45720" rIns="91440" bIns="45720" rtlCol="0">
            <a:normAutofit lnSpcReduction="10000"/>
          </a:bodyPr>
          <a:lstStyle/>
          <a:p>
            <a:r>
              <a:rPr lang="en-US" sz="2400" dirty="0" smtClean="0">
                <a:solidFill>
                  <a:srgbClr val="020621"/>
                </a:solidFill>
              </a:rPr>
              <a:t>Interventions are based on the individual’s physical and intellectual needs, as well as his or her personal strengths and limitations.</a:t>
            </a:r>
            <a:endParaRPr lang="en-US" sz="2400" baseline="30000" dirty="0" smtClean="0">
              <a:solidFill>
                <a:srgbClr val="2752FF"/>
              </a:solidFill>
            </a:endParaRPr>
          </a:p>
          <a:p>
            <a:r>
              <a:rPr lang="en-US" sz="2400" dirty="0" smtClean="0">
                <a:solidFill>
                  <a:srgbClr val="020621"/>
                </a:solidFill>
              </a:rPr>
              <a:t>Below are some examples of interventions for children with Down Syndrome:</a:t>
            </a:r>
          </a:p>
          <a:p>
            <a:pPr marL="514350" indent="-514350">
              <a:buFont typeface="+mj-lt"/>
              <a:buAutoNum type="arabicPeriod"/>
            </a:pPr>
            <a:r>
              <a:rPr lang="en-US" sz="2400" dirty="0" smtClean="0">
                <a:solidFill>
                  <a:srgbClr val="020621"/>
                </a:solidFill>
              </a:rPr>
              <a:t>Sensory integration therapy (SIT)</a:t>
            </a:r>
          </a:p>
          <a:p>
            <a:pPr marL="514350" indent="-514350">
              <a:buFont typeface="+mj-lt"/>
              <a:buAutoNum type="arabicPeriod"/>
            </a:pPr>
            <a:r>
              <a:rPr lang="en-US" sz="2400" dirty="0" smtClean="0">
                <a:solidFill>
                  <a:srgbClr val="020621"/>
                </a:solidFill>
              </a:rPr>
              <a:t>Perceptual-motor therapy (PMT)</a:t>
            </a:r>
          </a:p>
          <a:p>
            <a:pPr marL="514350" indent="-514350">
              <a:buFont typeface="+mj-lt"/>
              <a:buAutoNum type="arabicPeriod"/>
            </a:pPr>
            <a:r>
              <a:rPr lang="en-US" sz="2400" dirty="0" err="1" smtClean="0">
                <a:solidFill>
                  <a:srgbClr val="020621"/>
                </a:solidFill>
              </a:rPr>
              <a:t>Neurodevelopmental</a:t>
            </a:r>
            <a:r>
              <a:rPr lang="en-US" sz="2400" dirty="0" smtClean="0">
                <a:solidFill>
                  <a:srgbClr val="020621"/>
                </a:solidFill>
              </a:rPr>
              <a:t> Treatment (NDT)</a:t>
            </a:r>
          </a:p>
          <a:p>
            <a:pPr marL="514350" indent="-514350">
              <a:buFont typeface="+mj-lt"/>
              <a:buAutoNum type="arabicPeriod"/>
            </a:pPr>
            <a:r>
              <a:rPr lang="en-US" sz="2400" dirty="0" smtClean="0">
                <a:solidFill>
                  <a:srgbClr val="020621"/>
                </a:solidFill>
              </a:rPr>
              <a:t>Two-wheeled bicycle training</a:t>
            </a:r>
          </a:p>
          <a:p>
            <a:pPr marL="514350" indent="-514350">
              <a:buFont typeface="+mj-lt"/>
              <a:buAutoNum type="arabicPeriod"/>
            </a:pPr>
            <a:r>
              <a:rPr lang="en-US" sz="2400" dirty="0" smtClean="0">
                <a:solidFill>
                  <a:srgbClr val="020621"/>
                </a:solidFill>
              </a:rPr>
              <a:t>Treadmill training</a:t>
            </a:r>
          </a:p>
          <a:p>
            <a:pPr marL="514350" indent="-514350">
              <a:buFont typeface="+mj-lt"/>
              <a:buAutoNum type="arabicPeriod"/>
            </a:pPr>
            <a:r>
              <a:rPr lang="en-US" sz="2400" dirty="0" smtClean="0">
                <a:solidFill>
                  <a:srgbClr val="020621"/>
                </a:solidFill>
              </a:rPr>
              <a:t>Physical Activity</a:t>
            </a:r>
          </a:p>
          <a:p>
            <a:pPr marL="514350" indent="-514350">
              <a:buFont typeface="+mj-lt"/>
              <a:buAutoNum type="arabicPeriod"/>
            </a:pPr>
            <a:r>
              <a:rPr lang="en-US" sz="2400" dirty="0" smtClean="0">
                <a:solidFill>
                  <a:srgbClr val="020621"/>
                </a:solidFill>
              </a:rPr>
              <a:t>Strength Training</a:t>
            </a:r>
            <a:endParaRPr lang="en-US" sz="2400" dirty="0">
              <a:solidFill>
                <a:srgbClr val="020621"/>
              </a:solidFill>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6" name="Rectangle 5"/>
          <p:cNvSpPr/>
          <p:nvPr/>
        </p:nvSpPr>
        <p:spPr>
          <a:xfrm>
            <a:off x="0" y="0"/>
            <a:ext cx="4143372" cy="338554"/>
          </a:xfrm>
          <a:prstGeom prst="rect">
            <a:avLst/>
          </a:prstGeom>
          <a:solidFill>
            <a:schemeClr val="bg1">
              <a:lumMod val="65000"/>
            </a:schemeClr>
          </a:solidFill>
        </p:spPr>
        <p:txBody>
          <a:bodyPr wrap="square">
            <a:spAutoFit/>
          </a:bodyPr>
          <a:lstStyle/>
          <a:p>
            <a:pPr algn="ctr"/>
            <a:r>
              <a:rPr lang="en-US" sz="1600" b="1" dirty="0" smtClean="0"/>
              <a:t>Vertical </a:t>
            </a:r>
            <a:r>
              <a:rPr lang="en-US" sz="1600" b="1" dirty="0" smtClean="0"/>
              <a:t>Integration with Medicine &amp; Genetics</a:t>
            </a:r>
            <a:endParaRPr lang="en-US" sz="1600" b="1" dirty="0"/>
          </a:p>
        </p:txBody>
      </p:sp>
    </p:spTree>
    <p:extLst>
      <p:ext uri="{BB962C8B-B14F-4D97-AF65-F5344CB8AC3E}">
        <p14:creationId xmlns="" xmlns:p14="http://schemas.microsoft.com/office/powerpoint/2010/main" val="2848252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14620"/>
            <a:ext cx="7620000" cy="1143000"/>
          </a:xfrm>
        </p:spPr>
        <p:txBody>
          <a:bodyPr/>
          <a:lstStyle/>
          <a:p>
            <a:pPr algn="ctr"/>
            <a:r>
              <a:rPr lang="en-GB" b="1" dirty="0" smtClean="0"/>
              <a:t>Spiral Integration</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Role of Family Physician </a:t>
            </a:r>
            <a:endParaRPr lang="en-US" dirty="0"/>
          </a:p>
        </p:txBody>
      </p:sp>
      <p:sp>
        <p:nvSpPr>
          <p:cNvPr id="3" name="Content Placeholder 2"/>
          <p:cNvSpPr>
            <a:spLocks noGrp="1"/>
          </p:cNvSpPr>
          <p:nvPr>
            <p:ph idx="1"/>
          </p:nvPr>
        </p:nvSpPr>
        <p:spPr/>
        <p:txBody>
          <a:bodyPr>
            <a:normAutofit lnSpcReduction="10000"/>
          </a:bodyPr>
          <a:lstStyle/>
          <a:p>
            <a:pPr>
              <a:buFont typeface="+mj-lt"/>
              <a:buAutoNum type="arabicPeriod"/>
            </a:pPr>
            <a:endParaRPr lang="en-US" sz="2400" dirty="0" smtClean="0"/>
          </a:p>
          <a:p>
            <a:pPr marL="0" indent="0">
              <a:buNone/>
            </a:pPr>
            <a:r>
              <a:rPr lang="en-US" sz="2400" dirty="0" smtClean="0"/>
              <a:t>What will be the role of family physician in this scenario?</a:t>
            </a:r>
          </a:p>
          <a:p>
            <a:pPr>
              <a:buFont typeface="+mj-lt"/>
              <a:buAutoNum type="arabicPeriod"/>
            </a:pPr>
            <a:r>
              <a:rPr lang="en-US" sz="2400" dirty="0" smtClean="0"/>
              <a:t>Regular health check-ups are essential to monitor physical and developmental milestones in individuals with Down syndrome.</a:t>
            </a:r>
          </a:p>
          <a:p>
            <a:pPr>
              <a:buFont typeface="+mj-lt"/>
              <a:buAutoNum type="arabicPeriod"/>
            </a:pPr>
            <a:r>
              <a:rPr lang="en-US" sz="2400" dirty="0" smtClean="0"/>
              <a:t>Addressing common health issues such as heart problems, respiratory infections, and thyroid dysfunction is a key aspect of family medicine management.</a:t>
            </a:r>
          </a:p>
          <a:p>
            <a:pPr>
              <a:buFont typeface="+mj-lt"/>
              <a:buAutoNum type="arabicPeriod"/>
            </a:pPr>
            <a:r>
              <a:rPr lang="en-US" sz="2400" dirty="0" smtClean="0"/>
              <a:t>Collaborating with specialists like pediatricians, cardiologists, and therapists helps ensure a holistic approach to care.</a:t>
            </a:r>
          </a:p>
          <a:p>
            <a:pPr>
              <a:buFont typeface="+mj-lt"/>
              <a:buAutoNum type="arabicPeriod"/>
            </a:pPr>
            <a:r>
              <a:rPr lang="en-US" sz="2400" dirty="0" smtClean="0"/>
              <a:t>Early intervention and supportive therapies are vital to optimize cognitive and motor development.</a:t>
            </a:r>
            <a:endParaRPr lang="en-US" sz="24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Spiral </a:t>
            </a:r>
            <a:r>
              <a:rPr lang="en-US" sz="1600" b="1" dirty="0" smtClean="0"/>
              <a:t>Integration/ </a:t>
            </a:r>
            <a:r>
              <a:rPr lang="en-US" sz="1600" b="1" dirty="0" smtClean="0"/>
              <a:t>Family Medicine</a:t>
            </a:r>
            <a:endParaRPr lang="en-US" sz="1600" b="1" dirty="0"/>
          </a:p>
        </p:txBody>
      </p:sp>
      <p:sp>
        <p:nvSpPr>
          <p:cNvPr id="6" name="Rectangle 5"/>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Spiral Integration with Family Medicine</a:t>
            </a:r>
            <a:endParaRPr lang="en-US" sz="1600" b="1" dirty="0"/>
          </a:p>
        </p:txBody>
      </p:sp>
    </p:spTree>
    <p:extLst>
      <p:ext uri="{BB962C8B-B14F-4D97-AF65-F5344CB8AC3E}">
        <p14:creationId xmlns="" xmlns:p14="http://schemas.microsoft.com/office/powerpoint/2010/main" val="2570088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cs typeface="Times New Roman" pitchFamily="18" charset="0"/>
              </a:rPr>
              <a:t> Counseling </a:t>
            </a:r>
            <a:endParaRPr lang="en-US" dirty="0"/>
          </a:p>
        </p:txBody>
      </p:sp>
      <p:sp>
        <p:nvSpPr>
          <p:cNvPr id="3" name="Content Placeholder 2"/>
          <p:cNvSpPr>
            <a:spLocks noGrp="1"/>
          </p:cNvSpPr>
          <p:nvPr>
            <p:ph idx="1"/>
          </p:nvPr>
        </p:nvSpPr>
        <p:spPr/>
        <p:txBody>
          <a:bodyPr/>
          <a:lstStyle/>
          <a:p>
            <a:r>
              <a:rPr lang="en-US" sz="2400" dirty="0" smtClean="0">
                <a:solidFill>
                  <a:srgbClr val="4D5156"/>
                </a:solidFill>
              </a:rPr>
              <a:t>The goal of the counseling is </a:t>
            </a:r>
            <a:r>
              <a:rPr lang="en-US" sz="2400" dirty="0" smtClean="0">
                <a:solidFill>
                  <a:srgbClr val="040C28"/>
                </a:solidFill>
              </a:rPr>
              <a:t>to enable the individual to make critical decisions regarding alternative courses of actions without outside influence.</a:t>
            </a:r>
            <a:endParaRPr lang="en-US" sz="2400" dirty="0" smtClean="0">
              <a:solidFill>
                <a:srgbClr val="000000"/>
              </a:solidFill>
              <a:ea typeface="Calibri" panose="020F0502020204030204" pitchFamily="34" charset="0"/>
            </a:endParaRPr>
          </a:p>
          <a:p>
            <a:r>
              <a:rPr lang="en-US" sz="2400" b="1" dirty="0" smtClean="0">
                <a:solidFill>
                  <a:srgbClr val="000000"/>
                </a:solidFill>
                <a:latin typeface="Calibri" panose="020F0502020204030204" pitchFamily="34" charset="0"/>
                <a:ea typeface="Calibri" panose="020F0502020204030204" pitchFamily="34" charset="0"/>
              </a:rPr>
              <a:t>Example:</a:t>
            </a:r>
            <a:r>
              <a:rPr lang="en-US" sz="2400" dirty="0" smtClean="0">
                <a:solidFill>
                  <a:srgbClr val="000000"/>
                </a:solidFill>
                <a:latin typeface="Calibri" panose="020F0502020204030204" pitchFamily="34" charset="0"/>
                <a:ea typeface="Calibri" panose="020F0502020204030204" pitchFamily="34" charset="0"/>
              </a:rPr>
              <a:t> </a:t>
            </a:r>
            <a:r>
              <a:rPr lang="en-US" sz="2400" dirty="0" smtClean="0"/>
              <a:t>A 2 months old baby boy known case of Down Syndrome presented in </a:t>
            </a:r>
            <a:r>
              <a:rPr lang="en-US" sz="2400" dirty="0" err="1" smtClean="0"/>
              <a:t>peadiatric</a:t>
            </a:r>
            <a:r>
              <a:rPr lang="en-US" sz="2400" dirty="0" smtClean="0"/>
              <a:t> outpatient department of holy family hospital with his parents.</a:t>
            </a:r>
          </a:p>
          <a:p>
            <a:r>
              <a:rPr lang="en-US" sz="2400" dirty="0" smtClean="0">
                <a:solidFill>
                  <a:srgbClr val="000000"/>
                </a:solidFill>
                <a:latin typeface="Calibri" panose="020F0502020204030204" pitchFamily="34" charset="0"/>
                <a:ea typeface="Calibri" panose="020F0502020204030204" pitchFamily="34" charset="0"/>
              </a:rPr>
              <a:t>How will you counsel his parents?</a:t>
            </a:r>
            <a:endParaRPr lang="en-US" sz="2400" dirty="0">
              <a:solidFill>
                <a:srgbClr val="000000"/>
              </a:solidFill>
              <a:latin typeface="Calibri" panose="020F0502020204030204" pitchFamily="34" charset="0"/>
              <a:ea typeface="Calibri" panose="020F0502020204030204" pitchFamily="34" charset="0"/>
            </a:endParaRPr>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Spiral </a:t>
            </a:r>
            <a:r>
              <a:rPr lang="en-US" sz="1600" b="1" dirty="0" smtClean="0"/>
              <a:t>Integration/ </a:t>
            </a:r>
            <a:r>
              <a:rPr lang="en-US" sz="1600" b="1" dirty="0" smtClean="0"/>
              <a:t>Family Medicine</a:t>
            </a:r>
            <a:endParaRPr lang="en-US" sz="1600" b="1" dirty="0"/>
          </a:p>
        </p:txBody>
      </p:sp>
      <p:sp>
        <p:nvSpPr>
          <p:cNvPr id="6" name="Rectangle 5"/>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Spiral Integration with Family Medicine</a:t>
            </a:r>
            <a:endParaRPr lang="en-US" sz="16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cs typeface="Times New Roman" pitchFamily="18" charset="0"/>
              </a:rPr>
              <a:t> </a:t>
            </a:r>
            <a:r>
              <a:rPr lang="en-US" sz="4800" b="1" dirty="0" smtClean="0">
                <a:cs typeface="Times New Roman" pitchFamily="18" charset="0"/>
              </a:rPr>
              <a:t>Counseling </a:t>
            </a:r>
            <a:endParaRPr lang="en-US" dirty="0"/>
          </a:p>
        </p:txBody>
      </p:sp>
      <p:sp>
        <p:nvSpPr>
          <p:cNvPr id="3" name="Content Placeholder 2"/>
          <p:cNvSpPr>
            <a:spLocks noGrp="1"/>
          </p:cNvSpPr>
          <p:nvPr>
            <p:ph idx="1"/>
          </p:nvPr>
        </p:nvSpPr>
        <p:spPr/>
        <p:txBody>
          <a:bodyPr>
            <a:normAutofit fontScale="92500" lnSpcReduction="10000"/>
          </a:bodyPr>
          <a:lstStyle/>
          <a:p>
            <a:pPr>
              <a:buFont typeface="+mj-lt"/>
              <a:buAutoNum type="arabicPeriod"/>
            </a:pPr>
            <a:r>
              <a:rPr lang="en-US" sz="2400" b="1" dirty="0" smtClean="0"/>
              <a:t>Emotional Support: </a:t>
            </a:r>
            <a:r>
              <a:rPr lang="en-US" sz="2400" dirty="0" smtClean="0"/>
              <a:t>Providing emotional support to the family is crucial. Counseling can help them navigate through these feelings and develop coping strategies.</a:t>
            </a:r>
          </a:p>
          <a:p>
            <a:pPr>
              <a:buFont typeface="+mj-lt"/>
              <a:buAutoNum type="arabicPeriod"/>
            </a:pPr>
            <a:r>
              <a:rPr lang="en-US" sz="2400" b="1" dirty="0" smtClean="0"/>
              <a:t>Education: </a:t>
            </a:r>
            <a:r>
              <a:rPr lang="en-US" sz="2400" dirty="0" smtClean="0"/>
              <a:t>Offering information about Down syndrome, its characteristics, and potential challenges can empower families to better understand the condition.</a:t>
            </a:r>
          </a:p>
          <a:p>
            <a:pPr>
              <a:buFont typeface="+mj-lt"/>
              <a:buAutoNum type="arabicPeriod"/>
            </a:pPr>
            <a:r>
              <a:rPr lang="en-US" sz="2400" b="1" dirty="0" smtClean="0"/>
              <a:t>Behavioral Strategies: </a:t>
            </a:r>
            <a:r>
              <a:rPr lang="en-US" sz="2400" dirty="0" smtClean="0"/>
              <a:t>Individuals with Down syndrome may exhibit specific behavioral challenges. Counseling can provide families with strategies to manage and address these behaviors effectively. This may include positive reinforcement, communication techniques, and setting realistic expectations.</a:t>
            </a:r>
          </a:p>
          <a:p>
            <a:pPr>
              <a:buFont typeface="+mj-lt"/>
              <a:buAutoNum type="arabicPeriod"/>
            </a:pPr>
            <a:r>
              <a:rPr lang="en-US" sz="2400" b="1" dirty="0" smtClean="0"/>
              <a:t>Developmental Milestones: </a:t>
            </a:r>
            <a:r>
              <a:rPr lang="en-US" sz="2400" dirty="0" smtClean="0"/>
              <a:t>Helping families understand and celebrate developmental milestones is important. Individuals with Down syndrome may reach milestones at different rates.</a:t>
            </a:r>
          </a:p>
          <a:p>
            <a:endParaRPr lang="en-PK" sz="12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Spiral Integration with Family Medicine</a:t>
            </a:r>
            <a:endParaRPr lang="en-US" sz="1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latin typeface="+mn-lt"/>
              </a:rPr>
              <a:t>Motto, Vision, Dream</a:t>
            </a:r>
            <a:endParaRPr lang="en-US" sz="3600" b="1" dirty="0">
              <a:latin typeface="+mn-lt"/>
            </a:endParaRPr>
          </a:p>
        </p:txBody>
      </p:sp>
      <p:graphicFrame>
        <p:nvGraphicFramePr>
          <p:cNvPr id="4" name="Content Placeholder 3">
            <a:extLst>
              <a:ext uri="{FF2B5EF4-FFF2-40B4-BE49-F238E27FC236}">
                <a16:creationId xmlns:a16="http://schemas.microsoft.com/office/drawing/2014/main" xmlns=""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86200" y="12192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pic>
        <p:nvPicPr>
          <p:cNvPr id="3" name="Picture 2"/>
          <p:cNvPicPr>
            <a:picLocks noChangeAspect="1"/>
          </p:cNvPicPr>
          <p:nvPr/>
        </p:nvPicPr>
        <p:blipFill>
          <a:blip r:embed="rId6"/>
          <a:stretch>
            <a:fillRect/>
          </a:stretch>
        </p:blipFill>
        <p:spPr>
          <a:xfrm>
            <a:off x="761999" y="1849679"/>
            <a:ext cx="2981481" cy="3255721"/>
          </a:xfrm>
          <a:prstGeom prst="rect">
            <a:avLst/>
          </a:prstGeom>
        </p:spPr>
      </p:pic>
      <p:pic>
        <p:nvPicPr>
          <p:cNvPr id="9" name="Picture 8"/>
          <p:cNvPicPr>
            <a:picLocks noChangeAspect="1"/>
          </p:cNvPicPr>
          <p:nvPr/>
        </p:nvPicPr>
        <p:blipFill>
          <a:blip r:embed="rId7"/>
          <a:stretch>
            <a:fillRect/>
          </a:stretch>
        </p:blipFill>
        <p:spPr>
          <a:xfrm>
            <a:off x="8358214" y="1"/>
            <a:ext cx="785786" cy="806740"/>
          </a:xfrm>
          <a:prstGeom prst="rect">
            <a:avLst/>
          </a:prstGeom>
        </p:spPr>
      </p:pic>
    </p:spTree>
    <p:extLst>
      <p:ext uri="{BB962C8B-B14F-4D97-AF65-F5344CB8AC3E}">
        <p14:creationId xmlns="" xmlns:p14="http://schemas.microsoft.com/office/powerpoint/2010/main" val="2760728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Relevance of Topic with </a:t>
            </a:r>
            <a:br>
              <a:rPr lang="en-US" sz="3600" b="1" dirty="0" smtClean="0"/>
            </a:br>
            <a:r>
              <a:rPr lang="en-US" sz="3600" b="1" dirty="0" smtClean="0"/>
              <a:t>Biomedical Ethics </a:t>
            </a:r>
            <a:endParaRPr lang="en-US" sz="3600" dirty="0"/>
          </a:p>
        </p:txBody>
      </p:sp>
      <p:sp>
        <p:nvSpPr>
          <p:cNvPr id="3" name="Content Placeholder 2"/>
          <p:cNvSpPr>
            <a:spLocks noGrp="1"/>
          </p:cNvSpPr>
          <p:nvPr>
            <p:ph idx="1"/>
          </p:nvPr>
        </p:nvSpPr>
        <p:spPr/>
        <p:txBody>
          <a:bodyPr/>
          <a:lstStyle/>
          <a:p>
            <a:r>
              <a:rPr lang="en-US" sz="2400" dirty="0" smtClean="0">
                <a:cs typeface="Times New Roman" panose="02020603050405020304" pitchFamily="18" charset="0"/>
              </a:rPr>
              <a:t>Ethics are important in counseling, as they are means to protect the welfare and benefit of the patient.</a:t>
            </a:r>
          </a:p>
          <a:p>
            <a:r>
              <a:rPr lang="en-US" sz="2400" dirty="0" smtClean="0">
                <a:cs typeface="Times New Roman" panose="02020603050405020304" pitchFamily="18" charset="0"/>
              </a:rPr>
              <a:t>Doctor should discuss all the important information with the parents</a:t>
            </a:r>
            <a:r>
              <a:rPr lang="en-US" sz="2400" dirty="0" smtClean="0">
                <a:latin typeface="Times New Roman" panose="02020603050405020304" pitchFamily="18" charset="0"/>
                <a:cs typeface="Times New Roman" panose="02020603050405020304" pitchFamily="18" charset="0"/>
              </a:rPr>
              <a:t>.</a:t>
            </a:r>
            <a:endParaRPr lang="en-PK"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643306" cy="338554"/>
          </a:xfrm>
          <a:prstGeom prst="rect">
            <a:avLst/>
          </a:prstGeom>
          <a:solidFill>
            <a:schemeClr val="bg1">
              <a:lumMod val="65000"/>
            </a:schemeClr>
          </a:solidFill>
        </p:spPr>
        <p:txBody>
          <a:bodyPr wrap="square">
            <a:spAutoFit/>
          </a:bodyPr>
          <a:lstStyle/>
          <a:p>
            <a:pPr algn="ctr"/>
            <a:r>
              <a:rPr lang="en-US" sz="1600" b="1" dirty="0" smtClean="0"/>
              <a:t>Spiral Integration with </a:t>
            </a:r>
            <a:r>
              <a:rPr lang="en-US" sz="1600" b="1" dirty="0" smtClean="0"/>
              <a:t>Biomedical Ethics </a:t>
            </a:r>
            <a:endParaRPr lang="en-US" sz="16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7620000" cy="1143000"/>
          </a:xfrm>
        </p:spPr>
        <p:txBody>
          <a:bodyPr/>
          <a:lstStyle/>
          <a:p>
            <a:r>
              <a:rPr lang="en-US" sz="4800" b="1" dirty="0" smtClean="0"/>
              <a:t>Suggested Research Article</a:t>
            </a:r>
            <a:endParaRPr lang="en-US" dirty="0"/>
          </a:p>
        </p:txBody>
      </p:sp>
      <p:pic>
        <p:nvPicPr>
          <p:cNvPr id="7" name="Picture 6">
            <a:extLst>
              <a:ext uri="{FF2B5EF4-FFF2-40B4-BE49-F238E27FC236}">
                <a16:creationId xmlns="" xmlns:a16="http://schemas.microsoft.com/office/drawing/2014/main" id="{2B982C5A-614E-4AA6-AF40-47B234E848F8}"/>
              </a:ext>
            </a:extLst>
          </p:cNvPr>
          <p:cNvPicPr>
            <a:picLocks noChangeAspect="1"/>
          </p:cNvPicPr>
          <p:nvPr/>
        </p:nvPicPr>
        <p:blipFill>
          <a:blip r:embed="rId2"/>
          <a:stretch>
            <a:fillRect/>
          </a:stretch>
        </p:blipFill>
        <p:spPr>
          <a:xfrm>
            <a:off x="228600" y="1143000"/>
            <a:ext cx="7915300" cy="3276600"/>
          </a:xfrm>
          <a:prstGeom prst="rect">
            <a:avLst/>
          </a:prstGeom>
        </p:spPr>
      </p:pic>
      <p:pic>
        <p:nvPicPr>
          <p:cNvPr id="8" name="Picture 7">
            <a:extLst>
              <a:ext uri="{FF2B5EF4-FFF2-40B4-BE49-F238E27FC236}">
                <a16:creationId xmlns="" xmlns:a16="http://schemas.microsoft.com/office/drawing/2014/main" id="{0F08A5BF-D5CA-4164-9159-41F69A059006}"/>
              </a:ext>
            </a:extLst>
          </p:cNvPr>
          <p:cNvPicPr>
            <a:picLocks noChangeAspect="1"/>
          </p:cNvPicPr>
          <p:nvPr/>
        </p:nvPicPr>
        <p:blipFill>
          <a:blip r:embed="rId3"/>
          <a:stretch>
            <a:fillRect/>
          </a:stretch>
        </p:blipFill>
        <p:spPr>
          <a:xfrm>
            <a:off x="390530" y="4285917"/>
            <a:ext cx="7896246" cy="2572083"/>
          </a:xfrm>
          <a:prstGeom prst="rect">
            <a:avLst/>
          </a:prstGeom>
        </p:spPr>
      </p:pic>
      <p:sp>
        <p:nvSpPr>
          <p:cNvPr id="9" name="Rectangle 8"/>
          <p:cNvSpPr/>
          <p:nvPr/>
        </p:nvSpPr>
        <p:spPr>
          <a:xfrm>
            <a:off x="6000760" y="3000372"/>
            <a:ext cx="2500330" cy="9286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0" dirty="0">
                <a:solidFill>
                  <a:schemeClr val="bg1">
                    <a:lumMod val="95000"/>
                  </a:schemeClr>
                </a:solidFill>
                <a:effectLst/>
                <a:latin typeface="ElsevierGulliver"/>
              </a:rPr>
              <a:t>Dynamic gait stability in children with and without Down syndrome </a:t>
            </a:r>
          </a:p>
          <a:p>
            <a:r>
              <a:rPr lang="en-US" sz="1200" b="1" i="0" dirty="0">
                <a:solidFill>
                  <a:schemeClr val="bg1">
                    <a:lumMod val="95000"/>
                  </a:schemeClr>
                </a:solidFill>
                <a:effectLst/>
                <a:latin typeface="ElsevierGulliver"/>
              </a:rPr>
              <a:t>during overground walking.</a:t>
            </a:r>
          </a:p>
          <a:p>
            <a:r>
              <a:rPr lang="en-US" sz="1200" b="1" dirty="0"/>
              <a:t>.</a:t>
            </a:r>
            <a:endParaRPr lang="en-US" sz="2000" b="1" dirty="0"/>
          </a:p>
        </p:txBody>
      </p:sp>
      <p:pic>
        <p:nvPicPr>
          <p:cNvPr id="6" name="Picture 5"/>
          <p:cNvPicPr>
            <a:picLocks noChangeAspect="1"/>
          </p:cNvPicPr>
          <p:nvPr/>
        </p:nvPicPr>
        <p:blipFill>
          <a:blip r:embed="rId4"/>
          <a:stretch>
            <a:fillRect/>
          </a:stretch>
        </p:blipFill>
        <p:spPr>
          <a:xfrm>
            <a:off x="8358214" y="1"/>
            <a:ext cx="785786" cy="806740"/>
          </a:xfrm>
          <a:prstGeom prst="rect">
            <a:avLst/>
          </a:prstGeom>
        </p:spPr>
      </p:pic>
      <p:sp>
        <p:nvSpPr>
          <p:cNvPr id="11" name="Rectangle 10"/>
          <p:cNvSpPr/>
          <p:nvPr/>
        </p:nvSpPr>
        <p:spPr>
          <a:xfrm>
            <a:off x="0" y="0"/>
            <a:ext cx="3071802" cy="338554"/>
          </a:xfrm>
          <a:prstGeom prst="rect">
            <a:avLst/>
          </a:prstGeom>
          <a:solidFill>
            <a:schemeClr val="bg1">
              <a:lumMod val="65000"/>
            </a:schemeClr>
          </a:solidFill>
        </p:spPr>
        <p:txBody>
          <a:bodyPr wrap="square">
            <a:spAutoFit/>
          </a:bodyPr>
          <a:lstStyle/>
          <a:p>
            <a:pPr algn="ctr"/>
            <a:r>
              <a:rPr lang="en-US" sz="1600" b="1" dirty="0" smtClean="0"/>
              <a:t>Spiral Integration with Research</a:t>
            </a:r>
            <a:endParaRPr lang="en-US" sz="16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4">
                    <a:lumMod val="75000"/>
                  </a:schemeClr>
                </a:solidFill>
              </a:rPr>
              <a:t>How To Access Digital Library</a:t>
            </a:r>
            <a:endParaRPr lang="en-US" sz="4400" dirty="0"/>
          </a:p>
        </p:txBody>
      </p:sp>
      <p:sp>
        <p:nvSpPr>
          <p:cNvPr id="3" name="Content Placeholder 2"/>
          <p:cNvSpPr>
            <a:spLocks noGrp="1"/>
          </p:cNvSpPr>
          <p:nvPr>
            <p:ph idx="1"/>
          </p:nvPr>
        </p:nvSpPr>
        <p:spPr/>
        <p:txBody>
          <a:bodyPr/>
          <a:lstStyle/>
          <a:p>
            <a:r>
              <a:rPr lang="en-US" sz="2400" b="1" dirty="0" smtClean="0">
                <a:solidFill>
                  <a:srgbClr val="202124"/>
                </a:solidFill>
              </a:rPr>
              <a:t>Steps to Access HEC Digital Library</a:t>
            </a:r>
            <a:endParaRPr lang="en-US" sz="2400" dirty="0" smtClean="0">
              <a:solidFill>
                <a:srgbClr val="202124"/>
              </a:solidFill>
            </a:endParaRPr>
          </a:p>
          <a:p>
            <a:pPr>
              <a:buFont typeface="+mj-lt"/>
              <a:buAutoNum type="arabicPeriod"/>
            </a:pPr>
            <a:r>
              <a:rPr lang="en-US" sz="2000" dirty="0" smtClean="0">
                <a:solidFill>
                  <a:srgbClr val="202124"/>
                </a:solidFill>
                <a:latin typeface="Calibri" pitchFamily="34" charset="0"/>
              </a:rPr>
              <a:t>Go to the website of HEC National Digital Library.</a:t>
            </a:r>
          </a:p>
          <a:p>
            <a:pPr>
              <a:buFont typeface="+mj-lt"/>
              <a:buAutoNum type="arabicPeriod"/>
            </a:pPr>
            <a:r>
              <a:rPr lang="en-US" sz="2000" dirty="0" smtClean="0">
                <a:solidFill>
                  <a:srgbClr val="202124"/>
                </a:solidFill>
                <a:latin typeface="Calibri" pitchFamily="34" charset="0"/>
              </a:rPr>
              <a:t>On Home Page, click on the INSTITUTES.</a:t>
            </a:r>
          </a:p>
          <a:p>
            <a:pPr>
              <a:buFont typeface="+mj-lt"/>
              <a:buAutoNum type="arabicPeriod"/>
            </a:pPr>
            <a:r>
              <a:rPr lang="en-US" sz="2000" dirty="0" smtClean="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000" dirty="0" smtClean="0">
                <a:solidFill>
                  <a:srgbClr val="202124"/>
                </a:solidFill>
                <a:latin typeface="Calibri" pitchFamily="34" charset="0"/>
              </a:rPr>
              <a:t>Select your desired Institute.</a:t>
            </a:r>
          </a:p>
          <a:p>
            <a:pPr marL="0" indent="0">
              <a:buNone/>
            </a:pPr>
            <a:r>
              <a:rPr lang="en-US" sz="2000" dirty="0" smtClean="0">
                <a:latin typeface="Calibri" pitchFamily="34" charset="0"/>
              </a:rPr>
              <a:t>5.  </a:t>
            </a:r>
            <a:r>
              <a:rPr lang="en-US" sz="2000" dirty="0" smtClean="0">
                <a:solidFill>
                  <a:srgbClr val="000000"/>
                </a:solidFill>
                <a:latin typeface="Calibri" pitchFamily="34" charset="0"/>
              </a:rPr>
              <a:t>A page will appear showing the resources of the institution</a:t>
            </a:r>
          </a:p>
          <a:p>
            <a:pPr marL="0" indent="0">
              <a:buNone/>
            </a:pPr>
            <a:r>
              <a:rPr lang="en-US" sz="2000" dirty="0" smtClean="0">
                <a:solidFill>
                  <a:srgbClr val="000000"/>
                </a:solidFill>
                <a:latin typeface="Calibri" pitchFamily="34" charset="0"/>
              </a:rPr>
              <a:t>6. Journals and Researches will appear</a:t>
            </a:r>
          </a:p>
          <a:p>
            <a:pPr marL="0" indent="0">
              <a:buNone/>
            </a:pPr>
            <a:r>
              <a:rPr lang="en-US" sz="2000" dirty="0" smtClean="0">
                <a:solidFill>
                  <a:srgbClr val="000000"/>
                </a:solidFill>
                <a:latin typeface="Calibri" pitchFamily="34" charset="0"/>
              </a:rPr>
              <a:t>7. You can find a Journal by clicking on JOURNALS AND DATABASE and enter a keyword to search for your desired journal.</a:t>
            </a:r>
            <a:r>
              <a:rPr lang="en-US" sz="2000" b="1" dirty="0" smtClean="0">
                <a:latin typeface="Calibri" pitchFamily="34" charset="0"/>
              </a:rPr>
              <a:t> </a:t>
            </a:r>
            <a:r>
              <a:rPr lang="en-US" sz="2000" b="1" dirty="0" err="1" smtClean="0">
                <a:latin typeface="Calibri" pitchFamily="34" charset="0"/>
              </a:rPr>
              <a:t>Link</a:t>
            </a:r>
            <a:r>
              <a:rPr lang="en-US" sz="2000" dirty="0" err="1" smtClean="0">
                <a:latin typeface="Calibri" pitchFamily="34" charset="0"/>
              </a:rPr>
              <a:t>:https</a:t>
            </a:r>
            <a:r>
              <a:rPr lang="en-US" sz="2000" dirty="0" smtClean="0">
                <a:latin typeface="Calibri" pitchFamily="34" charset="0"/>
              </a:rPr>
              <a:t>://</a:t>
            </a:r>
            <a:r>
              <a:rPr lang="en-US" sz="2000" dirty="0" err="1" smtClean="0">
                <a:latin typeface="Calibri" pitchFamily="34" charset="0"/>
              </a:rPr>
              <a:t>www.topstudyworld.com</a:t>
            </a:r>
            <a:r>
              <a:rPr lang="en-US" sz="2000" dirty="0" smtClean="0">
                <a:latin typeface="Calibri" pitchFamily="34" charset="0"/>
              </a:rPr>
              <a:t>/2020/05/access-</a:t>
            </a:r>
            <a:r>
              <a:rPr lang="en-US" sz="2000" dirty="0" err="1" smtClean="0">
                <a:latin typeface="Calibri" pitchFamily="34" charset="0"/>
              </a:rPr>
              <a:t>hec</a:t>
            </a:r>
            <a:r>
              <a:rPr lang="en-US" sz="2000" dirty="0" smtClean="0">
                <a:latin typeface="Calibri" pitchFamily="34" charset="0"/>
              </a:rPr>
              <a:t>-digital-</a:t>
            </a:r>
            <a:r>
              <a:rPr lang="en-US" sz="2000" dirty="0" err="1" smtClean="0">
                <a:latin typeface="Calibri" pitchFamily="34" charset="0"/>
              </a:rPr>
              <a:t>library.html?m</a:t>
            </a:r>
            <a:r>
              <a:rPr lang="en-US" sz="2000" dirty="0" smtClean="0">
                <a:latin typeface="Calibri" pitchFamily="34" charset="0"/>
              </a:rPr>
              <a:t>=1</a:t>
            </a:r>
          </a:p>
          <a:p>
            <a:pPr marL="0" indent="0">
              <a:buNone/>
            </a:pPr>
            <a:endParaRPr lang="en-US" sz="2400" dirty="0" smtClean="0">
              <a:latin typeface="Calibri" pitchFamily="34" charset="0"/>
            </a:endParaRPr>
          </a:p>
          <a:p>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2928926"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Promoting IT &amp; Research Culture</a:t>
            </a:r>
            <a:endParaRPr lang="en-US" sz="1600" b="1"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sz="2400" b="1" dirty="0" smtClean="0">
                <a:solidFill>
                  <a:srgbClr val="FF0000"/>
                </a:solidFill>
              </a:rPr>
              <a:t>Books:</a:t>
            </a:r>
          </a:p>
          <a:p>
            <a:pPr algn="just"/>
            <a:r>
              <a:rPr lang="en-US" sz="2000" dirty="0" smtClean="0"/>
              <a:t>Guyton  And Hall textbook of Medical Physiology  14</a:t>
            </a:r>
            <a:r>
              <a:rPr lang="en-US" sz="2000" baseline="30000" dirty="0" smtClean="0"/>
              <a:t>th</a:t>
            </a:r>
            <a:r>
              <a:rPr lang="en-US" sz="2000" dirty="0" smtClean="0"/>
              <a:t> Edition </a:t>
            </a:r>
          </a:p>
          <a:p>
            <a:pPr algn="just"/>
            <a:r>
              <a:rPr lang="en-US" sz="2000" dirty="0" smtClean="0"/>
              <a:t>Ganong’s  Review of Medical Physiology 25</a:t>
            </a:r>
            <a:r>
              <a:rPr lang="en-US" sz="2000" baseline="30000" dirty="0" smtClean="0"/>
              <a:t>th</a:t>
            </a:r>
            <a:r>
              <a:rPr lang="en-US" sz="2000" dirty="0" smtClean="0"/>
              <a:t> Edition </a:t>
            </a:r>
          </a:p>
          <a:p>
            <a:pPr algn="just"/>
            <a:r>
              <a:rPr lang="en-US" sz="2000" dirty="0" smtClean="0"/>
              <a:t>Sherwood, 9</a:t>
            </a:r>
            <a:r>
              <a:rPr lang="en-US" sz="2000" baseline="30000" dirty="0" smtClean="0"/>
              <a:t>th</a:t>
            </a:r>
            <a:r>
              <a:rPr lang="en-US" sz="2000" dirty="0" smtClean="0"/>
              <a:t> edition.</a:t>
            </a:r>
          </a:p>
          <a:p>
            <a:pPr algn="just"/>
            <a:r>
              <a:rPr lang="en-US" sz="2000" dirty="0" smtClean="0"/>
              <a:t>Silverthorn Physiology,6</a:t>
            </a:r>
            <a:r>
              <a:rPr lang="en-US" sz="2000" baseline="30000" dirty="0" smtClean="0"/>
              <a:t>th</a:t>
            </a:r>
            <a:r>
              <a:rPr lang="en-US" sz="2000" dirty="0" smtClean="0"/>
              <a:t> edition</a:t>
            </a:r>
          </a:p>
          <a:p>
            <a:pPr algn="just"/>
            <a:r>
              <a:rPr lang="en-US" sz="2000" dirty="0" smtClean="0"/>
              <a:t>Vander’s Human Physiology,14</a:t>
            </a:r>
            <a:r>
              <a:rPr lang="en-US" sz="2000" baseline="30000" dirty="0" smtClean="0"/>
              <a:t>th</a:t>
            </a:r>
            <a:r>
              <a:rPr lang="en-US" sz="2000" dirty="0" smtClean="0"/>
              <a:t> edition</a:t>
            </a:r>
          </a:p>
          <a:p>
            <a:pPr marL="0" indent="0" algn="just">
              <a:buNone/>
            </a:pPr>
            <a:r>
              <a:rPr lang="en-US" sz="2400" b="1" dirty="0" smtClean="0">
                <a:solidFill>
                  <a:srgbClr val="FF0000"/>
                </a:solidFill>
              </a:rPr>
              <a:t>Research:</a:t>
            </a:r>
          </a:p>
          <a:p>
            <a:r>
              <a:rPr lang="en-US" sz="2000" dirty="0" smtClean="0">
                <a:solidFill>
                  <a:srgbClr val="1F1F1F"/>
                </a:solidFill>
                <a:latin typeface="ElsevierGulliver"/>
              </a:rPr>
              <a:t>Dynamic gait stability in children with and without Down syndrome during </a:t>
            </a:r>
            <a:r>
              <a:rPr lang="en-US" sz="2000" dirty="0" err="1" smtClean="0">
                <a:solidFill>
                  <a:srgbClr val="1F1F1F"/>
                </a:solidFill>
                <a:latin typeface="ElsevierGulliver"/>
              </a:rPr>
              <a:t>overground</a:t>
            </a:r>
            <a:r>
              <a:rPr lang="en-US" sz="2000" dirty="0" smtClean="0">
                <a:solidFill>
                  <a:srgbClr val="1F1F1F"/>
                </a:solidFill>
                <a:latin typeface="ElsevierGulliver"/>
              </a:rPr>
              <a:t> walking</a:t>
            </a:r>
          </a:p>
          <a:p>
            <a:pPr marL="0" indent="0" algn="just">
              <a:buNone/>
            </a:pPr>
            <a:r>
              <a:rPr lang="en-US" sz="2000" u="sng" dirty="0" smtClean="0">
                <a:solidFill>
                  <a:srgbClr val="1F1F1F"/>
                </a:solidFill>
                <a:latin typeface="ElsevierSans"/>
                <a:hlinkClick r:id="rId2" tooltip="Persistent link using digital object identifier"/>
              </a:rPr>
              <a:t>  https://doi.org/10.1016/j.clinbiomech.2023.106163</a:t>
            </a:r>
            <a:endParaRPr lang="en-US" sz="2000" u="sng" dirty="0" smtClean="0">
              <a:solidFill>
                <a:schemeClr val="tx2"/>
              </a:solidFill>
            </a:endParaRPr>
          </a:p>
          <a:p>
            <a:pPr marL="0" indent="0" algn="just">
              <a:buNone/>
            </a:pPr>
            <a:r>
              <a:rPr lang="en-US" sz="2400" b="1" dirty="0" smtClean="0">
                <a:solidFill>
                  <a:srgbClr val="FF0000"/>
                </a:solidFill>
              </a:rPr>
              <a:t>YouTube/</a:t>
            </a:r>
            <a:r>
              <a:rPr lang="en-US" sz="2400" b="1" dirty="0" err="1" smtClean="0">
                <a:solidFill>
                  <a:srgbClr val="FF0000"/>
                </a:solidFill>
              </a:rPr>
              <a:t>videolink</a:t>
            </a:r>
            <a:r>
              <a:rPr lang="en-US" sz="2400" b="1" dirty="0" smtClean="0">
                <a:solidFill>
                  <a:srgbClr val="FF0000"/>
                </a:solidFill>
              </a:rPr>
              <a:t>:</a:t>
            </a:r>
          </a:p>
          <a:p>
            <a:pPr marL="0" indent="0" algn="just">
              <a:buNone/>
            </a:pPr>
            <a:r>
              <a:rPr lang="en-US" sz="1800" b="1" dirty="0" smtClean="0">
                <a:hlinkClick r:id="rId3">
                  <a:extLst>
                    <a:ext uri="{A12FA001-AC4F-418D-AE19-62706E023703}">
                      <ahyp:hlinkClr xmlns:lc="http://schemas.openxmlformats.org/drawingml/2006/lockedCanvas" xmlns:ahyp="http://schemas.microsoft.com/office/drawing/2018/hyperlinkcolor" xmlns="" val="tx"/>
                    </a:ext>
                  </a:extLst>
                </a:hlinkClick>
              </a:rPr>
              <a:t>  </a:t>
            </a:r>
            <a:r>
              <a:rPr lang="en-US" sz="1800" b="1" dirty="0" smtClean="0">
                <a:hlinkClick r:id="rId4"/>
              </a:rPr>
              <a:t>https://youtu.be/ze_6VWwLtOE?si=VYcbQsvoUhawTPQs</a:t>
            </a:r>
            <a:r>
              <a:rPr lang="en-US" sz="1800" b="1" dirty="0" smtClean="0"/>
              <a:t> </a:t>
            </a:r>
          </a:p>
          <a:p>
            <a:pPr marL="0" indent="0" algn="just">
              <a:buNone/>
            </a:pPr>
            <a:endParaRPr lang="en-US" sz="2400" b="1" dirty="0" smtClean="0">
              <a:solidFill>
                <a:srgbClr val="FF0000"/>
              </a:solidFill>
            </a:endParaRPr>
          </a:p>
          <a:p>
            <a:pPr marL="0" indent="0" algn="just">
              <a:buNone/>
            </a:pPr>
            <a:endParaRPr lang="en-US" sz="2400" dirty="0" smtClean="0">
              <a:solidFill>
                <a:schemeClr val="tx2"/>
              </a:solidFill>
            </a:endParaRPr>
          </a:p>
          <a:p>
            <a:pPr marL="0" indent="0" algn="just">
              <a:buNone/>
            </a:pPr>
            <a:r>
              <a:rPr lang="en-US" sz="2400" b="1" dirty="0" smtClean="0">
                <a:solidFill>
                  <a:srgbClr val="FF0000"/>
                </a:solidFill>
              </a:rPr>
              <a:t> </a:t>
            </a:r>
            <a:endParaRPr lang="en-US" sz="2400" b="1" dirty="0" smtClean="0">
              <a:solidFill>
                <a:schemeClr val="tx2"/>
              </a:solidFill>
            </a:endParaRPr>
          </a:p>
          <a:p>
            <a:pPr marL="0" indent="0" algn="just">
              <a:buNone/>
            </a:pPr>
            <a:endParaRPr lang="en-US" sz="2400" b="1" dirty="0" smtClean="0">
              <a:solidFill>
                <a:schemeClr val="tx2"/>
              </a:solidFill>
            </a:endParaRPr>
          </a:p>
          <a:p>
            <a:pPr marL="0" indent="0" algn="just">
              <a:buNone/>
            </a:pPr>
            <a:endParaRPr lang="en-US" sz="2400" dirty="0" smtClean="0">
              <a:solidFill>
                <a:schemeClr val="tx2"/>
              </a:solidFill>
            </a:endParaRPr>
          </a:p>
          <a:p>
            <a:pPr marL="0" indent="0" algn="just">
              <a:buNone/>
            </a:pPr>
            <a:endParaRPr lang="en-US" sz="2400" b="1" dirty="0" smtClean="0">
              <a:solidFill>
                <a:srgbClr val="FF3300"/>
              </a:solidFill>
            </a:endParaRPr>
          </a:p>
          <a:p>
            <a:pPr marL="0" indent="0" algn="just">
              <a:buNone/>
            </a:pPr>
            <a:endParaRPr lang="en-US" sz="2400" b="1" dirty="0" smtClean="0">
              <a:solidFill>
                <a:srgbClr val="FF3300"/>
              </a:solidFill>
            </a:endParaRPr>
          </a:p>
          <a:p>
            <a:pPr marL="0" indent="0" algn="just">
              <a:buNone/>
            </a:pPr>
            <a:endParaRPr lang="en-US" sz="2400" b="1" dirty="0" smtClean="0">
              <a:solidFill>
                <a:srgbClr val="FF3300"/>
              </a:solidFill>
            </a:endParaRPr>
          </a:p>
          <a:p>
            <a:pPr marL="0" indent="0" algn="just">
              <a:buNone/>
            </a:pPr>
            <a:endParaRPr lang="en-US" sz="2400" b="1" dirty="0" smtClean="0"/>
          </a:p>
          <a:p>
            <a:pPr marL="514350" indent="-514350" algn="just">
              <a:buFont typeface="+mj-lt"/>
              <a:buAutoNum type="arabicPeriod"/>
            </a:pPr>
            <a:endParaRPr lang="en-US" sz="2400" dirty="0" smtClean="0"/>
          </a:p>
          <a:p>
            <a:pPr marL="514350" indent="-514350" algn="just">
              <a:buFont typeface="+mj-lt"/>
              <a:buAutoNum type="arabicPeriod"/>
            </a:pPr>
            <a:endParaRPr lang="en-US" sz="2400" dirty="0"/>
          </a:p>
        </p:txBody>
      </p:sp>
      <p:pic>
        <p:nvPicPr>
          <p:cNvPr id="4" name="Picture 3"/>
          <p:cNvPicPr>
            <a:picLocks noChangeAspect="1"/>
          </p:cNvPicPr>
          <p:nvPr/>
        </p:nvPicPr>
        <p:blipFill>
          <a:blip r:embed="rId5"/>
          <a:stretch>
            <a:fillRect/>
          </a:stretch>
        </p:blipFill>
        <p:spPr>
          <a:xfrm>
            <a:off x="8358214" y="1"/>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References</a:t>
            </a:r>
            <a:endParaRPr lang="en-US" sz="1600" b="1"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normAutofit lnSpcReduction="10000"/>
          </a:bodyPr>
          <a:lstStyle/>
          <a:p>
            <a:r>
              <a:rPr lang="en-US" b="1" dirty="0" smtClean="0"/>
              <a:t>Core knowledge: </a:t>
            </a:r>
          </a:p>
          <a:p>
            <a:pPr marL="0" indent="0">
              <a:buNone/>
            </a:pPr>
            <a:r>
              <a:rPr lang="en-US" dirty="0" smtClean="0"/>
              <a:t>Down Syndrome</a:t>
            </a:r>
          </a:p>
          <a:p>
            <a:r>
              <a:rPr lang="en-US" b="1" dirty="0" smtClean="0"/>
              <a:t>Integration:</a:t>
            </a:r>
          </a:p>
          <a:p>
            <a:pPr marL="0" indent="0">
              <a:buNone/>
            </a:pPr>
            <a:r>
              <a:rPr lang="en-US" dirty="0" smtClean="0"/>
              <a:t>Biochemistry(Structure Of Chromosome) and Genetics.</a:t>
            </a:r>
          </a:p>
          <a:p>
            <a:r>
              <a:rPr lang="en-US" b="1" dirty="0" smtClean="0"/>
              <a:t>Research:</a:t>
            </a:r>
          </a:p>
          <a:p>
            <a:pPr marL="0" indent="0">
              <a:buNone/>
            </a:pPr>
            <a:r>
              <a:rPr lang="en-US" sz="2400" dirty="0" smtClean="0">
                <a:solidFill>
                  <a:srgbClr val="1F1F1F"/>
                </a:solidFill>
                <a:latin typeface="ElsevierGulliver"/>
              </a:rPr>
              <a:t>Dynamic gait stability in children with and without Down syndrome during </a:t>
            </a:r>
            <a:r>
              <a:rPr lang="en-US" sz="2400" dirty="0" err="1" smtClean="0">
                <a:solidFill>
                  <a:srgbClr val="1F1F1F"/>
                </a:solidFill>
                <a:latin typeface="ElsevierGulliver"/>
              </a:rPr>
              <a:t>overground</a:t>
            </a:r>
            <a:r>
              <a:rPr lang="en-US" sz="2400" dirty="0" smtClean="0">
                <a:solidFill>
                  <a:srgbClr val="1F1F1F"/>
                </a:solidFill>
                <a:latin typeface="ElsevierGulliver"/>
              </a:rPr>
              <a:t> walking</a:t>
            </a:r>
          </a:p>
          <a:p>
            <a:r>
              <a:rPr lang="en-US" b="1" dirty="0" smtClean="0"/>
              <a:t>Biomedical Ethics:</a:t>
            </a:r>
          </a:p>
          <a:p>
            <a:pPr marL="0" indent="0">
              <a:buNone/>
            </a:pPr>
            <a:r>
              <a:rPr lang="en-US" sz="2400" dirty="0" smtClean="0">
                <a:solidFill>
                  <a:srgbClr val="000000"/>
                </a:solidFill>
                <a:ea typeface="Calibri" panose="020F0502020204030204" pitchFamily="34" charset="0"/>
              </a:rPr>
              <a:t>Counseling.</a:t>
            </a:r>
            <a:endParaRPr lang="en-US" sz="2400" dirty="0" smtClean="0">
              <a:solidFill>
                <a:srgbClr val="000000"/>
              </a:solidFill>
              <a:ea typeface="Calibri" panose="020F0502020204030204" pitchFamily="34" charset="0"/>
            </a:endParaRPr>
          </a:p>
          <a:p>
            <a:r>
              <a:rPr lang="en-US" sz="2400" b="1" dirty="0" smtClean="0">
                <a:solidFill>
                  <a:srgbClr val="000000"/>
                </a:solidFill>
                <a:ea typeface="Calibri" panose="020F0502020204030204" pitchFamily="34" charset="0"/>
              </a:rPr>
              <a:t> </a:t>
            </a:r>
            <a:r>
              <a:rPr lang="en-US" b="1" dirty="0" smtClean="0">
                <a:solidFill>
                  <a:srgbClr val="000000"/>
                </a:solidFill>
                <a:cs typeface="Calibri" panose="020F0502020204030204" pitchFamily="34" charset="0"/>
              </a:rPr>
              <a:t>Family Medicine</a:t>
            </a:r>
            <a:r>
              <a:rPr lang="en-US" dirty="0" smtClean="0">
                <a:solidFill>
                  <a:srgbClr val="000000"/>
                </a:solidFill>
                <a:cs typeface="Calibri" panose="020F0502020204030204" pitchFamily="34" charset="0"/>
              </a:rPr>
              <a:t>:</a:t>
            </a:r>
          </a:p>
          <a:p>
            <a:pPr marL="0" indent="0">
              <a:buNone/>
            </a:pPr>
            <a:r>
              <a:rPr lang="en-US" dirty="0" smtClean="0">
                <a:solidFill>
                  <a:srgbClr val="000000"/>
                </a:solidFill>
                <a:cs typeface="Calibri" panose="020F0502020204030204" pitchFamily="34" charset="0"/>
              </a:rPr>
              <a:t>Role of family physician in the management of baby of Down syndrome</a:t>
            </a:r>
            <a:endParaRPr lang="en-US" dirty="0">
              <a:solidFill>
                <a:srgbClr val="000000"/>
              </a:solidFill>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28585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Summary</a:t>
            </a:r>
            <a:endParaRPr lang="en-US" sz="1600" b="1" dirty="0">
              <a:solidFill>
                <a:schemeClr val="tx1"/>
              </a:solidFill>
            </a:endParaRPr>
          </a:p>
        </p:txBody>
      </p:sp>
    </p:spTree>
    <p:extLst>
      <p:ext uri="{BB962C8B-B14F-4D97-AF65-F5344CB8AC3E}">
        <p14:creationId xmlns="" xmlns:p14="http://schemas.microsoft.com/office/powerpoint/2010/main" val="3487248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1.gstatic.com/images?q=tbn:ANd9GcQTBYx1AF8hbebnUxqiwWQtbMYeI4zDdWTUXfQSduyPU6nz6PE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685800"/>
            <a:ext cx="6096000" cy="5148316"/>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8358214" y="1"/>
            <a:ext cx="785786" cy="806740"/>
          </a:xfrm>
          <a:prstGeom prst="rect">
            <a:avLst/>
          </a:prstGeom>
        </p:spPr>
      </p:pic>
    </p:spTree>
    <p:extLst>
      <p:ext uri="{BB962C8B-B14F-4D97-AF65-F5344CB8AC3E}">
        <p14:creationId xmlns="" xmlns:p14="http://schemas.microsoft.com/office/powerpoint/2010/main" val="3415929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a:t>
            </a:r>
            <a:r>
              <a:rPr lang="en-US" sz="3600" b="1" dirty="0" smtClean="0">
                <a:latin typeface="+mn-lt"/>
              </a:rPr>
              <a:t>Lecture</a:t>
            </a:r>
            <a:endParaRPr lang="en-US" sz="3600" b="1" dirty="0">
              <a:latin typeface="+mn-l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5"/>
          <p:cNvPicPr>
            <a:picLocks noChangeAspect="1"/>
          </p:cNvPicPr>
          <p:nvPr/>
        </p:nvPicPr>
        <p:blipFill>
          <a:blip r:embed="rId3"/>
          <a:stretch>
            <a:fillRect/>
          </a:stretch>
        </p:blipFill>
        <p:spPr>
          <a:xfrm>
            <a:off x="8501090" y="1"/>
            <a:ext cx="642910" cy="513368"/>
          </a:xfrm>
          <a:prstGeom prst="rect">
            <a:avLst/>
          </a:prstGeom>
        </p:spPr>
      </p:pic>
    </p:spTree>
    <p:extLst>
      <p:ext uri="{BB962C8B-B14F-4D97-AF65-F5344CB8AC3E}">
        <p14:creationId xmlns="" xmlns:p14="http://schemas.microsoft.com/office/powerpoint/2010/main" val="2959929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a:t>
            </a:r>
            <a:endParaRPr lang="en-US" b="1" dirty="0"/>
          </a:p>
        </p:txBody>
      </p:sp>
      <p:sp>
        <p:nvSpPr>
          <p:cNvPr id="3" name="Content Placeholder 2"/>
          <p:cNvSpPr>
            <a:spLocks noGrp="1"/>
          </p:cNvSpPr>
          <p:nvPr>
            <p:ph idx="1"/>
          </p:nvPr>
        </p:nvSpPr>
        <p:spPr/>
        <p:txBody>
          <a:bodyPr>
            <a:normAutofit/>
          </a:bodyPr>
          <a:lstStyle/>
          <a:p>
            <a:pPr fontAlgn="t"/>
            <a:r>
              <a:rPr lang="en-US" sz="2800" dirty="0" smtClean="0"/>
              <a:t>To Discuss the case of Down syndrome</a:t>
            </a:r>
            <a:endParaRPr lang="en-US" sz="2800" b="1" dirty="0" smtClean="0"/>
          </a:p>
          <a:p>
            <a:pPr fontAlgn="t"/>
            <a:r>
              <a:rPr lang="en-US" sz="2800" dirty="0" smtClean="0"/>
              <a:t>To Discuss the clinical features and Association with other diseases</a:t>
            </a:r>
          </a:p>
          <a:p>
            <a:pPr fontAlgn="t"/>
            <a:r>
              <a:rPr lang="en-US" sz="2800" dirty="0" smtClean="0"/>
              <a:t>To </a:t>
            </a:r>
            <a:r>
              <a:rPr lang="en-US" sz="2800" dirty="0" err="1" smtClean="0"/>
              <a:t>corelate</a:t>
            </a:r>
            <a:r>
              <a:rPr lang="en-US" sz="2800" dirty="0" smtClean="0"/>
              <a:t> the Signs and Symptoms with the disease</a:t>
            </a:r>
          </a:p>
          <a:p>
            <a:pPr fontAlgn="t"/>
            <a:r>
              <a:rPr lang="en-US" sz="2800" dirty="0" smtClean="0"/>
              <a:t>To explain management plan of down syndrome</a:t>
            </a:r>
            <a:endParaRPr lang="en-US" sz="28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a:t>Interactive Session</a:t>
            </a:r>
            <a:br>
              <a:rPr lang="en-US" sz="4800" b="1"/>
            </a:b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extLst>
      <p:ext uri="{BB962C8B-B14F-4D97-AF65-F5344CB8AC3E}">
        <p14:creationId xmlns="" xmlns:p14="http://schemas.microsoft.com/office/powerpoint/2010/main" val="14702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Case-based learning (CBL)</a:t>
            </a:r>
            <a:endParaRPr lang="en-US" dirty="0"/>
          </a:p>
        </p:txBody>
      </p:sp>
      <p:sp>
        <p:nvSpPr>
          <p:cNvPr id="3" name="Content Placeholder 2"/>
          <p:cNvSpPr>
            <a:spLocks noGrp="1"/>
          </p:cNvSpPr>
          <p:nvPr>
            <p:ph idx="1"/>
          </p:nvPr>
        </p:nvSpPr>
        <p:spPr/>
        <p:txBody>
          <a:bodyPr/>
          <a:lstStyle/>
          <a:p>
            <a:r>
              <a:rPr lang="en-US" sz="2400" dirty="0" smtClean="0"/>
              <a:t>Case-based learning (CBL) is a teaching method where students learn by analyzing real-life cases and applying their knowledge to solve problems or make decisions. CBL is often used in medical education, where students analyze patient cases to develop diagnostic and treatment skills.</a:t>
            </a:r>
          </a:p>
          <a:p>
            <a:endParaRPr lang="en-US" sz="24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Conducting CBL</a:t>
            </a:r>
            <a:endParaRPr lang="en-US" sz="3600" dirty="0"/>
          </a:p>
        </p:txBody>
      </p:sp>
      <p:sp>
        <p:nvSpPr>
          <p:cNvPr id="3" name="Content Placeholder 2"/>
          <p:cNvSpPr>
            <a:spLocks noGrp="1"/>
          </p:cNvSpPr>
          <p:nvPr>
            <p:ph idx="1"/>
          </p:nvPr>
        </p:nvSpPr>
        <p:spPr/>
        <p:txBody>
          <a:bodyPr>
            <a:normAutofit lnSpcReduction="10000"/>
          </a:bodyPr>
          <a:lstStyle/>
          <a:p>
            <a:r>
              <a:rPr lang="en-US" sz="3600" dirty="0" smtClean="0"/>
              <a:t>Identify the learning objectives</a:t>
            </a:r>
          </a:p>
          <a:p>
            <a:r>
              <a:rPr lang="en-US" sz="3600" dirty="0" smtClean="0"/>
              <a:t>Choose a case: Select a real-life case that is relevant to the learning objectives you have identified</a:t>
            </a:r>
          </a:p>
          <a:p>
            <a:r>
              <a:rPr lang="en-US" sz="3600" dirty="0" smtClean="0"/>
              <a:t>Present the case</a:t>
            </a:r>
          </a:p>
          <a:p>
            <a:r>
              <a:rPr lang="en-US" sz="3600" dirty="0" smtClean="0"/>
              <a:t>Analyze the case: Have students work in groups to analyze the case</a:t>
            </a:r>
          </a:p>
          <a:p>
            <a:r>
              <a:rPr lang="en-US" sz="3600" dirty="0" smtClean="0"/>
              <a:t>Develop hypotheses</a:t>
            </a:r>
          </a:p>
          <a:p>
            <a:endParaRPr lang="en-US" sz="36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extLst>
      <p:ext uri="{BB962C8B-B14F-4D97-AF65-F5344CB8AC3E}">
        <p14:creationId xmlns:p14="http://schemas.microsoft.com/office/powerpoint/2010/main" xmlns="" val="27340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Conducting CBL (Cont.)</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Test hypotheses: Have students test their hypotheses by using relevant diagnostic tests or other methods.</a:t>
            </a:r>
          </a:p>
          <a:p>
            <a:r>
              <a:rPr lang="en-US" sz="3200" dirty="0" smtClean="0"/>
              <a:t>Discuss the results</a:t>
            </a:r>
          </a:p>
          <a:p>
            <a:r>
              <a:rPr lang="en-US" sz="3200" dirty="0" smtClean="0"/>
              <a:t>Discuss the results</a:t>
            </a:r>
          </a:p>
          <a:p>
            <a:r>
              <a:rPr lang="en-US" sz="3200" dirty="0" smtClean="0"/>
              <a:t>Evaluate learning: Evaluate student learning by assessing their ability to analyze the case, develop hypotheses, and apply their knowledge of medical physiology to diagnose and treat the patient.</a:t>
            </a:r>
            <a:br>
              <a:rPr lang="en-US" sz="3200" dirty="0" smtClean="0"/>
            </a:br>
            <a:endParaRPr lang="en-US" sz="32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extLst>
      <p:ext uri="{BB962C8B-B14F-4D97-AF65-F5344CB8AC3E}">
        <p14:creationId xmlns:p14="http://schemas.microsoft.com/office/powerpoint/2010/main" xmlns="" val="42742984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4535</TotalTime>
  <Words>1506</Words>
  <Application>Microsoft Office PowerPoint</Application>
  <PresentationFormat>On-screen Show (4:3)</PresentationFormat>
  <Paragraphs>237</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Adjacency</vt:lpstr>
      <vt:lpstr>Slide 1</vt:lpstr>
      <vt:lpstr>Foundation Module  First Year MBBS</vt:lpstr>
      <vt:lpstr>Motto, Vision, Dream</vt:lpstr>
      <vt:lpstr>Slide 4</vt:lpstr>
      <vt:lpstr>Learning Objectives</vt:lpstr>
      <vt:lpstr>Interactive Session </vt:lpstr>
      <vt:lpstr>Case-based learning (CBL)</vt:lpstr>
      <vt:lpstr>Conducting CBL</vt:lpstr>
      <vt:lpstr>Conducting CBL (Cont.)</vt:lpstr>
      <vt:lpstr>Down’s Syndrome</vt:lpstr>
      <vt:lpstr> Structure of Chromosomes </vt:lpstr>
      <vt:lpstr>Structure of Chromosomes</vt:lpstr>
      <vt:lpstr>Case Scenario</vt:lpstr>
      <vt:lpstr>Replication of Chromosomes</vt:lpstr>
      <vt:lpstr>Introduction</vt:lpstr>
      <vt:lpstr> Types of Down’s Syndrome </vt:lpstr>
      <vt:lpstr>Clinical Features </vt:lpstr>
      <vt:lpstr>Clinical Features </vt:lpstr>
      <vt:lpstr>Clinical Features </vt:lpstr>
      <vt:lpstr>Trisomy 21</vt:lpstr>
      <vt:lpstr>Associations </vt:lpstr>
      <vt:lpstr> Developmental Milestones and  Down Syndrome </vt:lpstr>
      <vt:lpstr>Diagnosis</vt:lpstr>
      <vt:lpstr>Management </vt:lpstr>
      <vt:lpstr>Treatment </vt:lpstr>
      <vt:lpstr>Spiral Integration</vt:lpstr>
      <vt:lpstr>Role of Family Physician </vt:lpstr>
      <vt:lpstr> Counseling </vt:lpstr>
      <vt:lpstr> Counseling </vt:lpstr>
      <vt:lpstr>Relevance of Topic with  Biomedical Ethics </vt:lpstr>
      <vt:lpstr>Suggested Research Article</vt:lpstr>
      <vt:lpstr>How To Access Digital Library</vt:lpstr>
      <vt:lpstr>References</vt:lpstr>
      <vt:lpstr>Summary</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Nayab Zonish NAWAZ</cp:lastModifiedBy>
  <cp:revision>198</cp:revision>
  <dcterms:created xsi:type="dcterms:W3CDTF">2006-08-16T00:00:00Z</dcterms:created>
  <dcterms:modified xsi:type="dcterms:W3CDTF">2025-01-30T05:01:22Z</dcterms:modified>
</cp:coreProperties>
</file>