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98" r:id="rId2"/>
    <p:sldId id="256" r:id="rId3"/>
    <p:sldId id="312" r:id="rId4"/>
    <p:sldId id="313" r:id="rId5"/>
    <p:sldId id="310" r:id="rId6"/>
    <p:sldId id="314" r:id="rId7"/>
    <p:sldId id="311" r:id="rId8"/>
    <p:sldId id="261" r:id="rId9"/>
    <p:sldId id="280" r:id="rId10"/>
    <p:sldId id="278" r:id="rId11"/>
    <p:sldId id="279" r:id="rId12"/>
    <p:sldId id="281" r:id="rId13"/>
    <p:sldId id="265" r:id="rId14"/>
    <p:sldId id="302" r:id="rId15"/>
    <p:sldId id="282" r:id="rId16"/>
    <p:sldId id="295" r:id="rId17"/>
    <p:sldId id="284" r:id="rId18"/>
    <p:sldId id="296" r:id="rId19"/>
    <p:sldId id="285" r:id="rId20"/>
    <p:sldId id="266" r:id="rId21"/>
    <p:sldId id="267" r:id="rId22"/>
    <p:sldId id="286" r:id="rId23"/>
    <p:sldId id="268" r:id="rId24"/>
    <p:sldId id="306" r:id="rId25"/>
    <p:sldId id="307" r:id="rId26"/>
    <p:sldId id="309" r:id="rId27"/>
    <p:sldId id="304" r:id="rId28"/>
    <p:sldId id="269" r:id="rId29"/>
    <p:sldId id="299" r:id="rId30"/>
    <p:sldId id="270" r:id="rId31"/>
    <p:sldId id="288" r:id="rId32"/>
    <p:sldId id="289" r:id="rId33"/>
    <p:sldId id="287" r:id="rId34"/>
    <p:sldId id="290" r:id="rId35"/>
    <p:sldId id="292" r:id="rId36"/>
    <p:sldId id="293" r:id="rId37"/>
    <p:sldId id="308" r:id="rId38"/>
    <p:sldId id="303" r:id="rId39"/>
    <p:sldId id="273" r:id="rId40"/>
    <p:sldId id="317" r:id="rId41"/>
    <p:sldId id="318" r:id="rId42"/>
    <p:sldId id="321" r:id="rId43"/>
    <p:sldId id="322" r:id="rId44"/>
    <p:sldId id="326" r:id="rId45"/>
    <p:sldId id="327" r:id="rId46"/>
    <p:sldId id="331" r:id="rId47"/>
    <p:sldId id="274" r:id="rId48"/>
    <p:sldId id="27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615" autoAdjust="0"/>
    <p:restoredTop sz="94471" autoAdjust="0"/>
  </p:normalViewPr>
  <p:slideViewPr>
    <p:cSldViewPr>
      <p:cViewPr>
        <p:scale>
          <a:sx n="57" d="100"/>
          <a:sy n="57" d="100"/>
        </p:scale>
        <p:origin x="-1268" y="-216"/>
      </p:cViewPr>
      <p:guideLst>
        <p:guide orient="horz" pos="2160"/>
        <p:guide pos="2880"/>
      </p:guideLst>
    </p:cSldViewPr>
  </p:slideViewPr>
  <p:outlineViewPr>
    <p:cViewPr>
      <p:scale>
        <a:sx n="33" d="100"/>
        <a:sy n="33" d="100"/>
      </p:scale>
      <p:origin x="258" y="279828"/>
    </p:cViewPr>
  </p:outlineViewPr>
  <p:notesTextViewPr>
    <p:cViewPr>
      <p:scale>
        <a:sx n="100" d="100"/>
        <a:sy n="100" d="100"/>
      </p:scale>
      <p:origin x="0" y="0"/>
    </p:cViewPr>
  </p:notesTextViewPr>
  <p:gridSpacing cx="73737788" cy="7373778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7C4913C1-9DC8-4658-A4FC-A894F8F82CF0}" srcId="{F9CEBA05-2F10-437E-89B2-54F4D9FAF478}" destId="{399ACE2F-90C5-48B1-9E65-700A32562848}" srcOrd="2" destOrd="0" parTransId="{1911F9CB-1EEA-4FFD-A302-90DCBC7D11BE}" sibTransId="{DA82EADB-2721-42A0-95EA-F9B5521A38A6}"/>
    <dgm:cxn modelId="{F96A58E1-C7A8-4666-8130-0D1875EF8CBE}" type="presOf" srcId="{399ACE2F-90C5-48B1-9E65-700A32562848}" destId="{7D3EFDB4-E5D1-439A-86D8-1FCF80D959BA}" srcOrd="2" destOrd="0" presId="urn:microsoft.com/office/officeart/2005/8/layout/gear1#1"/>
    <dgm:cxn modelId="{5BF302CD-8566-4A60-BABE-B164FCFB3330}" type="presOf" srcId="{663C1E13-76F9-4B70-A2F2-CA23180743CE}" destId="{93300324-D62F-4E58-B882-734182BDB462}" srcOrd="0" destOrd="0" presId="urn:microsoft.com/office/officeart/2005/8/layout/gear1#1"/>
    <dgm:cxn modelId="{4796E436-31A1-4F82-BD1A-158802AA0383}" type="presOf" srcId="{DACAB5BA-B8B4-4D66-8B11-1D02259E020B}" destId="{8BC64EA7-2794-42B6-96C9-F39A52CB985A}" srcOrd="2" destOrd="0" presId="urn:microsoft.com/office/officeart/2005/8/layout/gear1#1"/>
    <dgm:cxn modelId="{C090F242-7DF0-46EC-96AE-63E67B0BC0DF}" type="presOf" srcId="{399ACE2F-90C5-48B1-9E65-700A32562848}" destId="{59EDF28D-6C67-49D0-B5A1-DE5C3CBA2292}" srcOrd="0" destOrd="0" presId="urn:microsoft.com/office/officeart/2005/8/layout/gear1#1"/>
    <dgm:cxn modelId="{9EA94427-2E87-4017-81AD-3CDE965B3732}" type="presOf" srcId="{663C1E13-76F9-4B70-A2F2-CA23180743CE}" destId="{4822A78E-EAEC-401F-941A-3A84E13E2357}" srcOrd="2" destOrd="0" presId="urn:microsoft.com/office/officeart/2005/8/layout/gear1#1"/>
    <dgm:cxn modelId="{915E7EF9-893C-4336-9870-9AB568F1221E}" type="presOf" srcId="{399ACE2F-90C5-48B1-9E65-700A32562848}" destId="{9815588C-16D0-4475-B64C-847FC87C8C32}" srcOrd="3" destOrd="0" presId="urn:microsoft.com/office/officeart/2005/8/layout/gear1#1"/>
    <dgm:cxn modelId="{A2A69A02-3F36-4BF2-8FAE-004AFB772633}" type="presOf" srcId="{188C389E-9423-41DE-9C5E-D4A7E95C7E62}" destId="{6DF3A3A0-5919-4E69-80DD-61760D6340A0}" srcOrd="0" destOrd="0" presId="urn:microsoft.com/office/officeart/2005/8/layout/gear1#1"/>
    <dgm:cxn modelId="{C303E50B-9E38-4F26-A7CF-BE3C9EEC67A8}" type="presOf" srcId="{F9CEBA05-2F10-437E-89B2-54F4D9FAF478}" destId="{5ED88519-AC6C-4AA3-B76D-812B93A167E4}" srcOrd="0" destOrd="0" presId="urn:microsoft.com/office/officeart/2005/8/layout/gear1#1"/>
    <dgm:cxn modelId="{CE93E227-A3E6-4BF6-8F3B-19A2142CF668}" type="presOf" srcId="{399ACE2F-90C5-48B1-9E65-700A32562848}" destId="{23DC08E4-3725-4448-BFFF-1CCEA2F2987E}" srcOrd="1"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A077997A-DC37-4207-A826-3AF965841BF1}" type="presOf" srcId="{DACAB5BA-B8B4-4D66-8B11-1D02259E020B}" destId="{87622A90-D0D8-4EA3-BC0D-D537801AF2B1}" srcOrd="0" destOrd="0" presId="urn:microsoft.com/office/officeart/2005/8/layout/gear1#1"/>
    <dgm:cxn modelId="{18346025-45E6-4AE6-AB77-83F86D1B7D2A}" type="presOf" srcId="{23718C41-0A1F-40BF-86BE-8A5476EC271E}" destId="{398423B3-DD54-4226-99D7-017EFC1488DF}" srcOrd="0" destOrd="0" presId="urn:microsoft.com/office/officeart/2005/8/layout/gear1#1"/>
    <dgm:cxn modelId="{11AFBB88-26FB-4579-A52F-6A923FDC3F84}" type="presOf" srcId="{DACAB5BA-B8B4-4D66-8B11-1D02259E020B}" destId="{B6B6B41B-120B-4968-AB6A-FC6E7C8EF3C0}" srcOrd="1"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554F0A9-16B7-46D8-B8B3-FFA3C401CE4B}" type="presOf" srcId="{663C1E13-76F9-4B70-A2F2-CA23180743CE}" destId="{B9330EE9-43E4-4FD4-8144-E92B1DD0FCDF}" srcOrd="1" destOrd="0" presId="urn:microsoft.com/office/officeart/2005/8/layout/gear1#1"/>
    <dgm:cxn modelId="{D2DFE506-70EF-41C9-8621-40E2F24344A9}" type="presOf" srcId="{DA82EADB-2721-42A0-95EA-F9B5521A38A6}" destId="{A09CEA93-9338-4361-A5E6-CF85B6019F5A}" srcOrd="0" destOrd="0" presId="urn:microsoft.com/office/officeart/2005/8/layout/gear1#1"/>
    <dgm:cxn modelId="{A332869A-7ED7-41F8-8A5A-8C700CEFB70D}" type="presParOf" srcId="{5ED88519-AC6C-4AA3-B76D-812B93A167E4}" destId="{87622A90-D0D8-4EA3-BC0D-D537801AF2B1}" srcOrd="0" destOrd="0" presId="urn:microsoft.com/office/officeart/2005/8/layout/gear1#1"/>
    <dgm:cxn modelId="{4BE2DC9C-D141-412E-9C60-3A8D66562BF4}" type="presParOf" srcId="{5ED88519-AC6C-4AA3-B76D-812B93A167E4}" destId="{B6B6B41B-120B-4968-AB6A-FC6E7C8EF3C0}" srcOrd="1" destOrd="0" presId="urn:microsoft.com/office/officeart/2005/8/layout/gear1#1"/>
    <dgm:cxn modelId="{1421C89A-6983-4953-9561-688BD7013343}" type="presParOf" srcId="{5ED88519-AC6C-4AA3-B76D-812B93A167E4}" destId="{8BC64EA7-2794-42B6-96C9-F39A52CB985A}" srcOrd="2" destOrd="0" presId="urn:microsoft.com/office/officeart/2005/8/layout/gear1#1"/>
    <dgm:cxn modelId="{4234A158-56D9-40D8-8041-3F5F6EA1EA73}" type="presParOf" srcId="{5ED88519-AC6C-4AA3-B76D-812B93A167E4}" destId="{93300324-D62F-4E58-B882-734182BDB462}" srcOrd="3" destOrd="0" presId="urn:microsoft.com/office/officeart/2005/8/layout/gear1#1"/>
    <dgm:cxn modelId="{6F792B2D-8130-44F0-8BDD-11BB6D57994A}" type="presParOf" srcId="{5ED88519-AC6C-4AA3-B76D-812B93A167E4}" destId="{B9330EE9-43E4-4FD4-8144-E92B1DD0FCDF}" srcOrd="4" destOrd="0" presId="urn:microsoft.com/office/officeart/2005/8/layout/gear1#1"/>
    <dgm:cxn modelId="{D2948DE9-B97F-4117-B997-2AAD2342D3BC}" type="presParOf" srcId="{5ED88519-AC6C-4AA3-B76D-812B93A167E4}" destId="{4822A78E-EAEC-401F-941A-3A84E13E2357}" srcOrd="5" destOrd="0" presId="urn:microsoft.com/office/officeart/2005/8/layout/gear1#1"/>
    <dgm:cxn modelId="{CAA20C3E-9507-4671-94C3-B7673E650EF7}" type="presParOf" srcId="{5ED88519-AC6C-4AA3-B76D-812B93A167E4}" destId="{59EDF28D-6C67-49D0-B5A1-DE5C3CBA2292}" srcOrd="6" destOrd="0" presId="urn:microsoft.com/office/officeart/2005/8/layout/gear1#1"/>
    <dgm:cxn modelId="{B19C8235-9760-4B35-9D7C-3BD5B9F94F99}" type="presParOf" srcId="{5ED88519-AC6C-4AA3-B76D-812B93A167E4}" destId="{23DC08E4-3725-4448-BFFF-1CCEA2F2987E}" srcOrd="7" destOrd="0" presId="urn:microsoft.com/office/officeart/2005/8/layout/gear1#1"/>
    <dgm:cxn modelId="{9F6CF6FD-F954-437F-B802-DBE15EF6E0F6}" type="presParOf" srcId="{5ED88519-AC6C-4AA3-B76D-812B93A167E4}" destId="{7D3EFDB4-E5D1-439A-86D8-1FCF80D959BA}" srcOrd="8" destOrd="0" presId="urn:microsoft.com/office/officeart/2005/8/layout/gear1#1"/>
    <dgm:cxn modelId="{4162703E-1CC4-4DE2-A83A-3FE9B9551D29}" type="presParOf" srcId="{5ED88519-AC6C-4AA3-B76D-812B93A167E4}" destId="{9815588C-16D0-4475-B64C-847FC87C8C32}" srcOrd="9" destOrd="0" presId="urn:microsoft.com/office/officeart/2005/8/layout/gear1#1"/>
    <dgm:cxn modelId="{FFC9A546-A405-47A2-BBFB-0D1362C96CE1}" type="presParOf" srcId="{5ED88519-AC6C-4AA3-B76D-812B93A167E4}" destId="{398423B3-DD54-4226-99D7-017EFC1488DF}" srcOrd="10" destOrd="0" presId="urn:microsoft.com/office/officeart/2005/8/layout/gear1#1"/>
    <dgm:cxn modelId="{FE3BFC97-2DA2-473F-9A7C-D1CF9236006D}" type="presParOf" srcId="{5ED88519-AC6C-4AA3-B76D-812B93A167E4}" destId="{6DF3A3A0-5919-4E69-80DD-61760D6340A0}" srcOrd="11" destOrd="0" presId="urn:microsoft.com/office/officeart/2005/8/layout/gear1#1"/>
    <dgm:cxn modelId="{0CC0A482-878A-446F-A00F-BACE355932C9}" type="presParOf" srcId="{5ED88519-AC6C-4AA3-B76D-812B93A167E4}" destId="{A09CEA93-9338-4361-A5E6-CF85B6019F5A}" srcOrd="12" destOrd="0" presId="urn:microsoft.com/office/officeart/2005/8/layout/gear1#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ABC78E-531F-43D7-BE29-896A9EA5824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7825F67-2A8C-41A0-A528-5FD78DA552E9}">
      <dgm:prSet phldrT="[Text]"/>
      <dgm:spPr/>
      <dgm:t>
        <a:bodyPr/>
        <a:lstStyle/>
        <a:p>
          <a:r>
            <a:rPr lang="en-US" dirty="0"/>
            <a:t>Human body </a:t>
          </a:r>
        </a:p>
        <a:p>
          <a:r>
            <a:rPr lang="en-US" dirty="0"/>
            <a:t>50-70%fluid</a:t>
          </a:r>
        </a:p>
        <a:p>
          <a:r>
            <a:rPr lang="en-US" dirty="0"/>
            <a:t>(42L)</a:t>
          </a:r>
        </a:p>
      </dgm:t>
    </dgm:pt>
    <dgm:pt modelId="{40FF4919-7CAF-4E5F-9185-96D1DC4A46F8}" type="parTrans" cxnId="{49B58121-68A9-4EE1-A8C0-26C0B27E4A9A}">
      <dgm:prSet/>
      <dgm:spPr/>
      <dgm:t>
        <a:bodyPr/>
        <a:lstStyle/>
        <a:p>
          <a:endParaRPr lang="en-US"/>
        </a:p>
      </dgm:t>
    </dgm:pt>
    <dgm:pt modelId="{9A56F762-8E48-46A2-91C3-1850A080298A}" type="sibTrans" cxnId="{49B58121-68A9-4EE1-A8C0-26C0B27E4A9A}">
      <dgm:prSet/>
      <dgm:spPr/>
      <dgm:t>
        <a:bodyPr/>
        <a:lstStyle/>
        <a:p>
          <a:endParaRPr lang="en-US"/>
        </a:p>
      </dgm:t>
    </dgm:pt>
    <dgm:pt modelId="{280104D1-E678-4D58-9AEB-58FDB9C2A7CA}">
      <dgm:prSet phldrT="[Text]"/>
      <dgm:spPr/>
      <dgm:t>
        <a:bodyPr/>
        <a:lstStyle/>
        <a:p>
          <a:r>
            <a:rPr lang="en-US" dirty="0"/>
            <a:t>Extracellular fluid 1/3</a:t>
          </a:r>
          <a:r>
            <a:rPr lang="en-US" baseline="30000" dirty="0"/>
            <a:t>rd</a:t>
          </a:r>
          <a:r>
            <a:rPr lang="en-US" dirty="0"/>
            <a:t> </a:t>
          </a:r>
        </a:p>
        <a:p>
          <a:r>
            <a:rPr lang="en-US" dirty="0"/>
            <a:t>(14L)</a:t>
          </a:r>
        </a:p>
      </dgm:t>
    </dgm:pt>
    <dgm:pt modelId="{DDCCA45D-6911-4543-8701-F6580CF9E301}" type="parTrans" cxnId="{54DEB573-437F-4B53-8660-D211E801CE56}">
      <dgm:prSet/>
      <dgm:spPr/>
      <dgm:t>
        <a:bodyPr/>
        <a:lstStyle/>
        <a:p>
          <a:endParaRPr lang="en-US"/>
        </a:p>
      </dgm:t>
    </dgm:pt>
    <dgm:pt modelId="{C874AD2F-BAAE-4719-8724-A87CA7741BD5}" type="sibTrans" cxnId="{54DEB573-437F-4B53-8660-D211E801CE56}">
      <dgm:prSet/>
      <dgm:spPr/>
      <dgm:t>
        <a:bodyPr/>
        <a:lstStyle/>
        <a:p>
          <a:endParaRPr lang="en-US"/>
        </a:p>
      </dgm:t>
    </dgm:pt>
    <dgm:pt modelId="{70C49934-9289-4908-91E2-7349FECF0EA1}">
      <dgm:prSet phldrT="[Text]"/>
      <dgm:spPr/>
      <dgm:t>
        <a:bodyPr/>
        <a:lstStyle/>
        <a:p>
          <a:r>
            <a:rPr lang="en-US" dirty="0"/>
            <a:t>Plasma</a:t>
          </a:r>
        </a:p>
      </dgm:t>
    </dgm:pt>
    <dgm:pt modelId="{B696CCD4-7DCD-4C46-B869-7CF6D0BFF04D}" type="parTrans" cxnId="{D06D9FA3-53E7-42DC-9F63-7D89E0A34A07}">
      <dgm:prSet/>
      <dgm:spPr/>
      <dgm:t>
        <a:bodyPr/>
        <a:lstStyle/>
        <a:p>
          <a:endParaRPr lang="en-US"/>
        </a:p>
      </dgm:t>
    </dgm:pt>
    <dgm:pt modelId="{053382CC-E498-430C-82BD-7186D6BB3E19}" type="sibTrans" cxnId="{D06D9FA3-53E7-42DC-9F63-7D89E0A34A07}">
      <dgm:prSet/>
      <dgm:spPr/>
      <dgm:t>
        <a:bodyPr/>
        <a:lstStyle/>
        <a:p>
          <a:endParaRPr lang="en-US"/>
        </a:p>
      </dgm:t>
    </dgm:pt>
    <dgm:pt modelId="{55541729-9B25-46A5-A925-D8AA6BBBC624}">
      <dgm:prSet phldrT="[Text]"/>
      <dgm:spPr/>
      <dgm:t>
        <a:bodyPr/>
        <a:lstStyle/>
        <a:p>
          <a:r>
            <a:rPr lang="en-US" dirty="0"/>
            <a:t>Interstitial fluid</a:t>
          </a:r>
        </a:p>
      </dgm:t>
    </dgm:pt>
    <dgm:pt modelId="{EDD98A5C-D42A-4859-AD58-54400A0C51E4}" type="sibTrans" cxnId="{241F7913-FAE2-42A0-A0C5-F45D7AE62C6C}">
      <dgm:prSet/>
      <dgm:spPr/>
      <dgm:t>
        <a:bodyPr/>
        <a:lstStyle/>
        <a:p>
          <a:endParaRPr lang="en-US"/>
        </a:p>
      </dgm:t>
    </dgm:pt>
    <dgm:pt modelId="{DD8A5360-5603-45A0-8E51-B6BDE4D938DB}" type="parTrans" cxnId="{241F7913-FAE2-42A0-A0C5-F45D7AE62C6C}">
      <dgm:prSet/>
      <dgm:spPr/>
      <dgm:t>
        <a:bodyPr/>
        <a:lstStyle/>
        <a:p>
          <a:endParaRPr lang="en-US"/>
        </a:p>
      </dgm:t>
    </dgm:pt>
    <dgm:pt modelId="{1A588AAC-B68F-4175-B77A-96D6A40293BA}">
      <dgm:prSet phldrT="[Text]" custT="1"/>
      <dgm:spPr/>
      <dgm:t>
        <a:bodyPr/>
        <a:lstStyle/>
        <a:p>
          <a:r>
            <a:rPr lang="en-US" sz="1500" dirty="0"/>
            <a:t>Intracellular fluid 2/3</a:t>
          </a:r>
          <a:r>
            <a:rPr lang="en-US" sz="1500" baseline="30000" dirty="0"/>
            <a:t>rd</a:t>
          </a:r>
        </a:p>
        <a:p>
          <a:r>
            <a:rPr lang="en-US" sz="2000" baseline="30000" dirty="0"/>
            <a:t>(28L)</a:t>
          </a:r>
          <a:endParaRPr lang="en-US" sz="2000" dirty="0"/>
        </a:p>
      </dgm:t>
    </dgm:pt>
    <dgm:pt modelId="{8AB1897E-B252-4098-A485-71EFE474C838}" type="sibTrans" cxnId="{7D0B7CA1-67E5-481A-AAEA-345C17958E22}">
      <dgm:prSet/>
      <dgm:spPr/>
      <dgm:t>
        <a:bodyPr/>
        <a:lstStyle/>
        <a:p>
          <a:endParaRPr lang="en-US"/>
        </a:p>
      </dgm:t>
    </dgm:pt>
    <dgm:pt modelId="{AB7C3ECA-BDFF-4F5C-90A1-BE20B4C6BDC2}" type="parTrans" cxnId="{7D0B7CA1-67E5-481A-AAEA-345C17958E22}">
      <dgm:prSet/>
      <dgm:spPr/>
      <dgm:t>
        <a:bodyPr/>
        <a:lstStyle/>
        <a:p>
          <a:endParaRPr lang="en-US"/>
        </a:p>
      </dgm:t>
    </dgm:pt>
    <dgm:pt modelId="{972596FA-5404-4A87-8CD5-88AA2721F169}" type="pres">
      <dgm:prSet presAssocID="{F6ABC78E-531F-43D7-BE29-896A9EA58242}" presName="hierChild1" presStyleCnt="0">
        <dgm:presLayoutVars>
          <dgm:chPref val="1"/>
          <dgm:dir/>
          <dgm:animOne val="branch"/>
          <dgm:animLvl val="lvl"/>
          <dgm:resizeHandles/>
        </dgm:presLayoutVars>
      </dgm:prSet>
      <dgm:spPr/>
      <dgm:t>
        <a:bodyPr/>
        <a:lstStyle/>
        <a:p>
          <a:endParaRPr lang="en-US"/>
        </a:p>
      </dgm:t>
    </dgm:pt>
    <dgm:pt modelId="{1DAF01D3-7A43-4DC5-82AB-790C5E184A0C}" type="pres">
      <dgm:prSet presAssocID="{F7825F67-2A8C-41A0-A528-5FD78DA552E9}" presName="hierRoot1" presStyleCnt="0"/>
      <dgm:spPr/>
    </dgm:pt>
    <dgm:pt modelId="{C028202F-CD5D-4F33-95A5-D04A1E69B2CB}" type="pres">
      <dgm:prSet presAssocID="{F7825F67-2A8C-41A0-A528-5FD78DA552E9}" presName="composite" presStyleCnt="0"/>
      <dgm:spPr/>
    </dgm:pt>
    <dgm:pt modelId="{BBA63254-9324-43F5-95E6-F23158AB6FC1}" type="pres">
      <dgm:prSet presAssocID="{F7825F67-2A8C-41A0-A528-5FD78DA552E9}" presName="background" presStyleLbl="node0" presStyleIdx="0" presStyleCnt="1"/>
      <dgm:spPr/>
    </dgm:pt>
    <dgm:pt modelId="{967AAA0D-1027-4909-B4C7-B962E119F7F3}" type="pres">
      <dgm:prSet presAssocID="{F7825F67-2A8C-41A0-A528-5FD78DA552E9}" presName="text" presStyleLbl="fgAcc0" presStyleIdx="0" presStyleCnt="1">
        <dgm:presLayoutVars>
          <dgm:chPref val="3"/>
        </dgm:presLayoutVars>
      </dgm:prSet>
      <dgm:spPr/>
      <dgm:t>
        <a:bodyPr/>
        <a:lstStyle/>
        <a:p>
          <a:endParaRPr lang="en-US"/>
        </a:p>
      </dgm:t>
    </dgm:pt>
    <dgm:pt modelId="{B18FD27C-499F-421A-B802-D7A20BB760B8}" type="pres">
      <dgm:prSet presAssocID="{F7825F67-2A8C-41A0-A528-5FD78DA552E9}" presName="hierChild2" presStyleCnt="0"/>
      <dgm:spPr/>
    </dgm:pt>
    <dgm:pt modelId="{7FF5764D-F53E-4AA7-8D58-4E3C8262CA54}" type="pres">
      <dgm:prSet presAssocID="{DDCCA45D-6911-4543-8701-F6580CF9E301}" presName="Name10" presStyleLbl="parChTrans1D2" presStyleIdx="0" presStyleCnt="2"/>
      <dgm:spPr/>
      <dgm:t>
        <a:bodyPr/>
        <a:lstStyle/>
        <a:p>
          <a:endParaRPr lang="en-US"/>
        </a:p>
      </dgm:t>
    </dgm:pt>
    <dgm:pt modelId="{E4E8EA15-48BF-41B5-96A1-161EED3D591C}" type="pres">
      <dgm:prSet presAssocID="{280104D1-E678-4D58-9AEB-58FDB9C2A7CA}" presName="hierRoot2" presStyleCnt="0"/>
      <dgm:spPr/>
    </dgm:pt>
    <dgm:pt modelId="{462690AD-E61E-4DAC-80F4-DFD63BF2356C}" type="pres">
      <dgm:prSet presAssocID="{280104D1-E678-4D58-9AEB-58FDB9C2A7CA}" presName="composite2" presStyleCnt="0"/>
      <dgm:spPr/>
    </dgm:pt>
    <dgm:pt modelId="{3A1CCC2E-A982-4E41-BF05-6B667DE0372A}" type="pres">
      <dgm:prSet presAssocID="{280104D1-E678-4D58-9AEB-58FDB9C2A7CA}" presName="background2" presStyleLbl="node2" presStyleIdx="0" presStyleCnt="2"/>
      <dgm:spPr/>
    </dgm:pt>
    <dgm:pt modelId="{D26CD4F5-8584-4C96-BDDE-B57A8D4ECD35}" type="pres">
      <dgm:prSet presAssocID="{280104D1-E678-4D58-9AEB-58FDB9C2A7CA}" presName="text2" presStyleLbl="fgAcc2" presStyleIdx="0" presStyleCnt="2">
        <dgm:presLayoutVars>
          <dgm:chPref val="3"/>
        </dgm:presLayoutVars>
      </dgm:prSet>
      <dgm:spPr/>
      <dgm:t>
        <a:bodyPr/>
        <a:lstStyle/>
        <a:p>
          <a:endParaRPr lang="en-US"/>
        </a:p>
      </dgm:t>
    </dgm:pt>
    <dgm:pt modelId="{7DB46E2A-EE48-4A2B-82BB-34970CD05E19}" type="pres">
      <dgm:prSet presAssocID="{280104D1-E678-4D58-9AEB-58FDB9C2A7CA}" presName="hierChild3" presStyleCnt="0"/>
      <dgm:spPr/>
    </dgm:pt>
    <dgm:pt modelId="{9A914C95-030C-4E55-B0FB-1DFD7D06B1E5}" type="pres">
      <dgm:prSet presAssocID="{B696CCD4-7DCD-4C46-B869-7CF6D0BFF04D}" presName="Name17" presStyleLbl="parChTrans1D3" presStyleIdx="0" presStyleCnt="2"/>
      <dgm:spPr/>
      <dgm:t>
        <a:bodyPr/>
        <a:lstStyle/>
        <a:p>
          <a:endParaRPr lang="en-US"/>
        </a:p>
      </dgm:t>
    </dgm:pt>
    <dgm:pt modelId="{13401BC3-7BFD-445C-829E-F99BAF79A6DC}" type="pres">
      <dgm:prSet presAssocID="{70C49934-9289-4908-91E2-7349FECF0EA1}" presName="hierRoot3" presStyleCnt="0"/>
      <dgm:spPr/>
    </dgm:pt>
    <dgm:pt modelId="{0F6648CC-D561-464E-A40E-DE5DD957FC6B}" type="pres">
      <dgm:prSet presAssocID="{70C49934-9289-4908-91E2-7349FECF0EA1}" presName="composite3" presStyleCnt="0"/>
      <dgm:spPr/>
    </dgm:pt>
    <dgm:pt modelId="{23C5F42D-09DA-4DCB-8A02-8D1992050FAB}" type="pres">
      <dgm:prSet presAssocID="{70C49934-9289-4908-91E2-7349FECF0EA1}" presName="background3" presStyleLbl="node3" presStyleIdx="0" presStyleCnt="2"/>
      <dgm:spPr/>
    </dgm:pt>
    <dgm:pt modelId="{A5A9BBED-51CF-4FAF-A59E-8882DDD50E42}" type="pres">
      <dgm:prSet presAssocID="{70C49934-9289-4908-91E2-7349FECF0EA1}" presName="text3" presStyleLbl="fgAcc3" presStyleIdx="0" presStyleCnt="2">
        <dgm:presLayoutVars>
          <dgm:chPref val="3"/>
        </dgm:presLayoutVars>
      </dgm:prSet>
      <dgm:spPr/>
      <dgm:t>
        <a:bodyPr/>
        <a:lstStyle/>
        <a:p>
          <a:endParaRPr lang="en-US"/>
        </a:p>
      </dgm:t>
    </dgm:pt>
    <dgm:pt modelId="{EB42E26C-0F8E-404A-AA26-8109D1DBB150}" type="pres">
      <dgm:prSet presAssocID="{70C49934-9289-4908-91E2-7349FECF0EA1}" presName="hierChild4" presStyleCnt="0"/>
      <dgm:spPr/>
    </dgm:pt>
    <dgm:pt modelId="{D3AF577C-7B6F-4D5F-80A0-29809BB6BC21}" type="pres">
      <dgm:prSet presAssocID="{DD8A5360-5603-45A0-8E51-B6BDE4D938DB}" presName="Name17" presStyleLbl="parChTrans1D3" presStyleIdx="1" presStyleCnt="2"/>
      <dgm:spPr/>
      <dgm:t>
        <a:bodyPr/>
        <a:lstStyle/>
        <a:p>
          <a:endParaRPr lang="en-US"/>
        </a:p>
      </dgm:t>
    </dgm:pt>
    <dgm:pt modelId="{20B002EE-9035-401E-B99B-A5F8781F02C9}" type="pres">
      <dgm:prSet presAssocID="{55541729-9B25-46A5-A925-D8AA6BBBC624}" presName="hierRoot3" presStyleCnt="0"/>
      <dgm:spPr/>
    </dgm:pt>
    <dgm:pt modelId="{51D7B6D5-8D36-4D5C-988B-D251C9ECD6E1}" type="pres">
      <dgm:prSet presAssocID="{55541729-9B25-46A5-A925-D8AA6BBBC624}" presName="composite3" presStyleCnt="0"/>
      <dgm:spPr/>
    </dgm:pt>
    <dgm:pt modelId="{AC689FC2-72DB-4856-81F2-1C79570970C0}" type="pres">
      <dgm:prSet presAssocID="{55541729-9B25-46A5-A925-D8AA6BBBC624}" presName="background3" presStyleLbl="node3" presStyleIdx="1" presStyleCnt="2"/>
      <dgm:spPr/>
    </dgm:pt>
    <dgm:pt modelId="{238AB451-16B3-4019-B1B1-C655432FF961}" type="pres">
      <dgm:prSet presAssocID="{55541729-9B25-46A5-A925-D8AA6BBBC624}" presName="text3" presStyleLbl="fgAcc3" presStyleIdx="1" presStyleCnt="2">
        <dgm:presLayoutVars>
          <dgm:chPref val="3"/>
        </dgm:presLayoutVars>
      </dgm:prSet>
      <dgm:spPr/>
      <dgm:t>
        <a:bodyPr/>
        <a:lstStyle/>
        <a:p>
          <a:endParaRPr lang="en-US"/>
        </a:p>
      </dgm:t>
    </dgm:pt>
    <dgm:pt modelId="{5D1A75ED-F7B7-4251-AE65-E8AA4494AFA8}" type="pres">
      <dgm:prSet presAssocID="{55541729-9B25-46A5-A925-D8AA6BBBC624}" presName="hierChild4" presStyleCnt="0"/>
      <dgm:spPr/>
    </dgm:pt>
    <dgm:pt modelId="{25C937A1-B52F-4D7F-9F12-AF75B6EB38DE}" type="pres">
      <dgm:prSet presAssocID="{AB7C3ECA-BDFF-4F5C-90A1-BE20B4C6BDC2}" presName="Name10" presStyleLbl="parChTrans1D2" presStyleIdx="1" presStyleCnt="2"/>
      <dgm:spPr/>
      <dgm:t>
        <a:bodyPr/>
        <a:lstStyle/>
        <a:p>
          <a:endParaRPr lang="en-US"/>
        </a:p>
      </dgm:t>
    </dgm:pt>
    <dgm:pt modelId="{E7F98C95-1266-4285-BD71-C9F05C8D8A68}" type="pres">
      <dgm:prSet presAssocID="{1A588AAC-B68F-4175-B77A-96D6A40293BA}" presName="hierRoot2" presStyleCnt="0"/>
      <dgm:spPr/>
    </dgm:pt>
    <dgm:pt modelId="{D799FBA5-F965-4704-A333-08BA26861C11}" type="pres">
      <dgm:prSet presAssocID="{1A588AAC-B68F-4175-B77A-96D6A40293BA}" presName="composite2" presStyleCnt="0"/>
      <dgm:spPr/>
    </dgm:pt>
    <dgm:pt modelId="{41CF52BA-3058-43DD-BDBF-D038E6E29C29}" type="pres">
      <dgm:prSet presAssocID="{1A588AAC-B68F-4175-B77A-96D6A40293BA}" presName="background2" presStyleLbl="node2" presStyleIdx="1" presStyleCnt="2"/>
      <dgm:spPr/>
    </dgm:pt>
    <dgm:pt modelId="{E3CED91C-817B-4972-943F-AEB29F90D066}" type="pres">
      <dgm:prSet presAssocID="{1A588AAC-B68F-4175-B77A-96D6A40293BA}" presName="text2" presStyleLbl="fgAcc2" presStyleIdx="1" presStyleCnt="2">
        <dgm:presLayoutVars>
          <dgm:chPref val="3"/>
        </dgm:presLayoutVars>
      </dgm:prSet>
      <dgm:spPr/>
      <dgm:t>
        <a:bodyPr/>
        <a:lstStyle/>
        <a:p>
          <a:endParaRPr lang="en-US"/>
        </a:p>
      </dgm:t>
    </dgm:pt>
    <dgm:pt modelId="{6176218E-7615-4E34-A503-4270B142FC52}" type="pres">
      <dgm:prSet presAssocID="{1A588AAC-B68F-4175-B77A-96D6A40293BA}" presName="hierChild3" presStyleCnt="0"/>
      <dgm:spPr/>
    </dgm:pt>
  </dgm:ptLst>
  <dgm:cxnLst>
    <dgm:cxn modelId="{C6D91F26-A560-4ABA-9174-309F553D9CE2}" type="presOf" srcId="{70C49934-9289-4908-91E2-7349FECF0EA1}" destId="{A5A9BBED-51CF-4FAF-A59E-8882DDD50E42}" srcOrd="0" destOrd="0" presId="urn:microsoft.com/office/officeart/2005/8/layout/hierarchy1"/>
    <dgm:cxn modelId="{9A305FC1-7845-409E-B677-883F26D9C71C}" type="presOf" srcId="{B696CCD4-7DCD-4C46-B869-7CF6D0BFF04D}" destId="{9A914C95-030C-4E55-B0FB-1DFD7D06B1E5}" srcOrd="0" destOrd="0" presId="urn:microsoft.com/office/officeart/2005/8/layout/hierarchy1"/>
    <dgm:cxn modelId="{54DEB573-437F-4B53-8660-D211E801CE56}" srcId="{F7825F67-2A8C-41A0-A528-5FD78DA552E9}" destId="{280104D1-E678-4D58-9AEB-58FDB9C2A7CA}" srcOrd="0" destOrd="0" parTransId="{DDCCA45D-6911-4543-8701-F6580CF9E301}" sibTransId="{C874AD2F-BAAE-4719-8724-A87CA7741BD5}"/>
    <dgm:cxn modelId="{49B58121-68A9-4EE1-A8C0-26C0B27E4A9A}" srcId="{F6ABC78E-531F-43D7-BE29-896A9EA58242}" destId="{F7825F67-2A8C-41A0-A528-5FD78DA552E9}" srcOrd="0" destOrd="0" parTransId="{40FF4919-7CAF-4E5F-9185-96D1DC4A46F8}" sibTransId="{9A56F762-8E48-46A2-91C3-1850A080298A}"/>
    <dgm:cxn modelId="{36F905E7-ABF1-4981-96ED-B3E21FE5D6DB}" type="presOf" srcId="{280104D1-E678-4D58-9AEB-58FDB9C2A7CA}" destId="{D26CD4F5-8584-4C96-BDDE-B57A8D4ECD35}" srcOrd="0" destOrd="0" presId="urn:microsoft.com/office/officeart/2005/8/layout/hierarchy1"/>
    <dgm:cxn modelId="{F7A16380-84C5-471C-83C8-1C43D8E96F79}" type="presOf" srcId="{55541729-9B25-46A5-A925-D8AA6BBBC624}" destId="{238AB451-16B3-4019-B1B1-C655432FF961}" srcOrd="0" destOrd="0" presId="urn:microsoft.com/office/officeart/2005/8/layout/hierarchy1"/>
    <dgm:cxn modelId="{79477FFA-E36E-4EAF-806B-00D309A111C6}" type="presOf" srcId="{F7825F67-2A8C-41A0-A528-5FD78DA552E9}" destId="{967AAA0D-1027-4909-B4C7-B962E119F7F3}" srcOrd="0" destOrd="0" presId="urn:microsoft.com/office/officeart/2005/8/layout/hierarchy1"/>
    <dgm:cxn modelId="{476204C6-8DE6-4A68-B809-0C9D22A0116F}" type="presOf" srcId="{DDCCA45D-6911-4543-8701-F6580CF9E301}" destId="{7FF5764D-F53E-4AA7-8D58-4E3C8262CA54}" srcOrd="0" destOrd="0" presId="urn:microsoft.com/office/officeart/2005/8/layout/hierarchy1"/>
    <dgm:cxn modelId="{C2889C81-F906-4D33-BAB6-DA368133759E}" type="presOf" srcId="{DD8A5360-5603-45A0-8E51-B6BDE4D938DB}" destId="{D3AF577C-7B6F-4D5F-80A0-29809BB6BC21}" srcOrd="0" destOrd="0" presId="urn:microsoft.com/office/officeart/2005/8/layout/hierarchy1"/>
    <dgm:cxn modelId="{65102D83-DEC3-4E3E-8AEB-F96F6BCEBC68}" type="presOf" srcId="{AB7C3ECA-BDFF-4F5C-90A1-BE20B4C6BDC2}" destId="{25C937A1-B52F-4D7F-9F12-AF75B6EB38DE}" srcOrd="0" destOrd="0" presId="urn:microsoft.com/office/officeart/2005/8/layout/hierarchy1"/>
    <dgm:cxn modelId="{241F7913-FAE2-42A0-A0C5-F45D7AE62C6C}" srcId="{280104D1-E678-4D58-9AEB-58FDB9C2A7CA}" destId="{55541729-9B25-46A5-A925-D8AA6BBBC624}" srcOrd="1" destOrd="0" parTransId="{DD8A5360-5603-45A0-8E51-B6BDE4D938DB}" sibTransId="{EDD98A5C-D42A-4859-AD58-54400A0C51E4}"/>
    <dgm:cxn modelId="{98C7A598-A236-4123-BBCF-14E35EFDAC9A}" type="presOf" srcId="{1A588AAC-B68F-4175-B77A-96D6A40293BA}" destId="{E3CED91C-817B-4972-943F-AEB29F90D066}" srcOrd="0" destOrd="0" presId="urn:microsoft.com/office/officeart/2005/8/layout/hierarchy1"/>
    <dgm:cxn modelId="{7D0B7CA1-67E5-481A-AAEA-345C17958E22}" srcId="{F7825F67-2A8C-41A0-A528-5FD78DA552E9}" destId="{1A588AAC-B68F-4175-B77A-96D6A40293BA}" srcOrd="1" destOrd="0" parTransId="{AB7C3ECA-BDFF-4F5C-90A1-BE20B4C6BDC2}" sibTransId="{8AB1897E-B252-4098-A485-71EFE474C838}"/>
    <dgm:cxn modelId="{D06D9FA3-53E7-42DC-9F63-7D89E0A34A07}" srcId="{280104D1-E678-4D58-9AEB-58FDB9C2A7CA}" destId="{70C49934-9289-4908-91E2-7349FECF0EA1}" srcOrd="0" destOrd="0" parTransId="{B696CCD4-7DCD-4C46-B869-7CF6D0BFF04D}" sibTransId="{053382CC-E498-430C-82BD-7186D6BB3E19}"/>
    <dgm:cxn modelId="{39BE42D2-CF46-4822-82DE-C4B82D175894}" type="presOf" srcId="{F6ABC78E-531F-43D7-BE29-896A9EA58242}" destId="{972596FA-5404-4A87-8CD5-88AA2721F169}" srcOrd="0" destOrd="0" presId="urn:microsoft.com/office/officeart/2005/8/layout/hierarchy1"/>
    <dgm:cxn modelId="{B1CAE438-4CD7-45E6-AAF0-520A565DDA6B}" type="presParOf" srcId="{972596FA-5404-4A87-8CD5-88AA2721F169}" destId="{1DAF01D3-7A43-4DC5-82AB-790C5E184A0C}" srcOrd="0" destOrd="0" presId="urn:microsoft.com/office/officeart/2005/8/layout/hierarchy1"/>
    <dgm:cxn modelId="{43D6A90F-1D4E-40B9-9943-BF54A4A74EB8}" type="presParOf" srcId="{1DAF01D3-7A43-4DC5-82AB-790C5E184A0C}" destId="{C028202F-CD5D-4F33-95A5-D04A1E69B2CB}" srcOrd="0" destOrd="0" presId="urn:microsoft.com/office/officeart/2005/8/layout/hierarchy1"/>
    <dgm:cxn modelId="{A3880ADC-3705-45C4-B48A-2B14D6EF1BF4}" type="presParOf" srcId="{C028202F-CD5D-4F33-95A5-D04A1E69B2CB}" destId="{BBA63254-9324-43F5-95E6-F23158AB6FC1}" srcOrd="0" destOrd="0" presId="urn:microsoft.com/office/officeart/2005/8/layout/hierarchy1"/>
    <dgm:cxn modelId="{2DA62751-41E1-4077-B770-ED076DDA7425}" type="presParOf" srcId="{C028202F-CD5D-4F33-95A5-D04A1E69B2CB}" destId="{967AAA0D-1027-4909-B4C7-B962E119F7F3}" srcOrd="1" destOrd="0" presId="urn:microsoft.com/office/officeart/2005/8/layout/hierarchy1"/>
    <dgm:cxn modelId="{5F2C1A43-2227-4C90-B584-3DDCFA1B28BC}" type="presParOf" srcId="{1DAF01D3-7A43-4DC5-82AB-790C5E184A0C}" destId="{B18FD27C-499F-421A-B802-D7A20BB760B8}" srcOrd="1" destOrd="0" presId="urn:microsoft.com/office/officeart/2005/8/layout/hierarchy1"/>
    <dgm:cxn modelId="{D27A2D96-1588-480D-82AA-A896FC314A7B}" type="presParOf" srcId="{B18FD27C-499F-421A-B802-D7A20BB760B8}" destId="{7FF5764D-F53E-4AA7-8D58-4E3C8262CA54}" srcOrd="0" destOrd="0" presId="urn:microsoft.com/office/officeart/2005/8/layout/hierarchy1"/>
    <dgm:cxn modelId="{0E24ABBE-13B5-499A-8F21-83A7E1D04A35}" type="presParOf" srcId="{B18FD27C-499F-421A-B802-D7A20BB760B8}" destId="{E4E8EA15-48BF-41B5-96A1-161EED3D591C}" srcOrd="1" destOrd="0" presId="urn:microsoft.com/office/officeart/2005/8/layout/hierarchy1"/>
    <dgm:cxn modelId="{30456BEF-22BB-4414-AB2B-288A6645FF0A}" type="presParOf" srcId="{E4E8EA15-48BF-41B5-96A1-161EED3D591C}" destId="{462690AD-E61E-4DAC-80F4-DFD63BF2356C}" srcOrd="0" destOrd="0" presId="urn:microsoft.com/office/officeart/2005/8/layout/hierarchy1"/>
    <dgm:cxn modelId="{5A1ED498-4062-425C-B97C-1522B813D4A4}" type="presParOf" srcId="{462690AD-E61E-4DAC-80F4-DFD63BF2356C}" destId="{3A1CCC2E-A982-4E41-BF05-6B667DE0372A}" srcOrd="0" destOrd="0" presId="urn:microsoft.com/office/officeart/2005/8/layout/hierarchy1"/>
    <dgm:cxn modelId="{C901EFB0-6C76-45C2-82CA-C07C0615E98C}" type="presParOf" srcId="{462690AD-E61E-4DAC-80F4-DFD63BF2356C}" destId="{D26CD4F5-8584-4C96-BDDE-B57A8D4ECD35}" srcOrd="1" destOrd="0" presId="urn:microsoft.com/office/officeart/2005/8/layout/hierarchy1"/>
    <dgm:cxn modelId="{5E7730B9-96E2-4E13-8C5F-168FA8BA6B80}" type="presParOf" srcId="{E4E8EA15-48BF-41B5-96A1-161EED3D591C}" destId="{7DB46E2A-EE48-4A2B-82BB-34970CD05E19}" srcOrd="1" destOrd="0" presId="urn:microsoft.com/office/officeart/2005/8/layout/hierarchy1"/>
    <dgm:cxn modelId="{57B099DD-4DC0-4264-82A7-7F4DCDE46A07}" type="presParOf" srcId="{7DB46E2A-EE48-4A2B-82BB-34970CD05E19}" destId="{9A914C95-030C-4E55-B0FB-1DFD7D06B1E5}" srcOrd="0" destOrd="0" presId="urn:microsoft.com/office/officeart/2005/8/layout/hierarchy1"/>
    <dgm:cxn modelId="{66472ED9-B09C-4F49-85D8-F6F41AE0D36E}" type="presParOf" srcId="{7DB46E2A-EE48-4A2B-82BB-34970CD05E19}" destId="{13401BC3-7BFD-445C-829E-F99BAF79A6DC}" srcOrd="1" destOrd="0" presId="urn:microsoft.com/office/officeart/2005/8/layout/hierarchy1"/>
    <dgm:cxn modelId="{9434718D-98AA-4A42-8F90-4256F754A2F9}" type="presParOf" srcId="{13401BC3-7BFD-445C-829E-F99BAF79A6DC}" destId="{0F6648CC-D561-464E-A40E-DE5DD957FC6B}" srcOrd="0" destOrd="0" presId="urn:microsoft.com/office/officeart/2005/8/layout/hierarchy1"/>
    <dgm:cxn modelId="{DD02F619-1026-45D8-8211-6B286339DD28}" type="presParOf" srcId="{0F6648CC-D561-464E-A40E-DE5DD957FC6B}" destId="{23C5F42D-09DA-4DCB-8A02-8D1992050FAB}" srcOrd="0" destOrd="0" presId="urn:microsoft.com/office/officeart/2005/8/layout/hierarchy1"/>
    <dgm:cxn modelId="{72207D9C-A46F-42E0-87E6-FA6B30A63F07}" type="presParOf" srcId="{0F6648CC-D561-464E-A40E-DE5DD957FC6B}" destId="{A5A9BBED-51CF-4FAF-A59E-8882DDD50E42}" srcOrd="1" destOrd="0" presId="urn:microsoft.com/office/officeart/2005/8/layout/hierarchy1"/>
    <dgm:cxn modelId="{048BDE22-425A-429C-8720-82E61E0B4E50}" type="presParOf" srcId="{13401BC3-7BFD-445C-829E-F99BAF79A6DC}" destId="{EB42E26C-0F8E-404A-AA26-8109D1DBB150}" srcOrd="1" destOrd="0" presId="urn:microsoft.com/office/officeart/2005/8/layout/hierarchy1"/>
    <dgm:cxn modelId="{F36D5093-01FB-4ACD-8BDE-ACDE33DA5076}" type="presParOf" srcId="{7DB46E2A-EE48-4A2B-82BB-34970CD05E19}" destId="{D3AF577C-7B6F-4D5F-80A0-29809BB6BC21}" srcOrd="2" destOrd="0" presId="urn:microsoft.com/office/officeart/2005/8/layout/hierarchy1"/>
    <dgm:cxn modelId="{C1D06CB1-337D-49C1-8C2D-5A50886B147C}" type="presParOf" srcId="{7DB46E2A-EE48-4A2B-82BB-34970CD05E19}" destId="{20B002EE-9035-401E-B99B-A5F8781F02C9}" srcOrd="3" destOrd="0" presId="urn:microsoft.com/office/officeart/2005/8/layout/hierarchy1"/>
    <dgm:cxn modelId="{1EAE5F3E-444B-44E6-BC39-BA70938ABBB0}" type="presParOf" srcId="{20B002EE-9035-401E-B99B-A5F8781F02C9}" destId="{51D7B6D5-8D36-4D5C-988B-D251C9ECD6E1}" srcOrd="0" destOrd="0" presId="urn:microsoft.com/office/officeart/2005/8/layout/hierarchy1"/>
    <dgm:cxn modelId="{68DFD360-D061-420E-A134-421A5B592CE6}" type="presParOf" srcId="{51D7B6D5-8D36-4D5C-988B-D251C9ECD6E1}" destId="{AC689FC2-72DB-4856-81F2-1C79570970C0}" srcOrd="0" destOrd="0" presId="urn:microsoft.com/office/officeart/2005/8/layout/hierarchy1"/>
    <dgm:cxn modelId="{BD467F69-BC94-4C95-BF46-ED4FDE9CB040}" type="presParOf" srcId="{51D7B6D5-8D36-4D5C-988B-D251C9ECD6E1}" destId="{238AB451-16B3-4019-B1B1-C655432FF961}" srcOrd="1" destOrd="0" presId="urn:microsoft.com/office/officeart/2005/8/layout/hierarchy1"/>
    <dgm:cxn modelId="{61AC4D8C-5DC6-43ED-9E30-4096AB871165}" type="presParOf" srcId="{20B002EE-9035-401E-B99B-A5F8781F02C9}" destId="{5D1A75ED-F7B7-4251-AE65-E8AA4494AFA8}" srcOrd="1" destOrd="0" presId="urn:microsoft.com/office/officeart/2005/8/layout/hierarchy1"/>
    <dgm:cxn modelId="{0F7ECCA9-7E50-44D8-9CA8-F676A5A67682}" type="presParOf" srcId="{B18FD27C-499F-421A-B802-D7A20BB760B8}" destId="{25C937A1-B52F-4D7F-9F12-AF75B6EB38DE}" srcOrd="2" destOrd="0" presId="urn:microsoft.com/office/officeart/2005/8/layout/hierarchy1"/>
    <dgm:cxn modelId="{3C37AF40-DD68-4C83-9A0A-B2AE9E0CEC5A}" type="presParOf" srcId="{B18FD27C-499F-421A-B802-D7A20BB760B8}" destId="{E7F98C95-1266-4285-BD71-C9F05C8D8A68}" srcOrd="3" destOrd="0" presId="urn:microsoft.com/office/officeart/2005/8/layout/hierarchy1"/>
    <dgm:cxn modelId="{B8B1BA87-2312-4D61-AC8B-A607AAB5A607}" type="presParOf" srcId="{E7F98C95-1266-4285-BD71-C9F05C8D8A68}" destId="{D799FBA5-F965-4704-A333-08BA26861C11}" srcOrd="0" destOrd="0" presId="urn:microsoft.com/office/officeart/2005/8/layout/hierarchy1"/>
    <dgm:cxn modelId="{E2A65C96-678D-4324-A44F-25AC7C0BC0DF}" type="presParOf" srcId="{D799FBA5-F965-4704-A333-08BA26861C11}" destId="{41CF52BA-3058-43DD-BDBF-D038E6E29C29}" srcOrd="0" destOrd="0" presId="urn:microsoft.com/office/officeart/2005/8/layout/hierarchy1"/>
    <dgm:cxn modelId="{F5B953EE-B3A4-4499-B805-35C07D5FE030}" type="presParOf" srcId="{D799FBA5-F965-4704-A333-08BA26861C11}" destId="{E3CED91C-817B-4972-943F-AEB29F90D066}" srcOrd="1" destOrd="0" presId="urn:microsoft.com/office/officeart/2005/8/layout/hierarchy1"/>
    <dgm:cxn modelId="{862F3D91-1CD8-4480-9C03-C3F34F3D3395}" type="presParOf" srcId="{E7F98C95-1266-4285-BD71-C9F05C8D8A68}" destId="{6176218E-7615-4E34-A503-4270B142FC52}" srcOrd="1" destOrd="0" presId="urn:microsoft.com/office/officeart/2005/8/layout/hierarchy1"/>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188EB6-E7FD-4266-87F1-E1CA9CEA85D7}" type="datetimeFigureOut">
              <a:rPr lang="en-US" smtClean="0"/>
              <a:pPr/>
              <a:t>1/31/2025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B90CED-AF5D-4F20-94CF-1CD32AED0A17}" type="slidenum">
              <a:rPr lang="en-US" smtClean="0"/>
              <a:pPr/>
              <a:t>‹#›</a:t>
            </a:fld>
            <a:endParaRPr lang="en-US"/>
          </a:p>
        </p:txBody>
      </p:sp>
    </p:spTree>
    <p:extLst>
      <p:ext uri="{BB962C8B-B14F-4D97-AF65-F5344CB8AC3E}">
        <p14:creationId xmlns="" xmlns:p14="http://schemas.microsoft.com/office/powerpoint/2010/main" val="404513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B90CED-AF5D-4F20-94CF-1CD32AED0A17}" type="slidenum">
              <a:rPr lang="en-US" smtClean="0"/>
              <a:pPr/>
              <a:t>20</a:t>
            </a:fld>
            <a:endParaRPr lang="en-US"/>
          </a:p>
        </p:txBody>
      </p:sp>
    </p:spTree>
    <p:extLst>
      <p:ext uri="{BB962C8B-B14F-4D97-AF65-F5344CB8AC3E}">
        <p14:creationId xmlns="" xmlns:p14="http://schemas.microsoft.com/office/powerpoint/2010/main" val="2553481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B90CED-AF5D-4F20-94CF-1CD32AED0A17}" type="slidenum">
              <a:rPr lang="en-US" smtClean="0"/>
              <a:pPr/>
              <a:t>24</a:t>
            </a:fld>
            <a:endParaRPr lang="en-US"/>
          </a:p>
        </p:txBody>
      </p:sp>
    </p:spTree>
    <p:extLst>
      <p:ext uri="{BB962C8B-B14F-4D97-AF65-F5344CB8AC3E}">
        <p14:creationId xmlns="" xmlns:p14="http://schemas.microsoft.com/office/powerpoint/2010/main" val="965056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B90CED-AF5D-4F20-94CF-1CD32AED0A17}" type="slidenum">
              <a:rPr lang="en-US" smtClean="0"/>
              <a:pPr/>
              <a:t>31</a:t>
            </a:fld>
            <a:endParaRPr lang="en-US"/>
          </a:p>
        </p:txBody>
      </p:sp>
    </p:spTree>
    <p:extLst>
      <p:ext uri="{BB962C8B-B14F-4D97-AF65-F5344CB8AC3E}">
        <p14:creationId xmlns="" xmlns:p14="http://schemas.microsoft.com/office/powerpoint/2010/main" val="1932698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1/31/2025</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1/31/2025</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diagramDrawing" Target="../diagrams/drawing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academic.oup.com/book/37194" TargetMode="External"/><Relationship Id="rId2" Type="http://schemas.openxmlformats.org/officeDocument/2006/relationships/hyperlink" Target="https://www.elsevier.com/books/davidson's-principles-and-practice-of-medicine/978-0-7020-8347-1"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pubmed.ncbi.nlm.nih.gov/35125294/"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098" name="Picture 2" descr="http://www.madaniwallpaper.com/wallpapers/new_best_bismillah_wallpaper_2013-800x60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400" y="0"/>
            <a:ext cx="91186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7236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400" b="1" dirty="0" smtClean="0"/>
              <a:t>Cystic Fibrosis</a:t>
            </a:r>
            <a:endParaRPr lang="en-US" sz="4400" dirty="0"/>
          </a:p>
        </p:txBody>
      </p:sp>
      <p:sp>
        <p:nvSpPr>
          <p:cNvPr id="7" name="Content Placeholder 6"/>
          <p:cNvSpPr>
            <a:spLocks noGrp="1"/>
          </p:cNvSpPr>
          <p:nvPr>
            <p:ph idx="1"/>
          </p:nvPr>
        </p:nvSpPr>
        <p:spPr/>
        <p:txBody>
          <a:bodyPr/>
          <a:lstStyle/>
          <a:p>
            <a:r>
              <a:rPr lang="en-US" dirty="0" smtClean="0"/>
              <a:t> Cystic Fibrosis is characterized by the production of abnormally thick, sticky mucus. Most dramatically affected are the respiratory airways and the pancreas.</a:t>
            </a:r>
            <a:endParaRPr lang="en-US" dirty="0"/>
          </a:p>
        </p:txBody>
      </p:sp>
      <p:pic>
        <p:nvPicPr>
          <p:cNvPr id="4" name="Picture 3"/>
          <p:cNvPicPr>
            <a:picLocks noChangeAspect="1"/>
          </p:cNvPicPr>
          <p:nvPr/>
        </p:nvPicPr>
        <p:blipFill>
          <a:blip r:embed="rId2"/>
          <a:stretch>
            <a:fillRect/>
          </a:stretch>
        </p:blipFill>
        <p:spPr>
          <a:xfrm>
            <a:off x="8358214" y="0"/>
            <a:ext cx="785786" cy="806740"/>
          </a:xfrm>
          <a:prstGeom prst="rect">
            <a:avLst/>
          </a:prstGeom>
        </p:spPr>
      </p:pic>
      <p:sp>
        <p:nvSpPr>
          <p:cNvPr id="5" name="Rectangle 4"/>
          <p:cNvSpPr/>
          <p:nvPr/>
        </p:nvSpPr>
        <p:spPr>
          <a:xfrm>
            <a:off x="0" y="0"/>
            <a:ext cx="1571604"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Core Concept</a:t>
            </a:r>
            <a:endParaRPr lang="en-US" b="1" dirty="0">
              <a:solidFill>
                <a:schemeClr val="tx1"/>
              </a:solidFill>
            </a:endParaRPr>
          </a:p>
        </p:txBody>
      </p:sp>
    </p:spTree>
    <p:extLst>
      <p:ext uri="{BB962C8B-B14F-4D97-AF65-F5344CB8AC3E}">
        <p14:creationId xmlns="" xmlns:p14="http://schemas.microsoft.com/office/powerpoint/2010/main" val="3929763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Cause</a:t>
            </a:r>
            <a:endParaRPr lang="en-US" dirty="0"/>
          </a:p>
        </p:txBody>
      </p:sp>
      <p:sp>
        <p:nvSpPr>
          <p:cNvPr id="3" name="Content Placeholder 2"/>
          <p:cNvSpPr>
            <a:spLocks noGrp="1"/>
          </p:cNvSpPr>
          <p:nvPr>
            <p:ph idx="1"/>
          </p:nvPr>
        </p:nvSpPr>
        <p:spPr/>
        <p:txBody>
          <a:bodyPr/>
          <a:lstStyle/>
          <a:p>
            <a:r>
              <a:rPr lang="en-US" dirty="0" smtClean="0">
                <a:latin typeface="Söhne"/>
              </a:rPr>
              <a:t>Genetic mutation in CFTR gene</a:t>
            </a:r>
          </a:p>
          <a:p>
            <a:r>
              <a:rPr lang="en-US" dirty="0" smtClean="0">
                <a:latin typeface="Söhne"/>
              </a:rPr>
              <a:t>CFTR gene mutation leads to flawed protein production.</a:t>
            </a:r>
          </a:p>
          <a:p>
            <a:r>
              <a:rPr lang="en-US" dirty="0" smtClean="0">
                <a:latin typeface="Söhne"/>
              </a:rPr>
              <a:t>Defective CFTR proteins fail to form chloride channels in the plasma membrane.</a:t>
            </a:r>
          </a:p>
          <a:p>
            <a:r>
              <a:rPr lang="en-US" dirty="0" smtClean="0">
                <a:latin typeface="Söhne"/>
              </a:rPr>
              <a:t>Result: Impaired chloride ion transport across cell membranes.</a:t>
            </a:r>
          </a:p>
          <a:p>
            <a:endParaRPr lang="en-PK" dirty="0"/>
          </a:p>
        </p:txBody>
      </p:sp>
      <p:pic>
        <p:nvPicPr>
          <p:cNvPr id="4" name="Picture 3"/>
          <p:cNvPicPr>
            <a:picLocks noChangeAspect="1"/>
          </p:cNvPicPr>
          <p:nvPr/>
        </p:nvPicPr>
        <p:blipFill>
          <a:blip r:embed="rId2"/>
          <a:stretch>
            <a:fillRect/>
          </a:stretch>
        </p:blipFill>
        <p:spPr>
          <a:xfrm>
            <a:off x="8358214" y="0"/>
            <a:ext cx="785786" cy="806740"/>
          </a:xfrm>
          <a:prstGeom prst="rect">
            <a:avLst/>
          </a:prstGeom>
        </p:spPr>
      </p:pic>
      <p:sp>
        <p:nvSpPr>
          <p:cNvPr id="5" name="Rectangle 4"/>
          <p:cNvSpPr/>
          <p:nvPr/>
        </p:nvSpPr>
        <p:spPr>
          <a:xfrm>
            <a:off x="0" y="0"/>
            <a:ext cx="1571604"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Core Concept</a:t>
            </a:r>
            <a:endParaRPr lang="en-US" b="1" dirty="0">
              <a:solidFill>
                <a:schemeClr val="tx1"/>
              </a:solidFill>
            </a:endParaRPr>
          </a:p>
        </p:txBody>
      </p:sp>
    </p:spTree>
    <p:extLst>
      <p:ext uri="{BB962C8B-B14F-4D97-AF65-F5344CB8AC3E}">
        <p14:creationId xmlns="" xmlns:p14="http://schemas.microsoft.com/office/powerpoint/2010/main" val="474907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dirty="0" smtClean="0"/>
              <a:t>Functions of Histones</a:t>
            </a:r>
            <a:endParaRPr lang="en-US" dirty="0"/>
          </a:p>
        </p:txBody>
      </p:sp>
      <p:sp>
        <p:nvSpPr>
          <p:cNvPr id="3" name="Content Placeholder 2"/>
          <p:cNvSpPr>
            <a:spLocks noGrp="1"/>
          </p:cNvSpPr>
          <p:nvPr>
            <p:ph idx="1"/>
          </p:nvPr>
        </p:nvSpPr>
        <p:spPr/>
        <p:txBody>
          <a:bodyPr>
            <a:normAutofit/>
          </a:bodyPr>
          <a:lstStyle/>
          <a:p>
            <a:r>
              <a:rPr lang="en-GB" sz="2800" dirty="0" smtClean="0"/>
              <a:t>Regulates DNA activity.</a:t>
            </a:r>
          </a:p>
          <a:p>
            <a:r>
              <a:rPr lang="en-GB" sz="2800" dirty="0" smtClean="0"/>
              <a:t>Decondense by regulatory proteins.</a:t>
            </a:r>
          </a:p>
          <a:p>
            <a:endParaRPr lang="en-US" sz="2800" dirty="0"/>
          </a:p>
        </p:txBody>
      </p:sp>
      <p:pic>
        <p:nvPicPr>
          <p:cNvPr id="4" name="Picture 2"/>
          <p:cNvPicPr>
            <a:picLocks noChangeAspect="1" noChangeArrowheads="1"/>
          </p:cNvPicPr>
          <p:nvPr/>
        </p:nvPicPr>
        <p:blipFill>
          <a:blip r:embed="rId2"/>
          <a:srcRect/>
          <a:stretch>
            <a:fillRect/>
          </a:stretch>
        </p:blipFill>
        <p:spPr bwMode="auto">
          <a:xfrm>
            <a:off x="1905000" y="3276600"/>
            <a:ext cx="4876800" cy="2479309"/>
          </a:xfrm>
          <a:prstGeom prst="rect">
            <a:avLst/>
          </a:prstGeom>
          <a:noFill/>
          <a:ln w="9525">
            <a:noFill/>
            <a:miter lim="800000"/>
            <a:headEnd/>
            <a:tailEnd/>
          </a:ln>
          <a:effectLst/>
        </p:spPr>
      </p:pic>
      <p:pic>
        <p:nvPicPr>
          <p:cNvPr id="5" name="Picture 4">
            <a:extLst>
              <a:ext uri="{FF2B5EF4-FFF2-40B4-BE49-F238E27FC236}">
                <a16:creationId xmlns:a16="http://schemas.microsoft.com/office/drawing/2014/main" xmlns="" id="{8703864F-BF67-F75B-74A1-2478A89A7050}"/>
              </a:ext>
            </a:extLst>
          </p:cNvPr>
          <p:cNvPicPr>
            <a:picLocks noChangeAspect="1"/>
          </p:cNvPicPr>
          <p:nvPr/>
        </p:nvPicPr>
        <p:blipFill>
          <a:blip r:embed="rId3"/>
          <a:stretch>
            <a:fillRect/>
          </a:stretch>
        </p:blipFill>
        <p:spPr>
          <a:xfrm>
            <a:off x="428595" y="0"/>
            <a:ext cx="7841979" cy="6215082"/>
          </a:xfrm>
          <a:prstGeom prst="rect">
            <a:avLst/>
          </a:prstGeom>
        </p:spPr>
      </p:pic>
      <p:sp>
        <p:nvSpPr>
          <p:cNvPr id="6" name="Rectangle 5">
            <a:extLst>
              <a:ext uri="{FF2B5EF4-FFF2-40B4-BE49-F238E27FC236}">
                <a16:creationId xmlns:a16="http://schemas.microsoft.com/office/drawing/2014/main" xmlns="" id="{F61F09C7-D706-DE6F-F177-EC6CD69BF6C7}"/>
              </a:ext>
            </a:extLst>
          </p:cNvPr>
          <p:cNvSpPr/>
          <p:nvPr/>
        </p:nvSpPr>
        <p:spPr>
          <a:xfrm>
            <a:off x="0" y="6324600"/>
            <a:ext cx="9144000" cy="533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Reference : Human Physiology by Sherwood 9</a:t>
            </a:r>
            <a:r>
              <a:rPr lang="en-US" b="1" baseline="30000" dirty="0">
                <a:solidFill>
                  <a:schemeClr val="tx1"/>
                </a:solidFill>
              </a:rPr>
              <a:t>th</a:t>
            </a:r>
            <a:r>
              <a:rPr lang="en-US" b="1" dirty="0">
                <a:solidFill>
                  <a:schemeClr val="tx1"/>
                </a:solidFill>
              </a:rPr>
              <a:t> edition page 591</a:t>
            </a:r>
            <a:endParaRPr lang="en-PK" b="1" dirty="0">
              <a:solidFill>
                <a:schemeClr val="tx1"/>
              </a:solidFill>
            </a:endParaRPr>
          </a:p>
        </p:txBody>
      </p:sp>
      <p:pic>
        <p:nvPicPr>
          <p:cNvPr id="7" name="Picture 6"/>
          <p:cNvPicPr>
            <a:picLocks noChangeAspect="1"/>
          </p:cNvPicPr>
          <p:nvPr/>
        </p:nvPicPr>
        <p:blipFill>
          <a:blip r:embed="rId4"/>
          <a:stretch>
            <a:fillRect/>
          </a:stretch>
        </p:blipFill>
        <p:spPr>
          <a:xfrm>
            <a:off x="8358214" y="0"/>
            <a:ext cx="785786" cy="806740"/>
          </a:xfrm>
          <a:prstGeom prst="rect">
            <a:avLst/>
          </a:prstGeom>
        </p:spPr>
      </p:pic>
      <p:sp>
        <p:nvSpPr>
          <p:cNvPr id="8" name="Rectangle 7"/>
          <p:cNvSpPr/>
          <p:nvPr/>
        </p:nvSpPr>
        <p:spPr>
          <a:xfrm>
            <a:off x="0" y="0"/>
            <a:ext cx="1571604" cy="28572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Core Concept</a:t>
            </a:r>
            <a:endParaRPr lang="en-US" b="1" dirty="0">
              <a:solidFill>
                <a:schemeClr val="tx1"/>
              </a:solidFill>
            </a:endParaRPr>
          </a:p>
        </p:txBody>
      </p:sp>
    </p:spTree>
    <p:extLst>
      <p:ext uri="{BB962C8B-B14F-4D97-AF65-F5344CB8AC3E}">
        <p14:creationId xmlns="" xmlns:p14="http://schemas.microsoft.com/office/powerpoint/2010/main" val="2315293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Cell Cycle</a:t>
            </a:r>
            <a:endParaRPr lang="en-US" dirty="0"/>
          </a:p>
        </p:txBody>
      </p:sp>
      <p:sp>
        <p:nvSpPr>
          <p:cNvPr id="5" name="Content Placeholder 4"/>
          <p:cNvSpPr>
            <a:spLocks noGrp="1"/>
          </p:cNvSpPr>
          <p:nvPr>
            <p:ph idx="1"/>
          </p:nvPr>
        </p:nvSpPr>
        <p:spPr/>
        <p:txBody>
          <a:bodyPr>
            <a:normAutofit/>
          </a:bodyPr>
          <a:lstStyle/>
          <a:p>
            <a:pPr algn="ctr">
              <a:buNone/>
            </a:pPr>
            <a:endParaRPr lang="en-US" sz="2800" dirty="0" smtClean="0"/>
          </a:p>
          <a:p>
            <a:pPr algn="ctr">
              <a:buNone/>
            </a:pPr>
            <a:r>
              <a:rPr lang="en-US" sz="2800" dirty="0" smtClean="0"/>
              <a:t>‘Cell cycle is the period of time between the birth of a cell and its own division to produce two daughter cells’ </a:t>
            </a:r>
          </a:p>
          <a:p>
            <a:pPr>
              <a:buNone/>
            </a:pPr>
            <a:endParaRPr lang="en-US" sz="2800" dirty="0"/>
          </a:p>
        </p:txBody>
      </p:sp>
      <p:sp>
        <p:nvSpPr>
          <p:cNvPr id="6" name="Rectangle 5"/>
          <p:cNvSpPr/>
          <p:nvPr/>
        </p:nvSpPr>
        <p:spPr>
          <a:xfrm>
            <a:off x="6019800" y="5181600"/>
            <a:ext cx="2352675" cy="369332"/>
          </a:xfrm>
          <a:prstGeom prst="rect">
            <a:avLst/>
          </a:prstGeom>
        </p:spPr>
        <p:txBody>
          <a:bodyPr wrap="square">
            <a:spAutoFit/>
          </a:bodyPr>
          <a:lstStyle/>
          <a:p>
            <a:endParaRPr lang="en-US" dirty="0"/>
          </a:p>
        </p:txBody>
      </p:sp>
      <p:pic>
        <p:nvPicPr>
          <p:cNvPr id="7" name="Picture 6">
            <a:extLst>
              <a:ext uri="{FF2B5EF4-FFF2-40B4-BE49-F238E27FC236}">
                <a16:creationId xmlns:a16="http://schemas.microsoft.com/office/drawing/2014/main" xmlns="" id="{65DCA4E5-39E5-7AE7-24CA-67A668972BA1}"/>
              </a:ext>
            </a:extLst>
          </p:cNvPr>
          <p:cNvPicPr>
            <a:picLocks noChangeAspect="1"/>
          </p:cNvPicPr>
          <p:nvPr/>
        </p:nvPicPr>
        <p:blipFill>
          <a:blip r:embed="rId2"/>
          <a:stretch>
            <a:fillRect/>
          </a:stretch>
        </p:blipFill>
        <p:spPr>
          <a:xfrm>
            <a:off x="79512" y="285728"/>
            <a:ext cx="8350140" cy="5475668"/>
          </a:xfrm>
          <a:prstGeom prst="rect">
            <a:avLst/>
          </a:prstGeom>
        </p:spPr>
      </p:pic>
      <p:sp>
        <p:nvSpPr>
          <p:cNvPr id="8" name="Rectangle 7">
            <a:extLst>
              <a:ext uri="{FF2B5EF4-FFF2-40B4-BE49-F238E27FC236}">
                <a16:creationId xmlns:a16="http://schemas.microsoft.com/office/drawing/2014/main" xmlns="" id="{72643E32-CF6D-7E68-A087-E526AC62FF91}"/>
              </a:ext>
            </a:extLst>
          </p:cNvPr>
          <p:cNvSpPr/>
          <p:nvPr/>
        </p:nvSpPr>
        <p:spPr>
          <a:xfrm>
            <a:off x="0" y="6357958"/>
            <a:ext cx="8501122" cy="3905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Reference : </a:t>
            </a:r>
            <a:r>
              <a:rPr lang="en-US" b="1" dirty="0" err="1">
                <a:solidFill>
                  <a:schemeClr val="tx1"/>
                </a:solidFill>
              </a:rPr>
              <a:t>Ganong’s</a:t>
            </a:r>
            <a:r>
              <a:rPr lang="en-US" b="1" dirty="0">
                <a:solidFill>
                  <a:schemeClr val="tx1"/>
                </a:solidFill>
              </a:rPr>
              <a:t>  Review of Medical Physiology 26</a:t>
            </a:r>
            <a:r>
              <a:rPr lang="en-US" b="1" baseline="30000" dirty="0">
                <a:solidFill>
                  <a:schemeClr val="tx1"/>
                </a:solidFill>
              </a:rPr>
              <a:t>th</a:t>
            </a:r>
            <a:r>
              <a:rPr lang="en-US" b="1" dirty="0">
                <a:solidFill>
                  <a:schemeClr val="tx1"/>
                </a:solidFill>
              </a:rPr>
              <a:t> edition page 1063</a:t>
            </a:r>
            <a:endParaRPr lang="en-PK" b="1" dirty="0">
              <a:solidFill>
                <a:schemeClr val="tx1"/>
              </a:solidFill>
            </a:endParaRPr>
          </a:p>
        </p:txBody>
      </p:sp>
      <p:pic>
        <p:nvPicPr>
          <p:cNvPr id="9" name="Picture 8"/>
          <p:cNvPicPr>
            <a:picLocks noChangeAspect="1"/>
          </p:cNvPicPr>
          <p:nvPr/>
        </p:nvPicPr>
        <p:blipFill>
          <a:blip r:embed="rId3"/>
          <a:stretch>
            <a:fillRect/>
          </a:stretch>
        </p:blipFill>
        <p:spPr>
          <a:xfrm>
            <a:off x="8358214" y="0"/>
            <a:ext cx="785786" cy="806740"/>
          </a:xfrm>
          <a:prstGeom prst="rect">
            <a:avLst/>
          </a:prstGeom>
        </p:spPr>
      </p:pic>
      <p:sp>
        <p:nvSpPr>
          <p:cNvPr id="10" name="Rectangle 9"/>
          <p:cNvSpPr/>
          <p:nvPr/>
        </p:nvSpPr>
        <p:spPr>
          <a:xfrm>
            <a:off x="0" y="0"/>
            <a:ext cx="1571604"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Core Concept</a:t>
            </a:r>
            <a:endParaRPr lang="en-US" b="1" dirty="0">
              <a:solidFill>
                <a:schemeClr val="tx1"/>
              </a:solidFill>
            </a:endParaRPr>
          </a:p>
        </p:txBody>
      </p:sp>
    </p:spTree>
    <p:extLst>
      <p:ext uri="{BB962C8B-B14F-4D97-AF65-F5344CB8AC3E}">
        <p14:creationId xmlns="" xmlns:p14="http://schemas.microsoft.com/office/powerpoint/2010/main" val="1210557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Characteristics</a:t>
            </a:r>
            <a:endParaRPr lang="en-US" dirty="0"/>
          </a:p>
        </p:txBody>
      </p:sp>
      <p:sp>
        <p:nvSpPr>
          <p:cNvPr id="3" name="Content Placeholder 2"/>
          <p:cNvSpPr>
            <a:spLocks noGrp="1"/>
          </p:cNvSpPr>
          <p:nvPr>
            <p:ph idx="1"/>
          </p:nvPr>
        </p:nvSpPr>
        <p:spPr/>
        <p:txBody>
          <a:bodyPr>
            <a:normAutofit/>
          </a:bodyPr>
          <a:lstStyle/>
          <a:p>
            <a:r>
              <a:rPr lang="en-US" sz="1800" dirty="0" smtClean="0">
                <a:latin typeface="Söhne"/>
              </a:rPr>
              <a:t>Sodium chloride accumulation in airway fluid due to impaired transport.</a:t>
            </a:r>
          </a:p>
          <a:p>
            <a:r>
              <a:rPr lang="en-US" sz="1800" dirty="0" smtClean="0">
                <a:latin typeface="Söhne"/>
              </a:rPr>
              <a:t>Salt-rich environment hinders the function of natural antibiotics.</a:t>
            </a:r>
          </a:p>
          <a:p>
            <a:r>
              <a:rPr lang="en-US" sz="1800" dirty="0" smtClean="0">
                <a:latin typeface="Söhne"/>
              </a:rPr>
              <a:t>Reduced effectiveness of white blood cells against infections.</a:t>
            </a:r>
          </a:p>
          <a:p>
            <a:r>
              <a:rPr lang="en-US" sz="1800" dirty="0" smtClean="0">
                <a:latin typeface="Söhne"/>
              </a:rPr>
              <a:t>Excessive production of thick, sticky mucus in the airways.</a:t>
            </a:r>
          </a:p>
          <a:p>
            <a:endParaRPr lang="en-PK" sz="1800" dirty="0"/>
          </a:p>
        </p:txBody>
      </p:sp>
      <p:pic>
        <p:nvPicPr>
          <p:cNvPr id="4" name="Picture 3"/>
          <p:cNvPicPr>
            <a:picLocks noChangeAspect="1"/>
          </p:cNvPicPr>
          <p:nvPr/>
        </p:nvPicPr>
        <p:blipFill>
          <a:blip r:embed="rId2"/>
          <a:stretch>
            <a:fillRect/>
          </a:stretch>
        </p:blipFill>
        <p:spPr>
          <a:xfrm>
            <a:off x="8358214" y="0"/>
            <a:ext cx="785786" cy="806740"/>
          </a:xfrm>
          <a:prstGeom prst="rect">
            <a:avLst/>
          </a:prstGeom>
        </p:spPr>
      </p:pic>
      <p:sp>
        <p:nvSpPr>
          <p:cNvPr id="5" name="Rectangle 4"/>
          <p:cNvSpPr/>
          <p:nvPr/>
        </p:nvSpPr>
        <p:spPr>
          <a:xfrm>
            <a:off x="0" y="0"/>
            <a:ext cx="1571604"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Core Concept</a:t>
            </a:r>
            <a:endParaRPr lang="en-US" b="1" dirty="0">
              <a:solidFill>
                <a:schemeClr val="tx1"/>
              </a:solidFill>
            </a:endParaRPr>
          </a:p>
        </p:txBody>
      </p:sp>
    </p:spTree>
    <p:extLst>
      <p:ext uri="{BB962C8B-B14F-4D97-AF65-F5344CB8AC3E}">
        <p14:creationId xmlns="" xmlns:p14="http://schemas.microsoft.com/office/powerpoint/2010/main" val="939130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7620000" cy="1143000"/>
          </a:xfrm>
        </p:spPr>
        <p:txBody>
          <a:bodyPr/>
          <a:lstStyle/>
          <a:p>
            <a:r>
              <a:rPr lang="en-IN" sz="6000" dirty="0" smtClean="0">
                <a:solidFill>
                  <a:srgbClr val="FF0000"/>
                </a:solidFill>
              </a:rPr>
              <a:t/>
            </a:r>
            <a:br>
              <a:rPr lang="en-IN" sz="6000" dirty="0" smtClean="0">
                <a:solidFill>
                  <a:srgbClr val="FF0000"/>
                </a:solidFill>
              </a:rPr>
            </a:br>
            <a:r>
              <a:rPr lang="en-IN" sz="4800" b="1" dirty="0" smtClean="0"/>
              <a:t>Respiratory Problems</a:t>
            </a:r>
            <a:endParaRPr lang="en-US" dirty="0"/>
          </a:p>
        </p:txBody>
      </p:sp>
      <p:sp>
        <p:nvSpPr>
          <p:cNvPr id="3" name="Content Placeholder 2"/>
          <p:cNvSpPr>
            <a:spLocks noGrp="1"/>
          </p:cNvSpPr>
          <p:nvPr>
            <p:ph idx="1"/>
          </p:nvPr>
        </p:nvSpPr>
        <p:spPr/>
        <p:txBody>
          <a:bodyPr/>
          <a:lstStyle/>
          <a:p>
            <a:r>
              <a:rPr lang="en-US" dirty="0" smtClean="0">
                <a:latin typeface="Söhne"/>
              </a:rPr>
              <a:t>Thick mucus in airways obstructs airflow.</a:t>
            </a:r>
          </a:p>
          <a:p>
            <a:r>
              <a:rPr lang="en-US" dirty="0" smtClean="0">
                <a:latin typeface="Söhne"/>
              </a:rPr>
              <a:t>Promotes bacterial growth, leading to recurrent infections.</a:t>
            </a:r>
          </a:p>
          <a:p>
            <a:r>
              <a:rPr lang="en-US" dirty="0" smtClean="0">
                <a:latin typeface="Söhne"/>
              </a:rPr>
              <a:t>Vulnerability to Pseudomonas </a:t>
            </a:r>
            <a:r>
              <a:rPr lang="en-US" dirty="0" err="1" smtClean="0">
                <a:latin typeface="Söhne"/>
              </a:rPr>
              <a:t>aeruginosa</a:t>
            </a:r>
            <a:r>
              <a:rPr lang="en-US" dirty="0" smtClean="0">
                <a:latin typeface="Söhne"/>
              </a:rPr>
              <a:t>.</a:t>
            </a:r>
          </a:p>
          <a:p>
            <a:r>
              <a:rPr lang="en-US" dirty="0" smtClean="0">
                <a:latin typeface="Söhne"/>
              </a:rPr>
              <a:t>Scarred lung tissue (fibrosis) complicates breathing.</a:t>
            </a:r>
          </a:p>
          <a:p>
            <a:pPr marL="0" indent="0" algn="just">
              <a:buNone/>
            </a:pPr>
            <a:endParaRPr lang="en-US" sz="1800" dirty="0"/>
          </a:p>
        </p:txBody>
      </p:sp>
      <p:pic>
        <p:nvPicPr>
          <p:cNvPr id="4" name="Picture 3"/>
          <p:cNvPicPr>
            <a:picLocks noChangeAspect="1"/>
          </p:cNvPicPr>
          <p:nvPr/>
        </p:nvPicPr>
        <p:blipFill>
          <a:blip r:embed="rId2"/>
          <a:stretch>
            <a:fillRect/>
          </a:stretch>
        </p:blipFill>
        <p:spPr>
          <a:xfrm>
            <a:off x="8358214" y="0"/>
            <a:ext cx="785786" cy="806740"/>
          </a:xfrm>
          <a:prstGeom prst="rect">
            <a:avLst/>
          </a:prstGeom>
        </p:spPr>
      </p:pic>
      <p:sp>
        <p:nvSpPr>
          <p:cNvPr id="5" name="Rectangle 4"/>
          <p:cNvSpPr/>
          <p:nvPr/>
        </p:nvSpPr>
        <p:spPr>
          <a:xfrm>
            <a:off x="0" y="0"/>
            <a:ext cx="1571604"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Core Concept</a:t>
            </a:r>
            <a:endParaRPr lang="en-US" b="1" dirty="0">
              <a:solidFill>
                <a:schemeClr val="tx1"/>
              </a:solidFill>
            </a:endParaRPr>
          </a:p>
        </p:txBody>
      </p:sp>
    </p:spTree>
    <p:extLst>
      <p:ext uri="{BB962C8B-B14F-4D97-AF65-F5344CB8AC3E}">
        <p14:creationId xmlns="" xmlns:p14="http://schemas.microsoft.com/office/powerpoint/2010/main" val="561659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51780" t="16667" r="26535" b="23958"/>
          <a:stretch>
            <a:fillRect/>
          </a:stretch>
        </p:blipFill>
        <p:spPr bwMode="auto">
          <a:xfrm>
            <a:off x="990600" y="381000"/>
            <a:ext cx="7086600" cy="5943600"/>
          </a:xfrm>
          <a:prstGeom prst="rect">
            <a:avLst/>
          </a:prstGeom>
          <a:noFill/>
          <a:ln w="9525">
            <a:noFill/>
            <a:miter lim="800000"/>
            <a:headEnd/>
            <a:tailEnd/>
          </a:ln>
        </p:spPr>
      </p:pic>
      <p:pic>
        <p:nvPicPr>
          <p:cNvPr id="4" name="Picture 2" descr="How Cystic Fibrosis Is Treated">
            <a:extLst>
              <a:ext uri="{FF2B5EF4-FFF2-40B4-BE49-F238E27FC236}">
                <a16:creationId xmlns:a16="http://schemas.microsoft.com/office/drawing/2014/main" xmlns="" id="{394522DC-4D4D-6C20-6740-D39FE29AAE26}"/>
              </a:ext>
            </a:extLst>
          </p:cNvPr>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304800" y="357166"/>
            <a:ext cx="8154987" cy="5929354"/>
          </a:xfrm>
          <a:prstGeom prst="rect">
            <a:avLst/>
          </a:prstGeom>
          <a:solidFill>
            <a:srgbClr val="FFFFFF"/>
          </a:solidFill>
        </p:spPr>
      </p:pic>
      <p:sp>
        <p:nvSpPr>
          <p:cNvPr id="7" name="Rectangle 6">
            <a:extLst>
              <a:ext uri="{FF2B5EF4-FFF2-40B4-BE49-F238E27FC236}">
                <a16:creationId xmlns:a16="http://schemas.microsoft.com/office/drawing/2014/main" xmlns="" id="{308FED2E-7DE6-7333-1909-0C8E07095241}"/>
              </a:ext>
            </a:extLst>
          </p:cNvPr>
          <p:cNvSpPr/>
          <p:nvPr/>
        </p:nvSpPr>
        <p:spPr>
          <a:xfrm>
            <a:off x="1428728" y="6324600"/>
            <a:ext cx="4876800" cy="533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Image from google</a:t>
            </a:r>
          </a:p>
        </p:txBody>
      </p:sp>
      <p:pic>
        <p:nvPicPr>
          <p:cNvPr id="6" name="Picture 5"/>
          <p:cNvPicPr>
            <a:picLocks noChangeAspect="1"/>
          </p:cNvPicPr>
          <p:nvPr/>
        </p:nvPicPr>
        <p:blipFill>
          <a:blip r:embed="rId4"/>
          <a:stretch>
            <a:fillRect/>
          </a:stretch>
        </p:blipFill>
        <p:spPr>
          <a:xfrm>
            <a:off x="8358214" y="0"/>
            <a:ext cx="785786" cy="806740"/>
          </a:xfrm>
          <a:prstGeom prst="rect">
            <a:avLst/>
          </a:prstGeom>
        </p:spPr>
      </p:pic>
      <p:sp>
        <p:nvSpPr>
          <p:cNvPr id="8" name="Rectangle 7"/>
          <p:cNvSpPr/>
          <p:nvPr/>
        </p:nvSpPr>
        <p:spPr>
          <a:xfrm>
            <a:off x="0" y="0"/>
            <a:ext cx="1571604"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Core Concept</a:t>
            </a:r>
            <a:endParaRPr lang="en-US" b="1" dirty="0">
              <a:solidFill>
                <a:schemeClr val="tx1"/>
              </a:solidFill>
            </a:endParaRPr>
          </a:p>
        </p:txBody>
      </p:sp>
    </p:spTree>
    <p:extLst>
      <p:ext uri="{BB962C8B-B14F-4D97-AF65-F5344CB8AC3E}">
        <p14:creationId xmlns="" xmlns:p14="http://schemas.microsoft.com/office/powerpoint/2010/main" val="149206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Pancreatic Problems</a:t>
            </a:r>
            <a:endParaRPr lang="en-US" dirty="0"/>
          </a:p>
        </p:txBody>
      </p:sp>
      <p:sp>
        <p:nvSpPr>
          <p:cNvPr id="3" name="Content Placeholder 2"/>
          <p:cNvSpPr>
            <a:spLocks noGrp="1"/>
          </p:cNvSpPr>
          <p:nvPr>
            <p:ph idx="1"/>
          </p:nvPr>
        </p:nvSpPr>
        <p:spPr/>
        <p:txBody>
          <a:bodyPr/>
          <a:lstStyle/>
          <a:p>
            <a:r>
              <a:rPr lang="en-US" dirty="0" smtClean="0">
                <a:latin typeface="Söhne"/>
              </a:rPr>
              <a:t>Pancreatic duct blockage by mucus.</a:t>
            </a:r>
          </a:p>
          <a:p>
            <a:r>
              <a:rPr lang="en-US" dirty="0" smtClean="0">
                <a:latin typeface="Söhne"/>
              </a:rPr>
              <a:t>Impairs enzyme secretion and digestion.</a:t>
            </a:r>
          </a:p>
          <a:p>
            <a:r>
              <a:rPr lang="en-US" dirty="0" smtClean="0">
                <a:latin typeface="Söhne"/>
              </a:rPr>
              <a:t>Malnourishment and pancreatic tissue degeneration.</a:t>
            </a:r>
          </a:p>
          <a:p>
            <a:r>
              <a:rPr lang="en-US" dirty="0" smtClean="0">
                <a:latin typeface="Söhne"/>
              </a:rPr>
              <a:t>Formation of fluid-filled cysts in the pancreas.</a:t>
            </a:r>
          </a:p>
          <a:p>
            <a:endParaRPr lang="en-PK" dirty="0"/>
          </a:p>
        </p:txBody>
      </p:sp>
      <p:pic>
        <p:nvPicPr>
          <p:cNvPr id="4" name="Picture 3"/>
          <p:cNvPicPr>
            <a:picLocks noChangeAspect="1"/>
          </p:cNvPicPr>
          <p:nvPr/>
        </p:nvPicPr>
        <p:blipFill>
          <a:blip r:embed="rId2"/>
          <a:stretch>
            <a:fillRect/>
          </a:stretch>
        </p:blipFill>
        <p:spPr>
          <a:xfrm>
            <a:off x="8358214" y="0"/>
            <a:ext cx="785786" cy="806740"/>
          </a:xfrm>
          <a:prstGeom prst="rect">
            <a:avLst/>
          </a:prstGeom>
        </p:spPr>
      </p:pic>
      <p:sp>
        <p:nvSpPr>
          <p:cNvPr id="5" name="Rectangle 4"/>
          <p:cNvSpPr/>
          <p:nvPr/>
        </p:nvSpPr>
        <p:spPr>
          <a:xfrm>
            <a:off x="0" y="0"/>
            <a:ext cx="1571604"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Core Concept</a:t>
            </a:r>
            <a:endParaRPr lang="en-US" b="1" dirty="0">
              <a:solidFill>
                <a:schemeClr val="tx1"/>
              </a:solidFill>
            </a:endParaRPr>
          </a:p>
        </p:txBody>
      </p:sp>
    </p:spTree>
    <p:extLst>
      <p:ext uri="{BB962C8B-B14F-4D97-AF65-F5344CB8AC3E}">
        <p14:creationId xmlns="" xmlns:p14="http://schemas.microsoft.com/office/powerpoint/2010/main" val="2901206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5" y="205365"/>
            <a:ext cx="7620000" cy="1143000"/>
          </a:xfrm>
        </p:spPr>
        <p:txBody>
          <a:bodyPr/>
          <a:lstStyle/>
          <a:p>
            <a:r>
              <a:rPr lang="en-US" sz="4800" b="1" dirty="0" smtClean="0"/>
              <a:t>Prophase</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dirty="0" smtClean="0"/>
              <a:t>Chromosomes becomes visible</a:t>
            </a:r>
          </a:p>
          <a:p>
            <a:pPr>
              <a:buFont typeface="Wingdings" pitchFamily="2" charset="2"/>
              <a:buChar char="Ø"/>
            </a:pPr>
            <a:r>
              <a:rPr lang="en-US" sz="2800" dirty="0" smtClean="0"/>
              <a:t>Centriolar migration</a:t>
            </a:r>
          </a:p>
          <a:p>
            <a:pPr>
              <a:buFont typeface="Wingdings" pitchFamily="2" charset="2"/>
              <a:buChar char="Ø"/>
            </a:pPr>
            <a:r>
              <a:rPr lang="en-US" sz="2800" dirty="0" smtClean="0"/>
              <a:t>Assembling of microtubules</a:t>
            </a:r>
          </a:p>
          <a:p>
            <a:pPr>
              <a:buFont typeface="Wingdings" pitchFamily="2" charset="2"/>
              <a:buChar char="Ø"/>
            </a:pPr>
            <a:r>
              <a:rPr lang="en-US" sz="2800" dirty="0" smtClean="0"/>
              <a:t>Formation of asters</a:t>
            </a:r>
          </a:p>
          <a:p>
            <a:endParaRPr lang="en-US" sz="2800" dirty="0"/>
          </a:p>
        </p:txBody>
      </p:sp>
      <p:pic>
        <p:nvPicPr>
          <p:cNvPr id="5" name="Picture 2" descr="Cystic Fibrosis | Lung and Thoracic Treatment in New Jersey">
            <a:extLst>
              <a:ext uri="{FF2B5EF4-FFF2-40B4-BE49-F238E27FC236}">
                <a16:creationId xmlns:a16="http://schemas.microsoft.com/office/drawing/2014/main" xmlns="" id="{E44DFB76-7771-8756-6117-44287AF41F16}"/>
              </a:ext>
            </a:extLst>
          </p:cNvPr>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76200" y="533400"/>
            <a:ext cx="8154987" cy="6014302"/>
          </a:xfrm>
          <a:prstGeom prst="rect">
            <a:avLst/>
          </a:prstGeom>
          <a:solidFill>
            <a:srgbClr val="FFFFFF"/>
          </a:solidFill>
        </p:spPr>
      </p:pic>
      <p:sp>
        <p:nvSpPr>
          <p:cNvPr id="6" name="Rectangle 5">
            <a:extLst>
              <a:ext uri="{FF2B5EF4-FFF2-40B4-BE49-F238E27FC236}">
                <a16:creationId xmlns:a16="http://schemas.microsoft.com/office/drawing/2014/main" xmlns="" id="{3D3CF361-9669-BB7E-A11E-B7E1FCCAFBD5}"/>
              </a:ext>
            </a:extLst>
          </p:cNvPr>
          <p:cNvSpPr/>
          <p:nvPr/>
        </p:nvSpPr>
        <p:spPr>
          <a:xfrm>
            <a:off x="1428728" y="6143644"/>
            <a:ext cx="3910018" cy="533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Image from google</a:t>
            </a:r>
          </a:p>
        </p:txBody>
      </p:sp>
      <p:pic>
        <p:nvPicPr>
          <p:cNvPr id="7" name="Picture 6"/>
          <p:cNvPicPr>
            <a:picLocks noChangeAspect="1"/>
          </p:cNvPicPr>
          <p:nvPr/>
        </p:nvPicPr>
        <p:blipFill>
          <a:blip r:embed="rId3"/>
          <a:stretch>
            <a:fillRect/>
          </a:stretch>
        </p:blipFill>
        <p:spPr>
          <a:xfrm>
            <a:off x="8358214" y="0"/>
            <a:ext cx="785786" cy="806740"/>
          </a:xfrm>
          <a:prstGeom prst="rect">
            <a:avLst/>
          </a:prstGeom>
        </p:spPr>
      </p:pic>
      <p:sp>
        <p:nvSpPr>
          <p:cNvPr id="8" name="Rectangle 7"/>
          <p:cNvSpPr/>
          <p:nvPr/>
        </p:nvSpPr>
        <p:spPr>
          <a:xfrm>
            <a:off x="0" y="0"/>
            <a:ext cx="1571604"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Core Concept</a:t>
            </a:r>
            <a:endParaRPr lang="en-US" b="1" dirty="0">
              <a:solidFill>
                <a:schemeClr val="tx1"/>
              </a:solidFill>
            </a:endParaRPr>
          </a:p>
        </p:txBody>
      </p:sp>
    </p:spTree>
    <p:extLst>
      <p:ext uri="{BB962C8B-B14F-4D97-AF65-F5344CB8AC3E}">
        <p14:creationId xmlns="" xmlns:p14="http://schemas.microsoft.com/office/powerpoint/2010/main" val="628491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Signs and Symptoms</a:t>
            </a:r>
            <a:endParaRPr lang="en-US" dirty="0"/>
          </a:p>
        </p:txBody>
      </p:sp>
      <p:sp>
        <p:nvSpPr>
          <p:cNvPr id="3" name="Content Placeholder 2"/>
          <p:cNvSpPr>
            <a:spLocks noGrp="1"/>
          </p:cNvSpPr>
          <p:nvPr>
            <p:ph idx="1"/>
          </p:nvPr>
        </p:nvSpPr>
        <p:spPr/>
        <p:txBody>
          <a:bodyPr>
            <a:normAutofit/>
          </a:bodyPr>
          <a:lstStyle/>
          <a:p>
            <a:r>
              <a:rPr lang="en-US" sz="2400" dirty="0" smtClean="0">
                <a:latin typeface="Söhne"/>
              </a:rPr>
              <a:t>Chronic cough with thick mucus.</a:t>
            </a:r>
          </a:p>
          <a:p>
            <a:r>
              <a:rPr lang="en-US" sz="2400" dirty="0" smtClean="0">
                <a:latin typeface="Söhne"/>
              </a:rPr>
              <a:t>Frequent lung infections.</a:t>
            </a:r>
          </a:p>
          <a:p>
            <a:r>
              <a:rPr lang="en-US" sz="2400" dirty="0" smtClean="0">
                <a:latin typeface="Söhne"/>
              </a:rPr>
              <a:t>Shortness of breath.</a:t>
            </a:r>
          </a:p>
          <a:p>
            <a:r>
              <a:rPr lang="en-US" sz="2400" dirty="0" smtClean="0">
                <a:latin typeface="Söhne"/>
              </a:rPr>
              <a:t>Poor weight gain despite good appetite.</a:t>
            </a:r>
          </a:p>
          <a:p>
            <a:r>
              <a:rPr lang="en-US" sz="2400" dirty="0" smtClean="0">
                <a:latin typeface="Söhne"/>
              </a:rPr>
              <a:t>Bulky, greasy stool</a:t>
            </a:r>
          </a:p>
          <a:p>
            <a:r>
              <a:rPr lang="en-US" sz="2400" dirty="0" smtClean="0"/>
              <a:t>Salty taste of skin</a:t>
            </a:r>
          </a:p>
          <a:p>
            <a:r>
              <a:rPr lang="en-US" sz="2400" dirty="0" smtClean="0"/>
              <a:t>Dehydration</a:t>
            </a:r>
          </a:p>
          <a:p>
            <a:r>
              <a:rPr lang="en-US" sz="2400" dirty="0" smtClean="0"/>
              <a:t>Clubbing of hands</a:t>
            </a:r>
          </a:p>
          <a:p>
            <a:pPr marL="0" indent="0">
              <a:buNone/>
            </a:pPr>
            <a:endParaRPr lang="en-PK" sz="2400" dirty="0"/>
          </a:p>
        </p:txBody>
      </p:sp>
      <p:pic>
        <p:nvPicPr>
          <p:cNvPr id="4" name="Picture 3"/>
          <p:cNvPicPr>
            <a:picLocks noChangeAspect="1"/>
          </p:cNvPicPr>
          <p:nvPr/>
        </p:nvPicPr>
        <p:blipFill>
          <a:blip r:embed="rId2"/>
          <a:stretch>
            <a:fillRect/>
          </a:stretch>
        </p:blipFill>
        <p:spPr>
          <a:xfrm>
            <a:off x="8358214" y="0"/>
            <a:ext cx="785786" cy="806740"/>
          </a:xfrm>
          <a:prstGeom prst="rect">
            <a:avLst/>
          </a:prstGeom>
        </p:spPr>
      </p:pic>
      <p:sp>
        <p:nvSpPr>
          <p:cNvPr id="5" name="Rectangle 4"/>
          <p:cNvSpPr/>
          <p:nvPr/>
        </p:nvSpPr>
        <p:spPr>
          <a:xfrm>
            <a:off x="0" y="0"/>
            <a:ext cx="1571604"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Core Concept</a:t>
            </a:r>
            <a:endParaRPr lang="en-US" b="1" dirty="0">
              <a:solidFill>
                <a:schemeClr val="tx1"/>
              </a:solidFill>
            </a:endParaRPr>
          </a:p>
        </p:txBody>
      </p:sp>
    </p:spTree>
    <p:extLst>
      <p:ext uri="{BB962C8B-B14F-4D97-AF65-F5344CB8AC3E}">
        <p14:creationId xmlns="" xmlns:p14="http://schemas.microsoft.com/office/powerpoint/2010/main" val="1478263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318250"/>
            <a:ext cx="2895600" cy="609600"/>
          </a:xfrm>
        </p:spPr>
        <p:txBody>
          <a:bodyPr/>
          <a:lstStyle/>
          <a:p>
            <a:r>
              <a:rPr lang="en-US" sz="2400" b="1" smtClean="0"/>
              <a:t>Foundation Module </a:t>
            </a:r>
            <a:br>
              <a:rPr lang="en-US" sz="2400" b="1" smtClean="0"/>
            </a:br>
            <a:r>
              <a:rPr lang="en-US" sz="2400" b="1" smtClean="0"/>
              <a:t>First Year MBBS</a:t>
            </a:r>
            <a:endParaRPr lang="en-US" sz="2400" b="1" dirty="0"/>
          </a:p>
        </p:txBody>
      </p:sp>
      <p:sp>
        <p:nvSpPr>
          <p:cNvPr id="3" name="Subtitle 2"/>
          <p:cNvSpPr>
            <a:spLocks noGrp="1"/>
          </p:cNvSpPr>
          <p:nvPr>
            <p:ph type="subTitle" idx="1"/>
          </p:nvPr>
        </p:nvSpPr>
        <p:spPr>
          <a:xfrm>
            <a:off x="715576" y="4307124"/>
            <a:ext cx="6461760" cy="1066800"/>
          </a:xfrm>
        </p:spPr>
        <p:txBody>
          <a:bodyPr>
            <a:normAutofit/>
          </a:bodyPr>
          <a:lstStyle/>
          <a:p>
            <a:pPr algn="r"/>
            <a:r>
              <a:rPr lang="en-US" b="1" dirty="0" smtClean="0"/>
              <a:t>Supervised by </a:t>
            </a:r>
            <a:r>
              <a:rPr lang="en-US" b="1" smtClean="0">
                <a:solidFill>
                  <a:schemeClr val="tx2"/>
                </a:solidFill>
              </a:rPr>
              <a:t>Prof. Samia </a:t>
            </a:r>
            <a:r>
              <a:rPr lang="en-US" b="1" dirty="0" smtClean="0">
                <a:solidFill>
                  <a:schemeClr val="tx2"/>
                </a:solidFill>
              </a:rPr>
              <a:t>Sarwar</a:t>
            </a:r>
            <a:r>
              <a:rPr lang="en-US" b="1" dirty="0"/>
              <a:t> Chairperson Physiology </a:t>
            </a:r>
            <a:r>
              <a:rPr lang="en-US" b="1" dirty="0" smtClean="0"/>
              <a:t>Presenter :</a:t>
            </a:r>
            <a:r>
              <a:rPr lang="en-US" b="1" dirty="0" smtClean="0">
                <a:solidFill>
                  <a:schemeClr val="tx2"/>
                </a:solidFill>
              </a:rPr>
              <a:t>Dr. (</a:t>
            </a:r>
            <a:r>
              <a:rPr lang="en-US" b="1" dirty="0">
                <a:solidFill>
                  <a:schemeClr val="tx2"/>
                </a:solidFill>
              </a:rPr>
              <a:t>FCPS PHY)</a:t>
            </a:r>
          </a:p>
          <a:p>
            <a:pPr algn="r"/>
            <a:r>
              <a:rPr lang="en-US" b="1" dirty="0" smtClean="0"/>
              <a:t>Dated </a:t>
            </a:r>
            <a:r>
              <a:rPr lang="en-US" b="1" dirty="0"/>
              <a:t>: </a:t>
            </a:r>
            <a:r>
              <a:rPr lang="en-US" b="1" dirty="0" smtClean="0"/>
              <a:t>00-00-2025</a:t>
            </a:r>
            <a:endParaRPr lang="en-US" b="1" dirty="0"/>
          </a:p>
          <a:p>
            <a:pPr algn="r"/>
            <a:endParaRPr lang="en-US" b="1" dirty="0"/>
          </a:p>
        </p:txBody>
      </p:sp>
      <p:sp>
        <p:nvSpPr>
          <p:cNvPr id="4" name="Title 1"/>
          <p:cNvSpPr txBox="1">
            <a:spLocks/>
          </p:cNvSpPr>
          <p:nvPr/>
        </p:nvSpPr>
        <p:spPr>
          <a:xfrm>
            <a:off x="381000" y="761390"/>
            <a:ext cx="7543800" cy="2593975"/>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en-US" sz="3200" b="1" dirty="0" smtClean="0"/>
              <a:t>Body Fluid Compartment, Cell Membrane &amp; Cytoskeleton </a:t>
            </a:r>
            <a:endParaRPr lang="en-US" sz="3200" b="1" dirty="0">
              <a:solidFill>
                <a:schemeClr val="tx1"/>
              </a:solidFill>
            </a:endParaRPr>
          </a:p>
        </p:txBody>
      </p:sp>
      <p:sp>
        <p:nvSpPr>
          <p:cNvPr id="5" name="Title 1"/>
          <p:cNvSpPr txBox="1">
            <a:spLocks/>
          </p:cNvSpPr>
          <p:nvPr/>
        </p:nvSpPr>
        <p:spPr>
          <a:xfrm>
            <a:off x="5029200" y="6230571"/>
            <a:ext cx="3581400" cy="609600"/>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US" sz="2400" b="1" smtClean="0"/>
              <a:t>Physiology Department</a:t>
            </a:r>
            <a:endParaRPr lang="en-US" sz="2400" b="1" dirty="0"/>
          </a:p>
        </p:txBody>
      </p:sp>
      <p:pic>
        <p:nvPicPr>
          <p:cNvPr id="6" name="Picture 5"/>
          <p:cNvPicPr>
            <a:picLocks noChangeAspect="1"/>
          </p:cNvPicPr>
          <p:nvPr/>
        </p:nvPicPr>
        <p:blipFill>
          <a:blip r:embed="rId2"/>
          <a:stretch>
            <a:fillRect/>
          </a:stretch>
        </p:blipFill>
        <p:spPr>
          <a:xfrm>
            <a:off x="228600" y="152400"/>
            <a:ext cx="914479" cy="938865"/>
          </a:xfrm>
          <a:prstGeom prst="rect">
            <a:avLst/>
          </a:prstGeom>
        </p:spPr>
      </p:pic>
    </p:spTree>
    <p:extLst>
      <p:ext uri="{BB962C8B-B14F-4D97-AF65-F5344CB8AC3E}">
        <p14:creationId xmlns="" xmlns:p14="http://schemas.microsoft.com/office/powerpoint/2010/main" val="3947419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800" b="1" dirty="0" smtClean="0">
                <a:solidFill>
                  <a:schemeClr val="tx1">
                    <a:lumMod val="95000"/>
                    <a:lumOff val="5000"/>
                  </a:schemeClr>
                </a:solidFill>
              </a:rPr>
              <a:t>Investigations</a:t>
            </a:r>
            <a:endParaRPr lang="en-US" dirty="0"/>
          </a:p>
        </p:txBody>
      </p:sp>
      <p:sp>
        <p:nvSpPr>
          <p:cNvPr id="3" name="Content Placeholder 2"/>
          <p:cNvSpPr>
            <a:spLocks noGrp="1"/>
          </p:cNvSpPr>
          <p:nvPr>
            <p:ph idx="1"/>
          </p:nvPr>
        </p:nvSpPr>
        <p:spPr>
          <a:xfrm>
            <a:off x="428596" y="1357298"/>
            <a:ext cx="7620000" cy="4800600"/>
          </a:xfrm>
        </p:spPr>
        <p:txBody>
          <a:bodyPr/>
          <a:lstStyle/>
          <a:p>
            <a:pPr>
              <a:buFont typeface="+mj-lt"/>
              <a:buAutoNum type="arabicPeriod"/>
            </a:pPr>
            <a:r>
              <a:rPr lang="en-US" sz="2800" b="1" dirty="0" smtClean="0">
                <a:latin typeface="Söhne"/>
              </a:rPr>
              <a:t>Sweat Chloride Test</a:t>
            </a:r>
            <a:r>
              <a:rPr lang="en-US" sz="2800" dirty="0" smtClean="0">
                <a:latin typeface="Söhne"/>
              </a:rPr>
              <a:t>:</a:t>
            </a:r>
          </a:p>
          <a:p>
            <a:pPr marL="457200" lvl="1" indent="0">
              <a:buNone/>
            </a:pPr>
            <a:r>
              <a:rPr lang="en-US" dirty="0" smtClean="0">
                <a:latin typeface="Söhne"/>
              </a:rPr>
              <a:t>Measures chloride levels in sweat (&gt;60 mmol/L indicates CF).</a:t>
            </a:r>
          </a:p>
          <a:p>
            <a:pPr>
              <a:buFont typeface="+mj-lt"/>
              <a:buAutoNum type="arabicPeriod"/>
            </a:pPr>
            <a:r>
              <a:rPr lang="en-US" sz="2800" b="1" dirty="0" smtClean="0">
                <a:latin typeface="Söhne"/>
              </a:rPr>
              <a:t>Genetic Testing</a:t>
            </a:r>
            <a:r>
              <a:rPr lang="en-US" sz="2800" dirty="0" smtClean="0">
                <a:latin typeface="Söhne"/>
              </a:rPr>
              <a:t>:</a:t>
            </a:r>
          </a:p>
          <a:p>
            <a:pPr marL="457200" lvl="1" indent="0">
              <a:buNone/>
            </a:pPr>
            <a:r>
              <a:rPr lang="en-US" dirty="0" smtClean="0">
                <a:latin typeface="Söhne"/>
              </a:rPr>
              <a:t>Identifies CFTR gene mutations.</a:t>
            </a:r>
          </a:p>
          <a:p>
            <a:pPr>
              <a:buFont typeface="+mj-lt"/>
              <a:buAutoNum type="arabicPeriod"/>
            </a:pPr>
            <a:r>
              <a:rPr lang="en-US" sz="2800" b="1" dirty="0" smtClean="0">
                <a:latin typeface="Söhne"/>
              </a:rPr>
              <a:t>Newborn Screening</a:t>
            </a:r>
            <a:r>
              <a:rPr lang="en-US" sz="2800" dirty="0" smtClean="0">
                <a:latin typeface="Söhne"/>
              </a:rPr>
              <a:t>:</a:t>
            </a:r>
          </a:p>
          <a:p>
            <a:pPr marL="457200" lvl="1" indent="0">
              <a:buNone/>
            </a:pPr>
            <a:r>
              <a:rPr lang="en-US" dirty="0" smtClean="0">
                <a:latin typeface="Söhne"/>
              </a:rPr>
              <a:t>Detects elevated </a:t>
            </a:r>
            <a:r>
              <a:rPr lang="en-US" dirty="0" err="1" smtClean="0">
                <a:latin typeface="Söhne"/>
              </a:rPr>
              <a:t>immunoreactive</a:t>
            </a:r>
            <a:r>
              <a:rPr lang="en-US" dirty="0" smtClean="0">
                <a:latin typeface="Söhne"/>
              </a:rPr>
              <a:t> </a:t>
            </a:r>
            <a:r>
              <a:rPr lang="en-US" dirty="0" err="1" smtClean="0">
                <a:latin typeface="Söhne"/>
              </a:rPr>
              <a:t>trypsinogen</a:t>
            </a:r>
            <a:r>
              <a:rPr lang="en-US" dirty="0" smtClean="0">
                <a:latin typeface="Söhne"/>
              </a:rPr>
              <a:t> (IRT) levels.</a:t>
            </a:r>
          </a:p>
          <a:p>
            <a:pPr>
              <a:buFont typeface="+mj-lt"/>
              <a:buAutoNum type="arabicPeriod"/>
            </a:pPr>
            <a:r>
              <a:rPr lang="en-US" sz="2800" b="1" dirty="0" smtClean="0">
                <a:latin typeface="Söhne"/>
              </a:rPr>
              <a:t>Pulmonary Function Tests (PFTs):</a:t>
            </a:r>
          </a:p>
          <a:p>
            <a:pPr marL="457200" lvl="1" indent="0">
              <a:buNone/>
            </a:pPr>
            <a:r>
              <a:rPr lang="en-US" dirty="0" smtClean="0">
                <a:latin typeface="Söhne"/>
              </a:rPr>
              <a:t>Evaluates lung function.</a:t>
            </a:r>
          </a:p>
          <a:p>
            <a:pPr marL="0" indent="0">
              <a:buNone/>
            </a:pPr>
            <a:endParaRPr lang="en-IN" sz="2400" dirty="0"/>
          </a:p>
        </p:txBody>
      </p:sp>
      <p:pic>
        <p:nvPicPr>
          <p:cNvPr id="4" name="Picture 3"/>
          <p:cNvPicPr>
            <a:picLocks noChangeAspect="1"/>
          </p:cNvPicPr>
          <p:nvPr/>
        </p:nvPicPr>
        <p:blipFill>
          <a:blip r:embed="rId3"/>
          <a:stretch>
            <a:fillRect/>
          </a:stretch>
        </p:blipFill>
        <p:spPr>
          <a:xfrm>
            <a:off x="8358214" y="0"/>
            <a:ext cx="785786" cy="806740"/>
          </a:xfrm>
          <a:prstGeom prst="rect">
            <a:avLst/>
          </a:prstGeom>
        </p:spPr>
      </p:pic>
      <p:sp>
        <p:nvSpPr>
          <p:cNvPr id="5" name="Rectangle 4"/>
          <p:cNvSpPr/>
          <p:nvPr/>
        </p:nvSpPr>
        <p:spPr>
          <a:xfrm>
            <a:off x="0" y="0"/>
            <a:ext cx="1571604"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Core Concept</a:t>
            </a:r>
            <a:endParaRPr lang="en-US" b="1" dirty="0">
              <a:solidFill>
                <a:schemeClr val="tx1"/>
              </a:solidFill>
            </a:endParaRPr>
          </a:p>
        </p:txBody>
      </p:sp>
    </p:spTree>
    <p:extLst>
      <p:ext uri="{BB962C8B-B14F-4D97-AF65-F5344CB8AC3E}">
        <p14:creationId xmlns="" xmlns:p14="http://schemas.microsoft.com/office/powerpoint/2010/main" val="2392153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Treatment</a:t>
            </a:r>
            <a:endParaRPr lang="en-US" dirty="0"/>
          </a:p>
        </p:txBody>
      </p:sp>
      <p:sp>
        <p:nvSpPr>
          <p:cNvPr id="3" name="Content Placeholder 2"/>
          <p:cNvSpPr>
            <a:spLocks noGrp="1"/>
          </p:cNvSpPr>
          <p:nvPr>
            <p:ph idx="1"/>
          </p:nvPr>
        </p:nvSpPr>
        <p:spPr>
          <a:xfrm>
            <a:off x="428596" y="1357298"/>
            <a:ext cx="7620000" cy="4800600"/>
          </a:xfrm>
        </p:spPr>
        <p:txBody>
          <a:bodyPr/>
          <a:lstStyle/>
          <a:p>
            <a:r>
              <a:rPr lang="en-US" dirty="0" smtClean="0">
                <a:latin typeface="Söhne"/>
              </a:rPr>
              <a:t>Physical therapy and mucus-thinning aerosols to clear airways.</a:t>
            </a:r>
          </a:p>
          <a:p>
            <a:r>
              <a:rPr lang="en-US" dirty="0" smtClean="0">
                <a:latin typeface="Söhne"/>
              </a:rPr>
              <a:t>Antibiotic therapy for respiratory infections.</a:t>
            </a:r>
          </a:p>
          <a:p>
            <a:r>
              <a:rPr lang="en-US" dirty="0" smtClean="0">
                <a:latin typeface="Söhne"/>
              </a:rPr>
              <a:t>Special diets and pancreatic enzyme supplements for nutrition.</a:t>
            </a:r>
          </a:p>
          <a:p>
            <a:r>
              <a:rPr lang="en-US" dirty="0" smtClean="0">
                <a:latin typeface="Söhne"/>
              </a:rPr>
              <a:t>Despite treatment, life expectancy limited, often not beyond late 30s.</a:t>
            </a:r>
          </a:p>
          <a:p>
            <a:endParaRPr lang="en-PK" dirty="0"/>
          </a:p>
        </p:txBody>
      </p:sp>
      <p:pic>
        <p:nvPicPr>
          <p:cNvPr id="4" name="Picture 3"/>
          <p:cNvPicPr>
            <a:picLocks noChangeAspect="1"/>
          </p:cNvPicPr>
          <p:nvPr/>
        </p:nvPicPr>
        <p:blipFill>
          <a:blip r:embed="rId2"/>
          <a:stretch>
            <a:fillRect/>
          </a:stretch>
        </p:blipFill>
        <p:spPr>
          <a:xfrm>
            <a:off x="8358214" y="0"/>
            <a:ext cx="785786" cy="806740"/>
          </a:xfrm>
          <a:prstGeom prst="rect">
            <a:avLst/>
          </a:prstGeom>
        </p:spPr>
      </p:pic>
      <p:sp>
        <p:nvSpPr>
          <p:cNvPr id="5" name="Rectangle 4"/>
          <p:cNvSpPr/>
          <p:nvPr/>
        </p:nvSpPr>
        <p:spPr>
          <a:xfrm>
            <a:off x="0" y="0"/>
            <a:ext cx="1571604"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Core Concept</a:t>
            </a:r>
            <a:endParaRPr lang="en-US" b="1" dirty="0">
              <a:solidFill>
                <a:schemeClr val="tx1"/>
              </a:solidFill>
            </a:endParaRPr>
          </a:p>
        </p:txBody>
      </p:sp>
    </p:spTree>
    <p:extLst>
      <p:ext uri="{BB962C8B-B14F-4D97-AF65-F5344CB8AC3E}">
        <p14:creationId xmlns="" xmlns:p14="http://schemas.microsoft.com/office/powerpoint/2010/main" val="1241527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Structure of the Cell Membrane</a:t>
            </a:r>
            <a:endParaRPr lang="en-US" sz="4000" dirty="0"/>
          </a:p>
        </p:txBody>
      </p:sp>
      <p:sp>
        <p:nvSpPr>
          <p:cNvPr id="4" name="Content Placeholder 2"/>
          <p:cNvSpPr txBox="1">
            <a:spLocks/>
          </p:cNvSpPr>
          <p:nvPr/>
        </p:nvSpPr>
        <p:spPr>
          <a:xfrm>
            <a:off x="0" y="1571612"/>
            <a:ext cx="8072462" cy="3733800"/>
          </a:xfrm>
          <a:prstGeom prst="rect">
            <a:avLst/>
          </a:prstGeom>
        </p:spPr>
        <p:txBody>
          <a:bodyPr vert="horz" lIns="91440" tIns="45720" rIns="91440" bIns="45720" rtlCol="0">
            <a:normAutofit/>
          </a:bodyPr>
          <a:lstStyle/>
          <a:p>
            <a:r>
              <a:rPr lang="en-US" sz="2400" dirty="0" smtClean="0"/>
              <a:t>Basic structure is a lipid </a:t>
            </a:r>
            <a:r>
              <a:rPr lang="en-US" sz="2400" dirty="0" err="1" smtClean="0"/>
              <a:t>bilayer</a:t>
            </a:r>
            <a:r>
              <a:rPr lang="en-US" sz="2400" dirty="0" smtClean="0"/>
              <a:t> interspersed with large globular proteins</a:t>
            </a:r>
          </a:p>
          <a:p>
            <a:r>
              <a:rPr lang="en-US" sz="2400" dirty="0" smtClean="0"/>
              <a:t>The basic lipid </a:t>
            </a:r>
            <a:r>
              <a:rPr lang="en-US" sz="2400" dirty="0" err="1" smtClean="0"/>
              <a:t>bilayer</a:t>
            </a:r>
            <a:r>
              <a:rPr lang="en-US" sz="2400" dirty="0" smtClean="0"/>
              <a:t> is composed of three main types of lipids—phospholipids, </a:t>
            </a:r>
            <a:r>
              <a:rPr lang="en-US" sz="2400" dirty="0" err="1" smtClean="0"/>
              <a:t>sphingolipids</a:t>
            </a:r>
            <a:r>
              <a:rPr lang="en-US" sz="2400" dirty="0" smtClean="0"/>
              <a:t>, and cholesterol.</a:t>
            </a:r>
          </a:p>
          <a:p>
            <a:endParaRPr lang="en-PK" sz="2400" dirty="0"/>
          </a:p>
        </p:txBody>
      </p:sp>
      <p:pic>
        <p:nvPicPr>
          <p:cNvPr id="5" name="Picture 4"/>
          <p:cNvPicPr>
            <a:picLocks noChangeAspect="1"/>
          </p:cNvPicPr>
          <p:nvPr/>
        </p:nvPicPr>
        <p:blipFill>
          <a:blip r:embed="rId2"/>
          <a:stretch>
            <a:fillRect/>
          </a:stretch>
        </p:blipFill>
        <p:spPr>
          <a:xfrm>
            <a:off x="8358214" y="0"/>
            <a:ext cx="785786" cy="806740"/>
          </a:xfrm>
          <a:prstGeom prst="rect">
            <a:avLst/>
          </a:prstGeom>
        </p:spPr>
      </p:pic>
      <p:sp>
        <p:nvSpPr>
          <p:cNvPr id="6" name="Rectangle 5"/>
          <p:cNvSpPr/>
          <p:nvPr/>
        </p:nvSpPr>
        <p:spPr>
          <a:xfrm>
            <a:off x="0" y="0"/>
            <a:ext cx="1571604"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Core Concept</a:t>
            </a:r>
            <a:endParaRPr lang="en-US" b="1" dirty="0">
              <a:solidFill>
                <a:schemeClr val="tx1"/>
              </a:solidFill>
            </a:endParaRPr>
          </a:p>
        </p:txBody>
      </p:sp>
    </p:spTree>
    <p:extLst>
      <p:ext uri="{BB962C8B-B14F-4D97-AF65-F5344CB8AC3E}">
        <p14:creationId xmlns="" xmlns:p14="http://schemas.microsoft.com/office/powerpoint/2010/main" val="28482525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phosphate end of each </a:t>
            </a:r>
            <a:r>
              <a:rPr lang="en-US" dirty="0" err="1" smtClean="0"/>
              <a:t>phospholipid</a:t>
            </a:r>
            <a:r>
              <a:rPr lang="en-US" dirty="0" smtClean="0"/>
              <a:t> molecule is hydrophilic and soluble in water. </a:t>
            </a:r>
          </a:p>
          <a:p>
            <a:endParaRPr lang="en-US" dirty="0" smtClean="0"/>
          </a:p>
          <a:p>
            <a:r>
              <a:rPr lang="en-US" dirty="0" smtClean="0"/>
              <a:t>The fatty acid portion is hydrophobic and soluble only in fats</a:t>
            </a:r>
            <a:endParaRPr lang="en-US" dirty="0"/>
          </a:p>
        </p:txBody>
      </p:sp>
      <p:pic>
        <p:nvPicPr>
          <p:cNvPr id="4" name="Picture 3"/>
          <p:cNvPicPr>
            <a:picLocks noChangeAspect="1"/>
          </p:cNvPicPr>
          <p:nvPr/>
        </p:nvPicPr>
        <p:blipFill>
          <a:blip r:embed="rId2"/>
          <a:stretch>
            <a:fillRect/>
          </a:stretch>
        </p:blipFill>
        <p:spPr>
          <a:xfrm>
            <a:off x="8358214" y="0"/>
            <a:ext cx="785786" cy="806740"/>
          </a:xfrm>
          <a:prstGeom prst="rect">
            <a:avLst/>
          </a:prstGeom>
        </p:spPr>
      </p:pic>
      <p:sp>
        <p:nvSpPr>
          <p:cNvPr id="5" name="Rectangle 4"/>
          <p:cNvSpPr/>
          <p:nvPr/>
        </p:nvSpPr>
        <p:spPr>
          <a:xfrm>
            <a:off x="0" y="0"/>
            <a:ext cx="1571604"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Core Concept</a:t>
            </a:r>
            <a:endParaRPr lang="en-US" b="1" dirty="0">
              <a:solidFill>
                <a:schemeClr val="tx1"/>
              </a:solidFill>
            </a:endParaRPr>
          </a:p>
        </p:txBody>
      </p:sp>
    </p:spTree>
    <p:extLst>
      <p:ext uri="{BB962C8B-B14F-4D97-AF65-F5344CB8AC3E}">
        <p14:creationId xmlns="" xmlns:p14="http://schemas.microsoft.com/office/powerpoint/2010/main" val="2570088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Phases of Meiosis I</a:t>
            </a:r>
            <a:endParaRPr lang="en-US" dirty="0"/>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3"/>
          <a:srcRect/>
          <a:stretch>
            <a:fillRect/>
          </a:stretch>
        </p:blipFill>
        <p:spPr bwMode="auto">
          <a:xfrm>
            <a:off x="0" y="1219200"/>
            <a:ext cx="8358214" cy="5181600"/>
          </a:xfrm>
          <a:prstGeom prst="rect">
            <a:avLst/>
          </a:prstGeom>
          <a:noFill/>
          <a:ln w="9525">
            <a:noFill/>
            <a:miter lim="800000"/>
            <a:headEnd/>
            <a:tailEnd/>
          </a:ln>
          <a:effectLst/>
        </p:spPr>
      </p:pic>
      <p:pic>
        <p:nvPicPr>
          <p:cNvPr id="6" name="Picture 5">
            <a:extLst>
              <a:ext uri="{FF2B5EF4-FFF2-40B4-BE49-F238E27FC236}">
                <a16:creationId xmlns:a16="http://schemas.microsoft.com/office/drawing/2014/main" xmlns="" id="{6820D303-D73E-510D-AAD4-B7CABC6144B0}"/>
              </a:ext>
            </a:extLst>
          </p:cNvPr>
          <p:cNvPicPr>
            <a:picLocks noChangeAspect="1"/>
          </p:cNvPicPr>
          <p:nvPr/>
        </p:nvPicPr>
        <p:blipFill>
          <a:blip r:embed="rId4"/>
          <a:stretch>
            <a:fillRect/>
          </a:stretch>
        </p:blipFill>
        <p:spPr>
          <a:xfrm>
            <a:off x="0" y="577690"/>
            <a:ext cx="8501090" cy="5851705"/>
          </a:xfrm>
          <a:prstGeom prst="rect">
            <a:avLst/>
          </a:prstGeom>
        </p:spPr>
      </p:pic>
      <p:sp>
        <p:nvSpPr>
          <p:cNvPr id="7" name="Rectangle 6">
            <a:extLst>
              <a:ext uri="{FF2B5EF4-FFF2-40B4-BE49-F238E27FC236}">
                <a16:creationId xmlns:a16="http://schemas.microsoft.com/office/drawing/2014/main" xmlns="" id="{F8B95F7B-64C4-B87B-AF06-AACCA485375E}"/>
              </a:ext>
            </a:extLst>
          </p:cNvPr>
          <p:cNvSpPr/>
          <p:nvPr/>
        </p:nvSpPr>
        <p:spPr>
          <a:xfrm>
            <a:off x="457200" y="6500834"/>
            <a:ext cx="8229600" cy="3240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smtClean="0">
                <a:ln w="0"/>
                <a:solidFill>
                  <a:schemeClr val="tx1"/>
                </a:solidFill>
                <a:effectLst>
                  <a:outerShdw blurRad="38100" dist="19050" dir="2700000" algn="tl" rotWithShape="0">
                    <a:schemeClr val="dk1">
                      <a:alpha val="40000"/>
                    </a:schemeClr>
                  </a:outerShdw>
                </a:effectLst>
              </a:rPr>
              <a:t>Reference </a:t>
            </a:r>
            <a:r>
              <a:rPr lang="en-US" b="1" dirty="0">
                <a:ln w="0"/>
                <a:solidFill>
                  <a:schemeClr val="tx1"/>
                </a:solidFill>
                <a:effectLst>
                  <a:outerShdw blurRad="38100" dist="19050" dir="2700000" algn="tl" rotWithShape="0">
                    <a:schemeClr val="dk1">
                      <a:alpha val="40000"/>
                    </a:schemeClr>
                  </a:outerShdw>
                </a:effectLst>
              </a:rPr>
              <a:t>: Guyton and Hall Textbook of Physiology Fourteen edition page 15</a:t>
            </a:r>
            <a:endParaRPr lang="en-PK" b="1" dirty="0"/>
          </a:p>
        </p:txBody>
      </p:sp>
      <p:pic>
        <p:nvPicPr>
          <p:cNvPr id="8" name="Picture 7"/>
          <p:cNvPicPr>
            <a:picLocks noChangeAspect="1"/>
          </p:cNvPicPr>
          <p:nvPr/>
        </p:nvPicPr>
        <p:blipFill>
          <a:blip r:embed="rId5"/>
          <a:stretch>
            <a:fillRect/>
          </a:stretch>
        </p:blipFill>
        <p:spPr>
          <a:xfrm>
            <a:off x="8358214" y="0"/>
            <a:ext cx="785786" cy="806740"/>
          </a:xfrm>
          <a:prstGeom prst="rect">
            <a:avLst/>
          </a:prstGeom>
        </p:spPr>
      </p:pic>
      <p:sp>
        <p:nvSpPr>
          <p:cNvPr id="9" name="Rectangle 8"/>
          <p:cNvSpPr/>
          <p:nvPr/>
        </p:nvSpPr>
        <p:spPr>
          <a:xfrm>
            <a:off x="0" y="0"/>
            <a:ext cx="1571604"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Core Concept</a:t>
            </a:r>
            <a:endParaRPr lang="en-US" b="1" dirty="0">
              <a:solidFill>
                <a:schemeClr val="tx1"/>
              </a:solidFill>
            </a:endParaRPr>
          </a:p>
        </p:txBody>
      </p:sp>
    </p:spTree>
    <p:extLst>
      <p:ext uri="{BB962C8B-B14F-4D97-AF65-F5344CB8AC3E}">
        <p14:creationId xmlns="" xmlns:p14="http://schemas.microsoft.com/office/powerpoint/2010/main" val="61017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Cell Membrane Proteins</a:t>
            </a:r>
            <a:endParaRPr lang="en-US" dirty="0"/>
          </a:p>
        </p:txBody>
      </p:sp>
      <p:sp>
        <p:nvSpPr>
          <p:cNvPr id="3" name="Content Placeholder 2"/>
          <p:cNvSpPr>
            <a:spLocks noGrp="1"/>
          </p:cNvSpPr>
          <p:nvPr>
            <p:ph idx="1"/>
          </p:nvPr>
        </p:nvSpPr>
        <p:spPr/>
        <p:txBody>
          <a:bodyPr/>
          <a:lstStyle/>
          <a:p>
            <a:r>
              <a:rPr lang="en-US" sz="2800" dirty="0" smtClean="0"/>
              <a:t>Types of cell membrane proteins</a:t>
            </a:r>
          </a:p>
          <a:p>
            <a:endParaRPr lang="en-US" sz="2800" dirty="0" smtClean="0"/>
          </a:p>
          <a:p>
            <a:pPr marL="514350" indent="-514350">
              <a:buFont typeface="+mj-lt"/>
              <a:buAutoNum type="arabicPeriod"/>
            </a:pPr>
            <a:r>
              <a:rPr lang="en-US" sz="2800" dirty="0" smtClean="0"/>
              <a:t>integral proteins, which protrude all the way through the membrane</a:t>
            </a:r>
          </a:p>
          <a:p>
            <a:pPr marL="514350" indent="-514350">
              <a:buFont typeface="+mj-lt"/>
              <a:buAutoNum type="arabicPeriod"/>
            </a:pPr>
            <a:r>
              <a:rPr lang="en-US" sz="2800" dirty="0" smtClean="0"/>
              <a:t> peripheral proteins, which are attached only to one surface of the membrane and do not penetrate all the way through</a:t>
            </a:r>
            <a:endParaRPr lang="en-PK" sz="2800" dirty="0"/>
          </a:p>
        </p:txBody>
      </p:sp>
      <p:pic>
        <p:nvPicPr>
          <p:cNvPr id="4" name="Picture 3"/>
          <p:cNvPicPr>
            <a:picLocks noChangeAspect="1"/>
          </p:cNvPicPr>
          <p:nvPr/>
        </p:nvPicPr>
        <p:blipFill>
          <a:blip r:embed="rId2"/>
          <a:stretch>
            <a:fillRect/>
          </a:stretch>
        </p:blipFill>
        <p:spPr>
          <a:xfrm>
            <a:off x="8358214" y="0"/>
            <a:ext cx="785786" cy="806740"/>
          </a:xfrm>
          <a:prstGeom prst="rect">
            <a:avLst/>
          </a:prstGeom>
        </p:spPr>
      </p:pic>
      <p:sp>
        <p:nvSpPr>
          <p:cNvPr id="5" name="Rectangle 4"/>
          <p:cNvSpPr/>
          <p:nvPr/>
        </p:nvSpPr>
        <p:spPr>
          <a:xfrm>
            <a:off x="0" y="0"/>
            <a:ext cx="1571604"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Core Concept</a:t>
            </a:r>
            <a:endParaRPr lang="en-US" b="1" dirty="0">
              <a:solidFill>
                <a:schemeClr val="tx1"/>
              </a:solidFill>
            </a:endParaRPr>
          </a:p>
        </p:txBody>
      </p:sp>
    </p:spTree>
    <p:extLst>
      <p:ext uri="{BB962C8B-B14F-4D97-AF65-F5344CB8AC3E}">
        <p14:creationId xmlns="" xmlns:p14="http://schemas.microsoft.com/office/powerpoint/2010/main" val="1425121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Integral proteins</a:t>
            </a:r>
          </a:p>
          <a:p>
            <a:pPr marL="0" indent="0">
              <a:buNone/>
            </a:pPr>
            <a:r>
              <a:rPr lang="en-US" dirty="0" smtClean="0"/>
              <a:t>Act as </a:t>
            </a:r>
            <a:r>
              <a:rPr lang="en-US" b="1" dirty="0" smtClean="0">
                <a:solidFill>
                  <a:srgbClr val="FF0000"/>
                </a:solidFill>
              </a:rPr>
              <a:t>channels</a:t>
            </a:r>
            <a:r>
              <a:rPr lang="en-US" dirty="0" smtClean="0"/>
              <a:t>(pores), receptors, carrier proteins</a:t>
            </a:r>
          </a:p>
          <a:p>
            <a:pPr marL="0" indent="0">
              <a:buNone/>
            </a:pPr>
            <a:endParaRPr lang="en-US" dirty="0" smtClean="0"/>
          </a:p>
          <a:p>
            <a:r>
              <a:rPr lang="en-US" b="1" dirty="0" smtClean="0"/>
              <a:t>Peripheral proteins</a:t>
            </a:r>
          </a:p>
          <a:p>
            <a:pPr marL="0" indent="0">
              <a:buNone/>
            </a:pPr>
            <a:r>
              <a:rPr lang="en-US" dirty="0" smtClean="0"/>
              <a:t>Attached to integral proteins act as enzymes and as controllers of transport of substances through cell membrane pores. </a:t>
            </a:r>
            <a:endParaRPr lang="en-PK" dirty="0" smtClean="0"/>
          </a:p>
          <a:p>
            <a:endParaRPr lang="en-US" dirty="0"/>
          </a:p>
        </p:txBody>
      </p:sp>
      <p:pic>
        <p:nvPicPr>
          <p:cNvPr id="4" name="Picture 3"/>
          <p:cNvPicPr>
            <a:picLocks noChangeAspect="1"/>
          </p:cNvPicPr>
          <p:nvPr/>
        </p:nvPicPr>
        <p:blipFill>
          <a:blip r:embed="rId2"/>
          <a:stretch>
            <a:fillRect/>
          </a:stretch>
        </p:blipFill>
        <p:spPr>
          <a:xfrm>
            <a:off x="8358214" y="0"/>
            <a:ext cx="785786" cy="806740"/>
          </a:xfrm>
          <a:prstGeom prst="rect">
            <a:avLst/>
          </a:prstGeom>
        </p:spPr>
      </p:pic>
      <p:sp>
        <p:nvSpPr>
          <p:cNvPr id="5" name="Rectangle 4"/>
          <p:cNvSpPr/>
          <p:nvPr/>
        </p:nvSpPr>
        <p:spPr>
          <a:xfrm>
            <a:off x="0" y="0"/>
            <a:ext cx="1571604"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Core Concept</a:t>
            </a:r>
            <a:endParaRPr lang="en-US" b="1" dirty="0">
              <a:solidFill>
                <a:schemeClr val="tx1"/>
              </a:solidFill>
            </a:endParaRPr>
          </a:p>
        </p:txBody>
      </p:sp>
    </p:spTree>
    <p:extLst>
      <p:ext uri="{BB962C8B-B14F-4D97-AF65-F5344CB8AC3E}">
        <p14:creationId xmlns="" xmlns:p14="http://schemas.microsoft.com/office/powerpoint/2010/main" val="2199836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smtClean="0">
                <a:solidFill>
                  <a:schemeClr val="tx1"/>
                </a:solidFill>
              </a:rPr>
              <a:t>Body Fluid Compartments</a:t>
            </a:r>
            <a:endParaRPr lang="en-US" sz="4800" b="1" dirty="0">
              <a:solidFill>
                <a:schemeClr val="tx1"/>
              </a:solidFill>
            </a:endParaRPr>
          </a:p>
        </p:txBody>
      </p:sp>
      <p:sp>
        <p:nvSpPr>
          <p:cNvPr id="4" name="AutoShape 2" descr="Image result for cells internal environment"/>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cells internal environment"/>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cells internal environment"/>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xQSEhUUEhQWFhQWFhUWFRYVFRUeFxUeFxYWFxgaFxccHCoiHRolHBYZITEhJSkrMC4uFx8zODMsNygtLisBCgoKDg0OGxAQGywkICYuNDQsNDQtMi00LDQsLCwsLC4tLjQsLCwsLCwsLCwsLCwsLCwvLCwsLCwsLCwsLCwsLP/AABEIALsBDgMBIgACEQEDEQH/xAAbAAACAwEBAQAAAAAAAAAAAAAABAIDBQYBB//EAEIQAAIBAwIEAwUGBAUDAgcAAAECEQMSIQAxBAUiQRNRYSMyQnGBBhRSYpGhFTOCsVNykrLRJEPwc/EWNGODosHC/8QAGQEAAgMBAAAAAAAAAAAAAAAAAAMBAgQF/8QALxEAAgECAwYFBAIDAAAAAAAAAAECAxEEEjETISJBUWEycYGRwQWhsfDR4RQj8f/aAAwDAQACEQMRAD8A+46NGjQAa8J0MdcRwfC8atLhi3i+IpT7wrVh1oy01qKCajDxA3WGFuEcCLtSkQ2drfov1xfEcFxIusNb/wCa6Zru3sRRiYNUGPEJxIO3YDVNTh+MapVF1dKb4putVCaftqRuKsxE2XWwIMVAwMrq2UrmO6v0X64mpU4+xTA8VK3iOEcWVlUohRAx6VdC7hSRa1uTBnY5VVqDxBUD5q1WRmYEWlugDqJAjtiNTkDMb1+i/SPjaPG0bMjOPX6L9I+NrM5xWOSCemjXcAMwBZQhWbSCcXYnQ4WJUrnRX68NQa+cqargMKigHIDUkc/UsN9SpcMfjZW+VKmn+0apuLnftx1Mbuo+bL/zqo82of4tP/Wv/OuLFONi4+VRx+wbXoX1Y/NmP9zqAOz/AIrS7OD8gT/YahT53QLBfEUMcKGlS3+W4CfprjDw6fhX/SNeVKKxAAElRgDuwGpA+g36L9I+Po8bV9mLzj1+i/SPjaPG0bMM49fov0j42jxtGzDOPX6L9I+No8bRswzmgG17pOnU0yjaq42LKRPRo0aqWDRo0aADRo0aADRo0aAIPrg6XKeNWjRh2FelScMHqTTrMVogpUhyTNtSKkSrQYiQ3eVNKVdXiikmcpxXLK/twrG16N1P2rXLWNE0iAZxTwr7+8xOkn5XxniVWVmCsrBB4xEdPDTIkjPh1VBEFC5Ob+nrm1HTsoq5zfEcu4kuz0mKQzvRpvUlPcor4dWCeliKpETYWDemqKvKuLl7Xax/u5K+KblaiKIYIZwr9d2RPh7G866irWVfeZV+ZA/vqr79TmA1xIkBQWJHmAoJj10Oy1JVzATlXEkGKjpUWvVqI5e5CL67U1db5amVdFKwIERlQQ7y3gKgek9QMCKI8QCszKKkrIicgAHMRp1uaUxd73TuLHBH9JE/WI1D+Lp5GIm4PRKj5kVIH11XPBcycsnyNDSvHU7rV/F4if6qVT/jS45oSJFM52ViwJ/qClP0Y6q4jmljI1VLEV1M+0uluiAhpgt7+6zqsqsGrJlo05J3sY/BVfZXdus/S9tay8rq9zTH9bk/skfvrH5VHhgAyB37GQG//rU+A5lWcFVrEGkwpNNOmTKoh3GCMiO8HOZ0tW5l3fkbP8Hb/FUegpE/vev9tWDk471H/pVB/uDaT4TmNZgpJQyqk2q0glQT7ofz2IHz0vXdqt3i5C0azr0sAGDUwDtE5O7dz050KpTvZBlmN8x5VTFtzVIioxlgPds/Co/F+2srlqt4dIPNxelM7/zVMfpqji6Ph/ygQXDUyLmth7VkgmBEyDvIA76fdoKxvdjbsCe5A7eY0Nq9wXQ6fRrnjxlSZFU2jefBj1IMqP0c6DxdbcM9vlbSM/1CB+jEat/kwK7CR0OjWAeZVlFwDFfJ0GfS6VA/VtMLzsiC9JgPMT5fnCiPrqyrwfMq6Uka+jSSc1p/EWTzvVgP9UW/WdNUaquJVgw81II/UaapJ6FGmtSejRo1JAxROm6Wk6WnKWlTGRL9GjRpI0NGjRoANGjRoANGjRoAhU0pV03U0pV0yAuQhxdaxS2+wA8ySAB6SSM6zqoLCXNyhvfSWpn8gojL+p6jOx7B3jWhqWQvtN2Ej+XUjEjv66VDQAzCxwisHUypaqT1MY7R8Q+I6TiZtPKhlGKtcWSiMwN8t4YBH/3KNNZG0e8TjfXj7dVpHabXAj8j1C6keQmPLfTdXh/y3iQilTazkiSzwesRJOcwcHGqbJ9w3GbZE06piQYRLZWZgsQMd8HWS5oK1OABLIPKXQGNg9OkHVh5ziY15UaBeSVWIDFqhWI3FfxFZRgyXGvawExUKhrfjZKdXBwTcWV1kjYgfPVVPiKYa5Xpl/yOFqjaTalMCoM94HroAHA2lROSxanmcDrDMpAA+NMzvqFSgCpgCwwwJWEaCCpup0yjSQNipx21NeLXNtR2b4ilPiFqely3WE+pgRrwcSpFyioyyZNOnY07NfTqsQ5x5T5A40KVicrfIUp8NUQECiFl2IUllWJwFZlt92ABIOPrr2lwjU3Kl0FzFrSFDCYJADVFD5kyD321a3FooDhGCGIZBwyqAcCVNwIEyTv6a8XmFnQLIacpXgdybqYplVn8QAkk7Ym+2bK7LsToUgFUEglQqqPZlmMQIR7s4+ByPTbXtXhJEdQYyuAwYjuIaiGKnHSHgwNVrxjGVi1YBBQ8RURpkFSh6REDbe7trwGowgoBGABQcowH5KjlVB8sH12OqrNyT9ibBV5WpZQVqM2IuqVUEyDIQ+HdsPdZoj9Snw6JUwTcCSA1R7l3BtFSurDeJBIzGvRSrQCEKObb1C8P4c4uhTd2mPpJ1aOHrYCFlT4kaooUiDAVUUhRMHEbd9Xy1HyZHCuaPEaPiyYAF/UfkDUDM2PN/rr3wYA6SGJO6Qx7CPYox/U/XQnA1cyekgCzx6xUbyYIzMgRAAt9dRHKCFIZkKmZDU2YKCIhQ1QgD0iCZMZOp2NToGaPUlUowwFsEwBIVTne0lKTMfMhm+WqTVph/fRSPzqpx2/nIxP1I1ZT5KhS24FYA6UTqA7MSDMxnzzpo8uBIJdyVmMqAJEbBQJjE77+Z1ZYep2Izw6iNKsuTPVGAPFuOwJHcgSMhmAkemoAqZKhmZTE29S4nLPSUyQZg1DGNaY5ckluuSACfEqZiY2b1P66i3L6KqbkWzJYNle5YkMY8yfrqyw0+qI2kO4n/E3VFZWqFTHvBWuJOyqzBj6Q2dxI05w/POux19ZTqYDOXprcVGIwWk6tXg6e4ppnuEXP7aV5zwqmlhRKtTKwbd6igrcNgwwfQ6aoVIK+b99yj2cnax0nDOGAIMggEHzByDp2lrD+zoIogGMNUEL7oAdoCjyAx9O22tylq7lmimJtZ2L9GjRpYwNGjRoANGjRoANGjRoAhU0pV03U0pV0yAuRm8XN9OACQzEg7R4bqe35h+uk+HGAENpCcNNN5ge0O3kPVZHodM8eCXpBSAS7DIJEeDVJGCPIaq8QPAqC1ivDx/raSjDvE+R9NZcT4x1HwkQwB7029u2PdZg0CPhJgkdmx21TzOqaagMBiyklRRPh4LOwG6m0AzkCAScRpmqrAER4ikVwMAtlgSSoEEXDtnIxpbmCdIak0gVEhWyD0MCbtxAY4zmmBjtmeg+OohwnL76ctUIVjepAW+DlWNQgkvGbt87nc28TToqA1WvAEsC1RFjtIZQDH1jz143CGpRoAW9D0nMzB8I9t9yBpOh9mbKVWktSKdSkKYSwFaRIIqsmR0vINvY3HvA6UaMLaCHUlfUaqVOGW5i5lF6mFSqbRvkqfrHpqC8VwkwFUsy1H6qbXN4RKOCzjLi0i0mYU4gat4rki1GqszsBVtBACyAAogEg4Ns/U6ByCjYKbXMqlCgZspY7OgVgAYF5XJyuDOZuoJaJFXJvmeVeOoU2qBUBej4Vyqig+1axLT5SCPSDq/jOYeHVp0gkmoHaZIChWpqZhT/iDJgY3GvG5LRJLFJYiCbmlvaCrLQckOAQe3bGr24CkSpNNSUBCEgEqCQTBOclQfmBqxUxm+0pNOowp2vRUVKtNixIp3Kb0IHWDTvYR3QqYIMR4/nVZWZUCkxwxVbTcRX4h0Iy0XCkt2dic410KUgNgBgAQBsNh8vTVdTjUXBcTvAyYPe0SY9dQ92rBGBR5jxLqpAa/wD6UgCiwSorlDxDNcCUtHiC2QwKDe4A+Gnxr02S5le1Wp1haJLEMFqU8QUKlWgdSsIzIG4OZ0ouuIUiQxVwsHY3ERnt89W0eKRjCspI3AIkfMbjQmnoyWmuRzn8O4p3vqTBr+IU8WUCnhRTsAmLRVJO2St0SdMLyB5qdSlHSsQjywp1ah95GOyHcr2IxvroQNUeMW/lwR+M+7/THvfQgesiNTZEEaKrSpovkoUBRliABgd/n23May+Z8NxFSo1niIDSpimy1YWm4qOWLKGF3RZIgg7ZydbNKkF8yTux94/P09BA8gNZfNzxQYmiQEsW0Wg3OKim04JtZblLYt3z2AM+zjfEsU2rDwY6QWeswLNZtbYOkyCdiAZur/Z+tU97iGwVKyWJU+DVpEgrZB9pdtkrneBLi+UcS5McRET4bdVyk0qlO4gQpyymIGxztoq8gMh3rsAtp6ixttKN7xeN03jY6iwFlX7No83u5l1cj4cUyjKRuVYkvBPvR5ae5yR4RlrRdS6pAt9qmZONWfxGnMAk4npRyIMwZCxGD+ml+YcSHpg0yr+0pYuwCaixdvEbx6apOUcrt0Lxi8yua32dA8FYmLqhWSSYNRiJJz+utulrG5DPhLJk3VJIEA+0fYSY/XWzS1C8C8hb8T8y/Ro0aoXDRo0aADRo0aADRrH4zlztXaqhAhKSrMSSrVb8lSVlagAIO4ztqA4fiv8AEUi/zyUlOmbcOIfq7zGMFQDYqaUraR5PwleiqpUKsoREEH3LUIJmBcCQOw39NO1jpkBcjM48C6lKlh4mw3/l1Mx6b4zjGY0tTPQJ9pTKcPndh7QzI+Lv6iO5zprjJupQbT4mCRP/AG6nb12+ulKXaOipZw2PhqQ5z69s7j5b5sV4/QdQ8JaJglDerCvAkEgSFJDEweoKc5ycnSvNbGUvcU66dxUlSBYQA35plc5yAIxq5slo6Hs4ksDNrQ65HnuBcMiADtGqObcQTevhgVFNI9ZtEAqwRHgqSSrdxuJ9MzHx1JcrI8FImLQADMiMQQcyIjPlprWTwfF+GouNyliJVWuViSSrJk7z2kRkd9NNzBT00+t/IbLOxc9h+5gwMGOjCtBwvcRKnLNaw5rxWB2II9Drn2Y1UVnYC4hr6twpkghrKazHaJ3InLQYkAtxeVOykUwUdLZNwhjcpu9JgDJxpTxavoMWHdtTf1TxHEBImST7qjcx+wHqYGRrOXmTrTuaw9VlzkoR12i9bd4IJ93fYa8ocKarM9zGAAx92/IJVRuiwMREyDJyTM8VFLh1IjQd+IrepUqmpNPxLCFCK48ObVaGJ95paJKwIGBk6nw3LqyrYpCgl3Ywogu1zBSLgfeIBIEACZ7v0GFMQqkhjKAWKBPwwYg9u+2rW42CelgFkMSUEZxu2x8/TWCUnJ3e81RSirIR/hhIFMeKtOIMmkYAi1VOW8smcDRxvAVCVN0hWDdIKu0ysBg3k07AYHrGhUrMIm1QSACSSM7bDE4GTrO4njBUBp3KwYGLKbMrAET1XBcSJz31C3O5L6C9LjSxYPL01UFh8QksIdbReAFyNvR8HWi/MqcYcMT7qqQWY+QE/wB4A7wNZ3GcQrKxZKkU5DxFyLAYhWDBiLSGjM7b7ed0DGq+9mDTE2n3mABAtu2n9Y1ojipJcmJdCLLHru190whA6WZaaYB66gyYnMDHcDfVNOnFio6MyiXNKqRUcAWkxHVkhjLdu/ehKhllW1gG6DE0qYgEims9TXFsn17C3UirQg99EIwYD4Qr0sIE5nttuNGzrTWff+9Cc1OPCaHDcwYll6XtCm4taRMiHWMEWny320nUr+KEdjaCVYEhiixDBEX/ALlUx28m2iDEVJlTMLDIXoOzoSIIUrAIBE95u76sp06lUKakq8KWc2yDElaadSqJ7nOMzvovWqcO/wDHuR/rjxEWDFnC3+L0m53GVJewLTRgOx96Pr2TDFlAKzaysH9ojRddFyqYkiMwPIvE63qfBU4iwHuSRJJ8yxyT6zOlOK4UoFRcybaT3G+ngtk7mLZmZMAHz0yVHZx4lddtzXqLz55cLs++9P0NXlXGU6VNaaiqxA+GjXIySTDFYiTjO2meL51VRZp8JXcyozYoMmPxFv8A8fnG+mOWVi9NGMSyqTG2ROPTWlS1svFW3GDLN34ren/RZb61F1emaTOjLazK0XAjNuNK1OCrzchSmSsEBsEqq2Z8PIkMO2D32Gnx1JmpuqG12RgrZ6SQQDI8jnWS/K6/VbWIlpE1KhtAesygT/npgjYhPlCWaErIqXlvFl72qIrRAKmYB8JiuaeRK1QCdrgY7C5uE4sgDxUm9JIkSkresFWhoDEGe8euoU+S1VaRVIBgGKjyQGrnBYEA+1Q7fDG2tXlvDtTpqrsWYDqYszSe5BbMenbUEmXw/LuJTC1FCXMQN4mozAg2jdSFKfUHTvJuFqU/ENW26o4fpa7/ALVJDJtXuh7bR8ho6NAGRzTgq7l/CqBQUtEswKnEMsCBneQZ9NLcPyesjEq4UF3YgM0dVevVgrAmRVE5GV7jT3F8vd6odazKvRKAtBi8Ns2JV+3dVOY0kvJa03GuS0nYuIDfd7lGTCk0nPePE7wZALuacNxFQAo60zY0gO2GZHGekhgGKEGB7p89JPy6r4qMzBkp1HdZd5AZa6REQTFVck/CRrX4HhDTUhnZyWJlmY4kwMnEDGI217V0yBSRhcz4dyy+0aC+FVKRj2bmRcpnAP647aV+7MVU+PVanZQyBQletgP+1PTB9QfPtqcb71Lqt9pv6+HUj9Tj66UpTiIWpZw2PhqQ5gz+mdx6iJTiKkoysreyJpUotb7+7/korUDEtUqOkVmVgUwVYCTamxySw/FGBJND0PurOxepURmwz1GKKWUuQaY3FuZyD3t30+Tl7Ol7eJLIxxl1yCNu3UMYIImYX5hiDSEHxV9k5tAPgPmYNs7YkG2RuSUOvNRauOjQg5J2Mts2SCkjoqJTMkwbLkVyp6cSZGO06tCBi6sKjtass7WU7eqCQBnN/SQ3qdtL8PxHDiym14ZKasxvcIkUkecPgQ4zEZjvGqOI5hwuTcXPSCIq1D7rOojOYDH0z56ssJJ80N28VyZclU1FQkm7pZqloBJEMFpK02pIH6dyS2vagyS0uCoWYQOkXQVwAffOPTvtpCvz2mskgkdRERkAoo9+3qLVFAHcsNLp9olJgIxkiIK5BFLMT/8AVBI7BSfnrWGpJW+4h1ptm1U4ysUU0ypq046GUi5D0lpZtsAzgiGEnvW7XOHsvFtreK2S0gnFpAtMiIX3jgd0OX8waswBplPZrVDXSQKmw90Celgy5HSPQ6ddwD1EIx+LdHjAkTOJGCQRMKxG7nh6VSNrfvTy/Bl2tSlJu+5/t+z68mRakbCvh0pJYhhIKy1wAhZxtII2mBtq08VYwa1kUKwayoImQV3IEDq8veGD28arChrSVOzKQaZ9Q5gAY+O366XK9UMyhioqB+ligDG1E7ZtBLZ7jIiMmIo0qa0fubsNUnWlaL+wGuHVk6WuuAuYOyqcQtMAgYJ749dtXIRUIN7OQMQYIBzskbwO3bWJwPPG8d6dWr0E3EqArtgLFw7Qo2g6u4vnlBLlZ4KoopGxmkSxKEAHGF947wREaTSnCL8PydCt9OxK6vyLON4lVuFgK30FJkkOKrKpLZEmGxvOOx1B+PDgW0mqdJZbmdwJU24yMwV8xt3E01PtJw10rUqSzLLtRW2JyWgXHE/rraocQGMBg2AQyZRge6nz2kSYkeY1shOnOVrWfkYK2Gr0Veomjzgy8NfEhiBCwI7Rkz/55aaTUNTTWkyl6avvCgkkAASSTAAG5J8tLXwJPbyBJ+gGSfTSPEcbcBcogEqUILFWjp8SOkxvYpJJtgnSa1VU1v15dy0Y3105mseZU13LbE+48kDeOnP00vzbjqZFNait1VFhGWb8GIAkGDB9ACdgdZtNjBEmYAYlztOVcs/Y4L0xmHUAG3VvBEDrC2QCpikOjqjrpK4gEqIdSdire6DrnSxNSfDw9Nfx/fpcZF01xWl7aef75nW8hPsKeIhYjGLcEYxiIx5a2KWuf4LijTUKlCu8TkikskkknrqL3Omq3H8TYxp8KbgCQHqU8nyhSZ/XXQyOyXyZNrG7av7M3dGkOV1a7LNenTpnyRyx+vSAPoTrOo8BxAFKGKuqhKzAqfFJeldUAMibVeJEi+NhpLVnYfF3VzoNGub4WtxdRQQWBwWuWmoyiCFGTuXbOVPSQd9NeHxN25K7Eg07gCs9Ii2Q57j3V894JNrRo0aADRo0aAIVNKVdN1NKVdMgLkZnGjqp9N3WenGR4VSd8bTpOnFgnqp2cP1fFTh2nO+M53X1yQ5xvvUuq32m+MezqR+8frrM4jj6dG01KlOlUKcPAdlC1bWJnzwIzuvqInNiVx+g/DxclZK4xXPT7QytvEW1BE++PejAnOYtMgdwCvzrt4htYVR7ZYAA8FsS02mc2nHUN5MX03BBalmU4glJWOp1IK9siDvac9yTqnmBhQaYvTxlhPjB8AggXQAIIlWiLT6LrLLQfHxIwzw3BkK1TNRlCMZq5JoAMnT5pTm3zQGLgDpLj+L4RipAZ7TuvXcynwhTN0mSam2DIzrd4TldIpTqWi4iizHcsaYJSSdrSzER56r4rg6e3hqzENAsDE+6dom2VX0EDyGuutLmNmHT5nRaqEFIgu5W4ogE+1JnN2/Dt23A1sAanU4JkF3gsFObgqnG8m0kgd5OoKZEjIOxHfTIST0dwaseKgBJAydz59s653nXNKtFqNOmqNUrw0mZirNNKe4iLjkEee5OukGuP5+scXwMsW6eF23A8UYFufl31mxTacfX7HR+l04TqtTV1Z/hmgnKGNMpUemmTISjxLmm+0oRVgN6gZESIxpGt9nW96jVepxBuw6FblEiQzfFFuCfi7b66I8WiFwWYwzHKsWAkxcIkbECd4769r8VSOGdN4iRII/cEfqNRspVI5pTd2RSx88O8tNJJckkj5vT4SrUq+GEZqp+GM/P0X823rrsOUfZ+kgF9NazwwqlmcKrBoCIIgxBk/8AMB1uZoN6j2iESPjDqrBbgLguBufrryhzpDYqI0taAvQACVuiZxHyz2nURotvj07GrGfWqteKjHhEOc8rorw9SadJXp00ZTTSGZixBZjvHScbdWdhpn7LVgOE4cubFD1kDsVjqqHAzMTuYgR5ajzHjDU4Ss+KYelTNj++etvUQZnsdXckW+hRd0RyQ0dFJUABNqqbbgR3hSJnUUoR21uSfx3EYivUf0++rcud+nb+jVFQHYFvUDH0ZoU/QnU1DH8Kjvux/XpA+oYa8csxJZgJybQJ9eppBH9I16tJSZIkjILS0fK6Y+ka6O5HDtUl+2/l/dC3F8TTFmXq3Ej3Q9MwMggMtP1wMWmcbtVOlKIUgg02MX2KzezjKzINzYBO/fV7yRgwZBBOcqZE+nbVfBtWWF64A+HwSJJ2S7NgG0idvLXF+q0KlaVNwjfL1b78tF7GzBxVPM5PXt86sRp3qq+IWVUJtJFgFhCgKXo95IALEkCZydNVKVMeE6hipdkam6szIXVnb80yuQZEMSMaf5PxjNUWlVa4vKOrWFf5bOYIUfhgjyOs96LLVC0yP5rgM5Z58PxkEiRBgxv29NJhKVpRqRRr1aszquRKBQpwIFoIHkDkCO0AjGtelrK5N/Jpf+nT/wBo1q0tdN6HPWpfrD+58Xa48VSYhDJkS0EmFGbVVv8ANUcbATua52jwVbw1dqrUzYZD1H6WKgBmn13XYdpmSsYWVOF4q4HxV95oWYkFkYqfM2owBFpF05gltrh1IVQxuYAAkxJMZOMaw+J5NWcqfF91qjobnmnfSr0wo84NUG456SNWVOWV2HVUB61cQ9QW28QapXG4KWpPa3bMAA3NGkOUo6go7hyoGbpeTJIbA7RBgTJxiS/oANGjRoAhU0pV03U0pV0yAuRmcZ71Ppu6z04z7KrIzjad9fMvtHxSrVipNrUWQKVEOWJ8KoGOOhSimSCppEbE6+m8cRdTlres9WMeyqQc40g9G8AEAVPDoYxDyxW5Tm1thO64mREprSy1PQ3/AE7EKg8zV/sYv2R4NqfDlXLBf+o8B+kyh8LpBBIKsQ5jY4IzEbHNZLAHoreIuRlSootkD4s3DMESJxF1XCcQTfTYXOiVxUQgdVzKb0XyJ3TsSYO10ebkBEFS5lapLK63FZpsiHAlhlFJzkjadZ6sJXYPEKtU2j3XZfyymz06aJGKdMsxBhZUQI7sfKRAydxLFaqnBrLENVqNEkECBtdk201+cFm820hS5nTo8Oqo5vMeJI66dqKplYBBIVVUncsDnSNalYCjEl4F5FsSNpJUszDu0idwBp0Y1MQ8sdDPKUKKzTH6Brsq2VICwolwvudBAUUz3X4pONItTNzmofD6oMUy3USIuWnszXA3KIzkTkwWuQZn9Z8gSfqxY60eGtqG56asxg7ZkCBB7GBvrXLBOCzQdmZo4xSdpLcZ6tkjEjeDI+h/5AIjIGuP54tvFcFIRMcKZXb+cJYyBn9ddfX4Jlq3khWyoDVC5tt8SPglhbvLHqySNZFerUFak1OotS56bFqhuFOXBNJFGL+2SBLAAA51WdOU4pye9X033+DbgsYqVbhW5p6tK25+vpYvqcsWoa8u1te5aggC7pKSJEqbTH0B89UO3DAsSxJYVC0Gp1AMWb3cG0kkEbTrS+8qGYNUW69pkqDM7RP/AJGqeG4GkTciyLXzaSDdbcQ0G4tag3+ERq1NpQj5CJ3cmZH8T4VZIohrAWQgI0qlKlUuVicYdAM9p1qct4oVL18OwLjtDCXTBA7WH6EaYpkZspNhghhVWCbVAyR5qNecRxdhYMaSlVB9pWVZm4ATBz0/uNS60IvfJBGnKWiE+em3huIAUx4VMAgCF63gbyP0jVP2TpKOEosALi1aTGT1tudK8/5zS8CoEqo5qoiWJJtglri0dpIIOnfs3T/6ah2YrUIBAIUXbwLTLSGye+ssbSq3vz779x1ainS+n2lF75fBqvUggbs2FURJgSd+wHfXlFariVEm6IRCRAaCVquVU4k6lS4erUdVsovTIlgZUmx8gHqIAJEgzOutp0wAJgbDPmcAfrjWb6ljK1KahSafrf3WpzsPkmm5Jp91+DnU5PXYnJA6YvqBSIJu/lLsRA30xX5JTQqa1WmJBAV1Z2bI929iSRHYd9M8+4vwwASZkEBfdUElQagglrj0hQDvPadZNDhS9xdmgsDbPX0kEBnGcESFWAOxIiF0Y162+UhrlGPYaTiadBbaBY1AgVXqoVCzIFlIKCzkr5fXsUq3Cqi02qIVZ6iyqXlltpVYuZMlssS3rGYnWrw3DIplVAMRPf8AU51XzQtNOy2bmMMSAfZv3Exkjsda3h9nCTb32KRqZppLqbXKP5NL/wBNPL8I8talLWXykDwqcbeGkf6RrUpa0y0MiL9YLcjqlQprkgKV6hvcHm6CJyVM79GZOdb2sL/4e6XXxTDC0BhIUXZAz3Raa4jKXbsdKGl3L+WvSaVqXLLAqZIALlpEkm7tExmYEZrbk1UszGueosQBeApJW0wGjAUfv56hV+zpIf2pF4qQYcWs4YXCHGeozO4C7ESdymgUAAAACABsI8tACPKuXtSLFnvLBATBklQQWMk5O+IGtDRo0AGjRo0AQqaUq6bqaUq6ZAXIzeLm6nAuN7Yxn2VXGf00jTiwZ9nbw8N8VIh27+Qz8vUbO8awBSWtFxlpHT7KpnOMb5x56UpzjYPZw0riKoDn9DsPT1EHWbFeMdR8JVx3Ch4D4dfHZKi4Jh8x6wX6ZyJ7EgWcfTrmm6qaNeAwF0q4IU4IUEM3oLN4xqriaiIhkSh8dBTtFyMXUqqj6THbebdvOMJNLxKrwtoYUqLMERTtFsNVYkgASFJIxpmGbW+Wnf4+eQnEJPdG+bt8/HMzPuNanRdqkU5tlVa/JhcgiFEADpYxGqajliSdzk6t4viWYAG5ktZVCmUkAGJ+NgoYzESsKAQRrUrcODUgRa63IRs28wdtipHmCfLW3C1qd5ZY2EYijUUY5pXMQDWlytXU4KkTswMj+odvQj669PD2EG0kdyBMepAyR8tvlJDacTRQFjVSAJwwJOJwqySY7Aa0VakbCKVN3MTiaANcNVp3VFvlmZiCVZfdUuYWGBAI7+edc79puWVKpSrTANTh0UVLrbmCG5HUHDAASZ84yQRrqYZ6zOT+IlcdBayFkbkLTUkZgtvERdV4RW95QfKRt8tc7LKrBO+l7eR2MNV/xKueEV39t5x4r80ZlC0hTNrW2rSUASoJ6mOdh+umeWcPxgSaldJDUlRDU2CP1YRdwVXOcBvr0v8AD0JkqCfNhJ/UydX1eUv92aqoQDwy4QA3RbcuRi7bpj66rSpKnOLbWvQbi8dtqMoRgldctfk4/jfs94oWka7Mq3PeEqVLg71DDZmekZOocL9kKSjaq5JIyERVEmGzmYA84u2MRrvjyKOLVmqOVeiVxjqU4xsBYSNvPudU1qASo1O64qcTF0EKcgeV3YeWrOMJSVpPRfwVo/UcVGDinZXf3d+VjluE+zFBWuWjcMW+NUOCCQZRZU9sHuDrcp8Nkscu0XNETGwA7ASYHqfPV/EEU+o7EgHBOYhSI+UGfTIjMF5hStLFrVG5bEYBkzsM948t9XhTjB35iq2Jq1vHJsXoVPArBrCbiYMqAQ1tySThrlDDGYjGSNqpzijTBZaRuUhSWCIELRu5OB1CbZ31mHjUZ1RRdLmnUkEWdDtDBsybNo2M9xLdLl9NTK00B8wqg/rGstTBRlUzpgqvDZoSAapUNVyYJnOAzRaGVT7qhekDvucwSyo6iVMkQHUH9DHZgM+oxnphepypzVqMLLX8IzJvU0w0Yj/LmcZ0ov2ebCvxBJgESXLErTVWYXPPv9fpI+etUIKEcqFylmdzdDAbkD5nSHOnpkUy7EKGfqVmEEU3Bll2AF2+JjSNT7P0Qz3VFd6nii2oUAJrLTUwAJBikIj188P8cpprTCANaGBDMQWATeYPUTG/mdUrv/WyaXjR0fLx0JIg2rjywO2tGlrP4AQiCZhVE+eBrQpatMTEv0aNGlDQ0aNGgA0aNGgA0aNGgCFTSlXTdTSlXTIC5CHF0ywwYYQVPYEZE+Y7EdwSO+syiBbaZAQcOD3agwdtj+HJIMRB/CcafF8QtNS77AqPmWMKAO5JIAHmdZXHcbRN3iLUW1faxAhDMFyPhkEgrJEE4zqtaEZW6k05SS3CfKeKPEzXBCkJWCBlidi7TnPXbKk2hR+Ig3cyQiGoqBFUL4TG2GNJnyc2gFyYA8yJkDTfs/DaM00FUC0iKU9gR7oEEekntsvzkZ62tcOJqLgFBRqHvgEG4wZtvnY5y4id5OysuS7D8PBxSzO75vuHD0FNCmuwCU7YgFYUQR5HWfV5awVVksqsGIW5WJEm4ddt10NsJg+etfgR7Kn/AJE/2jVtmtzpxkt4tSaM084qWtFMFh7pKVZfAP8ALtxkx73acDUE4IuzMxdbhDCQGqfmcrtjAAiB9ANazXsajZX8TuClbwqwpS4cKAFAAGwG2rBS1Tx3F2OiEhFdXPiEYlSgCicXG4nP4DHeEqnF1nZbVdVDQ3SZNtakDdjAsDkZyGPkCWXKmk9MdNxtUsoZtoE5z28p7TOmwacJT8RloMrAK5ABUWhbXPVYeoCTJjBtGc/hqT1FU1xBBMoD0tnBYRP9Jx5zg6b4djTptTppTEyA22DMXKF6ioMb5jtpFaEpb0Wi7F6NSJct4j9VtE9ZJFiz4TjvcH6gZxkwJ1TWcWU6RQioljuSB0khgSCPeLEMMepPaZPWqmzqUWZFqnqIUr1STiCcbzGcaXfi0DE1Kql2juowJgBfIST9TqkKTTvIlvoHFcKKiwSRDK2LfhMjcERpelySiotslSLSrEkEAQAQcED19dSbmtO0st7BZm2m592QYMQYg6prc3i2E94x1VEEYJk2ljGNx5+WdOdWmtWgVOXQdThEBkItw+KAW7/Ec9z+p1frLXi6zMQFFsAhlSo+ZyJwNog57zGJF4XiXVgxZSboINJQB2MAMQe3facTAjarkm/QMltWvcp5hyys7uVrOFZ6VoBxTC2ipjGCofHV1MDiI0rxHIqQYl65UzVKiVBUVGpMQCxLb0l75BIgCI0zyJ3tvcSCCc1HB/F0u0QfUGNM0ORorXBiCRBsCqD8wBkjtO0nz0Xm9I+7IvBc/sc/S5Zwiw6eIwUoV8OmSo8LwAoUqmwPD08T2PbTTM3E1VCyFAMWuhgMVudyrEZW4KufP/LupyqkJ6Jky1xZrjESQTB203TQKAFAAGwAAA+QGjZzlulaxXaxXhW8YoCIA207S0nS05S1aZSJfo0aNJGho0aNABo0aNABo0aNAEKmlKum6mlKumQFyM/juFWqhRtiVPfBU3KQRsQwBB8xpF+ThiSzTcoR5P8AMUFiFYBYjqbaPeM61G1HTHBPeVUmjNo8BUppUtZDUYk9KlUbotCsDMQAoBG0DfIKfMailBapZBXA8MwXRxQJsI8vdIJON5tIje1n814EuL6ZiouR+F4VgFYSPxGDIj5SNIrYfNG8dRtKtaW/Qr5f/Kp/5E/2jTGsTgaden7MGoUUALfSmocDZxCWjbIJ+UZtTg+KdTNwY7Xuiqg8ppAlm+eJ9NWVXpF+xZwXNr3NbSz8fSBtNRLvw3C4x5KMn9NKn7PlrbykLuHD1S0bS7Mp3zEadpcmAMmo8kAQLAABOFhZAz56nNUekfdkXprV/YXbmqQxAchJuhGEQJOXgH6apr83K29AUsYipUVSMTJi7/3IGtOnyqiBFkjJhyzDJnZiRuZ01RoqmEVVH5QB/bU5aj5pehXaQWiZhLxVZmIVemBBWlUaSSZAYkLgRnbPodA4PiXVgxdSbrSWpqFkkKegEkgQSNpnXQaNGxb1k/wRtuiRhNyJmtuK9JnqL1LsEdRYiRmfmBpqlyZQS17AkBTaEUQCSB7pPxHv31p6NSqFPp8kOtPqJpyukPgnc9RZgZ3JDEidM0qKr7qqvyAH9tT0aYopaIW23qe680aNSQGjRo0AGjRr3QBdS05S0pSGm6WlTGRL9GjRpI0NGjRoANGjRoANGjRoAiyzqtqE99XaNSm0RZCp4Mef7aj9x/N+2nNGpzyIyIT+4fm/bR9w/N+2nNGpzyDIhP7h+b9tH3D837ac0aM8gyIT+4fm/bR9w/N+2nNGjPIMiE/uH5v20fcPzftpzRozyDIhP7h+b9tH3D837ac0aM8gyIT+4fm/bR9w/N+2nNGjPIMiE/uH5v20fcPzftpzRozyDIhP7h+b9tH3D837ac0aM8gyIT+4fm/bUanBhQSWgAEkxsBvp7XjCcHbUZ5BkRiivSKLUViyNsVX0nY59dts7SRLha9NyAC0kwJXfDz8oNJxnuvkQTofw+lAHhrCghRaIEwTHzIB+mvafBU1IIRQQZEAYMFcfRmH9R89GeQZEJU+Mp9yVzHUvnfnExhGJmIgzGrxx9IT7QdJIaZgWlQZPb3l/wBQ89TPLaX+Gu0bDyZf7Ow+TEakeApf4abk+6NzEn54H6Dy1DbZNkQp8ypsrOrSqiSQD5Axtvnbftrw82ozF8k5AAYzgHEDPvLt3YDc6t+5U4IsWCVYiNysQT5kWj9BqteV0RtSTvHSMT5eWoJBuaUgLi4tybs2wCoJnuJYZGN/LUP4xRm2+Gz0kMGw5pmARJFykT3gnbVp5dSO9NO/wiMkE48iVH6ak/A0zkop+YHnd/ck/U6APKvHIr2MSD0wYwbroAjv0Mc9hq2hWDgMpkHYwf8A99v76qPA08EopIAUEjMKCAJ9AzfqdW0aCp7qgdsDymP7nQB//9k="/>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ata:image/jpeg;base64,/9j/4AAQSkZJRgABAQAAAQABAAD/2wCEAAkGBxQSEhUUEhQWFhQWFhUWFRYVFRUeFxUeFxYWFxgaFxccHCoiHRolHBYZITEhJSkrMC4uFx8zODMsNygtLisBCgoKDg0OGxAQGywkICYuNDQsNDQtMi00LDQsLCwsLC4tLjQsLCwsLCwsLCwsLCwsLCwvLCwsLCwsLCwsLCwsLP/AABEIALsBDgMBIgACEQEDEQH/xAAbAAACAwEBAQAAAAAAAAAAAAAABAIDBQYBB//EAEIQAAIBAwIEAwUGBAUDAgcAAAECEQMSIQAxBAUiQRNRYSMyQnGBBhRSYpGhFTOCsVNykrLRJEPwc/EWNGODosHC/8QAGQEAAgMBAAAAAAAAAAAAAAAAAAMBAgQF/8QALxEAAgECAwYFBAIDAAAAAAAAAAECAxEEEjETISJBUWEycYGRwQWhsfDR4RQj8f/aAAwDAQACEQMRAD8A+46NGjQAa8J0MdcRwfC8atLhi3i+IpT7wrVh1oy01qKCajDxA3WGFuEcCLtSkQ2drfov1xfEcFxIusNb/wCa6Zru3sRRiYNUGPEJxIO3YDVNTh+MapVF1dKb4putVCaftqRuKsxE2XWwIMVAwMrq2UrmO6v0X64mpU4+xTA8VK3iOEcWVlUohRAx6VdC7hSRa1uTBnY5VVqDxBUD5q1WRmYEWlugDqJAjtiNTkDMb1+i/SPjaPG0bMjOPX6L9I+NrM5xWOSCemjXcAMwBZQhWbSCcXYnQ4WJUrnRX68NQa+cqargMKigHIDUkc/UsN9SpcMfjZW+VKmn+0apuLnftx1Mbuo+bL/zqo82of4tP/Wv/OuLFONi4+VRx+wbXoX1Y/NmP9zqAOz/AIrS7OD8gT/YahT53QLBfEUMcKGlS3+W4CfprjDw6fhX/SNeVKKxAAElRgDuwGpA+g36L9I+Po8bV9mLzj1+i/SPjaPG0bMM49fov0j42jxtGzDOPX6L9I+No8bRswzmgG17pOnU0yjaq42LKRPRo0aqWDRo0aADRo0aADRo0aAIPrg6XKeNWjRh2FelScMHqTTrMVogpUhyTNtSKkSrQYiQ3eVNKVdXiikmcpxXLK/twrG16N1P2rXLWNE0iAZxTwr7+8xOkn5XxniVWVmCsrBB4xEdPDTIkjPh1VBEFC5Ob+nrm1HTsoq5zfEcu4kuz0mKQzvRpvUlPcor4dWCeliKpETYWDemqKvKuLl7Xax/u5K+KblaiKIYIZwr9d2RPh7G866irWVfeZV+ZA/vqr79TmA1xIkBQWJHmAoJj10Oy1JVzATlXEkGKjpUWvVqI5e5CL67U1db5amVdFKwIERlQQ7y3gKgek9QMCKI8QCszKKkrIicgAHMRp1uaUxd73TuLHBH9JE/WI1D+Lp5GIm4PRKj5kVIH11XPBcycsnyNDSvHU7rV/F4if6qVT/jS45oSJFM52ViwJ/qClP0Y6q4jmljI1VLEV1M+0uluiAhpgt7+6zqsqsGrJlo05J3sY/BVfZXdus/S9tay8rq9zTH9bk/skfvrH5VHhgAyB37GQG//rU+A5lWcFVrEGkwpNNOmTKoh3GCMiO8HOZ0tW5l3fkbP8Hb/FUegpE/vev9tWDk471H/pVB/uDaT4TmNZgpJQyqk2q0glQT7ofz2IHz0vXdqt3i5C0azr0sAGDUwDtE5O7dz050KpTvZBlmN8x5VTFtzVIioxlgPds/Co/F+2srlqt4dIPNxelM7/zVMfpqji6Ph/ygQXDUyLmth7VkgmBEyDvIA76fdoKxvdjbsCe5A7eY0Nq9wXQ6fRrnjxlSZFU2jefBj1IMqP0c6DxdbcM9vlbSM/1CB+jEat/kwK7CR0OjWAeZVlFwDFfJ0GfS6VA/VtMLzsiC9JgPMT5fnCiPrqyrwfMq6Uka+jSSc1p/EWTzvVgP9UW/WdNUaquJVgw81II/UaapJ6FGmtSejRo1JAxROm6Wk6WnKWlTGRL9GjRpI0NGjRoANGjRoANGjRoAhU0pV03U0pV0yAuQhxdaxS2+wA8ySAB6SSM6zqoLCXNyhvfSWpn8gojL+p6jOx7B3jWhqWQvtN2Ej+XUjEjv66VDQAzCxwisHUypaqT1MY7R8Q+I6TiZtPKhlGKtcWSiMwN8t4YBH/3KNNZG0e8TjfXj7dVpHabXAj8j1C6keQmPLfTdXh/y3iQilTazkiSzwesRJOcwcHGqbJ9w3GbZE06piQYRLZWZgsQMd8HWS5oK1OABLIPKXQGNg9OkHVh5ziY15UaBeSVWIDFqhWI3FfxFZRgyXGvawExUKhrfjZKdXBwTcWV1kjYgfPVVPiKYa5Xpl/yOFqjaTalMCoM94HroAHA2lROSxanmcDrDMpAA+NMzvqFSgCpgCwwwJWEaCCpup0yjSQNipx21NeLXNtR2b4ilPiFqely3WE+pgRrwcSpFyioyyZNOnY07NfTqsQ5x5T5A40KVicrfIUp8NUQECiFl2IUllWJwFZlt92ABIOPrr2lwjU3Kl0FzFrSFDCYJADVFD5kyD321a3FooDhGCGIZBwyqAcCVNwIEyTv6a8XmFnQLIacpXgdybqYplVn8QAkk7Ym+2bK7LsToUgFUEglQqqPZlmMQIR7s4+ByPTbXtXhJEdQYyuAwYjuIaiGKnHSHgwNVrxjGVi1YBBQ8RURpkFSh6REDbe7trwGowgoBGABQcowH5KjlVB8sH12OqrNyT9ibBV5WpZQVqM2IuqVUEyDIQ+HdsPdZoj9Snw6JUwTcCSA1R7l3BtFSurDeJBIzGvRSrQCEKObb1C8P4c4uhTd2mPpJ1aOHrYCFlT4kaooUiDAVUUhRMHEbd9Xy1HyZHCuaPEaPiyYAF/UfkDUDM2PN/rr3wYA6SGJO6Qx7CPYox/U/XQnA1cyekgCzx6xUbyYIzMgRAAt9dRHKCFIZkKmZDU2YKCIhQ1QgD0iCZMZOp2NToGaPUlUowwFsEwBIVTne0lKTMfMhm+WqTVph/fRSPzqpx2/nIxP1I1ZT5KhS24FYA6UTqA7MSDMxnzzpo8uBIJdyVmMqAJEbBQJjE77+Z1ZYep2Izw6iNKsuTPVGAPFuOwJHcgSMhmAkemoAqZKhmZTE29S4nLPSUyQZg1DGNaY5ckluuSACfEqZiY2b1P66i3L6KqbkWzJYNle5YkMY8yfrqyw0+qI2kO4n/E3VFZWqFTHvBWuJOyqzBj6Q2dxI05w/POux19ZTqYDOXprcVGIwWk6tXg6e4ppnuEXP7aV5zwqmlhRKtTKwbd6igrcNgwwfQ6aoVIK+b99yj2cnax0nDOGAIMggEHzByDp2lrD+zoIogGMNUEL7oAdoCjyAx9O22tylq7lmimJtZ2L9GjRpYwNGjRoANGjRoANGjRoAhU0pV03U0pV0yAuRm8XN9OACQzEg7R4bqe35h+uk+HGAENpCcNNN5ge0O3kPVZHodM8eCXpBSAS7DIJEeDVJGCPIaq8QPAqC1ivDx/raSjDvE+R9NZcT4x1HwkQwB7029u2PdZg0CPhJgkdmx21TzOqaagMBiyklRRPh4LOwG6m0AzkCAScRpmqrAER4ikVwMAtlgSSoEEXDtnIxpbmCdIak0gVEhWyD0MCbtxAY4zmmBjtmeg+OohwnL76ctUIVjepAW+DlWNQgkvGbt87nc28TToqA1WvAEsC1RFjtIZQDH1jz143CGpRoAW9D0nMzB8I9t9yBpOh9mbKVWktSKdSkKYSwFaRIIqsmR0vINvY3HvA6UaMLaCHUlfUaqVOGW5i5lF6mFSqbRvkqfrHpqC8VwkwFUsy1H6qbXN4RKOCzjLi0i0mYU4gat4rki1GqszsBVtBACyAAogEg4Ns/U6ByCjYKbXMqlCgZspY7OgVgAYF5XJyuDOZuoJaJFXJvmeVeOoU2qBUBej4Vyqig+1axLT5SCPSDq/jOYeHVp0gkmoHaZIChWpqZhT/iDJgY3GvG5LRJLFJYiCbmlvaCrLQckOAQe3bGr24CkSpNNSUBCEgEqCQTBOclQfmBqxUxm+0pNOowp2vRUVKtNixIp3Kb0IHWDTvYR3QqYIMR4/nVZWZUCkxwxVbTcRX4h0Iy0XCkt2dic410KUgNgBgAQBsNh8vTVdTjUXBcTvAyYPe0SY9dQ92rBGBR5jxLqpAa/wD6UgCiwSorlDxDNcCUtHiC2QwKDe4A+Gnxr02S5le1Wp1haJLEMFqU8QUKlWgdSsIzIG4OZ0ouuIUiQxVwsHY3ERnt89W0eKRjCspI3AIkfMbjQmnoyWmuRzn8O4p3vqTBr+IU8WUCnhRTsAmLRVJO2St0SdMLyB5qdSlHSsQjywp1ah95GOyHcr2IxvroQNUeMW/lwR+M+7/THvfQgesiNTZEEaKrSpovkoUBRliABgd/n23May+Z8NxFSo1niIDSpimy1YWm4qOWLKGF3RZIgg7ZydbNKkF8yTux94/P09BA8gNZfNzxQYmiQEsW0Wg3OKim04JtZblLYt3z2AM+zjfEsU2rDwY6QWeswLNZtbYOkyCdiAZur/Z+tU97iGwVKyWJU+DVpEgrZB9pdtkrneBLi+UcS5McRET4bdVyk0qlO4gQpyymIGxztoq8gMh3rsAtp6ixttKN7xeN03jY6iwFlX7No83u5l1cj4cUyjKRuVYkvBPvR5ae5yR4RlrRdS6pAt9qmZONWfxGnMAk4npRyIMwZCxGD+ml+YcSHpg0yr+0pYuwCaixdvEbx6apOUcrt0Lxi8yua32dA8FYmLqhWSSYNRiJJz+utulrG5DPhLJk3VJIEA+0fYSY/XWzS1C8C8hb8T8y/Ro0aoXDRo0aADRo0aADRrH4zlztXaqhAhKSrMSSrVb8lSVlagAIO4ztqA4fiv8AEUi/zyUlOmbcOIfq7zGMFQDYqaUraR5PwleiqpUKsoREEH3LUIJmBcCQOw39NO1jpkBcjM48C6lKlh4mw3/l1Mx6b4zjGY0tTPQJ9pTKcPndh7QzI+Lv6iO5zprjJupQbT4mCRP/AG6nb12+ulKXaOipZw2PhqQ5z69s7j5b5sV4/QdQ8JaJglDerCvAkEgSFJDEweoKc5ycnSvNbGUvcU66dxUlSBYQA35plc5yAIxq5slo6Hs4ksDNrQ65HnuBcMiADtGqObcQTevhgVFNI9ZtEAqwRHgqSSrdxuJ9MzHx1JcrI8FImLQADMiMQQcyIjPlprWTwfF+GouNyliJVWuViSSrJk7z2kRkd9NNzBT00+t/IbLOxc9h+5gwMGOjCtBwvcRKnLNaw5rxWB2II9Drn2Y1UVnYC4hr6twpkghrKazHaJ3InLQYkAtxeVOykUwUdLZNwhjcpu9JgDJxpTxavoMWHdtTf1TxHEBImST7qjcx+wHqYGRrOXmTrTuaw9VlzkoR12i9bd4IJ93fYa8ocKarM9zGAAx92/IJVRuiwMREyDJyTM8VFLh1IjQd+IrepUqmpNPxLCFCK48ObVaGJ95paJKwIGBk6nw3LqyrYpCgl3Ywogu1zBSLgfeIBIEACZ7v0GFMQqkhjKAWKBPwwYg9u+2rW42CelgFkMSUEZxu2x8/TWCUnJ3e81RSirIR/hhIFMeKtOIMmkYAi1VOW8smcDRxvAVCVN0hWDdIKu0ysBg3k07AYHrGhUrMIm1QSACSSM7bDE4GTrO4njBUBp3KwYGLKbMrAET1XBcSJz31C3O5L6C9LjSxYPL01UFh8QksIdbReAFyNvR8HWi/MqcYcMT7qqQWY+QE/wB4A7wNZ3GcQrKxZKkU5DxFyLAYhWDBiLSGjM7b7ed0DGq+9mDTE2n3mABAtu2n9Y1ojipJcmJdCLLHru190whA6WZaaYB66gyYnMDHcDfVNOnFio6MyiXNKqRUcAWkxHVkhjLdu/ehKhllW1gG6DE0qYgEims9TXFsn17C3UirQg99EIwYD4Qr0sIE5nttuNGzrTWff+9Cc1OPCaHDcwYll6XtCm4taRMiHWMEWny320nUr+KEdjaCVYEhiixDBEX/ALlUx28m2iDEVJlTMLDIXoOzoSIIUrAIBE95u76sp06lUKakq8KWc2yDElaadSqJ7nOMzvovWqcO/wDHuR/rjxEWDFnC3+L0m53GVJewLTRgOx96Pr2TDFlAKzaysH9ojRddFyqYkiMwPIvE63qfBU4iwHuSRJJ8yxyT6zOlOK4UoFRcybaT3G+ngtk7mLZmZMAHz0yVHZx4lddtzXqLz55cLs++9P0NXlXGU6VNaaiqxA+GjXIySTDFYiTjO2meL51VRZp8JXcyozYoMmPxFv8A8fnG+mOWVi9NGMSyqTG2ROPTWlS1svFW3GDLN34ren/RZb61F1emaTOjLazK0XAjNuNK1OCrzchSmSsEBsEqq2Z8PIkMO2D32Gnx1JmpuqG12RgrZ6SQQDI8jnWS/K6/VbWIlpE1KhtAesygT/npgjYhPlCWaErIqXlvFl72qIrRAKmYB8JiuaeRK1QCdrgY7C5uE4sgDxUm9JIkSkresFWhoDEGe8euoU+S1VaRVIBgGKjyQGrnBYEA+1Q7fDG2tXlvDtTpqrsWYDqYszSe5BbMenbUEmXw/LuJTC1FCXMQN4mozAg2jdSFKfUHTvJuFqU/ENW26o4fpa7/ALVJDJtXuh7bR8ho6NAGRzTgq7l/CqBQUtEswKnEMsCBneQZ9NLcPyesjEq4UF3YgM0dVevVgrAmRVE5GV7jT3F8vd6odazKvRKAtBi8Ns2JV+3dVOY0kvJa03GuS0nYuIDfd7lGTCk0nPePE7wZALuacNxFQAo60zY0gO2GZHGekhgGKEGB7p89JPy6r4qMzBkp1HdZd5AZa6REQTFVck/CRrX4HhDTUhnZyWJlmY4kwMnEDGI217V0yBSRhcz4dyy+0aC+FVKRj2bmRcpnAP647aV+7MVU+PVanZQyBQletgP+1PTB9QfPtqcb71Lqt9pv6+HUj9Tj66UpTiIWpZw2PhqQ5gz+mdx6iJTiKkoysreyJpUotb7+7/korUDEtUqOkVmVgUwVYCTamxySw/FGBJND0PurOxepURmwz1GKKWUuQaY3FuZyD3t30+Tl7Ol7eJLIxxl1yCNu3UMYIImYX5hiDSEHxV9k5tAPgPmYNs7YkG2RuSUOvNRauOjQg5J2Mts2SCkjoqJTMkwbLkVyp6cSZGO06tCBi6sKjtass7WU7eqCQBnN/SQ3qdtL8PxHDiym14ZKasxvcIkUkecPgQ4zEZjvGqOI5hwuTcXPSCIq1D7rOojOYDH0z56ssJJ80N28VyZclU1FQkm7pZqloBJEMFpK02pIH6dyS2vagyS0uCoWYQOkXQVwAffOPTvtpCvz2mskgkdRERkAoo9+3qLVFAHcsNLp9olJgIxkiIK5BFLMT/8AVBI7BSfnrWGpJW+4h1ptm1U4ysUU0ypq046GUi5D0lpZtsAzgiGEnvW7XOHsvFtreK2S0gnFpAtMiIX3jgd0OX8waswBplPZrVDXSQKmw90Celgy5HSPQ6ddwD1EIx+LdHjAkTOJGCQRMKxG7nh6VSNrfvTy/Bl2tSlJu+5/t+z68mRakbCvh0pJYhhIKy1wAhZxtII2mBtq08VYwa1kUKwayoImQV3IEDq8veGD28arChrSVOzKQaZ9Q5gAY+O366XK9UMyhioqB+ligDG1E7ZtBLZ7jIiMmIo0qa0fubsNUnWlaL+wGuHVk6WuuAuYOyqcQtMAgYJ749dtXIRUIN7OQMQYIBzskbwO3bWJwPPG8d6dWr0E3EqArtgLFw7Qo2g6u4vnlBLlZ4KoopGxmkSxKEAHGF947wREaTSnCL8PydCt9OxK6vyLON4lVuFgK30FJkkOKrKpLZEmGxvOOx1B+PDgW0mqdJZbmdwJU24yMwV8xt3E01PtJw10rUqSzLLtRW2JyWgXHE/rraocQGMBg2AQyZRge6nz2kSYkeY1shOnOVrWfkYK2Gr0Veomjzgy8NfEhiBCwI7Rkz/55aaTUNTTWkyl6avvCgkkAASSTAAG5J8tLXwJPbyBJ+gGSfTSPEcbcBcogEqUILFWjp8SOkxvYpJJtgnSa1VU1v15dy0Y3105mseZU13LbE+48kDeOnP00vzbjqZFNait1VFhGWb8GIAkGDB9ACdgdZtNjBEmYAYlztOVcs/Y4L0xmHUAG3VvBEDrC2QCpikOjqjrpK4gEqIdSdire6DrnSxNSfDw9Nfx/fpcZF01xWl7aef75nW8hPsKeIhYjGLcEYxiIx5a2KWuf4LijTUKlCu8TkikskkknrqL3Omq3H8TYxp8KbgCQHqU8nyhSZ/XXQyOyXyZNrG7av7M3dGkOV1a7LNenTpnyRyx+vSAPoTrOo8BxAFKGKuqhKzAqfFJeldUAMibVeJEi+NhpLVnYfF3VzoNGub4WtxdRQQWBwWuWmoyiCFGTuXbOVPSQd9NeHxN25K7Eg07gCs9Ii2Q57j3V894JNrRo0aADRo0aAIVNKVdN1NKVdMgLkZnGjqp9N3WenGR4VSd8bTpOnFgnqp2cP1fFTh2nO+M53X1yQ5xvvUuq32m+MezqR+8frrM4jj6dG01KlOlUKcPAdlC1bWJnzwIzuvqInNiVx+g/DxclZK4xXPT7QytvEW1BE++PejAnOYtMgdwCvzrt4htYVR7ZYAA8FsS02mc2nHUN5MX03BBalmU4glJWOp1IK9siDvac9yTqnmBhQaYvTxlhPjB8AggXQAIIlWiLT6LrLLQfHxIwzw3BkK1TNRlCMZq5JoAMnT5pTm3zQGLgDpLj+L4RipAZ7TuvXcynwhTN0mSam2DIzrd4TldIpTqWi4iizHcsaYJSSdrSzER56r4rg6e3hqzENAsDE+6dom2VX0EDyGuutLmNmHT5nRaqEFIgu5W4ogE+1JnN2/Dt23A1sAanU4JkF3gsFObgqnG8m0kgd5OoKZEjIOxHfTIST0dwaseKgBJAydz59s653nXNKtFqNOmqNUrw0mZirNNKe4iLjkEee5OukGuP5+scXwMsW6eF23A8UYFufl31mxTacfX7HR+l04TqtTV1Z/hmgnKGNMpUemmTISjxLmm+0oRVgN6gZESIxpGt9nW96jVepxBuw6FblEiQzfFFuCfi7b66I8WiFwWYwzHKsWAkxcIkbECd4769r8VSOGdN4iRII/cEfqNRspVI5pTd2RSx88O8tNJJckkj5vT4SrUq+GEZqp+GM/P0X823rrsOUfZ+kgF9NazwwqlmcKrBoCIIgxBk/8AMB1uZoN6j2iESPjDqrBbgLguBufrryhzpDYqI0taAvQACVuiZxHyz2nURotvj07GrGfWqteKjHhEOc8rorw9SadJXp00ZTTSGZixBZjvHScbdWdhpn7LVgOE4cubFD1kDsVjqqHAzMTuYgR5ajzHjDU4Ss+KYelTNj++etvUQZnsdXckW+hRd0RyQ0dFJUABNqqbbgR3hSJnUUoR21uSfx3EYivUf0++rcud+nb+jVFQHYFvUDH0ZoU/QnU1DH8Kjvux/XpA+oYa8csxJZgJybQJ9eppBH9I16tJSZIkjILS0fK6Y+ka6O5HDtUl+2/l/dC3F8TTFmXq3Ej3Q9MwMggMtP1wMWmcbtVOlKIUgg02MX2KzezjKzINzYBO/fV7yRgwZBBOcqZE+nbVfBtWWF64A+HwSJJ2S7NgG0idvLXF+q0KlaVNwjfL1b78tF7GzBxVPM5PXt86sRp3qq+IWVUJtJFgFhCgKXo95IALEkCZydNVKVMeE6hipdkam6szIXVnb80yuQZEMSMaf5PxjNUWlVa4vKOrWFf5bOYIUfhgjyOs96LLVC0yP5rgM5Z58PxkEiRBgxv29NJhKVpRqRRr1aszquRKBQpwIFoIHkDkCO0AjGtelrK5N/Jpf+nT/wBo1q0tdN6HPWpfrD+58Xa48VSYhDJkS0EmFGbVVv8ANUcbATua52jwVbw1dqrUzYZD1H6WKgBmn13XYdpmSsYWVOF4q4HxV95oWYkFkYqfM2owBFpF05gltrh1IVQxuYAAkxJMZOMaw+J5NWcqfF91qjobnmnfSr0wo84NUG456SNWVOWV2HVUB61cQ9QW28QapXG4KWpPa3bMAA3NGkOUo6go7hyoGbpeTJIbA7RBgTJxiS/oANGjRoAhU0pV03U0pV0yAuRmcZ71Ppu6z04z7KrIzjad9fMvtHxSrVipNrUWQKVEOWJ8KoGOOhSimSCppEbE6+m8cRdTlres9WMeyqQc40g9G8AEAVPDoYxDyxW5Tm1thO64mREprSy1PQ3/AE7EKg8zV/sYv2R4NqfDlXLBf+o8B+kyh8LpBBIKsQ5jY4IzEbHNZLAHoreIuRlSootkD4s3DMESJxF1XCcQTfTYXOiVxUQgdVzKb0XyJ3TsSYO10ebkBEFS5lapLK63FZpsiHAlhlFJzkjadZ6sJXYPEKtU2j3XZfyymz06aJGKdMsxBhZUQI7sfKRAydxLFaqnBrLENVqNEkECBtdk201+cFm820hS5nTo8Oqo5vMeJI66dqKplYBBIVVUncsDnSNalYCjEl4F5FsSNpJUszDu0idwBp0Y1MQ8sdDPKUKKzTH6Brsq2VICwolwvudBAUUz3X4pONItTNzmofD6oMUy3USIuWnszXA3KIzkTkwWuQZn9Z8gSfqxY60eGtqG56asxg7ZkCBB7GBvrXLBOCzQdmZo4xSdpLcZ6tkjEjeDI+h/5AIjIGuP54tvFcFIRMcKZXb+cJYyBn9ddfX4Jlq3khWyoDVC5tt8SPglhbvLHqySNZFerUFak1OotS56bFqhuFOXBNJFGL+2SBLAAA51WdOU4pye9X033+DbgsYqVbhW5p6tK25+vpYvqcsWoa8u1te5aggC7pKSJEqbTH0B89UO3DAsSxJYVC0Gp1AMWb3cG0kkEbTrS+8qGYNUW69pkqDM7RP/AJGqeG4GkTciyLXzaSDdbcQ0G4tag3+ERq1NpQj5CJ3cmZH8T4VZIohrAWQgI0qlKlUuVicYdAM9p1qct4oVL18OwLjtDCXTBA7WH6EaYpkZspNhghhVWCbVAyR5qNecRxdhYMaSlVB9pWVZm4ATBz0/uNS60IvfJBGnKWiE+em3huIAUx4VMAgCF63gbyP0jVP2TpKOEosALi1aTGT1tudK8/5zS8CoEqo5qoiWJJtglri0dpIIOnfs3T/6ah2YrUIBAIUXbwLTLSGye+ssbSq3vz779x1ainS+n2lF75fBqvUggbs2FURJgSd+wHfXlFariVEm6IRCRAaCVquVU4k6lS4erUdVsovTIlgZUmx8gHqIAJEgzOutp0wAJgbDPmcAfrjWb6ljK1KahSafrf3WpzsPkmm5Jp91+DnU5PXYnJA6YvqBSIJu/lLsRA30xX5JTQqa1WmJBAV1Z2bI929iSRHYd9M8+4vwwASZkEBfdUElQagglrj0hQDvPadZNDhS9xdmgsDbPX0kEBnGcESFWAOxIiF0Y162+UhrlGPYaTiadBbaBY1AgVXqoVCzIFlIKCzkr5fXsUq3Cqi02qIVZ6iyqXlltpVYuZMlssS3rGYnWrw3DIplVAMRPf8AU51XzQtNOy2bmMMSAfZv3Exkjsda3h9nCTb32KRqZppLqbXKP5NL/wBNPL8I8talLWXykDwqcbeGkf6RrUpa0y0MiL9YLcjqlQprkgKV6hvcHm6CJyVM79GZOdb2sL/4e6XXxTDC0BhIUXZAz3Raa4jKXbsdKGl3L+WvSaVqXLLAqZIALlpEkm7tExmYEZrbk1UszGueosQBeApJW0wGjAUfv56hV+zpIf2pF4qQYcWs4YXCHGeozO4C7ESdymgUAAAACABsI8tACPKuXtSLFnvLBATBklQQWMk5O+IGtDRo0AGjRo0AQqaUq6bqaUq6ZAXIzeLm6nAuN7Yxn2VXGf00jTiwZ9nbw8N8VIh27+Qz8vUbO8awBSWtFxlpHT7KpnOMb5x56UpzjYPZw0riKoDn9DsPT1EHWbFeMdR8JVx3Ch4D4dfHZKi4Jh8x6wX6ZyJ7EgWcfTrmm6qaNeAwF0q4IU4IUEM3oLN4xqriaiIhkSh8dBTtFyMXUqqj6THbebdvOMJNLxKrwtoYUqLMERTtFsNVYkgASFJIxpmGbW+Wnf4+eQnEJPdG+bt8/HMzPuNanRdqkU5tlVa/JhcgiFEADpYxGqajliSdzk6t4viWYAG5ktZVCmUkAGJ+NgoYzESsKAQRrUrcODUgRa63IRs28wdtipHmCfLW3C1qd5ZY2EYijUUY5pXMQDWlytXU4KkTswMj+odvQj669PD2EG0kdyBMepAyR8tvlJDacTRQFjVSAJwwJOJwqySY7Aa0VakbCKVN3MTiaANcNVp3VFvlmZiCVZfdUuYWGBAI7+edc79puWVKpSrTANTh0UVLrbmCG5HUHDAASZ84yQRrqYZ6zOT+IlcdBayFkbkLTUkZgtvERdV4RW95QfKRt8tc7LKrBO+l7eR2MNV/xKueEV39t5x4r80ZlC0hTNrW2rSUASoJ6mOdh+umeWcPxgSaldJDUlRDU2CP1YRdwVXOcBvr0v8AD0JkqCfNhJ/UydX1eUv92aqoQDwy4QA3RbcuRi7bpj66rSpKnOLbWvQbi8dtqMoRgldctfk4/jfs94oWka7Mq3PeEqVLg71DDZmekZOocL9kKSjaq5JIyERVEmGzmYA84u2MRrvjyKOLVmqOVeiVxjqU4xsBYSNvPudU1qASo1O64qcTF0EKcgeV3YeWrOMJSVpPRfwVo/UcVGDinZXf3d+VjluE+zFBWuWjcMW+NUOCCQZRZU9sHuDrcp8Nkscu0XNETGwA7ASYHqfPV/EEU+o7EgHBOYhSI+UGfTIjMF5hStLFrVG5bEYBkzsM948t9XhTjB35iq2Jq1vHJsXoVPArBrCbiYMqAQ1tySThrlDDGYjGSNqpzijTBZaRuUhSWCIELRu5OB1CbZ31mHjUZ1RRdLmnUkEWdDtDBsybNo2M9xLdLl9NTK00B8wqg/rGstTBRlUzpgqvDZoSAapUNVyYJnOAzRaGVT7qhekDvucwSyo6iVMkQHUH9DHZgM+oxnphepypzVqMLLX8IzJvU0w0Yj/LmcZ0ov2ebCvxBJgESXLErTVWYXPPv9fpI+etUIKEcqFylmdzdDAbkD5nSHOnpkUy7EKGfqVmEEU3Bll2AF2+JjSNT7P0Qz3VFd6nii2oUAJrLTUwAJBikIj188P8cpprTCANaGBDMQWATeYPUTG/mdUrv/WyaXjR0fLx0JIg2rjywO2tGlrP4AQiCZhVE+eBrQpatMTEv0aNGlDQ0aNGgA0aNGgA0aNGgCFTSlXTdTSlXTIC5CHF0ywwYYQVPYEZE+Y7EdwSO+syiBbaZAQcOD3agwdtj+HJIMRB/CcafF8QtNS77AqPmWMKAO5JIAHmdZXHcbRN3iLUW1faxAhDMFyPhkEgrJEE4zqtaEZW6k05SS3CfKeKPEzXBCkJWCBlidi7TnPXbKk2hR+Ig3cyQiGoqBFUL4TG2GNJnyc2gFyYA8yJkDTfs/DaM00FUC0iKU9gR7oEEekntsvzkZ62tcOJqLgFBRqHvgEG4wZtvnY5y4id5OysuS7D8PBxSzO75vuHD0FNCmuwCU7YgFYUQR5HWfV5awVVksqsGIW5WJEm4ddt10NsJg+etfgR7Kn/AJE/2jVtmtzpxkt4tSaM084qWtFMFh7pKVZfAP8ALtxkx73acDUE4IuzMxdbhDCQGqfmcrtjAAiB9ANazXsajZX8TuClbwqwpS4cKAFAAGwG2rBS1Tx3F2OiEhFdXPiEYlSgCicXG4nP4DHeEqnF1nZbVdVDQ3SZNtakDdjAsDkZyGPkCWXKmk9MdNxtUsoZtoE5z28p7TOmwacJT8RloMrAK5ABUWhbXPVYeoCTJjBtGc/hqT1FU1xBBMoD0tnBYRP9Jx5zg6b4djTptTppTEyA22DMXKF6ioMb5jtpFaEpb0Wi7F6NSJct4j9VtE9ZJFiz4TjvcH6gZxkwJ1TWcWU6RQioljuSB0khgSCPeLEMMepPaZPWqmzqUWZFqnqIUr1STiCcbzGcaXfi0DE1Kql2juowJgBfIST9TqkKTTvIlvoHFcKKiwSRDK2LfhMjcERpelySiotslSLSrEkEAQAQcED19dSbmtO0st7BZm2m592QYMQYg6prc3i2E94x1VEEYJk2ljGNx5+WdOdWmtWgVOXQdThEBkItw+KAW7/Ec9z+p1frLXi6zMQFFsAhlSo+ZyJwNog57zGJF4XiXVgxZSboINJQB2MAMQe3facTAjarkm/QMltWvcp5hyys7uVrOFZ6VoBxTC2ipjGCofHV1MDiI0rxHIqQYl65UzVKiVBUVGpMQCxLb0l75BIgCI0zyJ3tvcSCCc1HB/F0u0QfUGNM0ORorXBiCRBsCqD8wBkjtO0nz0Xm9I+7IvBc/sc/S5Zwiw6eIwUoV8OmSo8LwAoUqmwPD08T2PbTTM3E1VCyFAMWuhgMVudyrEZW4KufP/LupyqkJ6Jky1xZrjESQTB203TQKAFAAGwAAA+QGjZzlulaxXaxXhW8YoCIA207S0nS05S1aZSJfo0aNJGho0aNABo0aNABo0aNAEKmlKum6mlKumQFyM/juFWqhRtiVPfBU3KQRsQwBB8xpF+ThiSzTcoR5P8AMUFiFYBYjqbaPeM61G1HTHBPeVUmjNo8BUppUtZDUYk9KlUbotCsDMQAoBG0DfIKfMailBapZBXA8MwXRxQJsI8vdIJON5tIje1n814EuL6ZiouR+F4VgFYSPxGDIj5SNIrYfNG8dRtKtaW/Qr5f/Kp/5E/2jTGsTgaden7MGoUUALfSmocDZxCWjbIJ+UZtTg+KdTNwY7Xuiqg8ppAlm+eJ9NWVXpF+xZwXNr3NbSz8fSBtNRLvw3C4x5KMn9NKn7PlrbykLuHD1S0bS7Mp3zEadpcmAMmo8kAQLAABOFhZAz56nNUekfdkXprV/YXbmqQxAchJuhGEQJOXgH6apr83K29AUsYipUVSMTJi7/3IGtOnyqiBFkjJhyzDJnZiRuZ01RoqmEVVH5QB/bU5aj5pehXaQWiZhLxVZmIVemBBWlUaSSZAYkLgRnbPodA4PiXVgxdSbrSWpqFkkKegEkgQSNpnXQaNGxb1k/wRtuiRhNyJmtuK9JnqL1LsEdRYiRmfmBpqlyZQS17AkBTaEUQCSB7pPxHv31p6NSqFPp8kOtPqJpyukPgnc9RZgZ3JDEidM0qKr7qqvyAH9tT0aYopaIW23qe680aNSQGjRo0AGjRr3QBdS05S0pSGm6WlTGRL9GjRpI0NGjRoANGjRoANGjRoAiyzqtqE99XaNSm0RZCp4Mef7aj9x/N+2nNGpzyIyIT+4fm/bR9w/N+2nNGpzyDIhP7h+b9tH3D837ac0aM8gyIT+4fm/bR9w/N+2nNGjPIMiE/uH5v20fcPzftpzRozyDIhP7h+b9tH3D837ac0aM8gyIT+4fm/bR9w/N+2nNGjPIMiE/uH5v20fcPzftpzRozyDIhP7h+b9tH3D837ac0aM8gyIT+4fm/bUanBhQSWgAEkxsBvp7XjCcHbUZ5BkRiivSKLUViyNsVX0nY59dts7SRLha9NyAC0kwJXfDz8oNJxnuvkQTofw+lAHhrCghRaIEwTHzIB+mvafBU1IIRQQZEAYMFcfRmH9R89GeQZEJU+Mp9yVzHUvnfnExhGJmIgzGrxx9IT7QdJIaZgWlQZPb3l/wBQ89TPLaX+Gu0bDyZf7Ow+TEakeApf4abk+6NzEn54H6Dy1DbZNkQp8ypsrOrSqiSQD5Axtvnbftrw82ozF8k5AAYzgHEDPvLt3YDc6t+5U4IsWCVYiNysQT5kWj9BqteV0RtSTvHSMT5eWoJBuaUgLi4tybs2wCoJnuJYZGN/LUP4xRm2+Gz0kMGw5pmARJFykT3gnbVp5dSO9NO/wiMkE48iVH6ak/A0zkop+YHnd/ck/U6APKvHIr2MSD0wYwbroAjv0Mc9hq2hWDgMpkHYwf8A99v76qPA08EopIAUEjMKCAJ9AzfqdW0aCp7qgdsDymP7nQB//9k="/>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1" name="Content Placeholder 4"/>
          <p:cNvGraphicFramePr>
            <a:graphicFrameLocks/>
          </p:cNvGraphicFramePr>
          <p:nvPr/>
        </p:nvGraphicFramePr>
        <p:xfrm>
          <a:off x="428596" y="1857364"/>
          <a:ext cx="7172348" cy="417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a:blip r:embed="rId6"/>
          <a:stretch>
            <a:fillRect/>
          </a:stretch>
        </p:blipFill>
        <p:spPr>
          <a:xfrm>
            <a:off x="8358214" y="0"/>
            <a:ext cx="785786" cy="806740"/>
          </a:xfrm>
          <a:prstGeom prst="rect">
            <a:avLst/>
          </a:prstGeom>
        </p:spPr>
      </p:pic>
      <p:sp>
        <p:nvSpPr>
          <p:cNvPr id="10" name="Rectangle 9"/>
          <p:cNvSpPr/>
          <p:nvPr/>
        </p:nvSpPr>
        <p:spPr>
          <a:xfrm>
            <a:off x="0" y="0"/>
            <a:ext cx="1571604"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Core Concept</a:t>
            </a:r>
            <a:endParaRPr lang="en-US" b="1" dirty="0">
              <a:solidFill>
                <a:schemeClr val="tx1"/>
              </a:solidFill>
            </a:endParaRPr>
          </a:p>
        </p:txBody>
      </p:sp>
    </p:spTree>
    <p:extLst>
      <p:ext uri="{BB962C8B-B14F-4D97-AF65-F5344CB8AC3E}">
        <p14:creationId xmlns="" xmlns:p14="http://schemas.microsoft.com/office/powerpoint/2010/main" val="4089739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7620000" cy="1143000"/>
          </a:xfrm>
        </p:spPr>
        <p:txBody>
          <a:bodyPr/>
          <a:lstStyle/>
          <a:p>
            <a:pPr algn="ctr"/>
            <a:r>
              <a:rPr lang="en-US" sz="4000" b="1" dirty="0" smtClean="0"/>
              <a:t>Difference between Extracellular and Intracellular Fluid</a:t>
            </a:r>
            <a:endParaRPr lang="en-US" sz="4000" dirty="0"/>
          </a:p>
        </p:txBody>
      </p:sp>
      <p:graphicFrame>
        <p:nvGraphicFramePr>
          <p:cNvPr id="5" name="Content Placeholder 4"/>
          <p:cNvGraphicFramePr>
            <a:graphicFrameLocks/>
          </p:cNvGraphicFramePr>
          <p:nvPr/>
        </p:nvGraphicFramePr>
        <p:xfrm>
          <a:off x="214282" y="2000240"/>
          <a:ext cx="8077200" cy="388620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xmlns="" val="20000"/>
                    </a:ext>
                  </a:extLst>
                </a:gridCol>
                <a:gridCol w="4038600">
                  <a:extLst>
                    <a:ext uri="{9D8B030D-6E8A-4147-A177-3AD203B41FA5}">
                      <a16:colId xmlns:a16="http://schemas.microsoft.com/office/drawing/2014/main" xmlns="" val="20001"/>
                    </a:ext>
                  </a:extLst>
                </a:gridCol>
              </a:tblGrid>
              <a:tr h="3886200">
                <a:tc>
                  <a:txBody>
                    <a:bodyPr/>
                    <a:lstStyle/>
                    <a:p>
                      <a:r>
                        <a:rPr lang="en-US" sz="2800" dirty="0">
                          <a:solidFill>
                            <a:schemeClr val="tx1"/>
                          </a:solidFill>
                        </a:rPr>
                        <a:t>Extracellular fluid </a:t>
                      </a:r>
                    </a:p>
                    <a:p>
                      <a:pPr>
                        <a:buFont typeface="Arial" pitchFamily="34" charset="0"/>
                        <a:buChar char="•"/>
                      </a:pPr>
                      <a:r>
                        <a:rPr lang="en-US" sz="2800" b="0" dirty="0">
                          <a:solidFill>
                            <a:schemeClr val="tx1"/>
                          </a:solidFill>
                        </a:rPr>
                        <a:t>Found outside</a:t>
                      </a:r>
                      <a:r>
                        <a:rPr lang="en-US" sz="2800" b="0" baseline="0" dirty="0">
                          <a:solidFill>
                            <a:schemeClr val="tx1"/>
                          </a:solidFill>
                        </a:rPr>
                        <a:t> the cells</a:t>
                      </a:r>
                    </a:p>
                    <a:p>
                      <a:pPr>
                        <a:buFont typeface="Arial" pitchFamily="34" charset="0"/>
                        <a:buNone/>
                      </a:pPr>
                      <a:endParaRPr lang="en-US" sz="2800" b="0" baseline="0" dirty="0">
                        <a:solidFill>
                          <a:schemeClr val="tx1"/>
                        </a:solidFill>
                      </a:endParaRPr>
                    </a:p>
                    <a:p>
                      <a:pPr>
                        <a:buFont typeface="Arial" pitchFamily="34" charset="0"/>
                        <a:buChar char="•"/>
                      </a:pPr>
                      <a:r>
                        <a:rPr lang="en-US" sz="2800" b="0" baseline="0" dirty="0">
                          <a:solidFill>
                            <a:schemeClr val="tx1"/>
                          </a:solidFill>
                        </a:rPr>
                        <a:t>1/3</a:t>
                      </a:r>
                      <a:r>
                        <a:rPr lang="en-US" sz="2800" b="0" baseline="30000" dirty="0">
                          <a:solidFill>
                            <a:schemeClr val="tx1"/>
                          </a:solidFill>
                        </a:rPr>
                        <a:t>rd</a:t>
                      </a:r>
                      <a:r>
                        <a:rPr lang="en-US" sz="2800" b="0" baseline="0" dirty="0">
                          <a:solidFill>
                            <a:schemeClr val="tx1"/>
                          </a:solidFill>
                        </a:rPr>
                        <a:t> of total body fluid</a:t>
                      </a:r>
                    </a:p>
                    <a:p>
                      <a:pPr>
                        <a:buFont typeface="Arial" pitchFamily="34" charset="0"/>
                        <a:buNone/>
                      </a:pPr>
                      <a:endParaRPr lang="en-US" sz="2800" b="0" baseline="0" dirty="0">
                        <a:solidFill>
                          <a:schemeClr val="tx1"/>
                        </a:solidFill>
                      </a:endParaRPr>
                    </a:p>
                    <a:p>
                      <a:pPr>
                        <a:buFont typeface="Arial" pitchFamily="34" charset="0"/>
                        <a:buChar char="•"/>
                      </a:pPr>
                      <a:r>
                        <a:rPr lang="en-US" sz="2800" b="0" baseline="0" dirty="0">
                          <a:solidFill>
                            <a:schemeClr val="tx1"/>
                          </a:solidFill>
                        </a:rPr>
                        <a:t>Major </a:t>
                      </a:r>
                      <a:r>
                        <a:rPr lang="en-US" sz="2800" b="0" baseline="0" dirty="0" err="1">
                          <a:solidFill>
                            <a:schemeClr val="tx1"/>
                          </a:solidFill>
                        </a:rPr>
                        <a:t>cation</a:t>
                      </a:r>
                      <a:r>
                        <a:rPr lang="en-US" sz="2800" b="0" baseline="0" dirty="0">
                          <a:solidFill>
                            <a:schemeClr val="tx1"/>
                          </a:solidFill>
                        </a:rPr>
                        <a:t> is sodium</a:t>
                      </a:r>
                    </a:p>
                    <a:p>
                      <a:pPr>
                        <a:buFont typeface="Arial" pitchFamily="34" charset="0"/>
                        <a:buNone/>
                      </a:pPr>
                      <a:endParaRPr lang="en-US" sz="2800" b="0" baseline="0" dirty="0">
                        <a:solidFill>
                          <a:schemeClr val="tx1"/>
                        </a:solidFill>
                      </a:endParaRPr>
                    </a:p>
                    <a:p>
                      <a:pPr>
                        <a:buFont typeface="Arial" pitchFamily="34" charset="0"/>
                        <a:buChar char="•"/>
                      </a:pPr>
                      <a:r>
                        <a:rPr lang="en-US" sz="2800" b="0" baseline="0" dirty="0">
                          <a:solidFill>
                            <a:schemeClr val="tx1"/>
                          </a:solidFill>
                        </a:rPr>
                        <a:t>Major anion is chloride</a:t>
                      </a:r>
                      <a:endParaRPr lang="en-US" sz="2800" b="0" dirty="0">
                        <a:solidFill>
                          <a:schemeClr val="tx1"/>
                        </a:solidFill>
                      </a:endParaRPr>
                    </a:p>
                  </a:txBody>
                  <a:tcPr>
                    <a:solidFill>
                      <a:schemeClr val="accent5">
                        <a:lumMod val="20000"/>
                        <a:lumOff val="80000"/>
                      </a:schemeClr>
                    </a:solidFill>
                  </a:tcPr>
                </a:tc>
                <a:tc>
                  <a:txBody>
                    <a:bodyPr/>
                    <a:lstStyle/>
                    <a:p>
                      <a:r>
                        <a:rPr lang="en-US" sz="2800" dirty="0">
                          <a:solidFill>
                            <a:schemeClr val="tx1"/>
                          </a:solidFill>
                        </a:rPr>
                        <a:t>Intracellular fluid</a:t>
                      </a:r>
                    </a:p>
                    <a:p>
                      <a:pPr>
                        <a:buFont typeface="Arial" pitchFamily="34" charset="0"/>
                        <a:buChar char="•"/>
                      </a:pPr>
                      <a:r>
                        <a:rPr lang="en-US" sz="2800" b="0" dirty="0">
                          <a:solidFill>
                            <a:schemeClr val="tx1"/>
                          </a:solidFill>
                        </a:rPr>
                        <a:t>Found inside the cells</a:t>
                      </a:r>
                    </a:p>
                    <a:p>
                      <a:pPr>
                        <a:buFont typeface="Arial" pitchFamily="34" charset="0"/>
                        <a:buNone/>
                      </a:pPr>
                      <a:endParaRPr lang="en-US" sz="2800" b="0" dirty="0">
                        <a:solidFill>
                          <a:schemeClr val="tx1"/>
                        </a:solidFill>
                      </a:endParaRPr>
                    </a:p>
                    <a:p>
                      <a:pPr>
                        <a:buFont typeface="Arial" pitchFamily="34" charset="0"/>
                        <a:buChar char="•"/>
                      </a:pPr>
                      <a:r>
                        <a:rPr lang="en-US" sz="2800" b="0" dirty="0">
                          <a:solidFill>
                            <a:schemeClr val="tx1"/>
                          </a:solidFill>
                        </a:rPr>
                        <a:t>2/3</a:t>
                      </a:r>
                      <a:r>
                        <a:rPr lang="en-US" sz="2800" b="0" baseline="30000" dirty="0">
                          <a:solidFill>
                            <a:schemeClr val="tx1"/>
                          </a:solidFill>
                        </a:rPr>
                        <a:t>rd</a:t>
                      </a:r>
                      <a:r>
                        <a:rPr lang="en-US" sz="2800" b="0" dirty="0">
                          <a:solidFill>
                            <a:schemeClr val="tx1"/>
                          </a:solidFill>
                        </a:rPr>
                        <a:t> of total body fluid</a:t>
                      </a:r>
                    </a:p>
                    <a:p>
                      <a:pPr>
                        <a:buFont typeface="Arial" pitchFamily="34" charset="0"/>
                        <a:buNone/>
                      </a:pPr>
                      <a:endParaRPr lang="en-US" sz="2800" b="0" dirty="0">
                        <a:solidFill>
                          <a:schemeClr val="tx1"/>
                        </a:solidFill>
                      </a:endParaRPr>
                    </a:p>
                    <a:p>
                      <a:pPr>
                        <a:buFont typeface="Arial" pitchFamily="34" charset="0"/>
                        <a:buChar char="•"/>
                      </a:pPr>
                      <a:r>
                        <a:rPr lang="en-US" sz="2800" b="0" dirty="0">
                          <a:solidFill>
                            <a:schemeClr val="tx1"/>
                          </a:solidFill>
                        </a:rPr>
                        <a:t>Major </a:t>
                      </a:r>
                      <a:r>
                        <a:rPr lang="en-US" sz="2800" b="0" dirty="0" err="1">
                          <a:solidFill>
                            <a:schemeClr val="tx1"/>
                          </a:solidFill>
                        </a:rPr>
                        <a:t>cation</a:t>
                      </a:r>
                      <a:r>
                        <a:rPr lang="en-US" sz="2800" b="0" dirty="0">
                          <a:solidFill>
                            <a:schemeClr val="tx1"/>
                          </a:solidFill>
                        </a:rPr>
                        <a:t> is potassium</a:t>
                      </a:r>
                    </a:p>
                    <a:p>
                      <a:pPr>
                        <a:buFont typeface="Arial" pitchFamily="34" charset="0"/>
                        <a:buNone/>
                      </a:pPr>
                      <a:endParaRPr lang="en-US" sz="2800" b="0" dirty="0">
                        <a:solidFill>
                          <a:schemeClr val="tx1"/>
                        </a:solidFill>
                      </a:endParaRPr>
                    </a:p>
                    <a:p>
                      <a:pPr>
                        <a:buFont typeface="Arial" pitchFamily="34" charset="0"/>
                        <a:buChar char="•"/>
                      </a:pPr>
                      <a:r>
                        <a:rPr lang="en-US" sz="2800" b="0" dirty="0">
                          <a:solidFill>
                            <a:schemeClr val="tx1"/>
                          </a:solidFill>
                        </a:rPr>
                        <a:t>Major</a:t>
                      </a:r>
                      <a:r>
                        <a:rPr lang="en-US" sz="2800" b="0" baseline="0" dirty="0">
                          <a:solidFill>
                            <a:schemeClr val="tx1"/>
                          </a:solidFill>
                        </a:rPr>
                        <a:t> anion is phosphate</a:t>
                      </a:r>
                      <a:endParaRPr lang="en-US" sz="2800" b="0" dirty="0">
                        <a:solidFill>
                          <a:schemeClr val="tx1"/>
                        </a:solidFill>
                      </a:endParaRPr>
                    </a:p>
                    <a:p>
                      <a:endParaRPr lang="en-US" dirty="0"/>
                    </a:p>
                  </a:txBody>
                  <a:tcPr>
                    <a:solidFill>
                      <a:schemeClr val="accent5">
                        <a:lumMod val="20000"/>
                        <a:lumOff val="80000"/>
                      </a:schemeClr>
                    </a:solidFill>
                  </a:tcPr>
                </a:tc>
                <a:extLst>
                  <a:ext uri="{0D108BD9-81ED-4DB2-BD59-A6C34878D82A}">
                    <a16:rowId xmlns:a16="http://schemas.microsoft.com/office/drawing/2014/main" xmlns="" val="10000"/>
                  </a:ext>
                </a:extLst>
              </a:tr>
            </a:tbl>
          </a:graphicData>
        </a:graphic>
      </p:graphicFrame>
      <p:pic>
        <p:nvPicPr>
          <p:cNvPr id="4" name="Picture 3"/>
          <p:cNvPicPr>
            <a:picLocks noChangeAspect="1"/>
          </p:cNvPicPr>
          <p:nvPr/>
        </p:nvPicPr>
        <p:blipFill>
          <a:blip r:embed="rId2"/>
          <a:stretch>
            <a:fillRect/>
          </a:stretch>
        </p:blipFill>
        <p:spPr>
          <a:xfrm>
            <a:off x="8358214" y="0"/>
            <a:ext cx="785786" cy="806740"/>
          </a:xfrm>
          <a:prstGeom prst="rect">
            <a:avLst/>
          </a:prstGeom>
        </p:spPr>
      </p:pic>
      <p:sp>
        <p:nvSpPr>
          <p:cNvPr id="6" name="Rectangle 5"/>
          <p:cNvSpPr/>
          <p:nvPr/>
        </p:nvSpPr>
        <p:spPr>
          <a:xfrm>
            <a:off x="0" y="0"/>
            <a:ext cx="1571604"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Core Concept</a:t>
            </a:r>
            <a:endParaRPr lang="en-US" b="1" dirty="0">
              <a:solidFill>
                <a:schemeClr val="tx1"/>
              </a:solidFill>
            </a:endParaRPr>
          </a:p>
        </p:txBody>
      </p:sp>
    </p:spTree>
    <p:extLst>
      <p:ext uri="{BB962C8B-B14F-4D97-AF65-F5344CB8AC3E}">
        <p14:creationId xmlns="" xmlns:p14="http://schemas.microsoft.com/office/powerpoint/2010/main" val="36164459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7620000" cy="1143000"/>
          </a:xfrm>
        </p:spPr>
        <p:txBody>
          <a:bodyPr/>
          <a:lstStyle/>
          <a:p>
            <a:pPr algn="ctr"/>
            <a:r>
              <a:rPr lang="en-US" sz="4000" b="1" dirty="0" smtClean="0"/>
              <a:t>Amyotrophic lateral sclerosis (ALS)</a:t>
            </a:r>
            <a:endParaRPr lang="en-US" sz="4000" dirty="0"/>
          </a:p>
        </p:txBody>
      </p:sp>
      <p:sp>
        <p:nvSpPr>
          <p:cNvPr id="3" name="Content Placeholder 2"/>
          <p:cNvSpPr>
            <a:spLocks noGrp="1"/>
          </p:cNvSpPr>
          <p:nvPr>
            <p:ph idx="1"/>
          </p:nvPr>
        </p:nvSpPr>
        <p:spPr>
          <a:xfrm>
            <a:off x="642910" y="1785926"/>
            <a:ext cx="7620000" cy="4800600"/>
          </a:xfrm>
        </p:spPr>
        <p:txBody>
          <a:bodyPr/>
          <a:lstStyle/>
          <a:p>
            <a:r>
              <a:rPr lang="en-US" dirty="0" smtClean="0"/>
              <a:t>Abnormal accumulation and disorganization of </a:t>
            </a:r>
            <a:r>
              <a:rPr lang="en-US" dirty="0" err="1" smtClean="0"/>
              <a:t>neurofilament</a:t>
            </a:r>
            <a:r>
              <a:rPr lang="en-US" dirty="0" smtClean="0"/>
              <a:t> (intermediate filaments )</a:t>
            </a:r>
          </a:p>
          <a:p>
            <a:r>
              <a:rPr lang="en-US" dirty="0" smtClean="0"/>
              <a:t>Disorganized </a:t>
            </a:r>
            <a:r>
              <a:rPr lang="en-US" dirty="0" err="1" smtClean="0"/>
              <a:t>neurofilaments</a:t>
            </a:r>
            <a:r>
              <a:rPr lang="en-US" dirty="0" smtClean="0"/>
              <a:t> block the axonal transport of crucial materials along the </a:t>
            </a:r>
            <a:r>
              <a:rPr lang="en-US" dirty="0" err="1" smtClean="0"/>
              <a:t>microtubular</a:t>
            </a:r>
            <a:r>
              <a:rPr lang="en-US" dirty="0" smtClean="0"/>
              <a:t> highways, thus choking off vital supplies from the cell body to the axon terminal</a:t>
            </a:r>
            <a:endParaRPr lang="en-PK" dirty="0"/>
          </a:p>
        </p:txBody>
      </p:sp>
      <p:pic>
        <p:nvPicPr>
          <p:cNvPr id="4" name="Picture 3"/>
          <p:cNvPicPr>
            <a:picLocks noChangeAspect="1"/>
          </p:cNvPicPr>
          <p:nvPr/>
        </p:nvPicPr>
        <p:blipFill>
          <a:blip r:embed="rId2"/>
          <a:stretch>
            <a:fillRect/>
          </a:stretch>
        </p:blipFill>
        <p:spPr>
          <a:xfrm>
            <a:off x="8358214" y="0"/>
            <a:ext cx="785786" cy="806740"/>
          </a:xfrm>
          <a:prstGeom prst="rect">
            <a:avLst/>
          </a:prstGeom>
        </p:spPr>
      </p:pic>
      <p:sp>
        <p:nvSpPr>
          <p:cNvPr id="5" name="Rectangle 4"/>
          <p:cNvSpPr/>
          <p:nvPr/>
        </p:nvSpPr>
        <p:spPr>
          <a:xfrm>
            <a:off x="0" y="0"/>
            <a:ext cx="1571604"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Core Concept</a:t>
            </a:r>
            <a:endParaRPr lang="en-US" b="1" dirty="0">
              <a:solidFill>
                <a:schemeClr val="tx1"/>
              </a:solidFill>
            </a:endParaRPr>
          </a:p>
        </p:txBody>
      </p:sp>
    </p:spTree>
    <p:extLst>
      <p:ext uri="{BB962C8B-B14F-4D97-AF65-F5344CB8AC3E}">
        <p14:creationId xmlns="" xmlns:p14="http://schemas.microsoft.com/office/powerpoint/2010/main" val="3150282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latin typeface="+mn-lt"/>
              </a:rPr>
              <a:t>Motto, Vision, Dream</a:t>
            </a:r>
            <a:endParaRPr lang="en-US" sz="3600" b="1" dirty="0">
              <a:latin typeface="+mn-lt"/>
            </a:endParaRPr>
          </a:p>
        </p:txBody>
      </p:sp>
      <p:graphicFrame>
        <p:nvGraphicFramePr>
          <p:cNvPr id="4" name="Content Placeholder 3">
            <a:extLst>
              <a:ext uri="{FF2B5EF4-FFF2-40B4-BE49-F238E27FC236}">
                <a16:creationId xmlns:a16="http://schemas.microsoft.com/office/drawing/2014/main" xmlns="" id="{A267C48E-C722-45BA-ABA8-7A339C617CBD}"/>
              </a:ext>
            </a:extLst>
          </p:cNvPr>
          <p:cNvGraphicFramePr>
            <a:graphicFrameLocks noGrp="1"/>
          </p:cNvGraphicFramePr>
          <p:nvPr>
            <p:ph idx="1"/>
            <p:extLst/>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886200" y="12192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pic>
        <p:nvPicPr>
          <p:cNvPr id="3" name="Picture 2"/>
          <p:cNvPicPr>
            <a:picLocks noChangeAspect="1"/>
          </p:cNvPicPr>
          <p:nvPr/>
        </p:nvPicPr>
        <p:blipFill>
          <a:blip r:embed="rId6"/>
          <a:stretch>
            <a:fillRect/>
          </a:stretch>
        </p:blipFill>
        <p:spPr>
          <a:xfrm>
            <a:off x="761999" y="1849679"/>
            <a:ext cx="2981481" cy="3255721"/>
          </a:xfrm>
          <a:prstGeom prst="rect">
            <a:avLst/>
          </a:prstGeom>
        </p:spPr>
      </p:pic>
      <p:pic>
        <p:nvPicPr>
          <p:cNvPr id="7" name="Picture 6"/>
          <p:cNvPicPr>
            <a:picLocks noChangeAspect="1"/>
          </p:cNvPicPr>
          <p:nvPr/>
        </p:nvPicPr>
        <p:blipFill>
          <a:blip r:embed="rId7"/>
          <a:stretch>
            <a:fillRect/>
          </a:stretch>
        </p:blipFill>
        <p:spPr>
          <a:xfrm>
            <a:off x="8358214" y="0"/>
            <a:ext cx="785786" cy="806740"/>
          </a:xfrm>
          <a:prstGeom prst="rect">
            <a:avLst/>
          </a:prstGeom>
        </p:spPr>
      </p:pic>
    </p:spTree>
    <p:extLst>
      <p:ext uri="{BB962C8B-B14F-4D97-AF65-F5344CB8AC3E}">
        <p14:creationId xmlns="" xmlns:p14="http://schemas.microsoft.com/office/powerpoint/2010/main" val="2760728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620000" cy="1143000"/>
          </a:xfrm>
        </p:spPr>
        <p:txBody>
          <a:bodyPr/>
          <a:lstStyle/>
          <a:p>
            <a:r>
              <a:rPr lang="en-US" sz="4800" b="1" dirty="0" smtClean="0"/>
              <a:t>Cell Cytoskeleton</a:t>
            </a:r>
            <a:endParaRPr lang="en-US" sz="2800" dirty="0"/>
          </a:p>
        </p:txBody>
      </p:sp>
      <p:sp>
        <p:nvSpPr>
          <p:cNvPr id="3" name="Content Placeholder 2"/>
          <p:cNvSpPr>
            <a:spLocks noGrp="1"/>
          </p:cNvSpPr>
          <p:nvPr>
            <p:ph idx="1"/>
          </p:nvPr>
        </p:nvSpPr>
        <p:spPr/>
        <p:txBody>
          <a:bodyPr>
            <a:normAutofit fontScale="92500" lnSpcReduction="20000"/>
          </a:bodyPr>
          <a:lstStyle/>
          <a:p>
            <a:r>
              <a:rPr lang="en-US" sz="3200" dirty="0" smtClean="0"/>
              <a:t>It is a network of </a:t>
            </a:r>
            <a:r>
              <a:rPr lang="en-US" sz="3200" dirty="0" err="1" smtClean="0"/>
              <a:t>fibrillar</a:t>
            </a:r>
            <a:r>
              <a:rPr lang="en-US" sz="3200" dirty="0" smtClean="0"/>
              <a:t> proteins organized into filaments and tubules, dispersed throughout the </a:t>
            </a:r>
            <a:r>
              <a:rPr lang="en-US" sz="3200" dirty="0" err="1" smtClean="0"/>
              <a:t>cytosol</a:t>
            </a:r>
            <a:r>
              <a:rPr lang="en-US" sz="3200" dirty="0" smtClean="0"/>
              <a:t> that acts as the “bone and muscle” of the cell by supporting and organizing the cell components and controlling their movements</a:t>
            </a:r>
          </a:p>
          <a:p>
            <a:endParaRPr lang="en-US" sz="3200" dirty="0" smtClean="0"/>
          </a:p>
          <a:p>
            <a:r>
              <a:rPr lang="en-US" sz="3200" dirty="0" smtClean="0"/>
              <a:t>Types of </a:t>
            </a:r>
            <a:r>
              <a:rPr lang="en-US" sz="3200" dirty="0" err="1" smtClean="0"/>
              <a:t>cytoskeletal</a:t>
            </a:r>
            <a:r>
              <a:rPr lang="en-US" sz="3200" dirty="0" smtClean="0"/>
              <a:t> elements :</a:t>
            </a:r>
          </a:p>
          <a:p>
            <a:pPr marL="514350" indent="-514350">
              <a:buFont typeface="+mj-lt"/>
              <a:buAutoNum type="arabicPeriod"/>
            </a:pPr>
            <a:r>
              <a:rPr lang="en-US" sz="3200" dirty="0" smtClean="0"/>
              <a:t>microtubules,</a:t>
            </a:r>
          </a:p>
          <a:p>
            <a:pPr marL="514350" indent="-514350">
              <a:buFont typeface="+mj-lt"/>
              <a:buAutoNum type="arabicPeriod"/>
            </a:pPr>
            <a:r>
              <a:rPr lang="en-US" sz="3200" dirty="0" smtClean="0"/>
              <a:t> microfilaments</a:t>
            </a:r>
          </a:p>
          <a:p>
            <a:pPr marL="514350" indent="-514350">
              <a:buFont typeface="+mj-lt"/>
              <a:buAutoNum type="arabicPeriod"/>
            </a:pPr>
            <a:r>
              <a:rPr lang="en-US" sz="3200" dirty="0" smtClean="0"/>
              <a:t>intermediate filaments</a:t>
            </a:r>
            <a:endParaRPr lang="en-PK" sz="3200" dirty="0"/>
          </a:p>
        </p:txBody>
      </p:sp>
      <p:pic>
        <p:nvPicPr>
          <p:cNvPr id="4" name="Picture 3"/>
          <p:cNvPicPr>
            <a:picLocks noChangeAspect="1"/>
          </p:cNvPicPr>
          <p:nvPr/>
        </p:nvPicPr>
        <p:blipFill>
          <a:blip r:embed="rId2"/>
          <a:stretch>
            <a:fillRect/>
          </a:stretch>
        </p:blipFill>
        <p:spPr>
          <a:xfrm>
            <a:off x="8358214" y="0"/>
            <a:ext cx="785786" cy="806740"/>
          </a:xfrm>
          <a:prstGeom prst="rect">
            <a:avLst/>
          </a:prstGeom>
        </p:spPr>
      </p:pic>
      <p:sp>
        <p:nvSpPr>
          <p:cNvPr id="5" name="Rectangle 4"/>
          <p:cNvSpPr/>
          <p:nvPr/>
        </p:nvSpPr>
        <p:spPr>
          <a:xfrm>
            <a:off x="0" y="0"/>
            <a:ext cx="1571604"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Core Concept</a:t>
            </a:r>
            <a:endParaRPr lang="en-US" b="1" dirty="0">
              <a:solidFill>
                <a:schemeClr val="tx1"/>
              </a:solidFill>
            </a:endParaRPr>
          </a:p>
        </p:txBody>
      </p:sp>
    </p:spTree>
    <p:extLst>
      <p:ext uri="{BB962C8B-B14F-4D97-AF65-F5344CB8AC3E}">
        <p14:creationId xmlns="" xmlns:p14="http://schemas.microsoft.com/office/powerpoint/2010/main" val="33385603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B66685E0-CBF3-8C29-CC7E-57D74EF23CB4}"/>
              </a:ext>
            </a:extLst>
          </p:cNvPr>
          <p:cNvPicPr>
            <a:picLocks noChangeAspect="1"/>
          </p:cNvPicPr>
          <p:nvPr/>
        </p:nvPicPr>
        <p:blipFill>
          <a:blip r:embed="rId3"/>
          <a:stretch>
            <a:fillRect/>
          </a:stretch>
        </p:blipFill>
        <p:spPr>
          <a:xfrm>
            <a:off x="0" y="785794"/>
            <a:ext cx="9144000" cy="4643470"/>
          </a:xfrm>
          <a:prstGeom prst="rect">
            <a:avLst/>
          </a:prstGeom>
        </p:spPr>
      </p:pic>
      <p:sp>
        <p:nvSpPr>
          <p:cNvPr id="7" name="Rectangle 6">
            <a:extLst>
              <a:ext uri="{FF2B5EF4-FFF2-40B4-BE49-F238E27FC236}">
                <a16:creationId xmlns:a16="http://schemas.microsoft.com/office/drawing/2014/main" xmlns="" id="{95DB6626-1C74-6A8E-AB7A-2D827C8C14A0}"/>
              </a:ext>
            </a:extLst>
          </p:cNvPr>
          <p:cNvSpPr/>
          <p:nvPr/>
        </p:nvSpPr>
        <p:spPr>
          <a:xfrm>
            <a:off x="228600" y="6248400"/>
            <a:ext cx="8382000" cy="4730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rPr>
              <a:t>Reference : Sherwood 9</a:t>
            </a:r>
            <a:r>
              <a:rPr lang="en-US" b="1" baseline="30000" dirty="0">
                <a:ln w="0"/>
                <a:solidFill>
                  <a:schemeClr val="tx1"/>
                </a:solidFill>
                <a:effectLst>
                  <a:outerShdw blurRad="38100" dist="19050" dir="2700000" algn="tl" rotWithShape="0">
                    <a:schemeClr val="dk1">
                      <a:alpha val="40000"/>
                    </a:schemeClr>
                  </a:outerShdw>
                </a:effectLst>
              </a:rPr>
              <a:t>th</a:t>
            </a:r>
            <a:r>
              <a:rPr lang="en-US" b="1" dirty="0">
                <a:ln w="0"/>
                <a:solidFill>
                  <a:schemeClr val="tx1"/>
                </a:solidFill>
                <a:effectLst>
                  <a:outerShdw blurRad="38100" dist="19050" dir="2700000" algn="tl" rotWithShape="0">
                    <a:schemeClr val="dk1">
                      <a:alpha val="40000"/>
                    </a:schemeClr>
                  </a:outerShdw>
                </a:effectLst>
              </a:rPr>
              <a:t> edition page 45</a:t>
            </a:r>
            <a:endParaRPr lang="en-PK" b="1" dirty="0">
              <a:ln w="0"/>
              <a:solidFill>
                <a:schemeClr val="tx1"/>
              </a:solidFill>
              <a:effectLst>
                <a:outerShdw blurRad="38100" dist="19050" dir="2700000" algn="tl" rotWithShape="0">
                  <a:schemeClr val="dk1">
                    <a:alpha val="40000"/>
                  </a:schemeClr>
                </a:outerShdw>
              </a:effectLst>
            </a:endParaRPr>
          </a:p>
        </p:txBody>
      </p:sp>
      <p:pic>
        <p:nvPicPr>
          <p:cNvPr id="4" name="Picture 3"/>
          <p:cNvPicPr>
            <a:picLocks noChangeAspect="1"/>
          </p:cNvPicPr>
          <p:nvPr/>
        </p:nvPicPr>
        <p:blipFill>
          <a:blip r:embed="rId4"/>
          <a:stretch>
            <a:fillRect/>
          </a:stretch>
        </p:blipFill>
        <p:spPr>
          <a:xfrm>
            <a:off x="8358214" y="0"/>
            <a:ext cx="785786" cy="806740"/>
          </a:xfrm>
          <a:prstGeom prst="rect">
            <a:avLst/>
          </a:prstGeom>
        </p:spPr>
      </p:pic>
      <p:sp>
        <p:nvSpPr>
          <p:cNvPr id="5" name="Rectangle 4"/>
          <p:cNvSpPr/>
          <p:nvPr/>
        </p:nvSpPr>
        <p:spPr>
          <a:xfrm>
            <a:off x="0" y="0"/>
            <a:ext cx="1571604"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Core Concept</a:t>
            </a:r>
            <a:endParaRPr lang="en-US" b="1" dirty="0">
              <a:solidFill>
                <a:schemeClr val="tx1"/>
              </a:solidFill>
            </a:endParaRPr>
          </a:p>
        </p:txBody>
      </p:sp>
    </p:spTree>
    <p:extLst>
      <p:ext uri="{BB962C8B-B14F-4D97-AF65-F5344CB8AC3E}">
        <p14:creationId xmlns="" xmlns:p14="http://schemas.microsoft.com/office/powerpoint/2010/main" val="4416137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Prophase II</a:t>
            </a:r>
            <a:endParaRPr lang="en-US" sz="3600"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t>Disappearance of the nucleoli and the nuclear envelope</a:t>
            </a:r>
          </a:p>
          <a:p>
            <a:pPr>
              <a:buFont typeface="Wingdings" pitchFamily="2" charset="2"/>
              <a:buChar char="Ø"/>
            </a:pPr>
            <a:r>
              <a:rPr lang="en-US" dirty="0" smtClean="0"/>
              <a:t>Shortening and thickening of the chromatids</a:t>
            </a:r>
          </a:p>
          <a:p>
            <a:pPr>
              <a:buFont typeface="Wingdings" pitchFamily="2" charset="2"/>
              <a:buChar char="Ø"/>
            </a:pPr>
            <a:r>
              <a:rPr lang="en-US" dirty="0" smtClean="0"/>
              <a:t>Centrioles move to the polar regions and arrange spindle fibers for the second meiotic division</a:t>
            </a:r>
          </a:p>
        </p:txBody>
      </p:sp>
      <p:pic>
        <p:nvPicPr>
          <p:cNvPr id="5" name="Picture 4">
            <a:extLst>
              <a:ext uri="{FF2B5EF4-FFF2-40B4-BE49-F238E27FC236}">
                <a16:creationId xmlns:a16="http://schemas.microsoft.com/office/drawing/2014/main" xmlns="" id="{6C8BBD83-50E7-D838-2421-8A58D9E6FCEC}"/>
              </a:ext>
            </a:extLst>
          </p:cNvPr>
          <p:cNvPicPr>
            <a:picLocks noChangeAspect="1"/>
          </p:cNvPicPr>
          <p:nvPr/>
        </p:nvPicPr>
        <p:blipFill>
          <a:blip r:embed="rId2"/>
          <a:stretch>
            <a:fillRect/>
          </a:stretch>
        </p:blipFill>
        <p:spPr>
          <a:xfrm>
            <a:off x="457200" y="457201"/>
            <a:ext cx="7620000" cy="5668962"/>
          </a:xfrm>
          <a:prstGeom prst="rect">
            <a:avLst/>
          </a:prstGeom>
        </p:spPr>
      </p:pic>
      <p:sp>
        <p:nvSpPr>
          <p:cNvPr id="6" name="Rectangle 5">
            <a:extLst>
              <a:ext uri="{FF2B5EF4-FFF2-40B4-BE49-F238E27FC236}">
                <a16:creationId xmlns:a16="http://schemas.microsoft.com/office/drawing/2014/main" xmlns="" id="{8D88E74E-1147-7765-0292-CA7634E3D082}"/>
              </a:ext>
            </a:extLst>
          </p:cNvPr>
          <p:cNvSpPr/>
          <p:nvPr/>
        </p:nvSpPr>
        <p:spPr>
          <a:xfrm>
            <a:off x="152400" y="6356350"/>
            <a:ext cx="8534400" cy="5016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rPr>
              <a:t>Reference : Sherwood 9</a:t>
            </a:r>
            <a:r>
              <a:rPr lang="en-US" b="1" baseline="30000" dirty="0">
                <a:ln w="0"/>
                <a:solidFill>
                  <a:schemeClr val="tx1"/>
                </a:solidFill>
                <a:effectLst>
                  <a:outerShdw blurRad="38100" dist="19050" dir="2700000" algn="tl" rotWithShape="0">
                    <a:schemeClr val="dk1">
                      <a:alpha val="40000"/>
                    </a:schemeClr>
                  </a:outerShdw>
                </a:effectLst>
              </a:rPr>
              <a:t>th</a:t>
            </a:r>
            <a:r>
              <a:rPr lang="en-US" b="1" dirty="0">
                <a:ln w="0"/>
                <a:solidFill>
                  <a:schemeClr val="tx1"/>
                </a:solidFill>
                <a:effectLst>
                  <a:outerShdw blurRad="38100" dist="19050" dir="2700000" algn="tl" rotWithShape="0">
                    <a:schemeClr val="dk1">
                      <a:alpha val="40000"/>
                    </a:schemeClr>
                  </a:outerShdw>
                </a:effectLst>
              </a:rPr>
              <a:t> edition page 46</a:t>
            </a:r>
            <a:endParaRPr lang="en-PK" b="1" dirty="0">
              <a:ln w="0"/>
              <a:solidFill>
                <a:schemeClr val="tx1"/>
              </a:solidFill>
              <a:effectLst>
                <a:outerShdw blurRad="38100" dist="19050" dir="2700000" algn="tl" rotWithShape="0">
                  <a:schemeClr val="dk1">
                    <a:alpha val="40000"/>
                  </a:schemeClr>
                </a:outerShdw>
              </a:effectLst>
            </a:endParaRPr>
          </a:p>
        </p:txBody>
      </p:sp>
      <p:pic>
        <p:nvPicPr>
          <p:cNvPr id="7" name="Picture 6"/>
          <p:cNvPicPr>
            <a:picLocks noChangeAspect="1"/>
          </p:cNvPicPr>
          <p:nvPr/>
        </p:nvPicPr>
        <p:blipFill>
          <a:blip r:embed="rId3"/>
          <a:stretch>
            <a:fillRect/>
          </a:stretch>
        </p:blipFill>
        <p:spPr>
          <a:xfrm>
            <a:off x="8358214" y="0"/>
            <a:ext cx="785786" cy="806740"/>
          </a:xfrm>
          <a:prstGeom prst="rect">
            <a:avLst/>
          </a:prstGeom>
        </p:spPr>
      </p:pic>
      <p:sp>
        <p:nvSpPr>
          <p:cNvPr id="8" name="Rectangle 7"/>
          <p:cNvSpPr/>
          <p:nvPr/>
        </p:nvSpPr>
        <p:spPr>
          <a:xfrm>
            <a:off x="0" y="0"/>
            <a:ext cx="1571604"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Core Concept</a:t>
            </a:r>
            <a:endParaRPr lang="en-US" b="1" dirty="0">
              <a:solidFill>
                <a:schemeClr val="tx1"/>
              </a:solidFill>
            </a:endParaRPr>
          </a:p>
        </p:txBody>
      </p:sp>
    </p:spTree>
    <p:extLst>
      <p:ext uri="{BB962C8B-B14F-4D97-AF65-F5344CB8AC3E}">
        <p14:creationId xmlns="" xmlns:p14="http://schemas.microsoft.com/office/powerpoint/2010/main" val="20253414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034" y="1857364"/>
            <a:ext cx="7620000" cy="2862322"/>
          </a:xfrm>
          <a:prstGeom prst="rect">
            <a:avLst/>
          </a:prstGeom>
        </p:spPr>
        <p:txBody>
          <a:bodyPr wrap="square">
            <a:spAutoFit/>
          </a:bodyPr>
          <a:lstStyle/>
          <a:p>
            <a:pPr algn="ctr"/>
            <a:r>
              <a:rPr lang="en-US" sz="6000" b="1" spc="-4" dirty="0" smtClean="0"/>
              <a:t/>
            </a:r>
            <a:br>
              <a:rPr lang="en-US" sz="6000" b="1" spc="-4" dirty="0" smtClean="0"/>
            </a:br>
            <a:r>
              <a:rPr lang="en-US" sz="4800" b="1" spc="-4" dirty="0" smtClean="0"/>
              <a:t>Brain Storming </a:t>
            </a:r>
            <a:br>
              <a:rPr lang="en-US" sz="4800" b="1" spc="-4" dirty="0" smtClean="0"/>
            </a:br>
            <a:r>
              <a:rPr lang="en-US" sz="7200" b="1" spc="-4" dirty="0" smtClean="0"/>
              <a:t>	</a:t>
            </a:r>
            <a:endParaRPr lang="en-US" sz="3600" dirty="0"/>
          </a:p>
        </p:txBody>
      </p:sp>
      <p:pic>
        <p:nvPicPr>
          <p:cNvPr id="3" name="Picture 2"/>
          <p:cNvPicPr>
            <a:picLocks noChangeAspect="1"/>
          </p:cNvPicPr>
          <p:nvPr/>
        </p:nvPicPr>
        <p:blipFill>
          <a:blip r:embed="rId2"/>
          <a:stretch>
            <a:fillRect/>
          </a:stretch>
        </p:blipFill>
        <p:spPr>
          <a:xfrm>
            <a:off x="8358214" y="0"/>
            <a:ext cx="785786" cy="806740"/>
          </a:xfrm>
          <a:prstGeom prst="rect">
            <a:avLst/>
          </a:prstGeom>
        </p:spPr>
      </p:pic>
    </p:spTree>
    <p:extLst>
      <p:ext uri="{BB962C8B-B14F-4D97-AF65-F5344CB8AC3E}">
        <p14:creationId xmlns="" xmlns:p14="http://schemas.microsoft.com/office/powerpoint/2010/main" val="26152325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dirty="0" smtClean="0"/>
              <a:t>A 7-year-old male presented to OPD with his parents who were concerned about their son’s health and repeated chest infections. After history, examination and relevant investigations he is diagnosed with Cystic Fibrosis</a:t>
            </a:r>
            <a:endParaRPr lang="en-PK" sz="2400" dirty="0"/>
          </a:p>
        </p:txBody>
      </p:sp>
      <p:pic>
        <p:nvPicPr>
          <p:cNvPr id="4" name="Picture 3"/>
          <p:cNvPicPr>
            <a:picLocks noChangeAspect="1"/>
          </p:cNvPicPr>
          <p:nvPr/>
        </p:nvPicPr>
        <p:blipFill>
          <a:blip r:embed="rId2"/>
          <a:stretch>
            <a:fillRect/>
          </a:stretch>
        </p:blipFill>
        <p:spPr>
          <a:xfrm>
            <a:off x="8358214" y="0"/>
            <a:ext cx="785786" cy="806740"/>
          </a:xfrm>
          <a:prstGeom prst="rect">
            <a:avLst/>
          </a:prstGeom>
        </p:spPr>
      </p:pic>
      <p:sp>
        <p:nvSpPr>
          <p:cNvPr id="5" name="Rectangle 4"/>
          <p:cNvSpPr/>
          <p:nvPr/>
        </p:nvSpPr>
        <p:spPr>
          <a:xfrm>
            <a:off x="0" y="0"/>
            <a:ext cx="1571604"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Brainstorming</a:t>
            </a:r>
            <a:endParaRPr lang="en-US" b="1" dirty="0">
              <a:solidFill>
                <a:schemeClr val="tx1"/>
              </a:solidFill>
            </a:endParaRPr>
          </a:p>
        </p:txBody>
      </p:sp>
    </p:spTree>
    <p:extLst>
      <p:ext uri="{BB962C8B-B14F-4D97-AF65-F5344CB8AC3E}">
        <p14:creationId xmlns="" xmlns:p14="http://schemas.microsoft.com/office/powerpoint/2010/main" val="23337983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642918"/>
            <a:ext cx="7620000" cy="1143000"/>
          </a:xfrm>
        </p:spPr>
        <p:txBody>
          <a:bodyPr/>
          <a:lstStyle/>
          <a:p>
            <a:r>
              <a:rPr lang="en-US" sz="4800" b="1" dirty="0" smtClean="0"/>
              <a:t>Question</a:t>
            </a:r>
            <a:endParaRPr lang="en-US" dirty="0"/>
          </a:p>
        </p:txBody>
      </p:sp>
      <p:sp>
        <p:nvSpPr>
          <p:cNvPr id="3" name="Content Placeholder 2"/>
          <p:cNvSpPr>
            <a:spLocks noGrp="1"/>
          </p:cNvSpPr>
          <p:nvPr>
            <p:ph idx="1"/>
          </p:nvPr>
        </p:nvSpPr>
        <p:spPr>
          <a:xfrm>
            <a:off x="428596" y="2057400"/>
            <a:ext cx="7620000" cy="1728790"/>
          </a:xfrm>
        </p:spPr>
        <p:txBody>
          <a:bodyPr/>
          <a:lstStyle/>
          <a:p>
            <a:pPr marL="0" indent="0">
              <a:buNone/>
            </a:pPr>
            <a:r>
              <a:rPr lang="en-US" b="1" dirty="0" smtClean="0"/>
              <a:t>Question 1</a:t>
            </a:r>
            <a:r>
              <a:rPr lang="en-US" dirty="0" smtClean="0"/>
              <a:t> </a:t>
            </a:r>
            <a:r>
              <a:rPr lang="en-GB" dirty="0" smtClean="0"/>
              <a:t>:</a:t>
            </a:r>
            <a:r>
              <a:rPr lang="en-US" sz="1600" dirty="0" smtClean="0"/>
              <a:t> </a:t>
            </a:r>
            <a:r>
              <a:rPr lang="en-US" sz="2000" dirty="0" smtClean="0"/>
              <a:t>. </a:t>
            </a:r>
            <a:r>
              <a:rPr lang="en-US" dirty="0" smtClean="0"/>
              <a:t>Which ion channel is defective in this disease </a:t>
            </a:r>
            <a:endParaRPr lang="en-US" dirty="0"/>
          </a:p>
        </p:txBody>
      </p:sp>
      <p:pic>
        <p:nvPicPr>
          <p:cNvPr id="4" name="Picture 3"/>
          <p:cNvPicPr>
            <a:picLocks noChangeAspect="1"/>
          </p:cNvPicPr>
          <p:nvPr/>
        </p:nvPicPr>
        <p:blipFill>
          <a:blip r:embed="rId2"/>
          <a:stretch>
            <a:fillRect/>
          </a:stretch>
        </p:blipFill>
        <p:spPr>
          <a:xfrm>
            <a:off x="8358214" y="0"/>
            <a:ext cx="785786" cy="806740"/>
          </a:xfrm>
          <a:prstGeom prst="rect">
            <a:avLst/>
          </a:prstGeom>
        </p:spPr>
      </p:pic>
      <p:sp>
        <p:nvSpPr>
          <p:cNvPr id="5" name="Rectangle 4"/>
          <p:cNvSpPr/>
          <p:nvPr/>
        </p:nvSpPr>
        <p:spPr>
          <a:xfrm>
            <a:off x="0" y="0"/>
            <a:ext cx="1571604"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Brainstorming</a:t>
            </a:r>
            <a:endParaRPr lang="en-US" b="1" dirty="0">
              <a:solidFill>
                <a:schemeClr val="tx1"/>
              </a:solidFill>
            </a:endParaRPr>
          </a:p>
        </p:txBody>
      </p:sp>
    </p:spTree>
    <p:extLst>
      <p:ext uri="{BB962C8B-B14F-4D97-AF65-F5344CB8AC3E}">
        <p14:creationId xmlns="" xmlns:p14="http://schemas.microsoft.com/office/powerpoint/2010/main" val="40108671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Answer :</a:t>
            </a:r>
          </a:p>
          <a:p>
            <a:endParaRPr lang="en-US" dirty="0" smtClean="0"/>
          </a:p>
          <a:p>
            <a:pPr marL="0" indent="0">
              <a:buNone/>
            </a:pPr>
            <a:r>
              <a:rPr lang="en-US" dirty="0" smtClean="0"/>
              <a:t>Chloride Channels</a:t>
            </a:r>
            <a:endParaRPr lang="en-PK" dirty="0"/>
          </a:p>
        </p:txBody>
      </p:sp>
      <p:pic>
        <p:nvPicPr>
          <p:cNvPr id="4" name="Picture 3"/>
          <p:cNvPicPr>
            <a:picLocks noChangeAspect="1"/>
          </p:cNvPicPr>
          <p:nvPr/>
        </p:nvPicPr>
        <p:blipFill>
          <a:blip r:embed="rId2"/>
          <a:stretch>
            <a:fillRect/>
          </a:stretch>
        </p:blipFill>
        <p:spPr>
          <a:xfrm>
            <a:off x="8358214" y="0"/>
            <a:ext cx="785786" cy="806740"/>
          </a:xfrm>
          <a:prstGeom prst="rect">
            <a:avLst/>
          </a:prstGeom>
        </p:spPr>
      </p:pic>
      <p:sp>
        <p:nvSpPr>
          <p:cNvPr id="5" name="Rectangle 4"/>
          <p:cNvSpPr/>
          <p:nvPr/>
        </p:nvSpPr>
        <p:spPr>
          <a:xfrm>
            <a:off x="0" y="0"/>
            <a:ext cx="1571604"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Brainstorming</a:t>
            </a:r>
            <a:endParaRPr lang="en-US" b="1" dirty="0">
              <a:solidFill>
                <a:schemeClr val="tx1"/>
              </a:solidFill>
            </a:endParaRPr>
          </a:p>
        </p:txBody>
      </p:sp>
    </p:spTree>
    <p:extLst>
      <p:ext uri="{BB962C8B-B14F-4D97-AF65-F5344CB8AC3E}">
        <p14:creationId xmlns="" xmlns:p14="http://schemas.microsoft.com/office/powerpoint/2010/main" val="24629806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Question 2</a:t>
            </a:r>
            <a:r>
              <a:rPr lang="en-US" dirty="0" smtClean="0"/>
              <a:t> </a:t>
            </a:r>
            <a:r>
              <a:rPr lang="en-GB" dirty="0" smtClean="0"/>
              <a:t>: What are the respiratory problems that could occur in a patient with Cystic Fibrosis</a:t>
            </a:r>
            <a:endParaRPr lang="en-US" sz="1800" dirty="0">
              <a:solidFill>
                <a:srgbClr val="C00000"/>
              </a:solidFill>
            </a:endParaRPr>
          </a:p>
        </p:txBody>
      </p:sp>
      <p:pic>
        <p:nvPicPr>
          <p:cNvPr id="4" name="Picture 3"/>
          <p:cNvPicPr>
            <a:picLocks noChangeAspect="1"/>
          </p:cNvPicPr>
          <p:nvPr/>
        </p:nvPicPr>
        <p:blipFill>
          <a:blip r:embed="rId2"/>
          <a:stretch>
            <a:fillRect/>
          </a:stretch>
        </p:blipFill>
        <p:spPr>
          <a:xfrm>
            <a:off x="8358214" y="0"/>
            <a:ext cx="785786" cy="806740"/>
          </a:xfrm>
          <a:prstGeom prst="rect">
            <a:avLst/>
          </a:prstGeom>
        </p:spPr>
      </p:pic>
      <p:sp>
        <p:nvSpPr>
          <p:cNvPr id="5" name="Rectangle 4"/>
          <p:cNvSpPr/>
          <p:nvPr/>
        </p:nvSpPr>
        <p:spPr>
          <a:xfrm>
            <a:off x="0" y="0"/>
            <a:ext cx="1571604"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Brainstorming</a:t>
            </a:r>
            <a:endParaRPr lang="en-US" b="1" dirty="0">
              <a:solidFill>
                <a:schemeClr val="tx1"/>
              </a:solidFill>
            </a:endParaRPr>
          </a:p>
        </p:txBody>
      </p:sp>
    </p:spTree>
    <p:extLst>
      <p:ext uri="{BB962C8B-B14F-4D97-AF65-F5344CB8AC3E}">
        <p14:creationId xmlns="" xmlns:p14="http://schemas.microsoft.com/office/powerpoint/2010/main" val="1895172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Answer</a:t>
            </a:r>
            <a:endParaRPr lang="en-US" dirty="0"/>
          </a:p>
        </p:txBody>
      </p:sp>
      <p:sp>
        <p:nvSpPr>
          <p:cNvPr id="3" name="Content Placeholder 2"/>
          <p:cNvSpPr>
            <a:spLocks noGrp="1"/>
          </p:cNvSpPr>
          <p:nvPr>
            <p:ph idx="1"/>
          </p:nvPr>
        </p:nvSpPr>
        <p:spPr/>
        <p:txBody>
          <a:bodyPr/>
          <a:lstStyle/>
          <a:p>
            <a:r>
              <a:rPr lang="en-US" sz="2000" dirty="0" smtClean="0"/>
              <a:t>The presence of thick, sticky mucus in the respiratory airways makes it difficult to get adequate air in and out of the lungs. </a:t>
            </a:r>
          </a:p>
          <a:p>
            <a:r>
              <a:rPr lang="en-US" sz="2000" dirty="0" smtClean="0"/>
              <a:t>bacteria thrive in the accumulated mucus, patients with CF experience repeated respiratory infections. </a:t>
            </a:r>
          </a:p>
          <a:p>
            <a:r>
              <a:rPr lang="en-US" sz="2000" dirty="0" smtClean="0"/>
              <a:t>They are especially susceptible to Pseudomonas </a:t>
            </a:r>
            <a:r>
              <a:rPr lang="en-US" sz="2000" dirty="0" err="1" smtClean="0"/>
              <a:t>aeruginosa</a:t>
            </a:r>
            <a:r>
              <a:rPr lang="en-US" sz="2000" dirty="0" smtClean="0"/>
              <a:t>, an “opportunistic” bacterium that is often present in the environment but usually causes infection only when some underlying problem handicaps the body’s defenses. </a:t>
            </a:r>
          </a:p>
          <a:p>
            <a:r>
              <a:rPr lang="en-US" sz="2000" dirty="0" smtClean="0"/>
              <a:t>Gradually, the involved lung tissue becomes scarred (fibrotic), making the lungs harder to inflate. This complication increases the work of breathing beyond the extra effort required to move air through the clogged airways</a:t>
            </a:r>
            <a:endParaRPr lang="en-PK" sz="2000" dirty="0"/>
          </a:p>
        </p:txBody>
      </p:sp>
      <p:pic>
        <p:nvPicPr>
          <p:cNvPr id="4" name="Picture 3"/>
          <p:cNvPicPr>
            <a:picLocks noChangeAspect="1"/>
          </p:cNvPicPr>
          <p:nvPr/>
        </p:nvPicPr>
        <p:blipFill>
          <a:blip r:embed="rId2"/>
          <a:stretch>
            <a:fillRect/>
          </a:stretch>
        </p:blipFill>
        <p:spPr>
          <a:xfrm>
            <a:off x="8358214" y="0"/>
            <a:ext cx="785786" cy="806740"/>
          </a:xfrm>
          <a:prstGeom prst="rect">
            <a:avLst/>
          </a:prstGeom>
        </p:spPr>
      </p:pic>
    </p:spTree>
    <p:extLst>
      <p:ext uri="{BB962C8B-B14F-4D97-AF65-F5344CB8AC3E}">
        <p14:creationId xmlns="" xmlns:p14="http://schemas.microsoft.com/office/powerpoint/2010/main" val="15519381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dirty="0" smtClean="0"/>
              <a:t>Question 3</a:t>
            </a:r>
            <a:r>
              <a:rPr lang="en-US" dirty="0" smtClean="0"/>
              <a:t> </a:t>
            </a:r>
            <a:r>
              <a:rPr lang="en-GB" dirty="0" smtClean="0"/>
              <a:t>:What is the </a:t>
            </a:r>
            <a:r>
              <a:rPr lang="en-GB" dirty="0" err="1" smtClean="0"/>
              <a:t>pathophysiology</a:t>
            </a:r>
            <a:r>
              <a:rPr lang="en-GB" dirty="0" smtClean="0"/>
              <a:t> behind cystic fibrosis</a:t>
            </a:r>
            <a:endParaRPr lang="en-US" sz="1800" dirty="0">
              <a:solidFill>
                <a:srgbClr val="C00000"/>
              </a:solidFill>
            </a:endParaRPr>
          </a:p>
        </p:txBody>
      </p:sp>
      <p:pic>
        <p:nvPicPr>
          <p:cNvPr id="4" name="Picture 3"/>
          <p:cNvPicPr>
            <a:picLocks noChangeAspect="1"/>
          </p:cNvPicPr>
          <p:nvPr/>
        </p:nvPicPr>
        <p:blipFill>
          <a:blip r:embed="rId2"/>
          <a:stretch>
            <a:fillRect/>
          </a:stretch>
        </p:blipFill>
        <p:spPr>
          <a:xfrm>
            <a:off x="8358214" y="0"/>
            <a:ext cx="785786" cy="806740"/>
          </a:xfrm>
          <a:prstGeom prst="rect">
            <a:avLst/>
          </a:prstGeom>
        </p:spPr>
      </p:pic>
      <p:sp>
        <p:nvSpPr>
          <p:cNvPr id="5" name="Rectangle 4"/>
          <p:cNvSpPr/>
          <p:nvPr/>
        </p:nvSpPr>
        <p:spPr>
          <a:xfrm>
            <a:off x="0" y="0"/>
            <a:ext cx="1571604"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Brainstorming</a:t>
            </a:r>
            <a:endParaRPr lang="en-US" b="1" dirty="0">
              <a:solidFill>
                <a:schemeClr val="tx1"/>
              </a:solidFill>
            </a:endParaRPr>
          </a:p>
        </p:txBody>
      </p:sp>
    </p:spTree>
    <p:extLst>
      <p:ext uri="{BB962C8B-B14F-4D97-AF65-F5344CB8AC3E}">
        <p14:creationId xmlns="" xmlns:p14="http://schemas.microsoft.com/office/powerpoint/2010/main" val="2418271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4282" y="1000108"/>
            <a:ext cx="8001000" cy="5448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a:t>
            </a:r>
            <a:r>
              <a:rPr lang="en-US" sz="3600" b="1" dirty="0" smtClean="0">
                <a:latin typeface="+mn-lt"/>
              </a:rPr>
              <a:t>Lecture</a:t>
            </a:r>
            <a:endParaRPr lang="en-US" sz="3600" b="1" dirty="0">
              <a:latin typeface="+mn-l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pic>
        <p:nvPicPr>
          <p:cNvPr id="6" name="Picture 5"/>
          <p:cNvPicPr>
            <a:picLocks noChangeAspect="1"/>
          </p:cNvPicPr>
          <p:nvPr/>
        </p:nvPicPr>
        <p:blipFill>
          <a:blip r:embed="rId3"/>
          <a:stretch>
            <a:fillRect/>
          </a:stretch>
        </p:blipFill>
        <p:spPr>
          <a:xfrm>
            <a:off x="8358214" y="0"/>
            <a:ext cx="785786" cy="806740"/>
          </a:xfrm>
          <a:prstGeom prst="rect">
            <a:avLst/>
          </a:prstGeom>
        </p:spPr>
      </p:pic>
    </p:spTree>
    <p:extLst>
      <p:ext uri="{BB962C8B-B14F-4D97-AF65-F5344CB8AC3E}">
        <p14:creationId xmlns="" xmlns:p14="http://schemas.microsoft.com/office/powerpoint/2010/main" val="29599297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Answer </a:t>
            </a:r>
            <a:endParaRPr lang="en-US" sz="3600" dirty="0"/>
          </a:p>
        </p:txBody>
      </p:sp>
      <p:sp>
        <p:nvSpPr>
          <p:cNvPr id="3" name="Content Placeholder 2"/>
          <p:cNvSpPr>
            <a:spLocks noGrp="1"/>
          </p:cNvSpPr>
          <p:nvPr>
            <p:ph idx="1"/>
          </p:nvPr>
        </p:nvSpPr>
        <p:spPr/>
        <p:txBody>
          <a:bodyPr>
            <a:normAutofit fontScale="92500" lnSpcReduction="10000"/>
          </a:bodyPr>
          <a:lstStyle/>
          <a:p>
            <a:r>
              <a:rPr lang="en-US" sz="2400" dirty="0" smtClean="0">
                <a:latin typeface="Söhne"/>
              </a:rPr>
              <a:t>Genetic mutation in CFTR gene</a:t>
            </a:r>
          </a:p>
          <a:p>
            <a:r>
              <a:rPr lang="en-US" sz="2400" dirty="0" smtClean="0">
                <a:latin typeface="Söhne"/>
              </a:rPr>
              <a:t>CFTR gene mutation leads to flawed protein production.</a:t>
            </a:r>
          </a:p>
          <a:p>
            <a:r>
              <a:rPr lang="en-US" sz="2400" dirty="0" smtClean="0">
                <a:latin typeface="Söhne"/>
              </a:rPr>
              <a:t>Defective CFTR proteins fail to form chloride channels in the plasma membrane.</a:t>
            </a:r>
          </a:p>
          <a:p>
            <a:r>
              <a:rPr lang="en-US" sz="2400" dirty="0" smtClean="0">
                <a:latin typeface="Söhne"/>
              </a:rPr>
              <a:t>Result: Impaired chloride ion transport across cell membranes.</a:t>
            </a:r>
          </a:p>
          <a:p>
            <a:r>
              <a:rPr lang="en-US" sz="2400" dirty="0" smtClean="0">
                <a:latin typeface="Söhne"/>
              </a:rPr>
              <a:t>Sodium chloride accumulation in airway fluid due to impaired transport.</a:t>
            </a:r>
          </a:p>
          <a:p>
            <a:r>
              <a:rPr lang="en-US" sz="2400" dirty="0" smtClean="0">
                <a:latin typeface="Söhne"/>
              </a:rPr>
              <a:t>Salt-rich environment hinders the function of natural antibiotics.</a:t>
            </a:r>
          </a:p>
          <a:p>
            <a:r>
              <a:rPr lang="en-US" sz="2400" dirty="0" smtClean="0">
                <a:latin typeface="Söhne"/>
              </a:rPr>
              <a:t>Reduced effectiveness of white blood cells against infections.</a:t>
            </a:r>
          </a:p>
          <a:p>
            <a:r>
              <a:rPr lang="en-US" sz="2400" dirty="0" smtClean="0">
                <a:latin typeface="Söhne"/>
              </a:rPr>
              <a:t>Excessive production of thick, sticky mucus in the airways</a:t>
            </a:r>
          </a:p>
          <a:p>
            <a:endParaRPr lang="en-PK" dirty="0"/>
          </a:p>
        </p:txBody>
      </p:sp>
      <p:pic>
        <p:nvPicPr>
          <p:cNvPr id="4" name="Picture 3"/>
          <p:cNvPicPr>
            <a:picLocks noChangeAspect="1"/>
          </p:cNvPicPr>
          <p:nvPr/>
        </p:nvPicPr>
        <p:blipFill>
          <a:blip r:embed="rId2"/>
          <a:stretch>
            <a:fillRect/>
          </a:stretch>
        </p:blipFill>
        <p:spPr>
          <a:xfrm>
            <a:off x="8358214" y="0"/>
            <a:ext cx="785786" cy="806740"/>
          </a:xfrm>
          <a:prstGeom prst="rect">
            <a:avLst/>
          </a:prstGeom>
        </p:spPr>
      </p:pic>
      <p:sp>
        <p:nvSpPr>
          <p:cNvPr id="5" name="Rectangle 4"/>
          <p:cNvSpPr/>
          <p:nvPr/>
        </p:nvSpPr>
        <p:spPr>
          <a:xfrm>
            <a:off x="0" y="0"/>
            <a:ext cx="1571604"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4" dirty="0" smtClean="0">
                <a:solidFill>
                  <a:schemeClr val="tx1"/>
                </a:solidFill>
              </a:rPr>
              <a:t>Brainstorming</a:t>
            </a:r>
            <a:endParaRPr lang="en-US" b="1" dirty="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428868"/>
            <a:ext cx="7620000" cy="1143000"/>
          </a:xfrm>
        </p:spPr>
        <p:txBody>
          <a:bodyPr/>
          <a:lstStyle/>
          <a:p>
            <a:pPr algn="ctr"/>
            <a:r>
              <a:rPr lang="en-US" sz="4800" b="1" dirty="0" smtClean="0">
                <a:solidFill>
                  <a:schemeClr val="tx1"/>
                </a:solidFill>
              </a:rPr>
              <a:t>Spiral Integration</a:t>
            </a:r>
            <a:endParaRPr lang="en-US" sz="4800" b="1" dirty="0">
              <a:solidFill>
                <a:schemeClr val="tx1"/>
              </a:solidFill>
            </a:endParaRPr>
          </a:p>
        </p:txBody>
      </p:sp>
      <p:pic>
        <p:nvPicPr>
          <p:cNvPr id="3" name="Picture 2"/>
          <p:cNvPicPr>
            <a:picLocks noChangeAspect="1"/>
          </p:cNvPicPr>
          <p:nvPr/>
        </p:nvPicPr>
        <p:blipFill>
          <a:blip r:embed="rId2"/>
          <a:stretch>
            <a:fillRect/>
          </a:stretch>
        </p:blipFill>
        <p:spPr>
          <a:xfrm>
            <a:off x="8358214" y="0"/>
            <a:ext cx="785786" cy="80674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7620000" cy="1143000"/>
          </a:xfrm>
        </p:spPr>
        <p:txBody>
          <a:bodyPr/>
          <a:lstStyle/>
          <a:p>
            <a:r>
              <a:rPr lang="en-US" sz="4800" b="1" dirty="0" smtClean="0"/>
              <a:t>Euthanasia</a:t>
            </a:r>
            <a:endParaRPr lang="en-GB" sz="4800" b="1" dirty="0"/>
          </a:p>
        </p:txBody>
      </p:sp>
      <p:sp>
        <p:nvSpPr>
          <p:cNvPr id="3" name="Content Placeholder 2"/>
          <p:cNvSpPr>
            <a:spLocks noGrp="1"/>
          </p:cNvSpPr>
          <p:nvPr>
            <p:ph idx="1"/>
          </p:nvPr>
        </p:nvSpPr>
        <p:spPr/>
        <p:txBody>
          <a:bodyPr/>
          <a:lstStyle/>
          <a:p>
            <a:pPr>
              <a:buNone/>
            </a:pPr>
            <a:r>
              <a:rPr lang="en-US" sz="2000" dirty="0" smtClean="0">
                <a:solidFill>
                  <a:srgbClr val="333333"/>
                </a:solidFill>
              </a:rPr>
              <a:t>The term “Euthanasia” is derived from Greek, literally meaning </a:t>
            </a:r>
            <a:r>
              <a:rPr lang="en-US" sz="2000" b="1" dirty="0" smtClean="0">
                <a:solidFill>
                  <a:srgbClr val="333333"/>
                </a:solidFill>
              </a:rPr>
              <a:t>“good death”.</a:t>
            </a:r>
            <a:r>
              <a:rPr lang="en-US" sz="2000" dirty="0" smtClean="0">
                <a:solidFill>
                  <a:srgbClr val="333333"/>
                </a:solidFill>
              </a:rPr>
              <a:t> taken in its common usage, however, euthanasia refers to the T</a:t>
            </a:r>
            <a:r>
              <a:rPr lang="en-US" sz="2000" b="1" dirty="0" smtClean="0">
                <a:solidFill>
                  <a:srgbClr val="333333"/>
                </a:solidFill>
              </a:rPr>
              <a:t>ermination of a person’s life, to end their suffering, usually from an incurable or terminal condition</a:t>
            </a:r>
            <a:r>
              <a:rPr lang="en-US" sz="2000" dirty="0" smtClean="0">
                <a:solidFill>
                  <a:srgbClr val="333333"/>
                </a:solidFill>
              </a:rPr>
              <a:t>. it is for this reason that euthanasia was also coined the name </a:t>
            </a:r>
            <a:r>
              <a:rPr lang="en-US" sz="2000" b="1" dirty="0" smtClean="0">
                <a:solidFill>
                  <a:srgbClr val="333333"/>
                </a:solidFill>
              </a:rPr>
              <a:t>“Mercy </a:t>
            </a:r>
            <a:r>
              <a:rPr lang="en-US" sz="2000" dirty="0" smtClean="0">
                <a:solidFill>
                  <a:srgbClr val="333333"/>
                </a:solidFill>
              </a:rPr>
              <a:t>K</a:t>
            </a:r>
            <a:r>
              <a:rPr lang="en-US" sz="2000" b="1" dirty="0" smtClean="0">
                <a:solidFill>
                  <a:srgbClr val="333333"/>
                </a:solidFill>
              </a:rPr>
              <a:t>illing”.</a:t>
            </a:r>
            <a:endParaRPr lang="en-US" dirty="0"/>
          </a:p>
        </p:txBody>
      </p:sp>
      <p:pic>
        <p:nvPicPr>
          <p:cNvPr id="4" name="Picture 3">
            <a:extLst>
              <a:ext uri="{FF2B5EF4-FFF2-40B4-BE49-F238E27FC236}">
                <a16:creationId xmlns:a16="http://schemas.microsoft.com/office/drawing/2014/main" xmlns="" id="{D94478AA-E8AE-6DA4-E3CD-EA3A728504D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71584" y="3657600"/>
            <a:ext cx="5943600" cy="3005488"/>
          </a:xfrm>
          <a:prstGeom prst="rect">
            <a:avLst/>
          </a:prstGeom>
        </p:spPr>
      </p:pic>
      <p:pic>
        <p:nvPicPr>
          <p:cNvPr id="5" name="Picture 4"/>
          <p:cNvPicPr>
            <a:picLocks noChangeAspect="1"/>
          </p:cNvPicPr>
          <p:nvPr/>
        </p:nvPicPr>
        <p:blipFill>
          <a:blip r:embed="rId3"/>
          <a:stretch>
            <a:fillRect/>
          </a:stretch>
        </p:blipFill>
        <p:spPr>
          <a:xfrm>
            <a:off x="8358214" y="0"/>
            <a:ext cx="785786" cy="806740"/>
          </a:xfrm>
          <a:prstGeom prst="rect">
            <a:avLst/>
          </a:prstGeom>
        </p:spPr>
      </p:pic>
      <p:sp>
        <p:nvSpPr>
          <p:cNvPr id="6" name="Rectangle 5"/>
          <p:cNvSpPr/>
          <p:nvPr/>
        </p:nvSpPr>
        <p:spPr>
          <a:xfrm>
            <a:off x="0" y="0"/>
            <a:ext cx="3643306"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Spiral </a:t>
            </a:r>
            <a:r>
              <a:rPr lang="en-US" b="1" dirty="0" smtClean="0">
                <a:solidFill>
                  <a:schemeClr val="tx1"/>
                </a:solidFill>
              </a:rPr>
              <a:t>Integration/Biomedical </a:t>
            </a:r>
            <a:r>
              <a:rPr lang="en-US" b="1" dirty="0" smtClean="0">
                <a:solidFill>
                  <a:schemeClr val="tx1"/>
                </a:solidFill>
              </a:rPr>
              <a:t>Ethics</a:t>
            </a:r>
            <a:endParaRPr lang="en-US" b="1" dirty="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44AF57D-5424-0FED-2C64-B9EED530BED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71538" y="357166"/>
            <a:ext cx="6858024" cy="6500858"/>
          </a:xfrm>
          <a:prstGeom prst="rect">
            <a:avLst/>
          </a:prstGeom>
        </p:spPr>
      </p:pic>
      <p:pic>
        <p:nvPicPr>
          <p:cNvPr id="3" name="Picture 2"/>
          <p:cNvPicPr>
            <a:picLocks noChangeAspect="1"/>
          </p:cNvPicPr>
          <p:nvPr/>
        </p:nvPicPr>
        <p:blipFill>
          <a:blip r:embed="rId3"/>
          <a:stretch>
            <a:fillRect/>
          </a:stretch>
        </p:blipFill>
        <p:spPr>
          <a:xfrm>
            <a:off x="8358214" y="0"/>
            <a:ext cx="785786" cy="806740"/>
          </a:xfrm>
          <a:prstGeom prst="rect">
            <a:avLst/>
          </a:prstGeom>
        </p:spPr>
      </p:pic>
      <p:sp>
        <p:nvSpPr>
          <p:cNvPr id="6" name="Rectangle 5"/>
          <p:cNvSpPr/>
          <p:nvPr/>
        </p:nvSpPr>
        <p:spPr>
          <a:xfrm>
            <a:off x="0" y="0"/>
            <a:ext cx="3643306"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Spiral </a:t>
            </a:r>
            <a:r>
              <a:rPr lang="en-US" b="1" dirty="0" smtClean="0">
                <a:solidFill>
                  <a:schemeClr val="tx1"/>
                </a:solidFill>
              </a:rPr>
              <a:t>Integration/Biomedical </a:t>
            </a:r>
            <a:r>
              <a:rPr lang="en-US" b="1" dirty="0" smtClean="0">
                <a:solidFill>
                  <a:schemeClr val="tx1"/>
                </a:solidFill>
              </a:rPr>
              <a:t>Ethics</a:t>
            </a:r>
            <a:endParaRPr lang="en-US" b="1" dirty="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620000" cy="928662"/>
          </a:xfrm>
        </p:spPr>
        <p:txBody>
          <a:bodyPr/>
          <a:lstStyle/>
          <a:p>
            <a:r>
              <a:rPr lang="en-US" sz="4800" b="1" dirty="0" smtClean="0"/>
              <a:t>Suggested Research Article</a:t>
            </a:r>
            <a:endParaRPr lang="en-US" dirty="0"/>
          </a:p>
        </p:txBody>
      </p:sp>
      <p:sp>
        <p:nvSpPr>
          <p:cNvPr id="3" name="Content Placeholder 2"/>
          <p:cNvSpPr>
            <a:spLocks noGrp="1"/>
          </p:cNvSpPr>
          <p:nvPr>
            <p:ph idx="1"/>
          </p:nvPr>
        </p:nvSpPr>
        <p:spPr/>
        <p:txBody>
          <a:bodyPr/>
          <a:lstStyle/>
          <a:p>
            <a:endParaRPr lang="en-US"/>
          </a:p>
        </p:txBody>
      </p:sp>
      <p:sp>
        <p:nvSpPr>
          <p:cNvPr id="6" name="Rectangle 5"/>
          <p:cNvSpPr/>
          <p:nvPr/>
        </p:nvSpPr>
        <p:spPr>
          <a:xfrm>
            <a:off x="0" y="6488668"/>
            <a:ext cx="7924800" cy="369332"/>
          </a:xfrm>
          <a:prstGeom prst="rect">
            <a:avLst/>
          </a:prstGeom>
        </p:spPr>
        <p:txBody>
          <a:bodyPr wrap="square">
            <a:spAutoFit/>
          </a:bodyPr>
          <a:lstStyle/>
          <a:p>
            <a:r>
              <a:rPr lang="en-US" b="1" dirty="0" smtClean="0"/>
              <a:t>Reference: https://onlinelibrary.wiley.com/doi/abs/10.1111/and.14375</a:t>
            </a:r>
            <a:endParaRPr lang="en-US" dirty="0"/>
          </a:p>
        </p:txBody>
      </p:sp>
      <p:pic>
        <p:nvPicPr>
          <p:cNvPr id="7" name="Picture 6">
            <a:extLst>
              <a:ext uri="{FF2B5EF4-FFF2-40B4-BE49-F238E27FC236}">
                <a16:creationId xmlns:a16="http://schemas.microsoft.com/office/drawing/2014/main" xmlns="" id="{6F607373-89AA-336D-74DD-5DEBACD7755D}"/>
              </a:ext>
            </a:extLst>
          </p:cNvPr>
          <p:cNvPicPr>
            <a:picLocks noChangeAspect="1"/>
          </p:cNvPicPr>
          <p:nvPr/>
        </p:nvPicPr>
        <p:blipFill>
          <a:blip r:embed="rId2"/>
          <a:stretch>
            <a:fillRect/>
          </a:stretch>
        </p:blipFill>
        <p:spPr>
          <a:xfrm>
            <a:off x="0" y="1142984"/>
            <a:ext cx="8358214" cy="5715015"/>
          </a:xfrm>
          <a:prstGeom prst="rect">
            <a:avLst/>
          </a:prstGeom>
        </p:spPr>
      </p:pic>
      <p:pic>
        <p:nvPicPr>
          <p:cNvPr id="8" name="Picture 7"/>
          <p:cNvPicPr>
            <a:picLocks noChangeAspect="1"/>
          </p:cNvPicPr>
          <p:nvPr/>
        </p:nvPicPr>
        <p:blipFill>
          <a:blip r:embed="rId3"/>
          <a:stretch>
            <a:fillRect/>
          </a:stretch>
        </p:blipFill>
        <p:spPr>
          <a:xfrm>
            <a:off x="8358214" y="0"/>
            <a:ext cx="785786" cy="806740"/>
          </a:xfrm>
          <a:prstGeom prst="rect">
            <a:avLst/>
          </a:prstGeom>
        </p:spPr>
      </p:pic>
      <p:sp>
        <p:nvSpPr>
          <p:cNvPr id="10" name="Rectangle 9"/>
          <p:cNvSpPr/>
          <p:nvPr/>
        </p:nvSpPr>
        <p:spPr>
          <a:xfrm>
            <a:off x="0" y="0"/>
            <a:ext cx="2928926"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Spiral </a:t>
            </a:r>
            <a:r>
              <a:rPr lang="en-US" b="1" dirty="0" smtClean="0">
                <a:solidFill>
                  <a:schemeClr val="tx1"/>
                </a:solidFill>
              </a:rPr>
              <a:t>Integration/</a:t>
            </a:r>
            <a:r>
              <a:rPr lang="en-GB" b="1" dirty="0" smtClean="0">
                <a:solidFill>
                  <a:schemeClr val="tx1"/>
                </a:solidFill>
              </a:rPr>
              <a:t>Research</a:t>
            </a:r>
            <a:endParaRPr lang="en-US" b="1" dirty="0">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solidFill>
                  <a:schemeClr val="accent4">
                    <a:lumMod val="75000"/>
                  </a:schemeClr>
                </a:solidFill>
              </a:rPr>
              <a:t>How To Access Digital Library</a:t>
            </a:r>
            <a:endParaRPr lang="en-US" sz="4400" dirty="0"/>
          </a:p>
        </p:txBody>
      </p:sp>
      <p:sp>
        <p:nvSpPr>
          <p:cNvPr id="3" name="Content Placeholder 2"/>
          <p:cNvSpPr>
            <a:spLocks noGrp="1"/>
          </p:cNvSpPr>
          <p:nvPr>
            <p:ph idx="1"/>
          </p:nvPr>
        </p:nvSpPr>
        <p:spPr/>
        <p:txBody>
          <a:bodyPr/>
          <a:lstStyle/>
          <a:p>
            <a:r>
              <a:rPr lang="en-US" sz="2400" b="1" dirty="0" smtClean="0">
                <a:solidFill>
                  <a:srgbClr val="202124"/>
                </a:solidFill>
              </a:rPr>
              <a:t>Steps to Access HEC Digital Library</a:t>
            </a:r>
            <a:endParaRPr lang="en-US" sz="2400" dirty="0" smtClean="0">
              <a:solidFill>
                <a:srgbClr val="202124"/>
              </a:solidFill>
            </a:endParaRPr>
          </a:p>
          <a:p>
            <a:pPr>
              <a:buFont typeface="+mj-lt"/>
              <a:buAutoNum type="arabicPeriod"/>
            </a:pPr>
            <a:r>
              <a:rPr lang="en-US" sz="2000" dirty="0" smtClean="0">
                <a:solidFill>
                  <a:srgbClr val="202124"/>
                </a:solidFill>
                <a:latin typeface="Calibri" pitchFamily="34" charset="0"/>
              </a:rPr>
              <a:t>Go to the website of HEC National Digital Library.</a:t>
            </a:r>
          </a:p>
          <a:p>
            <a:pPr>
              <a:buFont typeface="+mj-lt"/>
              <a:buAutoNum type="arabicPeriod"/>
            </a:pPr>
            <a:r>
              <a:rPr lang="en-US" sz="2000" dirty="0" smtClean="0">
                <a:solidFill>
                  <a:srgbClr val="202124"/>
                </a:solidFill>
                <a:latin typeface="Calibri" pitchFamily="34" charset="0"/>
              </a:rPr>
              <a:t>On Home Page, click on the INSTITUTES.</a:t>
            </a:r>
          </a:p>
          <a:p>
            <a:pPr>
              <a:buFont typeface="+mj-lt"/>
              <a:buAutoNum type="arabicPeriod"/>
            </a:pPr>
            <a:r>
              <a:rPr lang="en-US" sz="2000" dirty="0" smtClean="0">
                <a:solidFill>
                  <a:srgbClr val="202124"/>
                </a:solidFill>
                <a:latin typeface="Calibri" pitchFamily="34" charset="0"/>
              </a:rPr>
              <a:t>A page will appear showing the universities from Public and Private Sector and other Institutes which have access to HEC National Digital Library HNDL.</a:t>
            </a:r>
          </a:p>
          <a:p>
            <a:pPr>
              <a:buFont typeface="+mj-lt"/>
              <a:buAutoNum type="arabicPeriod"/>
            </a:pPr>
            <a:r>
              <a:rPr lang="en-US" sz="2000" dirty="0" smtClean="0">
                <a:solidFill>
                  <a:srgbClr val="202124"/>
                </a:solidFill>
                <a:latin typeface="Calibri" pitchFamily="34" charset="0"/>
              </a:rPr>
              <a:t>Select your desired Institute.</a:t>
            </a:r>
          </a:p>
          <a:p>
            <a:pPr marL="0" indent="0">
              <a:buNone/>
            </a:pPr>
            <a:r>
              <a:rPr lang="en-US" sz="2000" dirty="0" smtClean="0">
                <a:latin typeface="Calibri" pitchFamily="34" charset="0"/>
              </a:rPr>
              <a:t>5.  </a:t>
            </a:r>
            <a:r>
              <a:rPr lang="en-US" sz="2000" dirty="0" smtClean="0">
                <a:solidFill>
                  <a:srgbClr val="000000"/>
                </a:solidFill>
                <a:latin typeface="Calibri" pitchFamily="34" charset="0"/>
              </a:rPr>
              <a:t>A page will appear showing the resources of the institution</a:t>
            </a:r>
          </a:p>
          <a:p>
            <a:pPr marL="0" indent="0">
              <a:buNone/>
            </a:pPr>
            <a:r>
              <a:rPr lang="en-US" sz="2000" dirty="0" smtClean="0">
                <a:solidFill>
                  <a:srgbClr val="000000"/>
                </a:solidFill>
                <a:latin typeface="Calibri" pitchFamily="34" charset="0"/>
              </a:rPr>
              <a:t>6. Journals and Researches will appear</a:t>
            </a:r>
          </a:p>
          <a:p>
            <a:pPr marL="0" indent="0">
              <a:buNone/>
            </a:pPr>
            <a:r>
              <a:rPr lang="en-US" sz="2000" dirty="0" smtClean="0">
                <a:solidFill>
                  <a:srgbClr val="000000"/>
                </a:solidFill>
                <a:latin typeface="Calibri" pitchFamily="34" charset="0"/>
              </a:rPr>
              <a:t>7. You can find a Journal by clicking on JOURNALS AND DATABASE and enter a keyword to search for your desired journal.</a:t>
            </a:r>
            <a:r>
              <a:rPr lang="en-US" sz="2000" b="1" dirty="0" smtClean="0">
                <a:latin typeface="Calibri" pitchFamily="34" charset="0"/>
              </a:rPr>
              <a:t> </a:t>
            </a:r>
            <a:r>
              <a:rPr lang="en-US" sz="2000" b="1" dirty="0" err="1" smtClean="0">
                <a:latin typeface="Calibri" pitchFamily="34" charset="0"/>
              </a:rPr>
              <a:t>Link</a:t>
            </a:r>
            <a:r>
              <a:rPr lang="en-US" sz="2000" dirty="0" err="1" smtClean="0">
                <a:latin typeface="Calibri" pitchFamily="34" charset="0"/>
              </a:rPr>
              <a:t>:https</a:t>
            </a:r>
            <a:r>
              <a:rPr lang="en-US" sz="2000" dirty="0" smtClean="0">
                <a:latin typeface="Calibri" pitchFamily="34" charset="0"/>
              </a:rPr>
              <a:t>://</a:t>
            </a:r>
            <a:r>
              <a:rPr lang="en-US" sz="2000" dirty="0" err="1" smtClean="0">
                <a:latin typeface="Calibri" pitchFamily="34" charset="0"/>
              </a:rPr>
              <a:t>www.topstudyworld.com</a:t>
            </a:r>
            <a:r>
              <a:rPr lang="en-US" sz="2000" dirty="0" smtClean="0">
                <a:latin typeface="Calibri" pitchFamily="34" charset="0"/>
              </a:rPr>
              <a:t>/2020/05/access-</a:t>
            </a:r>
            <a:r>
              <a:rPr lang="en-US" sz="2000" dirty="0" err="1" smtClean="0">
                <a:latin typeface="Calibri" pitchFamily="34" charset="0"/>
              </a:rPr>
              <a:t>hec</a:t>
            </a:r>
            <a:r>
              <a:rPr lang="en-US" sz="2000" dirty="0" smtClean="0">
                <a:latin typeface="Calibri" pitchFamily="34" charset="0"/>
              </a:rPr>
              <a:t>-digital-</a:t>
            </a:r>
            <a:r>
              <a:rPr lang="en-US" sz="2000" dirty="0" err="1" smtClean="0">
                <a:latin typeface="Calibri" pitchFamily="34" charset="0"/>
              </a:rPr>
              <a:t>library.html?m</a:t>
            </a:r>
            <a:r>
              <a:rPr lang="en-US" sz="2000" dirty="0" smtClean="0">
                <a:latin typeface="Calibri" pitchFamily="34" charset="0"/>
              </a:rPr>
              <a:t>=1</a:t>
            </a:r>
          </a:p>
          <a:p>
            <a:pPr marL="0" indent="0">
              <a:buNone/>
            </a:pPr>
            <a:endParaRPr lang="en-US" sz="2400" dirty="0" smtClean="0">
              <a:latin typeface="Calibri" pitchFamily="34" charset="0"/>
            </a:endParaRPr>
          </a:p>
          <a:p>
            <a:endParaRPr lang="en-US" dirty="0"/>
          </a:p>
        </p:txBody>
      </p:sp>
      <p:pic>
        <p:nvPicPr>
          <p:cNvPr id="4" name="Picture 3"/>
          <p:cNvPicPr>
            <a:picLocks noChangeAspect="1"/>
          </p:cNvPicPr>
          <p:nvPr/>
        </p:nvPicPr>
        <p:blipFill>
          <a:blip r:embed="rId2"/>
          <a:stretch>
            <a:fillRect/>
          </a:stretch>
        </p:blipFill>
        <p:spPr>
          <a:xfrm>
            <a:off x="8358214" y="0"/>
            <a:ext cx="785786" cy="806740"/>
          </a:xfrm>
          <a:prstGeom prst="rect">
            <a:avLst/>
          </a:prstGeom>
        </p:spPr>
      </p:pic>
      <p:sp>
        <p:nvSpPr>
          <p:cNvPr id="6" name="Rectangle 5"/>
          <p:cNvSpPr/>
          <p:nvPr/>
        </p:nvSpPr>
        <p:spPr>
          <a:xfrm>
            <a:off x="0" y="0"/>
            <a:ext cx="3428992"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Promoting IT &amp; Research Culture</a:t>
            </a:r>
            <a:endParaRPr lang="en-US" b="1" dirty="0">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References</a:t>
            </a:r>
            <a:endParaRPr lang="en-US" dirty="0"/>
          </a:p>
        </p:txBody>
      </p:sp>
      <p:sp>
        <p:nvSpPr>
          <p:cNvPr id="3" name="Content Placeholder 2"/>
          <p:cNvSpPr>
            <a:spLocks noGrp="1"/>
          </p:cNvSpPr>
          <p:nvPr>
            <p:ph idx="1"/>
          </p:nvPr>
        </p:nvSpPr>
        <p:spPr/>
        <p:txBody>
          <a:bodyPr/>
          <a:lstStyle/>
          <a:p>
            <a:pPr marL="0" indent="0" algn="just">
              <a:buNone/>
            </a:pPr>
            <a:r>
              <a:rPr lang="en-US" sz="2000" u="sng" dirty="0" smtClean="0">
                <a:solidFill>
                  <a:schemeClr val="tx2">
                    <a:lumMod val="60000"/>
                    <a:lumOff val="40000"/>
                  </a:schemeClr>
                </a:solidFill>
              </a:rPr>
              <a:t>Guyton  And Hall textbook of Medical Physiology  14</a:t>
            </a:r>
            <a:r>
              <a:rPr lang="en-US" sz="2000" u="sng" baseline="30000" dirty="0" smtClean="0">
                <a:solidFill>
                  <a:schemeClr val="tx2">
                    <a:lumMod val="60000"/>
                    <a:lumOff val="40000"/>
                  </a:schemeClr>
                </a:solidFill>
              </a:rPr>
              <a:t>th</a:t>
            </a:r>
            <a:r>
              <a:rPr lang="en-US" sz="2000" u="sng" dirty="0" smtClean="0">
                <a:solidFill>
                  <a:schemeClr val="tx2">
                    <a:lumMod val="60000"/>
                    <a:lumOff val="40000"/>
                  </a:schemeClr>
                </a:solidFill>
              </a:rPr>
              <a:t> Edition.</a:t>
            </a:r>
          </a:p>
          <a:p>
            <a:pPr marL="0" indent="0" algn="just"/>
            <a:endParaRPr lang="en-US" sz="2000" dirty="0" smtClean="0">
              <a:solidFill>
                <a:schemeClr val="tx2">
                  <a:lumMod val="60000"/>
                  <a:lumOff val="40000"/>
                </a:schemeClr>
              </a:solidFill>
            </a:endParaRPr>
          </a:p>
          <a:p>
            <a:pPr marL="0" indent="0" algn="just">
              <a:buNone/>
            </a:pPr>
            <a:r>
              <a:rPr lang="en-GB" sz="2000" dirty="0" smtClean="0">
                <a:solidFill>
                  <a:schemeClr val="tx2">
                    <a:lumMod val="60000"/>
                    <a:lumOff val="40000"/>
                  </a:schemeClr>
                </a:solidFill>
                <a:hlinkClick r:id="rId2">
                  <a:extLst>
                    <a:ext uri="{A12FA001-AC4F-418D-AE19-62706E023703}">
                      <ahyp:hlinkClr xmlns:lc="http://schemas.openxmlformats.org/drawingml/2006/lockedCanvas" xmlns="" xmlns:ahyp="http://schemas.microsoft.com/office/drawing/2018/hyperlinkcolor" val="tx"/>
                    </a:ext>
                  </a:extLst>
                </a:hlinkClick>
              </a:rPr>
              <a:t>Davidson's Principles and Practice of Medicine - 24th Edition</a:t>
            </a:r>
          </a:p>
          <a:p>
            <a:pPr marL="0" indent="0">
              <a:buNone/>
            </a:pPr>
            <a:endParaRPr lang="en-US" sz="2000" dirty="0" smtClean="0">
              <a:solidFill>
                <a:schemeClr val="tx2">
                  <a:lumMod val="60000"/>
                  <a:lumOff val="40000"/>
                </a:schemeClr>
              </a:solidFill>
              <a:hlinkClick r:id="rId3">
                <a:extLst>
                  <a:ext uri="{A12FA001-AC4F-418D-AE19-62706E023703}">
                    <ahyp:hlinkClr xmlns:lc="http://schemas.openxmlformats.org/drawingml/2006/lockedCanvas" xmlns="" xmlns:ahyp="http://schemas.microsoft.com/office/drawing/2018/hyperlinkcolor" val="tx"/>
                  </a:ext>
                </a:extLst>
              </a:hlinkClick>
            </a:endParaRPr>
          </a:p>
          <a:p>
            <a:pPr marL="0" indent="0">
              <a:buNone/>
            </a:pPr>
            <a:r>
              <a:rPr lang="en-GB" sz="2000" dirty="0" smtClean="0">
                <a:solidFill>
                  <a:schemeClr val="tx2">
                    <a:lumMod val="60000"/>
                    <a:lumOff val="40000"/>
                  </a:schemeClr>
                </a:solidFill>
                <a:hlinkClick r:id="rId3">
                  <a:extLst>
                    <a:ext uri="{A12FA001-AC4F-418D-AE19-62706E023703}">
                      <ahyp:hlinkClr xmlns:lc="http://schemas.openxmlformats.org/drawingml/2006/lockedCanvas" xmlns="" xmlns:ahyp="http://schemas.microsoft.com/office/drawing/2018/hyperlinkcolor" val="tx"/>
                    </a:ext>
                  </a:extLst>
                </a:hlinkClick>
              </a:rPr>
              <a:t>Oxford Handbook of Clinical Medicine</a:t>
            </a:r>
            <a:endParaRPr lang="en-GB" sz="2000" dirty="0">
              <a:solidFill>
                <a:schemeClr val="tx2">
                  <a:lumMod val="60000"/>
                  <a:lumOff val="40000"/>
                </a:schemeClr>
              </a:solidFill>
              <a:hlinkClick r:id="rId3">
                <a:extLst>
                  <a:ext uri="{A12FA001-AC4F-418D-AE19-62706E023703}">
                    <ahyp:hlinkClr xmlns:lc="http://schemas.openxmlformats.org/drawingml/2006/lockedCanvas" xmlns="" xmlns:ahyp="http://schemas.microsoft.com/office/drawing/2018/hyperlinkcolor" val="tx"/>
                  </a:ext>
                </a:extLst>
              </a:hlinkClick>
            </a:endParaRPr>
          </a:p>
        </p:txBody>
      </p:sp>
      <p:sp>
        <p:nvSpPr>
          <p:cNvPr id="4" name="TextBox 3">
            <a:extLst>
              <a:ext uri="{FF2B5EF4-FFF2-40B4-BE49-F238E27FC236}">
                <a16:creationId xmlns:a16="http://schemas.microsoft.com/office/drawing/2014/main" xmlns="" id="{9EFFA04F-A8C6-3DD9-F001-054C8BEFADB8}"/>
              </a:ext>
            </a:extLst>
          </p:cNvPr>
          <p:cNvSpPr txBox="1"/>
          <p:nvPr/>
        </p:nvSpPr>
        <p:spPr>
          <a:xfrm>
            <a:off x="571472" y="4143380"/>
            <a:ext cx="7283116" cy="1508105"/>
          </a:xfrm>
          <a:prstGeom prst="rect">
            <a:avLst/>
          </a:prstGeom>
          <a:noFill/>
        </p:spPr>
        <p:txBody>
          <a:bodyPr wrap="square">
            <a:spAutoFit/>
          </a:bodyPr>
          <a:lstStyle/>
          <a:p>
            <a:pPr marL="0" indent="0">
              <a:buNone/>
            </a:pPr>
            <a:r>
              <a:rPr lang="en-US" sz="3200" b="1" dirty="0"/>
              <a:t>Research Article </a:t>
            </a:r>
            <a:r>
              <a:rPr lang="en-US" sz="3200" b="1" dirty="0" smtClean="0"/>
              <a:t>Link</a:t>
            </a:r>
            <a:endParaRPr lang="en-US" sz="3200" b="1" dirty="0"/>
          </a:p>
          <a:p>
            <a:pPr marL="0" indent="0">
              <a:buNone/>
            </a:pPr>
            <a:r>
              <a:rPr lang="en-US" sz="2000" dirty="0">
                <a:hlinkClick r:id="rId4"/>
              </a:rPr>
              <a:t>Worldwide rates of diagnosis and effective treatment for cystic fibrosis - PubMed (nih.gov) </a:t>
            </a:r>
            <a:endParaRPr lang="en-US" sz="3200" b="1" dirty="0">
              <a:solidFill>
                <a:srgbClr val="FF0000"/>
              </a:solidFill>
            </a:endParaRPr>
          </a:p>
          <a:p>
            <a:pPr marL="0" indent="0">
              <a:buNone/>
            </a:pPr>
            <a:r>
              <a:rPr lang="en-US" sz="2000" dirty="0"/>
              <a:t>/ pubmed.ncbi.nlm.nih.gov/35125294/ </a:t>
            </a:r>
            <a:endParaRPr lang="en-US" sz="1800" dirty="0"/>
          </a:p>
        </p:txBody>
      </p:sp>
      <p:pic>
        <p:nvPicPr>
          <p:cNvPr id="5" name="Picture 4"/>
          <p:cNvPicPr>
            <a:picLocks noChangeAspect="1"/>
          </p:cNvPicPr>
          <p:nvPr/>
        </p:nvPicPr>
        <p:blipFill>
          <a:blip r:embed="rId5"/>
          <a:stretch>
            <a:fillRect/>
          </a:stretch>
        </p:blipFill>
        <p:spPr>
          <a:xfrm>
            <a:off x="8358214" y="0"/>
            <a:ext cx="785786" cy="806740"/>
          </a:xfrm>
          <a:prstGeom prst="rect">
            <a:avLst/>
          </a:prstGeom>
        </p:spPr>
      </p:pic>
      <p:sp>
        <p:nvSpPr>
          <p:cNvPr id="6" name="Rectangle 5"/>
          <p:cNvSpPr/>
          <p:nvPr/>
        </p:nvSpPr>
        <p:spPr>
          <a:xfrm>
            <a:off x="0" y="0"/>
            <a:ext cx="1643042"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References</a:t>
            </a:r>
            <a:endParaRPr lang="en-US" b="1" dirty="0">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p:txBody>
          <a:bodyPr>
            <a:normAutofit/>
          </a:bodyPr>
          <a:lstStyle/>
          <a:p>
            <a:r>
              <a:rPr lang="en-US" dirty="0" smtClean="0"/>
              <a:t>Define cystic fibrosis</a:t>
            </a:r>
          </a:p>
          <a:p>
            <a:r>
              <a:rPr lang="en-US" dirty="0" smtClean="0"/>
              <a:t>Underlying </a:t>
            </a:r>
            <a:r>
              <a:rPr lang="en-US" dirty="0" err="1" smtClean="0"/>
              <a:t>channelopathy</a:t>
            </a:r>
            <a:endParaRPr lang="en-US" dirty="0" smtClean="0"/>
          </a:p>
          <a:p>
            <a:r>
              <a:rPr lang="en-US" dirty="0" smtClean="0"/>
              <a:t>Signs and symptoms related to respiratory and pancreatic system</a:t>
            </a:r>
          </a:p>
          <a:p>
            <a:r>
              <a:rPr lang="en-US" dirty="0" smtClean="0"/>
              <a:t>Investigations and treatment for cystic fibrosis</a:t>
            </a:r>
            <a:endParaRPr lang="en-PK" dirty="0"/>
          </a:p>
        </p:txBody>
      </p:sp>
      <p:pic>
        <p:nvPicPr>
          <p:cNvPr id="4" name="Picture 3"/>
          <p:cNvPicPr>
            <a:picLocks noChangeAspect="1"/>
          </p:cNvPicPr>
          <p:nvPr/>
        </p:nvPicPr>
        <p:blipFill>
          <a:blip r:embed="rId2"/>
          <a:stretch>
            <a:fillRect/>
          </a:stretch>
        </p:blipFill>
        <p:spPr>
          <a:xfrm>
            <a:off x="8358214" y="0"/>
            <a:ext cx="785786" cy="806740"/>
          </a:xfrm>
          <a:prstGeom prst="rect">
            <a:avLst/>
          </a:prstGeom>
        </p:spPr>
      </p:pic>
      <p:sp>
        <p:nvSpPr>
          <p:cNvPr id="5" name="Rectangle 4"/>
          <p:cNvSpPr/>
          <p:nvPr/>
        </p:nvSpPr>
        <p:spPr>
          <a:xfrm>
            <a:off x="0" y="0"/>
            <a:ext cx="1643042" cy="381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Summary</a:t>
            </a:r>
            <a:endParaRPr lang="en-US" b="1" dirty="0">
              <a:solidFill>
                <a:schemeClr val="tx1"/>
              </a:solidFill>
            </a:endParaRPr>
          </a:p>
        </p:txBody>
      </p:sp>
    </p:spTree>
    <p:extLst>
      <p:ext uri="{BB962C8B-B14F-4D97-AF65-F5344CB8AC3E}">
        <p14:creationId xmlns="" xmlns:p14="http://schemas.microsoft.com/office/powerpoint/2010/main" val="34872487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1.gstatic.com/images?q=tbn:ANd9GcQTBYx1AF8hbebnUxqiwWQtbMYeI4zDdWTUXfQSduyPU6nz6PEl"/>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6800" y="685800"/>
            <a:ext cx="6096000" cy="5148316"/>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8358214" y="0"/>
            <a:ext cx="785786" cy="806740"/>
          </a:xfrm>
          <a:prstGeom prst="rect">
            <a:avLst/>
          </a:prstGeom>
        </p:spPr>
      </p:pic>
    </p:spTree>
    <p:extLst>
      <p:ext uri="{BB962C8B-B14F-4D97-AF65-F5344CB8AC3E}">
        <p14:creationId xmlns="" xmlns:p14="http://schemas.microsoft.com/office/powerpoint/2010/main" val="3415929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r>
              <a:rPr lang="en-US" sz="2800" dirty="0" smtClean="0"/>
              <a:t>To understand control of cell growth and cell reproduction</a:t>
            </a:r>
            <a:endParaRPr lang="en-US" sz="2800" b="1" dirty="0" smtClean="0"/>
          </a:p>
          <a:p>
            <a:pPr fontAlgn="t"/>
            <a:r>
              <a:rPr lang="en-US" sz="2800" dirty="0" smtClean="0"/>
              <a:t>To explain replication of chromosomes and cell cycle</a:t>
            </a:r>
          </a:p>
          <a:p>
            <a:pPr fontAlgn="t"/>
            <a:r>
              <a:rPr lang="en-US" sz="2800" dirty="0" smtClean="0"/>
              <a:t>To understand programmed cell death/apoptosis</a:t>
            </a:r>
            <a:endParaRPr lang="en-US" sz="2800" dirty="0"/>
          </a:p>
        </p:txBody>
      </p:sp>
      <p:pic>
        <p:nvPicPr>
          <p:cNvPr id="4" name="Picture 3"/>
          <p:cNvPicPr>
            <a:picLocks noChangeAspect="1"/>
          </p:cNvPicPr>
          <p:nvPr/>
        </p:nvPicPr>
        <p:blipFill>
          <a:blip r:embed="rId2"/>
          <a:stretch>
            <a:fillRect/>
          </a:stretch>
        </p:blipFill>
        <p:spPr>
          <a:xfrm>
            <a:off x="8358214" y="0"/>
            <a:ext cx="785786" cy="8067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a:t>Interactive Session</a:t>
            </a:r>
            <a:br>
              <a:rPr lang="en-US" sz="4800" b="1"/>
            </a:br>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58214" y="0"/>
            <a:ext cx="785786" cy="806740"/>
          </a:xfrm>
          <a:prstGeom prst="rect">
            <a:avLst/>
          </a:prstGeom>
        </p:spPr>
      </p:pic>
    </p:spTree>
    <p:extLst>
      <p:ext uri="{BB962C8B-B14F-4D97-AF65-F5344CB8AC3E}">
        <p14:creationId xmlns="" xmlns:p14="http://schemas.microsoft.com/office/powerpoint/2010/main" val="14702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Case-based learning (CBL)</a:t>
            </a:r>
            <a:endParaRPr lang="en-US" dirty="0"/>
          </a:p>
        </p:txBody>
      </p:sp>
      <p:sp>
        <p:nvSpPr>
          <p:cNvPr id="3" name="Content Placeholder 2"/>
          <p:cNvSpPr>
            <a:spLocks noGrp="1"/>
          </p:cNvSpPr>
          <p:nvPr>
            <p:ph idx="1"/>
          </p:nvPr>
        </p:nvSpPr>
        <p:spPr/>
        <p:txBody>
          <a:bodyPr/>
          <a:lstStyle/>
          <a:p>
            <a:r>
              <a:rPr lang="en-US" sz="2400" dirty="0" smtClean="0"/>
              <a:t>Case-based learning (CBL) is a teaching method where students learn by analyzing real-life cases and applying their knowledge to solve problems or make decisions. CBL is often used in medical education, where students analyze patient cases to develop diagnostic and treatment skills.</a:t>
            </a:r>
          </a:p>
          <a:p>
            <a:endParaRPr lang="en-US" sz="2400" dirty="0"/>
          </a:p>
        </p:txBody>
      </p:sp>
      <p:pic>
        <p:nvPicPr>
          <p:cNvPr id="4" name="Picture 3"/>
          <p:cNvPicPr>
            <a:picLocks noChangeAspect="1"/>
          </p:cNvPicPr>
          <p:nvPr/>
        </p:nvPicPr>
        <p:blipFill>
          <a:blip r:embed="rId2"/>
          <a:stretch>
            <a:fillRect/>
          </a:stretch>
        </p:blipFill>
        <p:spPr>
          <a:xfrm>
            <a:off x="8358214" y="0"/>
            <a:ext cx="785786" cy="80674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Conducting CBL</a:t>
            </a:r>
            <a:endParaRPr lang="en-US" sz="3600" dirty="0"/>
          </a:p>
        </p:txBody>
      </p:sp>
      <p:sp>
        <p:nvSpPr>
          <p:cNvPr id="3" name="Content Placeholder 2"/>
          <p:cNvSpPr>
            <a:spLocks noGrp="1"/>
          </p:cNvSpPr>
          <p:nvPr>
            <p:ph idx="1"/>
          </p:nvPr>
        </p:nvSpPr>
        <p:spPr/>
        <p:txBody>
          <a:bodyPr>
            <a:normAutofit lnSpcReduction="10000"/>
          </a:bodyPr>
          <a:lstStyle/>
          <a:p>
            <a:r>
              <a:rPr lang="en-US" sz="3600" dirty="0" smtClean="0"/>
              <a:t>Identify the learning objectives</a:t>
            </a:r>
          </a:p>
          <a:p>
            <a:r>
              <a:rPr lang="en-US" sz="3600" dirty="0" smtClean="0"/>
              <a:t>Choose a case: Select a real-life case that is relevant to the learning objectives you have identified</a:t>
            </a:r>
          </a:p>
          <a:p>
            <a:r>
              <a:rPr lang="en-US" sz="3600" dirty="0" smtClean="0"/>
              <a:t>Present the case</a:t>
            </a:r>
          </a:p>
          <a:p>
            <a:r>
              <a:rPr lang="en-US" sz="3600" dirty="0" smtClean="0"/>
              <a:t>Analyze the case: Have students work in groups to analyze the case</a:t>
            </a:r>
          </a:p>
          <a:p>
            <a:r>
              <a:rPr lang="en-US" sz="3600" dirty="0" smtClean="0"/>
              <a:t>Develop hypotheses</a:t>
            </a:r>
          </a:p>
          <a:p>
            <a:endParaRPr lang="en-US" sz="3600" dirty="0"/>
          </a:p>
        </p:txBody>
      </p:sp>
      <p:pic>
        <p:nvPicPr>
          <p:cNvPr id="4" name="Picture 3"/>
          <p:cNvPicPr>
            <a:picLocks noChangeAspect="1"/>
          </p:cNvPicPr>
          <p:nvPr/>
        </p:nvPicPr>
        <p:blipFill>
          <a:blip r:embed="rId2"/>
          <a:stretch>
            <a:fillRect/>
          </a:stretch>
        </p:blipFill>
        <p:spPr>
          <a:xfrm>
            <a:off x="8358214" y="0"/>
            <a:ext cx="785786" cy="806740"/>
          </a:xfrm>
          <a:prstGeom prst="rect">
            <a:avLst/>
          </a:prstGeom>
        </p:spPr>
      </p:pic>
    </p:spTree>
    <p:extLst>
      <p:ext uri="{BB962C8B-B14F-4D97-AF65-F5344CB8AC3E}">
        <p14:creationId xmlns="" xmlns:p14="http://schemas.microsoft.com/office/powerpoint/2010/main" val="27340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Conducting CBL (Cont.)</a:t>
            </a:r>
            <a:endParaRPr lang="en-US" dirty="0"/>
          </a:p>
        </p:txBody>
      </p:sp>
      <p:sp>
        <p:nvSpPr>
          <p:cNvPr id="3" name="Content Placeholder 2"/>
          <p:cNvSpPr>
            <a:spLocks noGrp="1"/>
          </p:cNvSpPr>
          <p:nvPr>
            <p:ph idx="1"/>
          </p:nvPr>
        </p:nvSpPr>
        <p:spPr/>
        <p:txBody>
          <a:bodyPr>
            <a:normAutofit fontScale="92500" lnSpcReduction="20000"/>
          </a:bodyPr>
          <a:lstStyle/>
          <a:p>
            <a:r>
              <a:rPr lang="en-US" sz="3200" dirty="0" smtClean="0"/>
              <a:t>Test hypotheses: Have students test their hypotheses by using relevant diagnostic tests or other methods.</a:t>
            </a:r>
          </a:p>
          <a:p>
            <a:r>
              <a:rPr lang="en-US" sz="3200" dirty="0" smtClean="0"/>
              <a:t>Discuss the results</a:t>
            </a:r>
          </a:p>
          <a:p>
            <a:r>
              <a:rPr lang="en-US" sz="3200" dirty="0" smtClean="0"/>
              <a:t>Discuss the results</a:t>
            </a:r>
          </a:p>
          <a:p>
            <a:r>
              <a:rPr lang="en-US" sz="3200" dirty="0" smtClean="0"/>
              <a:t>Evaluate learning: Evaluate student learning by assessing their ability to analyze the case, develop hypotheses, and apply their knowledge of medical physiology to diagnose and treat the patient.</a:t>
            </a:r>
            <a:br>
              <a:rPr lang="en-US" sz="3200" dirty="0" smtClean="0"/>
            </a:br>
            <a:endParaRPr lang="en-US" sz="3200" dirty="0"/>
          </a:p>
        </p:txBody>
      </p:sp>
      <p:pic>
        <p:nvPicPr>
          <p:cNvPr id="4" name="Picture 3"/>
          <p:cNvPicPr>
            <a:picLocks noChangeAspect="1"/>
          </p:cNvPicPr>
          <p:nvPr/>
        </p:nvPicPr>
        <p:blipFill>
          <a:blip r:embed="rId2"/>
          <a:stretch>
            <a:fillRect/>
          </a:stretch>
        </p:blipFill>
        <p:spPr>
          <a:xfrm>
            <a:off x="8358214" y="0"/>
            <a:ext cx="785786" cy="806740"/>
          </a:xfrm>
          <a:prstGeom prst="rect">
            <a:avLst/>
          </a:prstGeom>
        </p:spPr>
      </p:pic>
    </p:spTree>
    <p:extLst>
      <p:ext uri="{BB962C8B-B14F-4D97-AF65-F5344CB8AC3E}">
        <p14:creationId xmlns="" xmlns:p14="http://schemas.microsoft.com/office/powerpoint/2010/main" val="42742984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4535</TotalTime>
  <Words>1482</Words>
  <Application>Microsoft Office PowerPoint</Application>
  <PresentationFormat>On-screen Show (4:3)</PresentationFormat>
  <Paragraphs>245</Paragraphs>
  <Slides>48</Slides>
  <Notes>3</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Adjacency</vt:lpstr>
      <vt:lpstr>Slide 1</vt:lpstr>
      <vt:lpstr>Foundation Module  First Year MBBS</vt:lpstr>
      <vt:lpstr>Motto, Vision, Dream</vt:lpstr>
      <vt:lpstr>Slide 4</vt:lpstr>
      <vt:lpstr>Learning Objectives</vt:lpstr>
      <vt:lpstr>Interactive Session </vt:lpstr>
      <vt:lpstr>Case-based learning (CBL)</vt:lpstr>
      <vt:lpstr>Conducting CBL</vt:lpstr>
      <vt:lpstr>Conducting CBL (Cont.)</vt:lpstr>
      <vt:lpstr>Cystic Fibrosis</vt:lpstr>
      <vt:lpstr>Cause</vt:lpstr>
      <vt:lpstr>Functions of Histones</vt:lpstr>
      <vt:lpstr>Cell Cycle</vt:lpstr>
      <vt:lpstr>Characteristics</vt:lpstr>
      <vt:lpstr> Respiratory Problems</vt:lpstr>
      <vt:lpstr>Slide 16</vt:lpstr>
      <vt:lpstr>Pancreatic Problems</vt:lpstr>
      <vt:lpstr>Prophase</vt:lpstr>
      <vt:lpstr>Signs and Symptoms</vt:lpstr>
      <vt:lpstr>Investigations</vt:lpstr>
      <vt:lpstr>Treatment</vt:lpstr>
      <vt:lpstr>Structure of the Cell Membrane</vt:lpstr>
      <vt:lpstr>Slide 23</vt:lpstr>
      <vt:lpstr>Phases of Meiosis I</vt:lpstr>
      <vt:lpstr>Cell Membrane Proteins</vt:lpstr>
      <vt:lpstr>Slide 26</vt:lpstr>
      <vt:lpstr>Body Fluid Compartments</vt:lpstr>
      <vt:lpstr>Difference between Extracellular and Intracellular Fluid</vt:lpstr>
      <vt:lpstr>Amyotrophic lateral sclerosis (ALS)</vt:lpstr>
      <vt:lpstr>Cell Cytoskeleton</vt:lpstr>
      <vt:lpstr>Slide 31</vt:lpstr>
      <vt:lpstr>Prophase II</vt:lpstr>
      <vt:lpstr> Brain Storming   </vt:lpstr>
      <vt:lpstr>Slide 34</vt:lpstr>
      <vt:lpstr>Question</vt:lpstr>
      <vt:lpstr>Slide 36</vt:lpstr>
      <vt:lpstr>Slide 37</vt:lpstr>
      <vt:lpstr>Answer</vt:lpstr>
      <vt:lpstr>Slide 39</vt:lpstr>
      <vt:lpstr>Answer </vt:lpstr>
      <vt:lpstr>Spiral Integration</vt:lpstr>
      <vt:lpstr>Euthanasia</vt:lpstr>
      <vt:lpstr>Slide 43</vt:lpstr>
      <vt:lpstr>Suggested Research Article</vt:lpstr>
      <vt:lpstr>How To Access Digital Library</vt:lpstr>
      <vt:lpstr>References</vt:lpstr>
      <vt:lpstr>Summary</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Nayab Zonish NAWAZ</cp:lastModifiedBy>
  <cp:revision>196</cp:revision>
  <dcterms:created xsi:type="dcterms:W3CDTF">2006-08-16T00:00:00Z</dcterms:created>
  <dcterms:modified xsi:type="dcterms:W3CDTF">2025-01-31T17:33:44Z</dcterms:modified>
</cp:coreProperties>
</file>