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 id="2147483744" r:id="rId2"/>
    <p:sldMasterId id="2147483756" r:id="rId3"/>
  </p:sldMasterIdLst>
  <p:notesMasterIdLst>
    <p:notesMasterId r:id="rId37"/>
  </p:notesMasterIdLst>
  <p:handoutMasterIdLst>
    <p:handoutMasterId r:id="rId38"/>
  </p:handoutMasterIdLst>
  <p:sldIdLst>
    <p:sldId id="318" r:id="rId4"/>
    <p:sldId id="317" r:id="rId5"/>
    <p:sldId id="622" r:id="rId6"/>
    <p:sldId id="296" r:id="rId7"/>
    <p:sldId id="511" r:id="rId8"/>
    <p:sldId id="593" r:id="rId9"/>
    <p:sldId id="619" r:id="rId10"/>
    <p:sldId id="596" r:id="rId11"/>
    <p:sldId id="620" r:id="rId12"/>
    <p:sldId id="594" r:id="rId13"/>
    <p:sldId id="608" r:id="rId14"/>
    <p:sldId id="609" r:id="rId15"/>
    <p:sldId id="610" r:id="rId16"/>
    <p:sldId id="611" r:id="rId17"/>
    <p:sldId id="612" r:id="rId18"/>
    <p:sldId id="613" r:id="rId19"/>
    <p:sldId id="621" r:id="rId20"/>
    <p:sldId id="600" r:id="rId21"/>
    <p:sldId id="599" r:id="rId22"/>
    <p:sldId id="617" r:id="rId23"/>
    <p:sldId id="497" r:id="rId24"/>
    <p:sldId id="591" r:id="rId25"/>
    <p:sldId id="602" r:id="rId26"/>
    <p:sldId id="597" r:id="rId27"/>
    <p:sldId id="615" r:id="rId28"/>
    <p:sldId id="616" r:id="rId29"/>
    <p:sldId id="580" r:id="rId30"/>
    <p:sldId id="582" r:id="rId31"/>
    <p:sldId id="585" r:id="rId32"/>
    <p:sldId id="584" r:id="rId33"/>
    <p:sldId id="590" r:id="rId34"/>
    <p:sldId id="562" r:id="rId35"/>
    <p:sldId id="4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5179" autoAdjust="0"/>
  </p:normalViewPr>
  <p:slideViewPr>
    <p:cSldViewPr>
      <p:cViewPr varScale="1">
        <p:scale>
          <a:sx n="75" d="100"/>
          <a:sy n="75" d="100"/>
        </p:scale>
        <p:origin x="113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2"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2"/>
    <dgm:cxn modelId="{B329D811-2DC0-428C-93F9-EC295334CB59}" type="presOf" srcId="{663C1E13-76F9-4B70-A2F2-CA23180743CE}" destId="{4822A78E-EAEC-401F-941A-3A84E13E2357}" srcOrd="2" destOrd="0" presId="urn:microsoft.com/office/officeart/2005/8/layout/gear1#2"/>
    <dgm:cxn modelId="{2A55751B-D612-4B51-AEC3-36D2858B3260}" type="presOf" srcId="{DA82EADB-2721-42A0-95EA-F9B5521A38A6}" destId="{A09CEA93-9338-4361-A5E6-CF85B6019F5A}" srcOrd="0" destOrd="0" presId="urn:microsoft.com/office/officeart/2005/8/layout/gear1#2"/>
    <dgm:cxn modelId="{DFCB2425-075A-4C6C-929E-F6097E5A1C9D}" type="presOf" srcId="{663C1E13-76F9-4B70-A2F2-CA23180743CE}" destId="{B9330EE9-43E4-4FD4-8144-E92B1DD0FCDF}" srcOrd="1" destOrd="0" presId="urn:microsoft.com/office/officeart/2005/8/layout/gear1#2"/>
    <dgm:cxn modelId="{3BCD072C-25C9-4250-8652-87FBCF0DABA6}" type="presOf" srcId="{399ACE2F-90C5-48B1-9E65-700A32562848}" destId="{7D3EFDB4-E5D1-439A-86D8-1FCF80D959BA}" srcOrd="2" destOrd="0" presId="urn:microsoft.com/office/officeart/2005/8/layout/gear1#2"/>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2"/>
    <dgm:cxn modelId="{B964FB53-399D-4617-9215-CDB272640224}" type="presOf" srcId="{DACAB5BA-B8B4-4D66-8B11-1D02259E020B}" destId="{8BC64EA7-2794-42B6-96C9-F39A52CB985A}" srcOrd="2" destOrd="0" presId="urn:microsoft.com/office/officeart/2005/8/layout/gear1#2"/>
    <dgm:cxn modelId="{3110AE78-D6EA-4A38-86A7-AC99150FD766}" type="presOf" srcId="{188C389E-9423-41DE-9C5E-D4A7E95C7E62}" destId="{6DF3A3A0-5919-4E69-80DD-61760D6340A0}" srcOrd="0" destOrd="0" presId="urn:microsoft.com/office/officeart/2005/8/layout/gear1#2"/>
    <dgm:cxn modelId="{7D746359-E4F7-44A1-8BA0-EBB9D3BEF975}" type="presOf" srcId="{DACAB5BA-B8B4-4D66-8B11-1D02259E020B}" destId="{87622A90-D0D8-4EA3-BC0D-D537801AF2B1}" srcOrd="0" destOrd="0" presId="urn:microsoft.com/office/officeart/2005/8/layout/gear1#2"/>
    <dgm:cxn modelId="{94829459-B61C-404A-9C90-E05469EA5CE2}" type="presOf" srcId="{23718C41-0A1F-40BF-86BE-8A5476EC271E}" destId="{398423B3-DD54-4226-99D7-017EFC1488DF}" srcOrd="0" destOrd="0" presId="urn:microsoft.com/office/officeart/2005/8/layout/gear1#2"/>
    <dgm:cxn modelId="{3478D7B4-2DD6-40FE-BD2F-3917309833F2}" type="presOf" srcId="{F9CEBA05-2F10-437E-89B2-54F4D9FAF478}" destId="{5ED88519-AC6C-4AA3-B76D-812B93A167E4}" srcOrd="0" destOrd="0" presId="urn:microsoft.com/office/officeart/2005/8/layout/gear1#2"/>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2"/>
    <dgm:cxn modelId="{78EC88D6-53DA-4707-A7D4-048F9BCC3A61}" type="presOf" srcId="{399ACE2F-90C5-48B1-9E65-700A32562848}" destId="{59EDF28D-6C67-49D0-B5A1-DE5C3CBA2292}" srcOrd="0" destOrd="0" presId="urn:microsoft.com/office/officeart/2005/8/layout/gear1#2"/>
    <dgm:cxn modelId="{9B2D6BF4-A0B8-4492-A59C-6D2D11F48737}" type="presOf" srcId="{399ACE2F-90C5-48B1-9E65-700A32562848}" destId="{23DC08E4-3725-4448-BFFF-1CCEA2F2987E}" srcOrd="1" destOrd="0" presId="urn:microsoft.com/office/officeart/2005/8/layout/gear1#2"/>
    <dgm:cxn modelId="{97DE9217-CF77-49C2-B978-A30F014886D7}" type="presParOf" srcId="{5ED88519-AC6C-4AA3-B76D-812B93A167E4}" destId="{87622A90-D0D8-4EA3-BC0D-D537801AF2B1}" srcOrd="0" destOrd="0" presId="urn:microsoft.com/office/officeart/2005/8/layout/gear1#2"/>
    <dgm:cxn modelId="{C5CD7F30-6D45-4736-B9F0-4F4BBE0D07F9}" type="presParOf" srcId="{5ED88519-AC6C-4AA3-B76D-812B93A167E4}" destId="{B6B6B41B-120B-4968-AB6A-FC6E7C8EF3C0}" srcOrd="1" destOrd="0" presId="urn:microsoft.com/office/officeart/2005/8/layout/gear1#2"/>
    <dgm:cxn modelId="{6FC4BF47-CD4C-4970-BEA7-200A2F834F47}" type="presParOf" srcId="{5ED88519-AC6C-4AA3-B76D-812B93A167E4}" destId="{8BC64EA7-2794-42B6-96C9-F39A52CB985A}" srcOrd="2" destOrd="0" presId="urn:microsoft.com/office/officeart/2005/8/layout/gear1#2"/>
    <dgm:cxn modelId="{454D4536-798D-411A-8205-327FC6B608D6}" type="presParOf" srcId="{5ED88519-AC6C-4AA3-B76D-812B93A167E4}" destId="{93300324-D62F-4E58-B882-734182BDB462}" srcOrd="3" destOrd="0" presId="urn:microsoft.com/office/officeart/2005/8/layout/gear1#2"/>
    <dgm:cxn modelId="{93CFAD20-517D-4683-A063-CE048BC54429}" type="presParOf" srcId="{5ED88519-AC6C-4AA3-B76D-812B93A167E4}" destId="{B9330EE9-43E4-4FD4-8144-E92B1DD0FCDF}" srcOrd="4" destOrd="0" presId="urn:microsoft.com/office/officeart/2005/8/layout/gear1#2"/>
    <dgm:cxn modelId="{9047844E-5652-48B9-80E2-79089FBE630F}" type="presParOf" srcId="{5ED88519-AC6C-4AA3-B76D-812B93A167E4}" destId="{4822A78E-EAEC-401F-941A-3A84E13E2357}" srcOrd="5" destOrd="0" presId="urn:microsoft.com/office/officeart/2005/8/layout/gear1#2"/>
    <dgm:cxn modelId="{7503660B-C8BD-4A6E-9FC7-BC0BC4EDC9DA}" type="presParOf" srcId="{5ED88519-AC6C-4AA3-B76D-812B93A167E4}" destId="{59EDF28D-6C67-49D0-B5A1-DE5C3CBA2292}" srcOrd="6" destOrd="0" presId="urn:microsoft.com/office/officeart/2005/8/layout/gear1#2"/>
    <dgm:cxn modelId="{B5A766CE-302E-4E31-878F-3E0A34FD895B}" type="presParOf" srcId="{5ED88519-AC6C-4AA3-B76D-812B93A167E4}" destId="{23DC08E4-3725-4448-BFFF-1CCEA2F2987E}" srcOrd="7" destOrd="0" presId="urn:microsoft.com/office/officeart/2005/8/layout/gear1#2"/>
    <dgm:cxn modelId="{F0BC6F87-1060-4E66-A9B4-2374F32F25AF}" type="presParOf" srcId="{5ED88519-AC6C-4AA3-B76D-812B93A167E4}" destId="{7D3EFDB4-E5D1-439A-86D8-1FCF80D959BA}" srcOrd="8" destOrd="0" presId="urn:microsoft.com/office/officeart/2005/8/layout/gear1#2"/>
    <dgm:cxn modelId="{07DE065A-EC92-4C19-A543-1977EF598B36}" type="presParOf" srcId="{5ED88519-AC6C-4AA3-B76D-812B93A167E4}" destId="{9815588C-16D0-4475-B64C-847FC87C8C32}" srcOrd="9" destOrd="0" presId="urn:microsoft.com/office/officeart/2005/8/layout/gear1#2"/>
    <dgm:cxn modelId="{F9C97360-1013-4730-A7B7-5737EDF9F81E}" type="presParOf" srcId="{5ED88519-AC6C-4AA3-B76D-812B93A167E4}" destId="{398423B3-DD54-4226-99D7-017EFC1488DF}" srcOrd="10" destOrd="0" presId="urn:microsoft.com/office/officeart/2005/8/layout/gear1#2"/>
    <dgm:cxn modelId="{92E44D6A-76E9-4865-9D0E-3F3B1BC520E7}" type="presParOf" srcId="{5ED88519-AC6C-4AA3-B76D-812B93A167E4}" destId="{6DF3A3A0-5919-4E69-80DD-61760D6340A0}" srcOrd="11" destOrd="0" presId="urn:microsoft.com/office/officeart/2005/8/layout/gear1#2"/>
    <dgm:cxn modelId="{8F556FC8-E143-4D8F-86C6-B91C6832F4D9}" type="presParOf" srcId="{5ED88519-AC6C-4AA3-B76D-812B93A167E4}" destId="{A09CEA93-9338-4361-A5E6-CF85B6019F5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27229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pPr>
              <a:defRPr/>
            </a:pPr>
            <a:fld id="{0C8A1300-02BF-4681-AA0A-52EB477E0044}" type="datetime1">
              <a:rPr lang="en-US" smtClean="0"/>
              <a:pPr>
                <a:defRPr/>
              </a:pPr>
              <a:t>2/25/2025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97927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pPr>
              <a:defRPr/>
            </a:pPr>
            <a:fld id="{C5E0CA46-9076-4350-A388-D417D4EA387A}" type="datetime1">
              <a:rPr lang="en-US" smtClean="0"/>
              <a:pPr>
                <a:defRPr/>
              </a:pPr>
              <a:t>2/25/2025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99656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2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257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1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971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210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07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038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19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857127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9726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787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97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94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0737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65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314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9230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851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347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4021604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502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70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72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63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pPr>
              <a:defRPr/>
            </a:pPr>
            <a:fld id="{1DB7228A-D8B7-4842-8F26-2E514CB8EB0B}" type="datetime1">
              <a:rPr lang="en-US" smtClean="0"/>
              <a:pPr>
                <a:defRPr/>
              </a:pPr>
              <a:t>2/25/2025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133632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pPr>
              <a:defRPr/>
            </a:pPr>
            <a:fld id="{191AAADC-53DF-467F-9CE6-4B44306B7D2C}" type="datetime1">
              <a:rPr lang="en-US" smtClean="0"/>
              <a:pPr>
                <a:defRPr/>
              </a:pPr>
              <a:t>2/25/2025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60141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pPr>
              <a:defRPr/>
            </a:pPr>
            <a:fld id="{B35641C5-2571-4DA7-BE14-CA0EADA7AAC1}" type="datetime1">
              <a:rPr lang="en-US" smtClean="0"/>
              <a:pPr>
                <a:defRPr/>
              </a:pPr>
              <a:t>2/25/2025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131162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pPr>
              <a:defRPr/>
            </a:pPr>
            <a:fld id="{800A9EEA-31A6-498A-AF5B-FAE6F4FF48B3}" type="datetime1">
              <a:rPr lang="en-US" smtClean="0"/>
              <a:pPr>
                <a:defRPr/>
              </a:pPr>
              <a:t>2/25/2025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285333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pPr>
              <a:defRPr/>
            </a:pPr>
            <a:fld id="{D9C5F5FD-3C7B-462E-84A0-7082383FABA0}" type="datetime1">
              <a:rPr lang="en-US" smtClean="0"/>
              <a:pPr>
                <a:defRPr/>
              </a:pPr>
              <a:t>2/25/2025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99016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pPr>
              <a:defRPr/>
            </a:pPr>
            <a:fld id="{7C4F0A9F-5F02-4A35-B72F-C17C58242523}" type="datetime1">
              <a:rPr lang="en-US" smtClean="0"/>
              <a:pPr>
                <a:defRPr/>
              </a:pPr>
              <a:t>2/25/2025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186257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54CECC59-E826-CD3E-5F68-34EAF0B8B3D5}"/>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7" name="Rectangle 10">
            <a:extLst>
              <a:ext uri="{FF2B5EF4-FFF2-40B4-BE49-F238E27FC236}">
                <a16:creationId xmlns:a16="http://schemas.microsoft.com/office/drawing/2014/main" id="{3E2273C4-B25D-8433-8B19-D8A53D7937A6}"/>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D775979C-AEEC-51BB-FA21-6242A963E110}"/>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090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768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5930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ubchem.ncbi.nlm.nih.gov/compound/Cholestero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91DA-FFDF-B054-464C-A29E95CA22B1}"/>
              </a:ext>
            </a:extLst>
          </p:cNvPr>
          <p:cNvSpPr>
            <a:spLocks noGrp="1"/>
          </p:cNvSpPr>
          <p:nvPr>
            <p:ph type="title"/>
          </p:nvPr>
        </p:nvSpPr>
        <p:spPr>
          <a:xfrm>
            <a:off x="457200" y="152400"/>
            <a:ext cx="7696200" cy="944562"/>
          </a:xfrm>
        </p:spPr>
        <p:txBody>
          <a:bodyPr>
            <a:normAutofit/>
          </a:bodyPr>
          <a:lstStyle/>
          <a:p>
            <a:pPr algn="ctr"/>
            <a:r>
              <a:rPr lang="en-US" sz="3600" b="1" dirty="0"/>
              <a:t>Properties</a:t>
            </a:r>
            <a:r>
              <a:rPr lang="en-US" sz="4000" b="1" dirty="0"/>
              <a:t> of Lipids</a:t>
            </a:r>
            <a:endParaRPr lang="en-US" sz="4000" dirty="0"/>
          </a:p>
        </p:txBody>
      </p:sp>
      <p:sp>
        <p:nvSpPr>
          <p:cNvPr id="3" name="Content Placeholder 2">
            <a:extLst>
              <a:ext uri="{FF2B5EF4-FFF2-40B4-BE49-F238E27FC236}">
                <a16:creationId xmlns:a16="http://schemas.microsoft.com/office/drawing/2014/main" id="{FCEB449F-8212-8E76-37E4-4EA8B64322E9}"/>
              </a:ext>
            </a:extLst>
          </p:cNvPr>
          <p:cNvSpPr>
            <a:spLocks noGrp="1"/>
          </p:cNvSpPr>
          <p:nvPr>
            <p:ph sz="half" idx="1"/>
          </p:nvPr>
        </p:nvSpPr>
        <p:spPr>
          <a:xfrm>
            <a:off x="76200" y="838200"/>
            <a:ext cx="8991600" cy="1676400"/>
          </a:xfrm>
        </p:spPr>
        <p:txBody>
          <a:bodyPr>
            <a:normAutofit lnSpcReduction="10000"/>
          </a:bodyPr>
          <a:lstStyle/>
          <a:p>
            <a:r>
              <a:rPr lang="en-US" sz="2400" dirty="0"/>
              <a:t>These </a:t>
            </a:r>
            <a:r>
              <a:rPr lang="en-US" sz="2400" b="1" dirty="0">
                <a:solidFill>
                  <a:srgbClr val="0070C0"/>
                </a:solidFill>
              </a:rPr>
              <a:t>organic</a:t>
            </a:r>
            <a:r>
              <a:rPr lang="en-US" sz="2400" dirty="0"/>
              <a:t> compounds are </a:t>
            </a:r>
            <a:r>
              <a:rPr lang="en-US" sz="2400" b="1" dirty="0">
                <a:solidFill>
                  <a:srgbClr val="0070C0"/>
                </a:solidFill>
              </a:rPr>
              <a:t>nonpolar</a:t>
            </a:r>
            <a:r>
              <a:rPr lang="en-US" sz="2400" dirty="0"/>
              <a:t> molecules, which are </a:t>
            </a:r>
            <a:r>
              <a:rPr lang="en-US" sz="2400" b="1" dirty="0">
                <a:solidFill>
                  <a:srgbClr val="0070C0"/>
                </a:solidFill>
              </a:rPr>
              <a:t>soluble only in nonpolar solvents </a:t>
            </a:r>
            <a:r>
              <a:rPr lang="en-US" sz="2400" dirty="0"/>
              <a:t>and </a:t>
            </a:r>
            <a:r>
              <a:rPr lang="en-US" sz="2400" b="1" dirty="0">
                <a:solidFill>
                  <a:srgbClr val="0070C0"/>
                </a:solidFill>
              </a:rPr>
              <a:t>insoluble in water </a:t>
            </a:r>
            <a:r>
              <a:rPr lang="en-US" sz="2400" b="1" dirty="0" err="1">
                <a:solidFill>
                  <a:srgbClr val="0070C0"/>
                </a:solidFill>
              </a:rPr>
              <a:t>i.e</a:t>
            </a:r>
            <a:r>
              <a:rPr lang="en-US" sz="2400" b="1" dirty="0">
                <a:solidFill>
                  <a:srgbClr val="0070C0"/>
                </a:solidFill>
              </a:rPr>
              <a:t> </a:t>
            </a:r>
            <a:r>
              <a:rPr lang="en-US" sz="2400" b="1" dirty="0">
                <a:solidFill>
                  <a:srgbClr val="C00000"/>
                </a:solidFill>
              </a:rPr>
              <a:t>Hydrophobic</a:t>
            </a:r>
            <a:r>
              <a:rPr lang="en-US" sz="2400" b="1" dirty="0">
                <a:solidFill>
                  <a:srgbClr val="7030A0"/>
                </a:solidFill>
              </a:rPr>
              <a:t> </a:t>
            </a:r>
            <a:r>
              <a:rPr lang="en-US" sz="2400" dirty="0"/>
              <a:t>because </a:t>
            </a:r>
            <a:r>
              <a:rPr lang="en-US" sz="2400" b="1" dirty="0"/>
              <a:t>water</a:t>
            </a:r>
            <a:r>
              <a:rPr lang="en-US" sz="2400" dirty="0"/>
              <a:t> is a </a:t>
            </a:r>
            <a:r>
              <a:rPr lang="en-US" sz="2400" b="1" dirty="0">
                <a:solidFill>
                  <a:srgbClr val="0070C0"/>
                </a:solidFill>
              </a:rPr>
              <a:t>polar</a:t>
            </a:r>
            <a:r>
              <a:rPr lang="en-US" sz="2400" dirty="0"/>
              <a:t> molecule. The substances that are soluble in water are </a:t>
            </a:r>
            <a:r>
              <a:rPr lang="en-US" sz="2400" b="1" dirty="0">
                <a:solidFill>
                  <a:srgbClr val="C00000"/>
                </a:solidFill>
              </a:rPr>
              <a:t>Hydrophilic</a:t>
            </a:r>
            <a:r>
              <a:rPr lang="en-US" sz="2400" dirty="0"/>
              <a:t>. Those exhibiting both hydrophilic &amp; hydrophobic properties are </a:t>
            </a:r>
            <a:r>
              <a:rPr lang="en-US" sz="2400" b="1" dirty="0">
                <a:solidFill>
                  <a:srgbClr val="C00000"/>
                </a:solidFill>
              </a:rPr>
              <a:t>Amphipathic</a:t>
            </a:r>
            <a:endParaRPr lang="en-US" sz="2400" dirty="0"/>
          </a:p>
        </p:txBody>
      </p:sp>
      <p:pic>
        <p:nvPicPr>
          <p:cNvPr id="1026" name="Picture 2" descr="SU LMS">
            <a:extLst>
              <a:ext uri="{FF2B5EF4-FFF2-40B4-BE49-F238E27FC236}">
                <a16:creationId xmlns:a16="http://schemas.microsoft.com/office/drawing/2014/main" id="{00F802C7-1846-254E-7B3A-65D86AAEDE8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8457" y="2402204"/>
            <a:ext cx="8196943" cy="43033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2027950-67D5-3700-8FDF-5D526BA53F49}"/>
              </a:ext>
            </a:extLst>
          </p:cNvPr>
          <p:cNvSpPr>
            <a:spLocks noGrp="1"/>
          </p:cNvSpPr>
          <p:nvPr>
            <p:ph type="sldNum" sz="quarter" idx="12"/>
          </p:nvPr>
        </p:nvSpPr>
        <p:spPr>
          <a:xfrm>
            <a:off x="7010400" y="6356350"/>
            <a:ext cx="2133600" cy="365125"/>
          </a:xfrm>
        </p:spPr>
        <p:txBody>
          <a:bodyPr/>
          <a:lstStyle/>
          <a:p>
            <a:pPr>
              <a:defRPr/>
            </a:pPr>
            <a:fld id="{BDA394D7-9785-4BE5-AFD5-4F918A689025}" type="slidenum">
              <a:rPr lang="en-US" smtClean="0"/>
              <a:pPr>
                <a:defRPr/>
              </a:pPr>
              <a:t>10</a:t>
            </a:fld>
            <a:endParaRPr lang="en-US" dirty="0"/>
          </a:p>
        </p:txBody>
      </p:sp>
      <p:sp>
        <p:nvSpPr>
          <p:cNvPr id="4" name="Footer Placeholder 3">
            <a:extLst>
              <a:ext uri="{FF2B5EF4-FFF2-40B4-BE49-F238E27FC236}">
                <a16:creationId xmlns:a16="http://schemas.microsoft.com/office/drawing/2014/main" id="{CF7C116A-99F8-94B3-2926-BC38711306C0}"/>
              </a:ext>
            </a:extLst>
          </p:cNvPr>
          <p:cNvSpPr>
            <a:spLocks noGrp="1"/>
          </p:cNvSpPr>
          <p:nvPr>
            <p:ph type="ftr" sz="quarter" idx="4294967295"/>
          </p:nvPr>
        </p:nvSpPr>
        <p:spPr>
          <a:xfrm>
            <a:off x="7848600" y="6569075"/>
            <a:ext cx="1295400" cy="365125"/>
          </a:xfrm>
        </p:spPr>
        <p:txBody>
          <a:bodyPr/>
          <a:lstStyle/>
          <a:p>
            <a:pPr>
              <a:defRPr/>
            </a:pPr>
            <a:r>
              <a:rPr lang="en-US" sz="1400" dirty="0">
                <a:solidFill>
                  <a:schemeClr val="accent4"/>
                </a:solidFill>
              </a:rPr>
              <a:t>Core Concept</a:t>
            </a:r>
          </a:p>
        </p:txBody>
      </p:sp>
      <p:sp>
        <p:nvSpPr>
          <p:cNvPr id="6" name="Footer Placeholder 3">
            <a:extLst>
              <a:ext uri="{FF2B5EF4-FFF2-40B4-BE49-F238E27FC236}">
                <a16:creationId xmlns:a16="http://schemas.microsoft.com/office/drawing/2014/main" id="{3CDEF78B-F526-79A4-4F0B-E32F350A58E7}"/>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303706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D9E2-5731-F0C5-FE81-8DCB0E029B9A}"/>
              </a:ext>
            </a:extLst>
          </p:cNvPr>
          <p:cNvSpPr>
            <a:spLocks noGrp="1"/>
          </p:cNvSpPr>
          <p:nvPr>
            <p:ph type="title"/>
          </p:nvPr>
        </p:nvSpPr>
        <p:spPr>
          <a:xfrm>
            <a:off x="-152400" y="274638"/>
            <a:ext cx="8839200" cy="868362"/>
          </a:xfrm>
        </p:spPr>
        <p:txBody>
          <a:bodyPr>
            <a:normAutofit/>
          </a:bodyPr>
          <a:lstStyle/>
          <a:p>
            <a:pPr algn="ctr"/>
            <a:r>
              <a:rPr lang="en-US" sz="3600" b="1" dirty="0"/>
              <a:t>Cholesterol</a:t>
            </a:r>
            <a:endParaRPr lang="en-US" sz="3600" dirty="0"/>
          </a:p>
        </p:txBody>
      </p:sp>
      <p:sp>
        <p:nvSpPr>
          <p:cNvPr id="3" name="Content Placeholder 2">
            <a:extLst>
              <a:ext uri="{FF2B5EF4-FFF2-40B4-BE49-F238E27FC236}">
                <a16:creationId xmlns:a16="http://schemas.microsoft.com/office/drawing/2014/main" id="{1271F1BA-B6F8-B69B-FFC8-3674918B8D3F}"/>
              </a:ext>
            </a:extLst>
          </p:cNvPr>
          <p:cNvSpPr>
            <a:spLocks noGrp="1"/>
          </p:cNvSpPr>
          <p:nvPr>
            <p:ph sz="half" idx="1"/>
          </p:nvPr>
        </p:nvSpPr>
        <p:spPr>
          <a:xfrm>
            <a:off x="0" y="1143000"/>
            <a:ext cx="4495800" cy="5715000"/>
          </a:xfrm>
        </p:spPr>
        <p:txBody>
          <a:bodyPr>
            <a:normAutofit fontScale="92500" lnSpcReduction="10000"/>
          </a:bodyPr>
          <a:lstStyle/>
          <a:p>
            <a:r>
              <a:rPr lang="en-US" dirty="0"/>
              <a:t>Cholesterol is a structural component of cell membranes and serves as a building block for synthesizing various steroid hormones, </a:t>
            </a:r>
            <a:r>
              <a:rPr lang="en-US" b="1" dirty="0">
                <a:solidFill>
                  <a:srgbClr val="0070C0"/>
                </a:solidFill>
              </a:rPr>
              <a:t>vitamin D, </a:t>
            </a:r>
            <a:r>
              <a:rPr lang="en-US" dirty="0"/>
              <a:t>and </a:t>
            </a:r>
            <a:r>
              <a:rPr lang="en-US" b="1" dirty="0">
                <a:solidFill>
                  <a:srgbClr val="0070C0"/>
                </a:solidFill>
              </a:rPr>
              <a:t>bile acids</a:t>
            </a:r>
            <a:r>
              <a:rPr lang="en-US" dirty="0"/>
              <a:t>.</a:t>
            </a:r>
          </a:p>
          <a:p>
            <a:r>
              <a:rPr lang="en-US" dirty="0"/>
              <a:t>Provide </a:t>
            </a:r>
            <a:r>
              <a:rPr lang="en-US" b="1" dirty="0">
                <a:solidFill>
                  <a:srgbClr val="0070C0"/>
                </a:solidFill>
              </a:rPr>
              <a:t>stability</a:t>
            </a:r>
            <a:r>
              <a:rPr lang="en-US" dirty="0"/>
              <a:t> and </a:t>
            </a:r>
            <a:r>
              <a:rPr lang="en-US" b="1" dirty="0">
                <a:solidFill>
                  <a:srgbClr val="0070C0"/>
                </a:solidFill>
              </a:rPr>
              <a:t>fluidity. </a:t>
            </a:r>
            <a:r>
              <a:rPr lang="en-US" dirty="0"/>
              <a:t>Cholesterol also plays a crucial role in </a:t>
            </a:r>
            <a:r>
              <a:rPr lang="en-US" b="1" dirty="0">
                <a:solidFill>
                  <a:srgbClr val="0070C0"/>
                </a:solidFill>
              </a:rPr>
              <a:t>regulating cell function</a:t>
            </a:r>
            <a:r>
              <a:rPr lang="en-US" dirty="0"/>
              <a:t>.</a:t>
            </a:r>
          </a:p>
          <a:p>
            <a:r>
              <a:rPr lang="en-US" dirty="0"/>
              <a:t>Cholesterol is a </a:t>
            </a:r>
            <a:r>
              <a:rPr lang="en-US" b="1" dirty="0">
                <a:solidFill>
                  <a:srgbClr val="0070C0"/>
                </a:solidFill>
              </a:rPr>
              <a:t>waxy, fat-like substance, </a:t>
            </a:r>
            <a:r>
              <a:rPr lang="en-US" dirty="0"/>
              <a:t>which the body needs for good health, but in the right amounts. Unhealthy, high levels of cholesterol can lead to a condition called </a:t>
            </a:r>
            <a:r>
              <a:rPr lang="en-US" b="1" dirty="0">
                <a:solidFill>
                  <a:srgbClr val="0070C0"/>
                </a:solidFill>
              </a:rPr>
              <a:t>Hypercholesterolemia</a:t>
            </a:r>
            <a:r>
              <a:rPr lang="en-US" dirty="0"/>
              <a:t> (high blood cholesterol).</a:t>
            </a:r>
          </a:p>
          <a:p>
            <a:r>
              <a:rPr lang="en-US" dirty="0"/>
              <a:t>Cholesterol in the blood is carried on lipoproteins:</a:t>
            </a:r>
          </a:p>
          <a:p>
            <a:r>
              <a:rPr lang="en-US" b="1" dirty="0"/>
              <a:t>Low-density lipoprotein (</a:t>
            </a:r>
            <a:r>
              <a:rPr lang="en-US" b="1" dirty="0">
                <a:solidFill>
                  <a:srgbClr val="0070C0"/>
                </a:solidFill>
              </a:rPr>
              <a:t>LDL</a:t>
            </a:r>
            <a:r>
              <a:rPr lang="en-US" b="1" dirty="0"/>
              <a:t>), </a:t>
            </a:r>
            <a:r>
              <a:rPr lang="en-US" dirty="0"/>
              <a:t>sometimes called </a:t>
            </a:r>
            <a:r>
              <a:rPr lang="en-US" b="1" dirty="0">
                <a:solidFill>
                  <a:srgbClr val="0070C0"/>
                </a:solidFill>
              </a:rPr>
              <a:t>“bad” cholesterol</a:t>
            </a:r>
          </a:p>
          <a:p>
            <a:r>
              <a:rPr lang="en-US" b="1" dirty="0"/>
              <a:t>High-density lipoprotein (</a:t>
            </a:r>
            <a:r>
              <a:rPr lang="en-US" b="1" dirty="0">
                <a:solidFill>
                  <a:srgbClr val="0070C0"/>
                </a:solidFill>
              </a:rPr>
              <a:t>HDL</a:t>
            </a:r>
            <a:r>
              <a:rPr lang="en-US" b="1" dirty="0"/>
              <a:t>), </a:t>
            </a:r>
            <a:r>
              <a:rPr lang="en-US" dirty="0"/>
              <a:t>sometimes called </a:t>
            </a:r>
            <a:r>
              <a:rPr lang="en-US" b="1" dirty="0">
                <a:solidFill>
                  <a:srgbClr val="0070C0"/>
                </a:solidFill>
              </a:rPr>
              <a:t>“good” cholesterol</a:t>
            </a:r>
            <a:r>
              <a:rPr lang="en-US" dirty="0"/>
              <a:t>.</a:t>
            </a:r>
          </a:p>
        </p:txBody>
      </p:sp>
      <p:pic>
        <p:nvPicPr>
          <p:cNvPr id="11268" name="Picture 4" descr="What's the Difference Between HDL and LDL Cholesterol?">
            <a:extLst>
              <a:ext uri="{FF2B5EF4-FFF2-40B4-BE49-F238E27FC236}">
                <a16:creationId xmlns:a16="http://schemas.microsoft.com/office/drawing/2014/main" id="{B9610203-FF1E-DBCD-FFE2-4BAF1C5B914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80" t="4948" r="2680" b="1031"/>
          <a:stretch/>
        </p:blipFill>
        <p:spPr bwMode="auto">
          <a:xfrm>
            <a:off x="4495582" y="1371600"/>
            <a:ext cx="4648418" cy="46180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FE4905A-05FA-04F9-1804-F10A2C5D86F5}"/>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4" name="Footer Placeholder 3">
            <a:extLst>
              <a:ext uri="{FF2B5EF4-FFF2-40B4-BE49-F238E27FC236}">
                <a16:creationId xmlns:a16="http://schemas.microsoft.com/office/drawing/2014/main" id="{519BD569-1EDF-0DF8-4DC1-7B67A5BDF165}"/>
              </a:ext>
            </a:extLst>
          </p:cNvPr>
          <p:cNvSpPr>
            <a:spLocks noGrp="1"/>
          </p:cNvSpPr>
          <p:nvPr>
            <p:ph type="ftr" sz="quarter" idx="4294967295"/>
          </p:nvPr>
        </p:nvSpPr>
        <p:spPr>
          <a:xfrm>
            <a:off x="7696200" y="6569075"/>
            <a:ext cx="1447800" cy="365125"/>
          </a:xfrm>
        </p:spPr>
        <p:txBody>
          <a:bodyPr/>
          <a:lstStyle/>
          <a:p>
            <a:pPr>
              <a:defRPr/>
            </a:pPr>
            <a:r>
              <a:rPr lang="en-US" sz="1400" dirty="0">
                <a:solidFill>
                  <a:schemeClr val="accent4"/>
                </a:solidFill>
              </a:rPr>
              <a:t>Core Concept</a:t>
            </a:r>
          </a:p>
        </p:txBody>
      </p:sp>
      <p:sp>
        <p:nvSpPr>
          <p:cNvPr id="6" name="Footer Placeholder 3">
            <a:extLst>
              <a:ext uri="{FF2B5EF4-FFF2-40B4-BE49-F238E27FC236}">
                <a16:creationId xmlns:a16="http://schemas.microsoft.com/office/drawing/2014/main" id="{C0A67447-1D0D-D0D6-C885-BF250BDC1A7A}"/>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392161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4E5B-01DA-D745-D13F-54ED28426BD6}"/>
              </a:ext>
            </a:extLst>
          </p:cNvPr>
          <p:cNvSpPr>
            <a:spLocks noGrp="1"/>
          </p:cNvSpPr>
          <p:nvPr>
            <p:ph type="title"/>
          </p:nvPr>
        </p:nvSpPr>
        <p:spPr>
          <a:xfrm>
            <a:off x="533400" y="274638"/>
            <a:ext cx="8153400" cy="760411"/>
          </a:xfrm>
        </p:spPr>
        <p:txBody>
          <a:bodyPr>
            <a:normAutofit/>
          </a:bodyPr>
          <a:lstStyle/>
          <a:p>
            <a:r>
              <a:rPr lang="en-US" b="1" dirty="0"/>
              <a:t>Chemical Structure of Cholesterol</a:t>
            </a:r>
            <a:endParaRPr lang="en-US" dirty="0"/>
          </a:p>
        </p:txBody>
      </p:sp>
      <p:sp>
        <p:nvSpPr>
          <p:cNvPr id="3" name="Content Placeholder 2">
            <a:extLst>
              <a:ext uri="{FF2B5EF4-FFF2-40B4-BE49-F238E27FC236}">
                <a16:creationId xmlns:a16="http://schemas.microsoft.com/office/drawing/2014/main" id="{94F4414E-1584-CA21-3F27-0C436585E58F}"/>
              </a:ext>
            </a:extLst>
          </p:cNvPr>
          <p:cNvSpPr>
            <a:spLocks noGrp="1"/>
          </p:cNvSpPr>
          <p:nvPr>
            <p:ph sz="half" idx="1"/>
          </p:nvPr>
        </p:nvSpPr>
        <p:spPr>
          <a:xfrm>
            <a:off x="0" y="1035050"/>
            <a:ext cx="5410200" cy="5822950"/>
          </a:xfrm>
        </p:spPr>
        <p:txBody>
          <a:bodyPr>
            <a:normAutofit/>
          </a:bodyPr>
          <a:lstStyle/>
          <a:p>
            <a:r>
              <a:rPr lang="en-US" sz="2000" dirty="0"/>
              <a:t>The chemical formula of cholesterol is </a:t>
            </a:r>
            <a:r>
              <a:rPr lang="en-US" sz="2000" u="sng" dirty="0">
                <a:hlinkClick r:id="rId2"/>
              </a:rPr>
              <a:t>C</a:t>
            </a:r>
            <a:r>
              <a:rPr lang="en-US" sz="2000" u="sng" baseline="-25000" dirty="0">
                <a:hlinkClick r:id="rId2"/>
              </a:rPr>
              <a:t>27</a:t>
            </a:r>
            <a:r>
              <a:rPr lang="en-US" sz="2000" u="sng" dirty="0">
                <a:hlinkClick r:id="rId2"/>
              </a:rPr>
              <a:t>H</a:t>
            </a:r>
            <a:r>
              <a:rPr lang="en-US" sz="2000" u="sng" baseline="-25000" dirty="0">
                <a:hlinkClick r:id="rId2"/>
              </a:rPr>
              <a:t>46</a:t>
            </a:r>
            <a:r>
              <a:rPr lang="en-US" sz="2000" u="sng" dirty="0">
                <a:hlinkClick r:id="rId2"/>
              </a:rPr>
              <a:t>O</a:t>
            </a:r>
            <a:r>
              <a:rPr lang="en-US" sz="2000" dirty="0"/>
              <a:t>.</a:t>
            </a:r>
          </a:p>
          <a:p>
            <a:r>
              <a:rPr lang="en-US" sz="2000" dirty="0"/>
              <a:t>Structure of Cholesterol consists of:</a:t>
            </a:r>
          </a:p>
          <a:p>
            <a:pPr marL="514350" indent="-514350">
              <a:buFont typeface="+mj-lt"/>
              <a:buAutoNum type="arabicPeriod"/>
            </a:pPr>
            <a:r>
              <a:rPr lang="en-US" sz="2000" dirty="0"/>
              <a:t>A </a:t>
            </a:r>
            <a:r>
              <a:rPr lang="en-US" sz="2000" b="1" dirty="0">
                <a:solidFill>
                  <a:srgbClr val="0070C0"/>
                </a:solidFill>
              </a:rPr>
              <a:t>Central Sterol Nucleus</a:t>
            </a:r>
            <a:r>
              <a:rPr lang="en-US" sz="2000" dirty="0"/>
              <a:t> of four hydrocarbon rings, which are hydrogen and carbon atoms with a circular arrangement. These rings join together in the middle of the compound. </a:t>
            </a:r>
          </a:p>
          <a:p>
            <a:pPr marL="514350" indent="-514350">
              <a:buFont typeface="+mj-lt"/>
              <a:buAutoNum type="arabicPeriod"/>
            </a:pPr>
            <a:r>
              <a:rPr lang="en-US" sz="2000" dirty="0"/>
              <a:t>A </a:t>
            </a:r>
            <a:r>
              <a:rPr lang="en-US" sz="2000" b="1" dirty="0">
                <a:solidFill>
                  <a:srgbClr val="0070C0"/>
                </a:solidFill>
              </a:rPr>
              <a:t>Hydrocarbon Tail</a:t>
            </a:r>
            <a:r>
              <a:rPr lang="en-US" sz="2000" dirty="0"/>
              <a:t>, a chain of hydrogen and carbon atoms at one end of the molecule</a:t>
            </a:r>
          </a:p>
          <a:p>
            <a:pPr marL="514350" indent="-514350">
              <a:buFont typeface="+mj-lt"/>
              <a:buAutoNum type="arabicPeriod"/>
            </a:pPr>
            <a:r>
              <a:rPr lang="en-US" sz="2000" dirty="0"/>
              <a:t>A </a:t>
            </a:r>
            <a:r>
              <a:rPr lang="en-US" sz="2000" b="1" dirty="0">
                <a:solidFill>
                  <a:srgbClr val="0070C0"/>
                </a:solidFill>
              </a:rPr>
              <a:t>Hydroxyl Group</a:t>
            </a:r>
            <a:r>
              <a:rPr lang="en-US" sz="2000" dirty="0"/>
              <a:t>, which is one hydrogen atom bonded to one oxygen atom and this hydroxyl group attaches to the other end.</a:t>
            </a:r>
          </a:p>
          <a:p>
            <a:pPr marL="0" indent="0">
              <a:buNone/>
            </a:pPr>
            <a:endParaRPr lang="en-US" sz="2000" dirty="0"/>
          </a:p>
          <a:p>
            <a:r>
              <a:rPr lang="en-US" sz="2000" dirty="0"/>
              <a:t>Both the sterol nucleus and hydrocarbon tail do not mix with water, so this structure cannot travel through the bloodstream alone. For this reason, cholesterol combines with proteins to create </a:t>
            </a:r>
            <a:r>
              <a:rPr lang="en-US" sz="2000" b="1" dirty="0">
                <a:solidFill>
                  <a:srgbClr val="C00000"/>
                </a:solidFill>
              </a:rPr>
              <a:t>Lipoproteins</a:t>
            </a:r>
            <a:r>
              <a:rPr lang="en-US" sz="2000" dirty="0"/>
              <a:t>, which can travel through the blood to reach cells that need them.</a:t>
            </a:r>
          </a:p>
        </p:txBody>
      </p:sp>
      <p:pic>
        <p:nvPicPr>
          <p:cNvPr id="7" name="Picture 2" descr="Cholesterol - Biochemistry Flashcards | Draw it to Know it">
            <a:extLst>
              <a:ext uri="{FF2B5EF4-FFF2-40B4-BE49-F238E27FC236}">
                <a16:creationId xmlns:a16="http://schemas.microsoft.com/office/drawing/2014/main" id="{2DDD7CB2-B2FB-4A37-4D81-534594ED1F0F}"/>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662" r="10971"/>
          <a:stretch/>
        </p:blipFill>
        <p:spPr bwMode="auto">
          <a:xfrm>
            <a:off x="5334000" y="1386680"/>
            <a:ext cx="3810000" cy="486171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CB760D0-8AA3-B2F1-AD8E-AD5BBE9042C6}"/>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4" name="Footer Placeholder 3">
            <a:extLst>
              <a:ext uri="{FF2B5EF4-FFF2-40B4-BE49-F238E27FC236}">
                <a16:creationId xmlns:a16="http://schemas.microsoft.com/office/drawing/2014/main" id="{C833D9EA-3635-0066-4D59-097B339222F1}"/>
              </a:ext>
            </a:extLst>
          </p:cNvPr>
          <p:cNvSpPr>
            <a:spLocks noGrp="1"/>
          </p:cNvSpPr>
          <p:nvPr>
            <p:ph type="ftr" sz="quarter" idx="4294967295"/>
          </p:nvPr>
        </p:nvSpPr>
        <p:spPr>
          <a:xfrm>
            <a:off x="7620000" y="6569075"/>
            <a:ext cx="1524000" cy="365125"/>
          </a:xfrm>
        </p:spPr>
        <p:txBody>
          <a:bodyPr/>
          <a:lstStyle/>
          <a:p>
            <a:pPr>
              <a:defRPr/>
            </a:pPr>
            <a:r>
              <a:rPr lang="en-US" sz="1400" dirty="0">
                <a:solidFill>
                  <a:schemeClr val="accent4"/>
                </a:solidFill>
              </a:rPr>
              <a:t>Core Concept</a:t>
            </a:r>
          </a:p>
        </p:txBody>
      </p:sp>
      <p:sp>
        <p:nvSpPr>
          <p:cNvPr id="6" name="Footer Placeholder 3">
            <a:extLst>
              <a:ext uri="{FF2B5EF4-FFF2-40B4-BE49-F238E27FC236}">
                <a16:creationId xmlns:a16="http://schemas.microsoft.com/office/drawing/2014/main" id="{6CD1F1EE-90A9-E8B4-2F23-3590F6FDCFB2}"/>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295329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576F-FF17-94B6-7154-507610C8D0A5}"/>
              </a:ext>
            </a:extLst>
          </p:cNvPr>
          <p:cNvSpPr>
            <a:spLocks noGrp="1"/>
          </p:cNvSpPr>
          <p:nvPr>
            <p:ph type="title"/>
          </p:nvPr>
        </p:nvSpPr>
        <p:spPr>
          <a:xfrm>
            <a:off x="457200" y="457201"/>
            <a:ext cx="7467600" cy="761999"/>
          </a:xfrm>
        </p:spPr>
        <p:txBody>
          <a:bodyPr>
            <a:normAutofit/>
          </a:bodyPr>
          <a:lstStyle/>
          <a:p>
            <a:pPr algn="ctr"/>
            <a:r>
              <a:rPr lang="en-US" sz="3600" b="1" dirty="0"/>
              <a:t>Properties of Cholesterol</a:t>
            </a:r>
          </a:p>
        </p:txBody>
      </p:sp>
      <p:pic>
        <p:nvPicPr>
          <p:cNvPr id="6" name="Content Placeholder 5">
            <a:extLst>
              <a:ext uri="{FF2B5EF4-FFF2-40B4-BE49-F238E27FC236}">
                <a16:creationId xmlns:a16="http://schemas.microsoft.com/office/drawing/2014/main" id="{3BCAAF16-1DD4-F9AB-800C-315FB06025E3}"/>
              </a:ext>
            </a:extLst>
          </p:cNvPr>
          <p:cNvPicPr>
            <a:picLocks noGrp="1" noChangeAspect="1"/>
          </p:cNvPicPr>
          <p:nvPr>
            <p:ph idx="1"/>
          </p:nvPr>
        </p:nvPicPr>
        <p:blipFill>
          <a:blip r:embed="rId2"/>
          <a:stretch/>
        </p:blipFill>
        <p:spPr>
          <a:xfrm>
            <a:off x="1238017" y="1825625"/>
            <a:ext cx="6667965" cy="4351338"/>
          </a:xfrm>
          <a:prstGeom prst="rect">
            <a:avLst/>
          </a:prstGeom>
        </p:spPr>
      </p:pic>
      <p:sp>
        <p:nvSpPr>
          <p:cNvPr id="5" name="Slide Number Placeholder 4">
            <a:extLst>
              <a:ext uri="{FF2B5EF4-FFF2-40B4-BE49-F238E27FC236}">
                <a16:creationId xmlns:a16="http://schemas.microsoft.com/office/drawing/2014/main" id="{2756CFA4-AE9A-8BD1-05D7-9DEE751F5D0A}"/>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4" name="Footer Placeholder 3">
            <a:extLst>
              <a:ext uri="{FF2B5EF4-FFF2-40B4-BE49-F238E27FC236}">
                <a16:creationId xmlns:a16="http://schemas.microsoft.com/office/drawing/2014/main" id="{1C270F9A-3D92-A92F-3262-3CDCBABFBDB0}"/>
              </a:ext>
            </a:extLst>
          </p:cNvPr>
          <p:cNvSpPr>
            <a:spLocks noGrp="1"/>
          </p:cNvSpPr>
          <p:nvPr>
            <p:ph type="ftr" sz="quarter" idx="3"/>
          </p:nvPr>
        </p:nvSpPr>
        <p:spPr>
          <a:xfrm>
            <a:off x="7696200" y="6492875"/>
            <a:ext cx="1676400" cy="365125"/>
          </a:xfrm>
        </p:spPr>
        <p:txBody>
          <a:bodyPr/>
          <a:lstStyle/>
          <a:p>
            <a:pPr>
              <a:defRPr/>
            </a:pPr>
            <a:r>
              <a:rPr lang="en-US" sz="1400" dirty="0">
                <a:solidFill>
                  <a:schemeClr val="accent4"/>
                </a:solidFill>
              </a:rPr>
              <a:t>Core Concept</a:t>
            </a:r>
          </a:p>
        </p:txBody>
      </p:sp>
      <p:sp>
        <p:nvSpPr>
          <p:cNvPr id="3" name="Footer Placeholder 3">
            <a:extLst>
              <a:ext uri="{FF2B5EF4-FFF2-40B4-BE49-F238E27FC236}">
                <a16:creationId xmlns:a16="http://schemas.microsoft.com/office/drawing/2014/main" id="{6AB5B7EA-C6FB-711C-95D7-7A2721336DFE}"/>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163235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33F8-5628-7E09-201B-881A871871DD}"/>
              </a:ext>
            </a:extLst>
          </p:cNvPr>
          <p:cNvSpPr>
            <a:spLocks noGrp="1"/>
          </p:cNvSpPr>
          <p:nvPr>
            <p:ph type="title"/>
          </p:nvPr>
        </p:nvSpPr>
        <p:spPr>
          <a:xfrm>
            <a:off x="457200" y="274638"/>
            <a:ext cx="8229600" cy="944562"/>
          </a:xfrm>
        </p:spPr>
        <p:txBody>
          <a:bodyPr>
            <a:normAutofit/>
          </a:bodyPr>
          <a:lstStyle/>
          <a:p>
            <a:pPr algn="ctr"/>
            <a:r>
              <a:rPr lang="en-US" sz="4000" b="1" dirty="0"/>
              <a:t>Functions Of Cholesterol </a:t>
            </a:r>
            <a:endParaRPr lang="en-US" sz="4000" dirty="0"/>
          </a:p>
        </p:txBody>
      </p:sp>
      <p:sp>
        <p:nvSpPr>
          <p:cNvPr id="3" name="Content Placeholder 2">
            <a:extLst>
              <a:ext uri="{FF2B5EF4-FFF2-40B4-BE49-F238E27FC236}">
                <a16:creationId xmlns:a16="http://schemas.microsoft.com/office/drawing/2014/main" id="{98C4DBDB-440F-8055-42FE-1B5C9DCAC50A}"/>
              </a:ext>
            </a:extLst>
          </p:cNvPr>
          <p:cNvSpPr>
            <a:spLocks noGrp="1"/>
          </p:cNvSpPr>
          <p:nvPr>
            <p:ph idx="1"/>
          </p:nvPr>
        </p:nvSpPr>
        <p:spPr>
          <a:xfrm>
            <a:off x="152400" y="1066800"/>
            <a:ext cx="8839200" cy="5791200"/>
          </a:xfrm>
        </p:spPr>
        <p:txBody>
          <a:bodyPr>
            <a:normAutofit fontScale="92500" lnSpcReduction="20000"/>
          </a:bodyPr>
          <a:lstStyle/>
          <a:p>
            <a:pPr marL="0" indent="0">
              <a:buNone/>
            </a:pPr>
            <a:r>
              <a:rPr lang="en-US" sz="2400" dirty="0"/>
              <a:t>Although people generally believe cholesterol is harmful, it has several important roles, including:</a:t>
            </a:r>
          </a:p>
          <a:p>
            <a:endParaRPr lang="en-US" sz="2400" dirty="0"/>
          </a:p>
          <a:p>
            <a:r>
              <a:rPr lang="en-US" sz="2400" dirty="0"/>
              <a:t>A</a:t>
            </a:r>
            <a:r>
              <a:rPr lang="en-US" sz="2400" b="1" dirty="0">
                <a:solidFill>
                  <a:srgbClr val="0070C0"/>
                </a:solidFill>
              </a:rPr>
              <a:t> Cell Membrane Component</a:t>
            </a:r>
            <a:r>
              <a:rPr lang="en-US" sz="2400" dirty="0"/>
              <a:t>: Cholesterol is an important part of the cell membrane </a:t>
            </a:r>
            <a:r>
              <a:rPr lang="en-US" sz="2400" b="1" dirty="0"/>
              <a:t>structure</a:t>
            </a:r>
            <a:r>
              <a:rPr lang="en-US" sz="2400" dirty="0"/>
              <a:t>. It changes the fluid in the membrane, which can affect the internal cell environment. It also fosters </a:t>
            </a:r>
            <a:r>
              <a:rPr lang="en-US" sz="2400" b="1" dirty="0"/>
              <a:t>transportation</a:t>
            </a:r>
            <a:r>
              <a:rPr lang="en-US" sz="2400" dirty="0"/>
              <a:t> within the cell.</a:t>
            </a:r>
          </a:p>
          <a:p>
            <a:endParaRPr lang="en-US" sz="2400" dirty="0"/>
          </a:p>
          <a:p>
            <a:r>
              <a:rPr lang="en-US" sz="2400" dirty="0"/>
              <a:t>A</a:t>
            </a:r>
            <a:r>
              <a:rPr lang="en-US" sz="2400" b="1" dirty="0">
                <a:solidFill>
                  <a:srgbClr val="0070C0"/>
                </a:solidFill>
              </a:rPr>
              <a:t> Digestive Aid</a:t>
            </a:r>
            <a:r>
              <a:rPr lang="en-US" sz="2400" dirty="0"/>
              <a:t>: Cholesterol is a component of </a:t>
            </a:r>
            <a:r>
              <a:rPr lang="en-US" sz="2400" b="1" dirty="0"/>
              <a:t>Bile Salt</a:t>
            </a:r>
            <a:r>
              <a:rPr lang="en-US" sz="2400" dirty="0"/>
              <a:t>. The digestive system uses this to </a:t>
            </a:r>
            <a:r>
              <a:rPr lang="en-US" sz="2400" b="1" dirty="0"/>
              <a:t>Absorb Fat-soluble Vitamins A</a:t>
            </a:r>
            <a:r>
              <a:rPr lang="en-US" sz="2400" dirty="0"/>
              <a:t>, </a:t>
            </a:r>
            <a:r>
              <a:rPr lang="en-US" sz="2400" b="1" dirty="0"/>
              <a:t>D</a:t>
            </a:r>
            <a:r>
              <a:rPr lang="en-US" sz="2400" dirty="0"/>
              <a:t>, </a:t>
            </a:r>
            <a:r>
              <a:rPr lang="en-US" sz="2400" b="1" dirty="0"/>
              <a:t>E</a:t>
            </a:r>
            <a:r>
              <a:rPr lang="en-US" sz="2400" dirty="0"/>
              <a:t>, and </a:t>
            </a:r>
            <a:r>
              <a:rPr lang="en-US" sz="2400" b="1" dirty="0"/>
              <a:t>K</a:t>
            </a:r>
            <a:r>
              <a:rPr lang="en-US" sz="2400" dirty="0"/>
              <a:t>.</a:t>
            </a:r>
          </a:p>
          <a:p>
            <a:endParaRPr lang="en-US" sz="2400" dirty="0"/>
          </a:p>
          <a:p>
            <a:r>
              <a:rPr lang="en-US" sz="2400" dirty="0"/>
              <a:t>A </a:t>
            </a:r>
            <a:r>
              <a:rPr lang="en-US" sz="2400" b="1" dirty="0">
                <a:solidFill>
                  <a:srgbClr val="0070C0"/>
                </a:solidFill>
              </a:rPr>
              <a:t>Precursor</a:t>
            </a:r>
            <a:r>
              <a:rPr lang="en-US" sz="2400" dirty="0"/>
              <a:t> for important bodily substances: The body uses cholesterol to make:</a:t>
            </a:r>
          </a:p>
          <a:p>
            <a:pPr marL="914400" lvl="1" indent="-514350">
              <a:buFont typeface="+mj-lt"/>
              <a:buAutoNum type="arabicPeriod"/>
            </a:pPr>
            <a:r>
              <a:rPr lang="en-US" sz="2400" b="1" dirty="0">
                <a:solidFill>
                  <a:srgbClr val="7030A0"/>
                </a:solidFill>
              </a:rPr>
              <a:t>Vitamin D</a:t>
            </a:r>
            <a:r>
              <a:rPr lang="en-US" sz="2400" dirty="0"/>
              <a:t>, which plays a role in bone health</a:t>
            </a:r>
          </a:p>
          <a:p>
            <a:pPr marL="914400" lvl="1" indent="-514350">
              <a:buFont typeface="+mj-lt"/>
              <a:buAutoNum type="arabicPeriod"/>
            </a:pPr>
            <a:r>
              <a:rPr lang="en-US" sz="2400" b="1" dirty="0">
                <a:solidFill>
                  <a:srgbClr val="7030A0"/>
                </a:solidFill>
              </a:rPr>
              <a:t>Steroid Hormones</a:t>
            </a:r>
            <a:r>
              <a:rPr lang="en-US" sz="2400" dirty="0"/>
              <a:t>, such as </a:t>
            </a:r>
            <a:r>
              <a:rPr lang="en-US" sz="2400" b="1" dirty="0"/>
              <a:t>Cortisol</a:t>
            </a:r>
            <a:r>
              <a:rPr lang="en-US" sz="2400" dirty="0"/>
              <a:t>, which help the body respond to stress</a:t>
            </a:r>
          </a:p>
          <a:p>
            <a:pPr marL="914400" lvl="1" indent="-514350">
              <a:buFont typeface="+mj-lt"/>
              <a:buAutoNum type="arabicPeriod"/>
            </a:pPr>
            <a:r>
              <a:rPr lang="en-US" sz="2400" b="1" dirty="0">
                <a:solidFill>
                  <a:srgbClr val="7030A0"/>
                </a:solidFill>
              </a:rPr>
              <a:t>Reproductive System Hormones </a:t>
            </a:r>
            <a:r>
              <a:rPr lang="en-US" sz="2400" dirty="0"/>
              <a:t>such as </a:t>
            </a:r>
            <a:r>
              <a:rPr lang="en-US" sz="2400" b="1" dirty="0"/>
              <a:t>Estrogen</a:t>
            </a:r>
            <a:r>
              <a:rPr lang="en-US" sz="2400" dirty="0"/>
              <a:t> and </a:t>
            </a:r>
            <a:r>
              <a:rPr lang="en-US" sz="2400" b="1" dirty="0"/>
              <a:t>Testosterone</a:t>
            </a:r>
          </a:p>
          <a:p>
            <a:endParaRPr lang="en-US" sz="2400" dirty="0"/>
          </a:p>
          <a:p>
            <a:r>
              <a:rPr lang="en-US" sz="2400" dirty="0"/>
              <a:t>Cholesterol also plays a role in the </a:t>
            </a:r>
            <a:r>
              <a:rPr lang="en-US" sz="2400" b="1" dirty="0">
                <a:solidFill>
                  <a:srgbClr val="0070C0"/>
                </a:solidFill>
              </a:rPr>
              <a:t>Immune System </a:t>
            </a:r>
            <a:r>
              <a:rPr lang="en-US" sz="2400" dirty="0"/>
              <a:t>and </a:t>
            </a:r>
            <a:r>
              <a:rPr lang="en-US" sz="2400" b="1" dirty="0">
                <a:solidFill>
                  <a:srgbClr val="0070C0"/>
                </a:solidFill>
              </a:rPr>
              <a:t>Brain Synapses</a:t>
            </a:r>
            <a:r>
              <a:rPr lang="en-US" sz="2400" dirty="0"/>
              <a:t>. These are points of contact between nerve cells in the brain.</a:t>
            </a:r>
          </a:p>
        </p:txBody>
      </p:sp>
      <p:sp>
        <p:nvSpPr>
          <p:cNvPr id="5" name="Slide Number Placeholder 4">
            <a:extLst>
              <a:ext uri="{FF2B5EF4-FFF2-40B4-BE49-F238E27FC236}">
                <a16:creationId xmlns:a16="http://schemas.microsoft.com/office/drawing/2014/main" id="{90A907D4-EBA4-8EB5-8CF3-940ADDCE9B9C}"/>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4" name="Footer Placeholder 3">
            <a:extLst>
              <a:ext uri="{FF2B5EF4-FFF2-40B4-BE49-F238E27FC236}">
                <a16:creationId xmlns:a16="http://schemas.microsoft.com/office/drawing/2014/main" id="{6C42E102-922F-0970-080B-F5463184F07A}"/>
              </a:ext>
            </a:extLst>
          </p:cNvPr>
          <p:cNvSpPr>
            <a:spLocks noGrp="1"/>
          </p:cNvSpPr>
          <p:nvPr>
            <p:ph type="ftr" sz="quarter" idx="3"/>
          </p:nvPr>
        </p:nvSpPr>
        <p:spPr>
          <a:xfrm>
            <a:off x="7696200" y="6569075"/>
            <a:ext cx="1752600" cy="365125"/>
          </a:xfrm>
        </p:spPr>
        <p:txBody>
          <a:bodyPr/>
          <a:lstStyle/>
          <a:p>
            <a:pPr>
              <a:defRPr/>
            </a:pPr>
            <a:r>
              <a:rPr lang="en-US" sz="1400" dirty="0">
                <a:solidFill>
                  <a:schemeClr val="accent4"/>
                </a:solidFill>
              </a:rPr>
              <a:t>Core Concept</a:t>
            </a:r>
          </a:p>
        </p:txBody>
      </p:sp>
      <p:sp>
        <p:nvSpPr>
          <p:cNvPr id="6" name="Footer Placeholder 3">
            <a:extLst>
              <a:ext uri="{FF2B5EF4-FFF2-40B4-BE49-F238E27FC236}">
                <a16:creationId xmlns:a16="http://schemas.microsoft.com/office/drawing/2014/main" id="{F14F4125-54F5-E51A-220A-7BFC53564233}"/>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81113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10C1-FF58-FF23-112C-587102B45DB3}"/>
              </a:ext>
            </a:extLst>
          </p:cNvPr>
          <p:cNvSpPr>
            <a:spLocks noGrp="1"/>
          </p:cNvSpPr>
          <p:nvPr>
            <p:ph type="title"/>
          </p:nvPr>
        </p:nvSpPr>
        <p:spPr>
          <a:xfrm>
            <a:off x="457200" y="274638"/>
            <a:ext cx="8229600" cy="990598"/>
          </a:xfrm>
        </p:spPr>
        <p:txBody>
          <a:bodyPr>
            <a:normAutofit/>
          </a:bodyPr>
          <a:lstStyle/>
          <a:p>
            <a:pPr algn="ctr"/>
            <a:r>
              <a:rPr lang="en-US" sz="3600" b="1" dirty="0"/>
              <a:t>Types of Cholesterol</a:t>
            </a:r>
          </a:p>
        </p:txBody>
      </p:sp>
      <p:pic>
        <p:nvPicPr>
          <p:cNvPr id="6" name="Picture 2" descr="About high cholesterol | My Health My Life">
            <a:extLst>
              <a:ext uri="{FF2B5EF4-FFF2-40B4-BE49-F238E27FC236}">
                <a16:creationId xmlns:a16="http://schemas.microsoft.com/office/drawing/2014/main" id="{12F4B569-01F8-9F41-B3EC-9A4FC2F346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1920206"/>
            <a:ext cx="7886700" cy="41621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6F1BDE1-E544-ACD3-E522-38373C3DFF44}"/>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4" name="Footer Placeholder 3">
            <a:extLst>
              <a:ext uri="{FF2B5EF4-FFF2-40B4-BE49-F238E27FC236}">
                <a16:creationId xmlns:a16="http://schemas.microsoft.com/office/drawing/2014/main" id="{2E06600E-DDE4-0D34-B5FB-2D0EC8BA983D}"/>
              </a:ext>
            </a:extLst>
          </p:cNvPr>
          <p:cNvSpPr>
            <a:spLocks noGrp="1"/>
          </p:cNvSpPr>
          <p:nvPr>
            <p:ph type="ftr" sz="quarter" idx="3"/>
          </p:nvPr>
        </p:nvSpPr>
        <p:spPr>
          <a:xfrm>
            <a:off x="7696200" y="6569075"/>
            <a:ext cx="1600200" cy="365125"/>
          </a:xfrm>
        </p:spPr>
        <p:txBody>
          <a:bodyPr/>
          <a:lstStyle/>
          <a:p>
            <a:pPr>
              <a:defRPr/>
            </a:pPr>
            <a:r>
              <a:rPr lang="en-US" sz="1400" dirty="0">
                <a:solidFill>
                  <a:schemeClr val="accent4"/>
                </a:solidFill>
              </a:rPr>
              <a:t>Core Concept</a:t>
            </a:r>
          </a:p>
        </p:txBody>
      </p:sp>
      <p:sp>
        <p:nvSpPr>
          <p:cNvPr id="3" name="Footer Placeholder 3">
            <a:extLst>
              <a:ext uri="{FF2B5EF4-FFF2-40B4-BE49-F238E27FC236}">
                <a16:creationId xmlns:a16="http://schemas.microsoft.com/office/drawing/2014/main" id="{95098F61-3F04-90F9-DEF0-D719C400E288}"/>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209009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091E74-5818-16E8-E3AB-8D39C1B43842}"/>
              </a:ext>
            </a:extLst>
          </p:cNvPr>
          <p:cNvSpPr>
            <a:spLocks noGrp="1"/>
          </p:cNvSpPr>
          <p:nvPr>
            <p:ph type="title"/>
          </p:nvPr>
        </p:nvSpPr>
        <p:spPr>
          <a:xfrm>
            <a:off x="457200" y="365125"/>
            <a:ext cx="7696200" cy="701675"/>
          </a:xfrm>
        </p:spPr>
        <p:txBody>
          <a:bodyPr>
            <a:normAutofit/>
          </a:bodyPr>
          <a:lstStyle/>
          <a:p>
            <a:pPr algn="ctr"/>
            <a:r>
              <a:rPr lang="en-US" sz="3600" b="1" dirty="0"/>
              <a:t>Cholesterol Levels</a:t>
            </a:r>
            <a:endParaRPr lang="en-US" sz="3600" dirty="0"/>
          </a:p>
        </p:txBody>
      </p:sp>
      <p:sp>
        <p:nvSpPr>
          <p:cNvPr id="7" name="Content Placeholder 6">
            <a:extLst>
              <a:ext uri="{FF2B5EF4-FFF2-40B4-BE49-F238E27FC236}">
                <a16:creationId xmlns:a16="http://schemas.microsoft.com/office/drawing/2014/main" id="{4752AFEE-3F1D-F823-D9D6-4E5F21FB073F}"/>
              </a:ext>
            </a:extLst>
          </p:cNvPr>
          <p:cNvSpPr>
            <a:spLocks noGrp="1"/>
          </p:cNvSpPr>
          <p:nvPr>
            <p:ph sz="half" idx="1"/>
          </p:nvPr>
        </p:nvSpPr>
        <p:spPr>
          <a:xfrm>
            <a:off x="76199" y="990600"/>
            <a:ext cx="3810001" cy="5867400"/>
          </a:xfrm>
        </p:spPr>
        <p:txBody>
          <a:bodyPr>
            <a:normAutofit/>
          </a:bodyPr>
          <a:lstStyle/>
          <a:p>
            <a:endParaRPr lang="en-US" dirty="0"/>
          </a:p>
          <a:p>
            <a:r>
              <a:rPr lang="en-US" dirty="0"/>
              <a:t>High cholesterol—also known as </a:t>
            </a:r>
            <a:r>
              <a:rPr lang="en-US" b="1" dirty="0">
                <a:solidFill>
                  <a:srgbClr val="0070C0"/>
                </a:solidFill>
              </a:rPr>
              <a:t>Hyperlipidemia</a:t>
            </a:r>
            <a:r>
              <a:rPr lang="en-US" dirty="0"/>
              <a:t>—is a common condition where the body has unusually high level of fats in the blood. </a:t>
            </a:r>
          </a:p>
          <a:p>
            <a:r>
              <a:rPr lang="en-US" dirty="0"/>
              <a:t>These fats include low-density lipoprotein (</a:t>
            </a:r>
            <a:r>
              <a:rPr lang="en-US" b="1" dirty="0">
                <a:solidFill>
                  <a:srgbClr val="0070C0"/>
                </a:solidFill>
              </a:rPr>
              <a:t>LDL</a:t>
            </a:r>
            <a:r>
              <a:rPr lang="en-US" dirty="0"/>
              <a:t>) </a:t>
            </a:r>
            <a:r>
              <a:rPr lang="en-US" b="1" dirty="0">
                <a:solidFill>
                  <a:srgbClr val="0070C0"/>
                </a:solidFill>
              </a:rPr>
              <a:t>Cholesterol</a:t>
            </a:r>
            <a:r>
              <a:rPr lang="en-US" dirty="0"/>
              <a:t> and </a:t>
            </a:r>
            <a:r>
              <a:rPr lang="en-US" b="1" dirty="0">
                <a:solidFill>
                  <a:srgbClr val="0070C0"/>
                </a:solidFill>
              </a:rPr>
              <a:t>Triglycerides</a:t>
            </a:r>
            <a:r>
              <a:rPr lang="en-US" dirty="0"/>
              <a:t>. </a:t>
            </a:r>
          </a:p>
          <a:p>
            <a:r>
              <a:rPr lang="en-US" dirty="0"/>
              <a:t>They are absorbed into the body from </a:t>
            </a:r>
            <a:r>
              <a:rPr lang="en-US" b="1" dirty="0">
                <a:solidFill>
                  <a:srgbClr val="0070C0"/>
                </a:solidFill>
              </a:rPr>
              <a:t>cholesterol-rich foods </a:t>
            </a:r>
            <a:r>
              <a:rPr lang="en-US" dirty="0"/>
              <a:t>such as </a:t>
            </a:r>
            <a:r>
              <a:rPr lang="en-US" b="1" dirty="0"/>
              <a:t>red meat </a:t>
            </a:r>
            <a:r>
              <a:rPr lang="en-US" dirty="0"/>
              <a:t>and </a:t>
            </a:r>
            <a:r>
              <a:rPr lang="en-US" b="1" dirty="0"/>
              <a:t>dairy</a:t>
            </a:r>
            <a:r>
              <a:rPr lang="en-US" dirty="0"/>
              <a:t>. </a:t>
            </a:r>
          </a:p>
          <a:p>
            <a:r>
              <a:rPr lang="en-US" b="1" dirty="0"/>
              <a:t>Triglycerides</a:t>
            </a:r>
            <a:r>
              <a:rPr lang="en-US" dirty="0"/>
              <a:t> are also made in the body when </a:t>
            </a:r>
            <a:r>
              <a:rPr lang="en-US" b="1" dirty="0">
                <a:solidFill>
                  <a:srgbClr val="0070C0"/>
                </a:solidFill>
              </a:rPr>
              <a:t>excess calories are converted into fat.</a:t>
            </a:r>
          </a:p>
          <a:p>
            <a:endParaRPr lang="en-US" dirty="0"/>
          </a:p>
        </p:txBody>
      </p:sp>
      <p:pic>
        <p:nvPicPr>
          <p:cNvPr id="9" name="Content Placeholder 8">
            <a:extLst>
              <a:ext uri="{FF2B5EF4-FFF2-40B4-BE49-F238E27FC236}">
                <a16:creationId xmlns:a16="http://schemas.microsoft.com/office/drawing/2014/main" id="{5296AB91-19A3-E899-7B7D-B3C8EC34EE79}"/>
              </a:ext>
            </a:extLst>
          </p:cNvPr>
          <p:cNvPicPr>
            <a:picLocks noGrp="1" noChangeAspect="1"/>
          </p:cNvPicPr>
          <p:nvPr>
            <p:ph sz="half" idx="2"/>
          </p:nvPr>
        </p:nvPicPr>
        <p:blipFill>
          <a:blip r:embed="rId2"/>
          <a:srcRect l="2194" r="2836"/>
          <a:stretch/>
        </p:blipFill>
        <p:spPr>
          <a:xfrm>
            <a:off x="3776168" y="990600"/>
            <a:ext cx="5291632" cy="5486400"/>
          </a:xfrm>
          <a:prstGeom prst="rect">
            <a:avLst/>
          </a:prstGeom>
        </p:spPr>
      </p:pic>
      <p:sp>
        <p:nvSpPr>
          <p:cNvPr id="5" name="Slide Number Placeholder 4">
            <a:extLst>
              <a:ext uri="{FF2B5EF4-FFF2-40B4-BE49-F238E27FC236}">
                <a16:creationId xmlns:a16="http://schemas.microsoft.com/office/drawing/2014/main" id="{667C0366-A12E-DF49-C1D6-294910FB0219}"/>
              </a:ext>
            </a:extLst>
          </p:cNvPr>
          <p:cNvSpPr>
            <a:spLocks noGrp="1"/>
          </p:cNvSpPr>
          <p:nvPr>
            <p:ph type="sldNum" sz="quarter" idx="12"/>
          </p:nvPr>
        </p:nvSpPr>
        <p:spPr>
          <a:xfrm>
            <a:off x="6553200" y="6416675"/>
            <a:ext cx="2133600" cy="365125"/>
          </a:xfrm>
        </p:spPr>
        <p:txBody>
          <a:bodyPr/>
          <a:lstStyle/>
          <a:p>
            <a:pPr>
              <a:defRPr/>
            </a:pPr>
            <a:fld id="{BDA394D7-9785-4BE5-AFD5-4F918A689025}" type="slidenum">
              <a:rPr lang="en-US" smtClean="0"/>
              <a:pPr>
                <a:defRPr/>
              </a:pPr>
              <a:t>16</a:t>
            </a:fld>
            <a:endParaRPr lang="en-US"/>
          </a:p>
        </p:txBody>
      </p:sp>
      <p:sp>
        <p:nvSpPr>
          <p:cNvPr id="4" name="Footer Placeholder 3">
            <a:extLst>
              <a:ext uri="{FF2B5EF4-FFF2-40B4-BE49-F238E27FC236}">
                <a16:creationId xmlns:a16="http://schemas.microsoft.com/office/drawing/2014/main" id="{7FD04755-4C72-206C-1CF8-469E1756AC68}"/>
              </a:ext>
            </a:extLst>
          </p:cNvPr>
          <p:cNvSpPr>
            <a:spLocks noGrp="1"/>
          </p:cNvSpPr>
          <p:nvPr>
            <p:ph type="ftr" sz="quarter" idx="4294967295"/>
          </p:nvPr>
        </p:nvSpPr>
        <p:spPr>
          <a:xfrm>
            <a:off x="7162800" y="6569075"/>
            <a:ext cx="1981200" cy="365125"/>
          </a:xfrm>
        </p:spPr>
        <p:txBody>
          <a:bodyPr/>
          <a:lstStyle/>
          <a:p>
            <a:pPr>
              <a:defRPr/>
            </a:pPr>
            <a:r>
              <a:rPr lang="en-US" sz="1400" dirty="0">
                <a:solidFill>
                  <a:schemeClr val="accent4"/>
                </a:solidFill>
              </a:rPr>
              <a:t>Core Concept</a:t>
            </a:r>
          </a:p>
        </p:txBody>
      </p:sp>
      <p:sp>
        <p:nvSpPr>
          <p:cNvPr id="2" name="Footer Placeholder 3">
            <a:extLst>
              <a:ext uri="{FF2B5EF4-FFF2-40B4-BE49-F238E27FC236}">
                <a16:creationId xmlns:a16="http://schemas.microsoft.com/office/drawing/2014/main" id="{82E497E6-3B83-6C8C-2DA8-6B52B33E30B8}"/>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284299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B5AD-DF44-0CD7-401D-CC74B7176466}"/>
              </a:ext>
            </a:extLst>
          </p:cNvPr>
          <p:cNvSpPr>
            <a:spLocks noGrp="1"/>
          </p:cNvSpPr>
          <p:nvPr>
            <p:ph type="title"/>
          </p:nvPr>
        </p:nvSpPr>
        <p:spPr>
          <a:xfrm>
            <a:off x="457200" y="274638"/>
            <a:ext cx="7239000" cy="1173162"/>
          </a:xfrm>
        </p:spPr>
        <p:txBody>
          <a:bodyPr>
            <a:normAutofit fontScale="90000"/>
          </a:bodyPr>
          <a:lstStyle/>
          <a:p>
            <a:r>
              <a:rPr lang="en-US" sz="4000" b="1" dirty="0"/>
              <a:t>Atherosclerosis – Causes &amp; Effects </a:t>
            </a:r>
          </a:p>
        </p:txBody>
      </p:sp>
      <p:pic>
        <p:nvPicPr>
          <p:cNvPr id="6" name="Picture 2" descr="Atherosclerosis from Newborn to Adult&amp;mdash;Epidemiology, Pathological  Aspects, and Risk Factors">
            <a:extLst>
              <a:ext uri="{FF2B5EF4-FFF2-40B4-BE49-F238E27FC236}">
                <a16:creationId xmlns:a16="http://schemas.microsoft.com/office/drawing/2014/main" id="{18147742-A1D8-6B64-F43D-6B3C4C763C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60" y="2130018"/>
            <a:ext cx="9164660" cy="34325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E5E46BC-F589-35A9-C44D-97F43E0BC341}"/>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4" name="Footer Placeholder 3">
            <a:extLst>
              <a:ext uri="{FF2B5EF4-FFF2-40B4-BE49-F238E27FC236}">
                <a16:creationId xmlns:a16="http://schemas.microsoft.com/office/drawing/2014/main" id="{58CD1344-EA95-9D44-A25E-AD5487E484CE}"/>
              </a:ext>
            </a:extLst>
          </p:cNvPr>
          <p:cNvSpPr>
            <a:spLocks noGrp="1"/>
          </p:cNvSpPr>
          <p:nvPr>
            <p:ph type="ftr" sz="quarter" idx="3"/>
          </p:nvPr>
        </p:nvSpPr>
        <p:spPr>
          <a:xfrm>
            <a:off x="7467600" y="6613525"/>
            <a:ext cx="1981200" cy="244475"/>
          </a:xfrm>
        </p:spPr>
        <p:txBody>
          <a:bodyPr/>
          <a:lstStyle/>
          <a:p>
            <a:pPr>
              <a:defRPr/>
            </a:pPr>
            <a:r>
              <a:rPr lang="en-US" sz="1200" dirty="0"/>
              <a:t>Vertical Integration</a:t>
            </a:r>
          </a:p>
        </p:txBody>
      </p:sp>
      <p:sp>
        <p:nvSpPr>
          <p:cNvPr id="3" name="Footer Placeholder 3">
            <a:extLst>
              <a:ext uri="{FF2B5EF4-FFF2-40B4-BE49-F238E27FC236}">
                <a16:creationId xmlns:a16="http://schemas.microsoft.com/office/drawing/2014/main" id="{9E57682D-C719-60E5-3E5E-51C5B8456253}"/>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39043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4260-A870-9D5E-5996-F885186DAB7D}"/>
              </a:ext>
            </a:extLst>
          </p:cNvPr>
          <p:cNvSpPr>
            <a:spLocks noGrp="1"/>
          </p:cNvSpPr>
          <p:nvPr>
            <p:ph type="title"/>
          </p:nvPr>
        </p:nvSpPr>
        <p:spPr>
          <a:xfrm>
            <a:off x="0" y="274638"/>
            <a:ext cx="8686800" cy="868362"/>
          </a:xfrm>
        </p:spPr>
        <p:txBody>
          <a:bodyPr>
            <a:normAutofit/>
          </a:bodyPr>
          <a:lstStyle/>
          <a:p>
            <a:pPr algn="ctr"/>
            <a:r>
              <a:rPr lang="en-US" b="1" dirty="0"/>
              <a:t>Role of Lipoproteins in Atherosclerosis</a:t>
            </a:r>
          </a:p>
        </p:txBody>
      </p:sp>
      <p:sp>
        <p:nvSpPr>
          <p:cNvPr id="3" name="Content Placeholder 2">
            <a:extLst>
              <a:ext uri="{FF2B5EF4-FFF2-40B4-BE49-F238E27FC236}">
                <a16:creationId xmlns:a16="http://schemas.microsoft.com/office/drawing/2014/main" id="{18827960-094F-7534-22F6-9DA3A365830C}"/>
              </a:ext>
            </a:extLst>
          </p:cNvPr>
          <p:cNvSpPr>
            <a:spLocks noGrp="1"/>
          </p:cNvSpPr>
          <p:nvPr>
            <p:ph sz="half" idx="1"/>
          </p:nvPr>
        </p:nvSpPr>
        <p:spPr>
          <a:xfrm>
            <a:off x="76200" y="1143000"/>
            <a:ext cx="4419600" cy="5638800"/>
          </a:xfrm>
        </p:spPr>
        <p:txBody>
          <a:bodyPr>
            <a:normAutofit fontScale="70000" lnSpcReduction="20000"/>
          </a:bodyPr>
          <a:lstStyle/>
          <a:p>
            <a:r>
              <a:rPr lang="en-US" sz="3200" dirty="0"/>
              <a:t>Cholesterol is circulated in the blood attached to transport proteins, a combination referred to as lipoproteins. </a:t>
            </a:r>
          </a:p>
          <a:p>
            <a:r>
              <a:rPr lang="en-US" sz="3200" b="1" dirty="0">
                <a:solidFill>
                  <a:srgbClr val="0070C0"/>
                </a:solidFill>
              </a:rPr>
              <a:t>Low-density lipoprotein (LDL) </a:t>
            </a:r>
            <a:r>
              <a:rPr lang="en-US" sz="3200" dirty="0"/>
              <a:t>carries cholesterol </a:t>
            </a:r>
            <a:r>
              <a:rPr lang="en-US" sz="3200" b="1" dirty="0"/>
              <a:t>from the liver to various parts of the body</a:t>
            </a:r>
            <a:r>
              <a:rPr lang="en-US" sz="3200" dirty="0"/>
              <a:t>. If there is an excess of LDL, cholesterol can accumulate in the walls of arteries and lead to atherosclerosis. LDL is therefore sometimes called </a:t>
            </a:r>
            <a:r>
              <a:rPr lang="en-US" sz="3200" b="1" dirty="0">
                <a:solidFill>
                  <a:srgbClr val="C00000"/>
                </a:solidFill>
              </a:rPr>
              <a:t>“bad cholesterol.”</a:t>
            </a:r>
          </a:p>
          <a:p>
            <a:r>
              <a:rPr lang="en-US" sz="3200" b="1" dirty="0">
                <a:solidFill>
                  <a:srgbClr val="0070C0"/>
                </a:solidFill>
              </a:rPr>
              <a:t>High-density lipoprotein (HDL),</a:t>
            </a:r>
            <a:r>
              <a:rPr lang="en-US" sz="3200" dirty="0"/>
              <a:t> carries excess cholesterol </a:t>
            </a:r>
            <a:r>
              <a:rPr lang="en-US" sz="3200" b="1" dirty="0"/>
              <a:t>away from cells to the liver</a:t>
            </a:r>
            <a:r>
              <a:rPr lang="en-US" sz="3200" dirty="0"/>
              <a:t>, where it is broken down and treated as a waste product. This lipoprotein is referred to as </a:t>
            </a:r>
            <a:r>
              <a:rPr lang="en-US" sz="3200" b="1" dirty="0">
                <a:solidFill>
                  <a:srgbClr val="C00000"/>
                </a:solidFill>
              </a:rPr>
              <a:t>“good cholesterol.”</a:t>
            </a:r>
          </a:p>
        </p:txBody>
      </p:sp>
      <p:pic>
        <p:nvPicPr>
          <p:cNvPr id="8194" name="Picture 2" descr="The Role of Lipids and Lipoproteins in Atherosclerosis - Endotext - NCBI  Bookshelf">
            <a:extLst>
              <a:ext uri="{FF2B5EF4-FFF2-40B4-BE49-F238E27FC236}">
                <a16:creationId xmlns:a16="http://schemas.microsoft.com/office/drawing/2014/main" id="{B52D60A5-C471-BADF-F268-83B18D6BA9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2290" y="1600200"/>
            <a:ext cx="4801710" cy="44672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A05F088-A0C4-8540-F504-5262AF82C559}"/>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4" name="Footer Placeholder 3">
            <a:extLst>
              <a:ext uri="{FF2B5EF4-FFF2-40B4-BE49-F238E27FC236}">
                <a16:creationId xmlns:a16="http://schemas.microsoft.com/office/drawing/2014/main" id="{024DF550-4F8A-5FD8-EBFF-C820C65DB7F2}"/>
              </a:ext>
            </a:extLst>
          </p:cNvPr>
          <p:cNvSpPr>
            <a:spLocks noGrp="1"/>
          </p:cNvSpPr>
          <p:nvPr>
            <p:ph type="ftr" sz="quarter" idx="4294967295"/>
          </p:nvPr>
        </p:nvSpPr>
        <p:spPr>
          <a:xfrm>
            <a:off x="7162800" y="6613525"/>
            <a:ext cx="1981200" cy="244475"/>
          </a:xfrm>
        </p:spPr>
        <p:txBody>
          <a:bodyPr/>
          <a:lstStyle/>
          <a:p>
            <a:pPr>
              <a:defRPr/>
            </a:pPr>
            <a:r>
              <a:rPr lang="en-US" sz="1400" dirty="0"/>
              <a:t>Vertical Integration</a:t>
            </a:r>
          </a:p>
        </p:txBody>
      </p:sp>
      <p:sp>
        <p:nvSpPr>
          <p:cNvPr id="6" name="Footer Placeholder 3">
            <a:extLst>
              <a:ext uri="{FF2B5EF4-FFF2-40B4-BE49-F238E27FC236}">
                <a16:creationId xmlns:a16="http://schemas.microsoft.com/office/drawing/2014/main" id="{CE0CB647-2C96-ED24-D9F7-589E3B792B64}"/>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230628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486E-70DE-406D-79B5-26DCF385CAF7}"/>
              </a:ext>
            </a:extLst>
          </p:cNvPr>
          <p:cNvSpPr>
            <a:spLocks noGrp="1"/>
          </p:cNvSpPr>
          <p:nvPr>
            <p:ph type="title"/>
          </p:nvPr>
        </p:nvSpPr>
        <p:spPr>
          <a:xfrm>
            <a:off x="457200" y="274639"/>
            <a:ext cx="7772400" cy="864108"/>
          </a:xfrm>
        </p:spPr>
        <p:txBody>
          <a:bodyPr>
            <a:normAutofit/>
          </a:bodyPr>
          <a:lstStyle/>
          <a:p>
            <a:pPr algn="ctr"/>
            <a:r>
              <a:rPr lang="en-US" sz="3600" b="1" dirty="0"/>
              <a:t>Effects of Atherosclerosis </a:t>
            </a:r>
          </a:p>
        </p:txBody>
      </p:sp>
      <p:sp>
        <p:nvSpPr>
          <p:cNvPr id="3" name="Content Placeholder 2">
            <a:extLst>
              <a:ext uri="{FF2B5EF4-FFF2-40B4-BE49-F238E27FC236}">
                <a16:creationId xmlns:a16="http://schemas.microsoft.com/office/drawing/2014/main" id="{A4F0A377-7EB9-D146-C546-6D3051E1CD2C}"/>
              </a:ext>
            </a:extLst>
          </p:cNvPr>
          <p:cNvSpPr>
            <a:spLocks noGrp="1"/>
          </p:cNvSpPr>
          <p:nvPr>
            <p:ph sz="half" idx="1"/>
          </p:nvPr>
        </p:nvSpPr>
        <p:spPr>
          <a:xfrm>
            <a:off x="0" y="1066800"/>
            <a:ext cx="5029200" cy="5867400"/>
          </a:xfrm>
        </p:spPr>
        <p:txBody>
          <a:bodyPr>
            <a:normAutofit fontScale="55000" lnSpcReduction="20000"/>
          </a:bodyPr>
          <a:lstStyle/>
          <a:p>
            <a:r>
              <a:rPr lang="en-US" sz="4000" b="1" dirty="0">
                <a:solidFill>
                  <a:srgbClr val="0070C0"/>
                </a:solidFill>
              </a:rPr>
              <a:t>Excess cholesterol </a:t>
            </a:r>
            <a:r>
              <a:rPr lang="en-US" sz="4000" dirty="0"/>
              <a:t>present in the </a:t>
            </a:r>
            <a:r>
              <a:rPr lang="en-US" sz="4000" b="1" dirty="0">
                <a:solidFill>
                  <a:srgbClr val="0070C0"/>
                </a:solidFill>
              </a:rPr>
              <a:t>blood</a:t>
            </a:r>
            <a:r>
              <a:rPr lang="en-US" sz="4000" dirty="0"/>
              <a:t> forms fatty deposits in the walls of the </a:t>
            </a:r>
            <a:r>
              <a:rPr lang="en-US" sz="4000" b="1" dirty="0">
                <a:solidFill>
                  <a:srgbClr val="0070C0"/>
                </a:solidFill>
              </a:rPr>
              <a:t>coronary arteries</a:t>
            </a:r>
            <a:r>
              <a:rPr lang="en-US" sz="4000" dirty="0"/>
              <a:t>, the blood vessels that supply the heart with blood. </a:t>
            </a:r>
          </a:p>
          <a:p>
            <a:endParaRPr lang="en-US" sz="4000" dirty="0"/>
          </a:p>
          <a:p>
            <a:r>
              <a:rPr lang="en-US" sz="4000" dirty="0"/>
              <a:t>As the cholesterol </a:t>
            </a:r>
            <a:r>
              <a:rPr lang="en-US" sz="4000" b="1" dirty="0">
                <a:solidFill>
                  <a:srgbClr val="0070C0"/>
                </a:solidFill>
              </a:rPr>
              <a:t>accumulates</a:t>
            </a:r>
            <a:r>
              <a:rPr lang="en-US" sz="4000" dirty="0"/>
              <a:t>, it causes </a:t>
            </a:r>
            <a:r>
              <a:rPr lang="en-US" sz="4000" b="1" dirty="0">
                <a:solidFill>
                  <a:srgbClr val="0070C0"/>
                </a:solidFill>
              </a:rPr>
              <a:t>atherosclerotic plaques</a:t>
            </a:r>
            <a:r>
              <a:rPr lang="en-US" sz="4000" dirty="0"/>
              <a:t> to form, which narrow and harden the artery walls. This is referred to as </a:t>
            </a:r>
            <a:r>
              <a:rPr lang="en-US" sz="4000" b="1" dirty="0">
                <a:solidFill>
                  <a:srgbClr val="C00000"/>
                </a:solidFill>
              </a:rPr>
              <a:t>Atherosclerosis</a:t>
            </a:r>
            <a:r>
              <a:rPr lang="en-US" sz="4000" dirty="0"/>
              <a:t>. </a:t>
            </a:r>
          </a:p>
          <a:p>
            <a:endParaRPr lang="en-US" sz="4000" dirty="0"/>
          </a:p>
          <a:p>
            <a:r>
              <a:rPr lang="en-US" sz="4000" dirty="0"/>
              <a:t>Eventually, these plaques can </a:t>
            </a:r>
            <a:r>
              <a:rPr lang="en-US" sz="4000" b="1" dirty="0">
                <a:solidFill>
                  <a:srgbClr val="0070C0"/>
                </a:solidFill>
              </a:rPr>
              <a:t>block the arteries </a:t>
            </a:r>
            <a:r>
              <a:rPr lang="en-US" sz="4000" dirty="0"/>
              <a:t>and limit the amount of oxygen-rich blood that can reach the heart. This increases a person’s risk of </a:t>
            </a:r>
            <a:r>
              <a:rPr lang="en-US" sz="4000" b="1" dirty="0">
                <a:solidFill>
                  <a:srgbClr val="C00000"/>
                </a:solidFill>
              </a:rPr>
              <a:t>CAD –Coronary Artery Disease </a:t>
            </a:r>
            <a:r>
              <a:rPr lang="en-US" sz="4000" dirty="0"/>
              <a:t>leading to </a:t>
            </a:r>
            <a:r>
              <a:rPr lang="en-US" sz="4000" b="1" dirty="0">
                <a:solidFill>
                  <a:srgbClr val="C00000"/>
                </a:solidFill>
              </a:rPr>
              <a:t>Angina</a:t>
            </a:r>
            <a:r>
              <a:rPr lang="en-US" sz="4000" dirty="0"/>
              <a:t> and </a:t>
            </a:r>
            <a:r>
              <a:rPr lang="en-US" sz="4000" b="1" dirty="0">
                <a:solidFill>
                  <a:srgbClr val="C00000"/>
                </a:solidFill>
              </a:rPr>
              <a:t>Myocardial Infarction </a:t>
            </a:r>
            <a:r>
              <a:rPr lang="en-US" sz="4000" dirty="0"/>
              <a:t> </a:t>
            </a:r>
          </a:p>
          <a:p>
            <a:endParaRPr lang="en-US" sz="4000" dirty="0"/>
          </a:p>
          <a:p>
            <a:r>
              <a:rPr lang="en-US" sz="4000" dirty="0"/>
              <a:t>If the arteries that supplies blood flow to the </a:t>
            </a:r>
            <a:r>
              <a:rPr lang="en-US" sz="4000" b="1" dirty="0">
                <a:solidFill>
                  <a:srgbClr val="0070C0"/>
                </a:solidFill>
              </a:rPr>
              <a:t>brain</a:t>
            </a:r>
            <a:r>
              <a:rPr lang="en-US" sz="4000" dirty="0"/>
              <a:t> </a:t>
            </a:r>
            <a:r>
              <a:rPr lang="en-US" sz="4000" dirty="0" err="1"/>
              <a:t>i.e</a:t>
            </a:r>
            <a:r>
              <a:rPr lang="en-US" sz="4000" dirty="0"/>
              <a:t> the </a:t>
            </a:r>
            <a:r>
              <a:rPr lang="en-US" sz="4000" b="1" dirty="0">
                <a:solidFill>
                  <a:srgbClr val="0070C0"/>
                </a:solidFill>
              </a:rPr>
              <a:t>Carotid Arteries </a:t>
            </a:r>
            <a:r>
              <a:rPr lang="en-US" sz="4000" dirty="0"/>
              <a:t>become narrowed and hardened due to Atherosclerosis, then a person is at an increased risk of suffering a </a:t>
            </a:r>
            <a:r>
              <a:rPr lang="en-US" sz="4000" b="1" dirty="0">
                <a:solidFill>
                  <a:srgbClr val="C00000"/>
                </a:solidFill>
              </a:rPr>
              <a:t>Stroke</a:t>
            </a:r>
            <a:r>
              <a:rPr lang="en-US" sz="4000" dirty="0"/>
              <a:t>.</a:t>
            </a:r>
          </a:p>
          <a:p>
            <a:pPr marL="0" indent="0">
              <a:buNone/>
            </a:pPr>
            <a:endParaRPr lang="en-US" sz="3200" dirty="0"/>
          </a:p>
        </p:txBody>
      </p:sp>
      <p:pic>
        <p:nvPicPr>
          <p:cNvPr id="7170" name="Picture 2" descr="Atherosclerosis: Symptoms, Causes &amp; Treatment">
            <a:extLst>
              <a:ext uri="{FF2B5EF4-FFF2-40B4-BE49-F238E27FC236}">
                <a16:creationId xmlns:a16="http://schemas.microsoft.com/office/drawing/2014/main" id="{8DCA2A0A-F58F-5D4C-DD42-5490836D630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0331"/>
          <a:stretch/>
        </p:blipFill>
        <p:spPr bwMode="auto">
          <a:xfrm>
            <a:off x="4853485" y="1371600"/>
            <a:ext cx="4247999" cy="47518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1D4269C-30FE-373F-24A1-DC555E91753F}"/>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4" name="Footer Placeholder 3">
            <a:extLst>
              <a:ext uri="{FF2B5EF4-FFF2-40B4-BE49-F238E27FC236}">
                <a16:creationId xmlns:a16="http://schemas.microsoft.com/office/drawing/2014/main" id="{6D7C512D-C0E6-FC0E-F52A-75A9AFAF80A5}"/>
              </a:ext>
            </a:extLst>
          </p:cNvPr>
          <p:cNvSpPr>
            <a:spLocks noGrp="1"/>
          </p:cNvSpPr>
          <p:nvPr>
            <p:ph type="ftr" sz="quarter" idx="4294967295"/>
          </p:nvPr>
        </p:nvSpPr>
        <p:spPr>
          <a:xfrm>
            <a:off x="6248400" y="6569075"/>
            <a:ext cx="2895600" cy="365125"/>
          </a:xfrm>
        </p:spPr>
        <p:txBody>
          <a:bodyPr/>
          <a:lstStyle/>
          <a:p>
            <a:pPr>
              <a:defRPr/>
            </a:pPr>
            <a:r>
              <a:rPr lang="en-US" sz="1400" dirty="0"/>
              <a:t>Vertical Integration</a:t>
            </a:r>
          </a:p>
        </p:txBody>
      </p:sp>
      <p:sp>
        <p:nvSpPr>
          <p:cNvPr id="6" name="Footer Placeholder 3">
            <a:extLst>
              <a:ext uri="{FF2B5EF4-FFF2-40B4-BE49-F238E27FC236}">
                <a16:creationId xmlns:a16="http://schemas.microsoft.com/office/drawing/2014/main" id="{C5EC5E35-A928-8153-20E6-EC45AE7653CE}"/>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365305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Cardiovascular Module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 (CBL)</a:t>
            </a:r>
            <a:br>
              <a:rPr lang="en-US" sz="4000" u="sng" dirty="0">
                <a:cs typeface="Times New Roman" pitchFamily="18" charset="0"/>
              </a:rPr>
            </a:br>
            <a:r>
              <a:rPr lang="en-US" sz="4000" b="1" u="sng" dirty="0">
                <a:cs typeface="Times New Roman" pitchFamily="18" charset="0"/>
              </a:rPr>
              <a:t>Atherosclerosis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Sana Latif				Date: 25-02-25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8" name="Picture 7" descr="Close-up of a document with a signature&#10;&#10;AI-generated content may be incorrect.">
            <a:extLst>
              <a:ext uri="{FF2B5EF4-FFF2-40B4-BE49-F238E27FC236}">
                <a16:creationId xmlns:a16="http://schemas.microsoft.com/office/drawing/2014/main" id="{18C04824-C483-DFDA-0087-6A9C8554D7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190749"/>
            <a:ext cx="2633781" cy="1261337"/>
          </a:xfrm>
          <a:prstGeom prst="rect">
            <a:avLst/>
          </a:prstGeom>
        </p:spPr>
      </p:pic>
      <p:pic>
        <p:nvPicPr>
          <p:cNvPr id="9" name="Picture 2" descr="Atherosclerosis: Symptoms, Causes &amp; Treatment">
            <a:extLst>
              <a:ext uri="{FF2B5EF4-FFF2-40B4-BE49-F238E27FC236}">
                <a16:creationId xmlns:a16="http://schemas.microsoft.com/office/drawing/2014/main" id="{67BF662D-FBC8-19AC-C075-5916B8A1B4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31"/>
          <a:stretch/>
        </p:blipFill>
        <p:spPr bwMode="auto">
          <a:xfrm>
            <a:off x="3352800" y="2721541"/>
            <a:ext cx="2702453" cy="293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56E3-17B7-D87B-F6FA-949F9E728294}"/>
              </a:ext>
            </a:extLst>
          </p:cNvPr>
          <p:cNvSpPr>
            <a:spLocks noGrp="1"/>
          </p:cNvSpPr>
          <p:nvPr>
            <p:ph type="title"/>
          </p:nvPr>
        </p:nvSpPr>
        <p:spPr>
          <a:xfrm>
            <a:off x="0" y="487363"/>
            <a:ext cx="9144000" cy="731837"/>
          </a:xfrm>
        </p:spPr>
        <p:txBody>
          <a:bodyPr>
            <a:normAutofit fontScale="90000"/>
          </a:bodyPr>
          <a:lstStyle/>
          <a:p>
            <a:pPr algn="ctr"/>
            <a:r>
              <a:rPr lang="en-US" sz="4000" b="1" dirty="0"/>
              <a:t>Clinical Conditions Due to Atherosclerosis/Hypercholesterolemia</a:t>
            </a:r>
          </a:p>
        </p:txBody>
      </p:sp>
      <p:sp>
        <p:nvSpPr>
          <p:cNvPr id="3" name="Content Placeholder 2">
            <a:extLst>
              <a:ext uri="{FF2B5EF4-FFF2-40B4-BE49-F238E27FC236}">
                <a16:creationId xmlns:a16="http://schemas.microsoft.com/office/drawing/2014/main" id="{57FE1F4F-F9C9-9124-D99E-95D687BA7597}"/>
              </a:ext>
            </a:extLst>
          </p:cNvPr>
          <p:cNvSpPr>
            <a:spLocks noGrp="1"/>
          </p:cNvSpPr>
          <p:nvPr>
            <p:ph idx="1"/>
          </p:nvPr>
        </p:nvSpPr>
        <p:spPr>
          <a:xfrm>
            <a:off x="76201" y="1447801"/>
            <a:ext cx="8916520" cy="5273674"/>
          </a:xfrm>
        </p:spPr>
        <p:txBody>
          <a:bodyPr>
            <a:normAutofit fontScale="92500" lnSpcReduction="10000"/>
          </a:bodyPr>
          <a:lstStyle/>
          <a:p>
            <a:r>
              <a:rPr lang="en-US" sz="2000" dirty="0"/>
              <a:t>When atherosclerosis affects the arteries in the </a:t>
            </a:r>
            <a:r>
              <a:rPr lang="en-US" sz="2000" b="1" dirty="0">
                <a:solidFill>
                  <a:srgbClr val="0070C0"/>
                </a:solidFill>
              </a:rPr>
              <a:t>limbs</a:t>
            </a:r>
            <a:r>
              <a:rPr lang="en-US" sz="2000" dirty="0"/>
              <a:t>, often the </a:t>
            </a:r>
            <a:r>
              <a:rPr lang="en-US" sz="2000" b="1" dirty="0">
                <a:solidFill>
                  <a:srgbClr val="0070C0"/>
                </a:solidFill>
              </a:rPr>
              <a:t>legs</a:t>
            </a:r>
            <a:r>
              <a:rPr lang="en-US" sz="2000" dirty="0"/>
              <a:t>. It can lead to pain, cramping, and reduced blood flow to the extremities known as </a:t>
            </a:r>
            <a:r>
              <a:rPr lang="en-US" sz="2000" b="1" dirty="0">
                <a:solidFill>
                  <a:srgbClr val="C00000"/>
                </a:solidFill>
              </a:rPr>
              <a:t>Peripheral Artery Disease (PAD)</a:t>
            </a:r>
            <a:endParaRPr lang="en-US" sz="2000" dirty="0"/>
          </a:p>
          <a:p>
            <a:pPr marL="0" indent="0">
              <a:buNone/>
            </a:pPr>
            <a:endParaRPr lang="en-US" sz="2000" b="1" dirty="0">
              <a:solidFill>
                <a:srgbClr val="C00000"/>
              </a:solidFill>
            </a:endParaRPr>
          </a:p>
          <a:p>
            <a:r>
              <a:rPr lang="en-US" sz="2000" b="1" dirty="0">
                <a:solidFill>
                  <a:srgbClr val="C00000"/>
                </a:solidFill>
              </a:rPr>
              <a:t>High Blood Pressure (Hypertension): </a:t>
            </a:r>
            <a:r>
              <a:rPr lang="en-US" sz="2000" dirty="0"/>
              <a:t>High cholesterol levels causing Atherosclerosis can contribute to high blood pressure, which is a risk factor for heart disease and stroke.</a:t>
            </a:r>
          </a:p>
          <a:p>
            <a:endParaRPr lang="en-US" sz="2000" b="1" dirty="0">
              <a:solidFill>
                <a:srgbClr val="C00000"/>
              </a:solidFill>
            </a:endParaRPr>
          </a:p>
          <a:p>
            <a:r>
              <a:rPr lang="en-US" sz="2000" b="1" dirty="0">
                <a:solidFill>
                  <a:srgbClr val="C00000"/>
                </a:solidFill>
              </a:rPr>
              <a:t>Type 2 Diabetes</a:t>
            </a:r>
            <a:r>
              <a:rPr lang="en-US" sz="2000" dirty="0">
                <a:solidFill>
                  <a:srgbClr val="C00000"/>
                </a:solidFill>
              </a:rPr>
              <a:t>: </a:t>
            </a:r>
            <a:r>
              <a:rPr lang="en-US" sz="2000" dirty="0"/>
              <a:t>High cholesterol can be associated with insulin resistance and the development of type 2 diabetes, which can lead to various health complications if not managed properly.</a:t>
            </a:r>
          </a:p>
          <a:p>
            <a:endParaRPr lang="en-US" sz="2000" b="1" dirty="0">
              <a:solidFill>
                <a:srgbClr val="C00000"/>
              </a:solidFill>
            </a:endParaRPr>
          </a:p>
          <a:p>
            <a:r>
              <a:rPr lang="en-US" sz="2000" b="1" dirty="0">
                <a:solidFill>
                  <a:srgbClr val="C00000"/>
                </a:solidFill>
              </a:rPr>
              <a:t>Gallstones</a:t>
            </a:r>
            <a:r>
              <a:rPr lang="en-US" sz="2000" dirty="0">
                <a:solidFill>
                  <a:srgbClr val="C00000"/>
                </a:solidFill>
              </a:rPr>
              <a:t>: </a:t>
            </a:r>
            <a:r>
              <a:rPr lang="en-US" sz="2000" dirty="0"/>
              <a:t>Excess cholesterol in the bile can lead to the formation of gallstones, which can cause abdominal pain and other digestive issues.</a:t>
            </a:r>
          </a:p>
          <a:p>
            <a:endParaRPr lang="en-US" sz="2000" b="1" dirty="0">
              <a:solidFill>
                <a:srgbClr val="C00000"/>
              </a:solidFill>
            </a:endParaRPr>
          </a:p>
          <a:p>
            <a:r>
              <a:rPr lang="en-US" sz="2000" b="1" dirty="0">
                <a:solidFill>
                  <a:srgbClr val="C00000"/>
                </a:solidFill>
              </a:rPr>
              <a:t>Non-Alcoholic Fatty Liver Disease (NAFLD): </a:t>
            </a:r>
            <a:r>
              <a:rPr lang="en-US" sz="2000" dirty="0"/>
              <a:t>Elevated cholesterol levels can contribute to the accumulation of fat in the liver, leading to NAFLD, which can progress to more severe liver conditions.</a:t>
            </a:r>
          </a:p>
        </p:txBody>
      </p:sp>
      <p:sp>
        <p:nvSpPr>
          <p:cNvPr id="5" name="Slide Number Placeholder 4">
            <a:extLst>
              <a:ext uri="{FF2B5EF4-FFF2-40B4-BE49-F238E27FC236}">
                <a16:creationId xmlns:a16="http://schemas.microsoft.com/office/drawing/2014/main" id="{C1421FC2-1505-6AD8-15C4-20FA28357047}"/>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4" name="Footer Placeholder 3">
            <a:extLst>
              <a:ext uri="{FF2B5EF4-FFF2-40B4-BE49-F238E27FC236}">
                <a16:creationId xmlns:a16="http://schemas.microsoft.com/office/drawing/2014/main" id="{5F0B1512-1FD2-F1A0-934F-0DE0AED91318}"/>
              </a:ext>
            </a:extLst>
          </p:cNvPr>
          <p:cNvSpPr>
            <a:spLocks noGrp="1"/>
          </p:cNvSpPr>
          <p:nvPr>
            <p:ph type="ftr" sz="quarter" idx="3"/>
          </p:nvPr>
        </p:nvSpPr>
        <p:spPr>
          <a:xfrm>
            <a:off x="8229600" y="6462712"/>
            <a:ext cx="1159657" cy="365125"/>
          </a:xfrm>
        </p:spPr>
        <p:txBody>
          <a:bodyPr/>
          <a:lstStyle/>
          <a:p>
            <a:pPr>
              <a:defRPr/>
            </a:pPr>
            <a:r>
              <a:rPr lang="en-US" sz="1200" dirty="0"/>
              <a:t>Vertical Integration</a:t>
            </a:r>
          </a:p>
        </p:txBody>
      </p:sp>
      <p:sp>
        <p:nvSpPr>
          <p:cNvPr id="6" name="Footer Placeholder 3">
            <a:extLst>
              <a:ext uri="{FF2B5EF4-FFF2-40B4-BE49-F238E27FC236}">
                <a16:creationId xmlns:a16="http://schemas.microsoft.com/office/drawing/2014/main" id="{5D3BABE3-DD2D-03FE-9E1B-F10F2A4AF8EA}"/>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156901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381000"/>
            <a:ext cx="4800600" cy="634395"/>
          </a:xfrm>
        </p:spPr>
        <p:txBody>
          <a:bodyPr>
            <a:noAutofit/>
          </a:bodyPr>
          <a:lstStyle/>
          <a:p>
            <a:pPr algn="ctr">
              <a:defRPr/>
            </a:pPr>
            <a:r>
              <a:rPr lang="en-US" sz="4000" b="1" dirty="0">
                <a:latin typeface="+mn-lt"/>
              </a:rPr>
              <a:t>Anatomy </a:t>
            </a:r>
          </a:p>
        </p:txBody>
      </p:sp>
      <p:pic>
        <p:nvPicPr>
          <p:cNvPr id="8" name="Picture 2" descr="Familial hypercholesterolemia | hereditary, cholesterol, heart disease |  Britannica">
            <a:extLst>
              <a:ext uri="{FF2B5EF4-FFF2-40B4-BE49-F238E27FC236}">
                <a16:creationId xmlns:a16="http://schemas.microsoft.com/office/drawing/2014/main" id="{5747AE2B-FF4A-60E3-5767-004C6B693F16}"/>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55" y="1295400"/>
            <a:ext cx="5424843" cy="3726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yperlipidemia (High Cholesterol): Levels, Causes, Symptoms &amp; Diagnosis">
            <a:extLst>
              <a:ext uri="{FF2B5EF4-FFF2-40B4-BE49-F238E27FC236}">
                <a16:creationId xmlns:a16="http://schemas.microsoft.com/office/drawing/2014/main" id="{7F966371-480D-A647-701B-FAC2D1764624}"/>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1136"/>
          <a:stretch/>
        </p:blipFill>
        <p:spPr bwMode="auto">
          <a:xfrm>
            <a:off x="6096000" y="1066800"/>
            <a:ext cx="2895600" cy="39754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8610600" y="6356350"/>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4294967295"/>
          </p:nvPr>
        </p:nvSpPr>
        <p:spPr>
          <a:xfrm>
            <a:off x="6248400" y="6569075"/>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C0C0C"/>
                </a:solidFill>
                <a:effectLst/>
                <a:uLnTx/>
                <a:uFillTx/>
                <a:latin typeface="Calibri"/>
                <a:ea typeface="+mn-ea"/>
                <a:cs typeface="+mn-cs"/>
              </a:rPr>
              <a:t>Horizontal Integration</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6" descr="Hypercholesterolemia : e-Clinic &amp; Diagnostics">
            <a:extLst>
              <a:ext uri="{FF2B5EF4-FFF2-40B4-BE49-F238E27FC236}">
                <a16:creationId xmlns:a16="http://schemas.microsoft.com/office/drawing/2014/main" id="{4CFC924B-66A9-BD11-6130-B5332985D6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306" y="5066457"/>
            <a:ext cx="4184694" cy="152741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F7112B96-1905-06C7-A44B-50BE4F568683}"/>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Horizontal Integration</a:t>
            </a:r>
          </a:p>
        </p:txBody>
      </p:sp>
    </p:spTree>
    <p:extLst>
      <p:ext uri="{BB962C8B-B14F-4D97-AF65-F5344CB8AC3E}">
        <p14:creationId xmlns:p14="http://schemas.microsoft.com/office/powerpoint/2010/main" val="254275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7"/>
            <a:ext cx="8763000" cy="958851"/>
          </a:xfrm>
        </p:spPr>
        <p:txBody>
          <a:bodyPr>
            <a:noAutofit/>
          </a:bodyPr>
          <a:lstStyle/>
          <a:p>
            <a:pPr algn="ctr">
              <a:defRPr/>
            </a:pPr>
            <a:r>
              <a:rPr lang="en-US" sz="4000" b="1" dirty="0">
                <a:latin typeface="+mn-lt"/>
              </a:rPr>
              <a:t>Physiology </a:t>
            </a:r>
          </a:p>
        </p:txBody>
      </p:sp>
      <p:pic>
        <p:nvPicPr>
          <p:cNvPr id="3" name="Content Placeholder 2" descr="Primary hypercholesterolemia and development of cardiovascular disorders:  Cellular and molecular mechanisms involved in low-grade systemic  inflammation and endothelial dysfunction - ScienceDirect">
            <a:extLst>
              <a:ext uri="{FF2B5EF4-FFF2-40B4-BE49-F238E27FC236}">
                <a16:creationId xmlns:a16="http://schemas.microsoft.com/office/drawing/2014/main" id="{9064ACD7-D2B4-A188-8B5C-F6A5EB170C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972" y="1066800"/>
            <a:ext cx="8544428" cy="55325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49287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584D0690-ACFC-878A-AF2C-F6172336F9FE}"/>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Horizontal Integration</a:t>
            </a:r>
          </a:p>
        </p:txBody>
      </p:sp>
    </p:spTree>
    <p:extLst>
      <p:ext uri="{BB962C8B-B14F-4D97-AF65-F5344CB8AC3E}">
        <p14:creationId xmlns:p14="http://schemas.microsoft.com/office/powerpoint/2010/main" val="3218207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A3A2-4B6E-BF81-FDD3-5F162C16710B}"/>
              </a:ext>
            </a:extLst>
          </p:cNvPr>
          <p:cNvSpPr>
            <a:spLocks noGrp="1"/>
          </p:cNvSpPr>
          <p:nvPr>
            <p:ph type="title"/>
          </p:nvPr>
        </p:nvSpPr>
        <p:spPr>
          <a:xfrm>
            <a:off x="914400" y="457200"/>
            <a:ext cx="7467600" cy="533400"/>
          </a:xfrm>
        </p:spPr>
        <p:txBody>
          <a:bodyPr>
            <a:normAutofit fontScale="90000"/>
          </a:bodyPr>
          <a:lstStyle/>
          <a:p>
            <a:r>
              <a:rPr lang="en-US" sz="4400" b="1" dirty="0">
                <a:latin typeface="+mn-lt"/>
              </a:rPr>
              <a:t>Related Physiology </a:t>
            </a:r>
            <a:endParaRPr lang="en-US" dirty="0"/>
          </a:p>
        </p:txBody>
      </p:sp>
      <p:pic>
        <p:nvPicPr>
          <p:cNvPr id="6" name="Picture 2" descr="Hypercholesterolemia - an overview | ScienceDirect Topics">
            <a:extLst>
              <a:ext uri="{FF2B5EF4-FFF2-40B4-BE49-F238E27FC236}">
                <a16:creationId xmlns:a16="http://schemas.microsoft.com/office/drawing/2014/main" id="{D62B334A-6F07-F1B9-137B-76073A3A69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151" y="1066800"/>
            <a:ext cx="825465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42B464-C3F4-2529-1EF1-4F739C4CA8B6}"/>
              </a:ext>
            </a:extLst>
          </p:cNvPr>
          <p:cNvSpPr>
            <a:spLocks noGrp="1"/>
          </p:cNvSpPr>
          <p:nvPr>
            <p:ph type="sldNum" sz="quarter" idx="12"/>
          </p:nvPr>
        </p:nvSpPr>
        <p:spPr>
          <a:xfrm>
            <a:off x="65532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FDB9BF55-6C48-23A3-8FE3-7AEC6B2809E2}"/>
              </a:ext>
            </a:extLst>
          </p:cNvPr>
          <p:cNvSpPr>
            <a:spLocks noGrp="1"/>
          </p:cNvSpPr>
          <p:nvPr>
            <p:ph type="ftr" sz="quarter" idx="3"/>
          </p:nvPr>
        </p:nvSpPr>
        <p:spPr>
          <a:xfrm>
            <a:off x="6858000" y="6569075"/>
            <a:ext cx="2895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C0C0C"/>
                </a:solidFill>
                <a:effectLst/>
                <a:uLnTx/>
                <a:uFillTx/>
                <a:latin typeface="Calibri"/>
                <a:ea typeface="+mn-ea"/>
                <a:cs typeface="+mn-cs"/>
              </a:rPr>
              <a:t>Horizontal Integration</a:t>
            </a:r>
          </a:p>
        </p:txBody>
      </p:sp>
      <p:sp>
        <p:nvSpPr>
          <p:cNvPr id="3" name="Footer Placeholder 3">
            <a:extLst>
              <a:ext uri="{FF2B5EF4-FFF2-40B4-BE49-F238E27FC236}">
                <a16:creationId xmlns:a16="http://schemas.microsoft.com/office/drawing/2014/main" id="{1C1EEDEE-1B51-C22C-9600-7A3011E46547}"/>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Horizontal Integration</a:t>
            </a:r>
          </a:p>
        </p:txBody>
      </p:sp>
    </p:spTree>
    <p:extLst>
      <p:ext uri="{BB962C8B-B14F-4D97-AF65-F5344CB8AC3E}">
        <p14:creationId xmlns:p14="http://schemas.microsoft.com/office/powerpoint/2010/main" val="101188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5250-7B69-23C1-6B51-1D20766515F3}"/>
              </a:ext>
            </a:extLst>
          </p:cNvPr>
          <p:cNvSpPr>
            <a:spLocks noGrp="1"/>
          </p:cNvSpPr>
          <p:nvPr>
            <p:ph type="title"/>
          </p:nvPr>
        </p:nvSpPr>
        <p:spPr>
          <a:xfrm>
            <a:off x="809824" y="352425"/>
            <a:ext cx="5486401" cy="854075"/>
          </a:xfrm>
        </p:spPr>
        <p:txBody>
          <a:bodyPr>
            <a:noAutofit/>
          </a:bodyPr>
          <a:lstStyle/>
          <a:p>
            <a:pPr algn="ctr"/>
            <a:r>
              <a:rPr lang="en-US" sz="3200" b="1" dirty="0"/>
              <a:t>Hypercholesterolemia</a:t>
            </a:r>
            <a:endParaRPr lang="en-US" sz="3200" dirty="0"/>
          </a:p>
        </p:txBody>
      </p:sp>
      <p:sp>
        <p:nvSpPr>
          <p:cNvPr id="3" name="Content Placeholder 2">
            <a:extLst>
              <a:ext uri="{FF2B5EF4-FFF2-40B4-BE49-F238E27FC236}">
                <a16:creationId xmlns:a16="http://schemas.microsoft.com/office/drawing/2014/main" id="{128B38EE-E80D-AAFF-8BAD-BE4417F2010F}"/>
              </a:ext>
            </a:extLst>
          </p:cNvPr>
          <p:cNvSpPr>
            <a:spLocks noGrp="1"/>
          </p:cNvSpPr>
          <p:nvPr>
            <p:ph sz="half" idx="1"/>
          </p:nvPr>
        </p:nvSpPr>
        <p:spPr>
          <a:xfrm>
            <a:off x="29387" y="1295400"/>
            <a:ext cx="4923613" cy="5181600"/>
          </a:xfrm>
        </p:spPr>
        <p:txBody>
          <a:bodyPr>
            <a:normAutofit/>
          </a:bodyPr>
          <a:lstStyle/>
          <a:p>
            <a:r>
              <a:rPr lang="en-US" sz="2400" dirty="0"/>
              <a:t>Hypercholesterolemia is a lipid disorder in which low-density lipoprotein (</a:t>
            </a:r>
            <a:r>
              <a:rPr lang="en-US" sz="2400" b="1" dirty="0">
                <a:solidFill>
                  <a:srgbClr val="0070C0"/>
                </a:solidFill>
              </a:rPr>
              <a:t>LDL</a:t>
            </a:r>
            <a:r>
              <a:rPr lang="en-US" sz="2400" dirty="0"/>
              <a:t>), or </a:t>
            </a:r>
            <a:r>
              <a:rPr lang="en-US" sz="2400" b="1" dirty="0">
                <a:solidFill>
                  <a:srgbClr val="0070C0"/>
                </a:solidFill>
              </a:rPr>
              <a:t>bad cholesterol</a:t>
            </a:r>
            <a:r>
              <a:rPr lang="en-US" sz="2400" dirty="0"/>
              <a:t>, is </a:t>
            </a:r>
            <a:r>
              <a:rPr lang="en-US" sz="2400" b="1" dirty="0">
                <a:solidFill>
                  <a:srgbClr val="0070C0"/>
                </a:solidFill>
              </a:rPr>
              <a:t>too high</a:t>
            </a:r>
            <a:r>
              <a:rPr lang="en-US" sz="2400" dirty="0"/>
              <a:t>.</a:t>
            </a:r>
          </a:p>
          <a:p>
            <a:endParaRPr lang="en-US" sz="2400" dirty="0"/>
          </a:p>
          <a:p>
            <a:r>
              <a:rPr lang="en-US" sz="2400" dirty="0"/>
              <a:t>This causes fat to collect in the walls of arteries </a:t>
            </a:r>
            <a:r>
              <a:rPr lang="en-US" sz="2400" b="1" dirty="0">
                <a:solidFill>
                  <a:srgbClr val="C00000"/>
                </a:solidFill>
              </a:rPr>
              <a:t>Atherosclerosis</a:t>
            </a:r>
            <a:r>
              <a:rPr lang="en-US" sz="2400" dirty="0"/>
              <a:t>, which causes a higher risk of cardiac disease and stroke. </a:t>
            </a:r>
          </a:p>
          <a:p>
            <a:endParaRPr lang="en-US" sz="2400" dirty="0"/>
          </a:p>
          <a:p>
            <a:r>
              <a:rPr lang="en-US" sz="2400" dirty="0"/>
              <a:t>Atherosclerosis is the main cause of </a:t>
            </a:r>
            <a:r>
              <a:rPr lang="en-US" sz="2400" b="1" dirty="0">
                <a:solidFill>
                  <a:srgbClr val="0070C0"/>
                </a:solidFill>
              </a:rPr>
              <a:t>Cardiovascular Disease</a:t>
            </a:r>
            <a:r>
              <a:rPr lang="en-US" sz="2400" dirty="0"/>
              <a:t>, which is the leading cause of death in the world.</a:t>
            </a:r>
          </a:p>
        </p:txBody>
      </p:sp>
      <p:pic>
        <p:nvPicPr>
          <p:cNvPr id="7" name="Picture 2" descr="LDL (bad cholesterol) collects in a blood vessel to form fatty plaque.">
            <a:extLst>
              <a:ext uri="{FF2B5EF4-FFF2-40B4-BE49-F238E27FC236}">
                <a16:creationId xmlns:a16="http://schemas.microsoft.com/office/drawing/2014/main" id="{1B9989BC-71DA-42A1-AD15-577730A2CF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6400" y="732187"/>
            <a:ext cx="3628213" cy="58368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1A7B7D9-71F2-B31C-3A2E-B577C73A1287}"/>
              </a:ext>
            </a:extLst>
          </p:cNvPr>
          <p:cNvSpPr>
            <a:spLocks noGrp="1"/>
          </p:cNvSpPr>
          <p:nvPr>
            <p:ph type="sldNum" sz="quarter" idx="12"/>
          </p:nvPr>
        </p:nvSpPr>
        <p:spPr>
          <a:xfrm>
            <a:off x="6553200" y="6569075"/>
            <a:ext cx="2133600" cy="365125"/>
          </a:xfrm>
        </p:spPr>
        <p:txBody>
          <a:bodyPr/>
          <a:lstStyle/>
          <a:p>
            <a:pPr>
              <a:defRPr/>
            </a:pPr>
            <a:fld id="{BDA394D7-9785-4BE5-AFD5-4F918A689025}" type="slidenum">
              <a:rPr lang="en-US" smtClean="0"/>
              <a:pPr>
                <a:defRPr/>
              </a:pPr>
              <a:t>24</a:t>
            </a:fld>
            <a:endParaRPr lang="en-US" dirty="0"/>
          </a:p>
        </p:txBody>
      </p:sp>
      <p:sp>
        <p:nvSpPr>
          <p:cNvPr id="4" name="Footer Placeholder 3">
            <a:extLst>
              <a:ext uri="{FF2B5EF4-FFF2-40B4-BE49-F238E27FC236}">
                <a16:creationId xmlns:a16="http://schemas.microsoft.com/office/drawing/2014/main" id="{0399EE1E-3571-E79F-870D-98BDBEC0E387}"/>
              </a:ext>
            </a:extLst>
          </p:cNvPr>
          <p:cNvSpPr>
            <a:spLocks noGrp="1"/>
          </p:cNvSpPr>
          <p:nvPr>
            <p:ph type="ftr" sz="quarter" idx="4294967295"/>
          </p:nvPr>
        </p:nvSpPr>
        <p:spPr>
          <a:xfrm>
            <a:off x="6248400" y="6569075"/>
            <a:ext cx="2895600" cy="365125"/>
          </a:xfrm>
        </p:spPr>
        <p:txBody>
          <a:bodyPr/>
          <a:lstStyle/>
          <a:p>
            <a:pPr>
              <a:defRPr/>
            </a:pPr>
            <a:r>
              <a:rPr lang="en-US" sz="1600" dirty="0">
                <a:solidFill>
                  <a:schemeClr val="accent4"/>
                </a:solidFill>
              </a:rPr>
              <a:t>Core Concept</a:t>
            </a:r>
          </a:p>
        </p:txBody>
      </p:sp>
      <p:sp>
        <p:nvSpPr>
          <p:cNvPr id="6" name="Footer Placeholder 3">
            <a:extLst>
              <a:ext uri="{FF2B5EF4-FFF2-40B4-BE49-F238E27FC236}">
                <a16:creationId xmlns:a16="http://schemas.microsoft.com/office/drawing/2014/main" id="{5C8F37FA-4B5D-BB4A-96F9-462CD8157D5A}"/>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Vertical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8" name="Footer Placeholder 3">
            <a:extLst>
              <a:ext uri="{FF2B5EF4-FFF2-40B4-BE49-F238E27FC236}">
                <a16:creationId xmlns:a16="http://schemas.microsoft.com/office/drawing/2014/main" id="{5DFBC3A4-4122-9B29-6F26-8C4BE7F32797}"/>
              </a:ext>
            </a:extLst>
          </p:cNvPr>
          <p:cNvSpPr txBox="1">
            <a:spLocks/>
          </p:cNvSpPr>
          <p:nvPr/>
        </p:nvSpPr>
        <p:spPr>
          <a:xfrm>
            <a:off x="5923554"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Clinical Correlation</a:t>
            </a:r>
          </a:p>
        </p:txBody>
      </p:sp>
    </p:spTree>
    <p:extLst>
      <p:ext uri="{BB962C8B-B14F-4D97-AF65-F5344CB8AC3E}">
        <p14:creationId xmlns:p14="http://schemas.microsoft.com/office/powerpoint/2010/main" val="205143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DC7D-ABCC-F855-86C7-63C8FAFBDFF6}"/>
              </a:ext>
            </a:extLst>
          </p:cNvPr>
          <p:cNvSpPr>
            <a:spLocks noGrp="1"/>
          </p:cNvSpPr>
          <p:nvPr>
            <p:ph type="title"/>
          </p:nvPr>
        </p:nvSpPr>
        <p:spPr>
          <a:xfrm>
            <a:off x="457200" y="274638"/>
            <a:ext cx="7543800" cy="944562"/>
          </a:xfrm>
        </p:spPr>
        <p:txBody>
          <a:bodyPr>
            <a:normAutofit fontScale="90000"/>
          </a:bodyPr>
          <a:lstStyle/>
          <a:p>
            <a:r>
              <a:rPr lang="en-US" sz="4000" b="1" dirty="0"/>
              <a:t>Symptoms of Hypercholesterolemia</a:t>
            </a:r>
            <a:endParaRPr lang="en-US" sz="4000" dirty="0"/>
          </a:p>
        </p:txBody>
      </p:sp>
      <p:sp>
        <p:nvSpPr>
          <p:cNvPr id="3" name="Content Placeholder 2">
            <a:extLst>
              <a:ext uri="{FF2B5EF4-FFF2-40B4-BE49-F238E27FC236}">
                <a16:creationId xmlns:a16="http://schemas.microsoft.com/office/drawing/2014/main" id="{D240835D-8AAD-4CC6-1AAB-5B5F1C734F28}"/>
              </a:ext>
            </a:extLst>
          </p:cNvPr>
          <p:cNvSpPr>
            <a:spLocks noGrp="1"/>
          </p:cNvSpPr>
          <p:nvPr>
            <p:ph sz="half" idx="1"/>
          </p:nvPr>
        </p:nvSpPr>
        <p:spPr>
          <a:xfrm>
            <a:off x="0" y="1295400"/>
            <a:ext cx="4038600" cy="4953000"/>
          </a:xfrm>
        </p:spPr>
        <p:txBody>
          <a:bodyPr>
            <a:normAutofit/>
          </a:bodyPr>
          <a:lstStyle/>
          <a:p>
            <a:r>
              <a:rPr lang="en-US" dirty="0"/>
              <a:t>There are no symptoms of hypercholesterolemia in most people. </a:t>
            </a:r>
          </a:p>
          <a:p>
            <a:endParaRPr lang="en-US" dirty="0"/>
          </a:p>
          <a:p>
            <a:r>
              <a:rPr lang="en-US" dirty="0"/>
              <a:t>However, in case of severe hypercholesterolemia, there may be cholesterol deposits in the eyelid skin- </a:t>
            </a:r>
            <a:r>
              <a:rPr lang="en-US" b="1" dirty="0">
                <a:solidFill>
                  <a:srgbClr val="0070C0"/>
                </a:solidFill>
              </a:rPr>
              <a:t>Xanthelasma</a:t>
            </a:r>
            <a:r>
              <a:rPr lang="en-US" dirty="0"/>
              <a:t> or connective tissue-</a:t>
            </a:r>
            <a:r>
              <a:rPr lang="en-US" b="1" dirty="0">
                <a:solidFill>
                  <a:srgbClr val="0070C0"/>
                </a:solidFill>
              </a:rPr>
              <a:t>Xanthoma</a:t>
            </a:r>
            <a:r>
              <a:rPr lang="en-US" dirty="0"/>
              <a:t>. </a:t>
            </a:r>
          </a:p>
          <a:p>
            <a:endParaRPr lang="en-US" dirty="0"/>
          </a:p>
          <a:p>
            <a:r>
              <a:rPr lang="en-US" dirty="0"/>
              <a:t>Cholesterol deposit in the Cornea of eye is called a </a:t>
            </a:r>
            <a:r>
              <a:rPr lang="en-US" b="1" dirty="0">
                <a:solidFill>
                  <a:srgbClr val="0070C0"/>
                </a:solidFill>
              </a:rPr>
              <a:t>Corneal Arcus</a:t>
            </a:r>
            <a:r>
              <a:rPr lang="en-US" dirty="0"/>
              <a:t>.</a:t>
            </a:r>
          </a:p>
        </p:txBody>
      </p:sp>
      <p:pic>
        <p:nvPicPr>
          <p:cNvPr id="5122" name="Picture 2" descr="Wading through treacle on X: &quot;#Xanthelasma Have any other #pwME or  #LongCovid developed Xanthelasma soon after viral onset illness? I did  despite perfect cholesterol and an extremely healthy diet. I've seen a">
            <a:extLst>
              <a:ext uri="{FF2B5EF4-FFF2-40B4-BE49-F238E27FC236}">
                <a16:creationId xmlns:a16="http://schemas.microsoft.com/office/drawing/2014/main" id="{05F530E4-2FF1-EA72-E852-6354E260B05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69" t="4842" r="3558"/>
          <a:stretch/>
        </p:blipFill>
        <p:spPr bwMode="auto">
          <a:xfrm>
            <a:off x="4229100" y="1060115"/>
            <a:ext cx="4883728" cy="37698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A46E170-EBE4-CC01-723C-85272E4672DD}"/>
              </a:ext>
            </a:extLst>
          </p:cNvPr>
          <p:cNvSpPr>
            <a:spLocks noGrp="1"/>
          </p:cNvSpPr>
          <p:nvPr>
            <p:ph type="sldNum" sz="quarter" idx="12"/>
          </p:nvPr>
        </p:nvSpPr>
        <p:spPr>
          <a:xfrm>
            <a:off x="8686800" y="6492875"/>
            <a:ext cx="457200" cy="365125"/>
          </a:xfrm>
        </p:spPr>
        <p:txBody>
          <a:bodyPr/>
          <a:lstStyle/>
          <a:p>
            <a:pPr>
              <a:defRPr/>
            </a:pPr>
            <a:fld id="{7A259807-4E02-4090-954C-8862AE38006D}" type="slidenum">
              <a:rPr lang="en-US" smtClean="0"/>
              <a:pPr>
                <a:defRPr/>
              </a:pPr>
              <a:t>25</a:t>
            </a:fld>
            <a:endParaRPr lang="en-US" dirty="0"/>
          </a:p>
        </p:txBody>
      </p:sp>
      <p:sp>
        <p:nvSpPr>
          <p:cNvPr id="5" name="Footer Placeholder 4">
            <a:extLst>
              <a:ext uri="{FF2B5EF4-FFF2-40B4-BE49-F238E27FC236}">
                <a16:creationId xmlns:a16="http://schemas.microsoft.com/office/drawing/2014/main" id="{70782C6F-C206-4056-9994-3603980D0C04}"/>
              </a:ext>
            </a:extLst>
          </p:cNvPr>
          <p:cNvSpPr>
            <a:spLocks noGrp="1"/>
          </p:cNvSpPr>
          <p:nvPr>
            <p:ph type="ftr" sz="quarter" idx="4294967295"/>
          </p:nvPr>
        </p:nvSpPr>
        <p:spPr>
          <a:xfrm>
            <a:off x="6705600" y="6613525"/>
            <a:ext cx="2438400" cy="320675"/>
          </a:xfrm>
        </p:spPr>
        <p:txBody>
          <a:bodyPr/>
          <a:lstStyle/>
          <a:p>
            <a:pPr>
              <a:defRPr/>
            </a:pPr>
            <a:r>
              <a:rPr lang="en-US" sz="1400" dirty="0"/>
              <a:t>Vertical Integration</a:t>
            </a:r>
          </a:p>
        </p:txBody>
      </p:sp>
      <p:pic>
        <p:nvPicPr>
          <p:cNvPr id="5124" name="Picture 4" descr="Xanthelasma | Almeka Medical Centre">
            <a:extLst>
              <a:ext uri="{FF2B5EF4-FFF2-40B4-BE49-F238E27FC236}">
                <a16:creationId xmlns:a16="http://schemas.microsoft.com/office/drawing/2014/main" id="{D2C85E9C-1639-26D2-D0AF-A444B360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277" y="4724400"/>
            <a:ext cx="3155523" cy="20574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rcus Senilis - Ophthalmology Education blog - Ophthalmology Education  choroida.com">
            <a:extLst>
              <a:ext uri="{FF2B5EF4-FFF2-40B4-BE49-F238E27FC236}">
                <a16:creationId xmlns:a16="http://schemas.microsoft.com/office/drawing/2014/main" id="{68ED7BA8-C406-A8E6-0846-86D21711F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972" y="4772348"/>
            <a:ext cx="2331028" cy="1857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2BB0DC-995F-E8A4-3575-E9A88EA68D68}"/>
              </a:ext>
            </a:extLst>
          </p:cNvPr>
          <p:cNvSpPr txBox="1"/>
          <p:nvPr/>
        </p:nvSpPr>
        <p:spPr>
          <a:xfrm>
            <a:off x="4572001" y="6019800"/>
            <a:ext cx="1447799" cy="369332"/>
          </a:xfrm>
          <a:prstGeom prst="rect">
            <a:avLst/>
          </a:prstGeom>
          <a:noFill/>
        </p:spPr>
        <p:txBody>
          <a:bodyPr wrap="square" rtlCol="0">
            <a:spAutoFit/>
          </a:bodyPr>
          <a:lstStyle/>
          <a:p>
            <a:r>
              <a:rPr lang="en-US" b="1" dirty="0"/>
              <a:t>Xanthelasma</a:t>
            </a:r>
          </a:p>
        </p:txBody>
      </p:sp>
      <p:sp>
        <p:nvSpPr>
          <p:cNvPr id="8" name="TextBox 7">
            <a:extLst>
              <a:ext uri="{FF2B5EF4-FFF2-40B4-BE49-F238E27FC236}">
                <a16:creationId xmlns:a16="http://schemas.microsoft.com/office/drawing/2014/main" id="{C169B120-D05D-E9B5-519E-07F7B92D596C}"/>
              </a:ext>
            </a:extLst>
          </p:cNvPr>
          <p:cNvSpPr txBox="1"/>
          <p:nvPr/>
        </p:nvSpPr>
        <p:spPr>
          <a:xfrm>
            <a:off x="7315200" y="6019800"/>
            <a:ext cx="1502271" cy="369332"/>
          </a:xfrm>
          <a:prstGeom prst="rect">
            <a:avLst/>
          </a:prstGeom>
          <a:noFill/>
        </p:spPr>
        <p:txBody>
          <a:bodyPr wrap="none" rtlCol="0">
            <a:spAutoFit/>
          </a:bodyPr>
          <a:lstStyle/>
          <a:p>
            <a:r>
              <a:rPr lang="en-US" b="1" dirty="0"/>
              <a:t>Corneal Arcus</a:t>
            </a:r>
          </a:p>
        </p:txBody>
      </p:sp>
      <p:sp>
        <p:nvSpPr>
          <p:cNvPr id="4" name="Footer Placeholder 3">
            <a:extLst>
              <a:ext uri="{FF2B5EF4-FFF2-40B4-BE49-F238E27FC236}">
                <a16:creationId xmlns:a16="http://schemas.microsoft.com/office/drawing/2014/main" id="{86B82AB5-8C97-BD51-F99A-E4BB8E06D401}"/>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Vertical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9" name="Footer Placeholder 3">
            <a:extLst>
              <a:ext uri="{FF2B5EF4-FFF2-40B4-BE49-F238E27FC236}">
                <a16:creationId xmlns:a16="http://schemas.microsoft.com/office/drawing/2014/main" id="{63F1D38A-869A-B2F5-BEF8-5B5A205AF8C6}"/>
              </a:ext>
            </a:extLst>
          </p:cNvPr>
          <p:cNvSpPr txBox="1">
            <a:spLocks/>
          </p:cNvSpPr>
          <p:nvPr/>
        </p:nvSpPr>
        <p:spPr>
          <a:xfrm>
            <a:off x="5923554"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Clinical Correlation</a:t>
            </a:r>
          </a:p>
        </p:txBody>
      </p:sp>
    </p:spTree>
    <p:extLst>
      <p:ext uri="{BB962C8B-B14F-4D97-AF65-F5344CB8AC3E}">
        <p14:creationId xmlns:p14="http://schemas.microsoft.com/office/powerpoint/2010/main" val="3360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C15A-BA3B-ABD2-85A6-1F05DF421CF0}"/>
              </a:ext>
            </a:extLst>
          </p:cNvPr>
          <p:cNvSpPr>
            <a:spLocks noGrp="1"/>
          </p:cNvSpPr>
          <p:nvPr>
            <p:ph type="title"/>
          </p:nvPr>
        </p:nvSpPr>
        <p:spPr/>
        <p:txBody>
          <a:bodyPr>
            <a:normAutofit/>
          </a:bodyPr>
          <a:lstStyle/>
          <a:p>
            <a:r>
              <a:rPr lang="en-US" b="1" dirty="0"/>
              <a:t>Causes of Hypercholesterolemia</a:t>
            </a:r>
            <a:endParaRPr lang="en-US" dirty="0"/>
          </a:p>
        </p:txBody>
      </p:sp>
      <p:sp>
        <p:nvSpPr>
          <p:cNvPr id="7" name="Content Placeholder 6">
            <a:extLst>
              <a:ext uri="{FF2B5EF4-FFF2-40B4-BE49-F238E27FC236}">
                <a16:creationId xmlns:a16="http://schemas.microsoft.com/office/drawing/2014/main" id="{6D796A04-410F-78B0-9EB5-538036EDEFE2}"/>
              </a:ext>
            </a:extLst>
          </p:cNvPr>
          <p:cNvSpPr>
            <a:spLocks noGrp="1"/>
          </p:cNvSpPr>
          <p:nvPr>
            <p:ph idx="1"/>
          </p:nvPr>
        </p:nvSpPr>
        <p:spPr>
          <a:xfrm>
            <a:off x="133350" y="1600200"/>
            <a:ext cx="8229600" cy="4525963"/>
          </a:xfrm>
        </p:spPr>
        <p:txBody>
          <a:bodyPr>
            <a:normAutofit fontScale="92500" lnSpcReduction="20000"/>
          </a:bodyPr>
          <a:lstStyle/>
          <a:p>
            <a:r>
              <a:rPr lang="en-US" dirty="0"/>
              <a:t>Genetic Predisposition (pure or familial hypercholesterolemia).</a:t>
            </a:r>
          </a:p>
          <a:p>
            <a:r>
              <a:rPr lang="en-US" dirty="0"/>
              <a:t>Regular intake of Diet containing saturated and/or trans fats.</a:t>
            </a:r>
          </a:p>
          <a:p>
            <a:r>
              <a:rPr lang="en-US" dirty="0"/>
              <a:t>Lack of exercise/physical activity.</a:t>
            </a:r>
          </a:p>
          <a:p>
            <a:r>
              <a:rPr lang="en-US" dirty="0"/>
              <a:t>Using Tobacco products.</a:t>
            </a:r>
          </a:p>
          <a:p>
            <a:r>
              <a:rPr lang="en-US" dirty="0"/>
              <a:t>Obstructive liver disease.</a:t>
            </a:r>
          </a:p>
          <a:p>
            <a:r>
              <a:rPr lang="en-US" dirty="0"/>
              <a:t>Diabetes Mellitus.</a:t>
            </a:r>
          </a:p>
          <a:p>
            <a:r>
              <a:rPr lang="en-US" dirty="0"/>
              <a:t>Hypothyroidism.</a:t>
            </a:r>
          </a:p>
          <a:p>
            <a:r>
              <a:rPr lang="en-US" dirty="0"/>
              <a:t>Anorexia nervosa.</a:t>
            </a:r>
          </a:p>
          <a:p>
            <a:r>
              <a:rPr lang="en-US" dirty="0"/>
              <a:t>Chronic kidney failure.</a:t>
            </a:r>
          </a:p>
          <a:p>
            <a:r>
              <a:rPr lang="en-US" dirty="0"/>
              <a:t>Nephrotic syndrome.</a:t>
            </a:r>
          </a:p>
          <a:p>
            <a:r>
              <a:rPr lang="en-US" dirty="0"/>
              <a:t>Amiodarone </a:t>
            </a:r>
          </a:p>
          <a:p>
            <a:r>
              <a:rPr lang="en-US" dirty="0"/>
              <a:t>Rosiglitazone.</a:t>
            </a:r>
          </a:p>
          <a:p>
            <a:r>
              <a:rPr lang="en-US" dirty="0"/>
              <a:t>Cyclosporine </a:t>
            </a:r>
          </a:p>
          <a:p>
            <a:r>
              <a:rPr lang="en-US" dirty="0"/>
              <a:t>Hydrochlorothiazide </a:t>
            </a:r>
          </a:p>
        </p:txBody>
      </p:sp>
      <p:sp>
        <p:nvSpPr>
          <p:cNvPr id="6" name="Slide Number Placeholder 5">
            <a:extLst>
              <a:ext uri="{FF2B5EF4-FFF2-40B4-BE49-F238E27FC236}">
                <a16:creationId xmlns:a16="http://schemas.microsoft.com/office/drawing/2014/main" id="{56495D4C-B8D3-BCAB-1613-82B466E3ADE3}"/>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5" name="Footer Placeholder 4">
            <a:extLst>
              <a:ext uri="{FF2B5EF4-FFF2-40B4-BE49-F238E27FC236}">
                <a16:creationId xmlns:a16="http://schemas.microsoft.com/office/drawing/2014/main" id="{DA389EFB-4A4E-5764-7C86-052D15CFF893}"/>
              </a:ext>
            </a:extLst>
          </p:cNvPr>
          <p:cNvSpPr>
            <a:spLocks noGrp="1"/>
          </p:cNvSpPr>
          <p:nvPr>
            <p:ph type="ftr" sz="quarter" idx="3"/>
          </p:nvPr>
        </p:nvSpPr>
        <p:spPr>
          <a:xfrm>
            <a:off x="6915150" y="6529107"/>
            <a:ext cx="2895600" cy="365125"/>
          </a:xfrm>
        </p:spPr>
        <p:txBody>
          <a:bodyPr/>
          <a:lstStyle/>
          <a:p>
            <a:pPr>
              <a:defRPr/>
            </a:pPr>
            <a:r>
              <a:rPr lang="en-US" dirty="0"/>
              <a:t>Vertical Integration</a:t>
            </a:r>
          </a:p>
        </p:txBody>
      </p:sp>
      <p:pic>
        <p:nvPicPr>
          <p:cNvPr id="6146" name="Picture 2">
            <a:extLst>
              <a:ext uri="{FF2B5EF4-FFF2-40B4-BE49-F238E27FC236}">
                <a16:creationId xmlns:a16="http://schemas.microsoft.com/office/drawing/2014/main" id="{DA8D5FA2-C3DA-97E9-BA11-8E420B478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842" y="2743200"/>
            <a:ext cx="5828158" cy="326376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8E929A12-75D0-1120-D17B-193303385E0D}"/>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Vertical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4" name="Footer Placeholder 3">
            <a:extLst>
              <a:ext uri="{FF2B5EF4-FFF2-40B4-BE49-F238E27FC236}">
                <a16:creationId xmlns:a16="http://schemas.microsoft.com/office/drawing/2014/main" id="{8D7F4B72-9FC5-479F-817E-479069F3EA15}"/>
              </a:ext>
            </a:extLst>
          </p:cNvPr>
          <p:cNvSpPr txBox="1">
            <a:spLocks/>
          </p:cNvSpPr>
          <p:nvPr/>
        </p:nvSpPr>
        <p:spPr>
          <a:xfrm>
            <a:off x="5923554"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Clinical Correlation</a:t>
            </a:r>
          </a:p>
        </p:txBody>
      </p:sp>
    </p:spTree>
    <p:extLst>
      <p:ext uri="{BB962C8B-B14F-4D97-AF65-F5344CB8AC3E}">
        <p14:creationId xmlns:p14="http://schemas.microsoft.com/office/powerpoint/2010/main" val="343431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3600" b="1" dirty="0">
                <a:latin typeface="+mn-lt"/>
              </a:rPr>
              <a:t>Management of Atherosclerosis</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Autofit/>
          </a:bodyPr>
          <a:lstStyle/>
          <a:p>
            <a:pPr marL="0" indent="0">
              <a:buNone/>
            </a:pPr>
            <a:r>
              <a:rPr lang="en-US" sz="2800" dirty="0"/>
              <a:t>Family Medicine plays important role in following manner:</a:t>
            </a:r>
          </a:p>
          <a:p>
            <a:r>
              <a:rPr lang="en-US" sz="2800" dirty="0"/>
              <a:t>Diagnosis</a:t>
            </a:r>
          </a:p>
          <a:p>
            <a:endParaRPr lang="en-US" sz="2800" dirty="0"/>
          </a:p>
          <a:p>
            <a:r>
              <a:rPr lang="en-US" sz="2800" dirty="0"/>
              <a:t>Education</a:t>
            </a:r>
          </a:p>
          <a:p>
            <a:pPr marL="0" indent="0">
              <a:buNone/>
            </a:pPr>
            <a:r>
              <a:rPr lang="en-US" sz="2800" dirty="0"/>
              <a:t> </a:t>
            </a:r>
          </a:p>
          <a:p>
            <a:r>
              <a:rPr lang="en-US" sz="2800" dirty="0"/>
              <a:t>Dietary Guidance</a:t>
            </a:r>
          </a:p>
          <a:p>
            <a:endParaRPr lang="en-US" sz="2800" dirty="0"/>
          </a:p>
          <a:p>
            <a:r>
              <a:rPr lang="en-US" sz="2800" dirty="0"/>
              <a:t>Monitoring</a:t>
            </a:r>
          </a:p>
          <a:p>
            <a:endParaRPr lang="en-US" sz="2800" dirty="0"/>
          </a:p>
          <a:p>
            <a:r>
              <a:rPr lang="en-US" sz="28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27</a:t>
            </a:fld>
            <a:endParaRPr lang="en-US" dirty="0"/>
          </a:p>
        </p:txBody>
      </p:sp>
      <p:sp>
        <p:nvSpPr>
          <p:cNvPr id="5" name="Footer Placeholder 3">
            <a:extLst>
              <a:ext uri="{FF2B5EF4-FFF2-40B4-BE49-F238E27FC236}">
                <a16:creationId xmlns:a16="http://schemas.microsoft.com/office/drawing/2014/main" id="{B6039A47-078F-7514-9407-85816666BB05}"/>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Spiral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9" name="Footer Placeholder 3">
            <a:extLst>
              <a:ext uri="{FF2B5EF4-FFF2-40B4-BE49-F238E27FC236}">
                <a16:creationId xmlns:a16="http://schemas.microsoft.com/office/drawing/2014/main" id="{667C5E26-B6C9-784C-CF04-D50902E974C2}"/>
              </a:ext>
            </a:extLst>
          </p:cNvPr>
          <p:cNvSpPr txBox="1">
            <a:spLocks/>
          </p:cNvSpPr>
          <p:nvPr/>
        </p:nvSpPr>
        <p:spPr>
          <a:xfrm>
            <a:off x="57912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Family Medicine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17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pPr algn="ctr"/>
            <a:r>
              <a:rPr lang="en-US" sz="3600" b="1" dirty="0">
                <a:latin typeface="+mn-lt"/>
              </a:rPr>
              <a:t>Role of AI in Management</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lnSpcReduction="10000"/>
          </a:bodyPr>
          <a:lstStyle/>
          <a:p>
            <a:pPr marL="0" indent="0">
              <a:buNone/>
            </a:pPr>
            <a:r>
              <a:rPr lang="en-US" sz="2800" dirty="0"/>
              <a:t>Artificial Intelligence </a:t>
            </a:r>
            <a:r>
              <a:rPr lang="en-GB" sz="2800" dirty="0"/>
              <a:t>plays role </a:t>
            </a:r>
            <a:r>
              <a:rPr lang="en-US" sz="2800" dirty="0"/>
              <a:t>in following </a:t>
            </a:r>
            <a:r>
              <a:rPr lang="en-GB" sz="2800" dirty="0"/>
              <a:t>aspects:</a:t>
            </a:r>
            <a:endParaRPr lang="en-US" sz="2800" dirty="0"/>
          </a:p>
          <a:p>
            <a:pPr marL="0" indent="0">
              <a:buNone/>
            </a:pPr>
            <a:endParaRPr lang="en-US" sz="2800" dirty="0"/>
          </a:p>
          <a:p>
            <a:r>
              <a:rPr lang="en-US" sz="2800" dirty="0"/>
              <a:t>Personalized Nutrition </a:t>
            </a:r>
          </a:p>
          <a:p>
            <a:endParaRPr lang="en-US" sz="2800" dirty="0"/>
          </a:p>
          <a:p>
            <a:r>
              <a:rPr lang="en-US" sz="2800" dirty="0"/>
              <a:t>Diagnostic To</a:t>
            </a:r>
            <a:r>
              <a:rPr lang="en-GB" sz="2800" dirty="0" err="1"/>
              <a:t>ol</a:t>
            </a:r>
            <a:r>
              <a:rPr lang="en-US" sz="2800" dirty="0"/>
              <a:t>s</a:t>
            </a:r>
          </a:p>
          <a:p>
            <a:endParaRPr lang="en-US" sz="2800" dirty="0"/>
          </a:p>
          <a:p>
            <a:r>
              <a:rPr lang="en-US" sz="2800" dirty="0"/>
              <a:t>Food Recommendations</a:t>
            </a:r>
          </a:p>
          <a:p>
            <a:endParaRPr lang="en-US" sz="2800" dirty="0"/>
          </a:p>
          <a:p>
            <a:r>
              <a:rPr lang="en-US" sz="28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
        <p:nvSpPr>
          <p:cNvPr id="4" name="Footer Placeholder 3">
            <a:extLst>
              <a:ext uri="{FF2B5EF4-FFF2-40B4-BE49-F238E27FC236}">
                <a16:creationId xmlns:a16="http://schemas.microsoft.com/office/drawing/2014/main" id="{50FDA45C-9E66-04B7-C55A-3321FE050A4C}"/>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Spiral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6" name="Footer Placeholder 3">
            <a:extLst>
              <a:ext uri="{FF2B5EF4-FFF2-40B4-BE49-F238E27FC236}">
                <a16:creationId xmlns:a16="http://schemas.microsoft.com/office/drawing/2014/main" id="{C08038D8-E9B7-0587-C7EA-32B2740C016A}"/>
              </a:ext>
            </a:extLst>
          </p:cNvPr>
          <p:cNvSpPr txBox="1">
            <a:spLocks/>
          </p:cNvSpPr>
          <p:nvPr/>
        </p:nvSpPr>
        <p:spPr>
          <a:xfrm>
            <a:off x="57912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Artificial Intelligence</a:t>
            </a:r>
          </a:p>
        </p:txBody>
      </p:sp>
    </p:spTree>
    <p:extLst>
      <p:ext uri="{BB962C8B-B14F-4D97-AF65-F5344CB8AC3E}">
        <p14:creationId xmlns:p14="http://schemas.microsoft.com/office/powerpoint/2010/main" val="100352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pPr algn="ctr"/>
            <a:r>
              <a:rPr lang="en-US" sz="3600" b="1" dirty="0">
                <a:latin typeface="+mn-lt"/>
              </a:rPr>
              <a:t>Ethical Consideration</a:t>
            </a:r>
          </a:p>
        </p:txBody>
      </p:sp>
      <p:sp>
        <p:nvSpPr>
          <p:cNvPr id="7" name="Content Placeholder 6">
            <a:extLst>
              <a:ext uri="{FF2B5EF4-FFF2-40B4-BE49-F238E27FC236}">
                <a16:creationId xmlns:a16="http://schemas.microsoft.com/office/drawing/2014/main" id="{DCD1CAA6-7DEB-2145-CACB-160BE3AC1C3A}"/>
              </a:ext>
            </a:extLst>
          </p:cNvPr>
          <p:cNvSpPr>
            <a:spLocks noGrp="1"/>
          </p:cNvSpPr>
          <p:nvPr>
            <p:ph idx="1"/>
          </p:nvPr>
        </p:nvSpPr>
        <p:spPr/>
        <p:txBody>
          <a:bodyPr>
            <a:normAutofit/>
          </a:bodyPr>
          <a:lstStyle/>
          <a:p>
            <a:r>
              <a:rPr lang="en-US" sz="2800" dirty="0"/>
              <a:t>Informed Consent</a:t>
            </a:r>
          </a:p>
          <a:p>
            <a:r>
              <a:rPr lang="en-US" sz="2800" dirty="0"/>
              <a:t>Equal Access to healthcare</a:t>
            </a:r>
          </a:p>
          <a:p>
            <a:r>
              <a:rPr lang="en-US" sz="2800" dirty="0"/>
              <a:t>Resource Allocation</a:t>
            </a:r>
          </a:p>
          <a:p>
            <a:r>
              <a:rPr lang="en-US" sz="2800" dirty="0"/>
              <a:t>Confidentiality &amp; Privacy</a:t>
            </a: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3" name="Footer Placeholder 3">
            <a:extLst>
              <a:ext uri="{FF2B5EF4-FFF2-40B4-BE49-F238E27FC236}">
                <a16:creationId xmlns:a16="http://schemas.microsoft.com/office/drawing/2014/main" id="{C5F1819C-7194-F3A4-9E19-B063B4206726}"/>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Spiral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4" name="Footer Placeholder 3">
            <a:extLst>
              <a:ext uri="{FF2B5EF4-FFF2-40B4-BE49-F238E27FC236}">
                <a16:creationId xmlns:a16="http://schemas.microsoft.com/office/drawing/2014/main" id="{344610E2-1B44-C1E0-ED83-60A814B61A47}"/>
              </a:ext>
            </a:extLst>
          </p:cNvPr>
          <p:cNvSpPr txBox="1">
            <a:spLocks/>
          </p:cNvSpPr>
          <p:nvPr/>
        </p:nvSpPr>
        <p:spPr>
          <a:xfrm>
            <a:off x="57912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Bioethics</a:t>
            </a:r>
          </a:p>
        </p:txBody>
      </p:sp>
    </p:spTree>
    <p:extLst>
      <p:ext uri="{BB962C8B-B14F-4D97-AF65-F5344CB8AC3E}">
        <p14:creationId xmlns:p14="http://schemas.microsoft.com/office/powerpoint/2010/main" val="19385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09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3600" b="1" i="0" dirty="0">
                <a:solidFill>
                  <a:srgbClr val="000000"/>
                </a:solidFill>
                <a:effectLst/>
                <a:latin typeface="+mn-lt"/>
              </a:rPr>
              <a:t>Atherosclerosis: Pathogenesis, Genetics and Experimental Models</a:t>
            </a:r>
            <a:endParaRPr lang="en-US" sz="3600" b="1" dirty="0">
              <a:latin typeface="+mn-lt"/>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idx="1"/>
          </p:nvPr>
        </p:nvSpPr>
        <p:spPr>
          <a:xfrm>
            <a:off x="628650" y="1524000"/>
            <a:ext cx="7886700" cy="5240889"/>
          </a:xfrm>
        </p:spPr>
        <p:txBody>
          <a:bodyPr>
            <a:noAutofit/>
          </a:bodyPr>
          <a:lstStyle/>
          <a:p>
            <a:pPr marL="400050" lvl="1" indent="0">
              <a:buNone/>
            </a:pPr>
            <a:r>
              <a:rPr lang="en-US" sz="1600" i="1" dirty="0"/>
              <a:t>Roberto Ivan, Mota </a:t>
            </a:r>
            <a:r>
              <a:rPr lang="en-US" sz="1600" i="1" dirty="0" err="1"/>
              <a:t>Alvidrez</a:t>
            </a:r>
            <a:r>
              <a:rPr lang="en-US" sz="1600" i="1" dirty="0"/>
              <a:t>, Jonathan W. </a:t>
            </a:r>
            <a:r>
              <a:rPr lang="en-US" sz="1600" i="1" dirty="0" err="1"/>
              <a:t>Homeister</a:t>
            </a:r>
            <a:r>
              <a:rPr lang="en-US" sz="1600" i="1" dirty="0"/>
              <a:t>, Monte S. Willis, Edward Suarez Moreira Bahnson</a:t>
            </a:r>
          </a:p>
          <a:p>
            <a:pPr marL="0" indent="0" algn="l">
              <a:buNone/>
            </a:pPr>
            <a:r>
              <a:rPr lang="en-US" sz="1600" b="1" i="1" dirty="0">
                <a:solidFill>
                  <a:schemeClr val="accent5"/>
                </a:solidFill>
              </a:rPr>
              <a:t> </a:t>
            </a:r>
            <a:r>
              <a:rPr lang="en-US" sz="1600" b="0" i="1" dirty="0">
                <a:solidFill>
                  <a:schemeClr val="accent5"/>
                </a:solidFill>
                <a:effectLst/>
                <a:latin typeface="Roboto" panose="02000000000000000000" pitchFamily="2" charset="0"/>
              </a:rPr>
              <a:t>Encyclopedia of Life Sciences (pp.1-10), Chapter: Genetics and disease, Publisher: John Wiley &amp; Sons Ltd, Chichester</a:t>
            </a:r>
            <a:r>
              <a:rPr lang="en-US" sz="1600" i="1" dirty="0">
                <a:solidFill>
                  <a:schemeClr val="accent5"/>
                </a:solidFill>
                <a:latin typeface="Roboto" panose="02000000000000000000" pitchFamily="2" charset="0"/>
              </a:rPr>
              <a:t>, </a:t>
            </a:r>
            <a:r>
              <a:rPr lang="en-US" sz="1600" b="0" i="1" dirty="0">
                <a:solidFill>
                  <a:schemeClr val="accent5"/>
                </a:solidFill>
                <a:effectLst/>
                <a:latin typeface="Roboto" panose="02000000000000000000" pitchFamily="2" charset="0"/>
              </a:rPr>
              <a:t>Editors: David N. Cooper</a:t>
            </a:r>
            <a:r>
              <a:rPr lang="en-US" sz="1600" b="1" dirty="0">
                <a:solidFill>
                  <a:srgbClr val="0070C0"/>
                </a:solidFill>
              </a:rPr>
              <a:t> https://www.researchgate.net/publication/321335718_Atherosclerosis_Pathogenesis_Genetics_and_Experimental_Models</a:t>
            </a:r>
          </a:p>
          <a:p>
            <a:pPr marL="0" indent="0" algn="l">
              <a:buNone/>
            </a:pPr>
            <a:r>
              <a:rPr lang="en-US" sz="24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Abstract:</a:t>
            </a:r>
          </a:p>
          <a:p>
            <a:pPr algn="l"/>
            <a:r>
              <a:rPr lang="en-US" sz="1600" b="0" i="0" dirty="0">
                <a:solidFill>
                  <a:srgbClr val="000000"/>
                </a:solidFill>
                <a:effectLst/>
                <a:latin typeface="ff4"/>
              </a:rPr>
              <a:t>Atherosclerosis is a progressive disease of the arteries that results in the development of heart disease and stroke – the most common causes of death in developed countries and a growing socioeconomic burden in developing countries. </a:t>
            </a:r>
          </a:p>
          <a:p>
            <a:pPr algn="l"/>
            <a:r>
              <a:rPr lang="en-US" sz="1600" b="0" i="0" dirty="0">
                <a:solidFill>
                  <a:srgbClr val="000000"/>
                </a:solidFill>
                <a:effectLst/>
                <a:latin typeface="ff4"/>
              </a:rPr>
              <a:t>Atherosclerosis results from an initial injury to the artery endothelium caused by mechanical and environmental factors, resulting in an inﬂammatory response in the vessel wall. The location and morphology of the atherosclerotic lesions predict the nature of the resulting vascular disease.</a:t>
            </a:r>
          </a:p>
          <a:p>
            <a:pPr algn="l"/>
            <a:r>
              <a:rPr lang="en-US" sz="1600" b="0" i="0" dirty="0">
                <a:solidFill>
                  <a:srgbClr val="000000"/>
                </a:solidFill>
                <a:effectLst/>
                <a:latin typeface="ff4"/>
              </a:rPr>
              <a:t>Many risk factors for the disease are well known, and current therapies are largely directed at modifying them; however, the large array of poorly understood polygenetic factors affects the development of atherosclerosis.</a:t>
            </a:r>
          </a:p>
          <a:p>
            <a:pPr algn="l"/>
            <a:r>
              <a:rPr lang="en-US" sz="1600" b="0" i="0" dirty="0">
                <a:solidFill>
                  <a:srgbClr val="000000"/>
                </a:solidFill>
                <a:effectLst/>
                <a:latin typeface="ff4"/>
              </a:rPr>
              <a:t> Recent developments in genetic studies have been applied to atherosclerosis and are beginning to rapidly reveal the genetic factors that modulate the pathogenesis of this disease.</a:t>
            </a:r>
          </a:p>
          <a:p>
            <a:pPr marL="0" indent="0" algn="l">
              <a:buNone/>
            </a:pPr>
            <a:endParaRPr lang="en-US" sz="24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p>
        </p:txBody>
      </p:sp>
      <p:sp>
        <p:nvSpPr>
          <p:cNvPr id="5" name="Footer Placeholder 3">
            <a:extLst>
              <a:ext uri="{FF2B5EF4-FFF2-40B4-BE49-F238E27FC236}">
                <a16:creationId xmlns:a16="http://schemas.microsoft.com/office/drawing/2014/main" id="{177D7D06-20F5-858E-87CF-3C3FB0DEC516}"/>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Spiral</a:t>
            </a:r>
            <a:r>
              <a:rPr kumimoji="0" lang="en-US" sz="2400" b="1" i="0" u="none" strike="noStrike" kern="1200" cap="none" spc="0" normalizeH="0" baseline="0" noProof="0" dirty="0">
                <a:ln>
                  <a:noFill/>
                </a:ln>
                <a:solidFill>
                  <a:prstClr val="black"/>
                </a:solidFill>
                <a:effectLst/>
                <a:uLnTx/>
                <a:uFillTx/>
                <a:latin typeface="Calibri"/>
                <a:ea typeface="+mn-ea"/>
                <a:cs typeface="+mn-cs"/>
              </a:rPr>
              <a:t> Integration</a:t>
            </a:r>
          </a:p>
        </p:txBody>
      </p:sp>
      <p:sp>
        <p:nvSpPr>
          <p:cNvPr id="7" name="Footer Placeholder 3">
            <a:extLst>
              <a:ext uri="{FF2B5EF4-FFF2-40B4-BE49-F238E27FC236}">
                <a16:creationId xmlns:a16="http://schemas.microsoft.com/office/drawing/2014/main" id="{40F614E1-BC67-1F17-2A70-7183618DD17F}"/>
              </a:ext>
            </a:extLst>
          </p:cNvPr>
          <p:cNvSpPr txBox="1">
            <a:spLocks/>
          </p:cNvSpPr>
          <p:nvPr/>
        </p:nvSpPr>
        <p:spPr>
          <a:xfrm>
            <a:off x="57912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Research Article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29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E826-A83C-C6BB-FDA5-93844E614470}"/>
              </a:ext>
            </a:extLst>
          </p:cNvPr>
          <p:cNvSpPr>
            <a:spLocks noGrp="1"/>
          </p:cNvSpPr>
          <p:nvPr>
            <p:ph type="title"/>
          </p:nvPr>
        </p:nvSpPr>
        <p:spPr/>
        <p:txBody>
          <a:bodyPr>
            <a:normAutofit/>
          </a:bodyPr>
          <a:lstStyle/>
          <a:p>
            <a:r>
              <a:rPr lang="en-US" sz="4000" b="1" dirty="0">
                <a:latin typeface="+mn-lt"/>
              </a:rPr>
              <a:t> </a:t>
            </a:r>
            <a:r>
              <a:rPr lang="en-US" sz="4000" b="1" dirty="0">
                <a:latin typeface="Times New Roman" panose="02020603050405020304" pitchFamily="18" charset="0"/>
                <a:ea typeface="Times New Roman" panose="02020603050405020304" pitchFamily="18" charset="0"/>
              </a:rPr>
              <a:t> </a:t>
            </a:r>
            <a:r>
              <a:rPr lang="en-US" sz="4000" b="1" dirty="0">
                <a:latin typeface="+mn-lt"/>
              </a:rPr>
              <a:t>CBL   ---   Questions /Assessment</a:t>
            </a:r>
          </a:p>
        </p:txBody>
      </p:sp>
      <p:sp>
        <p:nvSpPr>
          <p:cNvPr id="3" name="Content Placeholder 2">
            <a:extLst>
              <a:ext uri="{FF2B5EF4-FFF2-40B4-BE49-F238E27FC236}">
                <a16:creationId xmlns:a16="http://schemas.microsoft.com/office/drawing/2014/main" id="{7A58DEA2-8945-901B-96D3-EC9C91F63606}"/>
              </a:ext>
            </a:extLst>
          </p:cNvPr>
          <p:cNvSpPr>
            <a:spLocks noGrp="1"/>
          </p:cNvSpPr>
          <p:nvPr>
            <p:ph idx="1"/>
          </p:nvPr>
        </p:nvSpPr>
        <p:spPr/>
        <p:txBody>
          <a:bodyPr>
            <a:normAutofit/>
          </a:bodyPr>
          <a:lstStyle/>
          <a:p>
            <a:pPr marL="0" indent="0">
              <a:buNone/>
            </a:pPr>
            <a:r>
              <a:rPr lang="en-US" sz="2800" dirty="0"/>
              <a:t>1.</a:t>
            </a:r>
            <a:r>
              <a:rPr lang="en-US" sz="2000" dirty="0"/>
              <a:t>	</a:t>
            </a:r>
            <a:r>
              <a:rPr lang="en-US" sz="2800" dirty="0"/>
              <a:t>What is normal plasma cholesterol level?</a:t>
            </a:r>
          </a:p>
          <a:p>
            <a:pPr marL="0" indent="0">
              <a:buNone/>
            </a:pPr>
            <a:r>
              <a:rPr lang="en-US" sz="2800" dirty="0"/>
              <a:t>2.	List the causes of hypercholesterolemia? </a:t>
            </a:r>
          </a:p>
          <a:p>
            <a:pPr marL="0" indent="0">
              <a:buNone/>
            </a:pPr>
            <a:r>
              <a:rPr lang="en-US" sz="2800" dirty="0"/>
              <a:t>3.	Which vitamin is synthesized from cholesterol in 	the body?</a:t>
            </a:r>
          </a:p>
          <a:p>
            <a:pPr marL="0" indent="0">
              <a:buNone/>
            </a:pPr>
            <a:r>
              <a:rPr lang="en-US" sz="2800" dirty="0"/>
              <a:t>4.	What are the salient features of cholesterol 	structure?</a:t>
            </a:r>
          </a:p>
          <a:p>
            <a:pPr marL="0" indent="0">
              <a:buNone/>
            </a:pPr>
            <a:r>
              <a:rPr lang="en-US" sz="2800" dirty="0"/>
              <a:t>5.	What are the functions of cholesterol?</a:t>
            </a:r>
          </a:p>
        </p:txBody>
      </p:sp>
      <p:sp>
        <p:nvSpPr>
          <p:cNvPr id="5" name="Slide Number Placeholder 4">
            <a:extLst>
              <a:ext uri="{FF2B5EF4-FFF2-40B4-BE49-F238E27FC236}">
                <a16:creationId xmlns:a16="http://schemas.microsoft.com/office/drawing/2014/main" id="{9ACBF6A7-A6BA-3C33-7E80-AF119B940D57}"/>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212095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3600" b="1" dirty="0">
                <a:latin typeface="+mn-lt"/>
              </a:rPr>
              <a:t>Learning Resources</a:t>
            </a:r>
          </a:p>
        </p:txBody>
      </p:sp>
      <p:sp>
        <p:nvSpPr>
          <p:cNvPr id="3" name="Content Placeholder 2"/>
          <p:cNvSpPr>
            <a:spLocks noGrp="1"/>
          </p:cNvSpPr>
          <p:nvPr>
            <p:ph idx="1"/>
          </p:nvPr>
        </p:nvSpPr>
        <p:spPr/>
        <p:txBody>
          <a:bodyPr/>
          <a:lstStyle/>
          <a:p>
            <a:pPr>
              <a:lnSpc>
                <a:spcPct val="150000"/>
              </a:lnSpc>
            </a:pPr>
            <a:r>
              <a:rPr lang="en-US" sz="2400" dirty="0"/>
              <a:t>Textbook of Biochemistry, Lippincott 8</a:t>
            </a:r>
            <a:r>
              <a:rPr lang="en-US" sz="2400" baseline="30000" dirty="0"/>
              <a:t>th</a:t>
            </a:r>
            <a:r>
              <a:rPr lang="en-US" sz="2400" dirty="0"/>
              <a:t> edition</a:t>
            </a:r>
            <a:r>
              <a:rPr lang="en-GB" sz="2400" dirty="0"/>
              <a:t>, chapter no. 18 , page no. 243, 257, 258</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Tree>
    <p:extLst>
      <p:ext uri="{BB962C8B-B14F-4D97-AF65-F5344CB8AC3E}">
        <p14:creationId xmlns:p14="http://schemas.microsoft.com/office/powerpoint/2010/main" val="86772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33</a:t>
            </a:fld>
            <a:endParaRPr lang="en-US"/>
          </a:p>
        </p:txBody>
      </p:sp>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DAA8-7B81-D906-0D5F-2F2AD92A7AB4}"/>
              </a:ext>
            </a:extLst>
          </p:cNvPr>
          <p:cNvSpPr>
            <a:spLocks noGrp="1"/>
          </p:cNvSpPr>
          <p:nvPr>
            <p:ph type="title"/>
          </p:nvPr>
        </p:nvSpPr>
        <p:spPr/>
        <p:txBody>
          <a:bodyPr>
            <a:normAutofit/>
          </a:bodyPr>
          <a:lstStyle/>
          <a:p>
            <a:pPr algn="ctr"/>
            <a:r>
              <a:rPr lang="en-US" sz="3600" b="1" dirty="0">
                <a:latin typeface="+mn-lt"/>
              </a:rPr>
              <a:t>Learning Objectives</a:t>
            </a:r>
          </a:p>
        </p:txBody>
      </p:sp>
      <p:sp>
        <p:nvSpPr>
          <p:cNvPr id="3" name="Content Placeholder 2"/>
          <p:cNvSpPr>
            <a:spLocks noGrp="1"/>
          </p:cNvSpPr>
          <p:nvPr>
            <p:ph idx="1"/>
          </p:nvPr>
        </p:nvSpPr>
        <p:spPr>
          <a:xfrm>
            <a:off x="628650" y="1371600"/>
            <a:ext cx="7886700" cy="5257799"/>
          </a:xfrm>
          <a:prstGeom prst="rect">
            <a:avLst/>
          </a:prstGeom>
        </p:spPr>
        <p:txBody>
          <a:bodyPr>
            <a:normAutofit/>
          </a:bodyPr>
          <a:lstStyle/>
          <a:p>
            <a:pPr marL="0" indent="0">
              <a:buNone/>
            </a:pPr>
            <a:endParaRPr lang="en-US" sz="1800" dirty="0"/>
          </a:p>
          <a:p>
            <a:pPr marL="0" indent="0">
              <a:buNone/>
            </a:pPr>
            <a:r>
              <a:rPr lang="en-US" sz="2800" dirty="0"/>
              <a:t>At the end of the </a:t>
            </a:r>
            <a:r>
              <a:rPr lang="en-GB" sz="2800" dirty="0"/>
              <a:t>CBL</a:t>
            </a:r>
            <a:r>
              <a:rPr lang="en-US" sz="2800" dirty="0"/>
              <a:t>, students will be able to</a:t>
            </a:r>
            <a:r>
              <a:rPr lang="en-GB" sz="2800" dirty="0"/>
              <a:t>:</a:t>
            </a:r>
            <a:endParaRPr lang="en-US" sz="2800" dirty="0"/>
          </a:p>
          <a:p>
            <a:pPr marL="0" indent="0">
              <a:buNone/>
            </a:pPr>
            <a:r>
              <a:rPr lang="en-US" sz="2800" dirty="0"/>
              <a:t>1.   Discuss the structure and functions of cholesterol </a:t>
            </a:r>
          </a:p>
          <a:p>
            <a:pPr marL="457200" indent="-457200">
              <a:buAutoNum type="arabicPeriod" startAt="2"/>
            </a:pPr>
            <a:r>
              <a:rPr lang="en-US" sz="2800" dirty="0"/>
              <a:t>Recall normal plasma Cholesterol level </a:t>
            </a:r>
          </a:p>
          <a:p>
            <a:pPr marL="457200" indent="-457200">
              <a:buAutoNum type="arabicPeriod" startAt="2"/>
            </a:pPr>
            <a:r>
              <a:rPr lang="en-US" sz="2800" dirty="0"/>
              <a:t>Explain causes and effects of hypercholesterolemia</a:t>
            </a:r>
          </a:p>
          <a:p>
            <a:pPr marL="457200" indent="-457200">
              <a:buAutoNum type="arabicPeriod" startAt="2"/>
            </a:pPr>
            <a:r>
              <a:rPr lang="en-US" sz="2800" dirty="0"/>
              <a:t>Integrate Physiological, Biochemical and Clinical aspects</a:t>
            </a:r>
          </a:p>
          <a:p>
            <a:pPr marL="457200" indent="-457200">
              <a:buAutoNum type="arabicPeriod" startAt="2"/>
            </a:pPr>
            <a:r>
              <a:rPr lang="en-US" sz="2800" dirty="0"/>
              <a:t>Correlate and build core knowledge on the basis of latest Research, Family Medicine, Artificial Intelligence &amp; Bioethics.</a:t>
            </a:r>
            <a:r>
              <a:rPr lang="en-US" sz="2800" dirty="0">
                <a:solidFill>
                  <a:schemeClr val="bg1">
                    <a:lumMod val="25000"/>
                  </a:schemeClr>
                </a:solidFill>
                <a:cs typeface="Aharoni" panose="02010803020104030203" pitchFamily="2" charset="-79"/>
              </a:rPr>
              <a:t> </a:t>
            </a:r>
            <a:r>
              <a:rPr lang="en-US" sz="2800" dirty="0"/>
              <a:t> </a:t>
            </a:r>
          </a:p>
          <a:p>
            <a:endParaRPr lang="en-US" sz="2400"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350838"/>
            <a:ext cx="8763000" cy="868362"/>
          </a:xfrm>
        </p:spPr>
        <p:txBody>
          <a:bodyPr>
            <a:noAutofit/>
          </a:bodyPr>
          <a:lstStyle/>
          <a:p>
            <a:pPr algn="ctr">
              <a:defRPr/>
            </a:pPr>
            <a:r>
              <a:rPr lang="en-US" sz="4000" b="1" dirty="0">
                <a:latin typeface="+mn-lt"/>
              </a:rPr>
              <a:t>Interactive Session</a:t>
            </a:r>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r>
              <a:rPr lang="en-US" sz="2800" dirty="0"/>
              <a:t>A 55 years old man presented in ER of District Headquarter hospital with complaints of </a:t>
            </a:r>
            <a:r>
              <a:rPr lang="en-US" sz="2800" dirty="0">
                <a:highlight>
                  <a:srgbClr val="FFFF00"/>
                </a:highlight>
              </a:rPr>
              <a:t>sudden onset pain in chest and left arm</a:t>
            </a:r>
            <a:r>
              <a:rPr lang="en-US" sz="2800" dirty="0"/>
              <a:t>. He was diabetic for last 10 years. He had sedentary lifestyle. His serum cholesterol level was found to be very high (360mg/dl). He had disturbed LDL/HDL ratio. </a:t>
            </a:r>
          </a:p>
          <a:p>
            <a:r>
              <a:rPr lang="en-US" sz="2800" dirty="0"/>
              <a:t>His </a:t>
            </a:r>
            <a:r>
              <a:rPr lang="en-US" sz="2800" dirty="0">
                <a:highlight>
                  <a:srgbClr val="FFFF00"/>
                </a:highlight>
              </a:rPr>
              <a:t>CKMB level was found to be raised </a:t>
            </a:r>
            <a:r>
              <a:rPr lang="en-US" sz="2800" dirty="0"/>
              <a:t>and ischemic heart changes were noted on ECG. He was diagnosed as a case of Myocardial Infarction. </a:t>
            </a:r>
          </a:p>
          <a:p>
            <a:pPr marL="0" indent="0">
              <a:buNone/>
            </a:pPr>
            <a:endParaRPr lang="en-US" sz="2400" dirty="0"/>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432550"/>
            <a:ext cx="2133600" cy="501650"/>
          </a:xfrm>
        </p:spPr>
        <p:txBody>
          <a:bodyPr/>
          <a:lstStyle/>
          <a:p>
            <a:pPr>
              <a:defRPr/>
            </a:pPr>
            <a:fld id="{BDA394D7-9785-4BE5-AFD5-4F918A689025}" type="slidenum">
              <a:rPr lang="en-US" smtClean="0"/>
              <a:pPr>
                <a:defRPr/>
              </a:pPr>
              <a:t>6</a:t>
            </a:fld>
            <a:endParaRPr lang="en-US" dirty="0"/>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3"/>
          </p:nvPr>
        </p:nvSpPr>
        <p:spPr>
          <a:xfrm>
            <a:off x="6019800" y="6492875"/>
            <a:ext cx="2895600" cy="365125"/>
          </a:xfrm>
        </p:spPr>
        <p:txBody>
          <a:bodyPr/>
          <a:lstStyle/>
          <a:p>
            <a:pPr>
              <a:defRPr/>
            </a:pPr>
            <a:r>
              <a:rPr lang="en-US" sz="1800" dirty="0">
                <a:solidFill>
                  <a:schemeClr val="accent4"/>
                </a:solidFill>
              </a:rPr>
              <a:t>Core Concept</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554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4E1DF-77AF-753C-C3BE-76A1045F479D}"/>
              </a:ext>
            </a:extLst>
          </p:cNvPr>
          <p:cNvSpPr>
            <a:spLocks noGrp="1"/>
          </p:cNvSpPr>
          <p:nvPr>
            <p:ph type="title"/>
          </p:nvPr>
        </p:nvSpPr>
        <p:spPr>
          <a:xfrm>
            <a:off x="533400" y="310388"/>
            <a:ext cx="7239000" cy="756412"/>
          </a:xfrm>
        </p:spPr>
        <p:txBody>
          <a:bodyPr>
            <a:normAutofit/>
          </a:bodyPr>
          <a:lstStyle/>
          <a:p>
            <a:pPr algn="ctr"/>
            <a:r>
              <a:rPr lang="en-US" sz="4400" b="1" dirty="0"/>
              <a:t>Lipids</a:t>
            </a:r>
            <a:endParaRPr lang="en-US" dirty="0"/>
          </a:p>
        </p:txBody>
      </p:sp>
      <p:pic>
        <p:nvPicPr>
          <p:cNvPr id="2052" name="Picture 4" descr="What Are Lipids?">
            <a:extLst>
              <a:ext uri="{FF2B5EF4-FFF2-40B4-BE49-F238E27FC236}">
                <a16:creationId xmlns:a16="http://schemas.microsoft.com/office/drawing/2014/main" id="{F33F7E58-7981-6F55-1999-44F99BE81B2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720" t="5051" r="3774" b="11579"/>
          <a:stretch/>
        </p:blipFill>
        <p:spPr bwMode="auto">
          <a:xfrm>
            <a:off x="-15456" y="2514600"/>
            <a:ext cx="3825456"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7995F09-B728-7782-D9D6-F01DF49AA147}"/>
              </a:ext>
            </a:extLst>
          </p:cNvPr>
          <p:cNvSpPr>
            <a:spLocks noGrp="1"/>
          </p:cNvSpPr>
          <p:nvPr>
            <p:ph type="sldNum" sz="quarter" idx="12"/>
          </p:nvPr>
        </p:nvSpPr>
        <p:spPr>
          <a:xfrm>
            <a:off x="6781800" y="6356350"/>
            <a:ext cx="2133600" cy="365125"/>
          </a:xfrm>
        </p:spPr>
        <p:txBody>
          <a:bodyPr/>
          <a:lstStyle/>
          <a:p>
            <a:pPr>
              <a:defRPr/>
            </a:pPr>
            <a:fld id="{BDA394D7-9785-4BE5-AFD5-4F918A689025}" type="slidenum">
              <a:rPr lang="en-US" smtClean="0"/>
              <a:pPr>
                <a:defRPr/>
              </a:pPr>
              <a:t>7</a:t>
            </a:fld>
            <a:endParaRPr lang="en-US" dirty="0"/>
          </a:p>
        </p:txBody>
      </p:sp>
      <p:sp>
        <p:nvSpPr>
          <p:cNvPr id="4" name="Footer Placeholder 3">
            <a:extLst>
              <a:ext uri="{FF2B5EF4-FFF2-40B4-BE49-F238E27FC236}">
                <a16:creationId xmlns:a16="http://schemas.microsoft.com/office/drawing/2014/main" id="{86B15049-0BAB-FAE2-C821-C8DD614353F6}"/>
              </a:ext>
            </a:extLst>
          </p:cNvPr>
          <p:cNvSpPr>
            <a:spLocks noGrp="1"/>
          </p:cNvSpPr>
          <p:nvPr>
            <p:ph type="ftr" sz="quarter" idx="4294967295"/>
          </p:nvPr>
        </p:nvSpPr>
        <p:spPr>
          <a:xfrm>
            <a:off x="7696200" y="6584950"/>
            <a:ext cx="1447800" cy="273050"/>
          </a:xfrm>
        </p:spPr>
        <p:txBody>
          <a:bodyPr/>
          <a:lstStyle/>
          <a:p>
            <a:pPr>
              <a:defRPr/>
            </a:pPr>
            <a:r>
              <a:rPr lang="en-US" sz="1400" dirty="0">
                <a:solidFill>
                  <a:schemeClr val="accent4"/>
                </a:solidFill>
              </a:rPr>
              <a:t>Core Concept</a:t>
            </a:r>
          </a:p>
        </p:txBody>
      </p:sp>
      <p:sp>
        <p:nvSpPr>
          <p:cNvPr id="10" name="TextBox 9">
            <a:extLst>
              <a:ext uri="{FF2B5EF4-FFF2-40B4-BE49-F238E27FC236}">
                <a16:creationId xmlns:a16="http://schemas.microsoft.com/office/drawing/2014/main" id="{4575299B-F76A-71C3-941B-0D92492B7705}"/>
              </a:ext>
            </a:extLst>
          </p:cNvPr>
          <p:cNvSpPr txBox="1"/>
          <p:nvPr/>
        </p:nvSpPr>
        <p:spPr>
          <a:xfrm>
            <a:off x="76200" y="1114582"/>
            <a:ext cx="8991600" cy="1200329"/>
          </a:xfrm>
          <a:prstGeom prst="rect">
            <a:avLst/>
          </a:prstGeom>
          <a:noFill/>
        </p:spPr>
        <p:txBody>
          <a:bodyPr wrap="square">
            <a:spAutoFit/>
          </a:bodyPr>
          <a:lstStyle/>
          <a:p>
            <a:r>
              <a:rPr lang="en-US" sz="2400" b="1" i="1" dirty="0"/>
              <a:t>“Lipids are organic compounds that contain hydrogen, carbon, and oxygen atoms, which form the framework for the structure and function of living cells.”</a:t>
            </a:r>
          </a:p>
        </p:txBody>
      </p:sp>
      <p:pic>
        <p:nvPicPr>
          <p:cNvPr id="2" name="Picture 2" descr="Phospholipids | CIE A Level Biology Revision Notes 2022">
            <a:extLst>
              <a:ext uri="{FF2B5EF4-FFF2-40B4-BE49-F238E27FC236}">
                <a16:creationId xmlns:a16="http://schemas.microsoft.com/office/drawing/2014/main" id="{54DB2764-3AAB-5374-AC40-40B0064CC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24157"/>
            <a:ext cx="5363655" cy="404804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a:extLst>
              <a:ext uri="{FF2B5EF4-FFF2-40B4-BE49-F238E27FC236}">
                <a16:creationId xmlns:a16="http://schemas.microsoft.com/office/drawing/2014/main" id="{FC05C3B3-B492-09A4-FD95-84FB93535005}"/>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9200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F032-F7D3-6C8C-EF5A-C613BF8A3393}"/>
              </a:ext>
            </a:extLst>
          </p:cNvPr>
          <p:cNvSpPr>
            <a:spLocks noGrp="1"/>
          </p:cNvSpPr>
          <p:nvPr>
            <p:ph type="title"/>
          </p:nvPr>
        </p:nvSpPr>
        <p:spPr/>
        <p:txBody>
          <a:bodyPr>
            <a:normAutofit/>
          </a:bodyPr>
          <a:lstStyle/>
          <a:p>
            <a:pPr algn="ctr"/>
            <a:r>
              <a:rPr lang="en-US" sz="3600" b="1" dirty="0"/>
              <a:t>Lipid Structure</a:t>
            </a:r>
            <a:endParaRPr lang="en-US" sz="3600" dirty="0"/>
          </a:p>
        </p:txBody>
      </p:sp>
      <p:sp>
        <p:nvSpPr>
          <p:cNvPr id="3" name="Content Placeholder 2">
            <a:extLst>
              <a:ext uri="{FF2B5EF4-FFF2-40B4-BE49-F238E27FC236}">
                <a16:creationId xmlns:a16="http://schemas.microsoft.com/office/drawing/2014/main" id="{45AC2BCD-9A11-81BC-5FF6-A90C017F0319}"/>
              </a:ext>
            </a:extLst>
          </p:cNvPr>
          <p:cNvSpPr>
            <a:spLocks noGrp="1"/>
          </p:cNvSpPr>
          <p:nvPr>
            <p:ph idx="1"/>
          </p:nvPr>
        </p:nvSpPr>
        <p:spPr/>
        <p:txBody>
          <a:bodyPr/>
          <a:lstStyle/>
          <a:p>
            <a:r>
              <a:rPr lang="en-US" dirty="0"/>
              <a:t>Lipids are the </a:t>
            </a:r>
            <a:r>
              <a:rPr lang="en-US" b="1" dirty="0">
                <a:solidFill>
                  <a:srgbClr val="0070C0"/>
                </a:solidFill>
              </a:rPr>
              <a:t>polymers of fatty acids </a:t>
            </a:r>
            <a:r>
              <a:rPr lang="en-US" dirty="0"/>
              <a:t>that contain a </a:t>
            </a:r>
            <a:r>
              <a:rPr lang="en-US" b="1" dirty="0"/>
              <a:t>long, non-polar hydrocarbon chain </a:t>
            </a:r>
            <a:r>
              <a:rPr lang="en-US" dirty="0"/>
              <a:t>with a </a:t>
            </a:r>
            <a:r>
              <a:rPr lang="en-US" b="1" dirty="0"/>
              <a:t>small polar region containing oxygen</a:t>
            </a:r>
            <a:r>
              <a:rPr lang="en-US" dirty="0"/>
              <a:t>. </a:t>
            </a:r>
          </a:p>
        </p:txBody>
      </p:sp>
      <p:sp>
        <p:nvSpPr>
          <p:cNvPr id="5" name="Slide Number Placeholder 4">
            <a:extLst>
              <a:ext uri="{FF2B5EF4-FFF2-40B4-BE49-F238E27FC236}">
                <a16:creationId xmlns:a16="http://schemas.microsoft.com/office/drawing/2014/main" id="{7EE181BC-4B88-94A6-C0FD-82760968BFAD}"/>
              </a:ext>
            </a:extLst>
          </p:cNvPr>
          <p:cNvSpPr>
            <a:spLocks noGrp="1"/>
          </p:cNvSpPr>
          <p:nvPr>
            <p:ph type="sldNum" sz="quarter" idx="12"/>
          </p:nvPr>
        </p:nvSpPr>
        <p:spPr>
          <a:xfrm>
            <a:off x="6553200" y="6492875"/>
            <a:ext cx="2133600" cy="365125"/>
          </a:xfrm>
        </p:spPr>
        <p:txBody>
          <a:bodyPr/>
          <a:lstStyle/>
          <a:p>
            <a:pPr>
              <a:defRPr/>
            </a:pPr>
            <a:fld id="{BDA394D7-9785-4BE5-AFD5-4F918A689025}" type="slidenum">
              <a:rPr lang="en-US" smtClean="0"/>
              <a:pPr>
                <a:defRPr/>
              </a:pPr>
              <a:t>8</a:t>
            </a:fld>
            <a:endParaRPr lang="en-US" dirty="0"/>
          </a:p>
        </p:txBody>
      </p:sp>
      <p:sp>
        <p:nvSpPr>
          <p:cNvPr id="4" name="Footer Placeholder 3">
            <a:extLst>
              <a:ext uri="{FF2B5EF4-FFF2-40B4-BE49-F238E27FC236}">
                <a16:creationId xmlns:a16="http://schemas.microsoft.com/office/drawing/2014/main" id="{95177920-FAC6-211B-75DC-516607ABA596}"/>
              </a:ext>
            </a:extLst>
          </p:cNvPr>
          <p:cNvSpPr>
            <a:spLocks noGrp="1"/>
          </p:cNvSpPr>
          <p:nvPr>
            <p:ph type="ftr" sz="quarter" idx="3"/>
          </p:nvPr>
        </p:nvSpPr>
        <p:spPr>
          <a:xfrm>
            <a:off x="7086600" y="6492875"/>
            <a:ext cx="1371600" cy="365125"/>
          </a:xfrm>
        </p:spPr>
        <p:txBody>
          <a:bodyPr/>
          <a:lstStyle/>
          <a:p>
            <a:pPr>
              <a:defRPr/>
            </a:pPr>
            <a:r>
              <a:rPr lang="en-US" sz="1600" dirty="0">
                <a:solidFill>
                  <a:schemeClr val="accent4"/>
                </a:solidFill>
              </a:rPr>
              <a:t>Core Concept</a:t>
            </a:r>
          </a:p>
        </p:txBody>
      </p:sp>
      <p:pic>
        <p:nvPicPr>
          <p:cNvPr id="6" name="Picture 4" descr="Lipid Structure">
            <a:extLst>
              <a:ext uri="{FF2B5EF4-FFF2-40B4-BE49-F238E27FC236}">
                <a16:creationId xmlns:a16="http://schemas.microsoft.com/office/drawing/2014/main" id="{0328464A-6570-3E38-23CB-DDD3F20D8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40"/>
          <a:stretch/>
        </p:blipFill>
        <p:spPr bwMode="auto">
          <a:xfrm>
            <a:off x="1143001" y="3352800"/>
            <a:ext cx="6248400" cy="321558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C8F39109-5287-C1B4-F8A1-E062E8A60DAF}"/>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388604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A365B-1671-4704-BC4D-5B5B0B91ABDB}"/>
              </a:ext>
            </a:extLst>
          </p:cNvPr>
          <p:cNvSpPr>
            <a:spLocks noGrp="1"/>
          </p:cNvSpPr>
          <p:nvPr>
            <p:ph type="title"/>
          </p:nvPr>
        </p:nvSpPr>
        <p:spPr>
          <a:xfrm>
            <a:off x="1295400" y="381000"/>
            <a:ext cx="5715000" cy="665480"/>
          </a:xfrm>
        </p:spPr>
        <p:txBody>
          <a:bodyPr>
            <a:normAutofit/>
          </a:bodyPr>
          <a:lstStyle/>
          <a:p>
            <a:pPr algn="ctr"/>
            <a:r>
              <a:rPr lang="en-US" sz="3600" b="1" dirty="0"/>
              <a:t>Lipid Structure</a:t>
            </a:r>
            <a:endParaRPr lang="en-US" sz="3600" dirty="0"/>
          </a:p>
        </p:txBody>
      </p:sp>
      <p:pic>
        <p:nvPicPr>
          <p:cNvPr id="3074" name="Picture 2" descr="Lipid | Definition, Structure, Examples, Functions, Types, &amp; Facts |  Britannica">
            <a:extLst>
              <a:ext uri="{FF2B5EF4-FFF2-40B4-BE49-F238E27FC236}">
                <a16:creationId xmlns:a16="http://schemas.microsoft.com/office/drawing/2014/main" id="{4792BC11-3861-C625-C5D8-12E0D5D10E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143001"/>
            <a:ext cx="8815738" cy="54877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70D13E3-3721-7605-D935-3FFA6394EF59}"/>
              </a:ext>
            </a:extLst>
          </p:cNvPr>
          <p:cNvSpPr>
            <a:spLocks noGrp="1"/>
          </p:cNvSpPr>
          <p:nvPr>
            <p:ph type="sldNum" sz="quarter" idx="12"/>
          </p:nvPr>
        </p:nvSpPr>
        <p:spPr>
          <a:xfrm>
            <a:off x="6934200" y="6356350"/>
            <a:ext cx="2133600" cy="365125"/>
          </a:xfrm>
        </p:spPr>
        <p:txBody>
          <a:bodyPr/>
          <a:lstStyle/>
          <a:p>
            <a:pPr>
              <a:defRPr/>
            </a:pPr>
            <a:fld id="{BDA394D7-9785-4BE5-AFD5-4F918A689025}" type="slidenum">
              <a:rPr lang="en-US" smtClean="0"/>
              <a:pPr>
                <a:defRPr/>
              </a:pPr>
              <a:t>9</a:t>
            </a:fld>
            <a:endParaRPr lang="en-US" dirty="0"/>
          </a:p>
        </p:txBody>
      </p:sp>
      <p:sp>
        <p:nvSpPr>
          <p:cNvPr id="4" name="Footer Placeholder 3">
            <a:extLst>
              <a:ext uri="{FF2B5EF4-FFF2-40B4-BE49-F238E27FC236}">
                <a16:creationId xmlns:a16="http://schemas.microsoft.com/office/drawing/2014/main" id="{A22B72A4-2043-1E90-727D-893D145CCA37}"/>
              </a:ext>
            </a:extLst>
          </p:cNvPr>
          <p:cNvSpPr>
            <a:spLocks noGrp="1"/>
          </p:cNvSpPr>
          <p:nvPr>
            <p:ph type="ftr" sz="quarter" idx="4294967295"/>
          </p:nvPr>
        </p:nvSpPr>
        <p:spPr>
          <a:xfrm>
            <a:off x="7696200" y="6569075"/>
            <a:ext cx="1447800" cy="365125"/>
          </a:xfrm>
        </p:spPr>
        <p:txBody>
          <a:bodyPr/>
          <a:lstStyle/>
          <a:p>
            <a:pPr>
              <a:defRPr/>
            </a:pPr>
            <a:r>
              <a:rPr lang="en-US" sz="1400" dirty="0">
                <a:solidFill>
                  <a:schemeClr val="accent4"/>
                </a:solidFill>
              </a:rPr>
              <a:t>Core Concept</a:t>
            </a:r>
          </a:p>
        </p:txBody>
      </p:sp>
      <p:sp>
        <p:nvSpPr>
          <p:cNvPr id="2" name="Footer Placeholder 3">
            <a:extLst>
              <a:ext uri="{FF2B5EF4-FFF2-40B4-BE49-F238E27FC236}">
                <a16:creationId xmlns:a16="http://schemas.microsoft.com/office/drawing/2014/main" id="{8A0EA815-C531-6C7F-59D0-1B89EFFD382F}"/>
              </a:ext>
            </a:extLst>
          </p:cNvPr>
          <p:cNvSpPr txBox="1">
            <a:spLocks/>
          </p:cNvSpPr>
          <p:nvPr/>
        </p:nvSpPr>
        <p:spPr>
          <a:xfrm>
            <a:off x="-304800" y="18157"/>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Core Concept</a:t>
            </a:r>
          </a:p>
        </p:txBody>
      </p:sp>
    </p:spTree>
    <p:extLst>
      <p:ext uri="{BB962C8B-B14F-4D97-AF65-F5344CB8AC3E}">
        <p14:creationId xmlns:p14="http://schemas.microsoft.com/office/powerpoint/2010/main" val="101747112"/>
      </p:ext>
    </p:extLst>
  </p:cSld>
  <p:clrMapOvr>
    <a:masterClrMapping/>
  </p:clrMapOvr>
</p:sld>
</file>

<file path=ppt/theme/theme1.xml><?xml version="1.0" encoding="utf-8"?>
<a:theme xmlns:a="http://schemas.openxmlformats.org/drawingml/2006/main" name="PPT template">
  <a:themeElements>
    <a:clrScheme name="Custom 2">
      <a:dk1>
        <a:sysClr val="windowText" lastClr="000000"/>
      </a:dk1>
      <a:lt1>
        <a:sysClr val="window" lastClr="FFFFFF"/>
      </a:lt1>
      <a:dk2>
        <a:srgbClr val="000000"/>
      </a:dk2>
      <a:lt2>
        <a:srgbClr val="E7E6E6"/>
      </a:lt2>
      <a:accent1>
        <a:srgbClr val="000000"/>
      </a:accent1>
      <a:accent2>
        <a:srgbClr val="000000"/>
      </a:accent2>
      <a:accent3>
        <a:srgbClr val="A5A5A5"/>
      </a:accent3>
      <a:accent4>
        <a:srgbClr val="0C0C0C"/>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2C65EFAD-6B81-42EC-AA3D-742C36BDC32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63886ABB-9A57-49C0-A116-A2BFEC594E9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6326</TotalTime>
  <Words>1917</Words>
  <Application>Microsoft Office PowerPoint</Application>
  <PresentationFormat>On-screen Show (4:3)</PresentationFormat>
  <Paragraphs>249</Paragraphs>
  <Slides>33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Aharoni</vt:lpstr>
      <vt:lpstr>Arial</vt:lpstr>
      <vt:lpstr>Arial Black</vt:lpstr>
      <vt:lpstr>Calibri</vt:lpstr>
      <vt:lpstr>ff4</vt:lpstr>
      <vt:lpstr>Roboto</vt:lpstr>
      <vt:lpstr>Times New Roman</vt:lpstr>
      <vt:lpstr>PPT template</vt:lpstr>
      <vt:lpstr>1_Office Theme</vt:lpstr>
      <vt:lpstr>2_Office Theme</vt:lpstr>
      <vt:lpstr>PowerPoint Presentation</vt:lpstr>
      <vt:lpstr>Cardiovascular Module 1st Year MBBS (CBL) Atherosclerosis</vt:lpstr>
      <vt:lpstr>Motto, Vision, Dream</vt:lpstr>
      <vt:lpstr>PowerPoint Presentation</vt:lpstr>
      <vt:lpstr>Learning Objectives</vt:lpstr>
      <vt:lpstr>Interactive Session</vt:lpstr>
      <vt:lpstr>Lipids</vt:lpstr>
      <vt:lpstr>Lipid Structure</vt:lpstr>
      <vt:lpstr>Lipid Structure</vt:lpstr>
      <vt:lpstr>Properties of Lipids</vt:lpstr>
      <vt:lpstr>Cholesterol</vt:lpstr>
      <vt:lpstr>Chemical Structure of Cholesterol</vt:lpstr>
      <vt:lpstr>Properties of Cholesterol</vt:lpstr>
      <vt:lpstr>Functions Of Cholesterol </vt:lpstr>
      <vt:lpstr>Types of Cholesterol</vt:lpstr>
      <vt:lpstr>Cholesterol Levels</vt:lpstr>
      <vt:lpstr>Atherosclerosis – Causes &amp; Effects </vt:lpstr>
      <vt:lpstr>Role of Lipoproteins in Atherosclerosis</vt:lpstr>
      <vt:lpstr>Effects of Atherosclerosis </vt:lpstr>
      <vt:lpstr>Clinical Conditions Due to Atherosclerosis/Hypercholesterolemia</vt:lpstr>
      <vt:lpstr>Anatomy </vt:lpstr>
      <vt:lpstr>Physiology </vt:lpstr>
      <vt:lpstr>Related Physiology </vt:lpstr>
      <vt:lpstr>Hypercholesterolemia</vt:lpstr>
      <vt:lpstr>Symptoms of Hypercholesterolemia</vt:lpstr>
      <vt:lpstr>Causes of Hypercholesterolemia</vt:lpstr>
      <vt:lpstr>Management of Atherosclerosis</vt:lpstr>
      <vt:lpstr>Role of AI in Management</vt:lpstr>
      <vt:lpstr>Ethical Consideration</vt:lpstr>
      <vt:lpstr>Atherosclerosis: Pathogenesis, Genetics and Experimental Models</vt:lpstr>
      <vt:lpstr>  CBL   ---   Questions /Assessment</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sana latif</cp:lastModifiedBy>
  <cp:revision>407</cp:revision>
  <dcterms:created xsi:type="dcterms:W3CDTF">2019-11-22T16:50:55Z</dcterms:created>
  <dcterms:modified xsi:type="dcterms:W3CDTF">2025-02-26T05:22:16Z</dcterms:modified>
</cp:coreProperties>
</file>