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73"/>
  </p:notesMasterIdLst>
  <p:sldIdLst>
    <p:sldId id="256" r:id="rId2"/>
    <p:sldId id="294" r:id="rId3"/>
    <p:sldId id="535" r:id="rId4"/>
    <p:sldId id="526" r:id="rId5"/>
    <p:sldId id="527" r:id="rId6"/>
    <p:sldId id="257" r:id="rId7"/>
    <p:sldId id="366" r:id="rId8"/>
    <p:sldId id="528" r:id="rId9"/>
    <p:sldId id="301" r:id="rId10"/>
    <p:sldId id="322" r:id="rId11"/>
    <p:sldId id="365" r:id="rId12"/>
    <p:sldId id="367" r:id="rId13"/>
    <p:sldId id="368" r:id="rId14"/>
    <p:sldId id="369" r:id="rId15"/>
    <p:sldId id="370" r:id="rId16"/>
    <p:sldId id="323" r:id="rId17"/>
    <p:sldId id="304" r:id="rId18"/>
    <p:sldId id="305" r:id="rId19"/>
    <p:sldId id="306" r:id="rId20"/>
    <p:sldId id="308" r:id="rId21"/>
    <p:sldId id="371" r:id="rId22"/>
    <p:sldId id="296" r:id="rId23"/>
    <p:sldId id="309" r:id="rId24"/>
    <p:sldId id="260" r:id="rId25"/>
    <p:sldId id="262" r:id="rId26"/>
    <p:sldId id="359" r:id="rId27"/>
    <p:sldId id="358" r:id="rId28"/>
    <p:sldId id="360" r:id="rId29"/>
    <p:sldId id="312" r:id="rId30"/>
    <p:sldId id="267" r:id="rId31"/>
    <p:sldId id="269" r:id="rId32"/>
    <p:sldId id="331" r:id="rId33"/>
    <p:sldId id="330" r:id="rId34"/>
    <p:sldId id="332" r:id="rId35"/>
    <p:sldId id="311" r:id="rId36"/>
    <p:sldId id="272" r:id="rId37"/>
    <p:sldId id="324" r:id="rId38"/>
    <p:sldId id="326" r:id="rId39"/>
    <p:sldId id="334" r:id="rId40"/>
    <p:sldId id="327" r:id="rId41"/>
    <p:sldId id="335" r:id="rId42"/>
    <p:sldId id="329" r:id="rId43"/>
    <p:sldId id="338" r:id="rId44"/>
    <p:sldId id="310" r:id="rId45"/>
    <p:sldId id="339" r:id="rId46"/>
    <p:sldId id="340" r:id="rId47"/>
    <p:sldId id="341" r:id="rId48"/>
    <p:sldId id="345" r:id="rId49"/>
    <p:sldId id="342" r:id="rId50"/>
    <p:sldId id="343" r:id="rId51"/>
    <p:sldId id="344" r:id="rId52"/>
    <p:sldId id="347" r:id="rId53"/>
    <p:sldId id="348" r:id="rId54"/>
    <p:sldId id="349" r:id="rId55"/>
    <p:sldId id="352" r:id="rId56"/>
    <p:sldId id="354" r:id="rId57"/>
    <p:sldId id="293" r:id="rId58"/>
    <p:sldId id="281" r:id="rId59"/>
    <p:sldId id="284" r:id="rId60"/>
    <p:sldId id="285" r:id="rId61"/>
    <p:sldId id="288" r:id="rId62"/>
    <p:sldId id="289" r:id="rId63"/>
    <p:sldId id="290" r:id="rId64"/>
    <p:sldId id="291" r:id="rId65"/>
    <p:sldId id="529" r:id="rId66"/>
    <p:sldId id="298" r:id="rId67"/>
    <p:sldId id="533" r:id="rId68"/>
    <p:sldId id="534" r:id="rId69"/>
    <p:sldId id="530" r:id="rId70"/>
    <p:sldId id="536" r:id="rId71"/>
    <p:sldId id="292" r:id="rId7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496B8F"/>
    <a:srgbClr val="73A8D8"/>
    <a:srgbClr val="002A01"/>
    <a:srgbClr val="005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2" autoAdjust="0"/>
  </p:normalViewPr>
  <p:slideViewPr>
    <p:cSldViewPr>
      <p:cViewPr varScale="1">
        <p:scale>
          <a:sx n="143" d="100"/>
          <a:sy n="143" d="100"/>
        </p:scale>
        <p:origin x="666"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cycle8" loCatId="cycle" qsTypeId="urn:microsoft.com/office/officeart/2005/8/quickstyle/3d5#1" qsCatId="3D" csTypeId="urn:microsoft.com/office/officeart/2005/8/colors/colorful4" csCatId="colorful" phldr="1"/>
      <dgm:spPr/>
    </dgm:pt>
    <dgm:pt modelId="{DACAB5BA-B8B4-4D66-8B11-1D02259E020B}">
      <dgm:prSet phldrT="[Text]"/>
      <dgm:spPr/>
      <dgm:t>
        <a:bodyPr/>
        <a:lstStyle/>
        <a:p>
          <a:pPr algn="ctr"/>
          <a:r>
            <a:rPr lang="en-US" b="1">
              <a:latin typeface="Arial Black" panose="020B0A04020102020204"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a:latin typeface="Arial Black" panose="020B0A04020102020204" pitchFamily="34" charset="0"/>
            </a:rPr>
            <a:t>Truth</a:t>
          </a:r>
          <a:r>
            <a:rPr lang="en-US"/>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anose="020B0A04020102020204" pitchFamily="34" charset="0"/>
            </a:rPr>
            <a:t>Servic</a:t>
          </a:r>
          <a:r>
            <a:rPr lang="en-US">
              <a:latin typeface="Arial Black" panose="020B0A04020102020204"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6AD6EB9A-0EAF-4DA7-9F16-78B9750E1D9E}" type="pres">
      <dgm:prSet presAssocID="{F9CEBA05-2F10-437E-89B2-54F4D9FAF478}" presName="compositeShape" presStyleCnt="0">
        <dgm:presLayoutVars>
          <dgm:chMax val="7"/>
          <dgm:dir/>
          <dgm:resizeHandles val="exact"/>
        </dgm:presLayoutVars>
      </dgm:prSet>
      <dgm:spPr/>
    </dgm:pt>
    <dgm:pt modelId="{CFF4C17B-69FB-4E0F-9728-3E7F565B39BF}" type="pres">
      <dgm:prSet presAssocID="{F9CEBA05-2F10-437E-89B2-54F4D9FAF478}" presName="wedge1" presStyleLbl="node1" presStyleIdx="0" presStyleCnt="3"/>
      <dgm:spPr/>
    </dgm:pt>
    <dgm:pt modelId="{C4EF1B93-BC0D-4CD5-95BA-8F92D88242FF}" type="pres">
      <dgm:prSet presAssocID="{F9CEBA05-2F10-437E-89B2-54F4D9FAF478}" presName="dummy1a" presStyleCnt="0"/>
      <dgm:spPr/>
    </dgm:pt>
    <dgm:pt modelId="{A68ABCB9-CA5D-4825-A801-CE1101F8665C}" type="pres">
      <dgm:prSet presAssocID="{F9CEBA05-2F10-437E-89B2-54F4D9FAF478}" presName="dummy1b" presStyleCnt="0"/>
      <dgm:spPr/>
    </dgm:pt>
    <dgm:pt modelId="{DF804BA2-B9DC-437C-9FAC-BE6837195F36}" type="pres">
      <dgm:prSet presAssocID="{F9CEBA05-2F10-437E-89B2-54F4D9FAF478}" presName="wedge1Tx" presStyleLbl="node1" presStyleIdx="0" presStyleCnt="3">
        <dgm:presLayoutVars>
          <dgm:chMax val="0"/>
          <dgm:chPref val="0"/>
          <dgm:bulletEnabled val="1"/>
        </dgm:presLayoutVars>
      </dgm:prSet>
      <dgm:spPr/>
    </dgm:pt>
    <dgm:pt modelId="{1E8A3CF1-EBF5-45B3-A897-8DF6A727F6CA}" type="pres">
      <dgm:prSet presAssocID="{F9CEBA05-2F10-437E-89B2-54F4D9FAF478}" presName="wedge2" presStyleLbl="node1" presStyleIdx="1" presStyleCnt="3"/>
      <dgm:spPr/>
    </dgm:pt>
    <dgm:pt modelId="{F5B7E841-411F-46AA-9DE0-6E60CC7306E5}" type="pres">
      <dgm:prSet presAssocID="{F9CEBA05-2F10-437E-89B2-54F4D9FAF478}" presName="dummy2a" presStyleCnt="0"/>
      <dgm:spPr/>
    </dgm:pt>
    <dgm:pt modelId="{2583D1DE-4119-42E3-8B7D-6D6ED5B2A569}" type="pres">
      <dgm:prSet presAssocID="{F9CEBA05-2F10-437E-89B2-54F4D9FAF478}" presName="dummy2b" presStyleCnt="0"/>
      <dgm:spPr/>
    </dgm:pt>
    <dgm:pt modelId="{B90D6A7B-A46B-4B2E-9896-2D18672F5538}" type="pres">
      <dgm:prSet presAssocID="{F9CEBA05-2F10-437E-89B2-54F4D9FAF478}" presName="wedge2Tx" presStyleLbl="node1" presStyleIdx="1" presStyleCnt="3">
        <dgm:presLayoutVars>
          <dgm:chMax val="0"/>
          <dgm:chPref val="0"/>
          <dgm:bulletEnabled val="1"/>
        </dgm:presLayoutVars>
      </dgm:prSet>
      <dgm:spPr/>
    </dgm:pt>
    <dgm:pt modelId="{051AFD5B-8964-4F7E-A093-6674CF7C7532}" type="pres">
      <dgm:prSet presAssocID="{F9CEBA05-2F10-437E-89B2-54F4D9FAF478}" presName="wedge3" presStyleLbl="node1" presStyleIdx="2" presStyleCnt="3"/>
      <dgm:spPr/>
    </dgm:pt>
    <dgm:pt modelId="{5124EB1C-9B0C-44C6-8108-B811F73961AD}" type="pres">
      <dgm:prSet presAssocID="{F9CEBA05-2F10-437E-89B2-54F4D9FAF478}" presName="dummy3a" presStyleCnt="0"/>
      <dgm:spPr/>
    </dgm:pt>
    <dgm:pt modelId="{EE4C165A-788B-470B-988A-BE2BB568D146}" type="pres">
      <dgm:prSet presAssocID="{F9CEBA05-2F10-437E-89B2-54F4D9FAF478}" presName="dummy3b" presStyleCnt="0"/>
      <dgm:spPr/>
    </dgm:pt>
    <dgm:pt modelId="{B1D1388C-140D-494A-8E10-1E456AF2BECB}" type="pres">
      <dgm:prSet presAssocID="{F9CEBA05-2F10-437E-89B2-54F4D9FAF478}" presName="wedge3Tx" presStyleLbl="node1" presStyleIdx="2" presStyleCnt="3">
        <dgm:presLayoutVars>
          <dgm:chMax val="0"/>
          <dgm:chPref val="0"/>
          <dgm:bulletEnabled val="1"/>
        </dgm:presLayoutVars>
      </dgm:prSet>
      <dgm:spPr/>
    </dgm:pt>
    <dgm:pt modelId="{306AA7DE-D556-4EF5-B141-41CDD82EBB8D}" type="pres">
      <dgm:prSet presAssocID="{23718C41-0A1F-40BF-86BE-8A5476EC271E}" presName="arrowWedge1" presStyleLbl="fgSibTrans2D1" presStyleIdx="0" presStyleCnt="3"/>
      <dgm:spPr/>
    </dgm:pt>
    <dgm:pt modelId="{C3B4CE04-0FFE-4639-9D0C-42B7036FFA5B}" type="pres">
      <dgm:prSet presAssocID="{188C389E-9423-41DE-9C5E-D4A7E95C7E62}" presName="arrowWedge2" presStyleLbl="fgSibTrans2D1" presStyleIdx="1" presStyleCnt="3"/>
      <dgm:spPr/>
    </dgm:pt>
    <dgm:pt modelId="{6F1D4895-BEB4-4B0E-94EF-C51E2173F368}" type="pres">
      <dgm:prSet presAssocID="{DA82EADB-2721-42A0-95EA-F9B5521A38A6}" presName="arrowWedge3" presStyleLbl="fgSibTrans2D1" presStyleIdx="2" presStyleCnt="3"/>
      <dgm:spPr/>
    </dgm:pt>
  </dgm:ptLst>
  <dgm:cxnLst>
    <dgm:cxn modelId="{32FAE72D-29B2-4404-A917-2C4136EE3C4F}" srcId="{F9CEBA05-2F10-437E-89B2-54F4D9FAF478}" destId="{663C1E13-76F9-4B70-A2F2-CA23180743CE}" srcOrd="1" destOrd="0" parTransId="{637C3D51-3F4B-4277-8185-724806355FF8}" sibTransId="{188C389E-9423-41DE-9C5E-D4A7E95C7E62}"/>
    <dgm:cxn modelId="{7FE5B266-F717-47D2-AB41-7DFA90060493}" type="presOf" srcId="{399ACE2F-90C5-48B1-9E65-700A32562848}" destId="{B1D1388C-140D-494A-8E10-1E456AF2BECB}" srcOrd="1" destOrd="0" presId="urn:microsoft.com/office/officeart/2005/8/layout/cycle8"/>
    <dgm:cxn modelId="{A471F149-0C34-4E43-B68F-E751601568A9}" type="presOf" srcId="{DACAB5BA-B8B4-4D66-8B11-1D02259E020B}" destId="{CFF4C17B-69FB-4E0F-9728-3E7F565B39BF}" srcOrd="0" destOrd="0" presId="urn:microsoft.com/office/officeart/2005/8/layout/cycle8"/>
    <dgm:cxn modelId="{BD173FA8-152E-4177-A4B7-0D267FEA6157}" type="presOf" srcId="{663C1E13-76F9-4B70-A2F2-CA23180743CE}" destId="{1E8A3CF1-EBF5-45B3-A897-8DF6A727F6CA}" srcOrd="0" destOrd="0" presId="urn:microsoft.com/office/officeart/2005/8/layout/cycle8"/>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76C98AC7-F11C-46A8-8526-968A1C114690}" type="presOf" srcId="{DACAB5BA-B8B4-4D66-8B11-1D02259E020B}" destId="{DF804BA2-B9DC-437C-9FAC-BE6837195F36}" srcOrd="1" destOrd="0" presId="urn:microsoft.com/office/officeart/2005/8/layout/cycle8"/>
    <dgm:cxn modelId="{7D6D8FCA-2643-4CEB-BCA9-ACD89EBD8272}" type="presOf" srcId="{F9CEBA05-2F10-437E-89B2-54F4D9FAF478}" destId="{6AD6EB9A-0EAF-4DA7-9F16-78B9750E1D9E}" srcOrd="0" destOrd="0" presId="urn:microsoft.com/office/officeart/2005/8/layout/cycle8"/>
    <dgm:cxn modelId="{5555F5DA-E231-47D3-A45C-3739EDA92160}" type="presOf" srcId="{399ACE2F-90C5-48B1-9E65-700A32562848}" destId="{051AFD5B-8964-4F7E-A093-6674CF7C7532}" srcOrd="0" destOrd="0" presId="urn:microsoft.com/office/officeart/2005/8/layout/cycle8"/>
    <dgm:cxn modelId="{BE75F2DF-676B-413D-AC30-3E55789D51E5}" type="presOf" srcId="{663C1E13-76F9-4B70-A2F2-CA23180743CE}" destId="{B90D6A7B-A46B-4B2E-9896-2D18672F5538}" srcOrd="1" destOrd="0" presId="urn:microsoft.com/office/officeart/2005/8/layout/cycle8"/>
    <dgm:cxn modelId="{22F24092-3571-482B-BCA0-8C6D5D575224}" type="presParOf" srcId="{6AD6EB9A-0EAF-4DA7-9F16-78B9750E1D9E}" destId="{CFF4C17B-69FB-4E0F-9728-3E7F565B39BF}" srcOrd="0" destOrd="0" presId="urn:microsoft.com/office/officeart/2005/8/layout/cycle8"/>
    <dgm:cxn modelId="{DD6B8721-BE10-4806-A5D5-2BB6832BE245}" type="presParOf" srcId="{6AD6EB9A-0EAF-4DA7-9F16-78B9750E1D9E}" destId="{C4EF1B93-BC0D-4CD5-95BA-8F92D88242FF}" srcOrd="1" destOrd="0" presId="urn:microsoft.com/office/officeart/2005/8/layout/cycle8"/>
    <dgm:cxn modelId="{91BA18F9-E464-4C23-B9B3-D6F140A4C8B8}" type="presParOf" srcId="{6AD6EB9A-0EAF-4DA7-9F16-78B9750E1D9E}" destId="{A68ABCB9-CA5D-4825-A801-CE1101F8665C}" srcOrd="2" destOrd="0" presId="urn:microsoft.com/office/officeart/2005/8/layout/cycle8"/>
    <dgm:cxn modelId="{EDB69EC4-F82B-4555-851B-A71EF3FAB5DB}" type="presParOf" srcId="{6AD6EB9A-0EAF-4DA7-9F16-78B9750E1D9E}" destId="{DF804BA2-B9DC-437C-9FAC-BE6837195F36}" srcOrd="3" destOrd="0" presId="urn:microsoft.com/office/officeart/2005/8/layout/cycle8"/>
    <dgm:cxn modelId="{ED64D644-EC1B-4A50-BBCF-2ACF30B3A35A}" type="presParOf" srcId="{6AD6EB9A-0EAF-4DA7-9F16-78B9750E1D9E}" destId="{1E8A3CF1-EBF5-45B3-A897-8DF6A727F6CA}" srcOrd="4" destOrd="0" presId="urn:microsoft.com/office/officeart/2005/8/layout/cycle8"/>
    <dgm:cxn modelId="{476332D6-59B6-4A81-8A37-7F6F64266BAA}" type="presParOf" srcId="{6AD6EB9A-0EAF-4DA7-9F16-78B9750E1D9E}" destId="{F5B7E841-411F-46AA-9DE0-6E60CC7306E5}" srcOrd="5" destOrd="0" presId="urn:microsoft.com/office/officeart/2005/8/layout/cycle8"/>
    <dgm:cxn modelId="{6CDA2BFB-9870-44FB-9387-1A67403870CB}" type="presParOf" srcId="{6AD6EB9A-0EAF-4DA7-9F16-78B9750E1D9E}" destId="{2583D1DE-4119-42E3-8B7D-6D6ED5B2A569}" srcOrd="6" destOrd="0" presId="urn:microsoft.com/office/officeart/2005/8/layout/cycle8"/>
    <dgm:cxn modelId="{8D6D7564-54E1-452B-B1E2-4776A442C597}" type="presParOf" srcId="{6AD6EB9A-0EAF-4DA7-9F16-78B9750E1D9E}" destId="{B90D6A7B-A46B-4B2E-9896-2D18672F5538}" srcOrd="7" destOrd="0" presId="urn:microsoft.com/office/officeart/2005/8/layout/cycle8"/>
    <dgm:cxn modelId="{C212CF16-1C1F-4978-90A5-D5F18193D336}" type="presParOf" srcId="{6AD6EB9A-0EAF-4DA7-9F16-78B9750E1D9E}" destId="{051AFD5B-8964-4F7E-A093-6674CF7C7532}" srcOrd="8" destOrd="0" presId="urn:microsoft.com/office/officeart/2005/8/layout/cycle8"/>
    <dgm:cxn modelId="{60C380AA-D892-4BAC-9BC8-DAD5BAAAE10E}" type="presParOf" srcId="{6AD6EB9A-0EAF-4DA7-9F16-78B9750E1D9E}" destId="{5124EB1C-9B0C-44C6-8108-B811F73961AD}" srcOrd="9" destOrd="0" presId="urn:microsoft.com/office/officeart/2005/8/layout/cycle8"/>
    <dgm:cxn modelId="{A4072ED0-C475-4D9C-A563-0B5E153F913F}" type="presParOf" srcId="{6AD6EB9A-0EAF-4DA7-9F16-78B9750E1D9E}" destId="{EE4C165A-788B-470B-988A-BE2BB568D146}" srcOrd="10" destOrd="0" presId="urn:microsoft.com/office/officeart/2005/8/layout/cycle8"/>
    <dgm:cxn modelId="{01A6887C-23C6-4F9F-9BF1-DD1AEE896F39}" type="presParOf" srcId="{6AD6EB9A-0EAF-4DA7-9F16-78B9750E1D9E}" destId="{B1D1388C-140D-494A-8E10-1E456AF2BECB}" srcOrd="11" destOrd="0" presId="urn:microsoft.com/office/officeart/2005/8/layout/cycle8"/>
    <dgm:cxn modelId="{37FDACE8-7EE4-4BF1-8BF3-C88ACBC7A6B5}" type="presParOf" srcId="{6AD6EB9A-0EAF-4DA7-9F16-78B9750E1D9E}" destId="{306AA7DE-D556-4EF5-B141-41CDD82EBB8D}" srcOrd="12" destOrd="0" presId="urn:microsoft.com/office/officeart/2005/8/layout/cycle8"/>
    <dgm:cxn modelId="{90A943CD-F8C2-4E80-80D0-10CAE4651754}" type="presParOf" srcId="{6AD6EB9A-0EAF-4DA7-9F16-78B9750E1D9E}" destId="{C3B4CE04-0FFE-4639-9D0C-42B7036FFA5B}" srcOrd="13" destOrd="0" presId="urn:microsoft.com/office/officeart/2005/8/layout/cycle8"/>
    <dgm:cxn modelId="{F25E56E6-5D5A-4554-A893-A0361F3FACF8}" type="presParOf" srcId="{6AD6EB9A-0EAF-4DA7-9F16-78B9750E1D9E}" destId="{6F1D4895-BEB4-4B0E-94EF-C51E2173F36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71A1B-B7E3-4D48-992E-BAA3E5A928C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6353DFB-B637-4704-928C-DC0B29556E93}">
      <dgm:prSet phldrT="[Text]" custT="1"/>
      <dgm:spPr>
        <a:solidFill>
          <a:schemeClr val="bg1">
            <a:lumMod val="85000"/>
            <a:lumOff val="15000"/>
          </a:schemeClr>
        </a:solidFill>
      </dgm:spPr>
      <dgm:t>
        <a:bodyPr/>
        <a:lstStyle/>
        <a:p>
          <a:r>
            <a:rPr lang="en-US" sz="2400" b="1" dirty="0">
              <a:solidFill>
                <a:schemeClr val="tx1"/>
              </a:solidFill>
            </a:rPr>
            <a:t>BREAST RECONSTRUCTION</a:t>
          </a:r>
        </a:p>
      </dgm:t>
    </dgm:pt>
    <dgm:pt modelId="{4E20D46B-62F3-45D1-9ECC-4AAAC7AD0949}" type="parTrans" cxnId="{20998842-5216-4613-8C09-11E5AA292773}">
      <dgm:prSet/>
      <dgm:spPr/>
      <dgm:t>
        <a:bodyPr/>
        <a:lstStyle/>
        <a:p>
          <a:endParaRPr lang="en-US"/>
        </a:p>
      </dgm:t>
    </dgm:pt>
    <dgm:pt modelId="{33C26DBA-56AC-4533-A766-33272C9D2EA3}" type="sibTrans" cxnId="{20998842-5216-4613-8C09-11E5AA292773}">
      <dgm:prSet/>
      <dgm:spPr/>
      <dgm:t>
        <a:bodyPr/>
        <a:lstStyle/>
        <a:p>
          <a:endParaRPr lang="en-US"/>
        </a:p>
      </dgm:t>
    </dgm:pt>
    <dgm:pt modelId="{8993678B-B024-4277-8387-5C2D735CA91E}">
      <dgm:prSet phldrT="[Text]" custT="1"/>
      <dgm:spPr>
        <a:solidFill>
          <a:schemeClr val="bg1">
            <a:lumMod val="85000"/>
            <a:lumOff val="15000"/>
          </a:schemeClr>
        </a:solidFill>
      </dgm:spPr>
      <dgm:t>
        <a:bodyPr/>
        <a:lstStyle/>
        <a:p>
          <a:r>
            <a:rPr lang="en-US" sz="2400" b="1" dirty="0">
              <a:solidFill>
                <a:schemeClr val="tx1"/>
              </a:solidFill>
            </a:rPr>
            <a:t>AUTOLOGOUS FLAP</a:t>
          </a:r>
        </a:p>
      </dgm:t>
    </dgm:pt>
    <dgm:pt modelId="{FD93F55F-5DB0-462D-866A-0D5FAE063D16}" type="parTrans" cxnId="{D83465A5-A5B8-464C-9033-DDB232B71758}">
      <dgm:prSet/>
      <dgm:spPr>
        <a:solidFill>
          <a:schemeClr val="tx1"/>
        </a:solidFill>
        <a:ln>
          <a:solidFill>
            <a:schemeClr val="tx1"/>
          </a:solidFill>
        </a:ln>
      </dgm:spPr>
      <dgm:t>
        <a:bodyPr/>
        <a:lstStyle/>
        <a:p>
          <a:endParaRPr lang="en-US"/>
        </a:p>
      </dgm:t>
    </dgm:pt>
    <dgm:pt modelId="{3F1C08DA-91C2-4265-9068-9288C8D40071}" type="sibTrans" cxnId="{D83465A5-A5B8-464C-9033-DDB232B71758}">
      <dgm:prSet/>
      <dgm:spPr/>
      <dgm:t>
        <a:bodyPr/>
        <a:lstStyle/>
        <a:p>
          <a:endParaRPr lang="en-US"/>
        </a:p>
      </dgm:t>
    </dgm:pt>
    <dgm:pt modelId="{D07EF43D-B9FE-4DE9-B13C-10C5D5CE89BA}">
      <dgm:prSet phldrT="[Text]" custT="1"/>
      <dgm:spPr>
        <a:solidFill>
          <a:schemeClr val="bg1">
            <a:lumMod val="85000"/>
            <a:lumOff val="15000"/>
          </a:schemeClr>
        </a:solidFill>
      </dgm:spPr>
      <dgm:t>
        <a:bodyPr/>
        <a:lstStyle/>
        <a:p>
          <a:r>
            <a:rPr lang="en-US" sz="2800" b="1" dirty="0">
              <a:solidFill>
                <a:schemeClr val="tx1"/>
              </a:solidFill>
            </a:rPr>
            <a:t>PROSTHETIC</a:t>
          </a:r>
        </a:p>
      </dgm:t>
    </dgm:pt>
    <dgm:pt modelId="{43951792-5335-4C1F-BB06-D7B82481E7A9}" type="parTrans" cxnId="{DF81B675-AE43-411C-878A-5295665E1894}">
      <dgm:prSet/>
      <dgm:spPr>
        <a:solidFill>
          <a:schemeClr val="tx1"/>
        </a:solidFill>
        <a:ln>
          <a:solidFill>
            <a:schemeClr val="tx1"/>
          </a:solidFill>
        </a:ln>
      </dgm:spPr>
      <dgm:t>
        <a:bodyPr/>
        <a:lstStyle/>
        <a:p>
          <a:endParaRPr lang="en-US"/>
        </a:p>
      </dgm:t>
    </dgm:pt>
    <dgm:pt modelId="{E37F660D-6B1D-470D-9C2E-900BF29CEBE4}" type="sibTrans" cxnId="{DF81B675-AE43-411C-878A-5295665E1894}">
      <dgm:prSet/>
      <dgm:spPr/>
      <dgm:t>
        <a:bodyPr/>
        <a:lstStyle/>
        <a:p>
          <a:endParaRPr lang="en-US"/>
        </a:p>
      </dgm:t>
    </dgm:pt>
    <dgm:pt modelId="{F8DC8D37-09A1-4FAF-BF76-6CEB62CAD5AB}" type="pres">
      <dgm:prSet presAssocID="{15671A1B-B7E3-4D48-992E-BAA3E5A928C9}" presName="hierChild1" presStyleCnt="0">
        <dgm:presLayoutVars>
          <dgm:orgChart val="1"/>
          <dgm:chPref val="1"/>
          <dgm:dir/>
          <dgm:animOne val="branch"/>
          <dgm:animLvl val="lvl"/>
          <dgm:resizeHandles/>
        </dgm:presLayoutVars>
      </dgm:prSet>
      <dgm:spPr/>
    </dgm:pt>
    <dgm:pt modelId="{61FF5182-1FB9-4F58-BB10-F87CF84B1E24}" type="pres">
      <dgm:prSet presAssocID="{96353DFB-B637-4704-928C-DC0B29556E93}" presName="hierRoot1" presStyleCnt="0">
        <dgm:presLayoutVars>
          <dgm:hierBranch val="init"/>
        </dgm:presLayoutVars>
      </dgm:prSet>
      <dgm:spPr/>
    </dgm:pt>
    <dgm:pt modelId="{9DABA5D0-22E0-44F5-9ACB-5D5E4E3982DF}" type="pres">
      <dgm:prSet presAssocID="{96353DFB-B637-4704-928C-DC0B29556E93}" presName="rootComposite1" presStyleCnt="0"/>
      <dgm:spPr/>
    </dgm:pt>
    <dgm:pt modelId="{7CD4651B-C341-4065-9EF1-590B441F8C80}" type="pres">
      <dgm:prSet presAssocID="{96353DFB-B637-4704-928C-DC0B29556E93}" presName="rootText1" presStyleLbl="node0" presStyleIdx="0" presStyleCnt="1" custScaleX="136857" custScaleY="47831">
        <dgm:presLayoutVars>
          <dgm:chPref val="3"/>
        </dgm:presLayoutVars>
      </dgm:prSet>
      <dgm:spPr/>
    </dgm:pt>
    <dgm:pt modelId="{299FADFB-B034-41E1-90E7-67E7CC8A6122}" type="pres">
      <dgm:prSet presAssocID="{96353DFB-B637-4704-928C-DC0B29556E93}" presName="rootConnector1" presStyleLbl="node1" presStyleIdx="0" presStyleCnt="0"/>
      <dgm:spPr/>
    </dgm:pt>
    <dgm:pt modelId="{99227ED6-2905-46E7-BEF3-64132ACEDB3E}" type="pres">
      <dgm:prSet presAssocID="{96353DFB-B637-4704-928C-DC0B29556E93}" presName="hierChild2" presStyleCnt="0"/>
      <dgm:spPr/>
    </dgm:pt>
    <dgm:pt modelId="{EFD901BD-BBFD-4383-AD79-FA6460ACB367}" type="pres">
      <dgm:prSet presAssocID="{FD93F55F-5DB0-462D-866A-0D5FAE063D16}" presName="Name37" presStyleLbl="parChTrans1D2" presStyleIdx="0" presStyleCnt="2"/>
      <dgm:spPr/>
    </dgm:pt>
    <dgm:pt modelId="{8AA93417-05FF-4A27-AC25-E2C46C7DCF53}" type="pres">
      <dgm:prSet presAssocID="{8993678B-B024-4277-8387-5C2D735CA91E}" presName="hierRoot2" presStyleCnt="0">
        <dgm:presLayoutVars>
          <dgm:hierBranch val="init"/>
        </dgm:presLayoutVars>
      </dgm:prSet>
      <dgm:spPr/>
    </dgm:pt>
    <dgm:pt modelId="{9322B9FD-4A0B-4A68-B04C-336F41BE2515}" type="pres">
      <dgm:prSet presAssocID="{8993678B-B024-4277-8387-5C2D735CA91E}" presName="rootComposite" presStyleCnt="0"/>
      <dgm:spPr/>
    </dgm:pt>
    <dgm:pt modelId="{325393E0-0FFE-41BA-B4A9-5AB1DC7907CF}" type="pres">
      <dgm:prSet presAssocID="{8993678B-B024-4277-8387-5C2D735CA91E}" presName="rootText" presStyleLbl="node2" presStyleIdx="0" presStyleCnt="2" custScaleX="78743" custScaleY="37036">
        <dgm:presLayoutVars>
          <dgm:chPref val="3"/>
        </dgm:presLayoutVars>
      </dgm:prSet>
      <dgm:spPr/>
    </dgm:pt>
    <dgm:pt modelId="{A88EA69E-1400-4F8C-AE39-120510649AA1}" type="pres">
      <dgm:prSet presAssocID="{8993678B-B024-4277-8387-5C2D735CA91E}" presName="rootConnector" presStyleLbl="node2" presStyleIdx="0" presStyleCnt="2"/>
      <dgm:spPr/>
    </dgm:pt>
    <dgm:pt modelId="{3F6FB199-22C2-4D00-9047-0F5751046253}" type="pres">
      <dgm:prSet presAssocID="{8993678B-B024-4277-8387-5C2D735CA91E}" presName="hierChild4" presStyleCnt="0"/>
      <dgm:spPr/>
    </dgm:pt>
    <dgm:pt modelId="{6C744620-D231-41FC-A3D2-6470BDE1F0D1}" type="pres">
      <dgm:prSet presAssocID="{8993678B-B024-4277-8387-5C2D735CA91E}" presName="hierChild5" presStyleCnt="0"/>
      <dgm:spPr/>
    </dgm:pt>
    <dgm:pt modelId="{8008E558-9E23-4DC1-B1D2-94F7162486F8}" type="pres">
      <dgm:prSet presAssocID="{43951792-5335-4C1F-BB06-D7B82481E7A9}" presName="Name37" presStyleLbl="parChTrans1D2" presStyleIdx="1" presStyleCnt="2"/>
      <dgm:spPr/>
    </dgm:pt>
    <dgm:pt modelId="{1FE07D78-8159-40C1-ABC0-97670CAE1275}" type="pres">
      <dgm:prSet presAssocID="{D07EF43D-B9FE-4DE9-B13C-10C5D5CE89BA}" presName="hierRoot2" presStyleCnt="0">
        <dgm:presLayoutVars>
          <dgm:hierBranch val="init"/>
        </dgm:presLayoutVars>
      </dgm:prSet>
      <dgm:spPr/>
    </dgm:pt>
    <dgm:pt modelId="{9913939B-2A8E-4C3F-B9F0-0D10BC9BF4AF}" type="pres">
      <dgm:prSet presAssocID="{D07EF43D-B9FE-4DE9-B13C-10C5D5CE89BA}" presName="rootComposite" presStyleCnt="0"/>
      <dgm:spPr/>
    </dgm:pt>
    <dgm:pt modelId="{1E550FF9-35F1-48C2-9CD5-011A0235C721}" type="pres">
      <dgm:prSet presAssocID="{D07EF43D-B9FE-4DE9-B13C-10C5D5CE89BA}" presName="rootText" presStyleLbl="node2" presStyleIdx="1" presStyleCnt="2" custScaleX="80638" custScaleY="38860">
        <dgm:presLayoutVars>
          <dgm:chPref val="3"/>
        </dgm:presLayoutVars>
      </dgm:prSet>
      <dgm:spPr/>
    </dgm:pt>
    <dgm:pt modelId="{9F8E843D-8828-42AA-994F-0DCE907CA76A}" type="pres">
      <dgm:prSet presAssocID="{D07EF43D-B9FE-4DE9-B13C-10C5D5CE89BA}" presName="rootConnector" presStyleLbl="node2" presStyleIdx="1" presStyleCnt="2"/>
      <dgm:spPr/>
    </dgm:pt>
    <dgm:pt modelId="{8D932840-13C0-4DF3-9E74-B71252B0F40D}" type="pres">
      <dgm:prSet presAssocID="{D07EF43D-B9FE-4DE9-B13C-10C5D5CE89BA}" presName="hierChild4" presStyleCnt="0"/>
      <dgm:spPr/>
    </dgm:pt>
    <dgm:pt modelId="{4E12265A-3086-46FF-8F8B-D3C8C05544E6}" type="pres">
      <dgm:prSet presAssocID="{D07EF43D-B9FE-4DE9-B13C-10C5D5CE89BA}" presName="hierChild5" presStyleCnt="0"/>
      <dgm:spPr/>
    </dgm:pt>
    <dgm:pt modelId="{B7CE566E-9521-4B7E-9708-29B35BE21C20}" type="pres">
      <dgm:prSet presAssocID="{96353DFB-B637-4704-928C-DC0B29556E93}" presName="hierChild3" presStyleCnt="0"/>
      <dgm:spPr/>
    </dgm:pt>
  </dgm:ptLst>
  <dgm:cxnLst>
    <dgm:cxn modelId="{6E029B08-A242-44B1-80D6-D2E515BFB4DF}" type="presOf" srcId="{15671A1B-B7E3-4D48-992E-BAA3E5A928C9}" destId="{F8DC8D37-09A1-4FAF-BF76-6CEB62CAD5AB}" srcOrd="0" destOrd="0" presId="urn:microsoft.com/office/officeart/2005/8/layout/orgChart1"/>
    <dgm:cxn modelId="{03A26E1A-97B2-4323-8730-B31091CD0E2C}" type="presOf" srcId="{D07EF43D-B9FE-4DE9-B13C-10C5D5CE89BA}" destId="{1E550FF9-35F1-48C2-9CD5-011A0235C721}" srcOrd="0" destOrd="0" presId="urn:microsoft.com/office/officeart/2005/8/layout/orgChart1"/>
    <dgm:cxn modelId="{8251761F-3222-4B95-80B6-B60DF7D474A7}" type="presOf" srcId="{96353DFB-B637-4704-928C-DC0B29556E93}" destId="{299FADFB-B034-41E1-90E7-67E7CC8A6122}" srcOrd="1" destOrd="0" presId="urn:microsoft.com/office/officeart/2005/8/layout/orgChart1"/>
    <dgm:cxn modelId="{20998842-5216-4613-8C09-11E5AA292773}" srcId="{15671A1B-B7E3-4D48-992E-BAA3E5A928C9}" destId="{96353DFB-B637-4704-928C-DC0B29556E93}" srcOrd="0" destOrd="0" parTransId="{4E20D46B-62F3-45D1-9ECC-4AAAC7AD0949}" sibTransId="{33C26DBA-56AC-4533-A766-33272C9D2EA3}"/>
    <dgm:cxn modelId="{663C0B4E-8AC0-4CBF-ABF8-2A156D04F4AB}" type="presOf" srcId="{D07EF43D-B9FE-4DE9-B13C-10C5D5CE89BA}" destId="{9F8E843D-8828-42AA-994F-0DCE907CA76A}" srcOrd="1" destOrd="0" presId="urn:microsoft.com/office/officeart/2005/8/layout/orgChart1"/>
    <dgm:cxn modelId="{4AB2AB70-260D-4C39-BF16-62F66FB87FF6}" type="presOf" srcId="{8993678B-B024-4277-8387-5C2D735CA91E}" destId="{325393E0-0FFE-41BA-B4A9-5AB1DC7907CF}" srcOrd="0" destOrd="0" presId="urn:microsoft.com/office/officeart/2005/8/layout/orgChart1"/>
    <dgm:cxn modelId="{DF81B675-AE43-411C-878A-5295665E1894}" srcId="{96353DFB-B637-4704-928C-DC0B29556E93}" destId="{D07EF43D-B9FE-4DE9-B13C-10C5D5CE89BA}" srcOrd="1" destOrd="0" parTransId="{43951792-5335-4C1F-BB06-D7B82481E7A9}" sibTransId="{E37F660D-6B1D-470D-9C2E-900BF29CEBE4}"/>
    <dgm:cxn modelId="{9783248E-55E2-4F1B-AF82-D643B931932D}" type="presOf" srcId="{FD93F55F-5DB0-462D-866A-0D5FAE063D16}" destId="{EFD901BD-BBFD-4383-AD79-FA6460ACB367}" srcOrd="0" destOrd="0" presId="urn:microsoft.com/office/officeart/2005/8/layout/orgChart1"/>
    <dgm:cxn modelId="{96282EA0-7E85-4EAF-B4E3-101027A0F5BD}" type="presOf" srcId="{43951792-5335-4C1F-BB06-D7B82481E7A9}" destId="{8008E558-9E23-4DC1-B1D2-94F7162486F8}" srcOrd="0" destOrd="0" presId="urn:microsoft.com/office/officeart/2005/8/layout/orgChart1"/>
    <dgm:cxn modelId="{D83465A5-A5B8-464C-9033-DDB232B71758}" srcId="{96353DFB-B637-4704-928C-DC0B29556E93}" destId="{8993678B-B024-4277-8387-5C2D735CA91E}" srcOrd="0" destOrd="0" parTransId="{FD93F55F-5DB0-462D-866A-0D5FAE063D16}" sibTransId="{3F1C08DA-91C2-4265-9068-9288C8D40071}"/>
    <dgm:cxn modelId="{C7A92FA9-5D90-4C75-87B0-1540A1FA6BD6}" type="presOf" srcId="{96353DFB-B637-4704-928C-DC0B29556E93}" destId="{7CD4651B-C341-4065-9EF1-590B441F8C80}" srcOrd="0" destOrd="0" presId="urn:microsoft.com/office/officeart/2005/8/layout/orgChart1"/>
    <dgm:cxn modelId="{B2839AE5-FBD6-4A08-ADE7-B5CBA9360194}" type="presOf" srcId="{8993678B-B024-4277-8387-5C2D735CA91E}" destId="{A88EA69E-1400-4F8C-AE39-120510649AA1}" srcOrd="1" destOrd="0" presId="urn:microsoft.com/office/officeart/2005/8/layout/orgChart1"/>
    <dgm:cxn modelId="{FA400E90-623F-49C4-9690-65F48C062369}" type="presParOf" srcId="{F8DC8D37-09A1-4FAF-BF76-6CEB62CAD5AB}" destId="{61FF5182-1FB9-4F58-BB10-F87CF84B1E24}" srcOrd="0" destOrd="0" presId="urn:microsoft.com/office/officeart/2005/8/layout/orgChart1"/>
    <dgm:cxn modelId="{0700B99D-2E9F-4A56-92A8-9F4249E8ECEA}" type="presParOf" srcId="{61FF5182-1FB9-4F58-BB10-F87CF84B1E24}" destId="{9DABA5D0-22E0-44F5-9ACB-5D5E4E3982DF}" srcOrd="0" destOrd="0" presId="urn:microsoft.com/office/officeart/2005/8/layout/orgChart1"/>
    <dgm:cxn modelId="{62E4719E-577A-4F5C-ACFA-33AF135364CD}" type="presParOf" srcId="{9DABA5D0-22E0-44F5-9ACB-5D5E4E3982DF}" destId="{7CD4651B-C341-4065-9EF1-590B441F8C80}" srcOrd="0" destOrd="0" presId="urn:microsoft.com/office/officeart/2005/8/layout/orgChart1"/>
    <dgm:cxn modelId="{8B2D75A4-0814-4A1C-ABD0-6EB514240766}" type="presParOf" srcId="{9DABA5D0-22E0-44F5-9ACB-5D5E4E3982DF}" destId="{299FADFB-B034-41E1-90E7-67E7CC8A6122}" srcOrd="1" destOrd="0" presId="urn:microsoft.com/office/officeart/2005/8/layout/orgChart1"/>
    <dgm:cxn modelId="{7A28B5AA-A76F-4148-A6E1-6763ACC21C4C}" type="presParOf" srcId="{61FF5182-1FB9-4F58-BB10-F87CF84B1E24}" destId="{99227ED6-2905-46E7-BEF3-64132ACEDB3E}" srcOrd="1" destOrd="0" presId="urn:microsoft.com/office/officeart/2005/8/layout/orgChart1"/>
    <dgm:cxn modelId="{530255A4-2B1F-443C-B123-4C24D36E34FE}" type="presParOf" srcId="{99227ED6-2905-46E7-BEF3-64132ACEDB3E}" destId="{EFD901BD-BBFD-4383-AD79-FA6460ACB367}" srcOrd="0" destOrd="0" presId="urn:microsoft.com/office/officeart/2005/8/layout/orgChart1"/>
    <dgm:cxn modelId="{1F9792D5-A1AE-4C3D-9A7E-BB2B83A75616}" type="presParOf" srcId="{99227ED6-2905-46E7-BEF3-64132ACEDB3E}" destId="{8AA93417-05FF-4A27-AC25-E2C46C7DCF53}" srcOrd="1" destOrd="0" presId="urn:microsoft.com/office/officeart/2005/8/layout/orgChart1"/>
    <dgm:cxn modelId="{AA7855CC-25D3-4612-A518-92D234284BF2}" type="presParOf" srcId="{8AA93417-05FF-4A27-AC25-E2C46C7DCF53}" destId="{9322B9FD-4A0B-4A68-B04C-336F41BE2515}" srcOrd="0" destOrd="0" presId="urn:microsoft.com/office/officeart/2005/8/layout/orgChart1"/>
    <dgm:cxn modelId="{1BC6D723-93A3-477E-A637-8EA27BFFD7F4}" type="presParOf" srcId="{9322B9FD-4A0B-4A68-B04C-336F41BE2515}" destId="{325393E0-0FFE-41BA-B4A9-5AB1DC7907CF}" srcOrd="0" destOrd="0" presId="urn:microsoft.com/office/officeart/2005/8/layout/orgChart1"/>
    <dgm:cxn modelId="{B9071DC2-BF20-4C73-AC48-DCEF2A99B08D}" type="presParOf" srcId="{9322B9FD-4A0B-4A68-B04C-336F41BE2515}" destId="{A88EA69E-1400-4F8C-AE39-120510649AA1}" srcOrd="1" destOrd="0" presId="urn:microsoft.com/office/officeart/2005/8/layout/orgChart1"/>
    <dgm:cxn modelId="{EF8B998C-E6C8-41EB-B71B-BB0D4528F725}" type="presParOf" srcId="{8AA93417-05FF-4A27-AC25-E2C46C7DCF53}" destId="{3F6FB199-22C2-4D00-9047-0F5751046253}" srcOrd="1" destOrd="0" presId="urn:microsoft.com/office/officeart/2005/8/layout/orgChart1"/>
    <dgm:cxn modelId="{216E5E18-87F6-432C-9D47-E76C13ECAB4D}" type="presParOf" srcId="{8AA93417-05FF-4A27-AC25-E2C46C7DCF53}" destId="{6C744620-D231-41FC-A3D2-6470BDE1F0D1}" srcOrd="2" destOrd="0" presId="urn:microsoft.com/office/officeart/2005/8/layout/orgChart1"/>
    <dgm:cxn modelId="{72D390FD-EF0F-4180-8EB9-1927421547AD}" type="presParOf" srcId="{99227ED6-2905-46E7-BEF3-64132ACEDB3E}" destId="{8008E558-9E23-4DC1-B1D2-94F7162486F8}" srcOrd="2" destOrd="0" presId="urn:microsoft.com/office/officeart/2005/8/layout/orgChart1"/>
    <dgm:cxn modelId="{E60F5FDB-55DB-44D4-9C5D-07E60273F0C0}" type="presParOf" srcId="{99227ED6-2905-46E7-BEF3-64132ACEDB3E}" destId="{1FE07D78-8159-40C1-ABC0-97670CAE1275}" srcOrd="3" destOrd="0" presId="urn:microsoft.com/office/officeart/2005/8/layout/orgChart1"/>
    <dgm:cxn modelId="{5B2D38D7-9030-4325-89F8-9E1867E4EEF0}" type="presParOf" srcId="{1FE07D78-8159-40C1-ABC0-97670CAE1275}" destId="{9913939B-2A8E-4C3F-B9F0-0D10BC9BF4AF}" srcOrd="0" destOrd="0" presId="urn:microsoft.com/office/officeart/2005/8/layout/orgChart1"/>
    <dgm:cxn modelId="{C2D5B154-33A2-4DC1-93A6-AE4176DAC5EE}" type="presParOf" srcId="{9913939B-2A8E-4C3F-B9F0-0D10BC9BF4AF}" destId="{1E550FF9-35F1-48C2-9CD5-011A0235C721}" srcOrd="0" destOrd="0" presId="urn:microsoft.com/office/officeart/2005/8/layout/orgChart1"/>
    <dgm:cxn modelId="{29DCBC8E-4AC3-4CA9-8B01-A1CF312B3ED5}" type="presParOf" srcId="{9913939B-2A8E-4C3F-B9F0-0D10BC9BF4AF}" destId="{9F8E843D-8828-42AA-994F-0DCE907CA76A}" srcOrd="1" destOrd="0" presId="urn:microsoft.com/office/officeart/2005/8/layout/orgChart1"/>
    <dgm:cxn modelId="{2163D2BA-9595-46F2-BF70-8C38D3C86A34}" type="presParOf" srcId="{1FE07D78-8159-40C1-ABC0-97670CAE1275}" destId="{8D932840-13C0-4DF3-9E74-B71252B0F40D}" srcOrd="1" destOrd="0" presId="urn:microsoft.com/office/officeart/2005/8/layout/orgChart1"/>
    <dgm:cxn modelId="{C870205B-3A37-43FC-9201-D837BF690342}" type="presParOf" srcId="{1FE07D78-8159-40C1-ABC0-97670CAE1275}" destId="{4E12265A-3086-46FF-8F8B-D3C8C05544E6}" srcOrd="2" destOrd="0" presId="urn:microsoft.com/office/officeart/2005/8/layout/orgChart1"/>
    <dgm:cxn modelId="{D2884433-9C47-4BDC-9A75-ACA134150A58}" type="presParOf" srcId="{61FF5182-1FB9-4F58-BB10-F87CF84B1E24}" destId="{B7CE566E-9521-4B7E-9708-29B35BE21C2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E5E64D-4E8B-47A5-9546-09256DBECC89}"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2D880BD1-D0A0-4924-9FDE-8FD5E74590B7}">
      <dgm:prSet phldrT="[Text]" custT="1"/>
      <dgm:spPr/>
      <dgm:t>
        <a:bodyPr/>
        <a:lstStyle/>
        <a:p>
          <a:r>
            <a:rPr lang="en-US" sz="2800" b="1" u="sng" dirty="0">
              <a:solidFill>
                <a:schemeClr val="bg1"/>
              </a:solidFill>
            </a:rPr>
            <a:t>AUTOLOGOUS TYPES</a:t>
          </a:r>
        </a:p>
      </dgm:t>
    </dgm:pt>
    <dgm:pt modelId="{CECEFF04-C8D7-4459-82DD-D07573B9EEAE}" type="parTrans" cxnId="{39BC2DC8-4326-486D-836B-67B350F1CEDC}">
      <dgm:prSet/>
      <dgm:spPr/>
      <dgm:t>
        <a:bodyPr/>
        <a:lstStyle/>
        <a:p>
          <a:endParaRPr lang="en-US" sz="2400" b="1" dirty="0">
            <a:solidFill>
              <a:schemeClr val="tx1"/>
            </a:solidFill>
          </a:endParaRPr>
        </a:p>
      </dgm:t>
    </dgm:pt>
    <dgm:pt modelId="{EF79C5D0-738B-49E3-8DE2-7FB937E6EF90}" type="sibTrans" cxnId="{39BC2DC8-4326-486D-836B-67B350F1CEDC}">
      <dgm:prSet/>
      <dgm:spPr/>
      <dgm:t>
        <a:bodyPr/>
        <a:lstStyle/>
        <a:p>
          <a:endParaRPr lang="en-US" sz="2400" b="1" dirty="0">
            <a:solidFill>
              <a:schemeClr val="tx1"/>
            </a:solidFill>
          </a:endParaRPr>
        </a:p>
      </dgm:t>
    </dgm:pt>
    <dgm:pt modelId="{1822E2F6-544D-4F88-9D47-62D38C891BBB}">
      <dgm:prSet phldrT="[Text]" custT="1"/>
      <dgm:spPr/>
      <dgm:t>
        <a:bodyPr/>
        <a:lstStyle/>
        <a:p>
          <a:r>
            <a:rPr lang="en-US" sz="2400" b="1"/>
            <a:t>PEDICLE FLAPS</a:t>
          </a:r>
          <a:endParaRPr lang="en-US" sz="2400" b="1" dirty="0"/>
        </a:p>
      </dgm:t>
    </dgm:pt>
    <dgm:pt modelId="{03CA9740-9828-43ED-BF80-09421A98EB90}" type="parTrans" cxnId="{7868CE2A-9FFB-4604-8B8F-12FF984F5D5B}">
      <dgm:prSet/>
      <dgm:spPr/>
      <dgm:t>
        <a:bodyPr/>
        <a:lstStyle/>
        <a:p>
          <a:endParaRPr lang="en-US" sz="2400" b="1" dirty="0">
            <a:solidFill>
              <a:schemeClr val="tx1"/>
            </a:solidFill>
          </a:endParaRPr>
        </a:p>
      </dgm:t>
    </dgm:pt>
    <dgm:pt modelId="{D10E8BC2-EDCF-45B0-9EA5-32255F045491}" type="sibTrans" cxnId="{7868CE2A-9FFB-4604-8B8F-12FF984F5D5B}">
      <dgm:prSet/>
      <dgm:spPr/>
      <dgm:t>
        <a:bodyPr/>
        <a:lstStyle/>
        <a:p>
          <a:endParaRPr lang="en-US" sz="2400" b="1" dirty="0">
            <a:solidFill>
              <a:schemeClr val="tx1"/>
            </a:solidFill>
          </a:endParaRPr>
        </a:p>
      </dgm:t>
    </dgm:pt>
    <dgm:pt modelId="{D7D2CD5B-320D-4793-88F0-55258C82FF86}">
      <dgm:prSet phldrT="[Text]" custT="1"/>
      <dgm:spPr/>
      <dgm:t>
        <a:bodyPr/>
        <a:lstStyle/>
        <a:p>
          <a:r>
            <a:rPr lang="en-US" sz="2400" b="1"/>
            <a:t>FREE FLAPS</a:t>
          </a:r>
          <a:endParaRPr lang="en-US" sz="2400" b="1" dirty="0"/>
        </a:p>
      </dgm:t>
    </dgm:pt>
    <dgm:pt modelId="{DAB3031A-CD98-45F8-A445-F5391078DA5A}" type="parTrans" cxnId="{AB8C74F3-5DB9-449B-A1E9-CA6577BAACA7}">
      <dgm:prSet/>
      <dgm:spPr/>
      <dgm:t>
        <a:bodyPr/>
        <a:lstStyle/>
        <a:p>
          <a:endParaRPr lang="en-US" sz="2400" b="1" dirty="0">
            <a:solidFill>
              <a:schemeClr val="tx1"/>
            </a:solidFill>
          </a:endParaRPr>
        </a:p>
      </dgm:t>
    </dgm:pt>
    <dgm:pt modelId="{086AC3DE-42F6-4A06-8115-F9F78BABBFD0}" type="sibTrans" cxnId="{AB8C74F3-5DB9-449B-A1E9-CA6577BAACA7}">
      <dgm:prSet/>
      <dgm:spPr/>
      <dgm:t>
        <a:bodyPr/>
        <a:lstStyle/>
        <a:p>
          <a:endParaRPr lang="en-US" sz="2400" b="1" dirty="0">
            <a:solidFill>
              <a:schemeClr val="tx1"/>
            </a:solidFill>
          </a:endParaRPr>
        </a:p>
      </dgm:t>
    </dgm:pt>
    <dgm:pt modelId="{175EB1C8-2103-48AC-B7B6-7E9109360509}">
      <dgm:prSet phldrT="[Text]" custT="1"/>
      <dgm:spPr/>
      <dgm:t>
        <a:bodyPr/>
        <a:lstStyle/>
        <a:p>
          <a:r>
            <a:rPr lang="en-US" sz="1600" b="1">
              <a:solidFill>
                <a:schemeClr val="bg1"/>
              </a:solidFill>
            </a:rPr>
            <a:t>LD FLAP</a:t>
          </a:r>
          <a:endParaRPr lang="en-US" sz="1600" b="1" dirty="0">
            <a:solidFill>
              <a:schemeClr val="bg1"/>
            </a:solidFill>
          </a:endParaRPr>
        </a:p>
      </dgm:t>
    </dgm:pt>
    <dgm:pt modelId="{C8D09ADB-D725-4A0A-8389-56EC614B13AF}" type="parTrans" cxnId="{A0519261-6E1F-4AA7-A446-E7ED157F47D7}">
      <dgm:prSet/>
      <dgm:spPr/>
      <dgm:t>
        <a:bodyPr/>
        <a:lstStyle/>
        <a:p>
          <a:endParaRPr lang="en-US" sz="2400" b="1" dirty="0">
            <a:solidFill>
              <a:schemeClr val="tx1"/>
            </a:solidFill>
          </a:endParaRPr>
        </a:p>
      </dgm:t>
    </dgm:pt>
    <dgm:pt modelId="{BC822A62-44AA-4EED-85D7-DB67A0366AFB}" type="sibTrans" cxnId="{A0519261-6E1F-4AA7-A446-E7ED157F47D7}">
      <dgm:prSet/>
      <dgm:spPr/>
      <dgm:t>
        <a:bodyPr/>
        <a:lstStyle/>
        <a:p>
          <a:endParaRPr lang="en-US" sz="2400" b="1" dirty="0">
            <a:solidFill>
              <a:schemeClr val="tx1"/>
            </a:solidFill>
          </a:endParaRPr>
        </a:p>
      </dgm:t>
    </dgm:pt>
    <dgm:pt modelId="{C52C9CFC-E930-4827-BD25-98D2B4A5D2AE}">
      <dgm:prSet phldrT="[Text]" custT="1"/>
      <dgm:spPr/>
      <dgm:t>
        <a:bodyPr/>
        <a:lstStyle/>
        <a:p>
          <a:r>
            <a:rPr lang="en-US" sz="1600" b="1">
              <a:solidFill>
                <a:schemeClr val="bg1"/>
              </a:solidFill>
            </a:rPr>
            <a:t>TRAM FLAP</a:t>
          </a:r>
          <a:endParaRPr lang="en-US" sz="1600" b="1" dirty="0">
            <a:solidFill>
              <a:schemeClr val="bg1"/>
            </a:solidFill>
          </a:endParaRPr>
        </a:p>
      </dgm:t>
    </dgm:pt>
    <dgm:pt modelId="{33ABE910-9A83-406F-A6A3-A9AAF00FFDC2}" type="parTrans" cxnId="{37825935-4E46-4E13-9248-0581DA938DAF}">
      <dgm:prSet/>
      <dgm:spPr/>
      <dgm:t>
        <a:bodyPr/>
        <a:lstStyle/>
        <a:p>
          <a:endParaRPr lang="en-US" sz="2400" b="1" dirty="0">
            <a:solidFill>
              <a:schemeClr val="tx1"/>
            </a:solidFill>
          </a:endParaRPr>
        </a:p>
      </dgm:t>
    </dgm:pt>
    <dgm:pt modelId="{826D33B5-33E0-4CAD-A45E-FBA8D2C7C366}" type="sibTrans" cxnId="{37825935-4E46-4E13-9248-0581DA938DAF}">
      <dgm:prSet/>
      <dgm:spPr/>
      <dgm:t>
        <a:bodyPr/>
        <a:lstStyle/>
        <a:p>
          <a:endParaRPr lang="en-US" sz="2400" b="1" dirty="0">
            <a:solidFill>
              <a:schemeClr val="tx1"/>
            </a:solidFill>
          </a:endParaRPr>
        </a:p>
      </dgm:t>
    </dgm:pt>
    <dgm:pt modelId="{DA79F9BD-0EA2-424C-86E0-C1EEEF1E165B}">
      <dgm:prSet phldrT="[Text]" custT="1"/>
      <dgm:spPr/>
      <dgm:t>
        <a:bodyPr/>
        <a:lstStyle/>
        <a:p>
          <a:r>
            <a:rPr lang="en-US" sz="1600" b="1" dirty="0">
              <a:solidFill>
                <a:schemeClr val="bg1"/>
              </a:solidFill>
            </a:rPr>
            <a:t>ABDOMEN BASED FLAPS</a:t>
          </a:r>
        </a:p>
      </dgm:t>
    </dgm:pt>
    <dgm:pt modelId="{F9AA3789-6F5B-4D97-ABCA-CEC1DA801AFF}" type="parTrans" cxnId="{212BE674-F5FC-45D2-B155-8F0689A35B5D}">
      <dgm:prSet/>
      <dgm:spPr/>
      <dgm:t>
        <a:bodyPr/>
        <a:lstStyle/>
        <a:p>
          <a:endParaRPr lang="en-US" sz="2400" b="1" dirty="0">
            <a:solidFill>
              <a:schemeClr val="tx1"/>
            </a:solidFill>
          </a:endParaRPr>
        </a:p>
      </dgm:t>
    </dgm:pt>
    <dgm:pt modelId="{2F5FB607-43BC-4905-9405-17DFACB8F1EE}" type="sibTrans" cxnId="{212BE674-F5FC-45D2-B155-8F0689A35B5D}">
      <dgm:prSet/>
      <dgm:spPr/>
      <dgm:t>
        <a:bodyPr/>
        <a:lstStyle/>
        <a:p>
          <a:endParaRPr lang="en-US" sz="2400" b="1" dirty="0">
            <a:solidFill>
              <a:schemeClr val="tx1"/>
            </a:solidFill>
          </a:endParaRPr>
        </a:p>
      </dgm:t>
    </dgm:pt>
    <dgm:pt modelId="{CAD6EF65-8030-498A-974C-C13C8AA1FE34}">
      <dgm:prSet phldrT="[Text]" custT="1"/>
      <dgm:spPr/>
      <dgm:t>
        <a:bodyPr/>
        <a:lstStyle/>
        <a:p>
          <a:r>
            <a:rPr lang="en-US" sz="1600" b="1" dirty="0">
              <a:solidFill>
                <a:schemeClr val="bg1"/>
              </a:solidFill>
            </a:rPr>
            <a:t>GLUTEAL ARTERY PERFORATOR FLAP</a:t>
          </a:r>
        </a:p>
      </dgm:t>
    </dgm:pt>
    <dgm:pt modelId="{3E263FD0-F9EF-445F-BAE7-83F78F17E933}" type="parTrans" cxnId="{44DE53AA-25BE-4E33-A8DF-B5494DB2EA78}">
      <dgm:prSet/>
      <dgm:spPr/>
      <dgm:t>
        <a:bodyPr/>
        <a:lstStyle/>
        <a:p>
          <a:endParaRPr lang="en-US" sz="2400" b="1" dirty="0">
            <a:solidFill>
              <a:schemeClr val="tx1"/>
            </a:solidFill>
          </a:endParaRPr>
        </a:p>
      </dgm:t>
    </dgm:pt>
    <dgm:pt modelId="{C772DD0B-2730-4096-9567-3B0BA65C86D3}" type="sibTrans" cxnId="{44DE53AA-25BE-4E33-A8DF-B5494DB2EA78}">
      <dgm:prSet/>
      <dgm:spPr/>
      <dgm:t>
        <a:bodyPr/>
        <a:lstStyle/>
        <a:p>
          <a:endParaRPr lang="en-US" sz="2400" b="1" dirty="0">
            <a:solidFill>
              <a:schemeClr val="tx1"/>
            </a:solidFill>
          </a:endParaRPr>
        </a:p>
      </dgm:t>
    </dgm:pt>
    <dgm:pt modelId="{9B871B0C-63AC-4532-8BE5-8D6569D33263}">
      <dgm:prSet phldrT="[Text]" custT="1"/>
      <dgm:spPr/>
      <dgm:t>
        <a:bodyPr/>
        <a:lstStyle/>
        <a:p>
          <a:r>
            <a:rPr lang="en-US" sz="1600" b="1" dirty="0">
              <a:solidFill>
                <a:schemeClr val="bg1"/>
              </a:solidFill>
            </a:rPr>
            <a:t>THIGH FLAPS</a:t>
          </a:r>
        </a:p>
      </dgm:t>
    </dgm:pt>
    <dgm:pt modelId="{1D9CF79B-23CE-4E37-B989-CD47164C1CC6}" type="sibTrans" cxnId="{F216B7CC-A61F-454B-BBEB-59A577D37197}">
      <dgm:prSet/>
      <dgm:spPr/>
      <dgm:t>
        <a:bodyPr/>
        <a:lstStyle/>
        <a:p>
          <a:endParaRPr lang="en-US" sz="2400" b="1" dirty="0">
            <a:solidFill>
              <a:schemeClr val="tx1"/>
            </a:solidFill>
          </a:endParaRPr>
        </a:p>
      </dgm:t>
    </dgm:pt>
    <dgm:pt modelId="{63D3FCFB-CB45-4603-BDB6-C5059C23B053}" type="parTrans" cxnId="{F216B7CC-A61F-454B-BBEB-59A577D37197}">
      <dgm:prSet/>
      <dgm:spPr/>
      <dgm:t>
        <a:bodyPr/>
        <a:lstStyle/>
        <a:p>
          <a:endParaRPr lang="en-US" sz="2400" b="1" dirty="0">
            <a:solidFill>
              <a:schemeClr val="tx1"/>
            </a:solidFill>
          </a:endParaRPr>
        </a:p>
      </dgm:t>
    </dgm:pt>
    <dgm:pt modelId="{7A0810ED-3380-47DB-9CAD-65C2F0B09435}">
      <dgm:prSet phldrT="[Text]" custT="1"/>
      <dgm:spPr/>
      <dgm:t>
        <a:bodyPr/>
        <a:lstStyle/>
        <a:p>
          <a:r>
            <a:rPr lang="en-US" sz="1600" b="1">
              <a:solidFill>
                <a:schemeClr val="bg1"/>
              </a:solidFill>
            </a:rPr>
            <a:t>LOCAL FLAPS</a:t>
          </a:r>
          <a:endParaRPr lang="en-US" sz="1600" b="1" dirty="0">
            <a:solidFill>
              <a:schemeClr val="bg1"/>
            </a:solidFill>
          </a:endParaRPr>
        </a:p>
      </dgm:t>
    </dgm:pt>
    <dgm:pt modelId="{C5BE82C5-FA46-4339-9F73-9B68FB64EF8D}" type="parTrans" cxnId="{DC3BA455-8D72-4FA7-8899-AA6CD2C870EE}">
      <dgm:prSet/>
      <dgm:spPr/>
      <dgm:t>
        <a:bodyPr/>
        <a:lstStyle/>
        <a:p>
          <a:endParaRPr lang="en-US"/>
        </a:p>
      </dgm:t>
    </dgm:pt>
    <dgm:pt modelId="{BCDB8E85-C7A7-4CAB-BC5B-7FD57DD9A826}" type="sibTrans" cxnId="{DC3BA455-8D72-4FA7-8899-AA6CD2C870EE}">
      <dgm:prSet/>
      <dgm:spPr/>
      <dgm:t>
        <a:bodyPr/>
        <a:lstStyle/>
        <a:p>
          <a:endParaRPr lang="en-US"/>
        </a:p>
      </dgm:t>
    </dgm:pt>
    <dgm:pt modelId="{21F0F8CB-4C46-4C4A-BAE5-A272A9232BBE}">
      <dgm:prSet phldrT="[Text]" custT="1"/>
      <dgm:spPr/>
      <dgm:t>
        <a:bodyPr/>
        <a:lstStyle/>
        <a:p>
          <a:r>
            <a:rPr lang="en-US" sz="1600" b="1">
              <a:solidFill>
                <a:schemeClr val="bg1"/>
              </a:solidFill>
            </a:rPr>
            <a:t>REGIONAL FLAPS</a:t>
          </a:r>
          <a:endParaRPr lang="en-US" sz="1600" b="1" dirty="0">
            <a:solidFill>
              <a:schemeClr val="bg1"/>
            </a:solidFill>
          </a:endParaRPr>
        </a:p>
      </dgm:t>
    </dgm:pt>
    <dgm:pt modelId="{88457CF3-86BF-434B-A0CB-0249EB8E827D}" type="parTrans" cxnId="{39DDE40E-5F92-4146-87F5-7B46345E0C35}">
      <dgm:prSet/>
      <dgm:spPr/>
      <dgm:t>
        <a:bodyPr/>
        <a:lstStyle/>
        <a:p>
          <a:endParaRPr lang="en-US"/>
        </a:p>
      </dgm:t>
    </dgm:pt>
    <dgm:pt modelId="{AFF12BAD-E97F-4034-B793-5713A2AA2506}" type="sibTrans" cxnId="{39DDE40E-5F92-4146-87F5-7B46345E0C35}">
      <dgm:prSet/>
      <dgm:spPr/>
      <dgm:t>
        <a:bodyPr/>
        <a:lstStyle/>
        <a:p>
          <a:endParaRPr lang="en-US"/>
        </a:p>
      </dgm:t>
    </dgm:pt>
    <dgm:pt modelId="{6C644AD9-80CD-4B4C-948F-094031A31C04}" type="pres">
      <dgm:prSet presAssocID="{33E5E64D-4E8B-47A5-9546-09256DBECC89}" presName="hierChild1" presStyleCnt="0">
        <dgm:presLayoutVars>
          <dgm:orgChart val="1"/>
          <dgm:chPref val="1"/>
          <dgm:dir/>
          <dgm:animOne val="branch"/>
          <dgm:animLvl val="lvl"/>
          <dgm:resizeHandles/>
        </dgm:presLayoutVars>
      </dgm:prSet>
      <dgm:spPr/>
    </dgm:pt>
    <dgm:pt modelId="{93F3833D-1AEA-4CF2-9A5F-DB68196FC837}" type="pres">
      <dgm:prSet presAssocID="{2D880BD1-D0A0-4924-9FDE-8FD5E74590B7}" presName="hierRoot1" presStyleCnt="0">
        <dgm:presLayoutVars>
          <dgm:hierBranch val="init"/>
        </dgm:presLayoutVars>
      </dgm:prSet>
      <dgm:spPr/>
    </dgm:pt>
    <dgm:pt modelId="{0C8905B8-C46D-4E80-8508-6FBD92F3F401}" type="pres">
      <dgm:prSet presAssocID="{2D880BD1-D0A0-4924-9FDE-8FD5E74590B7}" presName="rootComposite1" presStyleCnt="0"/>
      <dgm:spPr/>
    </dgm:pt>
    <dgm:pt modelId="{894385B1-A8C5-4416-A6DD-6A9806538FD5}" type="pres">
      <dgm:prSet presAssocID="{2D880BD1-D0A0-4924-9FDE-8FD5E74590B7}" presName="rootText1" presStyleLbl="node0" presStyleIdx="0" presStyleCnt="1" custScaleX="432497" custScaleY="62279" custLinFactNeighborX="48953" custLinFactNeighborY="1535">
        <dgm:presLayoutVars>
          <dgm:chPref val="3"/>
        </dgm:presLayoutVars>
      </dgm:prSet>
      <dgm:spPr/>
    </dgm:pt>
    <dgm:pt modelId="{A647B3CB-1565-4878-AE32-FD9906A28363}" type="pres">
      <dgm:prSet presAssocID="{2D880BD1-D0A0-4924-9FDE-8FD5E74590B7}" presName="rootConnector1" presStyleLbl="node1" presStyleIdx="0" presStyleCnt="0"/>
      <dgm:spPr/>
    </dgm:pt>
    <dgm:pt modelId="{FD326688-6965-4FFE-B9E5-4B24B8ADBB5C}" type="pres">
      <dgm:prSet presAssocID="{2D880BD1-D0A0-4924-9FDE-8FD5E74590B7}" presName="hierChild2" presStyleCnt="0"/>
      <dgm:spPr/>
    </dgm:pt>
    <dgm:pt modelId="{76F6D009-2BC1-4477-AF14-8396231548F8}" type="pres">
      <dgm:prSet presAssocID="{03CA9740-9828-43ED-BF80-09421A98EB90}" presName="Name37" presStyleLbl="parChTrans1D2" presStyleIdx="0" presStyleCnt="2"/>
      <dgm:spPr/>
    </dgm:pt>
    <dgm:pt modelId="{6D65D219-6E45-4B60-804B-BB6FE686FE6D}" type="pres">
      <dgm:prSet presAssocID="{1822E2F6-544D-4F88-9D47-62D38C891BBB}" presName="hierRoot2" presStyleCnt="0">
        <dgm:presLayoutVars>
          <dgm:hierBranch val="init"/>
        </dgm:presLayoutVars>
      </dgm:prSet>
      <dgm:spPr/>
    </dgm:pt>
    <dgm:pt modelId="{181A6F62-AAF0-4D4B-A73A-B730CC47189B}" type="pres">
      <dgm:prSet presAssocID="{1822E2F6-544D-4F88-9D47-62D38C891BBB}" presName="rootComposite" presStyleCnt="0"/>
      <dgm:spPr/>
    </dgm:pt>
    <dgm:pt modelId="{AC7BA9FE-D01F-4CA9-9482-B8B5768942E4}" type="pres">
      <dgm:prSet presAssocID="{1822E2F6-544D-4F88-9D47-62D38C891BBB}" presName="rootText" presStyleLbl="node2" presStyleIdx="0" presStyleCnt="2" custScaleX="177374" custScaleY="49275" custLinFactNeighborX="9916" custLinFactNeighborY="2718">
        <dgm:presLayoutVars>
          <dgm:chPref val="3"/>
        </dgm:presLayoutVars>
      </dgm:prSet>
      <dgm:spPr/>
    </dgm:pt>
    <dgm:pt modelId="{0BBF2E9C-F8F8-4739-9C62-3B59110097FF}" type="pres">
      <dgm:prSet presAssocID="{1822E2F6-544D-4F88-9D47-62D38C891BBB}" presName="rootConnector" presStyleLbl="node2" presStyleIdx="0" presStyleCnt="2"/>
      <dgm:spPr/>
    </dgm:pt>
    <dgm:pt modelId="{30053457-6C94-4D15-9A21-D2A821CACDDC}" type="pres">
      <dgm:prSet presAssocID="{1822E2F6-544D-4F88-9D47-62D38C891BBB}" presName="hierChild4" presStyleCnt="0"/>
      <dgm:spPr/>
    </dgm:pt>
    <dgm:pt modelId="{C6385489-8F99-444D-A174-4593FDAA0762}" type="pres">
      <dgm:prSet presAssocID="{C5BE82C5-FA46-4339-9F73-9B68FB64EF8D}" presName="Name37" presStyleLbl="parChTrans1D3" presStyleIdx="0" presStyleCnt="5"/>
      <dgm:spPr/>
    </dgm:pt>
    <dgm:pt modelId="{9F650653-E206-4D12-93EF-F2BBBA72291A}" type="pres">
      <dgm:prSet presAssocID="{7A0810ED-3380-47DB-9CAD-65C2F0B09435}" presName="hierRoot2" presStyleCnt="0">
        <dgm:presLayoutVars>
          <dgm:hierBranch val="init"/>
        </dgm:presLayoutVars>
      </dgm:prSet>
      <dgm:spPr/>
    </dgm:pt>
    <dgm:pt modelId="{6D2720B5-F2AD-4A19-B442-BAE771D513E7}" type="pres">
      <dgm:prSet presAssocID="{7A0810ED-3380-47DB-9CAD-65C2F0B09435}" presName="rootComposite" presStyleCnt="0"/>
      <dgm:spPr/>
    </dgm:pt>
    <dgm:pt modelId="{F4EDAF1A-62AE-4A22-8514-C16C5BE5F23A}" type="pres">
      <dgm:prSet presAssocID="{7A0810ED-3380-47DB-9CAD-65C2F0B09435}" presName="rootText" presStyleLbl="node3" presStyleIdx="0" presStyleCnt="5" custLinFactNeighborX="-500" custLinFactNeighborY="0">
        <dgm:presLayoutVars>
          <dgm:chPref val="3"/>
        </dgm:presLayoutVars>
      </dgm:prSet>
      <dgm:spPr/>
    </dgm:pt>
    <dgm:pt modelId="{2C6EF81A-95FC-4737-A93E-C5D0FDC3BBC4}" type="pres">
      <dgm:prSet presAssocID="{7A0810ED-3380-47DB-9CAD-65C2F0B09435}" presName="rootConnector" presStyleLbl="node3" presStyleIdx="0" presStyleCnt="5"/>
      <dgm:spPr/>
    </dgm:pt>
    <dgm:pt modelId="{7E3639F4-EE8D-4356-8AF6-76CCCACCB58D}" type="pres">
      <dgm:prSet presAssocID="{7A0810ED-3380-47DB-9CAD-65C2F0B09435}" presName="hierChild4" presStyleCnt="0"/>
      <dgm:spPr/>
    </dgm:pt>
    <dgm:pt modelId="{0092EB7A-43B3-4D0B-AC32-AC3F6CCCC7DE}" type="pres">
      <dgm:prSet presAssocID="{7A0810ED-3380-47DB-9CAD-65C2F0B09435}" presName="hierChild5" presStyleCnt="0"/>
      <dgm:spPr/>
    </dgm:pt>
    <dgm:pt modelId="{52340D17-CE60-4E07-9967-D97AC6E317AD}" type="pres">
      <dgm:prSet presAssocID="{88457CF3-86BF-434B-A0CB-0249EB8E827D}" presName="Name37" presStyleLbl="parChTrans1D3" presStyleIdx="1" presStyleCnt="5"/>
      <dgm:spPr/>
    </dgm:pt>
    <dgm:pt modelId="{DAEABE24-2FE4-42E9-90BB-9D88868D8D0D}" type="pres">
      <dgm:prSet presAssocID="{21F0F8CB-4C46-4C4A-BAE5-A272A9232BBE}" presName="hierRoot2" presStyleCnt="0">
        <dgm:presLayoutVars>
          <dgm:hierBranch val="init"/>
        </dgm:presLayoutVars>
      </dgm:prSet>
      <dgm:spPr/>
    </dgm:pt>
    <dgm:pt modelId="{0EE8B8E2-DD59-4E96-A7FA-58D732BA4BF7}" type="pres">
      <dgm:prSet presAssocID="{21F0F8CB-4C46-4C4A-BAE5-A272A9232BBE}" presName="rootComposite" presStyleCnt="0"/>
      <dgm:spPr/>
    </dgm:pt>
    <dgm:pt modelId="{29C88AFA-BCD3-4602-BEF2-DE21C953A304}" type="pres">
      <dgm:prSet presAssocID="{21F0F8CB-4C46-4C4A-BAE5-A272A9232BBE}" presName="rootText" presStyleLbl="node3" presStyleIdx="1" presStyleCnt="5" custLinFactNeighborX="-500" custLinFactNeighborY="0">
        <dgm:presLayoutVars>
          <dgm:chPref val="3"/>
        </dgm:presLayoutVars>
      </dgm:prSet>
      <dgm:spPr/>
    </dgm:pt>
    <dgm:pt modelId="{EB6D3DDD-962C-4974-8F7C-2DD8527408D0}" type="pres">
      <dgm:prSet presAssocID="{21F0F8CB-4C46-4C4A-BAE5-A272A9232BBE}" presName="rootConnector" presStyleLbl="node3" presStyleIdx="1" presStyleCnt="5"/>
      <dgm:spPr/>
    </dgm:pt>
    <dgm:pt modelId="{89829246-40F9-45FD-821F-F389B51565CC}" type="pres">
      <dgm:prSet presAssocID="{21F0F8CB-4C46-4C4A-BAE5-A272A9232BBE}" presName="hierChild4" presStyleCnt="0"/>
      <dgm:spPr/>
    </dgm:pt>
    <dgm:pt modelId="{F93C23DB-8138-47D2-92E4-4EE39B78297B}" type="pres">
      <dgm:prSet presAssocID="{C8D09ADB-D725-4A0A-8389-56EC614B13AF}" presName="Name37" presStyleLbl="parChTrans1D4" presStyleIdx="0" presStyleCnt="2"/>
      <dgm:spPr/>
    </dgm:pt>
    <dgm:pt modelId="{56AE4C83-D1A9-4014-ADB3-962FF0A04EE4}" type="pres">
      <dgm:prSet presAssocID="{175EB1C8-2103-48AC-B7B6-7E9109360509}" presName="hierRoot2" presStyleCnt="0">
        <dgm:presLayoutVars>
          <dgm:hierBranch val="init"/>
        </dgm:presLayoutVars>
      </dgm:prSet>
      <dgm:spPr/>
    </dgm:pt>
    <dgm:pt modelId="{301F347E-C197-428C-8032-CAC8CBC4A710}" type="pres">
      <dgm:prSet presAssocID="{175EB1C8-2103-48AC-B7B6-7E9109360509}" presName="rootComposite" presStyleCnt="0"/>
      <dgm:spPr/>
    </dgm:pt>
    <dgm:pt modelId="{3AECBA1C-7B66-409C-89A1-3EE25C7DE001}" type="pres">
      <dgm:prSet presAssocID="{175EB1C8-2103-48AC-B7B6-7E9109360509}" presName="rootText" presStyleLbl="node4" presStyleIdx="0" presStyleCnt="2" custScaleX="68192" custScaleY="58299" custLinFactNeighborX="-5046" custLinFactNeighborY="-6591">
        <dgm:presLayoutVars>
          <dgm:chPref val="3"/>
        </dgm:presLayoutVars>
      </dgm:prSet>
      <dgm:spPr/>
    </dgm:pt>
    <dgm:pt modelId="{F04DADEB-36C8-4578-B926-A5F18FC0A312}" type="pres">
      <dgm:prSet presAssocID="{175EB1C8-2103-48AC-B7B6-7E9109360509}" presName="rootConnector" presStyleLbl="node4" presStyleIdx="0" presStyleCnt="2"/>
      <dgm:spPr/>
    </dgm:pt>
    <dgm:pt modelId="{9A7FBC49-5D93-4C3A-B537-215C3AFBD5CF}" type="pres">
      <dgm:prSet presAssocID="{175EB1C8-2103-48AC-B7B6-7E9109360509}" presName="hierChild4" presStyleCnt="0"/>
      <dgm:spPr/>
    </dgm:pt>
    <dgm:pt modelId="{4C13E6CC-6557-41FE-AB7C-3C2AEC47B969}" type="pres">
      <dgm:prSet presAssocID="{175EB1C8-2103-48AC-B7B6-7E9109360509}" presName="hierChild5" presStyleCnt="0"/>
      <dgm:spPr/>
    </dgm:pt>
    <dgm:pt modelId="{9B9F9B3E-1D18-45F6-A95D-47EE79EE72F6}" type="pres">
      <dgm:prSet presAssocID="{33ABE910-9A83-406F-A6A3-A9AAF00FFDC2}" presName="Name37" presStyleLbl="parChTrans1D4" presStyleIdx="1" presStyleCnt="2"/>
      <dgm:spPr/>
    </dgm:pt>
    <dgm:pt modelId="{AA0FD9C7-EA12-40F8-BC38-100DD69B2961}" type="pres">
      <dgm:prSet presAssocID="{C52C9CFC-E930-4827-BD25-98D2B4A5D2AE}" presName="hierRoot2" presStyleCnt="0">
        <dgm:presLayoutVars>
          <dgm:hierBranch val="init"/>
        </dgm:presLayoutVars>
      </dgm:prSet>
      <dgm:spPr/>
    </dgm:pt>
    <dgm:pt modelId="{BB5E68CF-D61D-4C8D-BD16-47389122EE6F}" type="pres">
      <dgm:prSet presAssocID="{C52C9CFC-E930-4827-BD25-98D2B4A5D2AE}" presName="rootComposite" presStyleCnt="0"/>
      <dgm:spPr/>
    </dgm:pt>
    <dgm:pt modelId="{309AD006-14CC-4C75-80D6-2BDA42B62291}" type="pres">
      <dgm:prSet presAssocID="{C52C9CFC-E930-4827-BD25-98D2B4A5D2AE}" presName="rootText" presStyleLbl="node4" presStyleIdx="1" presStyleCnt="2" custScaleX="90106" custScaleY="60425" custLinFactNeighborX="-4546" custLinFactNeighborY="-29880">
        <dgm:presLayoutVars>
          <dgm:chPref val="3"/>
        </dgm:presLayoutVars>
      </dgm:prSet>
      <dgm:spPr/>
    </dgm:pt>
    <dgm:pt modelId="{83CA952E-E7E0-4130-97FF-80DC16092649}" type="pres">
      <dgm:prSet presAssocID="{C52C9CFC-E930-4827-BD25-98D2B4A5D2AE}" presName="rootConnector" presStyleLbl="node4" presStyleIdx="1" presStyleCnt="2"/>
      <dgm:spPr/>
    </dgm:pt>
    <dgm:pt modelId="{8A0C3D3E-6434-461B-8161-683B728E45FC}" type="pres">
      <dgm:prSet presAssocID="{C52C9CFC-E930-4827-BD25-98D2B4A5D2AE}" presName="hierChild4" presStyleCnt="0"/>
      <dgm:spPr/>
    </dgm:pt>
    <dgm:pt modelId="{40DC0F0A-5D55-4679-9314-42ED8A5F59B9}" type="pres">
      <dgm:prSet presAssocID="{C52C9CFC-E930-4827-BD25-98D2B4A5D2AE}" presName="hierChild5" presStyleCnt="0"/>
      <dgm:spPr/>
    </dgm:pt>
    <dgm:pt modelId="{DA39416C-90D0-4160-B8F4-99B161022725}" type="pres">
      <dgm:prSet presAssocID="{21F0F8CB-4C46-4C4A-BAE5-A272A9232BBE}" presName="hierChild5" presStyleCnt="0"/>
      <dgm:spPr/>
    </dgm:pt>
    <dgm:pt modelId="{55304689-145A-4D04-BC8E-E3BE1BB62477}" type="pres">
      <dgm:prSet presAssocID="{1822E2F6-544D-4F88-9D47-62D38C891BBB}" presName="hierChild5" presStyleCnt="0"/>
      <dgm:spPr/>
    </dgm:pt>
    <dgm:pt modelId="{11E07DE4-EBC0-43DC-B531-7E608CC19337}" type="pres">
      <dgm:prSet presAssocID="{DAB3031A-CD98-45F8-A445-F5391078DA5A}" presName="Name37" presStyleLbl="parChTrans1D2" presStyleIdx="1" presStyleCnt="2"/>
      <dgm:spPr/>
    </dgm:pt>
    <dgm:pt modelId="{7314757B-8A1F-4BF6-AD8C-8CA2048C0024}" type="pres">
      <dgm:prSet presAssocID="{D7D2CD5B-320D-4793-88F0-55258C82FF86}" presName="hierRoot2" presStyleCnt="0">
        <dgm:presLayoutVars>
          <dgm:hierBranch val="init"/>
        </dgm:presLayoutVars>
      </dgm:prSet>
      <dgm:spPr/>
    </dgm:pt>
    <dgm:pt modelId="{640F1A56-5C1C-4350-89D9-C45A85621DFF}" type="pres">
      <dgm:prSet presAssocID="{D7D2CD5B-320D-4793-88F0-55258C82FF86}" presName="rootComposite" presStyleCnt="0"/>
      <dgm:spPr/>
    </dgm:pt>
    <dgm:pt modelId="{75B3E56E-AECB-44C0-99B1-51F94B8D6963}" type="pres">
      <dgm:prSet presAssocID="{D7D2CD5B-320D-4793-88F0-55258C82FF86}" presName="rootText" presStyleLbl="node2" presStyleIdx="1" presStyleCnt="2" custScaleX="172441" custScaleY="54198" custLinFactNeighborX="95785" custLinFactNeighborY="1217">
        <dgm:presLayoutVars>
          <dgm:chPref val="3"/>
        </dgm:presLayoutVars>
      </dgm:prSet>
      <dgm:spPr/>
    </dgm:pt>
    <dgm:pt modelId="{408BF45E-916E-4A31-A180-4B08A719E945}" type="pres">
      <dgm:prSet presAssocID="{D7D2CD5B-320D-4793-88F0-55258C82FF86}" presName="rootConnector" presStyleLbl="node2" presStyleIdx="1" presStyleCnt="2"/>
      <dgm:spPr/>
    </dgm:pt>
    <dgm:pt modelId="{00B39D27-6B3F-456B-AB26-D43FD4D0D214}" type="pres">
      <dgm:prSet presAssocID="{D7D2CD5B-320D-4793-88F0-55258C82FF86}" presName="hierChild4" presStyleCnt="0"/>
      <dgm:spPr/>
    </dgm:pt>
    <dgm:pt modelId="{36FEDB8C-86CD-45FD-AE4B-E7DF3C01BC13}" type="pres">
      <dgm:prSet presAssocID="{F9AA3789-6F5B-4D97-ABCA-CEC1DA801AFF}" presName="Name37" presStyleLbl="parChTrans1D3" presStyleIdx="2" presStyleCnt="5"/>
      <dgm:spPr/>
    </dgm:pt>
    <dgm:pt modelId="{C4A03103-12F4-41D3-95FB-B0016F3FC8DD}" type="pres">
      <dgm:prSet presAssocID="{DA79F9BD-0EA2-424C-86E0-C1EEEF1E165B}" presName="hierRoot2" presStyleCnt="0">
        <dgm:presLayoutVars>
          <dgm:hierBranch val="init"/>
        </dgm:presLayoutVars>
      </dgm:prSet>
      <dgm:spPr/>
    </dgm:pt>
    <dgm:pt modelId="{3CB21DD7-CF53-45D0-A911-50F60CA74924}" type="pres">
      <dgm:prSet presAssocID="{DA79F9BD-0EA2-424C-86E0-C1EEEF1E165B}" presName="rootComposite" presStyleCnt="0"/>
      <dgm:spPr/>
    </dgm:pt>
    <dgm:pt modelId="{03F08796-32FD-4904-A9A4-9FDE12021BD4}" type="pres">
      <dgm:prSet presAssocID="{DA79F9BD-0EA2-424C-86E0-C1EEEF1E165B}" presName="rootText" presStyleLbl="node3" presStyleIdx="2" presStyleCnt="5" custScaleX="102027" custScaleY="59880" custLinFactNeighborX="7457" custLinFactNeighborY="7269">
        <dgm:presLayoutVars>
          <dgm:chPref val="3"/>
        </dgm:presLayoutVars>
      </dgm:prSet>
      <dgm:spPr/>
    </dgm:pt>
    <dgm:pt modelId="{01ED9E9A-66B8-415E-A7C8-6E8CDD17E881}" type="pres">
      <dgm:prSet presAssocID="{DA79F9BD-0EA2-424C-86E0-C1EEEF1E165B}" presName="rootConnector" presStyleLbl="node3" presStyleIdx="2" presStyleCnt="5"/>
      <dgm:spPr/>
    </dgm:pt>
    <dgm:pt modelId="{F1A9FE83-D762-45D7-A27D-7D733C0F8619}" type="pres">
      <dgm:prSet presAssocID="{DA79F9BD-0EA2-424C-86E0-C1EEEF1E165B}" presName="hierChild4" presStyleCnt="0"/>
      <dgm:spPr/>
    </dgm:pt>
    <dgm:pt modelId="{90F1A325-09D3-477B-B058-CBF0141D298E}" type="pres">
      <dgm:prSet presAssocID="{DA79F9BD-0EA2-424C-86E0-C1EEEF1E165B}" presName="hierChild5" presStyleCnt="0"/>
      <dgm:spPr/>
    </dgm:pt>
    <dgm:pt modelId="{F36F98FA-BCEA-40BF-8F2F-423C5C0A5862}" type="pres">
      <dgm:prSet presAssocID="{63D3FCFB-CB45-4603-BDB6-C5059C23B053}" presName="Name37" presStyleLbl="parChTrans1D3" presStyleIdx="3" presStyleCnt="5"/>
      <dgm:spPr/>
    </dgm:pt>
    <dgm:pt modelId="{45BDA23E-06D8-4F03-BDDB-E50BE603A020}" type="pres">
      <dgm:prSet presAssocID="{9B871B0C-63AC-4532-8BE5-8D6569D33263}" presName="hierRoot2" presStyleCnt="0">
        <dgm:presLayoutVars>
          <dgm:hierBranch val="init"/>
        </dgm:presLayoutVars>
      </dgm:prSet>
      <dgm:spPr/>
    </dgm:pt>
    <dgm:pt modelId="{03CDC737-F224-425D-AF44-CFBD987C4862}" type="pres">
      <dgm:prSet presAssocID="{9B871B0C-63AC-4532-8BE5-8D6569D33263}" presName="rootComposite" presStyleCnt="0"/>
      <dgm:spPr/>
    </dgm:pt>
    <dgm:pt modelId="{AF5ADAC6-3FC5-4570-9083-35C77EDB1581}" type="pres">
      <dgm:prSet presAssocID="{9B871B0C-63AC-4532-8BE5-8D6569D33263}" presName="rootText" presStyleLbl="node3" presStyleIdx="3" presStyleCnt="5" custScaleX="86644" custScaleY="42160" custLinFactNeighborX="7457" custLinFactNeighborY="9549">
        <dgm:presLayoutVars>
          <dgm:chPref val="3"/>
        </dgm:presLayoutVars>
      </dgm:prSet>
      <dgm:spPr/>
    </dgm:pt>
    <dgm:pt modelId="{380739F0-1911-44B2-B485-634C53ABA306}" type="pres">
      <dgm:prSet presAssocID="{9B871B0C-63AC-4532-8BE5-8D6569D33263}" presName="rootConnector" presStyleLbl="node3" presStyleIdx="3" presStyleCnt="5"/>
      <dgm:spPr/>
    </dgm:pt>
    <dgm:pt modelId="{C5C69E73-47EE-4406-A9E2-B9D1F9EDAC20}" type="pres">
      <dgm:prSet presAssocID="{9B871B0C-63AC-4532-8BE5-8D6569D33263}" presName="hierChild4" presStyleCnt="0"/>
      <dgm:spPr/>
    </dgm:pt>
    <dgm:pt modelId="{9CE9C9D3-D66E-43EF-AC45-859074DD8A96}" type="pres">
      <dgm:prSet presAssocID="{9B871B0C-63AC-4532-8BE5-8D6569D33263}" presName="hierChild5" presStyleCnt="0"/>
      <dgm:spPr/>
    </dgm:pt>
    <dgm:pt modelId="{B6CE0FB6-170D-49D0-876F-3CF1C4D35073}" type="pres">
      <dgm:prSet presAssocID="{3E263FD0-F9EF-445F-BAE7-83F78F17E933}" presName="Name37" presStyleLbl="parChTrans1D3" presStyleIdx="4" presStyleCnt="5"/>
      <dgm:spPr/>
    </dgm:pt>
    <dgm:pt modelId="{DB575C41-C54A-46EC-B5FD-FF74EBDD0AAA}" type="pres">
      <dgm:prSet presAssocID="{CAD6EF65-8030-498A-974C-C13C8AA1FE34}" presName="hierRoot2" presStyleCnt="0">
        <dgm:presLayoutVars>
          <dgm:hierBranch val="init"/>
        </dgm:presLayoutVars>
      </dgm:prSet>
      <dgm:spPr/>
    </dgm:pt>
    <dgm:pt modelId="{81F5B9E0-E37E-4250-8471-DDDC2C584ACB}" type="pres">
      <dgm:prSet presAssocID="{CAD6EF65-8030-498A-974C-C13C8AA1FE34}" presName="rootComposite" presStyleCnt="0"/>
      <dgm:spPr/>
    </dgm:pt>
    <dgm:pt modelId="{2271CB82-7E96-4337-933D-4B91A6E7EB42}" type="pres">
      <dgm:prSet presAssocID="{CAD6EF65-8030-498A-974C-C13C8AA1FE34}" presName="rootText" presStyleLbl="node3" presStyleIdx="4" presStyleCnt="5" custScaleX="128336" custScaleY="58967" custLinFactNeighborX="7457" custLinFactNeighborY="-1647">
        <dgm:presLayoutVars>
          <dgm:chPref val="3"/>
        </dgm:presLayoutVars>
      </dgm:prSet>
      <dgm:spPr/>
    </dgm:pt>
    <dgm:pt modelId="{463EA7FC-D073-4F39-98A1-42E6B84382D2}" type="pres">
      <dgm:prSet presAssocID="{CAD6EF65-8030-498A-974C-C13C8AA1FE34}" presName="rootConnector" presStyleLbl="node3" presStyleIdx="4" presStyleCnt="5"/>
      <dgm:spPr/>
    </dgm:pt>
    <dgm:pt modelId="{7A4CB1E7-E432-4256-AE3C-58FFD63160D5}" type="pres">
      <dgm:prSet presAssocID="{CAD6EF65-8030-498A-974C-C13C8AA1FE34}" presName="hierChild4" presStyleCnt="0"/>
      <dgm:spPr/>
    </dgm:pt>
    <dgm:pt modelId="{E560AAB2-B152-401B-B755-7EFB77A56E76}" type="pres">
      <dgm:prSet presAssocID="{CAD6EF65-8030-498A-974C-C13C8AA1FE34}" presName="hierChild5" presStyleCnt="0"/>
      <dgm:spPr/>
    </dgm:pt>
    <dgm:pt modelId="{E9156C22-133A-45FF-8759-956701A0A271}" type="pres">
      <dgm:prSet presAssocID="{D7D2CD5B-320D-4793-88F0-55258C82FF86}" presName="hierChild5" presStyleCnt="0"/>
      <dgm:spPr/>
    </dgm:pt>
    <dgm:pt modelId="{EC83C703-36FD-4269-9865-0E8C63CC0040}" type="pres">
      <dgm:prSet presAssocID="{2D880BD1-D0A0-4924-9FDE-8FD5E74590B7}" presName="hierChild3" presStyleCnt="0"/>
      <dgm:spPr/>
    </dgm:pt>
  </dgm:ptLst>
  <dgm:cxnLst>
    <dgm:cxn modelId="{39DDE40E-5F92-4146-87F5-7B46345E0C35}" srcId="{1822E2F6-544D-4F88-9D47-62D38C891BBB}" destId="{21F0F8CB-4C46-4C4A-BAE5-A272A9232BBE}" srcOrd="1" destOrd="0" parTransId="{88457CF3-86BF-434B-A0CB-0249EB8E827D}" sibTransId="{AFF12BAD-E97F-4034-B793-5713A2AA2506}"/>
    <dgm:cxn modelId="{72B3D712-B20D-435F-B235-54D6DFB0C91F}" type="presOf" srcId="{CAD6EF65-8030-498A-974C-C13C8AA1FE34}" destId="{2271CB82-7E96-4337-933D-4B91A6E7EB42}" srcOrd="0" destOrd="0" presId="urn:microsoft.com/office/officeart/2005/8/layout/orgChart1"/>
    <dgm:cxn modelId="{CE42E814-0A32-42C0-A919-A318C2FCBA86}" type="presOf" srcId="{175EB1C8-2103-48AC-B7B6-7E9109360509}" destId="{F04DADEB-36C8-4578-B926-A5F18FC0A312}" srcOrd="1" destOrd="0" presId="urn:microsoft.com/office/officeart/2005/8/layout/orgChart1"/>
    <dgm:cxn modelId="{422D9018-3332-4D41-A3AC-40B6FA73BAE3}" type="presOf" srcId="{CAD6EF65-8030-498A-974C-C13C8AA1FE34}" destId="{463EA7FC-D073-4F39-98A1-42E6B84382D2}" srcOrd="1" destOrd="0" presId="urn:microsoft.com/office/officeart/2005/8/layout/orgChart1"/>
    <dgm:cxn modelId="{368BFA25-E6E6-4F88-B378-1D7D1F53280D}" type="presOf" srcId="{21F0F8CB-4C46-4C4A-BAE5-A272A9232BBE}" destId="{29C88AFA-BCD3-4602-BEF2-DE21C953A304}" srcOrd="0" destOrd="0" presId="urn:microsoft.com/office/officeart/2005/8/layout/orgChart1"/>
    <dgm:cxn modelId="{7868CE2A-9FFB-4604-8B8F-12FF984F5D5B}" srcId="{2D880BD1-D0A0-4924-9FDE-8FD5E74590B7}" destId="{1822E2F6-544D-4F88-9D47-62D38C891BBB}" srcOrd="0" destOrd="0" parTransId="{03CA9740-9828-43ED-BF80-09421A98EB90}" sibTransId="{D10E8BC2-EDCF-45B0-9EA5-32255F045491}"/>
    <dgm:cxn modelId="{D393AA2C-C475-4EB5-A544-B0F113945C21}" type="presOf" srcId="{9B871B0C-63AC-4532-8BE5-8D6569D33263}" destId="{AF5ADAC6-3FC5-4570-9083-35C77EDB1581}" srcOrd="0" destOrd="0" presId="urn:microsoft.com/office/officeart/2005/8/layout/orgChart1"/>
    <dgm:cxn modelId="{7426D033-BF72-4CF5-95E5-04DA485046B9}" type="presOf" srcId="{33ABE910-9A83-406F-A6A3-A9AAF00FFDC2}" destId="{9B9F9B3E-1D18-45F6-A95D-47EE79EE72F6}" srcOrd="0" destOrd="0" presId="urn:microsoft.com/office/officeart/2005/8/layout/orgChart1"/>
    <dgm:cxn modelId="{37825935-4E46-4E13-9248-0581DA938DAF}" srcId="{21F0F8CB-4C46-4C4A-BAE5-A272A9232BBE}" destId="{C52C9CFC-E930-4827-BD25-98D2B4A5D2AE}" srcOrd="1" destOrd="0" parTransId="{33ABE910-9A83-406F-A6A3-A9AAF00FFDC2}" sibTransId="{826D33B5-33E0-4CAD-A45E-FBA8D2C7C366}"/>
    <dgm:cxn modelId="{080A0B3C-1CAC-4D30-9507-3239D1D91CE0}" type="presOf" srcId="{C52C9CFC-E930-4827-BD25-98D2B4A5D2AE}" destId="{83CA952E-E7E0-4130-97FF-80DC16092649}" srcOrd="1" destOrd="0" presId="urn:microsoft.com/office/officeart/2005/8/layout/orgChart1"/>
    <dgm:cxn modelId="{98E67C5B-CB4D-4730-8EB0-C450FF2327B4}" type="presOf" srcId="{175EB1C8-2103-48AC-B7B6-7E9109360509}" destId="{3AECBA1C-7B66-409C-89A1-3EE25C7DE001}" srcOrd="0" destOrd="0" presId="urn:microsoft.com/office/officeart/2005/8/layout/orgChart1"/>
    <dgm:cxn modelId="{60C6BB5E-A2C2-4A76-B982-D70362636F18}" type="presOf" srcId="{1822E2F6-544D-4F88-9D47-62D38C891BBB}" destId="{0BBF2E9C-F8F8-4739-9C62-3B59110097FF}" srcOrd="1" destOrd="0" presId="urn:microsoft.com/office/officeart/2005/8/layout/orgChart1"/>
    <dgm:cxn modelId="{A0519261-6E1F-4AA7-A446-E7ED157F47D7}" srcId="{21F0F8CB-4C46-4C4A-BAE5-A272A9232BBE}" destId="{175EB1C8-2103-48AC-B7B6-7E9109360509}" srcOrd="0" destOrd="0" parTransId="{C8D09ADB-D725-4A0A-8389-56EC614B13AF}" sibTransId="{BC822A62-44AA-4EED-85D7-DB67A0366AFB}"/>
    <dgm:cxn modelId="{2DB25243-9713-416C-813F-ABDEBA899423}" type="presOf" srcId="{7A0810ED-3380-47DB-9CAD-65C2F0B09435}" destId="{2C6EF81A-95FC-4737-A93E-C5D0FDC3BBC4}" srcOrd="1" destOrd="0" presId="urn:microsoft.com/office/officeart/2005/8/layout/orgChart1"/>
    <dgm:cxn modelId="{549A6448-9163-4286-810B-F1B1D1931F61}" type="presOf" srcId="{2D880BD1-D0A0-4924-9FDE-8FD5E74590B7}" destId="{A647B3CB-1565-4878-AE32-FD9906A28363}" srcOrd="1" destOrd="0" presId="urn:microsoft.com/office/officeart/2005/8/layout/orgChart1"/>
    <dgm:cxn modelId="{465B824D-F28A-4F6C-BFC3-E8B1B6692E36}" type="presOf" srcId="{63D3FCFB-CB45-4603-BDB6-C5059C23B053}" destId="{F36F98FA-BCEA-40BF-8F2F-423C5C0A5862}" srcOrd="0" destOrd="0" presId="urn:microsoft.com/office/officeart/2005/8/layout/orgChart1"/>
    <dgm:cxn modelId="{8E00B46D-952F-4009-95DD-E2E2FE3B435C}" type="presOf" srcId="{33E5E64D-4E8B-47A5-9546-09256DBECC89}" destId="{6C644AD9-80CD-4B4C-948F-094031A31C04}" srcOrd="0" destOrd="0" presId="urn:microsoft.com/office/officeart/2005/8/layout/orgChart1"/>
    <dgm:cxn modelId="{212BE674-F5FC-45D2-B155-8F0689A35B5D}" srcId="{D7D2CD5B-320D-4793-88F0-55258C82FF86}" destId="{DA79F9BD-0EA2-424C-86E0-C1EEEF1E165B}" srcOrd="0" destOrd="0" parTransId="{F9AA3789-6F5B-4D97-ABCA-CEC1DA801AFF}" sibTransId="{2F5FB607-43BC-4905-9405-17DFACB8F1EE}"/>
    <dgm:cxn modelId="{DC3BA455-8D72-4FA7-8899-AA6CD2C870EE}" srcId="{1822E2F6-544D-4F88-9D47-62D38C891BBB}" destId="{7A0810ED-3380-47DB-9CAD-65C2F0B09435}" srcOrd="0" destOrd="0" parTransId="{C5BE82C5-FA46-4339-9F73-9B68FB64EF8D}" sibTransId="{BCDB8E85-C7A7-4CAB-BC5B-7FD57DD9A826}"/>
    <dgm:cxn modelId="{8F924479-55AD-4B40-8B50-94757E967FA4}" type="presOf" srcId="{1822E2F6-544D-4F88-9D47-62D38C891BBB}" destId="{AC7BA9FE-D01F-4CA9-9482-B8B5768942E4}" srcOrd="0" destOrd="0" presId="urn:microsoft.com/office/officeart/2005/8/layout/orgChart1"/>
    <dgm:cxn modelId="{C2F1B97B-7241-4A5E-8FD2-645AD6C3B0F9}" type="presOf" srcId="{DA79F9BD-0EA2-424C-86E0-C1EEEF1E165B}" destId="{03F08796-32FD-4904-A9A4-9FDE12021BD4}" srcOrd="0" destOrd="0" presId="urn:microsoft.com/office/officeart/2005/8/layout/orgChart1"/>
    <dgm:cxn modelId="{310BF07C-52C7-4C59-80E3-CCDE0A49152A}" type="presOf" srcId="{21F0F8CB-4C46-4C4A-BAE5-A272A9232BBE}" destId="{EB6D3DDD-962C-4974-8F7C-2DD8527408D0}" srcOrd="1" destOrd="0" presId="urn:microsoft.com/office/officeart/2005/8/layout/orgChart1"/>
    <dgm:cxn modelId="{62B91288-2FE7-4AFC-A850-DFF28928D01D}" type="presOf" srcId="{C5BE82C5-FA46-4339-9F73-9B68FB64EF8D}" destId="{C6385489-8F99-444D-A174-4593FDAA0762}" srcOrd="0" destOrd="0" presId="urn:microsoft.com/office/officeart/2005/8/layout/orgChart1"/>
    <dgm:cxn modelId="{44DE53AA-25BE-4E33-A8DF-B5494DB2EA78}" srcId="{D7D2CD5B-320D-4793-88F0-55258C82FF86}" destId="{CAD6EF65-8030-498A-974C-C13C8AA1FE34}" srcOrd="2" destOrd="0" parTransId="{3E263FD0-F9EF-445F-BAE7-83F78F17E933}" sibTransId="{C772DD0B-2730-4096-9567-3B0BA65C86D3}"/>
    <dgm:cxn modelId="{13D00FB8-B088-4E29-9E39-0EE23F44DD21}" type="presOf" srcId="{C52C9CFC-E930-4827-BD25-98D2B4A5D2AE}" destId="{309AD006-14CC-4C75-80D6-2BDA42B62291}" srcOrd="0" destOrd="0" presId="urn:microsoft.com/office/officeart/2005/8/layout/orgChart1"/>
    <dgm:cxn modelId="{C6715DBB-DAE5-4EA6-A763-8BAC4DBF241E}" type="presOf" srcId="{D7D2CD5B-320D-4793-88F0-55258C82FF86}" destId="{75B3E56E-AECB-44C0-99B1-51F94B8D6963}" srcOrd="0" destOrd="0" presId="urn:microsoft.com/office/officeart/2005/8/layout/orgChart1"/>
    <dgm:cxn modelId="{CB4BAFBB-7950-4A2D-8C26-A8B128554612}" type="presOf" srcId="{88457CF3-86BF-434B-A0CB-0249EB8E827D}" destId="{52340D17-CE60-4E07-9967-D97AC6E317AD}" srcOrd="0" destOrd="0" presId="urn:microsoft.com/office/officeart/2005/8/layout/orgChart1"/>
    <dgm:cxn modelId="{39BC2DC8-4326-486D-836B-67B350F1CEDC}" srcId="{33E5E64D-4E8B-47A5-9546-09256DBECC89}" destId="{2D880BD1-D0A0-4924-9FDE-8FD5E74590B7}" srcOrd="0" destOrd="0" parTransId="{CECEFF04-C8D7-4459-82DD-D07573B9EEAE}" sibTransId="{EF79C5D0-738B-49E3-8DE2-7FB937E6EF90}"/>
    <dgm:cxn modelId="{F216B7CC-A61F-454B-BBEB-59A577D37197}" srcId="{D7D2CD5B-320D-4793-88F0-55258C82FF86}" destId="{9B871B0C-63AC-4532-8BE5-8D6569D33263}" srcOrd="1" destOrd="0" parTransId="{63D3FCFB-CB45-4603-BDB6-C5059C23B053}" sibTransId="{1D9CF79B-23CE-4E37-B989-CD47164C1CC6}"/>
    <dgm:cxn modelId="{0B54D6D1-2D5E-4F98-95ED-A25C0EB39317}" type="presOf" srcId="{D7D2CD5B-320D-4793-88F0-55258C82FF86}" destId="{408BF45E-916E-4A31-A180-4B08A719E945}" srcOrd="1" destOrd="0" presId="urn:microsoft.com/office/officeart/2005/8/layout/orgChart1"/>
    <dgm:cxn modelId="{2C5489D3-D6FD-49AA-A491-365BB829B36E}" type="presOf" srcId="{03CA9740-9828-43ED-BF80-09421A98EB90}" destId="{76F6D009-2BC1-4477-AF14-8396231548F8}" srcOrd="0" destOrd="0" presId="urn:microsoft.com/office/officeart/2005/8/layout/orgChart1"/>
    <dgm:cxn modelId="{0B8D5CD9-70B9-4CF0-B0E9-4DAAFF80ABC7}" type="presOf" srcId="{DA79F9BD-0EA2-424C-86E0-C1EEEF1E165B}" destId="{01ED9E9A-66B8-415E-A7C8-6E8CDD17E881}" srcOrd="1" destOrd="0" presId="urn:microsoft.com/office/officeart/2005/8/layout/orgChart1"/>
    <dgm:cxn modelId="{AEF81DDC-A708-4EE6-8DD8-442C6DF789F3}" type="presOf" srcId="{2D880BD1-D0A0-4924-9FDE-8FD5E74590B7}" destId="{894385B1-A8C5-4416-A6DD-6A9806538FD5}" srcOrd="0" destOrd="0" presId="urn:microsoft.com/office/officeart/2005/8/layout/orgChart1"/>
    <dgm:cxn modelId="{F2FF4CE2-0060-49CB-95D5-D385932FA517}" type="presOf" srcId="{F9AA3789-6F5B-4D97-ABCA-CEC1DA801AFF}" destId="{36FEDB8C-86CD-45FD-AE4B-E7DF3C01BC13}" srcOrd="0" destOrd="0" presId="urn:microsoft.com/office/officeart/2005/8/layout/orgChart1"/>
    <dgm:cxn modelId="{D714DFE2-BB95-4B87-8CDB-79E8A07F9101}" type="presOf" srcId="{7A0810ED-3380-47DB-9CAD-65C2F0B09435}" destId="{F4EDAF1A-62AE-4A22-8514-C16C5BE5F23A}" srcOrd="0" destOrd="0" presId="urn:microsoft.com/office/officeart/2005/8/layout/orgChart1"/>
    <dgm:cxn modelId="{BCB10CE8-863E-48C9-9D1E-33A303E6E085}" type="presOf" srcId="{3E263FD0-F9EF-445F-BAE7-83F78F17E933}" destId="{B6CE0FB6-170D-49D0-876F-3CF1C4D35073}" srcOrd="0" destOrd="0" presId="urn:microsoft.com/office/officeart/2005/8/layout/orgChart1"/>
    <dgm:cxn modelId="{57FB10E9-8B72-4916-93FB-E7A19B353D14}" type="presOf" srcId="{C8D09ADB-D725-4A0A-8389-56EC614B13AF}" destId="{F93C23DB-8138-47D2-92E4-4EE39B78297B}" srcOrd="0" destOrd="0" presId="urn:microsoft.com/office/officeart/2005/8/layout/orgChart1"/>
    <dgm:cxn modelId="{AB8C74F3-5DB9-449B-A1E9-CA6577BAACA7}" srcId="{2D880BD1-D0A0-4924-9FDE-8FD5E74590B7}" destId="{D7D2CD5B-320D-4793-88F0-55258C82FF86}" srcOrd="1" destOrd="0" parTransId="{DAB3031A-CD98-45F8-A445-F5391078DA5A}" sibTransId="{086AC3DE-42F6-4A06-8115-F9F78BABBFD0}"/>
    <dgm:cxn modelId="{15AEAAF5-0BD3-40EE-A952-EA0D9FE6FACB}" type="presOf" srcId="{9B871B0C-63AC-4532-8BE5-8D6569D33263}" destId="{380739F0-1911-44B2-B485-634C53ABA306}" srcOrd="1" destOrd="0" presId="urn:microsoft.com/office/officeart/2005/8/layout/orgChart1"/>
    <dgm:cxn modelId="{E0FF08F8-82B3-49E8-A7FD-6315FACABAF5}" type="presOf" srcId="{DAB3031A-CD98-45F8-A445-F5391078DA5A}" destId="{11E07DE4-EBC0-43DC-B531-7E608CC19337}" srcOrd="0" destOrd="0" presId="urn:microsoft.com/office/officeart/2005/8/layout/orgChart1"/>
    <dgm:cxn modelId="{5216E89C-F23C-4BD7-9647-7863DB073A0F}" type="presParOf" srcId="{6C644AD9-80CD-4B4C-948F-094031A31C04}" destId="{93F3833D-1AEA-4CF2-9A5F-DB68196FC837}" srcOrd="0" destOrd="0" presId="urn:microsoft.com/office/officeart/2005/8/layout/orgChart1"/>
    <dgm:cxn modelId="{C62898C2-C1E3-4F7A-B1A9-3E52B8EDB2CA}" type="presParOf" srcId="{93F3833D-1AEA-4CF2-9A5F-DB68196FC837}" destId="{0C8905B8-C46D-4E80-8508-6FBD92F3F401}" srcOrd="0" destOrd="0" presId="urn:microsoft.com/office/officeart/2005/8/layout/orgChart1"/>
    <dgm:cxn modelId="{B9256789-547C-413A-96CF-C99C6C3D437D}" type="presParOf" srcId="{0C8905B8-C46D-4E80-8508-6FBD92F3F401}" destId="{894385B1-A8C5-4416-A6DD-6A9806538FD5}" srcOrd="0" destOrd="0" presId="urn:microsoft.com/office/officeart/2005/8/layout/orgChart1"/>
    <dgm:cxn modelId="{8C92F025-90F3-43AE-A832-6463BF1D7764}" type="presParOf" srcId="{0C8905B8-C46D-4E80-8508-6FBD92F3F401}" destId="{A647B3CB-1565-4878-AE32-FD9906A28363}" srcOrd="1" destOrd="0" presId="urn:microsoft.com/office/officeart/2005/8/layout/orgChart1"/>
    <dgm:cxn modelId="{9D4413A2-8E93-4FC9-BA1C-AD0A525FF520}" type="presParOf" srcId="{93F3833D-1AEA-4CF2-9A5F-DB68196FC837}" destId="{FD326688-6965-4FFE-B9E5-4B24B8ADBB5C}" srcOrd="1" destOrd="0" presId="urn:microsoft.com/office/officeart/2005/8/layout/orgChart1"/>
    <dgm:cxn modelId="{F88BA52D-426F-4157-BF57-C2323A793982}" type="presParOf" srcId="{FD326688-6965-4FFE-B9E5-4B24B8ADBB5C}" destId="{76F6D009-2BC1-4477-AF14-8396231548F8}" srcOrd="0" destOrd="0" presId="urn:microsoft.com/office/officeart/2005/8/layout/orgChart1"/>
    <dgm:cxn modelId="{61CE11DD-1EA7-4185-9B02-F8B83D2AAA8B}" type="presParOf" srcId="{FD326688-6965-4FFE-B9E5-4B24B8ADBB5C}" destId="{6D65D219-6E45-4B60-804B-BB6FE686FE6D}" srcOrd="1" destOrd="0" presId="urn:microsoft.com/office/officeart/2005/8/layout/orgChart1"/>
    <dgm:cxn modelId="{83E71B84-AFB7-464E-940A-BE796FB215E6}" type="presParOf" srcId="{6D65D219-6E45-4B60-804B-BB6FE686FE6D}" destId="{181A6F62-AAF0-4D4B-A73A-B730CC47189B}" srcOrd="0" destOrd="0" presId="urn:microsoft.com/office/officeart/2005/8/layout/orgChart1"/>
    <dgm:cxn modelId="{CE0BC98B-7BBD-4F5B-B638-1D988C91039B}" type="presParOf" srcId="{181A6F62-AAF0-4D4B-A73A-B730CC47189B}" destId="{AC7BA9FE-D01F-4CA9-9482-B8B5768942E4}" srcOrd="0" destOrd="0" presId="urn:microsoft.com/office/officeart/2005/8/layout/orgChart1"/>
    <dgm:cxn modelId="{B2BD0D4D-0931-4680-AA73-68F3967FAA8B}" type="presParOf" srcId="{181A6F62-AAF0-4D4B-A73A-B730CC47189B}" destId="{0BBF2E9C-F8F8-4739-9C62-3B59110097FF}" srcOrd="1" destOrd="0" presId="urn:microsoft.com/office/officeart/2005/8/layout/orgChart1"/>
    <dgm:cxn modelId="{A43D913B-81E2-43F4-97CC-7B3D5749528A}" type="presParOf" srcId="{6D65D219-6E45-4B60-804B-BB6FE686FE6D}" destId="{30053457-6C94-4D15-9A21-D2A821CACDDC}" srcOrd="1" destOrd="0" presId="urn:microsoft.com/office/officeart/2005/8/layout/orgChart1"/>
    <dgm:cxn modelId="{B0E703FC-2866-4CB0-9866-175D9C04F71A}" type="presParOf" srcId="{30053457-6C94-4D15-9A21-D2A821CACDDC}" destId="{C6385489-8F99-444D-A174-4593FDAA0762}" srcOrd="0" destOrd="0" presId="urn:microsoft.com/office/officeart/2005/8/layout/orgChart1"/>
    <dgm:cxn modelId="{B5EA9D1F-DAC9-491F-A284-5C62AA1ED073}" type="presParOf" srcId="{30053457-6C94-4D15-9A21-D2A821CACDDC}" destId="{9F650653-E206-4D12-93EF-F2BBBA72291A}" srcOrd="1" destOrd="0" presId="urn:microsoft.com/office/officeart/2005/8/layout/orgChart1"/>
    <dgm:cxn modelId="{1D6F6B30-2670-48D7-A7AC-6E595F528BE2}" type="presParOf" srcId="{9F650653-E206-4D12-93EF-F2BBBA72291A}" destId="{6D2720B5-F2AD-4A19-B442-BAE771D513E7}" srcOrd="0" destOrd="0" presId="urn:microsoft.com/office/officeart/2005/8/layout/orgChart1"/>
    <dgm:cxn modelId="{529972E8-9A51-4FF7-AF23-F2644DA2A418}" type="presParOf" srcId="{6D2720B5-F2AD-4A19-B442-BAE771D513E7}" destId="{F4EDAF1A-62AE-4A22-8514-C16C5BE5F23A}" srcOrd="0" destOrd="0" presId="urn:microsoft.com/office/officeart/2005/8/layout/orgChart1"/>
    <dgm:cxn modelId="{976414E0-9E01-47B5-B42A-580F7F469EDA}" type="presParOf" srcId="{6D2720B5-F2AD-4A19-B442-BAE771D513E7}" destId="{2C6EF81A-95FC-4737-A93E-C5D0FDC3BBC4}" srcOrd="1" destOrd="0" presId="urn:microsoft.com/office/officeart/2005/8/layout/orgChart1"/>
    <dgm:cxn modelId="{ED7C3739-C0D6-4A29-8181-BAEC43B4FACB}" type="presParOf" srcId="{9F650653-E206-4D12-93EF-F2BBBA72291A}" destId="{7E3639F4-EE8D-4356-8AF6-76CCCACCB58D}" srcOrd="1" destOrd="0" presId="urn:microsoft.com/office/officeart/2005/8/layout/orgChart1"/>
    <dgm:cxn modelId="{07B5C7F9-D6C2-4F8D-9ED6-47DA30D61FAA}" type="presParOf" srcId="{9F650653-E206-4D12-93EF-F2BBBA72291A}" destId="{0092EB7A-43B3-4D0B-AC32-AC3F6CCCC7DE}" srcOrd="2" destOrd="0" presId="urn:microsoft.com/office/officeart/2005/8/layout/orgChart1"/>
    <dgm:cxn modelId="{5C5B3C9D-0F79-49EA-B4D6-14F0F732093F}" type="presParOf" srcId="{30053457-6C94-4D15-9A21-D2A821CACDDC}" destId="{52340D17-CE60-4E07-9967-D97AC6E317AD}" srcOrd="2" destOrd="0" presId="urn:microsoft.com/office/officeart/2005/8/layout/orgChart1"/>
    <dgm:cxn modelId="{DB5EC224-B20B-4C7D-B962-6ABC5336FF69}" type="presParOf" srcId="{30053457-6C94-4D15-9A21-D2A821CACDDC}" destId="{DAEABE24-2FE4-42E9-90BB-9D88868D8D0D}" srcOrd="3" destOrd="0" presId="urn:microsoft.com/office/officeart/2005/8/layout/orgChart1"/>
    <dgm:cxn modelId="{4CF1F903-F21D-4EF4-A7F2-D04CA6E9A3BC}" type="presParOf" srcId="{DAEABE24-2FE4-42E9-90BB-9D88868D8D0D}" destId="{0EE8B8E2-DD59-4E96-A7FA-58D732BA4BF7}" srcOrd="0" destOrd="0" presId="urn:microsoft.com/office/officeart/2005/8/layout/orgChart1"/>
    <dgm:cxn modelId="{EA678303-438E-4F86-82FA-1DBC05B02BE9}" type="presParOf" srcId="{0EE8B8E2-DD59-4E96-A7FA-58D732BA4BF7}" destId="{29C88AFA-BCD3-4602-BEF2-DE21C953A304}" srcOrd="0" destOrd="0" presId="urn:microsoft.com/office/officeart/2005/8/layout/orgChart1"/>
    <dgm:cxn modelId="{CAEED9CD-C121-4833-92B0-A800FEE2D821}" type="presParOf" srcId="{0EE8B8E2-DD59-4E96-A7FA-58D732BA4BF7}" destId="{EB6D3DDD-962C-4974-8F7C-2DD8527408D0}" srcOrd="1" destOrd="0" presId="urn:microsoft.com/office/officeart/2005/8/layout/orgChart1"/>
    <dgm:cxn modelId="{F245776A-0424-4EB0-9803-B32926B7F281}" type="presParOf" srcId="{DAEABE24-2FE4-42E9-90BB-9D88868D8D0D}" destId="{89829246-40F9-45FD-821F-F389B51565CC}" srcOrd="1" destOrd="0" presId="urn:microsoft.com/office/officeart/2005/8/layout/orgChart1"/>
    <dgm:cxn modelId="{1CC42FAC-C5F9-4D41-96D9-A2E9F2976563}" type="presParOf" srcId="{89829246-40F9-45FD-821F-F389B51565CC}" destId="{F93C23DB-8138-47D2-92E4-4EE39B78297B}" srcOrd="0" destOrd="0" presId="urn:microsoft.com/office/officeart/2005/8/layout/orgChart1"/>
    <dgm:cxn modelId="{E66285A2-5A9F-49F5-821B-51ADA35ADE9E}" type="presParOf" srcId="{89829246-40F9-45FD-821F-F389B51565CC}" destId="{56AE4C83-D1A9-4014-ADB3-962FF0A04EE4}" srcOrd="1" destOrd="0" presId="urn:microsoft.com/office/officeart/2005/8/layout/orgChart1"/>
    <dgm:cxn modelId="{0906CF48-C83E-4D89-ABE7-A2396256271F}" type="presParOf" srcId="{56AE4C83-D1A9-4014-ADB3-962FF0A04EE4}" destId="{301F347E-C197-428C-8032-CAC8CBC4A710}" srcOrd="0" destOrd="0" presId="urn:microsoft.com/office/officeart/2005/8/layout/orgChart1"/>
    <dgm:cxn modelId="{9101A85B-E7F8-4FF0-BC3B-242112E4DA0F}" type="presParOf" srcId="{301F347E-C197-428C-8032-CAC8CBC4A710}" destId="{3AECBA1C-7B66-409C-89A1-3EE25C7DE001}" srcOrd="0" destOrd="0" presId="urn:microsoft.com/office/officeart/2005/8/layout/orgChart1"/>
    <dgm:cxn modelId="{FDAD4944-ADC2-4375-B6EA-B4C354F99677}" type="presParOf" srcId="{301F347E-C197-428C-8032-CAC8CBC4A710}" destId="{F04DADEB-36C8-4578-B926-A5F18FC0A312}" srcOrd="1" destOrd="0" presId="urn:microsoft.com/office/officeart/2005/8/layout/orgChart1"/>
    <dgm:cxn modelId="{B5918A7F-D616-4728-BB3B-B14B47C29D1A}" type="presParOf" srcId="{56AE4C83-D1A9-4014-ADB3-962FF0A04EE4}" destId="{9A7FBC49-5D93-4C3A-B537-215C3AFBD5CF}" srcOrd="1" destOrd="0" presId="urn:microsoft.com/office/officeart/2005/8/layout/orgChart1"/>
    <dgm:cxn modelId="{45E1CDE3-5CB3-4E7B-919D-12460F28F251}" type="presParOf" srcId="{56AE4C83-D1A9-4014-ADB3-962FF0A04EE4}" destId="{4C13E6CC-6557-41FE-AB7C-3C2AEC47B969}" srcOrd="2" destOrd="0" presId="urn:microsoft.com/office/officeart/2005/8/layout/orgChart1"/>
    <dgm:cxn modelId="{AE5EF22E-281E-49CF-B5DF-814E36011499}" type="presParOf" srcId="{89829246-40F9-45FD-821F-F389B51565CC}" destId="{9B9F9B3E-1D18-45F6-A95D-47EE79EE72F6}" srcOrd="2" destOrd="0" presId="urn:microsoft.com/office/officeart/2005/8/layout/orgChart1"/>
    <dgm:cxn modelId="{994D60A3-9511-4349-AC8C-0645865D1B03}" type="presParOf" srcId="{89829246-40F9-45FD-821F-F389B51565CC}" destId="{AA0FD9C7-EA12-40F8-BC38-100DD69B2961}" srcOrd="3" destOrd="0" presId="urn:microsoft.com/office/officeart/2005/8/layout/orgChart1"/>
    <dgm:cxn modelId="{C30C2BF2-DEC7-492C-A3FE-199BA71A5F43}" type="presParOf" srcId="{AA0FD9C7-EA12-40F8-BC38-100DD69B2961}" destId="{BB5E68CF-D61D-4C8D-BD16-47389122EE6F}" srcOrd="0" destOrd="0" presId="urn:microsoft.com/office/officeart/2005/8/layout/orgChart1"/>
    <dgm:cxn modelId="{2EF96634-7255-48F6-9344-E3DDC334C693}" type="presParOf" srcId="{BB5E68CF-D61D-4C8D-BD16-47389122EE6F}" destId="{309AD006-14CC-4C75-80D6-2BDA42B62291}" srcOrd="0" destOrd="0" presId="urn:microsoft.com/office/officeart/2005/8/layout/orgChart1"/>
    <dgm:cxn modelId="{6E6BAC0B-1000-4306-9069-A81FE16A8F71}" type="presParOf" srcId="{BB5E68CF-D61D-4C8D-BD16-47389122EE6F}" destId="{83CA952E-E7E0-4130-97FF-80DC16092649}" srcOrd="1" destOrd="0" presId="urn:microsoft.com/office/officeart/2005/8/layout/orgChart1"/>
    <dgm:cxn modelId="{E8106D74-2563-40A5-995D-E639E84D2CC8}" type="presParOf" srcId="{AA0FD9C7-EA12-40F8-BC38-100DD69B2961}" destId="{8A0C3D3E-6434-461B-8161-683B728E45FC}" srcOrd="1" destOrd="0" presId="urn:microsoft.com/office/officeart/2005/8/layout/orgChart1"/>
    <dgm:cxn modelId="{E0CA99D7-14AA-4BBD-BCEA-998949E7799A}" type="presParOf" srcId="{AA0FD9C7-EA12-40F8-BC38-100DD69B2961}" destId="{40DC0F0A-5D55-4679-9314-42ED8A5F59B9}" srcOrd="2" destOrd="0" presId="urn:microsoft.com/office/officeart/2005/8/layout/orgChart1"/>
    <dgm:cxn modelId="{56197E43-6A5D-424A-8DBE-0CE69C13595A}" type="presParOf" srcId="{DAEABE24-2FE4-42E9-90BB-9D88868D8D0D}" destId="{DA39416C-90D0-4160-B8F4-99B161022725}" srcOrd="2" destOrd="0" presId="urn:microsoft.com/office/officeart/2005/8/layout/orgChart1"/>
    <dgm:cxn modelId="{BDCE0B92-08E9-43D7-AE4D-332E62008B1C}" type="presParOf" srcId="{6D65D219-6E45-4B60-804B-BB6FE686FE6D}" destId="{55304689-145A-4D04-BC8E-E3BE1BB62477}" srcOrd="2" destOrd="0" presId="urn:microsoft.com/office/officeart/2005/8/layout/orgChart1"/>
    <dgm:cxn modelId="{238C11C9-4E37-457F-A6DB-6EDF5054ED05}" type="presParOf" srcId="{FD326688-6965-4FFE-B9E5-4B24B8ADBB5C}" destId="{11E07DE4-EBC0-43DC-B531-7E608CC19337}" srcOrd="2" destOrd="0" presId="urn:microsoft.com/office/officeart/2005/8/layout/orgChart1"/>
    <dgm:cxn modelId="{EB9C2CE9-424D-474C-BD2A-B33D5F5C5F6B}" type="presParOf" srcId="{FD326688-6965-4FFE-B9E5-4B24B8ADBB5C}" destId="{7314757B-8A1F-4BF6-AD8C-8CA2048C0024}" srcOrd="3" destOrd="0" presId="urn:microsoft.com/office/officeart/2005/8/layout/orgChart1"/>
    <dgm:cxn modelId="{E8116497-33F2-49EA-8B99-D01CA6ACDC34}" type="presParOf" srcId="{7314757B-8A1F-4BF6-AD8C-8CA2048C0024}" destId="{640F1A56-5C1C-4350-89D9-C45A85621DFF}" srcOrd="0" destOrd="0" presId="urn:microsoft.com/office/officeart/2005/8/layout/orgChart1"/>
    <dgm:cxn modelId="{F3F94FBA-C768-45A0-A9AE-28CA906FD4A3}" type="presParOf" srcId="{640F1A56-5C1C-4350-89D9-C45A85621DFF}" destId="{75B3E56E-AECB-44C0-99B1-51F94B8D6963}" srcOrd="0" destOrd="0" presId="urn:microsoft.com/office/officeart/2005/8/layout/orgChart1"/>
    <dgm:cxn modelId="{1C82316D-9632-4735-9C69-68CF9748337C}" type="presParOf" srcId="{640F1A56-5C1C-4350-89D9-C45A85621DFF}" destId="{408BF45E-916E-4A31-A180-4B08A719E945}" srcOrd="1" destOrd="0" presId="urn:microsoft.com/office/officeart/2005/8/layout/orgChart1"/>
    <dgm:cxn modelId="{793FC08E-659A-410A-A63A-C317F36BCCF8}" type="presParOf" srcId="{7314757B-8A1F-4BF6-AD8C-8CA2048C0024}" destId="{00B39D27-6B3F-456B-AB26-D43FD4D0D214}" srcOrd="1" destOrd="0" presId="urn:microsoft.com/office/officeart/2005/8/layout/orgChart1"/>
    <dgm:cxn modelId="{3AB0F727-8563-4058-A81D-F44395ECC1E3}" type="presParOf" srcId="{00B39D27-6B3F-456B-AB26-D43FD4D0D214}" destId="{36FEDB8C-86CD-45FD-AE4B-E7DF3C01BC13}" srcOrd="0" destOrd="0" presId="urn:microsoft.com/office/officeart/2005/8/layout/orgChart1"/>
    <dgm:cxn modelId="{D895DC81-4F33-4C07-B3E2-B42DA4985FBE}" type="presParOf" srcId="{00B39D27-6B3F-456B-AB26-D43FD4D0D214}" destId="{C4A03103-12F4-41D3-95FB-B0016F3FC8DD}" srcOrd="1" destOrd="0" presId="urn:microsoft.com/office/officeart/2005/8/layout/orgChart1"/>
    <dgm:cxn modelId="{3AADCD21-E2E6-43BB-9E30-24D2F1A655A6}" type="presParOf" srcId="{C4A03103-12F4-41D3-95FB-B0016F3FC8DD}" destId="{3CB21DD7-CF53-45D0-A911-50F60CA74924}" srcOrd="0" destOrd="0" presId="urn:microsoft.com/office/officeart/2005/8/layout/orgChart1"/>
    <dgm:cxn modelId="{FD88935D-21E8-4F21-833E-069F16025AF0}" type="presParOf" srcId="{3CB21DD7-CF53-45D0-A911-50F60CA74924}" destId="{03F08796-32FD-4904-A9A4-9FDE12021BD4}" srcOrd="0" destOrd="0" presId="urn:microsoft.com/office/officeart/2005/8/layout/orgChart1"/>
    <dgm:cxn modelId="{288E425B-1C6D-4E71-82CF-709BC14076C1}" type="presParOf" srcId="{3CB21DD7-CF53-45D0-A911-50F60CA74924}" destId="{01ED9E9A-66B8-415E-A7C8-6E8CDD17E881}" srcOrd="1" destOrd="0" presId="urn:microsoft.com/office/officeart/2005/8/layout/orgChart1"/>
    <dgm:cxn modelId="{F33F5BBD-000E-45AB-A13D-A479BCA0E08B}" type="presParOf" srcId="{C4A03103-12F4-41D3-95FB-B0016F3FC8DD}" destId="{F1A9FE83-D762-45D7-A27D-7D733C0F8619}" srcOrd="1" destOrd="0" presId="urn:microsoft.com/office/officeart/2005/8/layout/orgChart1"/>
    <dgm:cxn modelId="{96164B59-D288-4196-9647-6B6078F84B71}" type="presParOf" srcId="{C4A03103-12F4-41D3-95FB-B0016F3FC8DD}" destId="{90F1A325-09D3-477B-B058-CBF0141D298E}" srcOrd="2" destOrd="0" presId="urn:microsoft.com/office/officeart/2005/8/layout/orgChart1"/>
    <dgm:cxn modelId="{CF0369E3-802A-49E0-AF59-2787654D3627}" type="presParOf" srcId="{00B39D27-6B3F-456B-AB26-D43FD4D0D214}" destId="{F36F98FA-BCEA-40BF-8F2F-423C5C0A5862}" srcOrd="2" destOrd="0" presId="urn:microsoft.com/office/officeart/2005/8/layout/orgChart1"/>
    <dgm:cxn modelId="{9165BCC8-559D-4921-B0B2-B2A5DDC7D8E4}" type="presParOf" srcId="{00B39D27-6B3F-456B-AB26-D43FD4D0D214}" destId="{45BDA23E-06D8-4F03-BDDB-E50BE603A020}" srcOrd="3" destOrd="0" presId="urn:microsoft.com/office/officeart/2005/8/layout/orgChart1"/>
    <dgm:cxn modelId="{FF86CA02-4146-4559-9221-9CD27DCA588D}" type="presParOf" srcId="{45BDA23E-06D8-4F03-BDDB-E50BE603A020}" destId="{03CDC737-F224-425D-AF44-CFBD987C4862}" srcOrd="0" destOrd="0" presId="urn:microsoft.com/office/officeart/2005/8/layout/orgChart1"/>
    <dgm:cxn modelId="{CF14F837-8233-42EE-9460-D7B20610C45A}" type="presParOf" srcId="{03CDC737-F224-425D-AF44-CFBD987C4862}" destId="{AF5ADAC6-3FC5-4570-9083-35C77EDB1581}" srcOrd="0" destOrd="0" presId="urn:microsoft.com/office/officeart/2005/8/layout/orgChart1"/>
    <dgm:cxn modelId="{C9BE96FC-F7DF-4366-B96D-529E0C7D631B}" type="presParOf" srcId="{03CDC737-F224-425D-AF44-CFBD987C4862}" destId="{380739F0-1911-44B2-B485-634C53ABA306}" srcOrd="1" destOrd="0" presId="urn:microsoft.com/office/officeart/2005/8/layout/orgChart1"/>
    <dgm:cxn modelId="{7056720F-DEDD-466E-8A2B-01477557755B}" type="presParOf" srcId="{45BDA23E-06D8-4F03-BDDB-E50BE603A020}" destId="{C5C69E73-47EE-4406-A9E2-B9D1F9EDAC20}" srcOrd="1" destOrd="0" presId="urn:microsoft.com/office/officeart/2005/8/layout/orgChart1"/>
    <dgm:cxn modelId="{A669BC97-0DCB-4F04-B035-050CE2DE5187}" type="presParOf" srcId="{45BDA23E-06D8-4F03-BDDB-E50BE603A020}" destId="{9CE9C9D3-D66E-43EF-AC45-859074DD8A96}" srcOrd="2" destOrd="0" presId="urn:microsoft.com/office/officeart/2005/8/layout/orgChart1"/>
    <dgm:cxn modelId="{419A8779-3CA7-4338-AE7F-719A6275534A}" type="presParOf" srcId="{00B39D27-6B3F-456B-AB26-D43FD4D0D214}" destId="{B6CE0FB6-170D-49D0-876F-3CF1C4D35073}" srcOrd="4" destOrd="0" presId="urn:microsoft.com/office/officeart/2005/8/layout/orgChart1"/>
    <dgm:cxn modelId="{0ED946B8-DC19-401B-BC1D-E80139367C33}" type="presParOf" srcId="{00B39D27-6B3F-456B-AB26-D43FD4D0D214}" destId="{DB575C41-C54A-46EC-B5FD-FF74EBDD0AAA}" srcOrd="5" destOrd="0" presId="urn:microsoft.com/office/officeart/2005/8/layout/orgChart1"/>
    <dgm:cxn modelId="{47830B9F-B16A-49C5-A2AB-6064EF9AC5A3}" type="presParOf" srcId="{DB575C41-C54A-46EC-B5FD-FF74EBDD0AAA}" destId="{81F5B9E0-E37E-4250-8471-DDDC2C584ACB}" srcOrd="0" destOrd="0" presId="urn:microsoft.com/office/officeart/2005/8/layout/orgChart1"/>
    <dgm:cxn modelId="{F38819CB-4E4A-4890-92D1-7DF4CBCADCB3}" type="presParOf" srcId="{81F5B9E0-E37E-4250-8471-DDDC2C584ACB}" destId="{2271CB82-7E96-4337-933D-4B91A6E7EB42}" srcOrd="0" destOrd="0" presId="urn:microsoft.com/office/officeart/2005/8/layout/orgChart1"/>
    <dgm:cxn modelId="{A760804E-9105-4B62-9C24-5E578D7980B1}" type="presParOf" srcId="{81F5B9E0-E37E-4250-8471-DDDC2C584ACB}" destId="{463EA7FC-D073-4F39-98A1-42E6B84382D2}" srcOrd="1" destOrd="0" presId="urn:microsoft.com/office/officeart/2005/8/layout/orgChart1"/>
    <dgm:cxn modelId="{E5F7A7B9-904D-4154-91E1-18BBBEB0E9FD}" type="presParOf" srcId="{DB575C41-C54A-46EC-B5FD-FF74EBDD0AAA}" destId="{7A4CB1E7-E432-4256-AE3C-58FFD63160D5}" srcOrd="1" destOrd="0" presId="urn:microsoft.com/office/officeart/2005/8/layout/orgChart1"/>
    <dgm:cxn modelId="{B0459122-DF74-45A7-AA66-45437CDF0EED}" type="presParOf" srcId="{DB575C41-C54A-46EC-B5FD-FF74EBDD0AAA}" destId="{E560AAB2-B152-401B-B755-7EFB77A56E76}" srcOrd="2" destOrd="0" presId="urn:microsoft.com/office/officeart/2005/8/layout/orgChart1"/>
    <dgm:cxn modelId="{D709134E-2AF7-44DD-81FC-6A2328E7B658}" type="presParOf" srcId="{7314757B-8A1F-4BF6-AD8C-8CA2048C0024}" destId="{E9156C22-133A-45FF-8759-956701A0A271}" srcOrd="2" destOrd="0" presId="urn:microsoft.com/office/officeart/2005/8/layout/orgChart1"/>
    <dgm:cxn modelId="{E427C37C-356C-45F2-B06C-1E889941BF32}" type="presParOf" srcId="{93F3833D-1AEA-4CF2-9A5F-DB68196FC837}" destId="{EC83C703-36FD-4269-9865-0E8C63CC0040}"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4C17B-69FB-4E0F-9728-3E7F565B39BF}">
      <dsp:nvSpPr>
        <dsp:cNvPr id="0" name=""/>
        <dsp:cNvSpPr/>
      </dsp:nvSpPr>
      <dsp:spPr>
        <a:xfrm>
          <a:off x="1144011" y="182022"/>
          <a:ext cx="2352294" cy="2352294"/>
        </a:xfrm>
        <a:prstGeom prst="pie">
          <a:avLst>
            <a:gd name="adj1" fmla="val 16200000"/>
            <a:gd name="adj2" fmla="val 180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Black" panose="020B0A04020102020204" pitchFamily="34" charset="0"/>
            </a:rPr>
            <a:t>Wisdom</a:t>
          </a:r>
        </a:p>
      </dsp:txBody>
      <dsp:txXfrm>
        <a:off x="2383726" y="680485"/>
        <a:ext cx="840105" cy="700087"/>
      </dsp:txXfrm>
    </dsp:sp>
    <dsp:sp modelId="{1E8A3CF1-EBF5-45B3-A897-8DF6A727F6CA}">
      <dsp:nvSpPr>
        <dsp:cNvPr id="0" name=""/>
        <dsp:cNvSpPr/>
      </dsp:nvSpPr>
      <dsp:spPr>
        <a:xfrm>
          <a:off x="1095565" y="266033"/>
          <a:ext cx="2352294" cy="2352294"/>
        </a:xfrm>
        <a:prstGeom prst="pie">
          <a:avLst>
            <a:gd name="adj1" fmla="val 1800000"/>
            <a:gd name="adj2" fmla="val 9000000"/>
          </a:avLst>
        </a:prstGeom>
        <a:solidFill>
          <a:schemeClr val="accent4">
            <a:hueOff val="1001124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Black" panose="020B0A04020102020204" pitchFamily="34" charset="0"/>
            </a:rPr>
            <a:t>Truth</a:t>
          </a:r>
          <a:r>
            <a:rPr lang="en-US" sz="1400" kern="1200"/>
            <a:t> </a:t>
          </a:r>
        </a:p>
      </dsp:txBody>
      <dsp:txXfrm>
        <a:off x="1655635" y="1792224"/>
        <a:ext cx="1260157" cy="616077"/>
      </dsp:txXfrm>
    </dsp:sp>
    <dsp:sp modelId="{051AFD5B-8964-4F7E-A093-6674CF7C7532}">
      <dsp:nvSpPr>
        <dsp:cNvPr id="0" name=""/>
        <dsp:cNvSpPr/>
      </dsp:nvSpPr>
      <dsp:spPr>
        <a:xfrm>
          <a:off x="1047119" y="182022"/>
          <a:ext cx="2352294" cy="2352294"/>
        </a:xfrm>
        <a:prstGeom prst="pie">
          <a:avLst>
            <a:gd name="adj1" fmla="val 9000000"/>
            <a:gd name="adj2" fmla="val 16200000"/>
          </a:avLst>
        </a:prstGeom>
        <a:solidFill>
          <a:schemeClr val="accent4">
            <a:hueOff val="2002248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Black" panose="020B0A04020102020204" pitchFamily="34" charset="0"/>
            </a:rPr>
            <a:t>Servic</a:t>
          </a:r>
          <a:r>
            <a:rPr lang="en-US" sz="1400" kern="1200">
              <a:latin typeface="Arial Black" panose="020B0A04020102020204" pitchFamily="34" charset="0"/>
            </a:rPr>
            <a:t>e</a:t>
          </a:r>
          <a:r>
            <a:rPr lang="en-US" sz="1400" kern="1200"/>
            <a:t> </a:t>
          </a:r>
        </a:p>
      </dsp:txBody>
      <dsp:txXfrm>
        <a:off x="1319593" y="680485"/>
        <a:ext cx="840105" cy="700087"/>
      </dsp:txXfrm>
    </dsp:sp>
    <dsp:sp modelId="{306AA7DE-D556-4EF5-B141-41CDD82EBB8D}">
      <dsp:nvSpPr>
        <dsp:cNvPr id="0" name=""/>
        <dsp:cNvSpPr/>
      </dsp:nvSpPr>
      <dsp:spPr>
        <a:xfrm>
          <a:off x="998587" y="36404"/>
          <a:ext cx="2643530" cy="2643530"/>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C3B4CE04-0FFE-4639-9D0C-42B7036FFA5B}">
      <dsp:nvSpPr>
        <dsp:cNvPr id="0" name=""/>
        <dsp:cNvSpPr/>
      </dsp:nvSpPr>
      <dsp:spPr>
        <a:xfrm>
          <a:off x="949947" y="120266"/>
          <a:ext cx="2643530" cy="2643530"/>
        </a:xfrm>
        <a:prstGeom prst="circularArrow">
          <a:avLst>
            <a:gd name="adj1" fmla="val 5085"/>
            <a:gd name="adj2" fmla="val 327528"/>
            <a:gd name="adj3" fmla="val 8671970"/>
            <a:gd name="adj4" fmla="val 1800502"/>
            <a:gd name="adj5" fmla="val 5932"/>
          </a:avLst>
        </a:prstGeom>
        <a:solidFill>
          <a:schemeClr val="accent4">
            <a:hueOff val="10011240"/>
            <a:satOff val="0"/>
            <a:lumOff val="0"/>
            <a:alphaOff val="0"/>
          </a:scheme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6F1D4895-BEB4-4B0E-94EF-C51E2173F368}">
      <dsp:nvSpPr>
        <dsp:cNvPr id="0" name=""/>
        <dsp:cNvSpPr/>
      </dsp:nvSpPr>
      <dsp:spPr>
        <a:xfrm>
          <a:off x="901307" y="36404"/>
          <a:ext cx="2643530" cy="2643530"/>
        </a:xfrm>
        <a:prstGeom prst="circularArrow">
          <a:avLst>
            <a:gd name="adj1" fmla="val 5085"/>
            <a:gd name="adj2" fmla="val 327528"/>
            <a:gd name="adj3" fmla="val 15873039"/>
            <a:gd name="adj4" fmla="val 9000000"/>
            <a:gd name="adj5" fmla="val 5932"/>
          </a:avLst>
        </a:prstGeom>
        <a:solidFill>
          <a:schemeClr val="accent4">
            <a:hueOff val="20022480"/>
            <a:satOff val="0"/>
            <a:lumOff val="0"/>
            <a:alphaOff val="0"/>
          </a:scheme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8E558-9E23-4DC1-B1D2-94F7162486F8}">
      <dsp:nvSpPr>
        <dsp:cNvPr id="0" name=""/>
        <dsp:cNvSpPr/>
      </dsp:nvSpPr>
      <dsp:spPr>
        <a:xfrm>
          <a:off x="4000499" y="1640461"/>
          <a:ext cx="2211375" cy="931170"/>
        </a:xfrm>
        <a:custGeom>
          <a:avLst/>
          <a:gdLst/>
          <a:ahLst/>
          <a:cxnLst/>
          <a:rect l="0" t="0" r="0" b="0"/>
          <a:pathLst>
            <a:path>
              <a:moveTo>
                <a:pt x="0" y="0"/>
              </a:moveTo>
              <a:lnTo>
                <a:pt x="0" y="465585"/>
              </a:lnTo>
              <a:lnTo>
                <a:pt x="2211375" y="465585"/>
              </a:lnTo>
              <a:lnTo>
                <a:pt x="2211375" y="93117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FD901BD-BBFD-4383-AD79-FA6460ACB367}">
      <dsp:nvSpPr>
        <dsp:cNvPr id="0" name=""/>
        <dsp:cNvSpPr/>
      </dsp:nvSpPr>
      <dsp:spPr>
        <a:xfrm>
          <a:off x="1747110" y="1640461"/>
          <a:ext cx="2253389" cy="931170"/>
        </a:xfrm>
        <a:custGeom>
          <a:avLst/>
          <a:gdLst/>
          <a:ahLst/>
          <a:cxnLst/>
          <a:rect l="0" t="0" r="0" b="0"/>
          <a:pathLst>
            <a:path>
              <a:moveTo>
                <a:pt x="2253389" y="0"/>
              </a:moveTo>
              <a:lnTo>
                <a:pt x="2253389" y="465585"/>
              </a:lnTo>
              <a:lnTo>
                <a:pt x="0" y="465585"/>
              </a:lnTo>
              <a:lnTo>
                <a:pt x="0" y="93117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CD4651B-C341-4065-9EF1-590B441F8C80}">
      <dsp:nvSpPr>
        <dsp:cNvPr id="0" name=""/>
        <dsp:cNvSpPr/>
      </dsp:nvSpPr>
      <dsp:spPr>
        <a:xfrm>
          <a:off x="966278" y="580012"/>
          <a:ext cx="6068441" cy="106044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BREAST RECONSTRUCTION</a:t>
          </a:r>
        </a:p>
      </dsp:txBody>
      <dsp:txXfrm>
        <a:off x="966278" y="580012"/>
        <a:ext cx="6068441" cy="1060448"/>
      </dsp:txXfrm>
    </dsp:sp>
    <dsp:sp modelId="{325393E0-0FFE-41BA-B4A9-5AB1DC7907CF}">
      <dsp:nvSpPr>
        <dsp:cNvPr id="0" name=""/>
        <dsp:cNvSpPr/>
      </dsp:nvSpPr>
      <dsp:spPr>
        <a:xfrm>
          <a:off x="1319" y="2571632"/>
          <a:ext cx="3491580" cy="821115"/>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AUTOLOGOUS FLAP</a:t>
          </a:r>
        </a:p>
      </dsp:txBody>
      <dsp:txXfrm>
        <a:off x="1319" y="2571632"/>
        <a:ext cx="3491580" cy="821115"/>
      </dsp:txXfrm>
    </dsp:sp>
    <dsp:sp modelId="{1E550FF9-35F1-48C2-9CD5-011A0235C721}">
      <dsp:nvSpPr>
        <dsp:cNvPr id="0" name=""/>
        <dsp:cNvSpPr/>
      </dsp:nvSpPr>
      <dsp:spPr>
        <a:xfrm>
          <a:off x="4424071" y="2571632"/>
          <a:ext cx="3575607" cy="861554"/>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PROSTHETIC</a:t>
          </a:r>
        </a:p>
      </dsp:txBody>
      <dsp:txXfrm>
        <a:off x="4424071" y="2571632"/>
        <a:ext cx="3575607" cy="861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E0FB6-170D-49D0-876F-3CF1C4D35073}">
      <dsp:nvSpPr>
        <dsp:cNvPr id="0" name=""/>
        <dsp:cNvSpPr/>
      </dsp:nvSpPr>
      <dsp:spPr>
        <a:xfrm>
          <a:off x="5282177" y="1623906"/>
          <a:ext cx="91440" cy="2443190"/>
        </a:xfrm>
        <a:custGeom>
          <a:avLst/>
          <a:gdLst/>
          <a:ahLst/>
          <a:cxnLst/>
          <a:rect l="0" t="0" r="0" b="0"/>
          <a:pathLst>
            <a:path>
              <a:moveTo>
                <a:pt x="45720" y="0"/>
              </a:moveTo>
              <a:lnTo>
                <a:pt x="45720" y="2443190"/>
              </a:lnTo>
              <a:lnTo>
                <a:pt x="89801" y="244319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6F98FA-BCEA-40BF-8F2F-423C5C0A5862}">
      <dsp:nvSpPr>
        <dsp:cNvPr id="0" name=""/>
        <dsp:cNvSpPr/>
      </dsp:nvSpPr>
      <dsp:spPr>
        <a:xfrm>
          <a:off x="5282177" y="1623906"/>
          <a:ext cx="91440" cy="1662554"/>
        </a:xfrm>
        <a:custGeom>
          <a:avLst/>
          <a:gdLst/>
          <a:ahLst/>
          <a:cxnLst/>
          <a:rect l="0" t="0" r="0" b="0"/>
          <a:pathLst>
            <a:path>
              <a:moveTo>
                <a:pt x="45720" y="0"/>
              </a:moveTo>
              <a:lnTo>
                <a:pt x="45720" y="1662554"/>
              </a:lnTo>
              <a:lnTo>
                <a:pt x="89801" y="166255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FEDB8C-86CD-45FD-AE4B-E7DF3C01BC13}">
      <dsp:nvSpPr>
        <dsp:cNvPr id="0" name=""/>
        <dsp:cNvSpPr/>
      </dsp:nvSpPr>
      <dsp:spPr>
        <a:xfrm>
          <a:off x="5282177" y="1623906"/>
          <a:ext cx="91440" cy="748251"/>
        </a:xfrm>
        <a:custGeom>
          <a:avLst/>
          <a:gdLst/>
          <a:ahLst/>
          <a:cxnLst/>
          <a:rect l="0" t="0" r="0" b="0"/>
          <a:pathLst>
            <a:path>
              <a:moveTo>
                <a:pt x="45720" y="0"/>
              </a:moveTo>
              <a:lnTo>
                <a:pt x="45720" y="748251"/>
              </a:lnTo>
              <a:lnTo>
                <a:pt x="89801" y="74825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07DE4-EBC0-43DC-B531-7E608CC19337}">
      <dsp:nvSpPr>
        <dsp:cNvPr id="0" name=""/>
        <dsp:cNvSpPr/>
      </dsp:nvSpPr>
      <dsp:spPr>
        <a:xfrm>
          <a:off x="4156445" y="704038"/>
          <a:ext cx="2494964" cy="399894"/>
        </a:xfrm>
        <a:custGeom>
          <a:avLst/>
          <a:gdLst/>
          <a:ahLst/>
          <a:cxnLst/>
          <a:rect l="0" t="0" r="0" b="0"/>
          <a:pathLst>
            <a:path>
              <a:moveTo>
                <a:pt x="0" y="0"/>
              </a:moveTo>
              <a:lnTo>
                <a:pt x="0" y="198422"/>
              </a:lnTo>
              <a:lnTo>
                <a:pt x="2494964" y="198422"/>
              </a:lnTo>
              <a:lnTo>
                <a:pt x="2494964" y="399894"/>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9F9B3E-1D18-45F6-A95D-47EE79EE72F6}">
      <dsp:nvSpPr>
        <dsp:cNvPr id="0" name=""/>
        <dsp:cNvSpPr/>
      </dsp:nvSpPr>
      <dsp:spPr>
        <a:xfrm>
          <a:off x="2680794" y="2927340"/>
          <a:ext cx="210184" cy="1368399"/>
        </a:xfrm>
        <a:custGeom>
          <a:avLst/>
          <a:gdLst/>
          <a:ahLst/>
          <a:cxnLst/>
          <a:rect l="0" t="0" r="0" b="0"/>
          <a:pathLst>
            <a:path>
              <a:moveTo>
                <a:pt x="0" y="0"/>
              </a:moveTo>
              <a:lnTo>
                <a:pt x="0" y="1368399"/>
              </a:lnTo>
              <a:lnTo>
                <a:pt x="210184" y="1368399"/>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3C23DB-8138-47D2-92E4-4EE39B78297B}">
      <dsp:nvSpPr>
        <dsp:cNvPr id="0" name=""/>
        <dsp:cNvSpPr/>
      </dsp:nvSpPr>
      <dsp:spPr>
        <a:xfrm>
          <a:off x="2680794" y="2927340"/>
          <a:ext cx="200590" cy="619370"/>
        </a:xfrm>
        <a:custGeom>
          <a:avLst/>
          <a:gdLst/>
          <a:ahLst/>
          <a:cxnLst/>
          <a:rect l="0" t="0" r="0" b="0"/>
          <a:pathLst>
            <a:path>
              <a:moveTo>
                <a:pt x="0" y="0"/>
              </a:moveTo>
              <a:lnTo>
                <a:pt x="0" y="619370"/>
              </a:lnTo>
              <a:lnTo>
                <a:pt x="200590" y="619370"/>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340D17-CE60-4E07-9967-D97AC6E317AD}">
      <dsp:nvSpPr>
        <dsp:cNvPr id="0" name=""/>
        <dsp:cNvSpPr/>
      </dsp:nvSpPr>
      <dsp:spPr>
        <a:xfrm>
          <a:off x="2487304" y="1591076"/>
          <a:ext cx="961006" cy="376869"/>
        </a:xfrm>
        <a:custGeom>
          <a:avLst/>
          <a:gdLst/>
          <a:ahLst/>
          <a:cxnLst/>
          <a:rect l="0" t="0" r="0" b="0"/>
          <a:pathLst>
            <a:path>
              <a:moveTo>
                <a:pt x="0" y="0"/>
              </a:moveTo>
              <a:lnTo>
                <a:pt x="0" y="175396"/>
              </a:lnTo>
              <a:lnTo>
                <a:pt x="961006" y="175396"/>
              </a:lnTo>
              <a:lnTo>
                <a:pt x="961006" y="376869"/>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385489-8F99-444D-A174-4593FDAA0762}">
      <dsp:nvSpPr>
        <dsp:cNvPr id="0" name=""/>
        <dsp:cNvSpPr/>
      </dsp:nvSpPr>
      <dsp:spPr>
        <a:xfrm>
          <a:off x="1126575" y="1591076"/>
          <a:ext cx="1360729" cy="376869"/>
        </a:xfrm>
        <a:custGeom>
          <a:avLst/>
          <a:gdLst/>
          <a:ahLst/>
          <a:cxnLst/>
          <a:rect l="0" t="0" r="0" b="0"/>
          <a:pathLst>
            <a:path>
              <a:moveTo>
                <a:pt x="1360729" y="0"/>
              </a:moveTo>
              <a:lnTo>
                <a:pt x="1360729" y="175396"/>
              </a:lnTo>
              <a:lnTo>
                <a:pt x="0" y="175396"/>
              </a:lnTo>
              <a:lnTo>
                <a:pt x="0" y="376869"/>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6D009-2BC1-4477-AF14-8396231548F8}">
      <dsp:nvSpPr>
        <dsp:cNvPr id="0" name=""/>
        <dsp:cNvSpPr/>
      </dsp:nvSpPr>
      <dsp:spPr>
        <a:xfrm>
          <a:off x="2487304" y="704038"/>
          <a:ext cx="1669141" cy="414295"/>
        </a:xfrm>
        <a:custGeom>
          <a:avLst/>
          <a:gdLst/>
          <a:ahLst/>
          <a:cxnLst/>
          <a:rect l="0" t="0" r="0" b="0"/>
          <a:pathLst>
            <a:path>
              <a:moveTo>
                <a:pt x="1669141" y="0"/>
              </a:moveTo>
              <a:lnTo>
                <a:pt x="1669141" y="212822"/>
              </a:lnTo>
              <a:lnTo>
                <a:pt x="0" y="212822"/>
              </a:lnTo>
              <a:lnTo>
                <a:pt x="0" y="41429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4385B1-A8C5-4416-A6DD-6A9806538FD5}">
      <dsp:nvSpPr>
        <dsp:cNvPr id="0" name=""/>
        <dsp:cNvSpPr/>
      </dsp:nvSpPr>
      <dsp:spPr>
        <a:xfrm>
          <a:off x="7091" y="106537"/>
          <a:ext cx="8298708" cy="59750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chemeClr val="bg1"/>
              </a:solidFill>
            </a:rPr>
            <a:t>AUTOLOGOUS TYPES</a:t>
          </a:r>
        </a:p>
      </dsp:txBody>
      <dsp:txXfrm>
        <a:off x="7091" y="106537"/>
        <a:ext cx="8298708" cy="597501"/>
      </dsp:txXfrm>
    </dsp:sp>
    <dsp:sp modelId="{AC7BA9FE-D01F-4CA9-9482-B8B5768942E4}">
      <dsp:nvSpPr>
        <dsp:cNvPr id="0" name=""/>
        <dsp:cNvSpPr/>
      </dsp:nvSpPr>
      <dsp:spPr>
        <a:xfrm>
          <a:off x="785586" y="1118334"/>
          <a:ext cx="3403434" cy="4727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PEDICLE FLAPS</a:t>
          </a:r>
          <a:endParaRPr lang="en-US" sz="2400" b="1" kern="1200" dirty="0"/>
        </a:p>
      </dsp:txBody>
      <dsp:txXfrm>
        <a:off x="785586" y="1118334"/>
        <a:ext cx="3403434" cy="472741"/>
      </dsp:txXfrm>
    </dsp:sp>
    <dsp:sp modelId="{F4EDAF1A-62AE-4A22-8514-C16C5BE5F23A}">
      <dsp:nvSpPr>
        <dsp:cNvPr id="0" name=""/>
        <dsp:cNvSpPr/>
      </dsp:nvSpPr>
      <dsp:spPr>
        <a:xfrm>
          <a:off x="167180" y="1967945"/>
          <a:ext cx="1918789" cy="95939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LOCAL FLAPS</a:t>
          </a:r>
          <a:endParaRPr lang="en-US" sz="1600" b="1" kern="1200" dirty="0">
            <a:solidFill>
              <a:schemeClr val="bg1"/>
            </a:solidFill>
          </a:endParaRPr>
        </a:p>
      </dsp:txBody>
      <dsp:txXfrm>
        <a:off x="167180" y="1967945"/>
        <a:ext cx="1918789" cy="959394"/>
      </dsp:txXfrm>
    </dsp:sp>
    <dsp:sp modelId="{29C88AFA-BCD3-4602-BEF2-DE21C953A304}">
      <dsp:nvSpPr>
        <dsp:cNvPr id="0" name=""/>
        <dsp:cNvSpPr/>
      </dsp:nvSpPr>
      <dsp:spPr>
        <a:xfrm>
          <a:off x="2488915" y="1967945"/>
          <a:ext cx="1918789" cy="95939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REGIONAL FLAPS</a:t>
          </a:r>
          <a:endParaRPr lang="en-US" sz="1600" b="1" kern="1200" dirty="0">
            <a:solidFill>
              <a:schemeClr val="bg1"/>
            </a:solidFill>
          </a:endParaRPr>
        </a:p>
      </dsp:txBody>
      <dsp:txXfrm>
        <a:off x="2488915" y="1967945"/>
        <a:ext cx="1918789" cy="959394"/>
      </dsp:txXfrm>
    </dsp:sp>
    <dsp:sp modelId="{3AECBA1C-7B66-409C-89A1-3EE25C7DE001}">
      <dsp:nvSpPr>
        <dsp:cNvPr id="0" name=""/>
        <dsp:cNvSpPr/>
      </dsp:nvSpPr>
      <dsp:spPr>
        <a:xfrm>
          <a:off x="2881385" y="3267052"/>
          <a:ext cx="1308461" cy="55931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LD FLAP</a:t>
          </a:r>
          <a:endParaRPr lang="en-US" sz="1600" b="1" kern="1200" dirty="0">
            <a:solidFill>
              <a:schemeClr val="bg1"/>
            </a:solidFill>
          </a:endParaRPr>
        </a:p>
      </dsp:txBody>
      <dsp:txXfrm>
        <a:off x="2881385" y="3267052"/>
        <a:ext cx="1308461" cy="559317"/>
      </dsp:txXfrm>
    </dsp:sp>
    <dsp:sp modelId="{309AD006-14CC-4C75-80D6-2BDA42B62291}">
      <dsp:nvSpPr>
        <dsp:cNvPr id="0" name=""/>
        <dsp:cNvSpPr/>
      </dsp:nvSpPr>
      <dsp:spPr>
        <a:xfrm>
          <a:off x="2890979" y="4005882"/>
          <a:ext cx="1728944" cy="5797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TRAM FLAP</a:t>
          </a:r>
          <a:endParaRPr lang="en-US" sz="1600" b="1" kern="1200" dirty="0">
            <a:solidFill>
              <a:schemeClr val="bg1"/>
            </a:solidFill>
          </a:endParaRPr>
        </a:p>
      </dsp:txBody>
      <dsp:txXfrm>
        <a:off x="2890979" y="4005882"/>
        <a:ext cx="1728944" cy="579714"/>
      </dsp:txXfrm>
    </dsp:sp>
    <dsp:sp modelId="{75B3E56E-AECB-44C0-99B1-51F94B8D6963}">
      <dsp:nvSpPr>
        <dsp:cNvPr id="0" name=""/>
        <dsp:cNvSpPr/>
      </dsp:nvSpPr>
      <dsp:spPr>
        <a:xfrm>
          <a:off x="4997019" y="1103933"/>
          <a:ext cx="3308780" cy="51997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FREE FLAPS</a:t>
          </a:r>
          <a:endParaRPr lang="en-US" sz="2400" b="1" kern="1200" dirty="0"/>
        </a:p>
      </dsp:txBody>
      <dsp:txXfrm>
        <a:off x="4997019" y="1103933"/>
        <a:ext cx="3308780" cy="519972"/>
      </dsp:txXfrm>
    </dsp:sp>
    <dsp:sp modelId="{03F08796-32FD-4904-A9A4-9FDE12021BD4}">
      <dsp:nvSpPr>
        <dsp:cNvPr id="0" name=""/>
        <dsp:cNvSpPr/>
      </dsp:nvSpPr>
      <dsp:spPr>
        <a:xfrm>
          <a:off x="5371979" y="2084915"/>
          <a:ext cx="1957683" cy="57448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ABDOMEN BASED FLAPS</a:t>
          </a:r>
        </a:p>
      </dsp:txBody>
      <dsp:txXfrm>
        <a:off x="5371979" y="2084915"/>
        <a:ext cx="1957683" cy="574485"/>
      </dsp:txXfrm>
    </dsp:sp>
    <dsp:sp modelId="{AF5ADAC6-3FC5-4570-9083-35C77EDB1581}">
      <dsp:nvSpPr>
        <dsp:cNvPr id="0" name=""/>
        <dsp:cNvSpPr/>
      </dsp:nvSpPr>
      <dsp:spPr>
        <a:xfrm>
          <a:off x="5371979" y="3084220"/>
          <a:ext cx="1662516" cy="40448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THIGH FLAPS</a:t>
          </a:r>
        </a:p>
      </dsp:txBody>
      <dsp:txXfrm>
        <a:off x="5371979" y="3084220"/>
        <a:ext cx="1662516" cy="404480"/>
      </dsp:txXfrm>
    </dsp:sp>
    <dsp:sp modelId="{2271CB82-7E96-4337-933D-4B91A6E7EB42}">
      <dsp:nvSpPr>
        <dsp:cNvPr id="0" name=""/>
        <dsp:cNvSpPr/>
      </dsp:nvSpPr>
      <dsp:spPr>
        <a:xfrm>
          <a:off x="5371979" y="3784233"/>
          <a:ext cx="2462498" cy="56572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GLUTEAL ARTERY PERFORATOR FLAP</a:t>
          </a:r>
        </a:p>
      </dsp:txBody>
      <dsp:txXfrm>
        <a:off x="5371979" y="3784233"/>
        <a:ext cx="2462498" cy="56572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1">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F4DAAA-1BAE-42D7-B88D-9AFD52108CF2}" type="datetimeFigureOut">
              <a:rPr lang="en-US" smtClean="0"/>
              <a:pPr/>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0DEE9-6FBF-4172-ACFF-64F40D467BC8}" type="slidenum">
              <a:rPr lang="en-US" smtClean="0"/>
              <a:pPr/>
              <a:t>‹#›</a:t>
            </a:fld>
            <a:endParaRPr lang="en-US"/>
          </a:p>
        </p:txBody>
      </p:sp>
    </p:spTree>
    <p:extLst>
      <p:ext uri="{BB962C8B-B14F-4D97-AF65-F5344CB8AC3E}">
        <p14:creationId xmlns:p14="http://schemas.microsoft.com/office/powerpoint/2010/main" val="306321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Breast cancer awareness month -</a:t>
            </a:r>
            <a:r>
              <a:rPr lang="en-US" baseline="0" dirty="0"/>
              <a:t> OCTOBER</a:t>
            </a:r>
            <a:endParaRPr lang="en-US" dirty="0"/>
          </a:p>
        </p:txBody>
      </p:sp>
      <p:sp>
        <p:nvSpPr>
          <p:cNvPr id="4" name="Slide Number Placeholder 3"/>
          <p:cNvSpPr>
            <a:spLocks noGrp="1"/>
          </p:cNvSpPr>
          <p:nvPr>
            <p:ph type="sldNum" sz="quarter" idx="10"/>
          </p:nvPr>
        </p:nvSpPr>
        <p:spPr/>
        <p:txBody>
          <a:bodyPr/>
          <a:lstStyle/>
          <a:p>
            <a:fld id="{8080DEE9-6FBF-4172-ACFF-64F40D467BC8}" type="slidenum">
              <a:rPr lang="en-US" smtClean="0"/>
              <a:pPr/>
              <a:t>9</a:t>
            </a:fld>
            <a:endParaRPr lang="en-US"/>
          </a:p>
        </p:txBody>
      </p:sp>
    </p:spTree>
    <p:extLst>
      <p:ext uri="{BB962C8B-B14F-4D97-AF65-F5344CB8AC3E}">
        <p14:creationId xmlns:p14="http://schemas.microsoft.com/office/powerpoint/2010/main" val="327083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0DEE9-6FBF-4172-ACFF-64F40D467BC8}" type="slidenum">
              <a:rPr lang="en-US" smtClean="0"/>
              <a:pPr/>
              <a:t>30</a:t>
            </a:fld>
            <a:endParaRPr lang="en-US"/>
          </a:p>
        </p:txBody>
      </p:sp>
    </p:spTree>
    <p:extLst>
      <p:ext uri="{BB962C8B-B14F-4D97-AF65-F5344CB8AC3E}">
        <p14:creationId xmlns:p14="http://schemas.microsoft.com/office/powerpoint/2010/main" val="80050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841772"/>
            <a:ext cx="6751097" cy="179070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196452" y="2701528"/>
            <a:ext cx="6751097"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430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3217030"/>
            <a:ext cx="7775673" cy="614516"/>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465991"/>
            <a:ext cx="7775673" cy="2534801"/>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3831546"/>
            <a:ext cx="7774499" cy="511854"/>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54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7201"/>
            <a:ext cx="7765322" cy="25686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7" y="3153615"/>
            <a:ext cx="7765321" cy="119414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7313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32010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5" y="3153616"/>
            <a:ext cx="7765322" cy="1189785"/>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TextBox 10"/>
          <p:cNvSpPr txBox="1"/>
          <p:nvPr/>
        </p:nvSpPr>
        <p:spPr>
          <a:xfrm>
            <a:off x="627459" y="55143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22907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63045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1595207"/>
            <a:ext cx="7766495" cy="188387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3487917"/>
            <a:ext cx="7765322"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1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457201"/>
            <a:ext cx="7765322"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566240"/>
            <a:ext cx="2474217" cy="617479"/>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183718"/>
            <a:ext cx="2474217"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3658" y="1566240"/>
            <a:ext cx="2473919" cy="61747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3659" y="2183718"/>
            <a:ext cx="2474866"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566240"/>
            <a:ext cx="2468408" cy="61747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82260" y="2183718"/>
            <a:ext cx="2468408"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942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457201"/>
            <a:ext cx="7765322"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146924"/>
            <a:ext cx="2474216"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819015" y="1724240"/>
            <a:ext cx="2205038"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7" y="3579121"/>
            <a:ext cx="2474216" cy="76427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26" y="3146924"/>
            <a:ext cx="2474237"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724240"/>
            <a:ext cx="2197894"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79120"/>
            <a:ext cx="2475252" cy="76427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80067" y="3146924"/>
            <a:ext cx="2467425"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114603" y="1724240"/>
            <a:ext cx="2199085"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973" y="3579121"/>
            <a:ext cx="2470694" cy="76427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975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58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57200"/>
            <a:ext cx="1906993"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457200"/>
            <a:ext cx="5744029" cy="3886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90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00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492920"/>
            <a:ext cx="7300134" cy="2139553"/>
          </a:xfrm>
        </p:spPr>
        <p:txBody>
          <a:bodyPr anchor="b">
            <a:normAutofit/>
          </a:bodyPr>
          <a:lstStyle>
            <a:lvl1pPr>
              <a:defRPr sz="2550"/>
            </a:lvl1pPr>
          </a:lstStyle>
          <a:p>
            <a:r>
              <a:rPr lang="en-US"/>
              <a:t>Click to edit Master title style</a:t>
            </a:r>
            <a:endParaRPr lang="en-US" dirty="0"/>
          </a:p>
        </p:txBody>
      </p:sp>
      <p:sp>
        <p:nvSpPr>
          <p:cNvPr id="3" name="Text Placeholder 2"/>
          <p:cNvSpPr>
            <a:spLocks noGrp="1"/>
          </p:cNvSpPr>
          <p:nvPr>
            <p:ph type="body" idx="1"/>
          </p:nvPr>
        </p:nvSpPr>
        <p:spPr>
          <a:xfrm>
            <a:off x="921933" y="2701529"/>
            <a:ext cx="7300134" cy="1125140"/>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701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7765321" cy="994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1566240"/>
            <a:ext cx="3829503" cy="2777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1566240"/>
            <a:ext cx="3820616" cy="2777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63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1"/>
            <a:ext cx="7765321"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354" y="1566240"/>
            <a:ext cx="3659399" cy="617934"/>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5346" y="2184174"/>
            <a:ext cx="3830406" cy="2159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1502" y="1566240"/>
            <a:ext cx="3649166" cy="617934"/>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184174"/>
            <a:ext cx="3821518" cy="2159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90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97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617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457200"/>
            <a:ext cx="2949178" cy="177165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08548" y="457200"/>
            <a:ext cx="4642119"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228850"/>
            <a:ext cx="2949178" cy="211454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140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457200"/>
            <a:ext cx="4447330" cy="1771650"/>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569161"/>
            <a:ext cx="2441517" cy="3662279"/>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5" y="2228850"/>
            <a:ext cx="4451213" cy="211455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378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457200"/>
            <a:ext cx="7765321" cy="99474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572048"/>
            <a:ext cx="7765322" cy="2771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685346" y="4412457"/>
            <a:ext cx="5004649" cy="273844"/>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75548258"/>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thelancet.com/journals/lansea/article/PIIS2772-3682(22)00093-2/fulltex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ncbi.nlm.nih.gov/pmc/articles/PMC932304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file:///C:\Users\Coffee%20Beans\Desktop\Reseacrch%20-%20Feb%202023.pdf" TargetMode="Externa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9757"/>
            <a:ext cx="7772400" cy="1102519"/>
          </a:xfrm>
        </p:spPr>
        <p:txBody>
          <a:bodyPr>
            <a:normAutofit fontScale="90000"/>
          </a:bodyPr>
          <a:lstStyle/>
          <a:p>
            <a:r>
              <a:rPr lang="en-US" sz="6000" b="1" dirty="0">
                <a:solidFill>
                  <a:schemeClr val="accent1">
                    <a:lumMod val="40000"/>
                    <a:lumOff val="60000"/>
                  </a:schemeClr>
                </a:solidFill>
                <a:latin typeface="Times New Roman" panose="02020603050405020304" pitchFamily="18" charset="0"/>
                <a:cs typeface="Times New Roman" panose="02020603050405020304" pitchFamily="18" charset="0"/>
              </a:rPr>
              <a:t>BREAST RECONSTRUCTION</a:t>
            </a:r>
          </a:p>
        </p:txBody>
      </p:sp>
      <p:sp>
        <p:nvSpPr>
          <p:cNvPr id="3" name="Subtitle 2"/>
          <p:cNvSpPr>
            <a:spLocks noGrp="1"/>
          </p:cNvSpPr>
          <p:nvPr>
            <p:ph type="subTitle" idx="1"/>
          </p:nvPr>
        </p:nvSpPr>
        <p:spPr>
          <a:xfrm>
            <a:off x="1219200" y="3362325"/>
            <a:ext cx="6400800" cy="1314450"/>
          </a:xfrm>
        </p:spPr>
        <p:txBody>
          <a:bodyPr>
            <a:normAutofit fontScale="92500" lnSpcReduction="20000"/>
          </a:bodyPr>
          <a:lstStyle/>
          <a:p>
            <a:r>
              <a:rPr lang="en-US" sz="1600" dirty="0">
                <a:solidFill>
                  <a:schemeClr val="accent1">
                    <a:lumMod val="40000"/>
                    <a:lumOff val="60000"/>
                  </a:schemeClr>
                </a:solidFill>
                <a:latin typeface="Times New Roman" panose="02020603050405020304" pitchFamily="18" charset="0"/>
                <a:cs typeface="Times New Roman" panose="02020603050405020304" pitchFamily="18" charset="0"/>
              </a:rPr>
              <a:t>Dr. Husnain Khan</a:t>
            </a:r>
          </a:p>
          <a:p>
            <a:r>
              <a:rPr lang="en-US" sz="1600" dirty="0">
                <a:solidFill>
                  <a:schemeClr val="accent1">
                    <a:lumMod val="40000"/>
                    <a:lumOff val="60000"/>
                  </a:schemeClr>
                </a:solidFill>
                <a:latin typeface="Times New Roman" panose="02020603050405020304" pitchFamily="18" charset="0"/>
                <a:cs typeface="Times New Roman" panose="02020603050405020304" pitchFamily="18" charset="0"/>
              </a:rPr>
              <a:t>Assistant Professor </a:t>
            </a:r>
          </a:p>
          <a:p>
            <a:r>
              <a:rPr lang="en-US" sz="1600" dirty="0">
                <a:solidFill>
                  <a:schemeClr val="accent1">
                    <a:lumMod val="40000"/>
                    <a:lumOff val="60000"/>
                  </a:schemeClr>
                </a:solidFill>
                <a:latin typeface="Times New Roman" panose="02020603050405020304" pitchFamily="18" charset="0"/>
                <a:cs typeface="Times New Roman" panose="02020603050405020304" pitchFamily="18" charset="0"/>
              </a:rPr>
              <a:t>Rawalian Burn &amp; Reconstructive Surgery Department</a:t>
            </a:r>
          </a:p>
          <a:p>
            <a:r>
              <a:rPr lang="en-US" sz="1600" dirty="0">
                <a:solidFill>
                  <a:schemeClr val="accent1">
                    <a:lumMod val="40000"/>
                    <a:lumOff val="60000"/>
                  </a:schemeClr>
                </a:solidFill>
                <a:latin typeface="Times New Roman" panose="02020603050405020304" pitchFamily="18" charset="0"/>
                <a:cs typeface="Times New Roman" panose="02020603050405020304" pitchFamily="18" charset="0"/>
              </a:rPr>
              <a:t>RMU/HFH</a:t>
            </a:r>
          </a:p>
        </p:txBody>
      </p:sp>
    </p:spTree>
    <p:extLst>
      <p:ext uri="{BB962C8B-B14F-4D97-AF65-F5344CB8AC3E}">
        <p14:creationId xmlns:p14="http://schemas.microsoft.com/office/powerpoint/2010/main" val="2508689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0"/>
            <a:ext cx="7765321" cy="994741"/>
          </a:xfrm>
        </p:spPr>
        <p:txBody>
          <a:bodyPr>
            <a:normAutofit/>
          </a:bodyPr>
          <a:lstStyle/>
          <a:p>
            <a:r>
              <a:rPr lang="en-US" sz="4000" dirty="0"/>
              <a:t>Loss of breast</a:t>
            </a:r>
          </a:p>
        </p:txBody>
      </p:sp>
      <p:pic>
        <p:nvPicPr>
          <p:cNvPr id="1028" name="Picture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7200" y="1363834"/>
            <a:ext cx="3829050" cy="2602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4724400" y="1276350"/>
            <a:ext cx="3820616" cy="2777161"/>
          </a:xfrm>
        </p:spPr>
        <p:txBody>
          <a:bodyPr>
            <a:normAutofit/>
          </a:bodyPr>
          <a:lstStyle/>
          <a:p>
            <a:pPr>
              <a:lnSpc>
                <a:spcPct val="150000"/>
              </a:lnSpc>
            </a:pPr>
            <a:r>
              <a:rPr lang="en-US" sz="2400" dirty="0"/>
              <a:t>No Feeding</a:t>
            </a:r>
          </a:p>
          <a:p>
            <a:pPr>
              <a:lnSpc>
                <a:spcPct val="150000"/>
              </a:lnSpc>
            </a:pPr>
            <a:r>
              <a:rPr lang="en-US" sz="2400" dirty="0"/>
              <a:t>Psychological effect</a:t>
            </a:r>
          </a:p>
          <a:p>
            <a:pPr>
              <a:lnSpc>
                <a:spcPct val="150000"/>
              </a:lnSpc>
            </a:pPr>
            <a:r>
              <a:rPr lang="en-US" sz="2400" dirty="0"/>
              <a:t>Social insecurity</a:t>
            </a:r>
          </a:p>
        </p:txBody>
      </p:sp>
    </p:spTree>
    <p:extLst>
      <p:ext uri="{BB962C8B-B14F-4D97-AF65-F5344CB8AC3E}">
        <p14:creationId xmlns:p14="http://schemas.microsoft.com/office/powerpoint/2010/main" val="40677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nSpc>
                <a:spcPct val="150000"/>
              </a:lnSpc>
            </a:pPr>
            <a:r>
              <a:rPr lang="en-US" sz="1800" b="0" i="1" cap="none" dirty="0">
                <a:solidFill>
                  <a:schemeClr val="tx1">
                    <a:lumMod val="95000"/>
                  </a:schemeClr>
                </a:solidFill>
                <a:latin typeface="Arial" panose="020B0604020202020204" pitchFamily="34" charset="0"/>
                <a:cs typeface="Arial" panose="020B0604020202020204" pitchFamily="34" charset="0"/>
              </a:rPr>
              <a:t>Psychological distress and body image disturbances after modified radical mastectomy among breast cancer survivors: A cross-sectional study from A tertiary care center in north India, </a:t>
            </a:r>
            <a:r>
              <a:rPr lang="en-US" sz="1800" b="0" i="1" cap="none" dirty="0">
                <a:effectLst/>
                <a:latin typeface="Arial" panose="020B0604020202020204" pitchFamily="34" charset="0"/>
                <a:cs typeface="Arial" panose="020B0604020202020204" pitchFamily="34" charset="0"/>
                <a:hlinkClick r:id="rId2" tooltip="Correspondence information about the author Monika Thakur">
                  <a:extLst>
                    <a:ext uri="{A12FA001-AC4F-418D-AE19-62706E023703}">
                      <ahyp:hlinkClr xmlns:ahyp="http://schemas.microsoft.com/office/drawing/2018/hyperlinkcolor" val="tx"/>
                    </a:ext>
                  </a:extLst>
                </a:hlinkClick>
              </a:rPr>
              <a:t>Monika Thakur</a:t>
            </a:r>
            <a:endParaRPr lang="en-US" sz="1800" b="0" i="1" cap="none" dirty="0">
              <a:effectLst/>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65773141"/>
              </p:ext>
            </p:extLst>
          </p:nvPr>
        </p:nvGraphicFramePr>
        <p:xfrm>
          <a:off x="1371601" y="1733550"/>
          <a:ext cx="6172200" cy="2895600"/>
        </p:xfrm>
        <a:graphic>
          <a:graphicData uri="http://schemas.openxmlformats.org/drawingml/2006/table">
            <a:tbl>
              <a:tblPr firstRow="1" bandRow="1">
                <a:tableStyleId>{5C22544A-7EE6-4342-B048-85BDC9FD1C3A}</a:tableStyleId>
              </a:tblPr>
              <a:tblGrid>
                <a:gridCol w="3162782">
                  <a:extLst>
                    <a:ext uri="{9D8B030D-6E8A-4147-A177-3AD203B41FA5}">
                      <a16:colId xmlns:a16="http://schemas.microsoft.com/office/drawing/2014/main" val="20000"/>
                    </a:ext>
                  </a:extLst>
                </a:gridCol>
                <a:gridCol w="3009418">
                  <a:extLst>
                    <a:ext uri="{9D8B030D-6E8A-4147-A177-3AD203B41FA5}">
                      <a16:colId xmlns:a16="http://schemas.microsoft.com/office/drawing/2014/main" val="20001"/>
                    </a:ext>
                  </a:extLst>
                </a:gridCol>
              </a:tblGrid>
              <a:tr h="723900">
                <a:tc>
                  <a:txBody>
                    <a:bodyPr/>
                    <a:lstStyle/>
                    <a:p>
                      <a:r>
                        <a:rPr lang="en-US" sz="1800" dirty="0"/>
                        <a:t>Depression </a:t>
                      </a:r>
                    </a:p>
                  </a:txBody>
                  <a:tcPr anchor="ctr"/>
                </a:tc>
                <a:tc>
                  <a:txBody>
                    <a:bodyPr/>
                    <a:lstStyle/>
                    <a:p>
                      <a:pPr algn="ctr"/>
                      <a:r>
                        <a:rPr lang="en-US" sz="1800" dirty="0"/>
                        <a:t>27.8%</a:t>
                      </a:r>
                    </a:p>
                  </a:txBody>
                  <a:tcPr anchor="ctr"/>
                </a:tc>
                <a:extLst>
                  <a:ext uri="{0D108BD9-81ED-4DB2-BD59-A6C34878D82A}">
                    <a16:rowId xmlns:a16="http://schemas.microsoft.com/office/drawing/2014/main" val="10000"/>
                  </a:ext>
                </a:extLst>
              </a:tr>
              <a:tr h="723900">
                <a:tc>
                  <a:txBody>
                    <a:bodyPr/>
                    <a:lstStyle/>
                    <a:p>
                      <a:r>
                        <a:rPr lang="en-US" sz="1800" dirty="0"/>
                        <a:t>Anxiety </a:t>
                      </a:r>
                    </a:p>
                  </a:txBody>
                  <a:tcPr anchor="ctr"/>
                </a:tc>
                <a:tc>
                  <a:txBody>
                    <a:bodyPr/>
                    <a:lstStyle/>
                    <a:p>
                      <a:pPr algn="ctr"/>
                      <a:r>
                        <a:rPr lang="en-US" sz="1800" dirty="0"/>
                        <a:t>31.5%</a:t>
                      </a:r>
                    </a:p>
                  </a:txBody>
                  <a:tcPr anchor="ctr"/>
                </a:tc>
                <a:extLst>
                  <a:ext uri="{0D108BD9-81ED-4DB2-BD59-A6C34878D82A}">
                    <a16:rowId xmlns:a16="http://schemas.microsoft.com/office/drawing/2014/main" val="10001"/>
                  </a:ext>
                </a:extLst>
              </a:tr>
              <a:tr h="723900">
                <a:tc>
                  <a:txBody>
                    <a:bodyPr/>
                    <a:lstStyle/>
                    <a:p>
                      <a:r>
                        <a:rPr lang="en-US" sz="1800" dirty="0"/>
                        <a:t>Stress </a:t>
                      </a:r>
                    </a:p>
                  </a:txBody>
                  <a:tcPr anchor="ctr"/>
                </a:tc>
                <a:tc>
                  <a:txBody>
                    <a:bodyPr/>
                    <a:lstStyle/>
                    <a:p>
                      <a:pPr algn="ctr"/>
                      <a:r>
                        <a:rPr lang="en-US" sz="1800" dirty="0"/>
                        <a:t>24.8%</a:t>
                      </a:r>
                    </a:p>
                  </a:txBody>
                  <a:tcPr anchor="ctr"/>
                </a:tc>
                <a:extLst>
                  <a:ext uri="{0D108BD9-81ED-4DB2-BD59-A6C34878D82A}">
                    <a16:rowId xmlns:a16="http://schemas.microsoft.com/office/drawing/2014/main" val="10002"/>
                  </a:ext>
                </a:extLst>
              </a:tr>
              <a:tr h="723900">
                <a:tc>
                  <a:txBody>
                    <a:bodyPr/>
                    <a:lstStyle/>
                    <a:p>
                      <a:r>
                        <a:rPr lang="en-US" sz="1800" dirty="0"/>
                        <a:t>Body image disturbance</a:t>
                      </a:r>
                    </a:p>
                  </a:txBody>
                  <a:tcPr anchor="ctr"/>
                </a:tc>
                <a:tc>
                  <a:txBody>
                    <a:bodyPr/>
                    <a:lstStyle/>
                    <a:p>
                      <a:pPr algn="ctr"/>
                      <a:r>
                        <a:rPr lang="en-US" sz="1800" dirty="0"/>
                        <a:t>92%</a:t>
                      </a:r>
                    </a:p>
                  </a:txBody>
                  <a:tcPr anchor="ctr"/>
                </a:tc>
                <a:extLst>
                  <a:ext uri="{0D108BD9-81ED-4DB2-BD59-A6C34878D82A}">
                    <a16:rowId xmlns:a16="http://schemas.microsoft.com/office/drawing/2014/main" val="10003"/>
                  </a:ext>
                </a:extLst>
              </a:tr>
            </a:tbl>
          </a:graphicData>
        </a:graphic>
      </p:graphicFrame>
      <p:sp>
        <p:nvSpPr>
          <p:cNvPr id="8" name="Content Placeholder 2">
            <a:extLst>
              <a:ext uri="{FF2B5EF4-FFF2-40B4-BE49-F238E27FC236}">
                <a16:creationId xmlns:a16="http://schemas.microsoft.com/office/drawing/2014/main" id="{8DA340C8-405C-0CF9-D69B-15242AA9CAF8}"/>
              </a:ext>
            </a:extLst>
          </p:cNvPr>
          <p:cNvSpPr txBox="1">
            <a:spLocks/>
          </p:cNvSpPr>
          <p:nvPr/>
        </p:nvSpPr>
        <p:spPr>
          <a:xfrm rot="10800000">
            <a:off x="350432" y="954570"/>
            <a:ext cx="6858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800" dirty="0">
                <a:latin typeface="Baskerville Old Face" panose="02020602080505020303" pitchFamily="18" charset="0"/>
              </a:rPr>
              <a:t>Research</a:t>
            </a:r>
            <a:endParaRPr lang="en-US" sz="2400" dirty="0">
              <a:latin typeface="Baskerville Old Face" panose="02020602080505020303"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Times New Roman" pitchFamily="18" charset="0"/>
                <a:cs typeface="Times New Roman" pitchFamily="18" charset="0"/>
              </a:rPr>
              <a:t>Types of Mastectomies</a:t>
            </a:r>
          </a:p>
        </p:txBody>
      </p:sp>
      <p:sp>
        <p:nvSpPr>
          <p:cNvPr id="3" name="Content Placeholder 2"/>
          <p:cNvSpPr>
            <a:spLocks noGrp="1"/>
          </p:cNvSpPr>
          <p:nvPr>
            <p:ph idx="1"/>
          </p:nvPr>
        </p:nvSpPr>
        <p:spPr>
          <a:xfrm>
            <a:off x="1066800" y="1733550"/>
            <a:ext cx="7765322" cy="2771352"/>
          </a:xfrm>
        </p:spPr>
        <p:txBody>
          <a:bodyPr>
            <a:normAutofit/>
          </a:bodyPr>
          <a:lstStyle/>
          <a:p>
            <a:r>
              <a:rPr lang="en-US" sz="2400" dirty="0">
                <a:latin typeface="Times New Roman" pitchFamily="18" charset="0"/>
                <a:cs typeface="Times New Roman" pitchFamily="18" charset="0"/>
              </a:rPr>
              <a:t>Skin sparing Mastectomies</a:t>
            </a:r>
          </a:p>
          <a:p>
            <a:r>
              <a:rPr lang="en-US" sz="2400" dirty="0">
                <a:latin typeface="Times New Roman" pitchFamily="18" charset="0"/>
                <a:cs typeface="Times New Roman" pitchFamily="18" charset="0"/>
              </a:rPr>
              <a:t>Nipple Sparing Mastectomies</a:t>
            </a:r>
          </a:p>
          <a:p>
            <a:r>
              <a:rPr lang="en-US" sz="2400" dirty="0">
                <a:latin typeface="Times New Roman" pitchFamily="18" charset="0"/>
                <a:cs typeface="Times New Roman" pitchFamily="18" charset="0"/>
              </a:rPr>
              <a:t>Modified Radical Mastectomies</a:t>
            </a:r>
          </a:p>
        </p:txBody>
      </p:sp>
      <p:sp>
        <p:nvSpPr>
          <p:cNvPr id="4" name="Content Placeholder 2">
            <a:extLst>
              <a:ext uri="{FF2B5EF4-FFF2-40B4-BE49-F238E27FC236}">
                <a16:creationId xmlns:a16="http://schemas.microsoft.com/office/drawing/2014/main" id="{65FA43EC-01B9-7367-7D39-D8B460F139DA}"/>
              </a:ext>
            </a:extLst>
          </p:cNvPr>
          <p:cNvSpPr txBox="1">
            <a:spLocks/>
          </p:cNvSpPr>
          <p:nvPr/>
        </p:nvSpPr>
        <p:spPr>
          <a:xfrm rot="10800000">
            <a:off x="381000" y="819150"/>
            <a:ext cx="8382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Horizontal Integration</a:t>
            </a:r>
          </a:p>
          <a:p>
            <a:pPr marL="600075" lvl="1" indent="-257175" algn="ctr">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274988"/>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Skin Sparing mastectomy</a:t>
            </a:r>
          </a:p>
        </p:txBody>
      </p:sp>
      <p:sp>
        <p:nvSpPr>
          <p:cNvPr id="3" name="Content Placeholder 2"/>
          <p:cNvSpPr>
            <a:spLocks noGrp="1"/>
          </p:cNvSpPr>
          <p:nvPr>
            <p:ph idx="1"/>
          </p:nvPr>
        </p:nvSpPr>
        <p:spPr>
          <a:xfrm>
            <a:off x="941395" y="1515057"/>
            <a:ext cx="3857432" cy="3133302"/>
          </a:xfrm>
        </p:spPr>
        <p:txBody>
          <a:bodyPr>
            <a:noAutofit/>
          </a:bodyPr>
          <a:lstStyle/>
          <a:p>
            <a:r>
              <a:rPr lang="en-US" sz="2000" dirty="0">
                <a:effectLst/>
                <a:latin typeface="Times New Roman" panose="02020603050405020304" pitchFamily="18" charset="0"/>
                <a:cs typeface="Times New Roman" panose="02020603050405020304" pitchFamily="18" charset="0"/>
              </a:rPr>
              <a:t>Preserves the inframammary fold and as much native</a:t>
            </a:r>
            <a:r>
              <a:rPr lang="en-US"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skin as possible. </a:t>
            </a:r>
          </a:p>
          <a:p>
            <a:r>
              <a:rPr lang="en-US" sz="2000" dirty="0">
                <a:effectLst/>
                <a:latin typeface="Times New Roman" panose="02020603050405020304" pitchFamily="18" charset="0"/>
                <a:cs typeface="Times New Roman" panose="02020603050405020304" pitchFamily="18" charset="0"/>
              </a:rPr>
              <a:t>It is used when immediate breast reconstruction is planned. </a:t>
            </a:r>
          </a:p>
          <a:p>
            <a:pPr marL="0" indent="0">
              <a:buNone/>
            </a:pPr>
            <a:r>
              <a:rPr lang="en-US" sz="2000" dirty="0">
                <a:effectLst/>
                <a:latin typeface="Times New Roman" panose="02020603050405020304" pitchFamily="18" charset="0"/>
                <a:cs typeface="Times New Roman" panose="02020603050405020304" pitchFamily="18" charset="0"/>
              </a:rPr>
              <a:t>For example: lumpectomy</a:t>
            </a:r>
            <a:br>
              <a:rPr lang="en-US" sz="2000" dirty="0">
                <a:effectLst/>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99" y="1677564"/>
            <a:ext cx="4133879" cy="2808288"/>
          </a:xfrm>
          <a:prstGeom prst="rect">
            <a:avLst/>
          </a:prstGeom>
          <a:ln w="9525">
            <a:solidFill>
              <a:schemeClr val="bg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Content Placeholder 2">
            <a:extLst>
              <a:ext uri="{FF2B5EF4-FFF2-40B4-BE49-F238E27FC236}">
                <a16:creationId xmlns:a16="http://schemas.microsoft.com/office/drawing/2014/main" id="{682017DA-6084-A69D-3517-28B255732307}"/>
              </a:ext>
            </a:extLst>
          </p:cNvPr>
          <p:cNvSpPr txBox="1">
            <a:spLocks/>
          </p:cNvSpPr>
          <p:nvPr/>
        </p:nvSpPr>
        <p:spPr>
          <a:xfrm rot="10800000">
            <a:off x="381000" y="819150"/>
            <a:ext cx="8382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Horizontal Integration</a:t>
            </a:r>
          </a:p>
          <a:p>
            <a:pPr marL="600075" lvl="1" indent="-257175" algn="ctr">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52531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860" y="205409"/>
            <a:ext cx="7765321" cy="994741"/>
          </a:xfrm>
        </p:spPr>
        <p:txBody>
          <a:bodyPr>
            <a:normAutofit fontScale="90000"/>
          </a:bodyPr>
          <a:lstStyle/>
          <a:p>
            <a:r>
              <a:rPr lang="en-US" sz="4000" dirty="0">
                <a:latin typeface="Times New Roman" panose="02020603050405020304" pitchFamily="18" charset="0"/>
                <a:cs typeface="Times New Roman" panose="02020603050405020304" pitchFamily="18" charset="0"/>
              </a:rPr>
              <a:t>Nipple sparing mastectomy</a:t>
            </a:r>
          </a:p>
        </p:txBody>
      </p:sp>
      <p:sp>
        <p:nvSpPr>
          <p:cNvPr id="3" name="Content Placeholder 2"/>
          <p:cNvSpPr>
            <a:spLocks noGrp="1"/>
          </p:cNvSpPr>
          <p:nvPr>
            <p:ph idx="1"/>
          </p:nvPr>
        </p:nvSpPr>
        <p:spPr>
          <a:xfrm>
            <a:off x="1066800" y="1715785"/>
            <a:ext cx="4800600" cy="2771352"/>
          </a:xfrm>
        </p:spPr>
        <p:txBody>
          <a:bodyPr>
            <a:noAutofit/>
          </a:bodyPr>
          <a:lstStyle/>
          <a:p>
            <a:pPr>
              <a:lnSpc>
                <a:spcPct val="150000"/>
              </a:lnSpc>
            </a:pPr>
            <a:r>
              <a:rPr lang="en-US" sz="2000" dirty="0">
                <a:effectLst/>
                <a:latin typeface="Times New Roman" panose="02020603050405020304" pitchFamily="18" charset="0"/>
                <a:cs typeface="Times New Roman" panose="02020603050405020304" pitchFamily="18" charset="0"/>
              </a:rPr>
              <a:t>Preserves the entire breast skin envelope. </a:t>
            </a:r>
          </a:p>
          <a:p>
            <a:pPr>
              <a:lnSpc>
                <a:spcPct val="150000"/>
              </a:lnSpc>
            </a:pPr>
            <a:r>
              <a:rPr lang="en-US" sz="2000" dirty="0">
                <a:effectLst/>
                <a:latin typeface="Times New Roman" panose="02020603050405020304" pitchFamily="18" charset="0"/>
                <a:cs typeface="Times New Roman" panose="02020603050405020304" pitchFamily="18" charset="0"/>
              </a:rPr>
              <a:t>Used in women with small to moderate breast size and minimal breast </a:t>
            </a:r>
            <a:r>
              <a:rPr lang="en-US" sz="2000" dirty="0" err="1">
                <a:effectLst/>
                <a:latin typeface="Times New Roman" panose="02020603050405020304" pitchFamily="18" charset="0"/>
                <a:cs typeface="Times New Roman" panose="02020603050405020304" pitchFamily="18" charset="0"/>
              </a:rPr>
              <a:t>ptosis</a:t>
            </a:r>
            <a:endParaRPr lang="en-US" sz="2000" dirty="0">
              <a:effectLst/>
              <a:latin typeface="Times New Roman" panose="02020603050405020304" pitchFamily="18" charset="0"/>
              <a:cs typeface="Times New Roman" panose="02020603050405020304" pitchFamily="18" charset="0"/>
            </a:endParaRPr>
          </a:p>
          <a:p>
            <a:pPr>
              <a:lnSpc>
                <a:spcPct val="150000"/>
              </a:lnSpc>
            </a:pPr>
            <a:r>
              <a:rPr lang="en-US" sz="2000" dirty="0">
                <a:effectLst/>
                <a:latin typeface="Times New Roman" panose="02020603050405020304" pitchFamily="18" charset="0"/>
                <a:cs typeface="Times New Roman" panose="02020603050405020304" pitchFamily="18" charset="0"/>
              </a:rPr>
              <a:t>Done in small intra-lobular carcinoma</a:t>
            </a:r>
            <a:endParaRPr lang="en-US" sz="20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75691"/>
            <a:ext cx="3076168" cy="3962400"/>
          </a:xfrm>
          <a:prstGeom prst="rect">
            <a:avLst/>
          </a:prstGeom>
          <a:ln w="9525">
            <a:solidFill>
              <a:schemeClr val="bg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Content Placeholder 2">
            <a:extLst>
              <a:ext uri="{FF2B5EF4-FFF2-40B4-BE49-F238E27FC236}">
                <a16:creationId xmlns:a16="http://schemas.microsoft.com/office/drawing/2014/main" id="{7F3ED969-3B84-E2A0-FA1E-121EE3A73FC7}"/>
              </a:ext>
            </a:extLst>
          </p:cNvPr>
          <p:cNvSpPr txBox="1">
            <a:spLocks/>
          </p:cNvSpPr>
          <p:nvPr/>
        </p:nvSpPr>
        <p:spPr>
          <a:xfrm rot="10800000">
            <a:off x="381000" y="819150"/>
            <a:ext cx="8382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Horizontal Integration</a:t>
            </a:r>
          </a:p>
          <a:p>
            <a:pPr marL="600075" lvl="1" indent="-257175" algn="ctr">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89473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a:latin typeface="Times New Roman" panose="02020603050405020304" pitchFamily="18" charset="0"/>
                <a:cs typeface="Times New Roman" panose="02020603050405020304" pitchFamily="18" charset="0"/>
              </a:rPr>
              <a:t>Modified radical </a:t>
            </a:r>
            <a:r>
              <a:rPr lang="en-US" sz="3600" dirty="0" err="1">
                <a:latin typeface="Times New Roman" panose="02020603050405020304" pitchFamily="18" charset="0"/>
                <a:cs typeface="Times New Roman" panose="02020603050405020304" pitchFamily="18" charset="0"/>
              </a:rPr>
              <a:t>mastectectomy</a:t>
            </a:r>
            <a:r>
              <a:rPr lang="en-US" sz="3600" dirty="0">
                <a:latin typeface="Times New Roman" panose="02020603050405020304" pitchFamily="18" charset="0"/>
                <a:cs typeface="Times New Roman" panose="02020603050405020304" pitchFamily="18" charset="0"/>
              </a:rPr>
              <a:t>(MRM)</a:t>
            </a:r>
          </a:p>
        </p:txBody>
      </p:sp>
      <p:sp>
        <p:nvSpPr>
          <p:cNvPr id="5" name="Content Placeholder 4"/>
          <p:cNvSpPr>
            <a:spLocks noGrp="1"/>
          </p:cNvSpPr>
          <p:nvPr>
            <p:ph sz="half" idx="1"/>
          </p:nvPr>
        </p:nvSpPr>
        <p:spPr>
          <a:xfrm>
            <a:off x="1371600" y="2114550"/>
            <a:ext cx="3829503" cy="2777161"/>
          </a:xfrm>
        </p:spPr>
        <p:txBody>
          <a:bodyPr>
            <a:normAutofit/>
          </a:bodyPr>
          <a:lstStyle/>
          <a:p>
            <a:pPr>
              <a:lnSpc>
                <a:spcPct val="150000"/>
              </a:lnSpc>
            </a:pPr>
            <a:r>
              <a:rPr lang="en-US" sz="2000" dirty="0"/>
              <a:t>Whole skin, breast tissue removed</a:t>
            </a:r>
          </a:p>
          <a:p>
            <a:pPr>
              <a:lnSpc>
                <a:spcPct val="150000"/>
              </a:lnSpc>
            </a:pPr>
            <a:r>
              <a:rPr lang="en-US" sz="2000" dirty="0"/>
              <a:t>Large tumors</a:t>
            </a:r>
          </a:p>
        </p:txBody>
      </p:sp>
      <p:pic>
        <p:nvPicPr>
          <p:cNvPr id="7"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029200" y="1885950"/>
            <a:ext cx="3819525" cy="2595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528E62CC-E265-F379-4FEE-8999C2677D19}"/>
              </a:ext>
            </a:extLst>
          </p:cNvPr>
          <p:cNvSpPr txBox="1">
            <a:spLocks/>
          </p:cNvSpPr>
          <p:nvPr/>
        </p:nvSpPr>
        <p:spPr>
          <a:xfrm rot="10800000">
            <a:off x="381000" y="819150"/>
            <a:ext cx="8382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Horizontal Integration</a:t>
            </a:r>
          </a:p>
          <a:p>
            <a:pPr marL="600075" lvl="1" indent="-257175" algn="ctr">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350"/>
          <a:stretch/>
        </p:blipFill>
        <p:spPr bwMode="auto">
          <a:xfrm>
            <a:off x="990600" y="838697"/>
            <a:ext cx="5183370" cy="424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p:cNvSpPr/>
          <p:nvPr/>
        </p:nvSpPr>
        <p:spPr>
          <a:xfrm>
            <a:off x="5486400" y="2780741"/>
            <a:ext cx="2133600" cy="762000"/>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Nipple/areola</a:t>
            </a:r>
          </a:p>
        </p:txBody>
      </p:sp>
      <p:sp>
        <p:nvSpPr>
          <p:cNvPr id="5" name="Left Arrow Callout 4"/>
          <p:cNvSpPr/>
          <p:nvPr/>
        </p:nvSpPr>
        <p:spPr>
          <a:xfrm>
            <a:off x="5940056" y="842838"/>
            <a:ext cx="2899144" cy="1981200"/>
          </a:xfrm>
          <a:prstGeom prst="leftArrowCallou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Breast Mound Reconstruction</a:t>
            </a:r>
          </a:p>
        </p:txBody>
      </p:sp>
      <p:sp>
        <p:nvSpPr>
          <p:cNvPr id="6" name="Title 1">
            <a:extLst>
              <a:ext uri="{FF2B5EF4-FFF2-40B4-BE49-F238E27FC236}">
                <a16:creationId xmlns:a16="http://schemas.microsoft.com/office/drawing/2014/main" id="{1779BF7B-A31D-E7ED-11B0-6F95C973C9F2}"/>
              </a:ext>
            </a:extLst>
          </p:cNvPr>
          <p:cNvSpPr>
            <a:spLocks noGrp="1"/>
          </p:cNvSpPr>
          <p:nvPr>
            <p:ph type="title"/>
          </p:nvPr>
        </p:nvSpPr>
        <p:spPr>
          <a:xfrm>
            <a:off x="613139" y="-60297"/>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RECONSTRUCTION LADDER</a:t>
            </a:r>
          </a:p>
        </p:txBody>
      </p:sp>
      <p:sp>
        <p:nvSpPr>
          <p:cNvPr id="7" name="Content Placeholder 2">
            <a:extLst>
              <a:ext uri="{FF2B5EF4-FFF2-40B4-BE49-F238E27FC236}">
                <a16:creationId xmlns:a16="http://schemas.microsoft.com/office/drawing/2014/main" id="{582B5DCD-A62D-92AD-3A28-5BA989FABE29}"/>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6982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CA54-6859-4E7E-A415-63F71DC3EB33}"/>
              </a:ext>
            </a:extLst>
          </p:cNvPr>
          <p:cNvSpPr>
            <a:spLocks noGrp="1"/>
          </p:cNvSpPr>
          <p:nvPr>
            <p:ph type="title"/>
          </p:nvPr>
        </p:nvSpPr>
        <p:spPr>
          <a:xfrm>
            <a:off x="76200" y="219074"/>
            <a:ext cx="8686800" cy="752476"/>
          </a:xfrm>
        </p:spPr>
        <p:txBody>
          <a:bodyPr>
            <a:normAutofit/>
          </a:bodyPr>
          <a:lstStyle/>
          <a:p>
            <a:r>
              <a:rPr lang="en-US" sz="3600" dirty="0">
                <a:latin typeface="Times New Roman" panose="02020603050405020304" pitchFamily="18" charset="0"/>
                <a:cs typeface="Times New Roman" panose="02020603050405020304" pitchFamily="18" charset="0"/>
              </a:rPr>
              <a:t>Pre Operative Evaluation</a:t>
            </a:r>
          </a:p>
        </p:txBody>
      </p:sp>
      <p:sp>
        <p:nvSpPr>
          <p:cNvPr id="3" name="Content Placeholder 2">
            <a:extLst>
              <a:ext uri="{FF2B5EF4-FFF2-40B4-BE49-F238E27FC236}">
                <a16:creationId xmlns:a16="http://schemas.microsoft.com/office/drawing/2014/main" id="{EBA3D1CD-040E-4824-9A73-7C6A0CA18EC5}"/>
              </a:ext>
            </a:extLst>
          </p:cNvPr>
          <p:cNvSpPr>
            <a:spLocks noGrp="1"/>
          </p:cNvSpPr>
          <p:nvPr>
            <p:ph idx="1"/>
          </p:nvPr>
        </p:nvSpPr>
        <p:spPr>
          <a:xfrm>
            <a:off x="1066800" y="1276350"/>
            <a:ext cx="7924800" cy="3133302"/>
          </a:xfrm>
        </p:spPr>
        <p:txBody>
          <a:bodyPr>
            <a:noAutofit/>
          </a:bodyPr>
          <a:lstStyle/>
          <a:p>
            <a:pPr>
              <a:lnSpc>
                <a:spcPct val="150000"/>
              </a:lnSpc>
            </a:pPr>
            <a:r>
              <a:rPr lang="en-US" sz="2000" dirty="0">
                <a:latin typeface="Times New Roman" panose="02020603050405020304" pitchFamily="18" charset="0"/>
                <a:cs typeface="Times New Roman" panose="02020603050405020304" pitchFamily="18" charset="0"/>
              </a:rPr>
              <a:t>After detailed history and relevant examination, risk factors are ruled out</a:t>
            </a:r>
          </a:p>
          <a:p>
            <a:pPr lvl="1">
              <a:lnSpc>
                <a:spcPct val="150000"/>
              </a:lnSpc>
            </a:pPr>
            <a:r>
              <a:rPr lang="en-US" sz="1800" dirty="0">
                <a:latin typeface="Times New Roman" panose="02020603050405020304" pitchFamily="18" charset="0"/>
                <a:cs typeface="Times New Roman" panose="02020603050405020304" pitchFamily="18" charset="0"/>
              </a:rPr>
              <a:t>Smoking</a:t>
            </a:r>
          </a:p>
          <a:p>
            <a:pPr lvl="1">
              <a:lnSpc>
                <a:spcPct val="150000"/>
              </a:lnSpc>
            </a:pPr>
            <a:r>
              <a:rPr lang="en-US" sz="1800" i="1" dirty="0">
                <a:latin typeface="Times New Roman" panose="02020603050405020304" pitchFamily="18" charset="0"/>
                <a:cs typeface="Times New Roman" panose="02020603050405020304" pitchFamily="18" charset="0"/>
              </a:rPr>
              <a:t>Obesity (BMI &gt;30)</a:t>
            </a:r>
          </a:p>
          <a:p>
            <a:pPr lvl="1">
              <a:lnSpc>
                <a:spcPct val="150000"/>
              </a:lnSpc>
            </a:pPr>
            <a:r>
              <a:rPr lang="en-US" sz="1800" i="1" dirty="0">
                <a:latin typeface="Times New Roman" panose="02020603050405020304" pitchFamily="18" charset="0"/>
                <a:cs typeface="Times New Roman" panose="02020603050405020304" pitchFamily="18" charset="0"/>
              </a:rPr>
              <a:t>Large breasts</a:t>
            </a:r>
          </a:p>
          <a:p>
            <a:pPr lvl="1">
              <a:lnSpc>
                <a:spcPct val="150000"/>
              </a:lnSpc>
            </a:pPr>
            <a:r>
              <a:rPr lang="en-US" sz="1800" i="1" dirty="0">
                <a:latin typeface="Times New Roman" panose="02020603050405020304" pitchFamily="18" charset="0"/>
                <a:cs typeface="Times New Roman" panose="02020603050405020304" pitchFamily="18" charset="0"/>
              </a:rPr>
              <a:t>Diabetes (Hgb A1C &gt;6.5%)</a:t>
            </a:r>
          </a:p>
          <a:p>
            <a:pPr>
              <a:lnSpc>
                <a:spcPct val="150000"/>
              </a:lnSpc>
            </a:pPr>
            <a:r>
              <a:rPr lang="en-US" sz="2000" dirty="0">
                <a:latin typeface="Times New Roman" panose="02020603050405020304" pitchFamily="18" charset="0"/>
                <a:cs typeface="Times New Roman" panose="02020603050405020304" pitchFamily="18" charset="0"/>
              </a:rPr>
              <a:t>Desired post operative breast volume is assessed.</a:t>
            </a:r>
          </a:p>
        </p:txBody>
      </p:sp>
      <p:sp>
        <p:nvSpPr>
          <p:cNvPr id="4" name="Content Placeholder 2">
            <a:extLst>
              <a:ext uri="{FF2B5EF4-FFF2-40B4-BE49-F238E27FC236}">
                <a16:creationId xmlns:a16="http://schemas.microsoft.com/office/drawing/2014/main" id="{970AB55C-C2F1-EB4F-BDFE-6C88285106F1}"/>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87502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A99FB-7866-4328-8EB2-454D87774BD2}"/>
              </a:ext>
            </a:extLst>
          </p:cNvPr>
          <p:cNvSpPr>
            <a:spLocks noGrp="1"/>
          </p:cNvSpPr>
          <p:nvPr>
            <p:ph idx="1"/>
          </p:nvPr>
        </p:nvSpPr>
        <p:spPr>
          <a:xfrm>
            <a:off x="1371600" y="1352550"/>
            <a:ext cx="6622322" cy="2771352"/>
          </a:xfrm>
        </p:spPr>
        <p:txBody>
          <a:bodyPr>
            <a:normAutofit fontScale="92500" lnSpcReduction="10000"/>
          </a:bodyPr>
          <a:lstStyle/>
          <a:p>
            <a:pPr>
              <a:lnSpc>
                <a:spcPct val="150000"/>
              </a:lnSpc>
            </a:pPr>
            <a:r>
              <a:rPr lang="en-US" sz="2400" dirty="0">
                <a:latin typeface="Times New Roman" panose="02020603050405020304" pitchFamily="18" charset="0"/>
                <a:cs typeface="Times New Roman" panose="02020603050405020304" pitchFamily="18" charset="0"/>
              </a:rPr>
              <a:t>Define patient’s goals and expectations</a:t>
            </a:r>
          </a:p>
          <a:p>
            <a:pPr>
              <a:lnSpc>
                <a:spcPct val="150000"/>
              </a:lnSpc>
            </a:pPr>
            <a:r>
              <a:rPr lang="en-US" sz="2400" dirty="0">
                <a:latin typeface="Times New Roman" panose="02020603050405020304" pitchFamily="18" charset="0"/>
                <a:cs typeface="Times New Roman" panose="02020603050405020304" pitchFamily="18" charset="0"/>
              </a:rPr>
              <a:t>Autologous reconstruction is better in irradiated patients</a:t>
            </a:r>
          </a:p>
          <a:p>
            <a:pPr>
              <a:lnSpc>
                <a:spcPct val="150000"/>
              </a:lnSpc>
            </a:pPr>
            <a:r>
              <a:rPr lang="en-US" sz="2400" dirty="0">
                <a:latin typeface="Times New Roman" panose="02020603050405020304" pitchFamily="18" charset="0"/>
                <a:cs typeface="Times New Roman" panose="02020603050405020304" pitchFamily="18" charset="0"/>
              </a:rPr>
              <a:t>Quit smoking 4 weeks prior to surgery</a:t>
            </a:r>
          </a:p>
          <a:p>
            <a:pPr>
              <a:lnSpc>
                <a:spcPct val="150000"/>
              </a:lnSpc>
            </a:pPr>
            <a:r>
              <a:rPr lang="en-US" sz="2400" dirty="0">
                <a:latin typeface="Times New Roman" panose="02020603050405020304" pitchFamily="18" charset="0"/>
                <a:cs typeface="Times New Roman" panose="02020603050405020304" pitchFamily="18" charset="0"/>
              </a:rPr>
              <a:t>Avoid free flaps in history of hypercoagulable state</a:t>
            </a:r>
          </a:p>
        </p:txBody>
      </p:sp>
      <p:sp>
        <p:nvSpPr>
          <p:cNvPr id="4" name="Title 1">
            <a:extLst>
              <a:ext uri="{FF2B5EF4-FFF2-40B4-BE49-F238E27FC236}">
                <a16:creationId xmlns:a16="http://schemas.microsoft.com/office/drawing/2014/main" id="{B0C95AEB-3456-2E8B-BB78-735EC8F83C48}"/>
              </a:ext>
            </a:extLst>
          </p:cNvPr>
          <p:cNvSpPr txBox="1">
            <a:spLocks/>
          </p:cNvSpPr>
          <p:nvPr/>
        </p:nvSpPr>
        <p:spPr>
          <a:xfrm>
            <a:off x="76200" y="219074"/>
            <a:ext cx="8686800" cy="752476"/>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Patient Selection</a:t>
            </a:r>
          </a:p>
        </p:txBody>
      </p:sp>
      <p:sp>
        <p:nvSpPr>
          <p:cNvPr id="5" name="Content Placeholder 2">
            <a:extLst>
              <a:ext uri="{FF2B5EF4-FFF2-40B4-BE49-F238E27FC236}">
                <a16:creationId xmlns:a16="http://schemas.microsoft.com/office/drawing/2014/main" id="{DE6F40D7-534E-784F-537C-8B7F9C582993}"/>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29278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B020BA-D5A9-4CFE-91EE-6DA67EB8343F}"/>
              </a:ext>
            </a:extLst>
          </p:cNvPr>
          <p:cNvSpPr>
            <a:spLocks noGrp="1"/>
          </p:cNvSpPr>
          <p:nvPr>
            <p:ph idx="1"/>
          </p:nvPr>
        </p:nvSpPr>
        <p:spPr>
          <a:xfrm>
            <a:off x="1066800" y="1123950"/>
            <a:ext cx="7079522" cy="2771352"/>
          </a:xfrm>
        </p:spPr>
        <p:txBody>
          <a:bodyPr>
            <a:noAutofit/>
          </a:bodyPr>
          <a:lstStyle/>
          <a:p>
            <a:r>
              <a:rPr lang="en-US" sz="2800" b="1" dirty="0">
                <a:latin typeface="Times New Roman" panose="02020603050405020304" pitchFamily="18" charset="0"/>
                <a:cs typeface="Times New Roman" panose="02020603050405020304" pitchFamily="18" charset="0"/>
              </a:rPr>
              <a:t>Immediate Reconstruction</a:t>
            </a:r>
          </a:p>
          <a:p>
            <a:pPr lvl="1">
              <a:buNone/>
            </a:pPr>
            <a:r>
              <a:rPr lang="en-US" sz="2400" i="1" u="sng" dirty="0">
                <a:solidFill>
                  <a:srgbClr val="92D050"/>
                </a:solidFill>
                <a:latin typeface="Times New Roman" panose="02020603050405020304" pitchFamily="18" charset="0"/>
                <a:cs typeface="Times New Roman" panose="02020603050405020304" pitchFamily="18" charset="0"/>
              </a:rPr>
              <a:t>Indications:</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Oncological safe patients</a:t>
            </a:r>
          </a:p>
          <a:p>
            <a:pPr lvl="1">
              <a:buNone/>
            </a:pPr>
            <a:r>
              <a:rPr lang="en-US" sz="2400" i="1" u="sng" dirty="0">
                <a:solidFill>
                  <a:srgbClr val="92D050"/>
                </a:solidFill>
                <a:latin typeface="Times New Roman" panose="02020603050405020304" pitchFamily="18" charset="0"/>
                <a:cs typeface="Times New Roman" panose="02020603050405020304" pitchFamily="18" charset="0"/>
              </a:rPr>
              <a:t>Advantages:</a:t>
            </a:r>
          </a:p>
          <a:p>
            <a:pPr lvl="1"/>
            <a:r>
              <a:rPr lang="en-US" sz="2400" dirty="0">
                <a:latin typeface="Times New Roman" panose="02020603050405020304" pitchFamily="18" charset="0"/>
                <a:cs typeface="Times New Roman" panose="02020603050405020304" pitchFamily="18" charset="0"/>
              </a:rPr>
              <a:t>Easier Operation </a:t>
            </a:r>
          </a:p>
          <a:p>
            <a:pPr lvl="1"/>
            <a:r>
              <a:rPr lang="en-US" sz="2400" dirty="0">
                <a:latin typeface="Times New Roman" panose="02020603050405020304" pitchFamily="18" charset="0"/>
                <a:cs typeface="Times New Roman" panose="02020603050405020304" pitchFamily="18" charset="0"/>
              </a:rPr>
              <a:t>Better aesthetic outcome</a:t>
            </a:r>
          </a:p>
          <a:p>
            <a:pPr lvl="1"/>
            <a:r>
              <a:rPr lang="en-US" sz="2400" dirty="0">
                <a:latin typeface="Times New Roman" panose="02020603050405020304" pitchFamily="18" charset="0"/>
                <a:cs typeface="Times New Roman" panose="02020603050405020304" pitchFamily="18" charset="0"/>
              </a:rPr>
              <a:t>Avoids second operation</a:t>
            </a:r>
          </a:p>
          <a:p>
            <a:pPr lvl="1"/>
            <a:r>
              <a:rPr lang="en-US" sz="2400" dirty="0">
                <a:latin typeface="Times New Roman" panose="02020603050405020304" pitchFamily="18" charset="0"/>
                <a:cs typeface="Times New Roman" panose="02020603050405020304" pitchFamily="18" charset="0"/>
              </a:rPr>
              <a:t>Avoids disfigurement</a:t>
            </a:r>
          </a:p>
        </p:txBody>
      </p:sp>
      <p:sp>
        <p:nvSpPr>
          <p:cNvPr id="4" name="Title 1">
            <a:extLst>
              <a:ext uri="{FF2B5EF4-FFF2-40B4-BE49-F238E27FC236}">
                <a16:creationId xmlns:a16="http://schemas.microsoft.com/office/drawing/2014/main" id="{84A4CD83-9183-83FF-46D7-D20879A42C7A}"/>
              </a:ext>
            </a:extLst>
          </p:cNvPr>
          <p:cNvSpPr txBox="1">
            <a:spLocks/>
          </p:cNvSpPr>
          <p:nvPr/>
        </p:nvSpPr>
        <p:spPr>
          <a:xfrm>
            <a:off x="76200" y="219074"/>
            <a:ext cx="8686800" cy="752476"/>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When to Operate?</a:t>
            </a:r>
          </a:p>
        </p:txBody>
      </p:sp>
      <p:sp>
        <p:nvSpPr>
          <p:cNvPr id="5" name="Content Placeholder 2">
            <a:extLst>
              <a:ext uri="{FF2B5EF4-FFF2-40B4-BE49-F238E27FC236}">
                <a16:creationId xmlns:a16="http://schemas.microsoft.com/office/drawing/2014/main" id="{EF6BD5EF-688B-D083-D545-7B2310F6F764}"/>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92585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D942-B02B-4ADD-BF8F-9C3AB98A5A8C}"/>
              </a:ext>
            </a:extLst>
          </p:cNvPr>
          <p:cNvSpPr>
            <a:spLocks noGrp="1"/>
          </p:cNvSpPr>
          <p:nvPr>
            <p:ph type="title"/>
          </p:nvPr>
        </p:nvSpPr>
        <p:spPr/>
        <p:txBody>
          <a:bodyPr/>
          <a:lstStyle/>
          <a:p>
            <a:r>
              <a:rPr lang="en-US" dirty="0"/>
              <a:t>University Motto, Vision, Values &amp; Goals</a:t>
            </a:r>
          </a:p>
        </p:txBody>
      </p:sp>
      <p:sp>
        <p:nvSpPr>
          <p:cNvPr id="3" name="Text Placeholder 2">
            <a:extLst>
              <a:ext uri="{FF2B5EF4-FFF2-40B4-BE49-F238E27FC236}">
                <a16:creationId xmlns:a16="http://schemas.microsoft.com/office/drawing/2014/main" id="{B4B02E57-9ABB-4312-9ABD-55ACFA6248C4}"/>
              </a:ext>
            </a:extLst>
          </p:cNvPr>
          <p:cNvSpPr>
            <a:spLocks noGrp="1"/>
          </p:cNvSpPr>
          <p:nvPr>
            <p:ph type="body" idx="1"/>
          </p:nvPr>
        </p:nvSpPr>
        <p:spPr>
          <a:xfrm>
            <a:off x="2286000" y="1451941"/>
            <a:ext cx="6553200" cy="3558209"/>
          </a:xfrm>
        </p:spPr>
        <p:txBody>
          <a:bodyPr>
            <a:normAutofit lnSpcReduction="10000"/>
          </a:bodyPr>
          <a:lstStyle/>
          <a:p>
            <a:pPr marL="9525" indent="0">
              <a:spcBef>
                <a:spcPts val="75"/>
              </a:spcBef>
              <a:buNone/>
              <a:defRPr/>
            </a:pPr>
            <a:r>
              <a:rPr lang="en-US" sz="1600" b="1" kern="0" dirty="0">
                <a:effectLst/>
                <a:latin typeface="Garamond" panose="02020404030301010803" pitchFamily="18" charset="0"/>
                <a:cs typeface="Verdana"/>
              </a:rPr>
              <a:t>Mission Statement</a:t>
            </a:r>
          </a:p>
          <a:p>
            <a:pPr marL="223838" marR="667702" indent="-214313">
              <a:spcBef>
                <a:spcPts val="153"/>
              </a:spcBef>
              <a:defRPr/>
            </a:pPr>
            <a:r>
              <a:rPr lang="en-US" sz="1600" kern="0" dirty="0">
                <a:effectLst/>
                <a:latin typeface="Garamond" panose="02020404030301010803" pitchFamily="18" charset="0"/>
                <a:cs typeface="Verdana"/>
              </a:rPr>
              <a:t>To impart evidence-based research-oriented health professional education</a:t>
            </a:r>
            <a:r>
              <a:rPr lang="en-US" sz="1600" dirty="0">
                <a:latin typeface="Garamond" panose="02020404030301010803" pitchFamily="18" charset="0"/>
                <a:cs typeface="Verdana"/>
              </a:rPr>
              <a:t> b</a:t>
            </a:r>
            <a:r>
              <a:rPr lang="en-US" sz="1600" kern="0" dirty="0" err="1">
                <a:effectLst/>
                <a:latin typeface="Garamond" panose="02020404030301010803" pitchFamily="18" charset="0"/>
                <a:cs typeface="Verdana"/>
              </a:rPr>
              <a:t>est</a:t>
            </a:r>
            <a:r>
              <a:rPr lang="en-US" sz="1600" kern="0" dirty="0">
                <a:effectLst/>
                <a:latin typeface="Garamond" panose="02020404030301010803" pitchFamily="18" charset="0"/>
                <a:cs typeface="Verdana"/>
              </a:rPr>
              <a:t> possible patient care</a:t>
            </a:r>
          </a:p>
          <a:p>
            <a:pPr marL="223838" marR="295275" indent="-214313">
              <a:spcBef>
                <a:spcPts val="135"/>
              </a:spcBef>
              <a:defRPr/>
            </a:pPr>
            <a:r>
              <a:rPr lang="en-US" sz="1600" kern="0" dirty="0">
                <a:effectLst/>
                <a:latin typeface="Garamond" panose="02020404030301010803" pitchFamily="18" charset="0"/>
                <a:cs typeface="Verdana"/>
              </a:rPr>
              <a:t>Mutual respect, ethical practice of healthcare and social accountability.</a:t>
            </a:r>
          </a:p>
          <a:p>
            <a:pPr marL="9525" indent="0">
              <a:spcBef>
                <a:spcPts val="758"/>
              </a:spcBef>
              <a:buNone/>
              <a:defRPr/>
            </a:pPr>
            <a:r>
              <a:rPr lang="en-US" sz="1600" b="1" kern="0" dirty="0">
                <a:effectLst/>
                <a:latin typeface="Garamond" panose="02020404030301010803" pitchFamily="18" charset="0"/>
                <a:cs typeface="Verdana"/>
              </a:rPr>
              <a:t>Vision and Values</a:t>
            </a:r>
          </a:p>
          <a:p>
            <a:pPr marL="223838" indent="-214313">
              <a:spcBef>
                <a:spcPts val="472"/>
              </a:spcBef>
              <a:defRPr/>
            </a:pPr>
            <a:r>
              <a:rPr lang="en-US" sz="1600" kern="0" dirty="0">
                <a:effectLst/>
                <a:latin typeface="Garamond" panose="02020404030301010803" pitchFamily="18" charset="0"/>
                <a:cs typeface="Verdana"/>
              </a:rPr>
              <a:t>Highly recognized and accredited center of excellence in</a:t>
            </a:r>
            <a:r>
              <a:rPr lang="en-US" sz="1600" dirty="0">
                <a:latin typeface="Garamond" panose="02020404030301010803" pitchFamily="18" charset="0"/>
                <a:cs typeface="Verdana"/>
              </a:rPr>
              <a:t> M</a:t>
            </a:r>
            <a:r>
              <a:rPr lang="en-US" sz="1600" kern="0" dirty="0" err="1">
                <a:effectLst/>
                <a:latin typeface="Garamond" panose="02020404030301010803" pitchFamily="18" charset="0"/>
                <a:cs typeface="Verdana"/>
              </a:rPr>
              <a:t>edical</a:t>
            </a:r>
            <a:r>
              <a:rPr lang="en-US" sz="1600" kern="0" dirty="0">
                <a:effectLst/>
                <a:latin typeface="Garamond" panose="02020404030301010803" pitchFamily="18" charset="0"/>
                <a:cs typeface="Verdana"/>
              </a:rPr>
              <a:t> Education, using evidence-based training techniques for development of highly competent health</a:t>
            </a:r>
            <a:r>
              <a:rPr lang="en-US" sz="1600" dirty="0">
                <a:latin typeface="Garamond" panose="02020404030301010803" pitchFamily="18" charset="0"/>
                <a:cs typeface="Verdana"/>
              </a:rPr>
              <a:t> </a:t>
            </a:r>
            <a:r>
              <a:rPr lang="en-US" sz="1600" kern="0" dirty="0">
                <a:effectLst/>
                <a:latin typeface="Garamond" panose="02020404030301010803" pitchFamily="18" charset="0"/>
                <a:cs typeface="Verdana"/>
              </a:rPr>
              <a:t>professionals, who are lifelong experiential learner and are socially accountable.</a:t>
            </a:r>
          </a:p>
          <a:p>
            <a:pPr marL="9525" indent="0">
              <a:spcBef>
                <a:spcPts val="90"/>
              </a:spcBef>
              <a:buNone/>
              <a:defRPr/>
            </a:pPr>
            <a:r>
              <a:rPr lang="en-US" sz="1600" b="1" kern="0" dirty="0">
                <a:effectLst/>
                <a:latin typeface="Garamond" panose="02020404030301010803" pitchFamily="18" charset="0"/>
                <a:cs typeface="Verdana"/>
              </a:rPr>
              <a:t>Goals</a:t>
            </a:r>
          </a:p>
          <a:p>
            <a:pPr marL="223838" marR="3810" indent="-214313">
              <a:spcBef>
                <a:spcPts val="285"/>
              </a:spcBef>
              <a:defRPr/>
            </a:pPr>
            <a:r>
              <a:rPr lang="en-US" sz="1600" kern="0" dirty="0">
                <a:effectLst/>
                <a:latin typeface="Garamond" panose="02020404030301010803" pitchFamily="18" charset="0"/>
                <a:cs typeface="Verdana"/>
              </a:rPr>
              <a:t>The Undergraduate Integrated Learning Program is geared to provide you with quality medical education in a healthy environment </a:t>
            </a:r>
          </a:p>
        </p:txBody>
      </p:sp>
      <p:pic>
        <p:nvPicPr>
          <p:cNvPr id="5" name="Picture 4">
            <a:extLst>
              <a:ext uri="{FF2B5EF4-FFF2-40B4-BE49-F238E27FC236}">
                <a16:creationId xmlns:a16="http://schemas.microsoft.com/office/drawing/2014/main" id="{4E68DE94-7A2A-4348-A07A-9C56FECAB2CA}"/>
              </a:ext>
            </a:extLst>
          </p:cNvPr>
          <p:cNvPicPr>
            <a:picLocks noChangeAspect="1"/>
          </p:cNvPicPr>
          <p:nvPr/>
        </p:nvPicPr>
        <p:blipFill>
          <a:blip r:embed="rId2"/>
          <a:stretch>
            <a:fillRect/>
          </a:stretch>
        </p:blipFill>
        <p:spPr>
          <a:xfrm>
            <a:off x="304800" y="1809750"/>
            <a:ext cx="1809433" cy="1881810"/>
          </a:xfrm>
          <a:prstGeom prst="rect">
            <a:avLst/>
          </a:prstGeom>
        </p:spPr>
      </p:pic>
      <p:sp>
        <p:nvSpPr>
          <p:cNvPr id="6" name="TextBox 5">
            <a:extLst>
              <a:ext uri="{FF2B5EF4-FFF2-40B4-BE49-F238E27FC236}">
                <a16:creationId xmlns:a16="http://schemas.microsoft.com/office/drawing/2014/main" id="{2024CDB4-383F-488D-9CF9-E6DA89BE673B}"/>
              </a:ext>
            </a:extLst>
          </p:cNvPr>
          <p:cNvSpPr txBox="1"/>
          <p:nvPr/>
        </p:nvSpPr>
        <p:spPr>
          <a:xfrm>
            <a:off x="8357799" y="4779318"/>
            <a:ext cx="185738" cy="230832"/>
          </a:xfrm>
          <a:prstGeom prst="rect">
            <a:avLst/>
          </a:prstGeom>
          <a:noFill/>
        </p:spPr>
        <p:txBody>
          <a:bodyPr wrap="square" rtlCol="0">
            <a:spAutoFit/>
          </a:bodyPr>
          <a:lstStyle/>
          <a:p>
            <a:r>
              <a:rPr lang="en-US" sz="900" dirty="0">
                <a:latin typeface="Garamond" panose="02020404030301010803" pitchFamily="18" charset="0"/>
              </a:rPr>
              <a:t>2</a:t>
            </a:r>
          </a:p>
        </p:txBody>
      </p:sp>
    </p:spTree>
    <p:extLst>
      <p:ext uri="{BB962C8B-B14F-4D97-AF65-F5344CB8AC3E}">
        <p14:creationId xmlns:p14="http://schemas.microsoft.com/office/powerpoint/2010/main" val="2682070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B020BA-D5A9-4CFE-91EE-6DA67EB8343F}"/>
              </a:ext>
            </a:extLst>
          </p:cNvPr>
          <p:cNvSpPr>
            <a:spLocks noGrp="1"/>
          </p:cNvSpPr>
          <p:nvPr>
            <p:ph idx="1"/>
          </p:nvPr>
        </p:nvSpPr>
        <p:spPr>
          <a:xfrm>
            <a:off x="1295400" y="1352550"/>
            <a:ext cx="7239000" cy="2971800"/>
          </a:xfrm>
        </p:spPr>
        <p:txBody>
          <a:bodyPr>
            <a:normAutofit/>
          </a:bodyPr>
          <a:lstStyle/>
          <a:p>
            <a:pPr>
              <a:lnSpc>
                <a:spcPct val="150000"/>
              </a:lnSpc>
            </a:pPr>
            <a:r>
              <a:rPr lang="en-US" sz="2800" b="1" dirty="0">
                <a:latin typeface="Times New Roman" panose="02020603050405020304" pitchFamily="18" charset="0"/>
                <a:cs typeface="Times New Roman" panose="02020603050405020304" pitchFamily="18" charset="0"/>
              </a:rPr>
              <a:t>Delayed Reconstruction</a:t>
            </a:r>
          </a:p>
          <a:p>
            <a:pPr lvl="1">
              <a:lnSpc>
                <a:spcPct val="150000"/>
              </a:lnSpc>
            </a:pPr>
            <a:r>
              <a:rPr lang="en-US" sz="2400" dirty="0">
                <a:latin typeface="Times New Roman" panose="02020603050405020304" pitchFamily="18" charset="0"/>
                <a:cs typeface="Times New Roman" panose="02020603050405020304" pitchFamily="18" charset="0"/>
              </a:rPr>
              <a:t>In advanced staged patients</a:t>
            </a:r>
          </a:p>
          <a:p>
            <a:pPr lvl="1">
              <a:lnSpc>
                <a:spcPct val="150000"/>
              </a:lnSpc>
            </a:pPr>
            <a:r>
              <a:rPr lang="en-US" sz="2400" dirty="0">
                <a:latin typeface="Times New Roman" panose="02020603050405020304" pitchFamily="18" charset="0"/>
                <a:cs typeface="Times New Roman" panose="02020603050405020304" pitchFamily="18" charset="0"/>
              </a:rPr>
              <a:t>Decreased complications in comorbidities/radiation</a:t>
            </a:r>
          </a:p>
          <a:p>
            <a:pPr lvl="1">
              <a:lnSpc>
                <a:spcPct val="150000"/>
              </a:lnSpc>
            </a:pPr>
            <a:r>
              <a:rPr lang="en-US" sz="2400" dirty="0">
                <a:latin typeface="Times New Roman" panose="02020603050405020304" pitchFamily="18" charset="0"/>
                <a:cs typeface="Times New Roman" panose="02020603050405020304" pitchFamily="18" charset="0"/>
              </a:rPr>
              <a:t>Decreased mastectomy skin flap necrosis</a:t>
            </a:r>
          </a:p>
        </p:txBody>
      </p:sp>
      <p:sp>
        <p:nvSpPr>
          <p:cNvPr id="4" name="Title 1">
            <a:extLst>
              <a:ext uri="{FF2B5EF4-FFF2-40B4-BE49-F238E27FC236}">
                <a16:creationId xmlns:a16="http://schemas.microsoft.com/office/drawing/2014/main" id="{DB585F4C-CB73-2DCE-29D2-3AA85D7F28FA}"/>
              </a:ext>
            </a:extLst>
          </p:cNvPr>
          <p:cNvSpPr txBox="1">
            <a:spLocks/>
          </p:cNvSpPr>
          <p:nvPr/>
        </p:nvSpPr>
        <p:spPr>
          <a:xfrm>
            <a:off x="76200" y="219074"/>
            <a:ext cx="8686800" cy="752476"/>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When to Operate?</a:t>
            </a:r>
          </a:p>
        </p:txBody>
      </p:sp>
      <p:sp>
        <p:nvSpPr>
          <p:cNvPr id="7" name="Content Placeholder 2">
            <a:extLst>
              <a:ext uri="{FF2B5EF4-FFF2-40B4-BE49-F238E27FC236}">
                <a16:creationId xmlns:a16="http://schemas.microsoft.com/office/drawing/2014/main" id="{FFBFACBE-9261-57EB-DBF1-CBEE49A35C66}"/>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
        <p:nvSpPr>
          <p:cNvPr id="5" name="TextBox 4">
            <a:extLst>
              <a:ext uri="{FF2B5EF4-FFF2-40B4-BE49-F238E27FC236}">
                <a16:creationId xmlns:a16="http://schemas.microsoft.com/office/drawing/2014/main" id="{BC986E9A-7F54-4906-677B-B1FC7E515915}"/>
              </a:ext>
            </a:extLst>
          </p:cNvPr>
          <p:cNvSpPr txBox="1"/>
          <p:nvPr/>
        </p:nvSpPr>
        <p:spPr>
          <a:xfrm>
            <a:off x="76200" y="4257453"/>
            <a:ext cx="8388202" cy="769441"/>
          </a:xfrm>
          <a:prstGeom prst="rect">
            <a:avLst/>
          </a:prstGeom>
          <a:noFill/>
        </p:spPr>
        <p:txBody>
          <a:bodyPr wrap="square">
            <a:spAutoFit/>
          </a:bodyPr>
          <a:lstStyle/>
          <a:p>
            <a:pPr algn="l"/>
            <a:r>
              <a:rPr lang="en-US" b="0" i="1" u="sng" dirty="0">
                <a:solidFill>
                  <a:srgbClr val="92D050"/>
                </a:solidFill>
                <a:effectLst/>
                <a:latin typeface="Helvetica Neue"/>
                <a:hlinkClick r:id="rId2">
                  <a:extLst>
                    <a:ext uri="{A12FA001-AC4F-418D-AE19-62706E023703}">
                      <ahyp:hlinkClr xmlns:ahyp="http://schemas.microsoft.com/office/drawing/2018/hyperlinkcolor" val="tx"/>
                    </a:ext>
                  </a:extLst>
                </a:hlinkClick>
              </a:rPr>
              <a:t>Reference:</a:t>
            </a:r>
          </a:p>
          <a:p>
            <a:r>
              <a:rPr lang="en-US" sz="1300" dirty="0">
                <a:effectLst/>
                <a:latin typeface="Arial" panose="020B0604020202020204" pitchFamily="34" charset="0"/>
                <a:cs typeface="Arial" panose="020B0604020202020204" pitchFamily="34" charset="0"/>
              </a:rPr>
              <a:t>Impact of Immediate and Delayed Breast Reconstruction on Quality of Life of Breast Cancer Patients by </a:t>
            </a:r>
            <a:r>
              <a:rPr lang="en-US" sz="1300"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Int J Environ Res Public Health.</a:t>
            </a:r>
            <a:r>
              <a:rPr lang="en-US" sz="1300" dirty="0">
                <a:effectLst/>
                <a:latin typeface="Arial" panose="020B0604020202020204" pitchFamily="34" charset="0"/>
                <a:cs typeface="Arial" panose="020B0604020202020204" pitchFamily="34" charset="0"/>
              </a:rPr>
              <a:t> 2022 Jul 13; 19(14): 8546.</a:t>
            </a:r>
          </a:p>
        </p:txBody>
      </p:sp>
    </p:spTree>
    <p:extLst>
      <p:ext uri="{BB962C8B-B14F-4D97-AF65-F5344CB8AC3E}">
        <p14:creationId xmlns:p14="http://schemas.microsoft.com/office/powerpoint/2010/main" val="3309163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07" y="327991"/>
            <a:ext cx="8686800" cy="1123950"/>
          </a:xfrm>
        </p:spPr>
        <p:txBody>
          <a:bodyPr>
            <a:normAutofit/>
          </a:bodyPr>
          <a:lstStyle/>
          <a:p>
            <a:r>
              <a:rPr lang="en-US" sz="1800" b="0" cap="none" dirty="0">
                <a:effectLst/>
                <a:latin typeface="Arial" panose="020B0604020202020204" pitchFamily="34" charset="0"/>
                <a:cs typeface="Arial" panose="020B0604020202020204" pitchFamily="34" charset="0"/>
              </a:rPr>
              <a:t>This 55 Year Lady underwent immediate bilateral breast reconstruction after stage four breast tumor. After radiation there was bilateral flap necrosis and wound infection.</a:t>
            </a:r>
            <a:br>
              <a:rPr lang="en-US" sz="1800" b="0" cap="none" dirty="0">
                <a:effectLst/>
                <a:latin typeface="Arial" panose="020B0604020202020204" pitchFamily="34" charset="0"/>
                <a:cs typeface="Arial" panose="020B0604020202020204" pitchFamily="34" charset="0"/>
              </a:rPr>
            </a:br>
            <a:r>
              <a:rPr lang="en-US" sz="1800" b="0" cap="none" dirty="0">
                <a:effectLst/>
                <a:latin typeface="Arial" panose="020B0604020202020204" pitchFamily="34" charset="0"/>
                <a:cs typeface="Arial" panose="020B0604020202020204" pitchFamily="34" charset="0"/>
              </a:rPr>
              <a:t>What was the possible mistake in  planning  for breast reconstruction ?</a:t>
            </a:r>
          </a:p>
        </p:txBody>
      </p:sp>
      <p:pic>
        <p:nvPicPr>
          <p:cNvPr id="4" name="Content Placeholder 3" descr="Concern-for-acute-infection-and-mastectomy-skin-flap-necrosis-in-the-patient-with.png"/>
          <p:cNvPicPr>
            <a:picLocks noGrp="1" noChangeAspect="1"/>
          </p:cNvPicPr>
          <p:nvPr>
            <p:ph idx="1"/>
          </p:nvPr>
        </p:nvPicPr>
        <p:blipFill>
          <a:blip r:embed="rId2"/>
          <a:stretch>
            <a:fillRect/>
          </a:stretch>
        </p:blipFill>
        <p:spPr>
          <a:xfrm>
            <a:off x="2819400" y="1459472"/>
            <a:ext cx="3698340" cy="2771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Oval 4"/>
          <p:cNvSpPr/>
          <p:nvPr/>
        </p:nvSpPr>
        <p:spPr>
          <a:xfrm>
            <a:off x="685800" y="4095750"/>
            <a:ext cx="5181600" cy="9144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Stage 4 tumor, so delayed reconstruction should have been done</a:t>
            </a:r>
          </a:p>
        </p:txBody>
      </p:sp>
    </p:spTree>
    <p:extLst>
      <p:ext uri="{BB962C8B-B14F-4D97-AF65-F5344CB8AC3E}">
        <p14:creationId xmlns:p14="http://schemas.microsoft.com/office/powerpoint/2010/main" val="251350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B736-50C9-4161-8961-3AF03AE3CF0D}"/>
              </a:ext>
            </a:extLst>
          </p:cNvPr>
          <p:cNvSpPr>
            <a:spLocks noGrp="1"/>
          </p:cNvSpPr>
          <p:nvPr>
            <p:ph type="title"/>
          </p:nvPr>
        </p:nvSpPr>
        <p:spPr>
          <a:xfrm>
            <a:off x="685346" y="209550"/>
            <a:ext cx="7765321" cy="666750"/>
          </a:xfrm>
        </p:spPr>
        <p:txBody>
          <a:bodyPr>
            <a:normAutofit/>
          </a:bodyPr>
          <a:lstStyle/>
          <a:p>
            <a:r>
              <a:rPr lang="en-US" sz="3600" dirty="0">
                <a:latin typeface="Times New Roman" panose="02020603050405020304" pitchFamily="18" charset="0"/>
                <a:cs typeface="Times New Roman" panose="02020603050405020304" pitchFamily="18" charset="0"/>
              </a:rPr>
              <a:t>Recall</a:t>
            </a:r>
          </a:p>
        </p:txBody>
      </p:sp>
      <p:sp>
        <p:nvSpPr>
          <p:cNvPr id="3" name="Content Placeholder 2">
            <a:extLst>
              <a:ext uri="{FF2B5EF4-FFF2-40B4-BE49-F238E27FC236}">
                <a16:creationId xmlns:a16="http://schemas.microsoft.com/office/drawing/2014/main" id="{85E0A2F7-17AE-4F9B-9474-1BE5A3B11FA7}"/>
              </a:ext>
            </a:extLst>
          </p:cNvPr>
          <p:cNvSpPr>
            <a:spLocks noGrp="1"/>
          </p:cNvSpPr>
          <p:nvPr>
            <p:ph idx="1"/>
          </p:nvPr>
        </p:nvSpPr>
        <p:spPr>
          <a:xfrm>
            <a:off x="457200" y="971550"/>
            <a:ext cx="7765322" cy="2771352"/>
          </a:xfrm>
        </p:spPr>
        <p:txBody>
          <a:bodyPr>
            <a:normAutofit lnSpcReduction="10000"/>
          </a:bodyPr>
          <a:lstStyle/>
          <a:p>
            <a:endParaRPr lang="en-US" sz="2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What is a Flap?</a:t>
            </a:r>
          </a:p>
          <a:p>
            <a:endParaRPr lang="en-US" sz="20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flap is a unit of tissue that is transferred from one site (donor site) to another (recipient site) while maintaining its own blood supply</a:t>
            </a:r>
            <a:endParaRPr lang="en-US" sz="18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731B-AC28-4EF6-B088-6C12D4174357}"/>
              </a:ext>
            </a:extLst>
          </p:cNvPr>
          <p:cNvSpPr>
            <a:spLocks noGrp="1"/>
          </p:cNvSpPr>
          <p:nvPr>
            <p:ph type="title"/>
          </p:nvPr>
        </p:nvSpPr>
        <p:spPr>
          <a:xfrm>
            <a:off x="533400" y="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Types of Flaps</a:t>
            </a:r>
          </a:p>
        </p:txBody>
      </p:sp>
      <p:pic>
        <p:nvPicPr>
          <p:cNvPr id="4" name="Content Placeholder 3">
            <a:extLst>
              <a:ext uri="{FF2B5EF4-FFF2-40B4-BE49-F238E27FC236}">
                <a16:creationId xmlns:a16="http://schemas.microsoft.com/office/drawing/2014/main" id="{0060F7AA-5373-4C82-AEC5-673DD478D1EB}"/>
              </a:ext>
            </a:extLst>
          </p:cNvPr>
          <p:cNvPicPr>
            <a:picLocks noGrp="1" noChangeAspect="1"/>
          </p:cNvPicPr>
          <p:nvPr>
            <p:ph idx="1"/>
          </p:nvPr>
        </p:nvPicPr>
        <p:blipFill>
          <a:blip r:embed="rId2"/>
          <a:stretch>
            <a:fillRect/>
          </a:stretch>
        </p:blipFill>
        <p:spPr>
          <a:xfrm>
            <a:off x="1056169" y="886254"/>
            <a:ext cx="7311659" cy="4003783"/>
          </a:xfrm>
          <a:prstGeom prst="rect">
            <a:avLst/>
          </a:prstGeom>
        </p:spPr>
      </p:pic>
      <p:sp>
        <p:nvSpPr>
          <p:cNvPr id="5" name="Content Placeholder 2">
            <a:extLst>
              <a:ext uri="{FF2B5EF4-FFF2-40B4-BE49-F238E27FC236}">
                <a16:creationId xmlns:a16="http://schemas.microsoft.com/office/drawing/2014/main" id="{8E74591B-69E5-A543-B534-B2F579A37702}"/>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02317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36452098"/>
              </p:ext>
            </p:extLst>
          </p:nvPr>
        </p:nvGraphicFramePr>
        <p:xfrm>
          <a:off x="914400" y="590550"/>
          <a:ext cx="8000999" cy="401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035485A0-A452-A523-2ED7-F58086BDE069}"/>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43963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61109273"/>
              </p:ext>
            </p:extLst>
          </p:nvPr>
        </p:nvGraphicFramePr>
        <p:xfrm>
          <a:off x="609600" y="133350"/>
          <a:ext cx="8305800" cy="496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1913A3CD-F119-194C-2279-571717FDDC61}"/>
              </a:ext>
            </a:extLst>
          </p:cNvPr>
          <p:cNvSpPr txBox="1">
            <a:spLocks/>
          </p:cNvSpPr>
          <p:nvPr/>
        </p:nvSpPr>
        <p:spPr>
          <a:xfrm rot="10800000">
            <a:off x="-381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439632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1933" y="742950"/>
            <a:ext cx="7300134" cy="2139553"/>
          </a:xfrm>
        </p:spPr>
        <p:txBody>
          <a:bodyPr>
            <a:normAutofit/>
          </a:bodyPr>
          <a:lstStyle/>
          <a:p>
            <a:r>
              <a:rPr lang="en-US" sz="4800" dirty="0">
                <a:latin typeface="Times New Roman" panose="02020603050405020304" pitchFamily="18" charset="0"/>
                <a:cs typeface="Times New Roman" panose="02020603050405020304" pitchFamily="18" charset="0"/>
              </a:rPr>
              <a:t>Local flap</a:t>
            </a:r>
          </a:p>
        </p:txBody>
      </p:sp>
    </p:spTree>
    <p:extLst>
      <p:ext uri="{BB962C8B-B14F-4D97-AF65-F5344CB8AC3E}">
        <p14:creationId xmlns:p14="http://schemas.microsoft.com/office/powerpoint/2010/main" val="175560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188" y="28575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Transposition flap</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28750"/>
            <a:ext cx="7763775" cy="3214688"/>
          </a:xfrm>
          <a:prstGeom prst="rect">
            <a:avLst/>
          </a:prstGeom>
          <a:ln w="9525">
            <a:solidFill>
              <a:schemeClr val="bg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 name="Content Placeholder 2">
            <a:extLst>
              <a:ext uri="{FF2B5EF4-FFF2-40B4-BE49-F238E27FC236}">
                <a16:creationId xmlns:a16="http://schemas.microsoft.com/office/drawing/2014/main" id="{54BEDD00-7CF7-DB36-88D3-E262C65E89E1}"/>
              </a:ext>
            </a:extLst>
          </p:cNvPr>
          <p:cNvSpPr txBox="1">
            <a:spLocks/>
          </p:cNvSpPr>
          <p:nvPr/>
        </p:nvSpPr>
        <p:spPr>
          <a:xfrm rot="10800000">
            <a:off x="152401"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952214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209550"/>
            <a:ext cx="7765321" cy="994741"/>
          </a:xfrm>
        </p:spPr>
        <p:txBody>
          <a:bodyPr>
            <a:normAutofit/>
          </a:bodyPr>
          <a:lstStyle/>
          <a:p>
            <a:r>
              <a:rPr lang="en-US" sz="4000" dirty="0" err="1">
                <a:latin typeface="Times New Roman" panose="02020603050405020304" pitchFamily="18" charset="0"/>
                <a:cs typeface="Times New Roman" panose="02020603050405020304" pitchFamily="18" charset="0"/>
              </a:rPr>
              <a:t>Thoraco</a:t>
            </a:r>
            <a:r>
              <a:rPr lang="en-US" sz="4000" dirty="0">
                <a:latin typeface="Times New Roman" panose="02020603050405020304" pitchFamily="18" charset="0"/>
                <a:cs typeface="Times New Roman" panose="02020603050405020304" pitchFamily="18" charset="0"/>
              </a:rPr>
              <a:t>-epigastric flap</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504950"/>
            <a:ext cx="6553200" cy="3124200"/>
          </a:xfrm>
          <a:prstGeom prst="rect">
            <a:avLst/>
          </a:prstGeom>
          <a:ln w="9525">
            <a:solidFill>
              <a:schemeClr val="bg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 name="Content Placeholder 2">
            <a:extLst>
              <a:ext uri="{FF2B5EF4-FFF2-40B4-BE49-F238E27FC236}">
                <a16:creationId xmlns:a16="http://schemas.microsoft.com/office/drawing/2014/main" id="{7C2D0A9E-008D-E2C3-68A6-7CA136126475}"/>
              </a:ext>
            </a:extLst>
          </p:cNvPr>
          <p:cNvSpPr txBox="1">
            <a:spLocks/>
          </p:cNvSpPr>
          <p:nvPr/>
        </p:nvSpPr>
        <p:spPr>
          <a:xfrm rot="10800000">
            <a:off x="381000"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427746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249AF1-4BC0-4871-8E2E-43E156BFEFBF}"/>
              </a:ext>
            </a:extLst>
          </p:cNvPr>
          <p:cNvSpPr>
            <a:spLocks noGrp="1"/>
          </p:cNvSpPr>
          <p:nvPr>
            <p:ph type="title"/>
          </p:nvPr>
        </p:nvSpPr>
        <p:spPr>
          <a:xfrm>
            <a:off x="921933" y="742950"/>
            <a:ext cx="7300134" cy="2139553"/>
          </a:xfrm>
        </p:spPr>
        <p:txBody>
          <a:bodyPr>
            <a:normAutofit/>
          </a:bodyPr>
          <a:lstStyle/>
          <a:p>
            <a:r>
              <a:rPr lang="en-US" sz="5400" dirty="0">
                <a:latin typeface="Times New Roman" panose="02020603050405020304" pitchFamily="18" charset="0"/>
                <a:cs typeface="Times New Roman" panose="02020603050405020304" pitchFamily="18" charset="0"/>
              </a:rPr>
              <a:t>Pedicled Flaps</a:t>
            </a:r>
          </a:p>
        </p:txBody>
      </p:sp>
    </p:spTree>
    <p:extLst>
      <p:ext uri="{BB962C8B-B14F-4D97-AF65-F5344CB8AC3E}">
        <p14:creationId xmlns:p14="http://schemas.microsoft.com/office/powerpoint/2010/main" val="266013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7F01-811D-41DC-983C-F9EC8A3986AD}"/>
              </a:ext>
            </a:extLst>
          </p:cNvPr>
          <p:cNvSpPr>
            <a:spLocks noGrp="1"/>
          </p:cNvSpPr>
          <p:nvPr>
            <p:ph type="title"/>
          </p:nvPr>
        </p:nvSpPr>
        <p:spPr/>
        <p:txBody>
          <a:bodyPr/>
          <a:lstStyle/>
          <a:p>
            <a:r>
              <a:rPr lang="en-US" dirty="0"/>
              <a:t>SEQUENCE OF LGIS</a:t>
            </a:r>
          </a:p>
        </p:txBody>
      </p:sp>
      <p:sp>
        <p:nvSpPr>
          <p:cNvPr id="3" name="Text Placeholder 2">
            <a:extLst>
              <a:ext uri="{FF2B5EF4-FFF2-40B4-BE49-F238E27FC236}">
                <a16:creationId xmlns:a16="http://schemas.microsoft.com/office/drawing/2014/main" id="{5106A65E-8BF1-4728-BE35-AB242FFE6622}"/>
              </a:ext>
            </a:extLst>
          </p:cNvPr>
          <p:cNvSpPr>
            <a:spLocks noGrp="1"/>
          </p:cNvSpPr>
          <p:nvPr>
            <p:ph type="body" idx="1"/>
          </p:nvPr>
        </p:nvSpPr>
        <p:spPr>
          <a:xfrm>
            <a:off x="838200" y="1733550"/>
            <a:ext cx="7239000" cy="3124200"/>
          </a:xfrm>
        </p:spPr>
        <p:txBody>
          <a:bodyPr>
            <a:normAutofit/>
          </a:bodyPr>
          <a:lstStyle/>
          <a:p>
            <a:r>
              <a:rPr lang="en-US" sz="1600" dirty="0"/>
              <a:t>Learning objectives</a:t>
            </a:r>
          </a:p>
          <a:p>
            <a:r>
              <a:rPr lang="en-US" sz="1600" dirty="0"/>
              <a:t>Reconstruction of Breast(core concept = 60%)</a:t>
            </a:r>
          </a:p>
          <a:p>
            <a:r>
              <a:rPr lang="en-US" sz="1600" dirty="0"/>
              <a:t>Related General surgery and Medicine (horizontal integration 20%)</a:t>
            </a:r>
          </a:p>
          <a:p>
            <a:r>
              <a:rPr lang="en-US" sz="1600" dirty="0"/>
              <a:t>Related clinical / Basic sciences (vertical integration – 15%)</a:t>
            </a:r>
          </a:p>
          <a:p>
            <a:r>
              <a:rPr lang="en-US" sz="1600" dirty="0"/>
              <a:t>Research article related to topic (3%) </a:t>
            </a:r>
          </a:p>
          <a:p>
            <a:r>
              <a:rPr lang="en-US" sz="1600" dirty="0"/>
              <a:t>Ethics (2%)</a:t>
            </a:r>
          </a:p>
          <a:p>
            <a:endParaRPr lang="en-US" sz="1600" spc="-113" dirty="0"/>
          </a:p>
        </p:txBody>
      </p:sp>
      <p:sp>
        <p:nvSpPr>
          <p:cNvPr id="4" name="Slide Number Placeholder 3">
            <a:extLst>
              <a:ext uri="{FF2B5EF4-FFF2-40B4-BE49-F238E27FC236}">
                <a16:creationId xmlns:a16="http://schemas.microsoft.com/office/drawing/2014/main" id="{97E4E364-9A24-4529-A2D6-4B7AF21A1CCA}"/>
              </a:ext>
            </a:extLst>
          </p:cNvPr>
          <p:cNvSpPr>
            <a:spLocks noGrp="1"/>
          </p:cNvSpPr>
          <p:nvPr>
            <p:ph type="sldNum" idx="12"/>
          </p:nvPr>
        </p:nvSpPr>
        <p:spPr/>
        <p:txBody>
          <a:bodyPr/>
          <a:lstStyle/>
          <a:p>
            <a:fld id="{00000000-1234-1234-1234-123412341234}" type="slidenum">
              <a:rPr lang="en-US" smtClean="0"/>
              <a:pPr/>
              <a:t>3</a:t>
            </a:fld>
            <a:endParaRPr lang="en-US"/>
          </a:p>
        </p:txBody>
      </p:sp>
    </p:spTree>
    <p:extLst>
      <p:ext uri="{BB962C8B-B14F-4D97-AF65-F5344CB8AC3E}">
        <p14:creationId xmlns:p14="http://schemas.microsoft.com/office/powerpoint/2010/main" val="2589554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6971"/>
          </a:xfrm>
        </p:spPr>
        <p:txBody>
          <a:bodyPr>
            <a:normAutofit/>
          </a:bodyPr>
          <a:lstStyle/>
          <a:p>
            <a:r>
              <a:rPr lang="en-US" sz="2400" dirty="0">
                <a:latin typeface="Times New Roman" panose="02020603050405020304" pitchFamily="18" charset="0"/>
                <a:cs typeface="Times New Roman" panose="02020603050405020304" pitchFamily="18" charset="0"/>
              </a:rPr>
              <a:t>Pedicle LD Flap			 Pedicle tram Flap </a:t>
            </a:r>
          </a:p>
        </p:txBody>
      </p:sp>
      <p:sp>
        <p:nvSpPr>
          <p:cNvPr id="3" name="Content Placeholder 2"/>
          <p:cNvSpPr>
            <a:spLocks noGrp="1"/>
          </p:cNvSpPr>
          <p:nvPr>
            <p:ph idx="1"/>
          </p:nvPr>
        </p:nvSpPr>
        <p:spPr>
          <a:xfrm>
            <a:off x="914400" y="4585236"/>
            <a:ext cx="7810500" cy="575073"/>
          </a:xfrm>
        </p:spPr>
        <p:txBody>
          <a:bodyPr>
            <a:normAutofit fontScale="92500"/>
          </a:bodyPr>
          <a:lstStyle/>
          <a:p>
            <a:pPr marL="342900" lvl="1" indent="0">
              <a:buNone/>
            </a:pPr>
            <a:r>
              <a:rPr lang="en-US" sz="1600" i="1" dirty="0">
                <a:latin typeface="Times New Roman" panose="02020603050405020304" pitchFamily="18" charset="0"/>
                <a:cs typeface="Times New Roman" panose="02020603050405020304" pitchFamily="18" charset="0"/>
              </a:rPr>
              <a:t>Based on the Thoracodorsal artery		              	Based on Superior Epigastric Artery</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19148"/>
            <a:ext cx="3429000" cy="37596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19149"/>
            <a:ext cx="4114800" cy="37596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1CCC6F74-05CA-5BD6-B694-E77CC60DAD46}"/>
              </a:ext>
            </a:extLst>
          </p:cNvPr>
          <p:cNvSpPr txBox="1">
            <a:spLocks/>
          </p:cNvSpPr>
          <p:nvPr/>
        </p:nvSpPr>
        <p:spPr>
          <a:xfrm rot="10800000">
            <a:off x="296826" y="819148"/>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7421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7" t="2602" r="1098"/>
          <a:stretch/>
        </p:blipFill>
        <p:spPr bwMode="auto">
          <a:xfrm>
            <a:off x="1524000" y="742950"/>
            <a:ext cx="5891645" cy="4330342"/>
          </a:xfrm>
          <a:prstGeom prst="rect">
            <a:avLst/>
          </a:prstGeom>
          <a:ln w="3175" cap="sq" cmpd="thickThin">
            <a:solidFill>
              <a:schemeClr val="bg1"/>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title"/>
          </p:nvPr>
        </p:nvSpPr>
        <p:spPr>
          <a:xfrm>
            <a:off x="457200" y="205979"/>
            <a:ext cx="8229600" cy="536971"/>
          </a:xfrm>
        </p:spPr>
        <p:txBody>
          <a:bodyPr>
            <a:noAutofit/>
          </a:bodyPr>
          <a:lstStyle/>
          <a:p>
            <a:r>
              <a:rPr lang="en-US" sz="3200" dirty="0">
                <a:latin typeface="Times New Roman" panose="02020603050405020304" pitchFamily="18" charset="0"/>
                <a:cs typeface="Times New Roman" panose="02020603050405020304" pitchFamily="18" charset="0"/>
              </a:rPr>
              <a:t>LD Flap Following Mastectomy</a:t>
            </a:r>
          </a:p>
        </p:txBody>
      </p:sp>
      <p:sp>
        <p:nvSpPr>
          <p:cNvPr id="4" name="Content Placeholder 2">
            <a:extLst>
              <a:ext uri="{FF2B5EF4-FFF2-40B4-BE49-F238E27FC236}">
                <a16:creationId xmlns:a16="http://schemas.microsoft.com/office/drawing/2014/main" id="{16D1DB35-E764-FA33-EB0B-85DCBC4AE3DE}"/>
              </a:ext>
            </a:extLst>
          </p:cNvPr>
          <p:cNvSpPr txBox="1">
            <a:spLocks/>
          </p:cNvSpPr>
          <p:nvPr/>
        </p:nvSpPr>
        <p:spPr>
          <a:xfrm rot="10800000">
            <a:off x="252845" y="7429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25082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9339" y="23480"/>
            <a:ext cx="7765321" cy="994172"/>
          </a:xfrm>
        </p:spPr>
        <p:txBody>
          <a:bodyPr>
            <a:normAutofit/>
          </a:bodyPr>
          <a:lstStyle/>
          <a:p>
            <a:r>
              <a:rPr lang="en-US" sz="4000" dirty="0">
                <a:latin typeface="Times New Roman" panose="02020603050405020304" pitchFamily="18" charset="0"/>
                <a:cs typeface="Times New Roman" panose="02020603050405020304" pitchFamily="18" charset="0"/>
              </a:rPr>
              <a:t>Pedicle LD flap</a:t>
            </a:r>
          </a:p>
        </p:txBody>
      </p:sp>
      <p:sp>
        <p:nvSpPr>
          <p:cNvPr id="5" name="Text Placeholder 4"/>
          <p:cNvSpPr>
            <a:spLocks noGrp="1"/>
          </p:cNvSpPr>
          <p:nvPr>
            <p:ph type="body" idx="1"/>
          </p:nvPr>
        </p:nvSpPr>
        <p:spPr>
          <a:xfrm>
            <a:off x="683100" y="1123950"/>
            <a:ext cx="3659399" cy="617934"/>
          </a:xfrm>
          <a:solidFill>
            <a:schemeClr val="bg1"/>
          </a:solidFill>
        </p:spPr>
        <p:txBody>
          <a:bodyPr anchor="ctr"/>
          <a:lstStyle/>
          <a:p>
            <a:pPr algn="ctr"/>
            <a:r>
              <a:rPr lang="en-US" dirty="0">
                <a:latin typeface="Times New Roman" panose="02020603050405020304" pitchFamily="18" charset="0"/>
                <a:cs typeface="Times New Roman" panose="02020603050405020304" pitchFamily="18" charset="0"/>
              </a:rPr>
              <a:t>ADVANTAGES</a:t>
            </a:r>
          </a:p>
        </p:txBody>
      </p:sp>
      <p:sp>
        <p:nvSpPr>
          <p:cNvPr id="6" name="Content Placeholder 5"/>
          <p:cNvSpPr>
            <a:spLocks noGrp="1"/>
          </p:cNvSpPr>
          <p:nvPr>
            <p:ph sz="half" idx="2"/>
          </p:nvPr>
        </p:nvSpPr>
        <p:spPr>
          <a:xfrm>
            <a:off x="914400" y="2038350"/>
            <a:ext cx="3962400" cy="2514600"/>
          </a:xfrm>
        </p:spPr>
        <p:txBody>
          <a:bodyPr>
            <a:normAutofit/>
          </a:bodyPr>
          <a:lstStyle/>
          <a:p>
            <a:pPr>
              <a:lnSpc>
                <a:spcPct val="150000"/>
              </a:lnSpc>
            </a:pPr>
            <a:r>
              <a:rPr lang="en-US" sz="1800" dirty="0">
                <a:latin typeface="Times New Roman" panose="02020603050405020304" pitchFamily="18" charset="0"/>
                <a:cs typeface="Times New Roman" panose="02020603050405020304" pitchFamily="18" charset="0"/>
              </a:rPr>
              <a:t>Broad muscle, covers large surface area </a:t>
            </a:r>
          </a:p>
          <a:p>
            <a:pPr>
              <a:lnSpc>
                <a:spcPct val="150000"/>
              </a:lnSpc>
            </a:pPr>
            <a:r>
              <a:rPr lang="en-US" sz="1800" dirty="0">
                <a:latin typeface="Times New Roman" panose="02020603050405020304" pitchFamily="18" charset="0"/>
                <a:cs typeface="Times New Roman" panose="02020603050405020304" pitchFamily="18" charset="0"/>
              </a:rPr>
              <a:t>Can be used with/without skin paddle</a:t>
            </a:r>
          </a:p>
          <a:p>
            <a:pPr>
              <a:lnSpc>
                <a:spcPct val="150000"/>
              </a:lnSpc>
            </a:pPr>
            <a:r>
              <a:rPr lang="en-US" sz="1800" dirty="0">
                <a:latin typeface="Times New Roman" panose="02020603050405020304" pitchFamily="18" charset="0"/>
                <a:cs typeface="Times New Roman" panose="02020603050405020304" pitchFamily="18" charset="0"/>
              </a:rPr>
              <a:t>Can be used in salvage procedures </a:t>
            </a:r>
          </a:p>
        </p:txBody>
      </p:sp>
      <p:sp>
        <p:nvSpPr>
          <p:cNvPr id="8" name="Content Placeholder 7"/>
          <p:cNvSpPr>
            <a:spLocks noGrp="1"/>
          </p:cNvSpPr>
          <p:nvPr>
            <p:ph sz="quarter" idx="4"/>
          </p:nvPr>
        </p:nvSpPr>
        <p:spPr>
          <a:xfrm>
            <a:off x="4629150" y="1741884"/>
            <a:ext cx="4572000" cy="2159226"/>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Skin paddle does not provide sufficient volume</a:t>
            </a:r>
          </a:p>
          <a:p>
            <a:r>
              <a:rPr lang="en-US" sz="1800" dirty="0">
                <a:latin typeface="Times New Roman" panose="02020603050405020304" pitchFamily="18" charset="0"/>
                <a:cs typeface="Times New Roman" panose="02020603050405020304" pitchFamily="18" charset="0"/>
              </a:rPr>
              <a:t>Often has to be used in combination with a prosthesis </a:t>
            </a:r>
          </a:p>
        </p:txBody>
      </p:sp>
      <p:sp>
        <p:nvSpPr>
          <p:cNvPr id="9" name="Text Placeholder 4">
            <a:extLst>
              <a:ext uri="{FF2B5EF4-FFF2-40B4-BE49-F238E27FC236}">
                <a16:creationId xmlns:a16="http://schemas.microsoft.com/office/drawing/2014/main" id="{6EB50501-E305-ECA0-CBEF-C97DBDD72BC6}"/>
              </a:ext>
            </a:extLst>
          </p:cNvPr>
          <p:cNvSpPr txBox="1">
            <a:spLocks/>
          </p:cNvSpPr>
          <p:nvPr/>
        </p:nvSpPr>
        <p:spPr>
          <a:xfrm>
            <a:off x="462915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DISADVANTAGES</a:t>
            </a:r>
          </a:p>
        </p:txBody>
      </p:sp>
      <p:sp>
        <p:nvSpPr>
          <p:cNvPr id="10" name="Content Placeholder 2">
            <a:extLst>
              <a:ext uri="{FF2B5EF4-FFF2-40B4-BE49-F238E27FC236}">
                <a16:creationId xmlns:a16="http://schemas.microsoft.com/office/drawing/2014/main" id="{A36513A5-AD5D-8DDC-1435-0732C12A129A}"/>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55501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b="36900"/>
          <a:stretch>
            <a:fillRect/>
          </a:stretch>
        </p:blipFill>
        <p:spPr bwMode="auto">
          <a:xfrm>
            <a:off x="1676400" y="1428750"/>
            <a:ext cx="5486400" cy="3127247"/>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689339" y="125430"/>
            <a:ext cx="7765321" cy="994741"/>
          </a:xfrm>
        </p:spPr>
        <p:txBody>
          <a:bodyPr>
            <a:normAutofit/>
          </a:bodyPr>
          <a:lstStyle/>
          <a:p>
            <a:r>
              <a:rPr lang="en-US" sz="3200" dirty="0">
                <a:latin typeface="Times New Roman" panose="02020603050405020304" pitchFamily="18" charset="0"/>
                <a:cs typeface="Times New Roman" panose="02020603050405020304" pitchFamily="18" charset="0"/>
              </a:rPr>
              <a:t>Transverse Rectus </a:t>
            </a:r>
            <a:r>
              <a:rPr lang="en-US" sz="3200" dirty="0" err="1">
                <a:latin typeface="Times New Roman" panose="02020603050405020304" pitchFamily="18" charset="0"/>
                <a:cs typeface="Times New Roman" panose="02020603050405020304" pitchFamily="18" charset="0"/>
              </a:rPr>
              <a:t>Abdominus</a:t>
            </a:r>
            <a:r>
              <a:rPr lang="en-US" sz="3200" dirty="0">
                <a:latin typeface="Times New Roman" panose="02020603050405020304" pitchFamily="18" charset="0"/>
                <a:cs typeface="Times New Roman" panose="02020603050405020304" pitchFamily="18" charset="0"/>
              </a:rPr>
              <a:t> Flap</a:t>
            </a:r>
          </a:p>
        </p:txBody>
      </p:sp>
      <p:sp>
        <p:nvSpPr>
          <p:cNvPr id="5" name="Content Placeholder 2">
            <a:extLst>
              <a:ext uri="{FF2B5EF4-FFF2-40B4-BE49-F238E27FC236}">
                <a16:creationId xmlns:a16="http://schemas.microsoft.com/office/drawing/2014/main" id="{5BBAE73C-909D-5832-3301-AC969043342B}"/>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114181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091" y="16392"/>
            <a:ext cx="7765321" cy="994172"/>
          </a:xfrm>
        </p:spPr>
        <p:txBody>
          <a:bodyPr>
            <a:normAutofit/>
          </a:bodyPr>
          <a:lstStyle/>
          <a:p>
            <a:r>
              <a:rPr lang="en-US" sz="4000" dirty="0">
                <a:latin typeface="Times New Roman" panose="02020603050405020304" pitchFamily="18" charset="0"/>
                <a:cs typeface="Times New Roman" panose="02020603050405020304" pitchFamily="18" charset="0"/>
              </a:rPr>
              <a:t>Pedicle TRAM flap</a:t>
            </a:r>
          </a:p>
        </p:txBody>
      </p:sp>
      <p:sp>
        <p:nvSpPr>
          <p:cNvPr id="6" name="Content Placeholder 5"/>
          <p:cNvSpPr>
            <a:spLocks noGrp="1"/>
          </p:cNvSpPr>
          <p:nvPr>
            <p:ph sz="half" idx="2"/>
          </p:nvPr>
        </p:nvSpPr>
        <p:spPr>
          <a:xfrm>
            <a:off x="972447" y="2207654"/>
            <a:ext cx="3220352" cy="2159226"/>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Good Tissue Adiposity</a:t>
            </a:r>
          </a:p>
          <a:p>
            <a:r>
              <a:rPr lang="en-US" sz="1800" dirty="0">
                <a:latin typeface="Times New Roman" panose="02020603050405020304" pitchFamily="18" charset="0"/>
                <a:cs typeface="Times New Roman" panose="02020603050405020304" pitchFamily="18" charset="0"/>
              </a:rPr>
              <a:t>Short operation time</a:t>
            </a:r>
          </a:p>
        </p:txBody>
      </p:sp>
      <p:sp>
        <p:nvSpPr>
          <p:cNvPr id="8" name="Content Placeholder 7"/>
          <p:cNvSpPr>
            <a:spLocks noGrp="1"/>
          </p:cNvSpPr>
          <p:nvPr>
            <p:ph sz="quarter" idx="4"/>
          </p:nvPr>
        </p:nvSpPr>
        <p:spPr/>
        <p:txBody>
          <a:bodyPr>
            <a:normAutofit/>
          </a:bodyPr>
          <a:lstStyle/>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Weakens the Abdominal Wall</a:t>
            </a:r>
          </a:p>
          <a:p>
            <a:r>
              <a:rPr lang="en-US" sz="1800" dirty="0">
                <a:effectLst/>
                <a:latin typeface="Times New Roman" panose="02020603050405020304" pitchFamily="18" charset="0"/>
                <a:cs typeface="Times New Roman" panose="02020603050405020304" pitchFamily="18" charset="0"/>
              </a:rPr>
              <a:t>May cause Abdominal Wall Hernia</a:t>
            </a:r>
          </a:p>
        </p:txBody>
      </p:sp>
      <p:sp>
        <p:nvSpPr>
          <p:cNvPr id="9" name="Text Placeholder 4">
            <a:extLst>
              <a:ext uri="{FF2B5EF4-FFF2-40B4-BE49-F238E27FC236}">
                <a16:creationId xmlns:a16="http://schemas.microsoft.com/office/drawing/2014/main" id="{2531559A-12CF-7381-EB00-1C8EC766669F}"/>
              </a:ext>
            </a:extLst>
          </p:cNvPr>
          <p:cNvSpPr txBox="1">
            <a:spLocks/>
          </p:cNvSpPr>
          <p:nvPr/>
        </p:nvSpPr>
        <p:spPr>
          <a:xfrm>
            <a:off x="533400" y="1505489"/>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a:latin typeface="Times New Roman" panose="02020603050405020304" pitchFamily="18" charset="0"/>
                <a:cs typeface="Times New Roman" panose="02020603050405020304" pitchFamily="18" charset="0"/>
              </a:rPr>
              <a:t>ADVANTAGES</a:t>
            </a:r>
            <a:endParaRPr lang="en-US"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935ACF2B-6EEA-429F-C287-0FB1E6E579FA}"/>
              </a:ext>
            </a:extLst>
          </p:cNvPr>
          <p:cNvSpPr txBox="1">
            <a:spLocks/>
          </p:cNvSpPr>
          <p:nvPr/>
        </p:nvSpPr>
        <p:spPr>
          <a:xfrm>
            <a:off x="4728380" y="1494856"/>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DISADVANTAGES</a:t>
            </a:r>
          </a:p>
        </p:txBody>
      </p:sp>
      <p:sp>
        <p:nvSpPr>
          <p:cNvPr id="13" name="Content Placeholder 2">
            <a:extLst>
              <a:ext uri="{FF2B5EF4-FFF2-40B4-BE49-F238E27FC236}">
                <a16:creationId xmlns:a16="http://schemas.microsoft.com/office/drawing/2014/main" id="{DEC47CFC-CD5F-A5DE-6361-49683298F3E0}"/>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604669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A3079-F5EA-4367-8705-BBAEE9C38C3D}"/>
              </a:ext>
            </a:extLst>
          </p:cNvPr>
          <p:cNvSpPr>
            <a:spLocks noGrp="1"/>
          </p:cNvSpPr>
          <p:nvPr>
            <p:ph type="title"/>
          </p:nvPr>
        </p:nvSpPr>
        <p:spPr/>
        <p:txBody>
          <a:bodyPr>
            <a:normAutofit/>
          </a:bodyPr>
          <a:lstStyle/>
          <a:p>
            <a:r>
              <a:rPr lang="en-US" sz="4800" dirty="0">
                <a:latin typeface="Times New Roman" panose="02020603050405020304" pitchFamily="18" charset="0"/>
                <a:cs typeface="Times New Roman" panose="02020603050405020304" pitchFamily="18" charset="0"/>
              </a:rPr>
              <a:t>Free Flaps</a:t>
            </a:r>
          </a:p>
        </p:txBody>
      </p:sp>
    </p:spTree>
    <p:extLst>
      <p:ext uri="{BB962C8B-B14F-4D97-AF65-F5344CB8AC3E}">
        <p14:creationId xmlns:p14="http://schemas.microsoft.com/office/powerpoint/2010/main" val="1033490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877"/>
            <a:ext cx="8557052" cy="738673"/>
          </a:xfrm>
        </p:spPr>
        <p:txBody>
          <a:bodyPr>
            <a:normAutofit/>
          </a:bodyPr>
          <a:lstStyle/>
          <a:p>
            <a:r>
              <a:rPr lang="en-US" sz="1800" dirty="0">
                <a:latin typeface="Times New Roman" panose="02020603050405020304" pitchFamily="18" charset="0"/>
                <a:cs typeface="Times New Roman" panose="02020603050405020304" pitchFamily="18" charset="0"/>
              </a:rPr>
              <a:t>Abdominal (DIEP)</a:t>
            </a:r>
            <a:r>
              <a:rPr lang="en-US" sz="2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medial Thigh</a:t>
            </a:r>
            <a:r>
              <a:rPr lang="en-US" sz="2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gluteal artery</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66800" y="4647944"/>
            <a:ext cx="7741112" cy="457200"/>
          </a:xfrm>
        </p:spPr>
        <p:txBody>
          <a:bodyPr>
            <a:normAutofit/>
          </a:bodyPr>
          <a:lstStyle/>
          <a:p>
            <a:pPr marL="342900" lvl="1" indent="0">
              <a:buNone/>
            </a:pPr>
            <a:r>
              <a:rPr lang="en-US" sz="1600" i="1" dirty="0">
                <a:latin typeface="Times New Roman" panose="02020603050405020304" pitchFamily="18" charset="0"/>
                <a:cs typeface="Times New Roman" panose="02020603050405020304" pitchFamily="18" charset="0"/>
              </a:rPr>
              <a:t> DIEP Flap		Medial circumflex femoral artery		Sup/Inf gluteal artery</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50" r="6897"/>
          <a:stretch/>
        </p:blipFill>
        <p:spPr bwMode="auto">
          <a:xfrm>
            <a:off x="636336" y="971550"/>
            <a:ext cx="2792510" cy="3581400"/>
          </a:xfrm>
          <a:prstGeom prst="rect">
            <a:avLst/>
          </a:prstGeom>
          <a:noFill/>
          <a:ln>
            <a:solidFill>
              <a:schemeClr val="bg1"/>
            </a:solid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31531" y="1497619"/>
            <a:ext cx="3581400" cy="252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340" r="57340"/>
          <a:stretch/>
        </p:blipFill>
        <p:spPr bwMode="auto">
          <a:xfrm>
            <a:off x="3492460" y="971550"/>
            <a:ext cx="5015204" cy="3581400"/>
          </a:xfrm>
          <a:prstGeom prst="rect">
            <a:avLst/>
          </a:prstGeom>
          <a:noFill/>
          <a:ln>
            <a:solidFill>
              <a:schemeClr val="bg1"/>
            </a:solidFill>
          </a:ln>
          <a:effectLst/>
        </p:spPr>
      </p:pic>
      <p:sp>
        <p:nvSpPr>
          <p:cNvPr id="7" name="Content Placeholder 2">
            <a:extLst>
              <a:ext uri="{FF2B5EF4-FFF2-40B4-BE49-F238E27FC236}">
                <a16:creationId xmlns:a16="http://schemas.microsoft.com/office/drawing/2014/main" id="{8F722787-6AA6-D76A-597F-7D958F7C10E1}"/>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4900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additive="base">
                                        <p:cTn id="19" dur="500" fill="hold"/>
                                        <p:tgtEl>
                                          <p:spTgt spid="5123"/>
                                        </p:tgtEl>
                                        <p:attrNameLst>
                                          <p:attrName>ppt_x</p:attrName>
                                        </p:attrNameLst>
                                      </p:cBhvr>
                                      <p:tavLst>
                                        <p:tav tm="0">
                                          <p:val>
                                            <p:strVal val="#ppt_x"/>
                                          </p:val>
                                        </p:tav>
                                        <p:tav tm="100000">
                                          <p:val>
                                            <p:strVal val="#ppt_x"/>
                                          </p:val>
                                        </p:tav>
                                      </p:tavLst>
                                    </p:anim>
                                    <p:anim calcmode="lin" valueType="num">
                                      <p:cBhvr additive="base">
                                        <p:cTn id="2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DIEP Flap</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123950"/>
            <a:ext cx="5334000" cy="35637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a:extLst>
              <a:ext uri="{FF2B5EF4-FFF2-40B4-BE49-F238E27FC236}">
                <a16:creationId xmlns:a16="http://schemas.microsoft.com/office/drawing/2014/main" id="{54433925-4956-27C9-B99B-5BA7D5DFA43C}"/>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411831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14350"/>
            <a:ext cx="4707794" cy="434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30AE81D5-ABC8-EB00-B6B7-8B3B3F7C4111}"/>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811472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091" y="133350"/>
            <a:ext cx="7765321" cy="994172"/>
          </a:xfrm>
        </p:spPr>
        <p:txBody>
          <a:bodyPr>
            <a:normAutofit/>
          </a:bodyPr>
          <a:lstStyle/>
          <a:p>
            <a:r>
              <a:rPr lang="en-US" sz="4000" dirty="0">
                <a:latin typeface="Times New Roman" panose="02020603050405020304" pitchFamily="18" charset="0"/>
                <a:cs typeface="Times New Roman" panose="02020603050405020304" pitchFamily="18" charset="0"/>
              </a:rPr>
              <a:t>Free Diep flap</a:t>
            </a:r>
          </a:p>
        </p:txBody>
      </p:sp>
      <p:sp>
        <p:nvSpPr>
          <p:cNvPr id="6" name="Content Placeholder 5"/>
          <p:cNvSpPr>
            <a:spLocks noGrp="1"/>
          </p:cNvSpPr>
          <p:nvPr>
            <p:ph sz="half" idx="2"/>
          </p:nvPr>
        </p:nvSpPr>
        <p:spPr>
          <a:xfrm>
            <a:off x="684872" y="1702413"/>
            <a:ext cx="3830406" cy="2159226"/>
          </a:xfrm>
        </p:spPr>
        <p:txBody>
          <a:bodyPr>
            <a:normAutofit/>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Good Tissue Adiposity</a:t>
            </a:r>
          </a:p>
          <a:p>
            <a:r>
              <a:rPr lang="en-US" sz="1800" dirty="0">
                <a:latin typeface="Times New Roman" panose="02020603050405020304" pitchFamily="18" charset="0"/>
                <a:cs typeface="Times New Roman" panose="02020603050405020304" pitchFamily="18" charset="0"/>
              </a:rPr>
              <a:t>Can be used in high risk patients</a:t>
            </a:r>
          </a:p>
        </p:txBody>
      </p:sp>
      <p:sp>
        <p:nvSpPr>
          <p:cNvPr id="8" name="Content Placeholder 7"/>
          <p:cNvSpPr>
            <a:spLocks noGrp="1"/>
          </p:cNvSpPr>
          <p:nvPr>
            <p:ph sz="quarter" idx="4"/>
          </p:nvPr>
        </p:nvSpPr>
        <p:spPr>
          <a:xfrm>
            <a:off x="4628250" y="2118122"/>
            <a:ext cx="3821518" cy="2159226"/>
          </a:xfrm>
        </p:spPr>
        <p:txBody>
          <a:bodyPr>
            <a:normAutofit/>
          </a:bodyPr>
          <a:lstStyle/>
          <a:p>
            <a:r>
              <a:rPr lang="en-US" sz="1800" dirty="0">
                <a:latin typeface="Times New Roman" panose="02020603050405020304" pitchFamily="18" charset="0"/>
                <a:cs typeface="Times New Roman" panose="02020603050405020304" pitchFamily="18" charset="0"/>
              </a:rPr>
              <a:t>Weakens the Abdominal Wall</a:t>
            </a:r>
          </a:p>
          <a:p>
            <a:r>
              <a:rPr lang="en-US" sz="1800" dirty="0">
                <a:latin typeface="Times New Roman" panose="02020603050405020304" pitchFamily="18" charset="0"/>
                <a:cs typeface="Times New Roman" panose="02020603050405020304" pitchFamily="18" charset="0"/>
              </a:rPr>
              <a:t>May cause Abdominal Wall Hernia</a:t>
            </a:r>
          </a:p>
          <a:p>
            <a:r>
              <a:rPr lang="en-US" sz="1800" dirty="0">
                <a:latin typeface="Times New Roman" panose="02020603050405020304" pitchFamily="18" charset="0"/>
                <a:cs typeface="Times New Roman" panose="02020603050405020304" pitchFamily="18" charset="0"/>
              </a:rPr>
              <a:t>Longer surgery duration</a:t>
            </a:r>
          </a:p>
        </p:txBody>
      </p:sp>
      <p:sp>
        <p:nvSpPr>
          <p:cNvPr id="9" name="Text Placeholder 4">
            <a:extLst>
              <a:ext uri="{FF2B5EF4-FFF2-40B4-BE49-F238E27FC236}">
                <a16:creationId xmlns:a16="http://schemas.microsoft.com/office/drawing/2014/main" id="{D2700FE5-9BB1-B9A7-87EE-AE319A8F57F3}"/>
              </a:ext>
            </a:extLst>
          </p:cNvPr>
          <p:cNvSpPr txBox="1">
            <a:spLocks/>
          </p:cNvSpPr>
          <p:nvPr/>
        </p:nvSpPr>
        <p:spPr>
          <a:xfrm>
            <a:off x="68310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a:latin typeface="Times New Roman" panose="02020603050405020304" pitchFamily="18" charset="0"/>
                <a:cs typeface="Times New Roman" panose="02020603050405020304" pitchFamily="18" charset="0"/>
              </a:rPr>
              <a:t>ADVANTAGES</a:t>
            </a:r>
            <a:endParaRPr lang="en-US"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80EDF59A-C6BA-E17D-DC6A-911FADD4D21F}"/>
              </a:ext>
            </a:extLst>
          </p:cNvPr>
          <p:cNvSpPr txBox="1">
            <a:spLocks/>
          </p:cNvSpPr>
          <p:nvPr/>
        </p:nvSpPr>
        <p:spPr>
          <a:xfrm>
            <a:off x="462915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DISADVANTAGES</a:t>
            </a:r>
          </a:p>
        </p:txBody>
      </p:sp>
      <p:sp>
        <p:nvSpPr>
          <p:cNvPr id="13" name="Content Placeholder 2">
            <a:extLst>
              <a:ext uri="{FF2B5EF4-FFF2-40B4-BE49-F238E27FC236}">
                <a16:creationId xmlns:a16="http://schemas.microsoft.com/office/drawing/2014/main" id="{5D02EDEC-902E-917D-CE7C-6F86E0519BB8}"/>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91716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2650AD9-DE2B-41AA-8115-9CCF3EA8EBF8}" type="slidenum">
              <a:rPr lang="en-US" smtClean="0"/>
              <a:pPr/>
              <a:t>4</a:t>
            </a:fld>
            <a:endParaRPr lang="en-US"/>
          </a:p>
        </p:txBody>
      </p:sp>
      <p:grpSp>
        <p:nvGrpSpPr>
          <p:cNvPr id="10" name="Group 9">
            <a:extLst>
              <a:ext uri="{FF2B5EF4-FFF2-40B4-BE49-F238E27FC236}">
                <a16:creationId xmlns:a16="http://schemas.microsoft.com/office/drawing/2014/main" id="{3C93BE13-370F-7012-1FFF-7CC99A1D853A}"/>
              </a:ext>
            </a:extLst>
          </p:cNvPr>
          <p:cNvGrpSpPr/>
          <p:nvPr/>
        </p:nvGrpSpPr>
        <p:grpSpPr>
          <a:xfrm>
            <a:off x="1027509" y="646764"/>
            <a:ext cx="6858000" cy="4039537"/>
            <a:chOff x="1027509" y="646764"/>
            <a:chExt cx="6858000" cy="403953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09" y="646764"/>
              <a:ext cx="6858000" cy="4039537"/>
            </a:xfrm>
            <a:prstGeom prst="rect">
              <a:avLst/>
            </a:prstGeom>
          </p:spPr>
        </p:pic>
        <p:sp>
          <p:nvSpPr>
            <p:cNvPr id="4" name="Rectangle 3">
              <a:extLst>
                <a:ext uri="{FF2B5EF4-FFF2-40B4-BE49-F238E27FC236}">
                  <a16:creationId xmlns:a16="http://schemas.microsoft.com/office/drawing/2014/main" id="{1EC222BE-8B0E-C445-3575-A2B866B09ACB}"/>
                </a:ext>
              </a:extLst>
            </p:cNvPr>
            <p:cNvSpPr/>
            <p:nvPr/>
          </p:nvSpPr>
          <p:spPr>
            <a:xfrm>
              <a:off x="2895836" y="2777442"/>
              <a:ext cx="1219200" cy="2363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96B8F"/>
                  </a:solidFill>
                  <a:effectLst>
                    <a:outerShdw blurRad="38100" dist="38100" dir="2700000" algn="tl">
                      <a:srgbClr val="000000">
                        <a:alpha val="43137"/>
                      </a:srgbClr>
                    </a:outerShdw>
                  </a:effectLst>
                </a:rPr>
                <a:t>Plastic Surgery</a:t>
              </a:r>
            </a:p>
          </p:txBody>
        </p:sp>
        <p:sp>
          <p:nvSpPr>
            <p:cNvPr id="5" name="Rectangle 4">
              <a:extLst>
                <a:ext uri="{FF2B5EF4-FFF2-40B4-BE49-F238E27FC236}">
                  <a16:creationId xmlns:a16="http://schemas.microsoft.com/office/drawing/2014/main" id="{12853F2D-902A-D219-9EB4-C50FC57AB14B}"/>
                </a:ext>
              </a:extLst>
            </p:cNvPr>
            <p:cNvSpPr/>
            <p:nvPr/>
          </p:nvSpPr>
          <p:spPr>
            <a:xfrm>
              <a:off x="4680195" y="3028575"/>
              <a:ext cx="763783" cy="168486"/>
            </a:xfrm>
            <a:prstGeom prst="rect">
              <a:avLst/>
            </a:prstGeom>
            <a:solidFill>
              <a:srgbClr val="F3F3F3"/>
            </a:solidFill>
            <a:ln>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rgbClr val="496B8F"/>
                  </a:solidFill>
                  <a:effectLst>
                    <a:outerShdw blurRad="38100" dist="38100" dir="2700000" algn="tl">
                      <a:srgbClr val="000000">
                        <a:alpha val="43137"/>
                      </a:srgbClr>
                    </a:outerShdw>
                  </a:effectLst>
                </a:rPr>
                <a:t>General Surgery</a:t>
              </a:r>
            </a:p>
          </p:txBody>
        </p:sp>
        <p:sp>
          <p:nvSpPr>
            <p:cNvPr id="6" name="Rectangle 5">
              <a:extLst>
                <a:ext uri="{FF2B5EF4-FFF2-40B4-BE49-F238E27FC236}">
                  <a16:creationId xmlns:a16="http://schemas.microsoft.com/office/drawing/2014/main" id="{937B1484-6E49-66EB-DBB1-B7D2E5963E79}"/>
                </a:ext>
              </a:extLst>
            </p:cNvPr>
            <p:cNvSpPr/>
            <p:nvPr/>
          </p:nvSpPr>
          <p:spPr>
            <a:xfrm>
              <a:off x="1460500" y="3028950"/>
              <a:ext cx="685800" cy="266699"/>
            </a:xfrm>
            <a:prstGeom prst="rect">
              <a:avLst/>
            </a:prstGeom>
            <a:solidFill>
              <a:srgbClr val="F3F3F3"/>
            </a:solidFill>
            <a:ln>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496B8F"/>
                  </a:solidFill>
                  <a:effectLst>
                    <a:outerShdw blurRad="38100" dist="38100" dir="2700000" algn="tl">
                      <a:srgbClr val="000000">
                        <a:alpha val="43137"/>
                      </a:srgbClr>
                    </a:outerShdw>
                  </a:effectLst>
                </a:rPr>
                <a:t>General Medicine</a:t>
              </a:r>
            </a:p>
          </p:txBody>
        </p:sp>
      </p:grpSp>
    </p:spTree>
    <p:extLst>
      <p:ext uri="{BB962C8B-B14F-4D97-AF65-F5344CB8AC3E}">
        <p14:creationId xmlns:p14="http://schemas.microsoft.com/office/powerpoint/2010/main" val="208093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250" y="1099956"/>
            <a:ext cx="4951500" cy="390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09600" y="105215"/>
            <a:ext cx="7765321" cy="994741"/>
          </a:xfrm>
        </p:spPr>
        <p:txBody>
          <a:bodyPr>
            <a:normAutofit/>
          </a:bodyPr>
          <a:lstStyle/>
          <a:p>
            <a:r>
              <a:rPr lang="en-US" sz="4000" dirty="0">
                <a:latin typeface="Times New Roman" pitchFamily="18" charset="0"/>
                <a:cs typeface="Times New Roman" pitchFamily="18" charset="0"/>
              </a:rPr>
              <a:t>Medial Thigh Flap</a:t>
            </a:r>
          </a:p>
        </p:txBody>
      </p:sp>
      <p:sp>
        <p:nvSpPr>
          <p:cNvPr id="5" name="Content Placeholder 2">
            <a:extLst>
              <a:ext uri="{FF2B5EF4-FFF2-40B4-BE49-F238E27FC236}">
                <a16:creationId xmlns:a16="http://schemas.microsoft.com/office/drawing/2014/main" id="{6261FB14-D2AF-6B7E-0F5E-3041B73901D5}"/>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621945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346" y="169664"/>
            <a:ext cx="7765321" cy="994172"/>
          </a:xfrm>
        </p:spPr>
        <p:txBody>
          <a:bodyPr>
            <a:normAutofit/>
          </a:bodyPr>
          <a:lstStyle/>
          <a:p>
            <a:r>
              <a:rPr lang="en-US" sz="4000" dirty="0">
                <a:latin typeface="Times New Roman" panose="02020603050405020304" pitchFamily="18" charset="0"/>
                <a:cs typeface="Times New Roman" panose="02020603050405020304" pitchFamily="18" charset="0"/>
              </a:rPr>
              <a:t>Medial Thigh flap</a:t>
            </a:r>
          </a:p>
        </p:txBody>
      </p:sp>
      <p:sp>
        <p:nvSpPr>
          <p:cNvPr id="6" name="Content Placeholder 5"/>
          <p:cNvSpPr>
            <a:spLocks noGrp="1"/>
          </p:cNvSpPr>
          <p:nvPr>
            <p:ph sz="half" idx="2"/>
          </p:nvPr>
        </p:nvSpPr>
        <p:spPr>
          <a:xfrm>
            <a:off x="914400" y="1885950"/>
            <a:ext cx="3886654" cy="2749776"/>
          </a:xfrm>
        </p:spPr>
        <p:txBody>
          <a:bodyPr>
            <a:normAutofit/>
          </a:bodyP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Can be used in abdominoplasty / abdominal flap patients</a:t>
            </a:r>
          </a:p>
          <a:p>
            <a:r>
              <a:rPr lang="en-US" sz="2000" dirty="0">
                <a:latin typeface="Times New Roman" panose="02020603050405020304" pitchFamily="18" charset="0"/>
                <a:cs typeface="Times New Roman" panose="02020603050405020304" pitchFamily="18" charset="0"/>
              </a:rPr>
              <a:t>Incorporate </a:t>
            </a:r>
            <a:r>
              <a:rPr lang="en-US" sz="2000" dirty="0" err="1">
                <a:latin typeface="Times New Roman" panose="02020603050405020304" pitchFamily="18" charset="0"/>
                <a:cs typeface="Times New Roman" panose="02020603050405020304" pitchFamily="18" charset="0"/>
              </a:rPr>
              <a:t>gracilis</a:t>
            </a:r>
            <a:r>
              <a:rPr lang="en-US" sz="2000" dirty="0">
                <a:latin typeface="Times New Roman" panose="02020603050405020304" pitchFamily="18" charset="0"/>
                <a:cs typeface="Times New Roman" panose="02020603050405020304" pitchFamily="18" charset="0"/>
              </a:rPr>
              <a:t> muscle</a:t>
            </a:r>
          </a:p>
          <a:p>
            <a:r>
              <a:rPr lang="en-US" sz="2000" dirty="0">
                <a:latin typeface="Times New Roman" panose="02020603050405020304" pitchFamily="18" charset="0"/>
                <a:cs typeface="Times New Roman" panose="02020603050405020304" pitchFamily="18" charset="0"/>
              </a:rPr>
              <a:t>Reliable skin paddle</a:t>
            </a:r>
          </a:p>
          <a:p>
            <a:r>
              <a:rPr lang="en-US" sz="2000" dirty="0">
                <a:latin typeface="Times New Roman" panose="02020603050405020304" pitchFamily="18" charset="0"/>
                <a:cs typeface="Times New Roman" panose="02020603050405020304" pitchFamily="18" charset="0"/>
              </a:rPr>
              <a:t>Hidden scar</a:t>
            </a:r>
          </a:p>
        </p:txBody>
      </p:sp>
      <p:sp>
        <p:nvSpPr>
          <p:cNvPr id="8" name="Content Placeholder 7"/>
          <p:cNvSpPr>
            <a:spLocks noGrp="1"/>
          </p:cNvSpPr>
          <p:nvPr>
            <p:ph sz="quarter" idx="4"/>
          </p:nvPr>
        </p:nvSpPr>
        <p:spPr>
          <a:xfrm>
            <a:off x="4594583" y="1953287"/>
            <a:ext cx="4514850" cy="2292576"/>
          </a:xfrm>
        </p:spPr>
        <p:txBody>
          <a:bodyPr>
            <a:noAutofit/>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Tension in scar may cause labial spreading</a:t>
            </a:r>
          </a:p>
          <a:p>
            <a:r>
              <a:rPr lang="en-US" sz="1800" dirty="0">
                <a:latin typeface="Times New Roman" panose="02020603050405020304" pitchFamily="18" charset="0"/>
                <a:cs typeface="Times New Roman" panose="02020603050405020304" pitchFamily="18" charset="0"/>
              </a:rPr>
              <a:t>Limited availability of soft tissue (250-350g)</a:t>
            </a:r>
          </a:p>
          <a:p>
            <a:r>
              <a:rPr lang="en-US" sz="1800" dirty="0">
                <a:latin typeface="Times New Roman" panose="02020603050405020304" pitchFamily="18" charset="0"/>
                <a:cs typeface="Times New Roman" panose="02020603050405020304" pitchFamily="18" charset="0"/>
              </a:rPr>
              <a:t>Limited vascular pedicle length (7 cm)</a:t>
            </a:r>
          </a:p>
        </p:txBody>
      </p:sp>
      <p:sp>
        <p:nvSpPr>
          <p:cNvPr id="11" name="Text Placeholder 4">
            <a:extLst>
              <a:ext uri="{FF2B5EF4-FFF2-40B4-BE49-F238E27FC236}">
                <a16:creationId xmlns:a16="http://schemas.microsoft.com/office/drawing/2014/main" id="{C81B68CC-E5E6-45CB-1966-54BF24D77F61}"/>
              </a:ext>
            </a:extLst>
          </p:cNvPr>
          <p:cNvSpPr>
            <a:spLocks noGrp="1"/>
          </p:cNvSpPr>
          <p:nvPr>
            <p:ph type="body" idx="1"/>
          </p:nvPr>
        </p:nvSpPr>
        <p:spPr>
          <a:xfrm>
            <a:off x="683100" y="1123950"/>
            <a:ext cx="3659399" cy="617934"/>
          </a:xfrm>
          <a:solidFill>
            <a:schemeClr val="bg1"/>
          </a:solidFill>
        </p:spPr>
        <p:txBody>
          <a:bodyPr anchor="ctr"/>
          <a:lstStyle/>
          <a:p>
            <a:pPr algn="ctr"/>
            <a:r>
              <a:rPr lang="en-US" dirty="0">
                <a:latin typeface="Times New Roman" panose="02020603050405020304" pitchFamily="18" charset="0"/>
                <a:cs typeface="Times New Roman" panose="02020603050405020304" pitchFamily="18" charset="0"/>
              </a:rPr>
              <a:t>ADVANTAGES</a:t>
            </a:r>
          </a:p>
        </p:txBody>
      </p:sp>
      <p:sp>
        <p:nvSpPr>
          <p:cNvPr id="12" name="Text Placeholder 4">
            <a:extLst>
              <a:ext uri="{FF2B5EF4-FFF2-40B4-BE49-F238E27FC236}">
                <a16:creationId xmlns:a16="http://schemas.microsoft.com/office/drawing/2014/main" id="{B55C2F5E-4009-3407-CDEC-C8ED62F2EBD3}"/>
              </a:ext>
            </a:extLst>
          </p:cNvPr>
          <p:cNvSpPr txBox="1">
            <a:spLocks/>
          </p:cNvSpPr>
          <p:nvPr/>
        </p:nvSpPr>
        <p:spPr>
          <a:xfrm>
            <a:off x="462915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DISADVANTAGES</a:t>
            </a:r>
          </a:p>
        </p:txBody>
      </p:sp>
      <p:sp>
        <p:nvSpPr>
          <p:cNvPr id="13" name="Content Placeholder 2">
            <a:extLst>
              <a:ext uri="{FF2B5EF4-FFF2-40B4-BE49-F238E27FC236}">
                <a16:creationId xmlns:a16="http://schemas.microsoft.com/office/drawing/2014/main" id="{4213B314-DC3B-FD52-59D8-83F63661A7CC}"/>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710358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50" y="514350"/>
            <a:ext cx="81760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442A811B-687A-D48B-0840-73DBFCD7D2CF}"/>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466585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346" y="16392"/>
            <a:ext cx="7765321" cy="994172"/>
          </a:xfrm>
        </p:spPr>
        <p:txBody>
          <a:bodyPr>
            <a:normAutofit/>
          </a:bodyPr>
          <a:lstStyle/>
          <a:p>
            <a:r>
              <a:rPr lang="en-US" sz="3600" dirty="0">
                <a:latin typeface="Times New Roman" panose="02020603050405020304" pitchFamily="18" charset="0"/>
                <a:cs typeface="Times New Roman" panose="02020603050405020304" pitchFamily="18" charset="0"/>
              </a:rPr>
              <a:t>Gluteal artery flaps</a:t>
            </a:r>
          </a:p>
        </p:txBody>
      </p:sp>
      <p:sp>
        <p:nvSpPr>
          <p:cNvPr id="6" name="Content Placeholder 5"/>
          <p:cNvSpPr>
            <a:spLocks noGrp="1"/>
          </p:cNvSpPr>
          <p:nvPr>
            <p:ph sz="half" idx="2"/>
          </p:nvPr>
        </p:nvSpPr>
        <p:spPr>
          <a:xfrm>
            <a:off x="541385" y="1770206"/>
            <a:ext cx="4133850" cy="2521176"/>
          </a:xfrm>
        </p:spPr>
        <p:txBody>
          <a:bodyPr>
            <a:normAutofit/>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Can be done in abdominoplasty patients</a:t>
            </a:r>
          </a:p>
          <a:p>
            <a:r>
              <a:rPr lang="en-US" sz="1800" dirty="0">
                <a:latin typeface="Times New Roman" panose="02020603050405020304" pitchFamily="18" charset="0"/>
                <a:cs typeface="Times New Roman" panose="02020603050405020304" pitchFamily="18" charset="0"/>
              </a:rPr>
              <a:t>Good amount of adipose tissue </a:t>
            </a:r>
          </a:p>
          <a:p>
            <a:r>
              <a:rPr lang="en-US" sz="1800" dirty="0">
                <a:latin typeface="Times New Roman" panose="02020603050405020304" pitchFamily="18" charset="0"/>
                <a:cs typeface="Times New Roman" panose="02020603050405020304" pitchFamily="18" charset="0"/>
              </a:rPr>
              <a:t>Single perforator is sufficient to support the flap</a:t>
            </a:r>
          </a:p>
          <a:p>
            <a:endParaRPr lang="en-US" sz="18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4"/>
          </p:nvPr>
        </p:nvSpPr>
        <p:spPr>
          <a:xfrm>
            <a:off x="4629150" y="2184174"/>
            <a:ext cx="4133850" cy="2292576"/>
          </a:xfrm>
        </p:spPr>
        <p:txBody>
          <a:bodyPr>
            <a:noAutofit/>
          </a:bodyPr>
          <a:lstStyle/>
          <a:p>
            <a:r>
              <a:rPr lang="en-US" sz="1800" dirty="0">
                <a:latin typeface="Times New Roman" panose="02020603050405020304" pitchFamily="18" charset="0"/>
                <a:cs typeface="Times New Roman" panose="02020603050405020304" pitchFamily="18" charset="0"/>
              </a:rPr>
              <a:t>Limited vascular pedicle length (5.6 cm)</a:t>
            </a:r>
          </a:p>
          <a:p>
            <a:r>
              <a:rPr lang="en-US" sz="1800" dirty="0">
                <a:latin typeface="Times New Roman" panose="02020603050405020304" pitchFamily="18" charset="0"/>
                <a:cs typeface="Times New Roman" panose="02020603050405020304" pitchFamily="18" charset="0"/>
              </a:rPr>
              <a:t>Usually needs intra operative position change</a:t>
            </a:r>
          </a:p>
        </p:txBody>
      </p:sp>
      <p:sp>
        <p:nvSpPr>
          <p:cNvPr id="11" name="Text Placeholder 4">
            <a:extLst>
              <a:ext uri="{FF2B5EF4-FFF2-40B4-BE49-F238E27FC236}">
                <a16:creationId xmlns:a16="http://schemas.microsoft.com/office/drawing/2014/main" id="{CA9519C6-92A3-7553-C356-6BA680BC7B32}"/>
              </a:ext>
            </a:extLst>
          </p:cNvPr>
          <p:cNvSpPr>
            <a:spLocks noGrp="1"/>
          </p:cNvSpPr>
          <p:nvPr>
            <p:ph type="body" idx="1"/>
          </p:nvPr>
        </p:nvSpPr>
        <p:spPr>
          <a:xfrm>
            <a:off x="683100" y="1123950"/>
            <a:ext cx="3659399" cy="617934"/>
          </a:xfrm>
          <a:solidFill>
            <a:schemeClr val="bg1"/>
          </a:solidFill>
        </p:spPr>
        <p:txBody>
          <a:bodyPr anchor="ctr"/>
          <a:lstStyle/>
          <a:p>
            <a:pPr algn="ctr"/>
            <a:r>
              <a:rPr lang="en-US" dirty="0">
                <a:latin typeface="Times New Roman" panose="02020603050405020304" pitchFamily="18" charset="0"/>
                <a:cs typeface="Times New Roman" panose="02020603050405020304" pitchFamily="18" charset="0"/>
              </a:rPr>
              <a:t>ADVANTAGES</a:t>
            </a:r>
          </a:p>
        </p:txBody>
      </p:sp>
      <p:sp>
        <p:nvSpPr>
          <p:cNvPr id="12" name="Text Placeholder 4">
            <a:extLst>
              <a:ext uri="{FF2B5EF4-FFF2-40B4-BE49-F238E27FC236}">
                <a16:creationId xmlns:a16="http://schemas.microsoft.com/office/drawing/2014/main" id="{66B2504A-0B06-C988-9D8E-DDBFEF4326A5}"/>
              </a:ext>
            </a:extLst>
          </p:cNvPr>
          <p:cNvSpPr txBox="1">
            <a:spLocks/>
          </p:cNvSpPr>
          <p:nvPr/>
        </p:nvSpPr>
        <p:spPr>
          <a:xfrm>
            <a:off x="462915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DISADVANTAGES</a:t>
            </a:r>
          </a:p>
        </p:txBody>
      </p:sp>
      <p:sp>
        <p:nvSpPr>
          <p:cNvPr id="13" name="Content Placeholder 2">
            <a:extLst>
              <a:ext uri="{FF2B5EF4-FFF2-40B4-BE49-F238E27FC236}">
                <a16:creationId xmlns:a16="http://schemas.microsoft.com/office/drawing/2014/main" id="{846D04F1-A356-E4DD-EC27-375E9DBC0ECC}"/>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550997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41B8C-8C8C-4C38-9654-B17A4F26AC47}"/>
              </a:ext>
            </a:extLst>
          </p:cNvPr>
          <p:cNvSpPr>
            <a:spLocks noGrp="1"/>
          </p:cNvSpPr>
          <p:nvPr>
            <p:ph type="title"/>
          </p:nvPr>
        </p:nvSpPr>
        <p:spPr>
          <a:xfrm>
            <a:off x="633091" y="192840"/>
            <a:ext cx="7765321" cy="994172"/>
          </a:xfrm>
        </p:spPr>
        <p:txBody>
          <a:bodyPr>
            <a:normAutofit/>
          </a:bodyPr>
          <a:lstStyle/>
          <a:p>
            <a:r>
              <a:rPr lang="en-US" sz="4000" dirty="0">
                <a:latin typeface="Times New Roman" panose="02020603050405020304" pitchFamily="18" charset="0"/>
                <a:cs typeface="Times New Roman" panose="02020603050405020304" pitchFamily="18" charset="0"/>
              </a:rPr>
              <a:t>Complications</a:t>
            </a:r>
          </a:p>
        </p:txBody>
      </p:sp>
      <p:sp>
        <p:nvSpPr>
          <p:cNvPr id="8" name="Content Placeholder 7">
            <a:extLst>
              <a:ext uri="{FF2B5EF4-FFF2-40B4-BE49-F238E27FC236}">
                <a16:creationId xmlns:a16="http://schemas.microsoft.com/office/drawing/2014/main" id="{9FD5BCA5-0F86-456A-8E0E-8BE619C1B134}"/>
              </a:ext>
            </a:extLst>
          </p:cNvPr>
          <p:cNvSpPr>
            <a:spLocks noGrp="1"/>
          </p:cNvSpPr>
          <p:nvPr>
            <p:ph sz="quarter" idx="4"/>
          </p:nvPr>
        </p:nvSpPr>
        <p:spPr>
          <a:xfrm>
            <a:off x="4739013" y="1871040"/>
            <a:ext cx="3659400" cy="2688486"/>
          </a:xfrm>
        </p:spPr>
        <p:txBody>
          <a:bodyPr>
            <a:normAutofit fontScale="85000" lnSpcReduction="10000"/>
          </a:bodyPr>
          <a:lstStyle/>
          <a:p>
            <a:r>
              <a:rPr lang="en-US" sz="1800" b="1" dirty="0">
                <a:latin typeface="Times New Roman" panose="02020603050405020304" pitchFamily="18" charset="0"/>
                <a:cs typeface="Times New Roman" panose="02020603050405020304" pitchFamily="18" charset="0"/>
              </a:rPr>
              <a:t>Infection</a:t>
            </a:r>
          </a:p>
          <a:p>
            <a:r>
              <a:rPr lang="en-US" sz="1800" b="1" dirty="0">
                <a:latin typeface="Times New Roman" panose="02020603050405020304" pitchFamily="18" charset="0"/>
                <a:cs typeface="Times New Roman" panose="02020603050405020304" pitchFamily="18" charset="0"/>
              </a:rPr>
              <a:t>Hematoma</a:t>
            </a:r>
          </a:p>
          <a:p>
            <a:r>
              <a:rPr lang="en-US" sz="1800" b="1" dirty="0">
                <a:latin typeface="Times New Roman" panose="02020603050405020304" pitchFamily="18" charset="0"/>
                <a:cs typeface="Times New Roman" panose="02020603050405020304" pitchFamily="18" charset="0"/>
              </a:rPr>
              <a:t>Wound Dehiscence</a:t>
            </a:r>
          </a:p>
          <a:p>
            <a:r>
              <a:rPr lang="en-US" sz="1800" b="1" dirty="0">
                <a:latin typeface="Times New Roman" panose="02020603050405020304" pitchFamily="18" charset="0"/>
                <a:cs typeface="Times New Roman" panose="02020603050405020304" pitchFamily="18" charset="0"/>
              </a:rPr>
              <a:t>Skin Flap Necrosis</a:t>
            </a:r>
          </a:p>
          <a:p>
            <a:r>
              <a:rPr lang="en-US" sz="1800" b="1" dirty="0">
                <a:latin typeface="Times New Roman" panose="02020603050405020304" pitchFamily="18" charset="0"/>
                <a:cs typeface="Times New Roman" panose="02020603050405020304" pitchFamily="18" charset="0"/>
              </a:rPr>
              <a:t>Umbilical Necrosis</a:t>
            </a:r>
          </a:p>
          <a:p>
            <a:r>
              <a:rPr lang="en-US" sz="1800" b="1" dirty="0">
                <a:latin typeface="Times New Roman" panose="02020603050405020304" pitchFamily="18" charset="0"/>
                <a:cs typeface="Times New Roman" panose="02020603050405020304" pitchFamily="18" charset="0"/>
              </a:rPr>
              <a:t>Abdominal Wall Hernias and Bulges</a:t>
            </a:r>
          </a:p>
          <a:p>
            <a:r>
              <a:rPr lang="en-US" sz="1800" b="1" dirty="0">
                <a:latin typeface="Times New Roman" panose="02020603050405020304" pitchFamily="18" charset="0"/>
                <a:cs typeface="Times New Roman" panose="02020603050405020304" pitchFamily="18" charset="0"/>
              </a:rPr>
              <a:t>Medial thigh lymphatic leaks</a:t>
            </a:r>
          </a:p>
        </p:txBody>
      </p:sp>
      <p:sp>
        <p:nvSpPr>
          <p:cNvPr id="9" name="Text Placeholder 4">
            <a:extLst>
              <a:ext uri="{FF2B5EF4-FFF2-40B4-BE49-F238E27FC236}">
                <a16:creationId xmlns:a16="http://schemas.microsoft.com/office/drawing/2014/main" id="{A8617928-8E4B-C07B-D1B5-319AB8216DF2}"/>
              </a:ext>
            </a:extLst>
          </p:cNvPr>
          <p:cNvSpPr txBox="1">
            <a:spLocks/>
          </p:cNvSpPr>
          <p:nvPr/>
        </p:nvSpPr>
        <p:spPr>
          <a:xfrm>
            <a:off x="68310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RECIPIENT SITE</a:t>
            </a:r>
          </a:p>
        </p:txBody>
      </p:sp>
      <p:sp>
        <p:nvSpPr>
          <p:cNvPr id="10" name="Text Placeholder 4">
            <a:extLst>
              <a:ext uri="{FF2B5EF4-FFF2-40B4-BE49-F238E27FC236}">
                <a16:creationId xmlns:a16="http://schemas.microsoft.com/office/drawing/2014/main" id="{0E91AB92-75D5-06F3-7816-014C0622F46F}"/>
              </a:ext>
            </a:extLst>
          </p:cNvPr>
          <p:cNvSpPr txBox="1">
            <a:spLocks/>
          </p:cNvSpPr>
          <p:nvPr/>
        </p:nvSpPr>
        <p:spPr>
          <a:xfrm>
            <a:off x="462915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DONOR SITE</a:t>
            </a:r>
          </a:p>
        </p:txBody>
      </p:sp>
      <p:sp>
        <p:nvSpPr>
          <p:cNvPr id="11" name="Content Placeholder 7">
            <a:extLst>
              <a:ext uri="{FF2B5EF4-FFF2-40B4-BE49-F238E27FC236}">
                <a16:creationId xmlns:a16="http://schemas.microsoft.com/office/drawing/2014/main" id="{54DCA412-5B8A-49BC-724B-7FB78D123709}"/>
              </a:ext>
            </a:extLst>
          </p:cNvPr>
          <p:cNvSpPr txBox="1">
            <a:spLocks/>
          </p:cNvSpPr>
          <p:nvPr/>
        </p:nvSpPr>
        <p:spPr>
          <a:xfrm>
            <a:off x="745589" y="1871040"/>
            <a:ext cx="3659400" cy="2688486"/>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60000"/>
              </a:lnSpc>
            </a:pPr>
            <a:r>
              <a:rPr lang="en-US" sz="1600" b="1" dirty="0">
                <a:latin typeface="Times New Roman" panose="02020603050405020304" pitchFamily="18" charset="0"/>
                <a:cs typeface="Times New Roman" panose="02020603050405020304" pitchFamily="18" charset="0"/>
              </a:rPr>
              <a:t>Vascular Compromise </a:t>
            </a:r>
          </a:p>
          <a:p>
            <a:pPr>
              <a:lnSpc>
                <a:spcPct val="160000"/>
              </a:lnSpc>
            </a:pPr>
            <a:r>
              <a:rPr lang="en-US" sz="1600" b="1" dirty="0">
                <a:latin typeface="Times New Roman" panose="02020603050405020304" pitchFamily="18" charset="0"/>
                <a:cs typeface="Times New Roman" panose="02020603050405020304" pitchFamily="18" charset="0"/>
              </a:rPr>
              <a:t>Fat Necrosis</a:t>
            </a:r>
          </a:p>
          <a:p>
            <a:pPr>
              <a:lnSpc>
                <a:spcPct val="160000"/>
              </a:lnSpc>
            </a:pPr>
            <a:r>
              <a:rPr lang="en-US" sz="1600" b="1" dirty="0">
                <a:latin typeface="Times New Roman" panose="02020603050405020304" pitchFamily="18" charset="0"/>
                <a:cs typeface="Times New Roman" panose="02020603050405020304" pitchFamily="18" charset="0"/>
              </a:rPr>
              <a:t>Partial Flap Loss</a:t>
            </a:r>
          </a:p>
          <a:p>
            <a:pPr>
              <a:lnSpc>
                <a:spcPct val="160000"/>
              </a:lnSpc>
            </a:pPr>
            <a:r>
              <a:rPr lang="en-US" sz="1600" b="1" dirty="0">
                <a:latin typeface="Times New Roman" panose="02020603050405020304" pitchFamily="18" charset="0"/>
                <a:cs typeface="Times New Roman" panose="02020603050405020304" pitchFamily="18" charset="0"/>
              </a:rPr>
              <a:t>Wound Dehiscence</a:t>
            </a:r>
          </a:p>
          <a:p>
            <a:pPr>
              <a:lnSpc>
                <a:spcPct val="160000"/>
              </a:lnSpc>
            </a:pPr>
            <a:r>
              <a:rPr lang="en-US" sz="1600" b="1" dirty="0">
                <a:latin typeface="Times New Roman" panose="02020603050405020304" pitchFamily="18" charset="0"/>
                <a:cs typeface="Times New Roman" panose="02020603050405020304" pitchFamily="18" charset="0"/>
              </a:rPr>
              <a:t>Infection</a:t>
            </a:r>
          </a:p>
          <a:p>
            <a:pPr>
              <a:lnSpc>
                <a:spcPct val="160000"/>
              </a:lnSpc>
            </a:pPr>
            <a:r>
              <a:rPr lang="en-US" sz="1600" b="1" dirty="0">
                <a:latin typeface="Times New Roman" panose="02020603050405020304" pitchFamily="18" charset="0"/>
                <a:cs typeface="Times New Roman" panose="02020603050405020304" pitchFamily="18" charset="0"/>
              </a:rPr>
              <a:t>Hematomas</a:t>
            </a:r>
          </a:p>
        </p:txBody>
      </p:sp>
      <p:sp>
        <p:nvSpPr>
          <p:cNvPr id="14" name="Content Placeholder 2">
            <a:extLst>
              <a:ext uri="{FF2B5EF4-FFF2-40B4-BE49-F238E27FC236}">
                <a16:creationId xmlns:a16="http://schemas.microsoft.com/office/drawing/2014/main" id="{E02DE613-5EE2-0E18-5D66-5A6F3FFB24D5}"/>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553386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21933" y="819150"/>
            <a:ext cx="7300134" cy="2139553"/>
          </a:xfrm>
        </p:spPr>
        <p:txBody>
          <a:bodyPr>
            <a:normAutofit/>
          </a:bodyPr>
          <a:lstStyle/>
          <a:p>
            <a:r>
              <a:rPr lang="en-US" sz="4800" dirty="0">
                <a:latin typeface="Times New Roman" panose="02020603050405020304" pitchFamily="18" charset="0"/>
                <a:cs typeface="Times New Roman" panose="02020603050405020304" pitchFamily="18" charset="0"/>
              </a:rPr>
              <a:t>Nipple Areola Reconstruction</a:t>
            </a:r>
          </a:p>
        </p:txBody>
      </p:sp>
    </p:spTree>
    <p:extLst>
      <p:ext uri="{BB962C8B-B14F-4D97-AF65-F5344CB8AC3E}">
        <p14:creationId xmlns:p14="http://schemas.microsoft.com/office/powerpoint/2010/main" val="384551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5853" y="27024"/>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Goals</a:t>
            </a:r>
          </a:p>
        </p:txBody>
      </p:sp>
      <p:sp>
        <p:nvSpPr>
          <p:cNvPr id="5" name="Content Placeholder 4"/>
          <p:cNvSpPr>
            <a:spLocks noGrp="1"/>
          </p:cNvSpPr>
          <p:nvPr>
            <p:ph idx="1"/>
          </p:nvPr>
        </p:nvSpPr>
        <p:spPr>
          <a:xfrm>
            <a:off x="838200" y="1428750"/>
            <a:ext cx="7460522" cy="2771352"/>
          </a:xfrm>
        </p:spPr>
        <p:txBody>
          <a:bodyPr>
            <a:normAutofit/>
          </a:bodyPr>
          <a:lstStyle/>
          <a:p>
            <a:pPr>
              <a:lnSpc>
                <a:spcPct val="150000"/>
              </a:lnSpc>
            </a:pPr>
            <a:r>
              <a:rPr lang="en-US" sz="2000" dirty="0">
                <a:latin typeface="Times New Roman" panose="02020603050405020304" pitchFamily="18" charset="0"/>
                <a:cs typeface="Times New Roman" panose="02020603050405020304" pitchFamily="18" charset="0"/>
              </a:rPr>
              <a:t>To create nipples that are appropriately located on the breast mound</a:t>
            </a:r>
          </a:p>
          <a:p>
            <a:pPr>
              <a:lnSpc>
                <a:spcPct val="150000"/>
              </a:lnSpc>
            </a:pPr>
            <a:r>
              <a:rPr lang="en-US" sz="2000" dirty="0">
                <a:latin typeface="Times New Roman" panose="02020603050405020304" pitchFamily="18" charset="0"/>
                <a:cs typeface="Times New Roman" panose="02020603050405020304" pitchFamily="18" charset="0"/>
              </a:rPr>
              <a:t>Nipple is of appropriate size, shape, color, and texture. </a:t>
            </a:r>
          </a:p>
          <a:p>
            <a:pPr>
              <a:lnSpc>
                <a:spcPct val="150000"/>
              </a:lnSpc>
            </a:pPr>
            <a:r>
              <a:rPr lang="en-US" sz="2000" dirty="0">
                <a:latin typeface="Times New Roman" panose="02020603050405020304" pitchFamily="18" charset="0"/>
                <a:cs typeface="Times New Roman" panose="02020603050405020304" pitchFamily="18" charset="0"/>
              </a:rPr>
              <a:t>Projection is another key aspect of nipple reconstruction</a:t>
            </a:r>
          </a:p>
        </p:txBody>
      </p:sp>
      <p:sp>
        <p:nvSpPr>
          <p:cNvPr id="6" name="Content Placeholder 2">
            <a:extLst>
              <a:ext uri="{FF2B5EF4-FFF2-40B4-BE49-F238E27FC236}">
                <a16:creationId xmlns:a16="http://schemas.microsoft.com/office/drawing/2014/main" id="{203995F4-B2FD-68A4-A7A7-9313220EC89E}"/>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17305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35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Local Flaps</a:t>
            </a:r>
          </a:p>
        </p:txBody>
      </p:sp>
      <p:sp>
        <p:nvSpPr>
          <p:cNvPr id="3" name="Content Placeholder 2"/>
          <p:cNvSpPr>
            <a:spLocks noGrp="1"/>
          </p:cNvSpPr>
          <p:nvPr>
            <p:ph idx="1"/>
          </p:nvPr>
        </p:nvSpPr>
        <p:spPr>
          <a:xfrm>
            <a:off x="921478" y="1128090"/>
            <a:ext cx="7765322" cy="3729659"/>
          </a:xfrm>
        </p:spPr>
        <p:txBody>
          <a:bodyPr>
            <a:normAutofit/>
          </a:bodyPr>
          <a:lstStyle/>
          <a:p>
            <a:r>
              <a:rPr lang="en-US" sz="1800" dirty="0">
                <a:effectLst/>
                <a:latin typeface="Times New Roman" panose="02020603050405020304" pitchFamily="18" charset="0"/>
                <a:cs typeface="Times New Roman" panose="02020603050405020304" pitchFamily="18" charset="0"/>
              </a:rPr>
              <a:t>A central dermal fat pedicle is wrapped by full- or partial-thickness skin flaps</a:t>
            </a: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Most commonly used nowadays</a:t>
            </a:r>
          </a:p>
          <a:p>
            <a:r>
              <a:rPr lang="en-US" sz="1800" dirty="0">
                <a:effectLst/>
                <a:latin typeface="Times New Roman" panose="02020603050405020304" pitchFamily="18" charset="0"/>
                <a:cs typeface="Times New Roman" panose="02020603050405020304" pitchFamily="18" charset="0"/>
              </a:rPr>
              <a:t>Include</a:t>
            </a:r>
          </a:p>
          <a:p>
            <a:pPr lvl="1"/>
            <a:r>
              <a:rPr lang="en-US" sz="1600" dirty="0">
                <a:effectLst/>
                <a:latin typeface="Times New Roman" panose="02020603050405020304" pitchFamily="18" charset="0"/>
                <a:cs typeface="Times New Roman" panose="02020603050405020304" pitchFamily="18" charset="0"/>
              </a:rPr>
              <a:t>Skate flap</a:t>
            </a:r>
          </a:p>
          <a:p>
            <a:pPr lvl="1"/>
            <a:r>
              <a:rPr lang="en-US" sz="1600" dirty="0">
                <a:effectLst/>
                <a:latin typeface="Times New Roman" panose="02020603050405020304" pitchFamily="18" charset="0"/>
                <a:cs typeface="Times New Roman" panose="02020603050405020304" pitchFamily="18" charset="0"/>
              </a:rPr>
              <a:t>Modified skate flap</a:t>
            </a:r>
          </a:p>
          <a:p>
            <a:pPr lvl="1"/>
            <a:r>
              <a:rPr lang="en-US" sz="1600" dirty="0">
                <a:effectLst/>
                <a:latin typeface="Times New Roman" panose="02020603050405020304" pitchFamily="18" charset="0"/>
                <a:cs typeface="Times New Roman" panose="02020603050405020304" pitchFamily="18" charset="0"/>
              </a:rPr>
              <a:t>Star flap</a:t>
            </a:r>
          </a:p>
          <a:p>
            <a:pPr lvl="1"/>
            <a:r>
              <a:rPr lang="en-US" sz="1600" dirty="0">
                <a:effectLst/>
                <a:latin typeface="Times New Roman" panose="02020603050405020304" pitchFamily="18" charset="0"/>
                <a:cs typeface="Times New Roman" panose="02020603050405020304" pitchFamily="18" charset="0"/>
              </a:rPr>
              <a:t>Cervical visor (CV) flap</a:t>
            </a:r>
          </a:p>
          <a:p>
            <a:pPr lvl="1"/>
            <a:r>
              <a:rPr lang="en-US" sz="1600" dirty="0">
                <a:effectLst/>
                <a:latin typeface="Times New Roman" panose="02020603050405020304" pitchFamily="18" charset="0"/>
                <a:cs typeface="Times New Roman" panose="02020603050405020304" pitchFamily="18" charset="0"/>
              </a:rPr>
              <a:t>Wrap flap</a:t>
            </a:r>
          </a:p>
          <a:p>
            <a:pPr lvl="1"/>
            <a:r>
              <a:rPr lang="en-US" sz="1600" dirty="0">
                <a:effectLst/>
                <a:latin typeface="Times New Roman" panose="02020603050405020304" pitchFamily="18" charset="0"/>
                <a:cs typeface="Times New Roman" panose="02020603050405020304" pitchFamily="18" charset="0"/>
              </a:rPr>
              <a:t>Fishtail flap</a:t>
            </a:r>
            <a:r>
              <a:rPr lang="en-US" sz="1600" dirty="0">
                <a:latin typeface="Times New Roman" panose="02020603050405020304" pitchFamily="18" charset="0"/>
                <a:cs typeface="Times New Roman" panose="02020603050405020304" pitchFamily="18" charset="0"/>
              </a:rPr>
              <a:t> </a:t>
            </a: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273A81DB-B5BD-700F-F9A9-9BF8FA51F3FB}"/>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374619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0947"/>
            <a:ext cx="5638800" cy="487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42B7F1E-D5B2-0163-0117-6D68EEA42AD6}"/>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017706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091" y="0"/>
            <a:ext cx="7765321" cy="994172"/>
          </a:xfrm>
        </p:spPr>
        <p:txBody>
          <a:bodyPr>
            <a:normAutofit/>
          </a:bodyPr>
          <a:lstStyle/>
          <a:p>
            <a:r>
              <a:rPr lang="en-US" sz="4000" dirty="0">
                <a:latin typeface="Times New Roman" panose="02020603050405020304" pitchFamily="18" charset="0"/>
                <a:cs typeface="Times New Roman" panose="02020603050405020304" pitchFamily="18" charset="0"/>
              </a:rPr>
              <a:t>Local flaps</a:t>
            </a:r>
          </a:p>
        </p:txBody>
      </p:sp>
      <p:sp>
        <p:nvSpPr>
          <p:cNvPr id="6" name="Content Placeholder 5"/>
          <p:cNvSpPr>
            <a:spLocks noGrp="1"/>
          </p:cNvSpPr>
          <p:nvPr>
            <p:ph sz="half" idx="2"/>
          </p:nvPr>
        </p:nvSpPr>
        <p:spPr>
          <a:xfrm>
            <a:off x="683100" y="2322004"/>
            <a:ext cx="3829505" cy="2159226"/>
          </a:xfrm>
        </p:spPr>
        <p:txBody>
          <a:bodyPr>
            <a:normAutofit/>
          </a:bodyPr>
          <a:lstStyle/>
          <a:p>
            <a:r>
              <a:rPr lang="en-US" sz="1800" dirty="0">
                <a:latin typeface="Times New Roman" panose="02020603050405020304" pitchFamily="18" charset="0"/>
                <a:cs typeface="Times New Roman" panose="02020603050405020304" pitchFamily="18" charset="0"/>
              </a:rPr>
              <a:t>Reliable</a:t>
            </a:r>
          </a:p>
          <a:p>
            <a:r>
              <a:rPr lang="en-US" sz="1800" dirty="0">
                <a:latin typeface="Times New Roman" panose="02020603050405020304" pitchFamily="18" charset="0"/>
                <a:cs typeface="Times New Roman" panose="02020603050405020304" pitchFamily="18" charset="0"/>
              </a:rPr>
              <a:t>Donor site can be usually closed primarily</a:t>
            </a:r>
          </a:p>
        </p:txBody>
      </p:sp>
      <p:sp>
        <p:nvSpPr>
          <p:cNvPr id="8" name="Content Placeholder 7"/>
          <p:cNvSpPr>
            <a:spLocks noGrp="1"/>
          </p:cNvSpPr>
          <p:nvPr>
            <p:ph sz="quarter" idx="4"/>
          </p:nvPr>
        </p:nvSpPr>
        <p:spPr>
          <a:xfrm>
            <a:off x="4572000" y="1822224"/>
            <a:ext cx="4108169" cy="2521176"/>
          </a:xfrm>
        </p:spPr>
        <p:txBody>
          <a:bodyPr>
            <a:normAutofit/>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Not suitable for thin/irradiated patients</a:t>
            </a:r>
          </a:p>
          <a:p>
            <a:r>
              <a:rPr lang="en-US" sz="1800" dirty="0">
                <a:latin typeface="Times New Roman" panose="02020603050405020304" pitchFamily="18" charset="0"/>
                <a:cs typeface="Times New Roman" panose="02020603050405020304" pitchFamily="18" charset="0"/>
              </a:rPr>
              <a:t>Difficult in prosthetic reconstruction </a:t>
            </a:r>
          </a:p>
          <a:p>
            <a:r>
              <a:rPr lang="en-US" sz="1800" dirty="0">
                <a:latin typeface="Times New Roman" panose="02020603050405020304" pitchFamily="18" charset="0"/>
                <a:cs typeface="Times New Roman" panose="02020603050405020304" pitchFamily="18" charset="0"/>
              </a:rPr>
              <a:t>Lose volume with time, hence they need 50-75% overcorrection</a:t>
            </a:r>
          </a:p>
        </p:txBody>
      </p:sp>
      <p:sp>
        <p:nvSpPr>
          <p:cNvPr id="9" name="Text Placeholder 4">
            <a:extLst>
              <a:ext uri="{FF2B5EF4-FFF2-40B4-BE49-F238E27FC236}">
                <a16:creationId xmlns:a16="http://schemas.microsoft.com/office/drawing/2014/main" id="{D3DB8D17-BB9F-1294-7466-BDEC41A76790}"/>
              </a:ext>
            </a:extLst>
          </p:cNvPr>
          <p:cNvSpPr txBox="1">
            <a:spLocks/>
          </p:cNvSpPr>
          <p:nvPr/>
        </p:nvSpPr>
        <p:spPr>
          <a:xfrm>
            <a:off x="68310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a:latin typeface="Times New Roman" panose="02020603050405020304" pitchFamily="18" charset="0"/>
                <a:cs typeface="Times New Roman" panose="02020603050405020304" pitchFamily="18" charset="0"/>
              </a:rPr>
              <a:t>ADVANTAGES</a:t>
            </a:r>
            <a:endParaRPr lang="en-US"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0639504C-0722-6F4B-EE72-3D687A2D5F75}"/>
              </a:ext>
            </a:extLst>
          </p:cNvPr>
          <p:cNvSpPr txBox="1">
            <a:spLocks/>
          </p:cNvSpPr>
          <p:nvPr/>
        </p:nvSpPr>
        <p:spPr>
          <a:xfrm>
            <a:off x="4629150" y="1123950"/>
            <a:ext cx="3659399" cy="617934"/>
          </a:xfrm>
          <a:prstGeom prst="rect">
            <a:avLst/>
          </a:prstGeom>
          <a:solidFill>
            <a:schemeClr val="bg1"/>
          </a:solidFill>
        </p:spPr>
        <p:txBody>
          <a:bodyPr vert="horz" lIns="91440" tIns="45720" rIns="91440" bIns="45720" rtlCol="0" anchor="ctr">
            <a:norm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effectLst>
                  <a:outerShdw blurRad="50800" dist="38100" dir="2700000" algn="tl" rotWithShape="0">
                    <a:srgbClr val="000000">
                      <a:alpha val="48000"/>
                    </a:srgbClr>
                  </a:outerShdw>
                </a:effectLst>
                <a:latin typeface="+mn-lt"/>
                <a:ea typeface="+mn-ea"/>
                <a:cs typeface="+mn-cs"/>
              </a:defRPr>
            </a:lvl1pPr>
            <a:lvl2pPr marL="342900" indent="0" algn="l" defTabSz="685800" rtl="0" eaLnBrk="1" latinLnBrk="0" hangingPunct="1">
              <a:lnSpc>
                <a:spcPct val="120000"/>
              </a:lnSpc>
              <a:spcBef>
                <a:spcPts val="375"/>
              </a:spcBef>
              <a:buFont typeface="Arial" panose="020B0604020202020204" pitchFamily="34" charset="0"/>
              <a:buNone/>
              <a:defRPr sz="1500" b="1" kern="1200">
                <a:solidFill>
                  <a:schemeClr val="tx1"/>
                </a:solidFill>
                <a:effectLst>
                  <a:outerShdw blurRad="50800" dist="38100" dir="2700000" algn="tl" rotWithShape="0">
                    <a:srgbClr val="000000">
                      <a:alpha val="48000"/>
                    </a:srgbClr>
                  </a:outerShdw>
                </a:effectLst>
                <a:latin typeface="+mn-lt"/>
                <a:ea typeface="+mn-ea"/>
                <a:cs typeface="+mn-cs"/>
              </a:defRPr>
            </a:lvl2pPr>
            <a:lvl3pPr marL="685800" indent="0" algn="l" defTabSz="685800" rtl="0" eaLnBrk="1" latinLnBrk="0" hangingPunct="1">
              <a:lnSpc>
                <a:spcPct val="120000"/>
              </a:lnSpc>
              <a:spcBef>
                <a:spcPts val="375"/>
              </a:spcBef>
              <a:buFont typeface="Arial" panose="020B0604020202020204" pitchFamily="34" charset="0"/>
              <a:buNone/>
              <a:defRPr sz="1350" b="1" kern="1200">
                <a:solidFill>
                  <a:schemeClr val="tx1"/>
                </a:solidFill>
                <a:effectLst>
                  <a:outerShdw blurRad="50800" dist="38100" dir="2700000" algn="tl" rotWithShape="0">
                    <a:srgbClr val="000000">
                      <a:alpha val="48000"/>
                    </a:srgbClr>
                  </a:outerShdw>
                </a:effectLst>
                <a:latin typeface="+mn-lt"/>
                <a:ea typeface="+mn-ea"/>
                <a:cs typeface="+mn-cs"/>
              </a:defRPr>
            </a:lvl3pPr>
            <a:lvl4pPr marL="10287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4pPr>
            <a:lvl5pPr marL="13716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5pPr>
            <a:lvl6pPr marL="17145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6pPr>
            <a:lvl7pPr marL="20574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7pPr>
            <a:lvl8pPr marL="24003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8pPr>
            <a:lvl9pPr marL="2743200" indent="0" algn="l" defTabSz="685800" rtl="0" eaLnBrk="1" latinLnBrk="0" hangingPunct="1">
              <a:lnSpc>
                <a:spcPct val="120000"/>
              </a:lnSpc>
              <a:spcBef>
                <a:spcPts val="375"/>
              </a:spcBef>
              <a:buFont typeface="Arial" panose="020B0604020202020204" pitchFamily="34" charset="0"/>
              <a:buNone/>
              <a:defRPr sz="1200" b="1"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DISADVANTAGES</a:t>
            </a:r>
          </a:p>
        </p:txBody>
      </p:sp>
      <p:sp>
        <p:nvSpPr>
          <p:cNvPr id="13" name="Content Placeholder 2">
            <a:extLst>
              <a:ext uri="{FF2B5EF4-FFF2-40B4-BE49-F238E27FC236}">
                <a16:creationId xmlns:a16="http://schemas.microsoft.com/office/drawing/2014/main" id="{3E794497-B41C-D2E6-6C72-30495C68FD01}"/>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98513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59853161"/>
              </p:ext>
            </p:extLst>
          </p:nvPr>
        </p:nvGraphicFramePr>
        <p:xfrm>
          <a:off x="2028825" y="971550"/>
          <a:ext cx="4543425" cy="280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a:spLocks noChangeArrowheads="1"/>
          </p:cNvSpPr>
          <p:nvPr/>
        </p:nvSpPr>
        <p:spPr bwMode="auto">
          <a:xfrm>
            <a:off x="877186" y="3758166"/>
            <a:ext cx="7657214" cy="1251984"/>
          </a:xfrm>
          <a:prstGeom prst="rect">
            <a:avLst/>
          </a:prstGeom>
          <a:solidFill>
            <a:srgbClr val="4F81BD"/>
          </a:solidFill>
          <a:ln w="38100">
            <a:solidFill>
              <a:srgbClr val="F2F2F2"/>
            </a:solidFill>
            <a:miter lim="800000"/>
          </a:ln>
          <a:effectLst>
            <a:outerShdw dist="28398" dir="3806097" algn="ctr" rotWithShape="0">
              <a:srgbClr val="243F60">
                <a:alpha val="50000"/>
              </a:srgbClr>
            </a:outerShdw>
          </a:effectLst>
        </p:spPr>
        <p:txBody>
          <a:bodyPr vert="horz" wrap="square" lIns="38576" tIns="19289" rIns="38576" bIns="19289" numCol="1" anchor="t" anchorCtr="0" compatLnSpc="1"/>
          <a:lstStyle/>
          <a:p>
            <a:pPr marL="289322" marR="265391" indent="-289322" defTabSz="514350" eaLnBrk="0" fontAlgn="base" hangingPunct="0">
              <a:lnSpc>
                <a:spcPct val="150000"/>
              </a:lnSpc>
              <a:spcBef>
                <a:spcPct val="0"/>
              </a:spcBef>
              <a:spcAft>
                <a:spcPts val="563"/>
              </a:spcAft>
              <a:buClr>
                <a:srgbClr val="FFFFFF"/>
              </a:buClr>
              <a:buFont typeface="+mj-lt"/>
              <a:buAutoNum type="arabicPeriod"/>
            </a:pPr>
            <a:r>
              <a:rPr lang="en-US" altLang="en-US" sz="1600" b="1" dirty="0">
                <a:solidFill>
                  <a:srgbClr val="FFFFFF"/>
                </a:solidFill>
                <a:latin typeface="Calibri" panose="020F0502020204030204" charset="0"/>
              </a:rPr>
              <a:t>To impart evidence based research oriented medical education</a:t>
            </a:r>
          </a:p>
          <a:p>
            <a:pPr marL="289322" indent="-289322" defTabSz="514350" eaLnBrk="0" fontAlgn="base" hangingPunct="0">
              <a:lnSpc>
                <a:spcPct val="150000"/>
              </a:lnSpc>
              <a:spcBef>
                <a:spcPct val="0"/>
              </a:spcBef>
              <a:spcAft>
                <a:spcPct val="0"/>
              </a:spcAft>
              <a:buClr>
                <a:srgbClr val="FFFFFF"/>
              </a:buClr>
              <a:buFont typeface="+mj-lt"/>
              <a:buAutoNum type="arabicPeriod"/>
            </a:pPr>
            <a:r>
              <a:rPr lang="en-US" altLang="en-US" sz="1600" b="1" dirty="0">
                <a:solidFill>
                  <a:srgbClr val="FFFFFF"/>
                </a:solidFill>
                <a:latin typeface="Calibri" panose="020F0502020204030204" charset="0"/>
              </a:rPr>
              <a:t>To provide best possible patient care</a:t>
            </a:r>
          </a:p>
          <a:p>
            <a:pPr marL="289322" indent="-289322" defTabSz="514350" eaLnBrk="0" fontAlgn="base" hangingPunct="0">
              <a:lnSpc>
                <a:spcPct val="150000"/>
              </a:lnSpc>
              <a:spcBef>
                <a:spcPct val="0"/>
              </a:spcBef>
              <a:spcAft>
                <a:spcPct val="0"/>
              </a:spcAft>
              <a:buClr>
                <a:srgbClr val="FFFFFF"/>
              </a:buClr>
              <a:buFont typeface="+mj-lt"/>
              <a:buAutoNum type="arabicPeriod"/>
            </a:pPr>
            <a:r>
              <a:rPr lang="en-US" altLang="en-US" sz="1600" b="1" dirty="0">
                <a:solidFill>
                  <a:srgbClr val="FFFFFF"/>
                </a:solidFill>
                <a:latin typeface="Calibri" panose="020F0502020204030204" charset="0"/>
              </a:rPr>
              <a:t>To inculcate the values of mutual respect and ethical practice of medicine</a:t>
            </a:r>
          </a:p>
          <a:p>
            <a:pPr marL="289322" indent="-289322" defTabSz="514350" eaLnBrk="0" fontAlgn="base" hangingPunct="0">
              <a:lnSpc>
                <a:spcPct val="150000"/>
              </a:lnSpc>
              <a:spcBef>
                <a:spcPct val="0"/>
              </a:spcBef>
              <a:spcAft>
                <a:spcPct val="0"/>
              </a:spcAft>
              <a:buFont typeface="+mj-lt"/>
              <a:buAutoNum type="arabicPeriod"/>
            </a:pPr>
            <a:endParaRPr lang="en-US" altLang="en-US" sz="1600" b="1" dirty="0">
              <a:latin typeface="Arial" panose="020B0604020202020204" pitchFamily="34"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124" b="94757" l="4906" r="98491">
                        <a14:foregroundMark x1="29057" y1="50562" x2="77736" y2="64794"/>
                        <a14:foregroundMark x1="77736" y1="64794" x2="77736" y2="64794"/>
                        <a14:foregroundMark x1="51321" y1="6367" x2="51321" y2="6367"/>
                        <a14:foregroundMark x1="5283" y1="53184" x2="5283" y2="53184"/>
                        <a14:foregroundMark x1="15094" y1="48689" x2="37736" y2="65543"/>
                        <a14:foregroundMark x1="27925" y1="72285" x2="83774" y2="62921"/>
                        <a14:foregroundMark x1="83774" y1="62921" x2="85660" y2="62921"/>
                        <a14:foregroundMark x1="16981" y1="80524" x2="61132" y2="80150"/>
                        <a14:foregroundMark x1="61132" y1="80150" x2="72830" y2="86142"/>
                        <a14:foregroundMark x1="83774" y1="83521" x2="98491" y2="38202"/>
                        <a14:foregroundMark x1="98491" y1="38202" x2="88679" y2="31835"/>
                        <a14:foregroundMark x1="58113" y1="3371" x2="46415" y2="1498"/>
                        <a14:foregroundMark x1="6415" y1="41948" x2="54717" y2="59551"/>
                        <a14:foregroundMark x1="54717" y1="59551" x2="55472" y2="59925"/>
                        <a14:foregroundMark x1="35849" y1="91760" x2="50566" y2="94757"/>
                        <a14:foregroundMark x1="50566" y1="76779" x2="33962" y2="20225"/>
                        <a14:foregroundMark x1="33962" y1="20225" x2="33962" y2="20225"/>
                        <a14:foregroundMark x1="18113" y1="40075" x2="39623" y2="56929"/>
                        <a14:foregroundMark x1="37736" y1="18352" x2="82642" y2="43820"/>
                        <a14:foregroundMark x1="82642" y1="43820" x2="82642" y2="45693"/>
                        <a14:foregroundMark x1="16981" y1="56929" x2="67925" y2="72285"/>
                        <a14:foregroundMark x1="73962" y1="72285" x2="92453" y2="36330"/>
                        <a14:foregroundMark x1="85660" y1="35581" x2="66038" y2="40075"/>
                        <a14:foregroundMark x1="26038" y1="34457" x2="16226" y2="74157"/>
                        <a14:foregroundMark x1="16226" y1="74157" x2="40755" y2="76030"/>
                        <a14:foregroundMark x1="80755" y1="32584" x2="84528" y2="56929"/>
                        <a14:foregroundMark x1="37736" y1="20225" x2="16226" y2="47566"/>
                        <a14:foregroundMark x1="16226" y1="47566" x2="43396" y2="79775"/>
                        <a14:foregroundMark x1="55472" y1="52434" x2="65283" y2="84270"/>
                        <a14:foregroundMark x1="29811" y1="21348" x2="19245" y2="68539"/>
                        <a14:foregroundMark x1="37736" y1="60674" x2="59245" y2="56929"/>
                      </a14:backgroundRemoval>
                    </a14:imgEffect>
                  </a14:imgLayer>
                </a14:imgProps>
              </a:ext>
              <a:ext uri="{28A0092B-C50C-407E-A947-70E740481C1C}">
                <a14:useLocalDpi xmlns:a14="http://schemas.microsoft.com/office/drawing/2010/main" val="0"/>
              </a:ext>
            </a:extLst>
          </a:blip>
          <a:srcRect/>
          <a:stretch>
            <a:fillRect/>
          </a:stretch>
        </p:blipFill>
        <p:spPr bwMode="auto">
          <a:xfrm>
            <a:off x="125154" y="160818"/>
            <a:ext cx="1085850" cy="1129084"/>
          </a:xfrm>
          <a:prstGeom prst="rect">
            <a:avLst/>
          </a:prstGeom>
          <a:noFill/>
          <a:ln>
            <a:noFill/>
          </a:ln>
        </p:spPr>
      </p:pic>
      <p:sp>
        <p:nvSpPr>
          <p:cNvPr id="6" name="Title 1">
            <a:extLst>
              <a:ext uri="{FF2B5EF4-FFF2-40B4-BE49-F238E27FC236}">
                <a16:creationId xmlns:a16="http://schemas.microsoft.com/office/drawing/2014/main" id="{9F35023C-375A-31AA-B8FC-19BFC9B9716F}"/>
              </a:ext>
            </a:extLst>
          </p:cNvPr>
          <p:cNvSpPr txBox="1">
            <a:spLocks/>
          </p:cNvSpPr>
          <p:nvPr/>
        </p:nvSpPr>
        <p:spPr>
          <a:xfrm>
            <a:off x="246321" y="130249"/>
            <a:ext cx="8686800" cy="752476"/>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ctr"/>
            <a:r>
              <a:rPr lang="en-US" sz="3600" b="1" dirty="0">
                <a:latin typeface="Arial" panose="020B0604020202020204" pitchFamily="34" charset="0"/>
                <a:cs typeface="Arial" panose="020B0604020202020204" pitchFamily="34" charset="0"/>
              </a:rPr>
              <a:t>Vision &amp; Mission of RMU</a:t>
            </a:r>
          </a:p>
        </p:txBody>
      </p:sp>
    </p:spTree>
    <p:extLst>
      <p:ext uri="{BB962C8B-B14F-4D97-AF65-F5344CB8AC3E}">
        <p14:creationId xmlns:p14="http://schemas.microsoft.com/office/powerpoint/2010/main" val="484417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Grafts</a:t>
            </a:r>
          </a:p>
        </p:txBody>
      </p:sp>
      <p:sp>
        <p:nvSpPr>
          <p:cNvPr id="8" name="Content Placeholder 7"/>
          <p:cNvSpPr>
            <a:spLocks noGrp="1"/>
          </p:cNvSpPr>
          <p:nvPr>
            <p:ph idx="1"/>
          </p:nvPr>
        </p:nvSpPr>
        <p:spPr>
          <a:xfrm>
            <a:off x="663149" y="1047750"/>
            <a:ext cx="7635571" cy="3571452"/>
          </a:xfrm>
        </p:spPr>
        <p:txBody>
          <a:bodyPr>
            <a:normAutofit/>
          </a:bodyPr>
          <a:lstStyle/>
          <a:p>
            <a:pPr>
              <a:lnSpc>
                <a:spcPct val="150000"/>
              </a:lnSpc>
            </a:pPr>
            <a:r>
              <a:rPr lang="en-US" sz="2000" dirty="0">
                <a:latin typeface="Times New Roman" panose="02020603050405020304" pitchFamily="18" charset="0"/>
                <a:cs typeface="Times New Roman" panose="02020603050405020304" pitchFamily="18" charset="0"/>
              </a:rPr>
              <a:t>Useful in prosthetic reconstruction due to limited soft tissue</a:t>
            </a:r>
          </a:p>
          <a:p>
            <a:pPr>
              <a:lnSpc>
                <a:spcPct val="150000"/>
              </a:lnSpc>
            </a:pPr>
            <a:r>
              <a:rPr lang="en-US" sz="2000" dirty="0">
                <a:latin typeface="Times New Roman" panose="02020603050405020304" pitchFamily="18" charset="0"/>
                <a:cs typeface="Times New Roman" panose="02020603050405020304" pitchFamily="18" charset="0"/>
              </a:rPr>
              <a:t>Most common donor site is Contralateral composite nipple graft.</a:t>
            </a:r>
          </a:p>
          <a:p>
            <a:pPr lvl="1">
              <a:lnSpc>
                <a:spcPct val="150000"/>
              </a:lnSpc>
            </a:pPr>
            <a:r>
              <a:rPr lang="en-US" sz="1800" dirty="0">
                <a:latin typeface="Times New Roman" panose="02020603050405020304" pitchFamily="18" charset="0"/>
                <a:cs typeface="Times New Roman" panose="02020603050405020304" pitchFamily="18" charset="0"/>
              </a:rPr>
              <a:t>30-50% of the nipple can be taken</a:t>
            </a:r>
          </a:p>
          <a:p>
            <a:pPr lvl="1">
              <a:lnSpc>
                <a:spcPct val="150000"/>
              </a:lnSpc>
            </a:pPr>
            <a:r>
              <a:rPr lang="en-US" sz="1800" dirty="0">
                <a:latin typeface="Times New Roman" panose="02020603050405020304" pitchFamily="18" charset="0"/>
                <a:cs typeface="Times New Roman" panose="02020603050405020304" pitchFamily="18" charset="0"/>
              </a:rPr>
              <a:t>Excellent aesthetic results</a:t>
            </a:r>
          </a:p>
          <a:p>
            <a:pPr lvl="1">
              <a:lnSpc>
                <a:spcPct val="150000"/>
              </a:lnSpc>
            </a:pPr>
            <a:r>
              <a:rPr lang="en-US" sz="1800" dirty="0">
                <a:latin typeface="Times New Roman" panose="02020603050405020304" pitchFamily="18" charset="0"/>
                <a:cs typeface="Times New Roman" panose="02020603050405020304" pitchFamily="18" charset="0"/>
              </a:rPr>
              <a:t>Donor site can be closed primarily</a:t>
            </a:r>
          </a:p>
          <a:p>
            <a:pPr lvl="1">
              <a:lnSpc>
                <a:spcPct val="150000"/>
              </a:lnSpc>
            </a:pPr>
            <a:r>
              <a:rPr lang="en-US" sz="1800" dirty="0">
                <a:latin typeface="Times New Roman" panose="02020603050405020304" pitchFamily="18" charset="0"/>
                <a:cs typeface="Times New Roman" panose="02020603050405020304" pitchFamily="18" charset="0"/>
              </a:rPr>
              <a:t>May lead to loss of Donor site sensibility, erectile and ductile function.</a:t>
            </a:r>
          </a:p>
        </p:txBody>
      </p:sp>
      <p:sp>
        <p:nvSpPr>
          <p:cNvPr id="4" name="Content Placeholder 2">
            <a:extLst>
              <a:ext uri="{FF2B5EF4-FFF2-40B4-BE49-F238E27FC236}">
                <a16:creationId xmlns:a16="http://schemas.microsoft.com/office/drawing/2014/main" id="{EAE99347-7D5E-3CFF-8EB9-476893664924}"/>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695443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278" y="786024"/>
            <a:ext cx="7917721" cy="4071726"/>
          </a:xfrm>
        </p:spPr>
        <p:txBody>
          <a:bodyPr>
            <a:normAutofit fontScale="92500" lnSpcReduction="10000"/>
          </a:bodyPr>
          <a:lstStyle/>
          <a:p>
            <a:pPr>
              <a:lnSpc>
                <a:spcPct val="160000"/>
              </a:lnSpc>
            </a:pPr>
            <a:r>
              <a:rPr lang="en-US" sz="2400" dirty="0">
                <a:latin typeface="Times New Roman" panose="02020603050405020304" pitchFamily="18" charset="0"/>
                <a:cs typeface="Times New Roman" panose="02020603050405020304" pitchFamily="18" charset="0"/>
              </a:rPr>
              <a:t>Other donor sites include</a:t>
            </a:r>
          </a:p>
          <a:p>
            <a:pPr lvl="1">
              <a:lnSpc>
                <a:spcPct val="160000"/>
              </a:lnSpc>
            </a:pPr>
            <a:r>
              <a:rPr lang="en-US" sz="2000" dirty="0">
                <a:latin typeface="Times New Roman" panose="02020603050405020304" pitchFamily="18" charset="0"/>
                <a:cs typeface="Times New Roman" panose="02020603050405020304" pitchFamily="18" charset="0"/>
              </a:rPr>
              <a:t>Skin grafts from medial thigh skin</a:t>
            </a:r>
          </a:p>
          <a:p>
            <a:pPr lvl="2">
              <a:lnSpc>
                <a:spcPct val="160000"/>
              </a:lnSpc>
            </a:pPr>
            <a:r>
              <a:rPr lang="en-US" sz="2000" dirty="0">
                <a:latin typeface="Times New Roman" panose="02020603050405020304" pitchFamily="18" charset="0"/>
                <a:cs typeface="Times New Roman" panose="02020603050405020304" pitchFamily="18" charset="0"/>
              </a:rPr>
              <a:t>Placed over de-epithelialized circular donor site</a:t>
            </a:r>
          </a:p>
          <a:p>
            <a:pPr lvl="2">
              <a:lnSpc>
                <a:spcPct val="160000"/>
              </a:lnSpc>
            </a:pPr>
            <a:r>
              <a:rPr lang="en-US" sz="2000" dirty="0">
                <a:latin typeface="Times New Roman" panose="02020603050405020304" pitchFamily="18" charset="0"/>
                <a:cs typeface="Times New Roman" panose="02020603050405020304" pitchFamily="18" charset="0"/>
              </a:rPr>
              <a:t>Separate graft is placed in center to simulate the nipple</a:t>
            </a:r>
          </a:p>
          <a:p>
            <a:pPr lvl="1">
              <a:lnSpc>
                <a:spcPct val="160000"/>
              </a:lnSpc>
            </a:pPr>
            <a:r>
              <a:rPr lang="en-US" sz="2000" dirty="0">
                <a:effectLst/>
                <a:latin typeface="Times New Roman" panose="02020603050405020304" pitchFamily="18" charset="0"/>
                <a:cs typeface="Times New Roman" panose="02020603050405020304" pitchFamily="18" charset="0"/>
              </a:rPr>
              <a:t>Tongue</a:t>
            </a:r>
          </a:p>
          <a:p>
            <a:pPr lvl="1">
              <a:lnSpc>
                <a:spcPct val="160000"/>
              </a:lnSpc>
            </a:pPr>
            <a:r>
              <a:rPr lang="en-US" sz="2000" dirty="0">
                <a:effectLst/>
                <a:latin typeface="Times New Roman" panose="02020603050405020304" pitchFamily="18" charset="0"/>
                <a:cs typeface="Times New Roman" panose="02020603050405020304" pitchFamily="18" charset="0"/>
              </a:rPr>
              <a:t>Earlobe </a:t>
            </a:r>
          </a:p>
          <a:p>
            <a:pPr lvl="1">
              <a:lnSpc>
                <a:spcPct val="160000"/>
              </a:lnSpc>
            </a:pPr>
            <a:r>
              <a:rPr lang="en-US" sz="2000" dirty="0">
                <a:effectLst/>
                <a:latin typeface="Times New Roman" panose="02020603050405020304" pitchFamily="18" charset="0"/>
                <a:cs typeface="Times New Roman" panose="02020603050405020304" pitchFamily="18" charset="0"/>
              </a:rPr>
              <a:t>Toe</a:t>
            </a:r>
          </a:p>
          <a:p>
            <a:pPr lvl="1">
              <a:lnSpc>
                <a:spcPct val="160000"/>
              </a:lnSpc>
            </a:pPr>
            <a:r>
              <a:rPr lang="en-US" sz="2000" dirty="0">
                <a:effectLst/>
                <a:latin typeface="Times New Roman" panose="02020603050405020304" pitchFamily="18" charset="0"/>
                <a:cs typeface="Times New Roman" panose="02020603050405020304" pitchFamily="18" charset="0"/>
              </a:rPr>
              <a:t>Labia </a:t>
            </a:r>
            <a:r>
              <a:rPr lang="en-US" sz="20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p:sp>
        <p:nvSpPr>
          <p:cNvPr id="6" name="Title 6">
            <a:extLst>
              <a:ext uri="{FF2B5EF4-FFF2-40B4-BE49-F238E27FC236}">
                <a16:creationId xmlns:a16="http://schemas.microsoft.com/office/drawing/2014/main" id="{110B9802-3F3B-264D-777C-0249B7EA627D}"/>
              </a:ext>
            </a:extLst>
          </p:cNvPr>
          <p:cNvSpPr>
            <a:spLocks noGrp="1"/>
          </p:cNvSpPr>
          <p:nvPr>
            <p:ph type="title"/>
          </p:nvPr>
        </p:nvSpPr>
        <p:spPr>
          <a:xfrm>
            <a:off x="533400" y="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Grafts</a:t>
            </a:r>
          </a:p>
        </p:txBody>
      </p:sp>
      <p:sp>
        <p:nvSpPr>
          <p:cNvPr id="7" name="Content Placeholder 2">
            <a:extLst>
              <a:ext uri="{FF2B5EF4-FFF2-40B4-BE49-F238E27FC236}">
                <a16:creationId xmlns:a16="http://schemas.microsoft.com/office/drawing/2014/main" id="{9627B4BC-A068-16D7-272D-9B178E7E1447}"/>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535774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27024"/>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Cartilage graft</a:t>
            </a:r>
          </a:p>
        </p:txBody>
      </p:sp>
      <p:sp>
        <p:nvSpPr>
          <p:cNvPr id="3" name="Content Placeholder 2"/>
          <p:cNvSpPr>
            <a:spLocks noGrp="1"/>
          </p:cNvSpPr>
          <p:nvPr>
            <p:ph idx="1"/>
          </p:nvPr>
        </p:nvSpPr>
        <p:spPr>
          <a:xfrm>
            <a:off x="648131" y="1186074"/>
            <a:ext cx="7765322" cy="2771352"/>
          </a:xfrm>
        </p:spPr>
        <p:txBody>
          <a:bodyPr>
            <a:normAutofit/>
          </a:bodyPr>
          <a:lstStyle/>
          <a:p>
            <a:pPr>
              <a:lnSpc>
                <a:spcPct val="150000"/>
              </a:lnSpc>
            </a:pPr>
            <a:r>
              <a:rPr lang="en-US" sz="2400" dirty="0">
                <a:latin typeface="Times New Roman" panose="02020603050405020304" pitchFamily="18" charset="0"/>
                <a:cs typeface="Times New Roman" panose="02020603050405020304" pitchFamily="18" charset="0"/>
              </a:rPr>
              <a:t>Important for nipple projection</a:t>
            </a:r>
          </a:p>
          <a:p>
            <a:pPr lvl="1">
              <a:lnSpc>
                <a:spcPct val="150000"/>
              </a:lnSpc>
            </a:pPr>
            <a:r>
              <a:rPr lang="en-US" sz="2000" dirty="0">
                <a:latin typeface="Times New Roman" panose="02020603050405020304" pitchFamily="18" charset="0"/>
                <a:cs typeface="Times New Roman" panose="02020603050405020304" pitchFamily="18" charset="0"/>
              </a:rPr>
              <a:t>Easy to perform</a:t>
            </a:r>
          </a:p>
          <a:p>
            <a:pPr lvl="1">
              <a:lnSpc>
                <a:spcPct val="150000"/>
              </a:lnSpc>
            </a:pPr>
            <a:r>
              <a:rPr lang="en-US" sz="2000" dirty="0">
                <a:latin typeface="Times New Roman" panose="02020603050405020304" pitchFamily="18" charset="0"/>
                <a:cs typeface="Times New Roman" panose="02020603050405020304" pitchFamily="18" charset="0"/>
              </a:rPr>
              <a:t>No donor site</a:t>
            </a:r>
          </a:p>
          <a:p>
            <a:pPr lvl="1">
              <a:lnSpc>
                <a:spcPct val="150000"/>
              </a:lnSpc>
            </a:pPr>
            <a:r>
              <a:rPr lang="en-US" sz="2000" dirty="0">
                <a:latin typeface="Times New Roman" panose="02020603050405020304" pitchFamily="18" charset="0"/>
                <a:cs typeface="Times New Roman" panose="02020603050405020304" pitchFamily="18" charset="0"/>
              </a:rPr>
              <a:t>Long lasting projection</a:t>
            </a:r>
          </a:p>
          <a:p>
            <a:pPr lvl="1">
              <a:lnSpc>
                <a:spcPct val="150000"/>
              </a:lnSpc>
            </a:pPr>
            <a:r>
              <a:rPr lang="en-US" sz="2000" dirty="0">
                <a:latin typeface="Times New Roman" panose="02020603050405020304" pitchFamily="18" charset="0"/>
                <a:cs typeface="Times New Roman" panose="02020603050405020304" pitchFamily="18" charset="0"/>
              </a:rPr>
              <a:t>Does have firm and unnatural feel.</a:t>
            </a:r>
          </a:p>
        </p:txBody>
      </p:sp>
      <p:sp>
        <p:nvSpPr>
          <p:cNvPr id="4" name="Content Placeholder 2">
            <a:extLst>
              <a:ext uri="{FF2B5EF4-FFF2-40B4-BE49-F238E27FC236}">
                <a16:creationId xmlns:a16="http://schemas.microsoft.com/office/drawing/2014/main" id="{AC04B8F0-82D8-02EB-48E6-2A06488D8CA3}"/>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379917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5750"/>
            <a:ext cx="548639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5F2EF487-EBB6-F0ED-EAFC-ED9BFBC42928}"/>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b="1" dirty="0">
                <a:latin typeface="Baskerville Old Face" panose="02020602080505020303" pitchFamily="18" charset="0"/>
              </a:rPr>
              <a:t>Core Concepts</a:t>
            </a:r>
            <a:endParaRPr lang="en-US" sz="2250" b="1" dirty="0">
              <a:latin typeface="Baskerville Old Face" panose="02020602080505020303" pitchFamily="18" charset="0"/>
            </a:endParaRPr>
          </a:p>
        </p:txBody>
      </p:sp>
    </p:spTree>
    <p:extLst>
      <p:ext uri="{BB962C8B-B14F-4D97-AF65-F5344CB8AC3E}">
        <p14:creationId xmlns:p14="http://schemas.microsoft.com/office/powerpoint/2010/main" val="2645318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16392"/>
            <a:ext cx="7765321" cy="994741"/>
          </a:xfrm>
        </p:spPr>
        <p:txBody>
          <a:bodyPr>
            <a:normAutofit fontScale="90000"/>
          </a:bodyPr>
          <a:lstStyle/>
          <a:p>
            <a:r>
              <a:rPr lang="en-US" sz="4000" dirty="0">
                <a:latin typeface="Times New Roman" panose="02020603050405020304" pitchFamily="18" charset="0"/>
                <a:cs typeface="Times New Roman" panose="02020603050405020304" pitchFamily="18" charset="0"/>
              </a:rPr>
              <a:t>Acellular dermal matrix</a:t>
            </a:r>
          </a:p>
        </p:txBody>
      </p:sp>
      <p:sp>
        <p:nvSpPr>
          <p:cNvPr id="3" name="Content Placeholder 2"/>
          <p:cNvSpPr>
            <a:spLocks noGrp="1"/>
          </p:cNvSpPr>
          <p:nvPr>
            <p:ph idx="1"/>
          </p:nvPr>
        </p:nvSpPr>
        <p:spPr>
          <a:xfrm>
            <a:off x="685346" y="1123950"/>
            <a:ext cx="7925254" cy="3581400"/>
          </a:xfrm>
        </p:spPr>
        <p:txBody>
          <a:bodyPr>
            <a:normAutofit/>
          </a:bodyPr>
          <a:lstStyle/>
          <a:p>
            <a:pPr>
              <a:lnSpc>
                <a:spcPct val="150000"/>
              </a:lnSpc>
            </a:pPr>
            <a:endParaRPr lang="en-US" sz="2000" dirty="0">
              <a:effectLst/>
              <a:latin typeface="Times New Roman" panose="02020603050405020304" pitchFamily="18" charset="0"/>
              <a:cs typeface="Times New Roman" panose="02020603050405020304" pitchFamily="18" charset="0"/>
            </a:endParaRPr>
          </a:p>
          <a:p>
            <a:pPr>
              <a:lnSpc>
                <a:spcPct val="150000"/>
              </a:lnSpc>
            </a:pPr>
            <a:r>
              <a:rPr lang="en-US" sz="2000" dirty="0">
                <a:effectLst/>
                <a:latin typeface="Times New Roman" panose="02020603050405020304" pitchFamily="18" charset="0"/>
                <a:cs typeface="Times New Roman" panose="02020603050405020304" pitchFamily="18" charset="0"/>
              </a:rPr>
              <a:t>A long cylindrical roll of ACM is taken</a:t>
            </a:r>
          </a:p>
          <a:p>
            <a:pPr>
              <a:lnSpc>
                <a:spcPct val="150000"/>
              </a:lnSpc>
            </a:pPr>
            <a:r>
              <a:rPr lang="en-US" sz="2000" dirty="0">
                <a:effectLst/>
                <a:latin typeface="Times New Roman" panose="02020603050405020304" pitchFamily="18" charset="0"/>
                <a:cs typeface="Times New Roman" panose="02020603050405020304" pitchFamily="18" charset="0"/>
              </a:rPr>
              <a:t>Sutured around itself to form a donut</a:t>
            </a:r>
          </a:p>
          <a:p>
            <a:pPr>
              <a:lnSpc>
                <a:spcPct val="150000"/>
              </a:lnSpc>
            </a:pPr>
            <a:r>
              <a:rPr lang="en-US" sz="2000" dirty="0">
                <a:effectLst/>
                <a:latin typeface="Times New Roman" panose="02020603050405020304" pitchFamily="18" charset="0"/>
                <a:cs typeface="Times New Roman" panose="02020603050405020304" pitchFamily="18" charset="0"/>
              </a:rPr>
              <a:t>Placed in front of the dermal fat  pedicle of any local flap</a:t>
            </a:r>
          </a:p>
          <a:p>
            <a:pPr>
              <a:lnSpc>
                <a:spcPct val="150000"/>
              </a:lnSpc>
            </a:pPr>
            <a:r>
              <a:rPr lang="en-US" sz="2000" dirty="0">
                <a:effectLst/>
                <a:latin typeface="Times New Roman" panose="02020603050405020304" pitchFamily="18" charset="0"/>
                <a:cs typeface="Times New Roman" panose="02020603050405020304" pitchFamily="18" charset="0"/>
              </a:rPr>
              <a:t>It is then wrapped by the lateral skin flaps</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5049C53B-A2BE-8E7B-52E1-6965F40C3F6D}"/>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4149684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33350"/>
            <a:ext cx="7765321" cy="994741"/>
          </a:xfrm>
        </p:spPr>
        <p:txBody>
          <a:bodyPr>
            <a:normAutofit/>
          </a:bodyPr>
          <a:lstStyle/>
          <a:p>
            <a:r>
              <a:rPr lang="en-US" sz="4000" dirty="0">
                <a:latin typeface="Times New Roman" panose="02020603050405020304" pitchFamily="18" charset="0"/>
                <a:cs typeface="Times New Roman" panose="02020603050405020304" pitchFamily="18" charset="0"/>
              </a:rPr>
              <a:t>Areola Tattooing</a:t>
            </a:r>
          </a:p>
        </p:txBody>
      </p:sp>
      <p:sp>
        <p:nvSpPr>
          <p:cNvPr id="5" name="Content Placeholder 4"/>
          <p:cNvSpPr>
            <a:spLocks noGrp="1"/>
          </p:cNvSpPr>
          <p:nvPr>
            <p:ph idx="1"/>
          </p:nvPr>
        </p:nvSpPr>
        <p:spPr>
          <a:xfrm>
            <a:off x="1066800" y="1186074"/>
            <a:ext cx="7003322" cy="2771352"/>
          </a:xfrm>
        </p:spPr>
        <p:txBody>
          <a:bodyPr>
            <a:normAutofit/>
          </a:bodyPr>
          <a:lstStyle/>
          <a:p>
            <a:pPr>
              <a:lnSpc>
                <a:spcPct val="150000"/>
              </a:lnSpc>
            </a:pPr>
            <a:r>
              <a:rPr lang="en-US" sz="2000" dirty="0">
                <a:latin typeface="Times New Roman" panose="02020603050405020304" pitchFamily="18" charset="0"/>
                <a:cs typeface="Times New Roman" panose="02020603050405020304" pitchFamily="18" charset="0"/>
              </a:rPr>
              <a:t>Intra-dermal tattooing is very popular</a:t>
            </a:r>
          </a:p>
          <a:p>
            <a:pPr>
              <a:lnSpc>
                <a:spcPct val="150000"/>
              </a:lnSpc>
            </a:pPr>
            <a:r>
              <a:rPr lang="en-US" sz="2000" dirty="0">
                <a:effectLst/>
                <a:latin typeface="Times New Roman" panose="02020603050405020304" pitchFamily="18" charset="0"/>
                <a:cs typeface="Times New Roman" panose="02020603050405020304" pitchFamily="18" charset="0"/>
              </a:rPr>
              <a:t>Tattoo pigments are deposited into the dermis using a dermabrasion technique</a:t>
            </a:r>
            <a:r>
              <a:rPr lang="en-US" sz="2000" dirty="0">
                <a:latin typeface="Times New Roman" panose="02020603050405020304" pitchFamily="18" charset="0"/>
                <a:cs typeface="Times New Roman" panose="02020603050405020304" pitchFamily="18" charset="0"/>
              </a:rPr>
              <a:t> </a:t>
            </a:r>
          </a:p>
          <a:p>
            <a:pPr>
              <a:lnSpc>
                <a:spcPct val="150000"/>
              </a:lnSpc>
            </a:pPr>
            <a:r>
              <a:rPr lang="en-US" sz="2000" dirty="0">
                <a:latin typeface="Times New Roman" panose="02020603050405020304" pitchFamily="18" charset="0"/>
                <a:cs typeface="Times New Roman" panose="02020603050405020304" pitchFamily="18" charset="0"/>
              </a:rPr>
              <a:t>Over correction is needed due to fading over time </a:t>
            </a:r>
          </a:p>
          <a:p>
            <a:pPr>
              <a:lnSpc>
                <a:spcPct val="150000"/>
              </a:lnSpc>
            </a:pPr>
            <a:r>
              <a:rPr lang="en-US" sz="2000" dirty="0">
                <a:latin typeface="Times New Roman" panose="02020603050405020304" pitchFamily="18" charset="0"/>
                <a:cs typeface="Times New Roman" panose="02020603050405020304" pitchFamily="18" charset="0"/>
              </a:rPr>
              <a:t>Usually done 6 – 8 weeks after nipple reconstruction</a:t>
            </a:r>
          </a:p>
        </p:txBody>
      </p:sp>
      <p:sp>
        <p:nvSpPr>
          <p:cNvPr id="6" name="Content Placeholder 2">
            <a:extLst>
              <a:ext uri="{FF2B5EF4-FFF2-40B4-BE49-F238E27FC236}">
                <a16:creationId xmlns:a16="http://schemas.microsoft.com/office/drawing/2014/main" id="{7436C8C7-B46E-FBEA-3C9E-7B0C55147649}"/>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909957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552450"/>
            <a:ext cx="858635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907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Times New Roman" panose="02020603050405020304" pitchFamily="18" charset="0"/>
                <a:cs typeface="Times New Roman" panose="02020603050405020304" pitchFamily="18" charset="0"/>
              </a:rPr>
              <a:t>PROSTHETIC TECHNIQUES</a:t>
            </a:r>
          </a:p>
        </p:txBody>
      </p:sp>
    </p:spTree>
    <p:extLst>
      <p:ext uri="{BB962C8B-B14F-4D97-AF65-F5344CB8AC3E}">
        <p14:creationId xmlns:p14="http://schemas.microsoft.com/office/powerpoint/2010/main" val="1574144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6971"/>
          </a:xfrm>
        </p:spPr>
        <p:txBody>
          <a:bodyPr>
            <a:normAutofit fontScale="90000"/>
          </a:bodyPr>
          <a:lstStyle/>
          <a:p>
            <a:r>
              <a:rPr lang="en-US" sz="3600" b="1" dirty="0">
                <a:latin typeface="Times New Roman" panose="02020603050405020304" pitchFamily="18" charset="0"/>
                <a:cs typeface="Times New Roman" panose="02020603050405020304" pitchFamily="18" charset="0"/>
              </a:rPr>
              <a:t>PROSTHETIC TECHNIQUES</a:t>
            </a:r>
          </a:p>
        </p:txBody>
      </p:sp>
      <p:sp>
        <p:nvSpPr>
          <p:cNvPr id="3" name="Content Placeholder 2"/>
          <p:cNvSpPr>
            <a:spLocks noGrp="1"/>
          </p:cNvSpPr>
          <p:nvPr>
            <p:ph idx="1"/>
          </p:nvPr>
        </p:nvSpPr>
        <p:spPr>
          <a:xfrm>
            <a:off x="762000" y="775291"/>
            <a:ext cx="7586330" cy="3851673"/>
          </a:xfrm>
        </p:spPr>
        <p:txBody>
          <a:bodyPr>
            <a:noAutofit/>
          </a:bodyPr>
          <a:lstStyle/>
          <a:p>
            <a:pPr>
              <a:lnSpc>
                <a:spcPct val="150000"/>
              </a:lnSpc>
            </a:pP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a:latin typeface="Times New Roman" panose="02020603050405020304" pitchFamily="18" charset="0"/>
                <a:cs typeface="Times New Roman" panose="02020603050405020304" pitchFamily="18" charset="0"/>
              </a:rPr>
              <a:t>Use Tissue Expanders and Implants</a:t>
            </a:r>
          </a:p>
          <a:p>
            <a:pPr lvl="1">
              <a:lnSpc>
                <a:spcPct val="150000"/>
              </a:lnSpc>
            </a:pPr>
            <a:r>
              <a:rPr lang="en-US" sz="1800" b="1" i="1" u="sng" dirty="0">
                <a:solidFill>
                  <a:srgbClr val="92D050"/>
                </a:solidFill>
                <a:latin typeface="Times New Roman" panose="02020603050405020304" pitchFamily="18" charset="0"/>
                <a:cs typeface="Times New Roman" panose="02020603050405020304" pitchFamily="18" charset="0"/>
              </a:rPr>
              <a:t>Advantages</a:t>
            </a:r>
          </a:p>
          <a:p>
            <a:pPr lvl="2">
              <a:lnSpc>
                <a:spcPct val="150000"/>
              </a:lnSpc>
            </a:pPr>
            <a:r>
              <a:rPr lang="en-US" sz="1800" dirty="0">
                <a:latin typeface="Times New Roman" panose="02020603050405020304" pitchFamily="18" charset="0"/>
                <a:cs typeface="Times New Roman" panose="02020603050405020304" pitchFamily="18" charset="0"/>
              </a:rPr>
              <a:t>Shorter Operative Time</a:t>
            </a:r>
          </a:p>
          <a:p>
            <a:pPr lvl="2">
              <a:lnSpc>
                <a:spcPct val="150000"/>
              </a:lnSpc>
            </a:pPr>
            <a:r>
              <a:rPr lang="en-US" sz="1800" dirty="0">
                <a:latin typeface="Times New Roman" panose="02020603050405020304" pitchFamily="18" charset="0"/>
                <a:cs typeface="Times New Roman" panose="02020603050405020304" pitchFamily="18" charset="0"/>
              </a:rPr>
              <a:t>Shorter Hospital Stay</a:t>
            </a:r>
          </a:p>
          <a:p>
            <a:pPr lvl="2">
              <a:lnSpc>
                <a:spcPct val="150000"/>
              </a:lnSpc>
            </a:pPr>
            <a:r>
              <a:rPr lang="en-US" sz="1800" dirty="0">
                <a:latin typeface="Times New Roman" panose="02020603050405020304" pitchFamily="18" charset="0"/>
                <a:cs typeface="Times New Roman" panose="02020603050405020304" pitchFamily="18" charset="0"/>
              </a:rPr>
              <a:t>Shorter Recovery</a:t>
            </a:r>
          </a:p>
          <a:p>
            <a:pPr lvl="2">
              <a:lnSpc>
                <a:spcPct val="150000"/>
              </a:lnSpc>
            </a:pPr>
            <a:r>
              <a:rPr lang="en-US" sz="1800" dirty="0">
                <a:latin typeface="Times New Roman" panose="02020603050405020304" pitchFamily="18" charset="0"/>
                <a:cs typeface="Times New Roman" panose="02020603050405020304" pitchFamily="18" charset="0"/>
              </a:rPr>
              <a:t>No Donor Site or Recipient Vessel</a:t>
            </a:r>
          </a:p>
          <a:p>
            <a:pPr marL="685800" lvl="2" indent="0">
              <a:lnSpc>
                <a:spcPct val="150000"/>
              </a:lnSpc>
              <a:buNone/>
            </a:pPr>
            <a:r>
              <a:rPr lang="en-US" sz="1800" dirty="0">
                <a:latin typeface="Times New Roman" panose="02020603050405020304" pitchFamily="18" charset="0"/>
                <a:cs typeface="Times New Roman" panose="02020603050405020304" pitchFamily="18" charset="0"/>
              </a:rPr>
              <a:t>   Needed</a:t>
            </a:r>
          </a:p>
          <a:p>
            <a:pPr marL="914400" lvl="2" indent="0">
              <a:lnSpc>
                <a:spcPct val="150000"/>
              </a:lnSpc>
              <a:buNone/>
            </a:pPr>
            <a:endParaRPr lang="en-US" sz="1800" dirty="0">
              <a:solidFill>
                <a:schemeClr val="accent6">
                  <a:lumMod val="60000"/>
                  <a:lumOff val="40000"/>
                </a:schemeClr>
              </a:solidFill>
              <a:latin typeface="Times New Roman" panose="02020603050405020304" pitchFamily="18" charset="0"/>
              <a:cs typeface="Times New Roman" panose="02020603050405020304" pitchFamily="18" charset="0"/>
            </a:endParaRPr>
          </a:p>
          <a:p>
            <a:pPr lvl="2">
              <a:lnSpc>
                <a:spcPct val="150000"/>
              </a:lnSpc>
            </a:pPr>
            <a:endParaRPr lang="en-US" sz="1800" dirty="0">
              <a:solidFill>
                <a:schemeClr val="accent6">
                  <a:lumMod val="60000"/>
                  <a:lumOff val="40000"/>
                </a:schemeClr>
              </a:solidFill>
              <a:latin typeface="Times New Roman" panose="02020603050405020304" pitchFamily="18" charset="0"/>
              <a:cs typeface="Times New Roman" panose="02020603050405020304" pitchFamily="18" charset="0"/>
            </a:endParaRPr>
          </a:p>
          <a:p>
            <a:pPr>
              <a:lnSpc>
                <a:spcPct val="150000"/>
              </a:lnSpc>
            </a:pPr>
            <a:endParaRPr lang="en-US" sz="18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058862"/>
            <a:ext cx="4042195" cy="385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id="{391B121F-DB1A-B33E-E7DC-6CF43E3B0C2B}"/>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072285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6971"/>
          </a:xfrm>
        </p:spPr>
        <p:txBody>
          <a:bodyPr>
            <a:normAutofit fontScale="90000"/>
          </a:bodyPr>
          <a:lstStyle/>
          <a:p>
            <a:r>
              <a:rPr lang="en-US" sz="3600" b="1" dirty="0">
                <a:latin typeface="Times New Roman" panose="02020603050405020304" pitchFamily="18" charset="0"/>
                <a:cs typeface="Times New Roman" panose="02020603050405020304" pitchFamily="18" charset="0"/>
              </a:rPr>
              <a:t>PROSTHETIC TECHNIQUES</a:t>
            </a:r>
          </a:p>
        </p:txBody>
      </p:sp>
      <p:sp>
        <p:nvSpPr>
          <p:cNvPr id="3" name="Content Placeholder 2"/>
          <p:cNvSpPr>
            <a:spLocks noGrp="1"/>
          </p:cNvSpPr>
          <p:nvPr>
            <p:ph idx="1"/>
          </p:nvPr>
        </p:nvSpPr>
        <p:spPr>
          <a:xfrm>
            <a:off x="663150" y="474464"/>
            <a:ext cx="7795050" cy="3851673"/>
          </a:xfrm>
        </p:spPr>
        <p:txBody>
          <a:bodyPr>
            <a:normAutofit/>
          </a:bodyPr>
          <a:lstStyle/>
          <a:p>
            <a:pPr lvl="1">
              <a:lnSpc>
                <a:spcPct val="150000"/>
              </a:lnSpc>
            </a:pPr>
            <a:endParaRPr lang="en-US" sz="1800" dirty="0">
              <a:latin typeface="Times New Roman" panose="02020603050405020304" pitchFamily="18" charset="0"/>
              <a:cs typeface="Times New Roman" panose="02020603050405020304" pitchFamily="18" charset="0"/>
            </a:endParaRPr>
          </a:p>
          <a:p>
            <a:pPr lvl="1">
              <a:lnSpc>
                <a:spcPct val="150000"/>
              </a:lnSpc>
            </a:pPr>
            <a:endParaRPr lang="en-US" sz="1800" dirty="0">
              <a:latin typeface="Times New Roman" panose="02020603050405020304" pitchFamily="18" charset="0"/>
              <a:cs typeface="Times New Roman" panose="02020603050405020304" pitchFamily="18" charset="0"/>
            </a:endParaRPr>
          </a:p>
          <a:p>
            <a:pPr lvl="1">
              <a:lnSpc>
                <a:spcPct val="150000"/>
              </a:lnSpc>
            </a:pPr>
            <a:r>
              <a:rPr lang="en-US" sz="2000" b="1" i="1" u="sng" dirty="0">
                <a:solidFill>
                  <a:srgbClr val="92D050"/>
                </a:solidFill>
                <a:latin typeface="Times New Roman" panose="02020603050405020304" pitchFamily="18" charset="0"/>
                <a:cs typeface="Times New Roman" panose="02020603050405020304" pitchFamily="18" charset="0"/>
              </a:rPr>
              <a:t>Disadvantages</a:t>
            </a:r>
          </a:p>
          <a:p>
            <a:pPr lvl="2">
              <a:lnSpc>
                <a:spcPct val="150000"/>
              </a:lnSpc>
            </a:pPr>
            <a:r>
              <a:rPr lang="en-US" sz="2000" dirty="0">
                <a:latin typeface="Times New Roman" panose="02020603050405020304" pitchFamily="18" charset="0"/>
                <a:cs typeface="Times New Roman" panose="02020603050405020304" pitchFamily="18" charset="0"/>
              </a:rPr>
              <a:t>Implant related Complications</a:t>
            </a:r>
          </a:p>
          <a:p>
            <a:pPr lvl="2">
              <a:lnSpc>
                <a:spcPct val="150000"/>
              </a:lnSpc>
            </a:pPr>
            <a:r>
              <a:rPr lang="en-US" sz="2000" dirty="0">
                <a:latin typeface="Times New Roman" panose="02020603050405020304" pitchFamily="18" charset="0"/>
                <a:cs typeface="Times New Roman" panose="02020603050405020304" pitchFamily="18" charset="0"/>
              </a:rPr>
              <a:t>Less natural Feel compared to autologous tissue</a:t>
            </a:r>
          </a:p>
          <a:p>
            <a:pPr lvl="2">
              <a:lnSpc>
                <a:spcPct val="150000"/>
              </a:lnSpc>
            </a:pPr>
            <a:r>
              <a:rPr lang="en-US" sz="2000" dirty="0">
                <a:latin typeface="Times New Roman" panose="02020603050405020304" pitchFamily="18" charset="0"/>
                <a:cs typeface="Times New Roman" panose="02020603050405020304" pitchFamily="18" charset="0"/>
              </a:rPr>
              <a:t>Difficult to achieve symmetry </a:t>
            </a:r>
          </a:p>
          <a:p>
            <a:pPr marL="914400" lvl="2" indent="0">
              <a:lnSpc>
                <a:spcPct val="150000"/>
              </a:lnSpc>
              <a:buNone/>
            </a:pPr>
            <a:endParaRPr lang="en-US" sz="1800" dirty="0">
              <a:latin typeface="Times New Roman" panose="02020603050405020304" pitchFamily="18" charset="0"/>
              <a:cs typeface="Times New Roman" panose="02020603050405020304" pitchFamily="18" charset="0"/>
            </a:endParaRPr>
          </a:p>
          <a:p>
            <a:pPr lvl="2">
              <a:lnSpc>
                <a:spcPct val="150000"/>
              </a:lnSpc>
            </a:pPr>
            <a:endParaRPr lang="en-US" sz="1800" dirty="0">
              <a:latin typeface="Times New Roman" panose="02020603050405020304" pitchFamily="18" charset="0"/>
              <a:cs typeface="Times New Roman" panose="02020603050405020304" pitchFamily="18" charset="0"/>
            </a:endParaRPr>
          </a:p>
          <a:p>
            <a:pPr>
              <a:lnSpc>
                <a:spcPct val="150000"/>
              </a:lnSpc>
            </a:pPr>
            <a:endParaRPr lang="en-US" sz="20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99FF0B8F-984F-6996-E167-B7618291534F}"/>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30208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350"/>
            <a:ext cx="7886700" cy="712625"/>
          </a:xfrm>
        </p:spPr>
        <p:txBody>
          <a:bodyPr>
            <a:normAutofit/>
          </a:bodyPr>
          <a:lstStyle/>
          <a:p>
            <a:pPr algn="ctr"/>
            <a:r>
              <a:rPr lang="en-US" sz="4000" b="1" dirty="0">
                <a:latin typeface="Baskerville Old Face" panose="02020602080505020303" pitchFamily="18" charset="0"/>
              </a:rPr>
              <a:t>LEARNING OBJECTIVES</a:t>
            </a:r>
          </a:p>
        </p:txBody>
      </p:sp>
      <p:sp>
        <p:nvSpPr>
          <p:cNvPr id="3" name="Content Placeholder 2"/>
          <p:cNvSpPr>
            <a:spLocks noGrp="1"/>
          </p:cNvSpPr>
          <p:nvPr>
            <p:ph idx="1"/>
          </p:nvPr>
        </p:nvSpPr>
        <p:spPr>
          <a:xfrm>
            <a:off x="228600" y="971550"/>
            <a:ext cx="8382000" cy="3962400"/>
          </a:xfrm>
        </p:spPr>
        <p:txBody>
          <a:bodyPr>
            <a:normAutofit fontScale="92500" lnSpcReduction="20000"/>
          </a:bodyPr>
          <a:lstStyle/>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Anatomy </a:t>
            </a:r>
          </a:p>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Physiology</a:t>
            </a:r>
          </a:p>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Types of mastectomies</a:t>
            </a:r>
          </a:p>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Reconstruction</a:t>
            </a:r>
          </a:p>
          <a:p>
            <a:pPr marL="600075" lvl="1" indent="-257175" algn="just">
              <a:lnSpc>
                <a:spcPct val="107000"/>
              </a:lnSpc>
              <a:buFont typeface="Symbol" panose="05050102010706020507" pitchFamily="18" charset="2"/>
              <a:buChar char=""/>
            </a:pPr>
            <a:r>
              <a:rPr lang="en-US" sz="2250" dirty="0">
                <a:latin typeface="Baskerville Old Face" panose="02020602080505020303" pitchFamily="18" charset="0"/>
              </a:rPr>
              <a:t>Pre-operative evaluation</a:t>
            </a:r>
          </a:p>
          <a:p>
            <a:pPr marL="600075" lvl="1" indent="-257175" algn="just">
              <a:lnSpc>
                <a:spcPct val="107000"/>
              </a:lnSpc>
              <a:buFont typeface="Symbol" panose="05050102010706020507" pitchFamily="18" charset="2"/>
              <a:buChar char=""/>
            </a:pPr>
            <a:r>
              <a:rPr lang="en-US" sz="2250" dirty="0">
                <a:latin typeface="Baskerville Old Face" panose="02020602080505020303" pitchFamily="18" charset="0"/>
              </a:rPr>
              <a:t>Patient selection</a:t>
            </a:r>
          </a:p>
          <a:p>
            <a:pPr marL="600075" lvl="1" indent="-257175" algn="just">
              <a:lnSpc>
                <a:spcPct val="107000"/>
              </a:lnSpc>
              <a:buFont typeface="Symbol" panose="05050102010706020507" pitchFamily="18" charset="2"/>
              <a:buChar char=""/>
            </a:pPr>
            <a:r>
              <a:rPr lang="en-US" sz="2250" dirty="0">
                <a:latin typeface="Baskerville Old Face" panose="02020602080505020303" pitchFamily="18" charset="0"/>
              </a:rPr>
              <a:t>Surgery timings</a:t>
            </a:r>
          </a:p>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 Nipples Areola Complex Reconstruction</a:t>
            </a:r>
          </a:p>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Complications</a:t>
            </a:r>
          </a:p>
          <a:p>
            <a:pPr marL="257175" indent="-257175" algn="just">
              <a:lnSpc>
                <a:spcPct val="107000"/>
              </a:lnSpc>
              <a:buFont typeface="Symbol" panose="05050102010706020507" pitchFamily="18" charset="2"/>
              <a:buChar char=""/>
            </a:pPr>
            <a:r>
              <a:rPr lang="en-US" sz="2400" dirty="0">
                <a:latin typeface="Baskerville Old Face" panose="02020602080505020303" pitchFamily="18" charset="0"/>
              </a:rPr>
              <a:t>Bioethics</a:t>
            </a:r>
          </a:p>
          <a:p>
            <a:pPr marL="257175" indent="-257175" algn="just">
              <a:lnSpc>
                <a:spcPct val="107000"/>
              </a:lnSpc>
              <a:buFont typeface="Symbol" panose="05050102010706020507" pitchFamily="18" charset="2"/>
              <a:buChar char=""/>
            </a:pPr>
            <a:endParaRPr lang="en-US" sz="2400" dirty="0">
              <a:latin typeface="Baskerville Old Face" panose="02020602080505020303" pitchFamily="18" charset="0"/>
            </a:endParaRPr>
          </a:p>
          <a:p>
            <a:pPr marL="600075" lvl="1" indent="-257175" algn="just">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6971"/>
          </a:xfrm>
        </p:spPr>
        <p:txBody>
          <a:bodyPr>
            <a:normAutofit fontScale="90000"/>
          </a:bodyPr>
          <a:lstStyle/>
          <a:p>
            <a:r>
              <a:rPr lang="en-US" sz="3600" b="1" dirty="0">
                <a:latin typeface="Times New Roman" panose="02020603050405020304" pitchFamily="18" charset="0"/>
                <a:cs typeface="Times New Roman" panose="02020603050405020304" pitchFamily="18" charset="0"/>
              </a:rPr>
              <a:t>PROSTHETIC TECHNIQUES</a:t>
            </a:r>
          </a:p>
        </p:txBody>
      </p:sp>
      <p:sp>
        <p:nvSpPr>
          <p:cNvPr id="3" name="Content Placeholder 2"/>
          <p:cNvSpPr>
            <a:spLocks noGrp="1"/>
          </p:cNvSpPr>
          <p:nvPr>
            <p:ph idx="1"/>
          </p:nvPr>
        </p:nvSpPr>
        <p:spPr>
          <a:xfrm>
            <a:off x="356191" y="1272780"/>
            <a:ext cx="8305800" cy="2133600"/>
          </a:xfrm>
        </p:spPr>
        <p:txBody>
          <a:bodyPr>
            <a:normAutofit/>
          </a:bodyPr>
          <a:lstStyle/>
          <a:p>
            <a:pPr lvl="1">
              <a:lnSpc>
                <a:spcPct val="150000"/>
              </a:lnSpc>
            </a:pPr>
            <a:r>
              <a:rPr lang="en-US" sz="2000" dirty="0">
                <a:latin typeface="Times New Roman" panose="02020603050405020304" pitchFamily="18" charset="0"/>
                <a:cs typeface="Times New Roman" panose="02020603050405020304" pitchFamily="18" charset="0"/>
              </a:rPr>
              <a:t>Single vs Two Stage Reconstruction</a:t>
            </a:r>
            <a:endParaRPr lang="en-US" sz="2000" b="1" dirty="0">
              <a:latin typeface="Times New Roman" panose="02020603050405020304" pitchFamily="18" charset="0"/>
              <a:cs typeface="Times New Roman" panose="02020603050405020304" pitchFamily="18" charset="0"/>
            </a:endParaRPr>
          </a:p>
          <a:p>
            <a:pPr lvl="2">
              <a:lnSpc>
                <a:spcPct val="150000"/>
              </a:lnSpc>
            </a:pPr>
            <a:r>
              <a:rPr lang="en-US" sz="2000" b="1" i="1" u="sng" dirty="0">
                <a:solidFill>
                  <a:srgbClr val="92D050"/>
                </a:solidFill>
                <a:latin typeface="Times New Roman" panose="02020603050405020304" pitchFamily="18" charset="0"/>
                <a:cs typeface="Times New Roman" panose="02020603050405020304" pitchFamily="18" charset="0"/>
              </a:rPr>
              <a:t>Single Stage</a:t>
            </a:r>
            <a:r>
              <a:rPr lang="en-US" sz="2000" b="1" u="sng" dirty="0">
                <a:solidFill>
                  <a:srgbClr val="92D050"/>
                </a:solidFill>
                <a:latin typeface="Times New Roman" panose="02020603050405020304" pitchFamily="18" charset="0"/>
                <a:cs typeface="Times New Roman" panose="02020603050405020304" pitchFamily="18" charset="0"/>
              </a:rPr>
              <a:t>:</a:t>
            </a:r>
            <a:r>
              <a:rPr lang="en-US" sz="2000" b="1" dirty="0">
                <a:solidFill>
                  <a:srgbClr val="92D05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Direct Placement of a Permanent Implant</a:t>
            </a:r>
          </a:p>
          <a:p>
            <a:pPr lvl="2">
              <a:lnSpc>
                <a:spcPct val="150000"/>
              </a:lnSpc>
            </a:pPr>
            <a:r>
              <a:rPr lang="en-US" sz="2000" b="1" i="1" u="sng" dirty="0">
                <a:solidFill>
                  <a:srgbClr val="92D050"/>
                </a:solidFill>
                <a:latin typeface="Times New Roman" panose="02020603050405020304" pitchFamily="18" charset="0"/>
                <a:cs typeface="Times New Roman" panose="02020603050405020304" pitchFamily="18" charset="0"/>
              </a:rPr>
              <a:t>Two Stage:</a:t>
            </a:r>
            <a:r>
              <a:rPr lang="en-US" sz="2000" b="1" i="1" dirty="0">
                <a:solidFill>
                  <a:srgbClr val="92D05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Placement of a tissue expander followed by Replacement by a Permanent Implant</a:t>
            </a:r>
          </a:p>
          <a:p>
            <a:pPr lvl="2">
              <a:lnSpc>
                <a:spcPct val="150000"/>
              </a:lnSpc>
            </a:pPr>
            <a:endParaRPr lang="en-US" sz="20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891731E3-8D38-AA1C-2C60-352FD3433D1F}"/>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302082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691"/>
            <a:ext cx="8458200" cy="1070371"/>
          </a:xfrm>
        </p:spPr>
        <p:txBody>
          <a:bodyPr>
            <a:normAutofit/>
          </a:bodyPr>
          <a:lstStyle/>
          <a:p>
            <a:r>
              <a:rPr lang="en-US" sz="3600" b="1" dirty="0">
                <a:latin typeface="Times New Roman" panose="02020603050405020304" pitchFamily="18" charset="0"/>
                <a:cs typeface="Times New Roman" panose="02020603050405020304" pitchFamily="18" charset="0"/>
              </a:rPr>
              <a:t>Complications</a:t>
            </a:r>
          </a:p>
        </p:txBody>
      </p:sp>
      <p:sp>
        <p:nvSpPr>
          <p:cNvPr id="3" name="Content Placeholder 2"/>
          <p:cNvSpPr>
            <a:spLocks noGrp="1"/>
          </p:cNvSpPr>
          <p:nvPr>
            <p:ph idx="1"/>
          </p:nvPr>
        </p:nvSpPr>
        <p:spPr>
          <a:xfrm>
            <a:off x="533400" y="1040167"/>
            <a:ext cx="4419600" cy="3851673"/>
          </a:xfrm>
        </p:spPr>
        <p:txBody>
          <a:bodyPr>
            <a:normAutofit/>
          </a:bodyPr>
          <a:lstStyle/>
          <a:p>
            <a:pPr marL="342900" lvl="1" indent="0">
              <a:buNone/>
            </a:pP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Hematoma Formation</a:t>
            </a:r>
          </a:p>
          <a:p>
            <a:pPr lvl="2"/>
            <a:r>
              <a:rPr lang="en-US" sz="2000" dirty="0">
                <a:latin typeface="Times New Roman" panose="02020603050405020304" pitchFamily="18" charset="0"/>
                <a:cs typeface="Times New Roman" panose="02020603050405020304" pitchFamily="18" charset="0"/>
              </a:rPr>
              <a:t>2-3%</a:t>
            </a:r>
          </a:p>
          <a:p>
            <a:pPr lvl="2"/>
            <a:r>
              <a:rPr lang="en-US" sz="2000" dirty="0">
                <a:latin typeface="Times New Roman" panose="02020603050405020304" pitchFamily="18" charset="0"/>
                <a:cs typeface="Times New Roman" panose="02020603050405020304" pitchFamily="18" charset="0"/>
              </a:rPr>
              <a:t>Acute within 48 hours</a:t>
            </a:r>
          </a:p>
          <a:p>
            <a:pPr lvl="2"/>
            <a:r>
              <a:rPr lang="en-US" sz="2000" dirty="0">
                <a:latin typeface="Times New Roman" panose="02020603050405020304" pitchFamily="18" charset="0"/>
                <a:cs typeface="Times New Roman" panose="02020603050405020304" pitchFamily="18" charset="0"/>
              </a:rPr>
              <a:t>If left untreated, can lead to flap necrosis</a:t>
            </a:r>
          </a:p>
          <a:p>
            <a:pPr lvl="2"/>
            <a:endParaRPr lang="en-US" sz="2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939092"/>
            <a:ext cx="3657600" cy="3961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D3639F57-58EE-5BE7-3F87-2474C91762E2}"/>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48372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84062"/>
            <a:ext cx="3505200" cy="3851673"/>
          </a:xfrm>
        </p:spPr>
        <p:txBody>
          <a:bodyPr>
            <a:normAutofit/>
          </a:bodyPr>
          <a:lstStyle/>
          <a:p>
            <a:pPr lvl="1"/>
            <a:r>
              <a:rPr lang="en-US" sz="2400" dirty="0">
                <a:latin typeface="Times New Roman" panose="02020603050405020304" pitchFamily="18" charset="0"/>
                <a:cs typeface="Times New Roman" panose="02020603050405020304" pitchFamily="18" charset="0"/>
              </a:rPr>
              <a:t>Infection</a:t>
            </a:r>
          </a:p>
          <a:p>
            <a:pPr lvl="2"/>
            <a:r>
              <a:rPr lang="en-US" sz="2000" dirty="0">
                <a:latin typeface="Times New Roman" panose="02020603050405020304" pitchFamily="18" charset="0"/>
                <a:cs typeface="Times New Roman" panose="02020603050405020304" pitchFamily="18" charset="0"/>
              </a:rPr>
              <a:t>Incidence is 7.6%</a:t>
            </a:r>
          </a:p>
          <a:p>
            <a:pPr lvl="2"/>
            <a:r>
              <a:rPr lang="en-US" sz="2000" dirty="0">
                <a:latin typeface="Times New Roman" panose="02020603050405020304" pitchFamily="18" charset="0"/>
                <a:cs typeface="Times New Roman" panose="02020603050405020304" pitchFamily="18" charset="0"/>
              </a:rPr>
              <a:t>May need incision &amp; drainage and implant removal</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14" t="2013" r="7085" b="29122"/>
          <a:stretch/>
        </p:blipFill>
        <p:spPr bwMode="auto">
          <a:xfrm>
            <a:off x="4572000" y="1094230"/>
            <a:ext cx="4116572" cy="3467166"/>
          </a:xfrm>
          <a:prstGeom prst="rect">
            <a:avLst/>
          </a:prstGeom>
          <a:ln w="9525">
            <a:solidFill>
              <a:schemeClr val="bg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61AB1B6E-0880-A156-F70B-6E61B38CFAF2}"/>
              </a:ext>
            </a:extLst>
          </p:cNvPr>
          <p:cNvSpPr>
            <a:spLocks noGrp="1"/>
          </p:cNvSpPr>
          <p:nvPr>
            <p:ph type="title"/>
          </p:nvPr>
        </p:nvSpPr>
        <p:spPr>
          <a:xfrm>
            <a:off x="228600" y="13691"/>
            <a:ext cx="8458200" cy="1070371"/>
          </a:xfrm>
        </p:spPr>
        <p:txBody>
          <a:bodyPr>
            <a:normAutofit/>
          </a:bodyPr>
          <a:lstStyle/>
          <a:p>
            <a:r>
              <a:rPr lang="en-US" sz="3600" b="1" dirty="0">
                <a:latin typeface="Times New Roman" panose="02020603050405020304" pitchFamily="18" charset="0"/>
                <a:cs typeface="Times New Roman" panose="02020603050405020304" pitchFamily="18" charset="0"/>
              </a:rPr>
              <a:t>Complications</a:t>
            </a:r>
          </a:p>
        </p:txBody>
      </p:sp>
      <p:sp>
        <p:nvSpPr>
          <p:cNvPr id="8" name="Content Placeholder 2">
            <a:extLst>
              <a:ext uri="{FF2B5EF4-FFF2-40B4-BE49-F238E27FC236}">
                <a16:creationId xmlns:a16="http://schemas.microsoft.com/office/drawing/2014/main" id="{DB974601-ABE2-4121-A073-B28A52A01CF2}"/>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692778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247" y="971550"/>
            <a:ext cx="5029200" cy="990600"/>
          </a:xfrm>
        </p:spPr>
        <p:txBody>
          <a:bodyPr>
            <a:normAutofit/>
          </a:bodyPr>
          <a:lstStyle/>
          <a:p>
            <a:pPr lvl="1"/>
            <a:r>
              <a:rPr lang="en-US" sz="1800" dirty="0">
                <a:latin typeface="Times New Roman" panose="02020603050405020304" pitchFamily="18" charset="0"/>
                <a:cs typeface="Times New Roman" panose="02020603050405020304" pitchFamily="18" charset="0"/>
              </a:rPr>
              <a:t>Capsular Contracture</a:t>
            </a:r>
          </a:p>
          <a:p>
            <a:pPr lvl="2"/>
            <a:r>
              <a:rPr lang="en-US" sz="1800" dirty="0">
                <a:latin typeface="Times New Roman" panose="02020603050405020304" pitchFamily="18" charset="0"/>
                <a:cs typeface="Times New Roman" panose="02020603050405020304" pitchFamily="18" charset="0"/>
              </a:rPr>
              <a:t>Incidence at 3 years – 13%</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214" y="2041921"/>
            <a:ext cx="5302656" cy="273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490F9965-B74B-C5B7-5E75-7A60A0E0C8C9}"/>
              </a:ext>
            </a:extLst>
          </p:cNvPr>
          <p:cNvSpPr>
            <a:spLocks noGrp="1"/>
          </p:cNvSpPr>
          <p:nvPr>
            <p:ph type="title"/>
          </p:nvPr>
        </p:nvSpPr>
        <p:spPr>
          <a:xfrm>
            <a:off x="228600" y="13691"/>
            <a:ext cx="8458200" cy="1070371"/>
          </a:xfrm>
        </p:spPr>
        <p:txBody>
          <a:bodyPr>
            <a:normAutofit/>
          </a:bodyPr>
          <a:lstStyle/>
          <a:p>
            <a:r>
              <a:rPr lang="en-US" sz="3600" b="1" dirty="0">
                <a:latin typeface="Times New Roman" panose="02020603050405020304" pitchFamily="18" charset="0"/>
                <a:cs typeface="Times New Roman" panose="02020603050405020304" pitchFamily="18" charset="0"/>
              </a:rPr>
              <a:t>Complications</a:t>
            </a:r>
          </a:p>
        </p:txBody>
      </p:sp>
      <p:sp>
        <p:nvSpPr>
          <p:cNvPr id="8" name="Content Placeholder 2">
            <a:extLst>
              <a:ext uri="{FF2B5EF4-FFF2-40B4-BE49-F238E27FC236}">
                <a16:creationId xmlns:a16="http://schemas.microsoft.com/office/drawing/2014/main" id="{1C197A64-706B-1FCB-7437-10A60B1390B2}"/>
              </a:ext>
            </a:extLst>
          </p:cNvPr>
          <p:cNvSpPr txBox="1">
            <a:spLocks/>
          </p:cNvSpPr>
          <p:nvPr/>
        </p:nvSpPr>
        <p:spPr>
          <a:xfrm rot="10800000">
            <a:off x="129749" y="840297"/>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50130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5915"/>
            <a:ext cx="8229600" cy="536971"/>
          </a:xfrm>
        </p:spPr>
        <p:txBody>
          <a:bodyPr>
            <a:normAutofit fontScale="90000"/>
          </a:bodyPr>
          <a:lstStyle/>
          <a:p>
            <a:r>
              <a:rPr lang="en-US" sz="3600" b="1" dirty="0">
                <a:latin typeface="Times New Roman" panose="02020603050405020304" pitchFamily="18" charset="0"/>
                <a:cs typeface="Times New Roman" panose="02020603050405020304" pitchFamily="18" charset="0"/>
              </a:rPr>
              <a:t>Complications</a:t>
            </a:r>
          </a:p>
        </p:txBody>
      </p:sp>
      <p:sp>
        <p:nvSpPr>
          <p:cNvPr id="3" name="Content Placeholder 2"/>
          <p:cNvSpPr>
            <a:spLocks noGrp="1"/>
          </p:cNvSpPr>
          <p:nvPr>
            <p:ph idx="1"/>
          </p:nvPr>
        </p:nvSpPr>
        <p:spPr>
          <a:xfrm>
            <a:off x="304799" y="1476817"/>
            <a:ext cx="6870405" cy="2668801"/>
          </a:xfrm>
        </p:spPr>
        <p:txBody>
          <a:bodyPr>
            <a:normAutofit/>
          </a:bodyPr>
          <a:lstStyle/>
          <a:p>
            <a:pPr lvl="1"/>
            <a:r>
              <a:rPr lang="en-US" sz="1800" dirty="0">
                <a:latin typeface="Times New Roman" panose="02020603050405020304" pitchFamily="18" charset="0"/>
                <a:cs typeface="Times New Roman" panose="02020603050405020304" pitchFamily="18" charset="0"/>
              </a:rPr>
              <a:t>Implant Malposition or Asymmetry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758" y="895350"/>
            <a:ext cx="3821079" cy="3831737"/>
          </a:xfrm>
          <a:prstGeom prst="rect">
            <a:avLst/>
          </a:prstGeom>
          <a:ln w="317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Content Placeholder 2">
            <a:extLst>
              <a:ext uri="{FF2B5EF4-FFF2-40B4-BE49-F238E27FC236}">
                <a16:creationId xmlns:a16="http://schemas.microsoft.com/office/drawing/2014/main" id="{F3936230-B409-7EBF-0F78-394905B95741}"/>
              </a:ext>
            </a:extLst>
          </p:cNvPr>
          <p:cNvSpPr txBox="1">
            <a:spLocks/>
          </p:cNvSpPr>
          <p:nvPr/>
        </p:nvSpPr>
        <p:spPr>
          <a:xfrm rot="10800000">
            <a:off x="129749"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Core Concepts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1921759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820" y="209550"/>
            <a:ext cx="8317432" cy="4800600"/>
          </a:xfrm>
        </p:spPr>
        <p:txBody>
          <a:bodyPr>
            <a:normAutofit lnSpcReduction="10000"/>
          </a:bodyPr>
          <a:lstStyle/>
          <a:p>
            <a:pPr algn="just">
              <a:lnSpc>
                <a:spcPct val="107000"/>
              </a:lnSpc>
            </a:pPr>
            <a:r>
              <a:rPr lang="en-US" sz="1600" b="1" u="sng" dirty="0">
                <a:latin typeface="Arial" panose="020B0604020202020204" pitchFamily="34" charset="0"/>
                <a:cs typeface="Arial" panose="020B0604020202020204" pitchFamily="34" charset="0"/>
              </a:rPr>
              <a:t>Prevention</a:t>
            </a:r>
            <a:r>
              <a:rPr lang="en-US" sz="1600" dirty="0">
                <a:latin typeface="Arial" panose="020B0604020202020204" pitchFamily="34" charset="0"/>
                <a:cs typeface="Arial" panose="020B0604020202020204" pitchFamily="34" charset="0"/>
              </a:rPr>
              <a:t>: The first consideration is the prevention of breast cancer. Preventive measures, such as regular mammograms and genetic testing, can help detect breast cancer early and reduce the need for breast reconstruction. There is also ongoing research into preventative therapies such as drugs and lifestyle changes that may reduce the risk of breast cancer</a:t>
            </a:r>
          </a:p>
          <a:p>
            <a:pPr algn="just">
              <a:lnSpc>
                <a:spcPct val="107000"/>
              </a:lnSpc>
            </a:pPr>
            <a:r>
              <a:rPr lang="en-US" sz="1600" b="1" u="sng" dirty="0">
                <a:latin typeface="Arial" panose="020B0604020202020204" pitchFamily="34" charset="0"/>
                <a:cs typeface="Arial" panose="020B0604020202020204" pitchFamily="34" charset="0"/>
              </a:rPr>
              <a:t>Protection</a:t>
            </a:r>
            <a:r>
              <a:rPr lang="en-US" sz="1600" dirty="0">
                <a:latin typeface="Arial" panose="020B0604020202020204" pitchFamily="34" charset="0"/>
                <a:cs typeface="Arial" panose="020B0604020202020204" pitchFamily="34" charset="0"/>
              </a:rPr>
              <a:t>: Protection of the patient's privacy and autonomy is critical in all medical procedures, including breast reconstruction. Patients should be fully informed of the risks and benefits of the procedure and have the right to refuse treatment if they do not want it. Additionally, patient confidentiality must be maintained at all times.</a:t>
            </a:r>
          </a:p>
          <a:p>
            <a:pPr algn="just">
              <a:lnSpc>
                <a:spcPct val="107000"/>
              </a:lnSpc>
            </a:pPr>
            <a:r>
              <a:rPr lang="en-US" sz="1600" b="1" u="sng" dirty="0">
                <a:latin typeface="Arial" panose="020B0604020202020204" pitchFamily="34" charset="0"/>
                <a:cs typeface="Arial" panose="020B0604020202020204" pitchFamily="34" charset="0"/>
              </a:rPr>
              <a:t>Diagnosis</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The correct diagnosis of breast cancer is essential for appropriate treatment, including breast reconstruction. The use of accurate diagnostic tools such as mammography, ultrasound, and MRI is critical to ensure that patients receive the correct treatment</a:t>
            </a:r>
          </a:p>
          <a:p>
            <a:pPr algn="just">
              <a:lnSpc>
                <a:spcPct val="107000"/>
              </a:lnSpc>
            </a:pPr>
            <a:r>
              <a:rPr lang="en-US" sz="1600" b="1" u="sng" dirty="0">
                <a:latin typeface="Arial" panose="020B0604020202020204" pitchFamily="34" charset="0"/>
                <a:cs typeface="Arial" panose="020B0604020202020204" pitchFamily="34" charset="0"/>
              </a:rPr>
              <a:t>Treatment</a:t>
            </a:r>
            <a:r>
              <a:rPr lang="en-US" sz="1600" dirty="0">
                <a:latin typeface="Arial" panose="020B0604020202020204" pitchFamily="34" charset="0"/>
                <a:cs typeface="Arial" panose="020B0604020202020204" pitchFamily="34" charset="0"/>
              </a:rPr>
              <a:t>: Breast reconstruction is an elective surgical procedure, and as such, the patient's well-being and ability to make informed decisions must be the focus of the medical team. The treatment plan should be tailored to the patient's individual needs and preferences, taking into account factors such as age, general health, and lifestyle.</a:t>
            </a:r>
          </a:p>
        </p:txBody>
      </p:sp>
      <p:sp>
        <p:nvSpPr>
          <p:cNvPr id="4" name="Content Placeholder 2">
            <a:extLst>
              <a:ext uri="{FF2B5EF4-FFF2-40B4-BE49-F238E27FC236}">
                <a16:creationId xmlns:a16="http://schemas.microsoft.com/office/drawing/2014/main" id="{71932F57-1004-6F93-ED39-0DB1BAB46CBF}"/>
              </a:ext>
            </a:extLst>
          </p:cNvPr>
          <p:cNvSpPr txBox="1">
            <a:spLocks/>
          </p:cNvSpPr>
          <p:nvPr/>
        </p:nvSpPr>
        <p:spPr>
          <a:xfrm rot="10800000">
            <a:off x="129749" y="819150"/>
            <a:ext cx="533400" cy="3962400"/>
          </a:xfrm>
          <a:prstGeom prst="rect">
            <a:avLst/>
          </a:prstGeom>
        </p:spPr>
        <p:txBody>
          <a:bodyPr vert="vert" lIns="91440" tIns="45720" rIns="91440" bIns="45720" rtlCol="0" anchor="ctr">
            <a:normAutofit fontScale="92500"/>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BIOETHICS</a:t>
            </a: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782273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EA7D-423D-4853-90D4-82E1B361586D}"/>
              </a:ext>
            </a:extLst>
          </p:cNvPr>
          <p:cNvSpPr>
            <a:spLocks noGrp="1"/>
          </p:cNvSpPr>
          <p:nvPr>
            <p:ph type="title"/>
          </p:nvPr>
        </p:nvSpPr>
        <p:spPr>
          <a:xfrm>
            <a:off x="228600" y="133350"/>
            <a:ext cx="8839200" cy="609600"/>
          </a:xfrm>
        </p:spPr>
        <p:txBody>
          <a:bodyPr>
            <a:noAutofit/>
          </a:bodyPr>
          <a:lstStyle/>
          <a:p>
            <a:r>
              <a:rPr lang="en-US" sz="2400" dirty="0">
                <a:latin typeface="Times New Roman" panose="02020603050405020304" pitchFamily="18" charset="0"/>
                <a:cs typeface="Times New Roman" panose="02020603050405020304" pitchFamily="18" charset="0"/>
              </a:rPr>
              <a:t>Latest Research in breast reconstruction</a:t>
            </a:r>
            <a:endParaRPr lang="en-US" sz="2400" dirty="0">
              <a:latin typeface="Times New Roman" panose="02020603050405020304" pitchFamily="18" charset="0"/>
              <a:cs typeface="Times New Roman" panose="02020603050405020304" pitchFamily="18" charset="0"/>
              <a:hlinkClick r:id="rId2" action="ppaction://hlinkfile"/>
            </a:endParaRPr>
          </a:p>
        </p:txBody>
      </p:sp>
      <p:pic>
        <p:nvPicPr>
          <p:cNvPr id="7" name="Picture 6">
            <a:extLst>
              <a:ext uri="{FF2B5EF4-FFF2-40B4-BE49-F238E27FC236}">
                <a16:creationId xmlns:a16="http://schemas.microsoft.com/office/drawing/2014/main" id="{3BDDBA91-1D04-7FAD-D2AA-905A0807B54C}"/>
              </a:ext>
            </a:extLst>
          </p:cNvPr>
          <p:cNvPicPr>
            <a:picLocks noChangeAspect="1"/>
          </p:cNvPicPr>
          <p:nvPr/>
        </p:nvPicPr>
        <p:blipFill rotWithShape="1">
          <a:blip r:embed="rId3"/>
          <a:srcRect l="37500" t="27767" r="35000" b="11463"/>
          <a:stretch/>
        </p:blipFill>
        <p:spPr>
          <a:xfrm>
            <a:off x="5638800" y="771747"/>
            <a:ext cx="3411396" cy="4238403"/>
          </a:xfrm>
          <a:prstGeom prst="rect">
            <a:avLst/>
          </a:prstGeom>
          <a:ln w="3175"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6AD389B3-73A4-33EC-B11C-9AE9966AEEC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2500" t="26284" r="10833" b="9981"/>
          <a:stretch/>
        </p:blipFill>
        <p:spPr>
          <a:xfrm>
            <a:off x="249865" y="1371599"/>
            <a:ext cx="5135526" cy="2400301"/>
          </a:xfrm>
          <a:prstGeom prst="rect">
            <a:avLst/>
          </a:prstGeom>
          <a:ln w="31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8433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C7B9-6E4F-4D07-AC84-53DD344C303D}"/>
              </a:ext>
            </a:extLst>
          </p:cNvPr>
          <p:cNvSpPr>
            <a:spLocks noGrp="1"/>
          </p:cNvSpPr>
          <p:nvPr>
            <p:ph type="title"/>
          </p:nvPr>
        </p:nvSpPr>
        <p:spPr/>
        <p:txBody>
          <a:bodyPr/>
          <a:lstStyle/>
          <a:p>
            <a:r>
              <a:rPr lang="en-US" dirty="0"/>
              <a:t>Recent advances</a:t>
            </a:r>
          </a:p>
        </p:txBody>
      </p:sp>
      <p:sp>
        <p:nvSpPr>
          <p:cNvPr id="3" name="Content Placeholder 2">
            <a:extLst>
              <a:ext uri="{FF2B5EF4-FFF2-40B4-BE49-F238E27FC236}">
                <a16:creationId xmlns:a16="http://schemas.microsoft.com/office/drawing/2014/main" id="{7971A81E-5A61-4FB6-A6DB-FF4251D887FC}"/>
              </a:ext>
            </a:extLst>
          </p:cNvPr>
          <p:cNvSpPr>
            <a:spLocks noGrp="1"/>
          </p:cNvSpPr>
          <p:nvPr>
            <p:ph idx="1"/>
          </p:nvPr>
        </p:nvSpPr>
        <p:spPr>
          <a:xfrm>
            <a:off x="685346" y="1572048"/>
            <a:ext cx="7765322" cy="3057102"/>
          </a:xfrm>
        </p:spPr>
        <p:txBody>
          <a:bodyPr>
            <a:normAutofit fontScale="70000" lnSpcReduction="20000"/>
          </a:bodyPr>
          <a:lstStyle/>
          <a:p>
            <a:r>
              <a:rPr lang="en-US" dirty="0"/>
              <a:t>BRAVA</a:t>
            </a:r>
          </a:p>
          <a:p>
            <a:pPr lvl="1"/>
            <a:r>
              <a:rPr lang="en-US" dirty="0"/>
              <a:t>The Brava device is a bra with plastic cones that apply gentle pressure to the breast tissue. This pressure causes the skin to expand, making room for the fat </a:t>
            </a:r>
            <a:r>
              <a:rPr lang="en-US" dirty="0" err="1"/>
              <a:t>graf</a:t>
            </a:r>
            <a:endParaRPr lang="en-US" dirty="0"/>
          </a:p>
          <a:p>
            <a:endParaRPr lang="en-US" dirty="0"/>
          </a:p>
          <a:p>
            <a:r>
              <a:rPr lang="en-US" dirty="0"/>
              <a:t>Fat grafting:</a:t>
            </a:r>
          </a:p>
          <a:p>
            <a:pPr lvl="1"/>
            <a:r>
              <a:rPr lang="en-US" dirty="0"/>
              <a:t>Surgeons can use harvested fat from other areas of the body to further refine the breast shape and achieve a more natural look after reconstruction. </a:t>
            </a:r>
          </a:p>
          <a:p>
            <a:endParaRPr lang="en-US" dirty="0"/>
          </a:p>
          <a:p>
            <a:r>
              <a:rPr lang="en-US" dirty="0"/>
              <a:t>Acellular dermal matrices (ADMs):</a:t>
            </a:r>
          </a:p>
          <a:p>
            <a:pPr lvl="1"/>
            <a:r>
              <a:rPr lang="en-US" dirty="0"/>
              <a:t>These patches can be used in prosthetic breast reconstruction to improve the fit and appearance of the prosthesis. </a:t>
            </a:r>
          </a:p>
          <a:p>
            <a:endParaRPr lang="en-US" dirty="0"/>
          </a:p>
          <a:p>
            <a:r>
              <a:rPr lang="en-US" dirty="0"/>
              <a:t>Minimally invasive techniques:</a:t>
            </a:r>
          </a:p>
          <a:p>
            <a:pPr lvl="1"/>
            <a:r>
              <a:rPr lang="en-US" dirty="0"/>
              <a:t>Overall, the trend is towards less invasive approaches to breast reconstruction with techniques like the SIEA flap which minimizes donor site morbidity. </a:t>
            </a:r>
          </a:p>
        </p:txBody>
      </p:sp>
    </p:spTree>
    <p:extLst>
      <p:ext uri="{BB962C8B-B14F-4D97-AF65-F5344CB8AC3E}">
        <p14:creationId xmlns:p14="http://schemas.microsoft.com/office/powerpoint/2010/main" val="1477236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E2F0-AD3D-4770-8A39-1C7C7B93F625}"/>
              </a:ext>
            </a:extLst>
          </p:cNvPr>
          <p:cNvSpPr>
            <a:spLocks noGrp="1"/>
          </p:cNvSpPr>
          <p:nvPr>
            <p:ph type="title"/>
          </p:nvPr>
        </p:nvSpPr>
        <p:spPr/>
        <p:txBody>
          <a:bodyPr/>
          <a:lstStyle/>
          <a:p>
            <a:r>
              <a:rPr lang="en-US" dirty="0"/>
              <a:t>Family medicine</a:t>
            </a:r>
          </a:p>
        </p:txBody>
      </p:sp>
      <p:sp>
        <p:nvSpPr>
          <p:cNvPr id="3" name="Content Placeholder 2">
            <a:extLst>
              <a:ext uri="{FF2B5EF4-FFF2-40B4-BE49-F238E27FC236}">
                <a16:creationId xmlns:a16="http://schemas.microsoft.com/office/drawing/2014/main" id="{45D248AA-8380-4918-8FAB-1F41BDFD9322}"/>
              </a:ext>
            </a:extLst>
          </p:cNvPr>
          <p:cNvSpPr>
            <a:spLocks noGrp="1"/>
          </p:cNvSpPr>
          <p:nvPr>
            <p:ph idx="1"/>
          </p:nvPr>
        </p:nvSpPr>
        <p:spPr/>
        <p:txBody>
          <a:bodyPr/>
          <a:lstStyle/>
          <a:p>
            <a:r>
              <a:rPr lang="en-US" dirty="0"/>
              <a:t>Evaluating the family history of a person diagnosed with breast cancer is imp</a:t>
            </a:r>
          </a:p>
          <a:p>
            <a:pPr lvl="1"/>
            <a:endParaRPr lang="en-US" dirty="0"/>
          </a:p>
          <a:p>
            <a:pPr lvl="1"/>
            <a:r>
              <a:rPr lang="en-US" dirty="0"/>
              <a:t>To identify potential high-risk relatives who may need earlier breast cancer screening tests</a:t>
            </a:r>
          </a:p>
          <a:p>
            <a:pPr lvl="1"/>
            <a:r>
              <a:rPr lang="en-US" dirty="0"/>
              <a:t>Due to the possibility of inherited genetic mutations like BRCA1 or BRCA2, which significantly increase the risk of developing breast cancer. </a:t>
            </a:r>
          </a:p>
        </p:txBody>
      </p:sp>
    </p:spTree>
    <p:extLst>
      <p:ext uri="{BB962C8B-B14F-4D97-AF65-F5344CB8AC3E}">
        <p14:creationId xmlns:p14="http://schemas.microsoft.com/office/powerpoint/2010/main" val="4598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EA7D-423D-4853-90D4-82E1B361586D}"/>
              </a:ext>
            </a:extLst>
          </p:cNvPr>
          <p:cNvSpPr>
            <a:spLocks noGrp="1"/>
          </p:cNvSpPr>
          <p:nvPr>
            <p:ph type="title"/>
          </p:nvPr>
        </p:nvSpPr>
        <p:spPr>
          <a:xfrm>
            <a:off x="689339" y="209551"/>
            <a:ext cx="7765321" cy="994741"/>
          </a:xfrm>
        </p:spPr>
        <p:txBody>
          <a:bodyPr>
            <a:normAutofit/>
          </a:bodyPr>
          <a:lstStyle/>
          <a:p>
            <a:r>
              <a:rPr lang="en-US" sz="4800" dirty="0">
                <a:latin typeface="Times New Roman" panose="02020603050405020304" pitchFamily="18" charset="0"/>
                <a:cs typeface="Times New Roman" panose="02020603050405020304" pitchFamily="18" charset="0"/>
              </a:rPr>
              <a:t>LEARNING SOURCE</a:t>
            </a:r>
          </a:p>
        </p:txBody>
      </p:sp>
      <p:sp>
        <p:nvSpPr>
          <p:cNvPr id="3" name="Content Placeholder 2">
            <a:extLst>
              <a:ext uri="{FF2B5EF4-FFF2-40B4-BE49-F238E27FC236}">
                <a16:creationId xmlns:a16="http://schemas.microsoft.com/office/drawing/2014/main" id="{EC8A00EC-4A59-471C-B247-BDD3D2112E2B}"/>
              </a:ext>
            </a:extLst>
          </p:cNvPr>
          <p:cNvSpPr>
            <a:spLocks noGrp="1"/>
          </p:cNvSpPr>
          <p:nvPr>
            <p:ph idx="1"/>
          </p:nvPr>
        </p:nvSpPr>
        <p:spPr>
          <a:xfrm>
            <a:off x="228600" y="1451940"/>
            <a:ext cx="8839200" cy="3482009"/>
          </a:xfrm>
        </p:spPr>
        <p:txBody>
          <a:bodyPr>
            <a:normAutofit/>
          </a:bodyPr>
          <a:lstStyle/>
          <a:p>
            <a:r>
              <a:rPr lang="en-US" sz="2400" i="0" u="none" strike="noStrike" baseline="0" dirty="0" err="1">
                <a:latin typeface="Times New Roman" panose="02020603050405020304" pitchFamily="18" charset="0"/>
                <a:cs typeface="Times New Roman" panose="02020603050405020304" pitchFamily="18" charset="0"/>
              </a:rPr>
              <a:t>Grabb</a:t>
            </a:r>
            <a:r>
              <a:rPr lang="en-US" sz="2400" i="0" u="none" strike="noStrike" baseline="0" dirty="0">
                <a:latin typeface="Times New Roman" panose="02020603050405020304" pitchFamily="18" charset="0"/>
                <a:cs typeface="Times New Roman" panose="02020603050405020304" pitchFamily="18" charset="0"/>
              </a:rPr>
              <a:t> and Smith’s Plastic Surgery (</a:t>
            </a:r>
            <a:r>
              <a:rPr lang="en-US" sz="2000" dirty="0">
                <a:latin typeface="Times New Roman" panose="02020603050405020304" pitchFamily="18" charset="0"/>
                <a:cs typeface="Times New Roman" panose="02020603050405020304" pitchFamily="18" charset="0"/>
              </a:rPr>
              <a:t>8</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Edition)</a:t>
            </a:r>
          </a:p>
          <a:p>
            <a:r>
              <a:rPr lang="en-US" sz="2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Breast Reconstruction: Principles and Practice" by Peter C. </a:t>
            </a:r>
            <a:r>
              <a:rPr lang="en-US" sz="2400" dirty="0" err="1">
                <a:latin typeface="Times New Roman" panose="02020603050405020304" pitchFamily="18" charset="0"/>
                <a:cs typeface="Times New Roman" panose="02020603050405020304" pitchFamily="18" charset="0"/>
              </a:rPr>
              <a:t>Neligan</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9200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0"/>
            <a:ext cx="7765321" cy="994741"/>
          </a:xfrm>
        </p:spPr>
        <p:txBody>
          <a:bodyPr>
            <a:normAutofit/>
          </a:bodyPr>
          <a:lstStyle/>
          <a:p>
            <a:r>
              <a:rPr lang="en-US" sz="4000" dirty="0"/>
              <a:t>Breast anatomy</a:t>
            </a:r>
          </a:p>
        </p:txBody>
      </p:sp>
      <p:pic>
        <p:nvPicPr>
          <p:cNvPr id="4" name="Content Placeholder 3" descr="Untitled.jpg"/>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81200" y="1276350"/>
            <a:ext cx="4953000" cy="3326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ontent Placeholder 2">
            <a:extLst>
              <a:ext uri="{FF2B5EF4-FFF2-40B4-BE49-F238E27FC236}">
                <a16:creationId xmlns:a16="http://schemas.microsoft.com/office/drawing/2014/main" id="{4E3F5D73-8E96-1534-8210-EC0E49B98CC1}"/>
              </a:ext>
            </a:extLst>
          </p:cNvPr>
          <p:cNvSpPr txBox="1">
            <a:spLocks/>
          </p:cNvSpPr>
          <p:nvPr/>
        </p:nvSpPr>
        <p:spPr>
          <a:xfrm rot="10800000">
            <a:off x="457200" y="819150"/>
            <a:ext cx="8382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Vertical Integration</a:t>
            </a:r>
          </a:p>
          <a:p>
            <a:pPr marL="600075" lvl="1" indent="-257175" algn="ctr">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2279108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5609-59F2-4D6C-9A1F-4B9B1176975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95951AE-8A8D-46FB-9B6C-3E235DBEB94A}"/>
              </a:ext>
            </a:extLst>
          </p:cNvPr>
          <p:cNvSpPr>
            <a:spLocks noGrp="1"/>
          </p:cNvSpPr>
          <p:nvPr>
            <p:ph idx="1"/>
          </p:nvPr>
        </p:nvSpPr>
        <p:spPr/>
        <p:txBody>
          <a:bodyPr/>
          <a:lstStyle/>
          <a:p>
            <a:r>
              <a:rPr lang="en-US" dirty="0" err="1"/>
              <a:t>Grabb</a:t>
            </a:r>
            <a:r>
              <a:rPr lang="en-US" dirty="0"/>
              <a:t> and Smith , 8</a:t>
            </a:r>
            <a:r>
              <a:rPr lang="en-US" baseline="30000" dirty="0"/>
              <a:t>th</a:t>
            </a:r>
            <a:r>
              <a:rPr lang="en-US" dirty="0"/>
              <a:t> Edition</a:t>
            </a:r>
          </a:p>
          <a:p>
            <a:endParaRPr lang="en-US" dirty="0"/>
          </a:p>
          <a:p>
            <a:r>
              <a:rPr lang="en-US" dirty="0"/>
              <a:t>"Breast Reconstruction: Principles and Practice" by Peter C. </a:t>
            </a:r>
            <a:r>
              <a:rPr lang="en-US" dirty="0" err="1"/>
              <a:t>Neligan</a:t>
            </a:r>
            <a:r>
              <a:rPr lang="en-US" dirty="0"/>
              <a:t> </a:t>
            </a:r>
          </a:p>
        </p:txBody>
      </p:sp>
    </p:spTree>
    <p:extLst>
      <p:ext uri="{BB962C8B-B14F-4D97-AF65-F5344CB8AC3E}">
        <p14:creationId xmlns:p14="http://schemas.microsoft.com/office/powerpoint/2010/main" val="641957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33550"/>
            <a:ext cx="8382000" cy="1792486"/>
          </a:xfrm>
        </p:spPr>
        <p:txBody>
          <a:bodyPr>
            <a:normAutofit/>
          </a:bodyPr>
          <a:lstStyle/>
          <a:p>
            <a:r>
              <a:rPr lang="en-US" sz="3600" b="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64162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0"/>
            <a:ext cx="7765321" cy="994741"/>
          </a:xfrm>
        </p:spPr>
        <p:txBody>
          <a:bodyPr>
            <a:normAutofit/>
          </a:bodyPr>
          <a:lstStyle/>
          <a:p>
            <a:r>
              <a:rPr lang="en-US" sz="4000" dirty="0"/>
              <a:t>Breast Physiology</a:t>
            </a:r>
          </a:p>
        </p:txBody>
      </p:sp>
      <p:pic>
        <p:nvPicPr>
          <p:cNvPr id="7" name="Content Placeholder 6">
            <a:extLst>
              <a:ext uri="{FF2B5EF4-FFF2-40B4-BE49-F238E27FC236}">
                <a16:creationId xmlns:a16="http://schemas.microsoft.com/office/drawing/2014/main" id="{A1831C95-4489-722B-58C7-52EF7C463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002272"/>
            <a:ext cx="4267200" cy="3762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2">
            <a:extLst>
              <a:ext uri="{FF2B5EF4-FFF2-40B4-BE49-F238E27FC236}">
                <a16:creationId xmlns:a16="http://schemas.microsoft.com/office/drawing/2014/main" id="{D4B5A41A-3856-2815-9454-77C7BAA26C26}"/>
              </a:ext>
            </a:extLst>
          </p:cNvPr>
          <p:cNvSpPr txBox="1">
            <a:spLocks/>
          </p:cNvSpPr>
          <p:nvPr/>
        </p:nvSpPr>
        <p:spPr>
          <a:xfrm rot="10800000">
            <a:off x="457200" y="819150"/>
            <a:ext cx="838200" cy="3962400"/>
          </a:xfrm>
          <a:prstGeom prst="rect">
            <a:avLst/>
          </a:prstGeom>
        </p:spPr>
        <p:txBody>
          <a:bodyPr vert="vert" lIns="91440" tIns="45720" rIns="91440" bIns="45720" rtlCol="0" anchor="ctr">
            <a:normAutofit/>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7000"/>
              </a:lnSpc>
              <a:buNone/>
            </a:pPr>
            <a:r>
              <a:rPr lang="en-US" sz="2400" dirty="0">
                <a:latin typeface="Baskerville Old Face" panose="02020602080505020303" pitchFamily="18" charset="0"/>
              </a:rPr>
              <a:t>Vertical Integration</a:t>
            </a:r>
          </a:p>
          <a:p>
            <a:pPr marL="600075" lvl="1" indent="-257175" algn="ctr">
              <a:lnSpc>
                <a:spcPct val="107000"/>
              </a:lnSpc>
              <a:buFont typeface="Symbol" panose="05050102010706020507" pitchFamily="18" charset="2"/>
              <a:buChar char=""/>
            </a:pPr>
            <a:endParaRPr lang="en-US" sz="2250" dirty="0">
              <a:latin typeface="Baskerville Old Face" panose="02020602080505020303" pitchFamily="18" charset="0"/>
            </a:endParaRPr>
          </a:p>
        </p:txBody>
      </p:sp>
    </p:spTree>
    <p:extLst>
      <p:ext uri="{BB962C8B-B14F-4D97-AF65-F5344CB8AC3E}">
        <p14:creationId xmlns:p14="http://schemas.microsoft.com/office/powerpoint/2010/main" val="3211967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4000" dirty="0">
                <a:latin typeface="Times New Roman" pitchFamily="18" charset="0"/>
                <a:cs typeface="Times New Roman" pitchFamily="18" charset="0"/>
              </a:rPr>
              <a:t>SIGNIFICANCE of Breast</a:t>
            </a:r>
          </a:p>
        </p:txBody>
      </p:sp>
      <p:pic>
        <p:nvPicPr>
          <p:cNvPr id="6" name="Content Placeholder 5">
            <a:extLst>
              <a:ext uri="{FF2B5EF4-FFF2-40B4-BE49-F238E27FC236}">
                <a16:creationId xmlns:a16="http://schemas.microsoft.com/office/drawing/2014/main" id="{88FCE5CF-C82D-4CD0-A0C4-C685AC7D4C84}"/>
              </a:ext>
            </a:extLst>
          </p:cNvPr>
          <p:cNvPicPr>
            <a:picLocks noGrp="1" noChangeAspect="1"/>
          </p:cNvPicPr>
          <p:nvPr>
            <p:ph sz="half" idx="1"/>
          </p:nvPr>
        </p:nvPicPr>
        <p:blipFill>
          <a:blip r:embed="rId3" cstate="print"/>
          <a:stretch>
            <a:fillRect/>
          </a:stretch>
        </p:blipFill>
        <p:spPr>
          <a:xfrm>
            <a:off x="228600" y="1864916"/>
            <a:ext cx="3829050" cy="2003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ontent Placeholder 9"/>
          <p:cNvSpPr>
            <a:spLocks noGrp="1"/>
          </p:cNvSpPr>
          <p:nvPr>
            <p:ph sz="half" idx="2"/>
          </p:nvPr>
        </p:nvSpPr>
        <p:spPr>
          <a:xfrm>
            <a:off x="4191000" y="1424031"/>
            <a:ext cx="4798377" cy="2777161"/>
          </a:xfrm>
        </p:spPr>
        <p:txBody>
          <a:bodyPr>
            <a:noAutofit/>
          </a:bodyPr>
          <a:lstStyle/>
          <a:p>
            <a:pPr marL="285750" indent="-285750">
              <a:lnSpc>
                <a:spcPct val="150000"/>
              </a:lnSpc>
              <a:buNone/>
            </a:pPr>
            <a:endParaRPr lang="en-US" sz="2400" dirty="0">
              <a:latin typeface="Times New Roman" panose="02020603050405020304" pitchFamily="18" charset="0"/>
              <a:cs typeface="Times New Roman" panose="02020603050405020304" pitchFamily="18" charset="0"/>
            </a:endParaRPr>
          </a:p>
          <a:p>
            <a:pPr marL="285750" indent="-285750">
              <a:lnSpc>
                <a:spcPct val="150000"/>
              </a:lnSpc>
            </a:pPr>
            <a:r>
              <a:rPr lang="en-US" sz="2400" dirty="0">
                <a:latin typeface="Times New Roman" panose="02020603050405020304" pitchFamily="18" charset="0"/>
                <a:cs typeface="Times New Roman" panose="02020603050405020304" pitchFamily="18" charset="0"/>
              </a:rPr>
              <a:t>Important marker of female gender</a:t>
            </a:r>
          </a:p>
          <a:p>
            <a:pPr marL="285750" indent="-285750">
              <a:lnSpc>
                <a:spcPct val="150000"/>
              </a:lnSpc>
            </a:pPr>
            <a:r>
              <a:rPr lang="en-US" sz="2400" dirty="0">
                <a:latin typeface="Times New Roman" panose="02020603050405020304" pitchFamily="18" charset="0"/>
                <a:cs typeface="Times New Roman" panose="02020603050405020304" pitchFamily="18" charset="0"/>
              </a:rPr>
              <a:t>Feeding importance</a:t>
            </a:r>
          </a:p>
          <a:p>
            <a:pPr marL="285750" indent="-285750">
              <a:lnSpc>
                <a:spcPct val="150000"/>
              </a:lnSpc>
            </a:pPr>
            <a:r>
              <a:rPr lang="en-US" sz="2400" dirty="0">
                <a:latin typeface="Times New Roman" panose="02020603050405020304" pitchFamily="18" charset="0"/>
                <a:cs typeface="Times New Roman" panose="02020603050405020304" pitchFamily="18" charset="0"/>
              </a:rPr>
              <a:t>Self consciousness</a:t>
            </a:r>
          </a:p>
          <a:p>
            <a:pPr>
              <a:lnSpc>
                <a:spcPct val="150000"/>
              </a:lnSpc>
            </a:pPr>
            <a:endParaRPr lang="en-US" sz="2400" dirty="0"/>
          </a:p>
        </p:txBody>
      </p:sp>
    </p:spTree>
    <p:extLst>
      <p:ext uri="{BB962C8B-B14F-4D97-AF65-F5344CB8AC3E}">
        <p14:creationId xmlns:p14="http://schemas.microsoft.com/office/powerpoint/2010/main" val="38240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 calcmode="lin" valueType="num">
                                      <p:cBhvr additive="base">
                                        <p:cTn id="1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2031</TotalTime>
  <Words>1870</Words>
  <Application>Microsoft Office PowerPoint</Application>
  <PresentationFormat>On-screen Show (16:9)</PresentationFormat>
  <Paragraphs>383</Paragraphs>
  <Slides>71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Arial</vt:lpstr>
      <vt:lpstr>Arial Black</vt:lpstr>
      <vt:lpstr>Baskerville Old Face</vt:lpstr>
      <vt:lpstr>Bookman Old Style</vt:lpstr>
      <vt:lpstr>Calibri</vt:lpstr>
      <vt:lpstr>Garamond</vt:lpstr>
      <vt:lpstr>Helvetica Neue</vt:lpstr>
      <vt:lpstr>Rockwell</vt:lpstr>
      <vt:lpstr>Symbol</vt:lpstr>
      <vt:lpstr>Times New Roman</vt:lpstr>
      <vt:lpstr>Damask</vt:lpstr>
      <vt:lpstr>BREAST RECONSTRUCTION</vt:lpstr>
      <vt:lpstr>University Motto, Vision, Values &amp; Goals</vt:lpstr>
      <vt:lpstr>SEQUENCE OF LGIS</vt:lpstr>
      <vt:lpstr>PowerPoint Presentation</vt:lpstr>
      <vt:lpstr>PowerPoint Presentation</vt:lpstr>
      <vt:lpstr>LEARNING OBJECTIVES</vt:lpstr>
      <vt:lpstr>Breast anatomy</vt:lpstr>
      <vt:lpstr>Breast Physiology</vt:lpstr>
      <vt:lpstr>SIGNIFICANCE of Breast</vt:lpstr>
      <vt:lpstr>Loss of breast</vt:lpstr>
      <vt:lpstr>Psychological distress and body image disturbances after modified radical mastectomy among breast cancer survivors: A cross-sectional study from A tertiary care center in north India, Monika Thakur</vt:lpstr>
      <vt:lpstr>Types of Mastectomies</vt:lpstr>
      <vt:lpstr>Skin Sparing mastectomy</vt:lpstr>
      <vt:lpstr>Nipple sparing mastectomy</vt:lpstr>
      <vt:lpstr>Modified radical mastectectomy(MRM)</vt:lpstr>
      <vt:lpstr>RECONSTRUCTION LADDER</vt:lpstr>
      <vt:lpstr>Pre Operative Evaluation</vt:lpstr>
      <vt:lpstr>PowerPoint Presentation</vt:lpstr>
      <vt:lpstr>PowerPoint Presentation</vt:lpstr>
      <vt:lpstr>PowerPoint Presentation</vt:lpstr>
      <vt:lpstr>This 55 Year Lady underwent immediate bilateral breast reconstruction after stage four breast tumor. After radiation there was bilateral flap necrosis and wound infection. What was the possible mistake in  planning  for breast reconstruction ?</vt:lpstr>
      <vt:lpstr>Recall</vt:lpstr>
      <vt:lpstr>Types of Flaps</vt:lpstr>
      <vt:lpstr>PowerPoint Presentation</vt:lpstr>
      <vt:lpstr>PowerPoint Presentation</vt:lpstr>
      <vt:lpstr>Local flap</vt:lpstr>
      <vt:lpstr>Transposition flap</vt:lpstr>
      <vt:lpstr>Thoraco-epigastric flap</vt:lpstr>
      <vt:lpstr>Pedicled Flaps</vt:lpstr>
      <vt:lpstr>Pedicle LD Flap    Pedicle tram Flap </vt:lpstr>
      <vt:lpstr>LD Flap Following Mastectomy</vt:lpstr>
      <vt:lpstr>Pedicle LD flap</vt:lpstr>
      <vt:lpstr>Transverse Rectus Abdominus Flap</vt:lpstr>
      <vt:lpstr>Pedicle TRAM flap</vt:lpstr>
      <vt:lpstr>Free Flaps</vt:lpstr>
      <vt:lpstr>Abdominal (DIEP)       medial Thigh gluteal artery</vt:lpstr>
      <vt:lpstr>DIEP Flap</vt:lpstr>
      <vt:lpstr>PowerPoint Presentation</vt:lpstr>
      <vt:lpstr>Free Diep flap</vt:lpstr>
      <vt:lpstr>Medial Thigh Flap</vt:lpstr>
      <vt:lpstr>Medial Thigh flap</vt:lpstr>
      <vt:lpstr>PowerPoint Presentation</vt:lpstr>
      <vt:lpstr>Gluteal artery flaps</vt:lpstr>
      <vt:lpstr>Complications</vt:lpstr>
      <vt:lpstr>Nipple Areola Reconstruction</vt:lpstr>
      <vt:lpstr>Goals</vt:lpstr>
      <vt:lpstr>Local Flaps</vt:lpstr>
      <vt:lpstr>PowerPoint Presentation</vt:lpstr>
      <vt:lpstr>Local flaps</vt:lpstr>
      <vt:lpstr>Grafts</vt:lpstr>
      <vt:lpstr>Grafts</vt:lpstr>
      <vt:lpstr>Cartilage graft</vt:lpstr>
      <vt:lpstr>PowerPoint Presentation</vt:lpstr>
      <vt:lpstr>Acellular dermal matrix</vt:lpstr>
      <vt:lpstr>Areola Tattooing</vt:lpstr>
      <vt:lpstr>PowerPoint Presentation</vt:lpstr>
      <vt:lpstr>PROSTHETIC TECHNIQUES</vt:lpstr>
      <vt:lpstr>PROSTHETIC TECHNIQUES</vt:lpstr>
      <vt:lpstr>PROSTHETIC TECHNIQUES</vt:lpstr>
      <vt:lpstr>PROSTHETIC TECHNIQUES</vt:lpstr>
      <vt:lpstr>Complications</vt:lpstr>
      <vt:lpstr>Complications</vt:lpstr>
      <vt:lpstr>Complications</vt:lpstr>
      <vt:lpstr>Complications</vt:lpstr>
      <vt:lpstr>PowerPoint Presentation</vt:lpstr>
      <vt:lpstr>Latest Research in breast reconstruction</vt:lpstr>
      <vt:lpstr>Recent advances</vt:lpstr>
      <vt:lpstr>Family medicine</vt:lpstr>
      <vt:lpstr>LEARNING SOURCE</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RECONSTRUCTION</dc:title>
  <dc:creator>burn center</dc:creator>
  <cp:lastModifiedBy>hashaam khurshid</cp:lastModifiedBy>
  <cp:revision>104</cp:revision>
  <dcterms:created xsi:type="dcterms:W3CDTF">2006-08-16T00:00:00Z</dcterms:created>
  <dcterms:modified xsi:type="dcterms:W3CDTF">2025-02-18T15:32:39Z</dcterms:modified>
</cp:coreProperties>
</file>