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0"/>
  </p:notesMasterIdLst>
  <p:sldIdLst>
    <p:sldId id="318" r:id="rId3"/>
    <p:sldId id="317" r:id="rId4"/>
    <p:sldId id="297" r:id="rId5"/>
    <p:sldId id="296" r:id="rId6"/>
    <p:sldId id="686" r:id="rId7"/>
    <p:sldId id="691" r:id="rId8"/>
    <p:sldId id="693" r:id="rId9"/>
    <p:sldId id="694" r:id="rId10"/>
    <p:sldId id="695" r:id="rId11"/>
    <p:sldId id="696" r:id="rId12"/>
    <p:sldId id="698" r:id="rId13"/>
    <p:sldId id="699" r:id="rId14"/>
    <p:sldId id="700" r:id="rId15"/>
    <p:sldId id="701" r:id="rId16"/>
    <p:sldId id="702" r:id="rId17"/>
    <p:sldId id="703" r:id="rId18"/>
    <p:sldId id="594" r:id="rId19"/>
    <p:sldId id="625" r:id="rId20"/>
    <p:sldId id="704" r:id="rId21"/>
    <p:sldId id="709" r:id="rId22"/>
    <p:sldId id="612" r:id="rId23"/>
    <p:sldId id="613" r:id="rId24"/>
    <p:sldId id="624" r:id="rId25"/>
    <p:sldId id="611" r:id="rId26"/>
    <p:sldId id="314" r:id="rId27"/>
    <p:sldId id="562"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20249-6326-4C5D-A612-3BA300BCF1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8EEA066-42AE-4D44-B621-E1345DCDFEEB}">
      <dgm:prSet phldrT="[Text]" custT="1"/>
      <dgm:spPr/>
      <dgm:t>
        <a:bodyPr/>
        <a:lstStyle/>
        <a:p>
          <a:r>
            <a:rPr lang="en-US" sz="3200" b="1" i="1" u="sng" dirty="0">
              <a:solidFill>
                <a:srgbClr val="006600"/>
              </a:solidFill>
              <a:effectLst>
                <a:outerShdw blurRad="38100" dist="38100" dir="2700000" algn="tl">
                  <a:srgbClr val="C0C0C0"/>
                </a:outerShdw>
              </a:effectLst>
              <a:latin typeface="Times New Roman" pitchFamily="18" charset="0"/>
              <a:ea typeface="+mj-ea"/>
              <a:cs typeface="+mj-cs"/>
            </a:rPr>
            <a:t>Mutations in genes for enzymes of heme synthesis</a:t>
          </a:r>
          <a:endParaRPr lang="en-US" sz="3200" dirty="0"/>
        </a:p>
      </dgm:t>
    </dgm:pt>
    <dgm:pt modelId="{A95B10DA-5D36-4450-9B7C-8F1F756E4260}" type="parTrans" cxnId="{B865B554-D016-44A3-93FE-2B9D37A0B5AE}">
      <dgm:prSet/>
      <dgm:spPr/>
      <dgm:t>
        <a:bodyPr/>
        <a:lstStyle/>
        <a:p>
          <a:endParaRPr lang="en-US"/>
        </a:p>
      </dgm:t>
    </dgm:pt>
    <dgm:pt modelId="{BA90D386-A7E4-40D9-B9ED-54E5D32A4E87}" type="sibTrans" cxnId="{B865B554-D016-44A3-93FE-2B9D37A0B5AE}">
      <dgm:prSet/>
      <dgm:spPr/>
      <dgm:t>
        <a:bodyPr/>
        <a:lstStyle/>
        <a:p>
          <a:endParaRPr lang="en-US"/>
        </a:p>
      </dgm:t>
    </dgm:pt>
    <dgm:pt modelId="{08ACBA55-7540-4FDD-B53B-7B538EE7D577}">
      <dgm:prSet phldrT="[Text]" custT="1"/>
      <dgm:spPr/>
      <dgm:t>
        <a:bodyPr/>
        <a:lstStyle/>
        <a:p>
          <a:r>
            <a:rPr lang="en-US" sz="2000" b="0" kern="1200" dirty="0">
              <a:solidFill>
                <a:schemeClr val="dk1"/>
              </a:solidFill>
              <a:latin typeface="Andalus" pitchFamily="18" charset="-78"/>
              <a:ea typeface="+mn-ea"/>
              <a:cs typeface="Andalus" pitchFamily="18" charset="-78"/>
            </a:rPr>
            <a:t>Decrease heme synthesis</a:t>
          </a:r>
        </a:p>
      </dgm:t>
    </dgm:pt>
    <dgm:pt modelId="{55D49B3B-547B-4DFC-A6C0-E25DCCD57C12}" type="parTrans" cxnId="{7F1EA108-70AC-4018-90C7-4F19BF307C6F}">
      <dgm:prSet/>
      <dgm:spPr/>
      <dgm:t>
        <a:bodyPr/>
        <a:lstStyle/>
        <a:p>
          <a:endParaRPr lang="en-US"/>
        </a:p>
      </dgm:t>
    </dgm:pt>
    <dgm:pt modelId="{26BB9F29-B2E8-43FB-96A4-D9A13E47A694}" type="sibTrans" cxnId="{7F1EA108-70AC-4018-90C7-4F19BF307C6F}">
      <dgm:prSet/>
      <dgm:spPr/>
      <dgm:t>
        <a:bodyPr/>
        <a:lstStyle/>
        <a:p>
          <a:endParaRPr lang="en-US"/>
        </a:p>
      </dgm:t>
    </dgm:pt>
    <dgm:pt modelId="{51957689-01BB-4CBF-8039-2C18EA4AD1FD}">
      <dgm:prSet phldrT="[Text]" custT="1"/>
      <dgm:spPr/>
      <dgm:t>
        <a:bodyPr/>
        <a:lstStyle/>
        <a:p>
          <a:r>
            <a:rPr lang="en-US" sz="2000" b="0" kern="1200" dirty="0">
              <a:solidFill>
                <a:schemeClr val="dk1"/>
              </a:solidFill>
              <a:latin typeface="Andalus" pitchFamily="18" charset="-78"/>
              <a:ea typeface="+mn-ea"/>
              <a:cs typeface="Andalus" pitchFamily="18" charset="-78"/>
            </a:rPr>
            <a:t>Increase ALAS activity</a:t>
          </a:r>
        </a:p>
      </dgm:t>
    </dgm:pt>
    <dgm:pt modelId="{0596B213-5F12-4316-90FC-5F1764E8D338}" type="parTrans" cxnId="{CD43B579-0623-4607-93D7-F6E1A2217801}">
      <dgm:prSet/>
      <dgm:spPr/>
      <dgm:t>
        <a:bodyPr/>
        <a:lstStyle/>
        <a:p>
          <a:endParaRPr lang="en-US"/>
        </a:p>
      </dgm:t>
    </dgm:pt>
    <dgm:pt modelId="{CA5A239F-BD08-407F-8199-FC7FFF338AF0}" type="sibTrans" cxnId="{CD43B579-0623-4607-93D7-F6E1A2217801}">
      <dgm:prSet/>
      <dgm:spPr/>
      <dgm:t>
        <a:bodyPr/>
        <a:lstStyle/>
        <a:p>
          <a:endParaRPr lang="en-US"/>
        </a:p>
      </dgm:t>
    </dgm:pt>
    <dgm:pt modelId="{8579837C-583F-427E-989E-39797F26D3B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Andalus" pitchFamily="18" charset="-78"/>
              <a:ea typeface="+mn-ea"/>
              <a:cs typeface="Andalus" pitchFamily="18" charset="-78"/>
            </a:rPr>
            <a:t>Accumulation of intermediates prior to block</a:t>
          </a:r>
        </a:p>
        <a:p>
          <a:pPr defTabSz="933450">
            <a:lnSpc>
              <a:spcPct val="90000"/>
            </a:lnSpc>
            <a:spcBef>
              <a:spcPct val="0"/>
            </a:spcBef>
            <a:spcAft>
              <a:spcPct val="35000"/>
            </a:spcAft>
          </a:pPr>
          <a:endParaRPr lang="en-US" sz="2000" b="0" kern="1200" dirty="0">
            <a:solidFill>
              <a:schemeClr val="dk1"/>
            </a:solidFill>
            <a:latin typeface="Andalus" pitchFamily="18" charset="-78"/>
            <a:ea typeface="+mn-ea"/>
            <a:cs typeface="Andalus" pitchFamily="18" charset="-78"/>
          </a:endParaRPr>
        </a:p>
      </dgm:t>
    </dgm:pt>
    <dgm:pt modelId="{097D588C-9077-49CC-8F01-9DF9EBB8E9FE}" type="parTrans" cxnId="{6F3D6CA1-F900-461E-8AC0-53C2B93473CE}">
      <dgm:prSet/>
      <dgm:spPr/>
      <dgm:t>
        <a:bodyPr/>
        <a:lstStyle/>
        <a:p>
          <a:endParaRPr lang="en-US"/>
        </a:p>
      </dgm:t>
    </dgm:pt>
    <dgm:pt modelId="{2A81A65D-BBD6-4867-957F-4C9F8B4641B9}" type="sibTrans" cxnId="{6F3D6CA1-F900-461E-8AC0-53C2B93473CE}">
      <dgm:prSet/>
      <dgm:spPr/>
      <dgm:t>
        <a:bodyPr/>
        <a:lstStyle/>
        <a:p>
          <a:endParaRPr lang="en-US"/>
        </a:p>
      </dgm:t>
    </dgm:pt>
    <dgm:pt modelId="{1218CB41-A19B-40DB-8064-ECA692F9BB26}">
      <dgm:prSet phldrT="[Text]" custT="1"/>
      <dgm:spPr/>
      <dgm:t>
        <a:bodyPr/>
        <a:lstStyle/>
        <a:p>
          <a:r>
            <a:rPr lang="en-US" sz="2000" b="0" kern="1200" dirty="0">
              <a:solidFill>
                <a:schemeClr val="dk1"/>
              </a:solidFill>
              <a:latin typeface="Andalus" pitchFamily="18" charset="-78"/>
              <a:ea typeface="+mn-ea"/>
              <a:cs typeface="Andalus" pitchFamily="18" charset="-78"/>
            </a:rPr>
            <a:t>Accumulation of ALA &amp; Porphobilinogen </a:t>
          </a:r>
        </a:p>
      </dgm:t>
    </dgm:pt>
    <dgm:pt modelId="{2C4F9FF9-08C7-427C-9CB5-2E517228AE0C}" type="parTrans" cxnId="{758B0F63-9D2B-49C0-919B-E32DF779CB60}">
      <dgm:prSet/>
      <dgm:spPr/>
      <dgm:t>
        <a:bodyPr/>
        <a:lstStyle/>
        <a:p>
          <a:endParaRPr lang="en-US"/>
        </a:p>
      </dgm:t>
    </dgm:pt>
    <dgm:pt modelId="{A06E8F66-0E37-4C10-8D8E-4052658003B3}" type="sibTrans" cxnId="{758B0F63-9D2B-49C0-919B-E32DF779CB60}">
      <dgm:prSet/>
      <dgm:spPr/>
      <dgm:t>
        <a:bodyPr/>
        <a:lstStyle/>
        <a:p>
          <a:endParaRPr lang="en-US"/>
        </a:p>
      </dgm:t>
    </dgm:pt>
    <dgm:pt modelId="{950A8A1B-FA64-4D07-B4E2-0E5A388EE3B1}">
      <dgm:prSet custT="1"/>
      <dgm:spPr/>
      <dgm:t>
        <a:bodyPr/>
        <a:lstStyle/>
        <a:p>
          <a:r>
            <a:rPr lang="en-US" sz="2000" b="0" kern="1200" dirty="0">
              <a:solidFill>
                <a:schemeClr val="dk1"/>
              </a:solidFill>
              <a:latin typeface="Andalus" pitchFamily="18" charset="-78"/>
              <a:ea typeface="+mn-ea"/>
              <a:cs typeface="Andalus" pitchFamily="18" charset="-78"/>
            </a:rPr>
            <a:t>Accumulation of tetrapyrroles </a:t>
          </a:r>
        </a:p>
      </dgm:t>
    </dgm:pt>
    <dgm:pt modelId="{753DB7FC-2746-4A08-AC05-2DBDB8291423}" type="parTrans" cxnId="{B413E402-B535-4647-B1CB-5B25D67B4941}">
      <dgm:prSet/>
      <dgm:spPr/>
      <dgm:t>
        <a:bodyPr/>
        <a:lstStyle/>
        <a:p>
          <a:endParaRPr lang="en-US"/>
        </a:p>
      </dgm:t>
    </dgm:pt>
    <dgm:pt modelId="{AE3599C4-B2CA-4CD3-A387-056DD7AB6E65}" type="sibTrans" cxnId="{B413E402-B535-4647-B1CB-5B25D67B4941}">
      <dgm:prSet/>
      <dgm:spPr/>
      <dgm:t>
        <a:bodyPr/>
        <a:lstStyle/>
        <a:p>
          <a:endParaRPr lang="en-US"/>
        </a:p>
      </dgm:t>
    </dgm:pt>
    <dgm:pt modelId="{B35E3CF6-2727-4105-82EA-AD55FD65F4B1}" type="pres">
      <dgm:prSet presAssocID="{12420249-6326-4C5D-A612-3BA300BCF18A}" presName="hierChild1" presStyleCnt="0">
        <dgm:presLayoutVars>
          <dgm:chPref val="1"/>
          <dgm:dir/>
          <dgm:animOne val="branch"/>
          <dgm:animLvl val="lvl"/>
          <dgm:resizeHandles/>
        </dgm:presLayoutVars>
      </dgm:prSet>
      <dgm:spPr/>
    </dgm:pt>
    <dgm:pt modelId="{F8D0539A-C4F0-4515-82C3-2DAD4E84E63C}" type="pres">
      <dgm:prSet presAssocID="{C8EEA066-42AE-4D44-B621-E1345DCDFEEB}" presName="hierRoot1" presStyleCnt="0"/>
      <dgm:spPr/>
    </dgm:pt>
    <dgm:pt modelId="{F59619D2-AE81-4583-8F17-F597A19019A1}" type="pres">
      <dgm:prSet presAssocID="{C8EEA066-42AE-4D44-B621-E1345DCDFEEB}" presName="composite" presStyleCnt="0"/>
      <dgm:spPr/>
    </dgm:pt>
    <dgm:pt modelId="{752E1F53-B4CF-4976-8F2C-19B51C8BCD5B}" type="pres">
      <dgm:prSet presAssocID="{C8EEA066-42AE-4D44-B621-E1345DCDFEEB}" presName="background" presStyleLbl="node0" presStyleIdx="0" presStyleCnt="1"/>
      <dgm:spPr/>
    </dgm:pt>
    <dgm:pt modelId="{D82BD087-A03A-4A40-A396-11D880CE65EC}" type="pres">
      <dgm:prSet presAssocID="{C8EEA066-42AE-4D44-B621-E1345DCDFEEB}" presName="text" presStyleLbl="fgAcc0" presStyleIdx="0" presStyleCnt="1" custScaleX="338180" custLinFactNeighborX="13212" custLinFactNeighborY="-18179">
        <dgm:presLayoutVars>
          <dgm:chPref val="3"/>
        </dgm:presLayoutVars>
      </dgm:prSet>
      <dgm:spPr/>
    </dgm:pt>
    <dgm:pt modelId="{496FB15A-666F-4C41-A52C-F79146205BC8}" type="pres">
      <dgm:prSet presAssocID="{C8EEA066-42AE-4D44-B621-E1345DCDFEEB}" presName="hierChild2" presStyleCnt="0"/>
      <dgm:spPr/>
    </dgm:pt>
    <dgm:pt modelId="{F4607515-7309-4B10-B2B9-B743DAF38DFB}" type="pres">
      <dgm:prSet presAssocID="{55D49B3B-547B-4DFC-A6C0-E25DCCD57C12}" presName="Name10" presStyleLbl="parChTrans1D2" presStyleIdx="0" presStyleCnt="2"/>
      <dgm:spPr/>
    </dgm:pt>
    <dgm:pt modelId="{813F0D77-4946-4CCE-B5FE-C7DAE471BF15}" type="pres">
      <dgm:prSet presAssocID="{08ACBA55-7540-4FDD-B53B-7B538EE7D577}" presName="hierRoot2" presStyleCnt="0"/>
      <dgm:spPr/>
    </dgm:pt>
    <dgm:pt modelId="{A3CB5053-1CF3-430A-A508-4DF89A33F4CE}" type="pres">
      <dgm:prSet presAssocID="{08ACBA55-7540-4FDD-B53B-7B538EE7D577}" presName="composite2" presStyleCnt="0"/>
      <dgm:spPr/>
    </dgm:pt>
    <dgm:pt modelId="{D27C5255-0FC3-4F94-A1C0-6B627B43F3FB}" type="pres">
      <dgm:prSet presAssocID="{08ACBA55-7540-4FDD-B53B-7B538EE7D577}" presName="background2" presStyleLbl="node2" presStyleIdx="0" presStyleCnt="2"/>
      <dgm:spPr/>
    </dgm:pt>
    <dgm:pt modelId="{6BA6F5DF-B55E-4C7C-85E0-9A3BBDBD9A79}" type="pres">
      <dgm:prSet presAssocID="{08ACBA55-7540-4FDD-B53B-7B538EE7D577}" presName="text2" presStyleLbl="fgAcc2" presStyleIdx="0" presStyleCnt="2">
        <dgm:presLayoutVars>
          <dgm:chPref val="3"/>
        </dgm:presLayoutVars>
      </dgm:prSet>
      <dgm:spPr/>
    </dgm:pt>
    <dgm:pt modelId="{429E0072-E263-40EE-9C9E-CC891FF731A1}" type="pres">
      <dgm:prSet presAssocID="{08ACBA55-7540-4FDD-B53B-7B538EE7D577}" presName="hierChild3" presStyleCnt="0"/>
      <dgm:spPr/>
    </dgm:pt>
    <dgm:pt modelId="{5DC0FFC9-DD54-42CE-8F39-6270AD7C0E4E}" type="pres">
      <dgm:prSet presAssocID="{0596B213-5F12-4316-90FC-5F1764E8D338}" presName="Name17" presStyleLbl="parChTrans1D3" presStyleIdx="0" presStyleCnt="3"/>
      <dgm:spPr/>
    </dgm:pt>
    <dgm:pt modelId="{E88AA8E0-3430-4DDA-80CB-464A2AD0B7FE}" type="pres">
      <dgm:prSet presAssocID="{51957689-01BB-4CBF-8039-2C18EA4AD1FD}" presName="hierRoot3" presStyleCnt="0"/>
      <dgm:spPr/>
    </dgm:pt>
    <dgm:pt modelId="{2D15910F-7867-4AB3-A547-4253EB9162F6}" type="pres">
      <dgm:prSet presAssocID="{51957689-01BB-4CBF-8039-2C18EA4AD1FD}" presName="composite3" presStyleCnt="0"/>
      <dgm:spPr/>
    </dgm:pt>
    <dgm:pt modelId="{52F2DAB6-C968-4A52-90B3-1B33FBDACB04}" type="pres">
      <dgm:prSet presAssocID="{51957689-01BB-4CBF-8039-2C18EA4AD1FD}" presName="background3" presStyleLbl="node3" presStyleIdx="0" presStyleCnt="3"/>
      <dgm:spPr/>
    </dgm:pt>
    <dgm:pt modelId="{F32D6FE1-338E-4836-877E-9EC96482E9D5}" type="pres">
      <dgm:prSet presAssocID="{51957689-01BB-4CBF-8039-2C18EA4AD1FD}" presName="text3" presStyleLbl="fgAcc3" presStyleIdx="0" presStyleCnt="3">
        <dgm:presLayoutVars>
          <dgm:chPref val="3"/>
        </dgm:presLayoutVars>
      </dgm:prSet>
      <dgm:spPr/>
    </dgm:pt>
    <dgm:pt modelId="{A6C9DCD9-BAFA-44ED-8F7F-C296B2A2BB95}" type="pres">
      <dgm:prSet presAssocID="{51957689-01BB-4CBF-8039-2C18EA4AD1FD}" presName="hierChild4" presStyleCnt="0"/>
      <dgm:spPr/>
    </dgm:pt>
    <dgm:pt modelId="{6EE54837-60C4-40DE-B79A-565AFF63551D}" type="pres">
      <dgm:prSet presAssocID="{097D588C-9077-49CC-8F01-9DF9EBB8E9FE}" presName="Name10" presStyleLbl="parChTrans1D2" presStyleIdx="1" presStyleCnt="2"/>
      <dgm:spPr/>
    </dgm:pt>
    <dgm:pt modelId="{86AA1C14-E062-4E21-AAB9-DC824DA4FFD9}" type="pres">
      <dgm:prSet presAssocID="{8579837C-583F-427E-989E-39797F26D3B3}" presName="hierRoot2" presStyleCnt="0"/>
      <dgm:spPr/>
    </dgm:pt>
    <dgm:pt modelId="{59762BDA-0360-4C9B-B529-936982ADD5DF}" type="pres">
      <dgm:prSet presAssocID="{8579837C-583F-427E-989E-39797F26D3B3}" presName="composite2" presStyleCnt="0"/>
      <dgm:spPr/>
    </dgm:pt>
    <dgm:pt modelId="{9586A59F-6215-44A6-BA56-3F580C795797}" type="pres">
      <dgm:prSet presAssocID="{8579837C-583F-427E-989E-39797F26D3B3}" presName="background2" presStyleLbl="node2" presStyleIdx="1" presStyleCnt="2"/>
      <dgm:spPr/>
    </dgm:pt>
    <dgm:pt modelId="{F18642A7-EDE1-436D-99F8-AA06C4AC9DB8}" type="pres">
      <dgm:prSet presAssocID="{8579837C-583F-427E-989E-39797F26D3B3}" presName="text2" presStyleLbl="fgAcc2" presStyleIdx="1" presStyleCnt="2" custLinFactNeighborX="11139" custLinFactNeighborY="825">
        <dgm:presLayoutVars>
          <dgm:chPref val="3"/>
        </dgm:presLayoutVars>
      </dgm:prSet>
      <dgm:spPr/>
    </dgm:pt>
    <dgm:pt modelId="{EBF50A9B-6078-45D2-9AB2-3FD80BC3713B}" type="pres">
      <dgm:prSet presAssocID="{8579837C-583F-427E-989E-39797F26D3B3}" presName="hierChild3" presStyleCnt="0"/>
      <dgm:spPr/>
    </dgm:pt>
    <dgm:pt modelId="{495FCC10-5283-4262-8E58-07A5E4CBCA34}" type="pres">
      <dgm:prSet presAssocID="{2C4F9FF9-08C7-427C-9CB5-2E517228AE0C}" presName="Name17" presStyleLbl="parChTrans1D3" presStyleIdx="1" presStyleCnt="3"/>
      <dgm:spPr/>
    </dgm:pt>
    <dgm:pt modelId="{3EBCC63E-8CF5-47EA-916A-DCF212D25440}" type="pres">
      <dgm:prSet presAssocID="{1218CB41-A19B-40DB-8064-ECA692F9BB26}" presName="hierRoot3" presStyleCnt="0"/>
      <dgm:spPr/>
    </dgm:pt>
    <dgm:pt modelId="{AD26E86C-386A-42CD-88CE-1CCCB2082C44}" type="pres">
      <dgm:prSet presAssocID="{1218CB41-A19B-40DB-8064-ECA692F9BB26}" presName="composite3" presStyleCnt="0"/>
      <dgm:spPr/>
    </dgm:pt>
    <dgm:pt modelId="{6CFDE4D8-EBFF-4B72-AB12-CF14CC712BEB}" type="pres">
      <dgm:prSet presAssocID="{1218CB41-A19B-40DB-8064-ECA692F9BB26}" presName="background3" presStyleLbl="node3" presStyleIdx="1" presStyleCnt="3"/>
      <dgm:spPr/>
    </dgm:pt>
    <dgm:pt modelId="{7BB182FA-1B2E-4CED-8A59-44ABA5041281}" type="pres">
      <dgm:prSet presAssocID="{1218CB41-A19B-40DB-8064-ECA692F9BB26}" presName="text3" presStyleLbl="fgAcc3" presStyleIdx="1" presStyleCnt="3">
        <dgm:presLayoutVars>
          <dgm:chPref val="3"/>
        </dgm:presLayoutVars>
      </dgm:prSet>
      <dgm:spPr/>
    </dgm:pt>
    <dgm:pt modelId="{CB60BD6D-32E7-4ACC-A1A6-F063327DC2D4}" type="pres">
      <dgm:prSet presAssocID="{1218CB41-A19B-40DB-8064-ECA692F9BB26}" presName="hierChild4" presStyleCnt="0"/>
      <dgm:spPr/>
    </dgm:pt>
    <dgm:pt modelId="{193B864C-1299-4B6E-9E38-E08E975F0A26}" type="pres">
      <dgm:prSet presAssocID="{753DB7FC-2746-4A08-AC05-2DBDB8291423}" presName="Name17" presStyleLbl="parChTrans1D3" presStyleIdx="2" presStyleCnt="3"/>
      <dgm:spPr/>
    </dgm:pt>
    <dgm:pt modelId="{C00A46B9-5E7D-4E12-B951-E6442B55CBAF}" type="pres">
      <dgm:prSet presAssocID="{950A8A1B-FA64-4D07-B4E2-0E5A388EE3B1}" presName="hierRoot3" presStyleCnt="0"/>
      <dgm:spPr/>
    </dgm:pt>
    <dgm:pt modelId="{93B4EB61-67D6-41C6-80A9-7BAAD4F3CDAF}" type="pres">
      <dgm:prSet presAssocID="{950A8A1B-FA64-4D07-B4E2-0E5A388EE3B1}" presName="composite3" presStyleCnt="0"/>
      <dgm:spPr/>
    </dgm:pt>
    <dgm:pt modelId="{16629A6E-981E-4718-8060-8F8A949F7446}" type="pres">
      <dgm:prSet presAssocID="{950A8A1B-FA64-4D07-B4E2-0E5A388EE3B1}" presName="background3" presStyleLbl="node3" presStyleIdx="2" presStyleCnt="3"/>
      <dgm:spPr/>
    </dgm:pt>
    <dgm:pt modelId="{DD0580FA-1E2E-49DE-94D3-D15230D5D1F9}" type="pres">
      <dgm:prSet presAssocID="{950A8A1B-FA64-4D07-B4E2-0E5A388EE3B1}" presName="text3" presStyleLbl="fgAcc3" presStyleIdx="2" presStyleCnt="3" custLinFactNeighborX="18213" custLinFactNeighborY="2399">
        <dgm:presLayoutVars>
          <dgm:chPref val="3"/>
        </dgm:presLayoutVars>
      </dgm:prSet>
      <dgm:spPr/>
    </dgm:pt>
    <dgm:pt modelId="{B38E431B-552B-4C3A-887A-AC2CF502DAE3}" type="pres">
      <dgm:prSet presAssocID="{950A8A1B-FA64-4D07-B4E2-0E5A388EE3B1}" presName="hierChild4" presStyleCnt="0"/>
      <dgm:spPr/>
    </dgm:pt>
  </dgm:ptLst>
  <dgm:cxnLst>
    <dgm:cxn modelId="{B413E402-B535-4647-B1CB-5B25D67B4941}" srcId="{8579837C-583F-427E-989E-39797F26D3B3}" destId="{950A8A1B-FA64-4D07-B4E2-0E5A388EE3B1}" srcOrd="1" destOrd="0" parTransId="{753DB7FC-2746-4A08-AC05-2DBDB8291423}" sibTransId="{AE3599C4-B2CA-4CD3-A387-056DD7AB6E65}"/>
    <dgm:cxn modelId="{7F1EA108-70AC-4018-90C7-4F19BF307C6F}" srcId="{C8EEA066-42AE-4D44-B621-E1345DCDFEEB}" destId="{08ACBA55-7540-4FDD-B53B-7B538EE7D577}" srcOrd="0" destOrd="0" parTransId="{55D49B3B-547B-4DFC-A6C0-E25DCCD57C12}" sibTransId="{26BB9F29-B2E8-43FB-96A4-D9A13E47A694}"/>
    <dgm:cxn modelId="{FF401109-F013-4C37-9EDF-8046FE1BBB38}" type="presOf" srcId="{51957689-01BB-4CBF-8039-2C18EA4AD1FD}" destId="{F32D6FE1-338E-4836-877E-9EC96482E9D5}" srcOrd="0" destOrd="0" presId="urn:microsoft.com/office/officeart/2005/8/layout/hierarchy1"/>
    <dgm:cxn modelId="{99286E09-6372-4E4F-B7B4-420C31580988}" type="presOf" srcId="{950A8A1B-FA64-4D07-B4E2-0E5A388EE3B1}" destId="{DD0580FA-1E2E-49DE-94D3-D15230D5D1F9}" srcOrd="0" destOrd="0" presId="urn:microsoft.com/office/officeart/2005/8/layout/hierarchy1"/>
    <dgm:cxn modelId="{96E31262-FAAC-4B8F-BE95-0A172265B715}" type="presOf" srcId="{8579837C-583F-427E-989E-39797F26D3B3}" destId="{F18642A7-EDE1-436D-99F8-AA06C4AC9DB8}" srcOrd="0" destOrd="0" presId="urn:microsoft.com/office/officeart/2005/8/layout/hierarchy1"/>
    <dgm:cxn modelId="{758B0F63-9D2B-49C0-919B-E32DF779CB60}" srcId="{8579837C-583F-427E-989E-39797F26D3B3}" destId="{1218CB41-A19B-40DB-8064-ECA692F9BB26}" srcOrd="0" destOrd="0" parTransId="{2C4F9FF9-08C7-427C-9CB5-2E517228AE0C}" sibTransId="{A06E8F66-0E37-4C10-8D8E-4052658003B3}"/>
    <dgm:cxn modelId="{B865B554-D016-44A3-93FE-2B9D37A0B5AE}" srcId="{12420249-6326-4C5D-A612-3BA300BCF18A}" destId="{C8EEA066-42AE-4D44-B621-E1345DCDFEEB}" srcOrd="0" destOrd="0" parTransId="{A95B10DA-5D36-4450-9B7C-8F1F756E4260}" sibTransId="{BA90D386-A7E4-40D9-B9ED-54E5D32A4E87}"/>
    <dgm:cxn modelId="{CD43B579-0623-4607-93D7-F6E1A2217801}" srcId="{08ACBA55-7540-4FDD-B53B-7B538EE7D577}" destId="{51957689-01BB-4CBF-8039-2C18EA4AD1FD}" srcOrd="0" destOrd="0" parTransId="{0596B213-5F12-4316-90FC-5F1764E8D338}" sibTransId="{CA5A239F-BD08-407F-8199-FC7FFF338AF0}"/>
    <dgm:cxn modelId="{AFE3FDA0-B6D4-4C55-9C05-F7B9C21A52A6}" type="presOf" srcId="{2C4F9FF9-08C7-427C-9CB5-2E517228AE0C}" destId="{495FCC10-5283-4262-8E58-07A5E4CBCA34}" srcOrd="0" destOrd="0" presId="urn:microsoft.com/office/officeart/2005/8/layout/hierarchy1"/>
    <dgm:cxn modelId="{6F3D6CA1-F900-461E-8AC0-53C2B93473CE}" srcId="{C8EEA066-42AE-4D44-B621-E1345DCDFEEB}" destId="{8579837C-583F-427E-989E-39797F26D3B3}" srcOrd="1" destOrd="0" parTransId="{097D588C-9077-49CC-8F01-9DF9EBB8E9FE}" sibTransId="{2A81A65D-BBD6-4867-957F-4C9F8B4641B9}"/>
    <dgm:cxn modelId="{8182ABB6-9916-45A6-B2EB-432029991A53}" type="presOf" srcId="{097D588C-9077-49CC-8F01-9DF9EBB8E9FE}" destId="{6EE54837-60C4-40DE-B79A-565AFF63551D}" srcOrd="0" destOrd="0" presId="urn:microsoft.com/office/officeart/2005/8/layout/hierarchy1"/>
    <dgm:cxn modelId="{35822CBE-5840-4990-A5E6-0155B99F1C74}" type="presOf" srcId="{1218CB41-A19B-40DB-8064-ECA692F9BB26}" destId="{7BB182FA-1B2E-4CED-8A59-44ABA5041281}" srcOrd="0" destOrd="0" presId="urn:microsoft.com/office/officeart/2005/8/layout/hierarchy1"/>
    <dgm:cxn modelId="{8E0138C0-DE15-482E-AE0B-2AA51BCBD7F5}" type="presOf" srcId="{C8EEA066-42AE-4D44-B621-E1345DCDFEEB}" destId="{D82BD087-A03A-4A40-A396-11D880CE65EC}" srcOrd="0" destOrd="0" presId="urn:microsoft.com/office/officeart/2005/8/layout/hierarchy1"/>
    <dgm:cxn modelId="{0DD907C6-C2E9-4BFD-982F-591F37B2268A}" type="presOf" srcId="{0596B213-5F12-4316-90FC-5F1764E8D338}" destId="{5DC0FFC9-DD54-42CE-8F39-6270AD7C0E4E}" srcOrd="0" destOrd="0" presId="urn:microsoft.com/office/officeart/2005/8/layout/hierarchy1"/>
    <dgm:cxn modelId="{CEC78CCF-48CA-4F5C-8921-5A89C606D7FE}" type="presOf" srcId="{55D49B3B-547B-4DFC-A6C0-E25DCCD57C12}" destId="{F4607515-7309-4B10-B2B9-B743DAF38DFB}" srcOrd="0" destOrd="0" presId="urn:microsoft.com/office/officeart/2005/8/layout/hierarchy1"/>
    <dgm:cxn modelId="{46D5C2D3-8A03-4B4F-9BC6-5B2B862CD79E}" type="presOf" srcId="{08ACBA55-7540-4FDD-B53B-7B538EE7D577}" destId="{6BA6F5DF-B55E-4C7C-85E0-9A3BBDBD9A79}" srcOrd="0" destOrd="0" presId="urn:microsoft.com/office/officeart/2005/8/layout/hierarchy1"/>
    <dgm:cxn modelId="{EEA808F2-CDCE-4176-9973-E47D7AF4E648}" type="presOf" srcId="{12420249-6326-4C5D-A612-3BA300BCF18A}" destId="{B35E3CF6-2727-4105-82EA-AD55FD65F4B1}" srcOrd="0" destOrd="0" presId="urn:microsoft.com/office/officeart/2005/8/layout/hierarchy1"/>
    <dgm:cxn modelId="{5E179AF2-F6BB-4C83-8621-3546DDBF9680}" type="presOf" srcId="{753DB7FC-2746-4A08-AC05-2DBDB8291423}" destId="{193B864C-1299-4B6E-9E38-E08E975F0A26}" srcOrd="0" destOrd="0" presId="urn:microsoft.com/office/officeart/2005/8/layout/hierarchy1"/>
    <dgm:cxn modelId="{EE5902AD-F195-4CBB-9E31-2D49B48B587A}" type="presParOf" srcId="{B35E3CF6-2727-4105-82EA-AD55FD65F4B1}" destId="{F8D0539A-C4F0-4515-82C3-2DAD4E84E63C}" srcOrd="0" destOrd="0" presId="urn:microsoft.com/office/officeart/2005/8/layout/hierarchy1"/>
    <dgm:cxn modelId="{E89FA42D-6CF4-432F-87A3-07D190B57460}" type="presParOf" srcId="{F8D0539A-C4F0-4515-82C3-2DAD4E84E63C}" destId="{F59619D2-AE81-4583-8F17-F597A19019A1}" srcOrd="0" destOrd="0" presId="urn:microsoft.com/office/officeart/2005/8/layout/hierarchy1"/>
    <dgm:cxn modelId="{A7CDF638-C685-4D77-8621-14A926B7ED95}" type="presParOf" srcId="{F59619D2-AE81-4583-8F17-F597A19019A1}" destId="{752E1F53-B4CF-4976-8F2C-19B51C8BCD5B}" srcOrd="0" destOrd="0" presId="urn:microsoft.com/office/officeart/2005/8/layout/hierarchy1"/>
    <dgm:cxn modelId="{C7AB24BB-ABF2-473C-BDE5-4B9D0C297229}" type="presParOf" srcId="{F59619D2-AE81-4583-8F17-F597A19019A1}" destId="{D82BD087-A03A-4A40-A396-11D880CE65EC}" srcOrd="1" destOrd="0" presId="urn:microsoft.com/office/officeart/2005/8/layout/hierarchy1"/>
    <dgm:cxn modelId="{1C0EB099-70B0-4D49-AC78-0AD9EB3FC960}" type="presParOf" srcId="{F8D0539A-C4F0-4515-82C3-2DAD4E84E63C}" destId="{496FB15A-666F-4C41-A52C-F79146205BC8}" srcOrd="1" destOrd="0" presId="urn:microsoft.com/office/officeart/2005/8/layout/hierarchy1"/>
    <dgm:cxn modelId="{706279D6-9658-4CDF-9F11-80F6E849043A}" type="presParOf" srcId="{496FB15A-666F-4C41-A52C-F79146205BC8}" destId="{F4607515-7309-4B10-B2B9-B743DAF38DFB}" srcOrd="0" destOrd="0" presId="urn:microsoft.com/office/officeart/2005/8/layout/hierarchy1"/>
    <dgm:cxn modelId="{E9BB10B0-B92E-4AEB-ACDB-52D163B1D602}" type="presParOf" srcId="{496FB15A-666F-4C41-A52C-F79146205BC8}" destId="{813F0D77-4946-4CCE-B5FE-C7DAE471BF15}" srcOrd="1" destOrd="0" presId="urn:microsoft.com/office/officeart/2005/8/layout/hierarchy1"/>
    <dgm:cxn modelId="{00493344-A7B2-409A-A9F8-1EB30DFD7B04}" type="presParOf" srcId="{813F0D77-4946-4CCE-B5FE-C7DAE471BF15}" destId="{A3CB5053-1CF3-430A-A508-4DF89A33F4CE}" srcOrd="0" destOrd="0" presId="urn:microsoft.com/office/officeart/2005/8/layout/hierarchy1"/>
    <dgm:cxn modelId="{5BE2E1F8-93CC-4D29-870A-E0F66012E076}" type="presParOf" srcId="{A3CB5053-1CF3-430A-A508-4DF89A33F4CE}" destId="{D27C5255-0FC3-4F94-A1C0-6B627B43F3FB}" srcOrd="0" destOrd="0" presId="urn:microsoft.com/office/officeart/2005/8/layout/hierarchy1"/>
    <dgm:cxn modelId="{2BC1109A-DBD3-41FB-80FF-35BC50AB2809}" type="presParOf" srcId="{A3CB5053-1CF3-430A-A508-4DF89A33F4CE}" destId="{6BA6F5DF-B55E-4C7C-85E0-9A3BBDBD9A79}" srcOrd="1" destOrd="0" presId="urn:microsoft.com/office/officeart/2005/8/layout/hierarchy1"/>
    <dgm:cxn modelId="{7ED9AB5E-2FD8-4857-94B4-27FE9C8982AE}" type="presParOf" srcId="{813F0D77-4946-4CCE-B5FE-C7DAE471BF15}" destId="{429E0072-E263-40EE-9C9E-CC891FF731A1}" srcOrd="1" destOrd="0" presId="urn:microsoft.com/office/officeart/2005/8/layout/hierarchy1"/>
    <dgm:cxn modelId="{B89ECDE5-B6AF-4B0C-8CA1-3306FB639D5E}" type="presParOf" srcId="{429E0072-E263-40EE-9C9E-CC891FF731A1}" destId="{5DC0FFC9-DD54-42CE-8F39-6270AD7C0E4E}" srcOrd="0" destOrd="0" presId="urn:microsoft.com/office/officeart/2005/8/layout/hierarchy1"/>
    <dgm:cxn modelId="{176871A5-A916-4D2B-ABC6-3FD66A744908}" type="presParOf" srcId="{429E0072-E263-40EE-9C9E-CC891FF731A1}" destId="{E88AA8E0-3430-4DDA-80CB-464A2AD0B7FE}" srcOrd="1" destOrd="0" presId="urn:microsoft.com/office/officeart/2005/8/layout/hierarchy1"/>
    <dgm:cxn modelId="{FB4E3AE8-D5D0-4E61-AC0F-AF555D9253C5}" type="presParOf" srcId="{E88AA8E0-3430-4DDA-80CB-464A2AD0B7FE}" destId="{2D15910F-7867-4AB3-A547-4253EB9162F6}" srcOrd="0" destOrd="0" presId="urn:microsoft.com/office/officeart/2005/8/layout/hierarchy1"/>
    <dgm:cxn modelId="{DD95BCB9-77CD-48C8-974F-CBF4C856D6B3}" type="presParOf" srcId="{2D15910F-7867-4AB3-A547-4253EB9162F6}" destId="{52F2DAB6-C968-4A52-90B3-1B33FBDACB04}" srcOrd="0" destOrd="0" presId="urn:microsoft.com/office/officeart/2005/8/layout/hierarchy1"/>
    <dgm:cxn modelId="{FF0DF92B-3598-4AF2-8B05-60250E52B471}" type="presParOf" srcId="{2D15910F-7867-4AB3-A547-4253EB9162F6}" destId="{F32D6FE1-338E-4836-877E-9EC96482E9D5}" srcOrd="1" destOrd="0" presId="urn:microsoft.com/office/officeart/2005/8/layout/hierarchy1"/>
    <dgm:cxn modelId="{AFA719D2-C962-4200-BDB9-4CF38F76A142}" type="presParOf" srcId="{E88AA8E0-3430-4DDA-80CB-464A2AD0B7FE}" destId="{A6C9DCD9-BAFA-44ED-8F7F-C296B2A2BB95}" srcOrd="1" destOrd="0" presId="urn:microsoft.com/office/officeart/2005/8/layout/hierarchy1"/>
    <dgm:cxn modelId="{0526E447-193A-44B9-B890-EDA000ED8790}" type="presParOf" srcId="{496FB15A-666F-4C41-A52C-F79146205BC8}" destId="{6EE54837-60C4-40DE-B79A-565AFF63551D}" srcOrd="2" destOrd="0" presId="urn:microsoft.com/office/officeart/2005/8/layout/hierarchy1"/>
    <dgm:cxn modelId="{F8482535-6728-4C48-B6EB-89A043B74A34}" type="presParOf" srcId="{496FB15A-666F-4C41-A52C-F79146205BC8}" destId="{86AA1C14-E062-4E21-AAB9-DC824DA4FFD9}" srcOrd="3" destOrd="0" presId="urn:microsoft.com/office/officeart/2005/8/layout/hierarchy1"/>
    <dgm:cxn modelId="{A404DE66-9085-42B9-8A51-B3B492E60857}" type="presParOf" srcId="{86AA1C14-E062-4E21-AAB9-DC824DA4FFD9}" destId="{59762BDA-0360-4C9B-B529-936982ADD5DF}" srcOrd="0" destOrd="0" presId="urn:microsoft.com/office/officeart/2005/8/layout/hierarchy1"/>
    <dgm:cxn modelId="{0D259821-2D3E-441F-B61A-47CB1BA7278B}" type="presParOf" srcId="{59762BDA-0360-4C9B-B529-936982ADD5DF}" destId="{9586A59F-6215-44A6-BA56-3F580C795797}" srcOrd="0" destOrd="0" presId="urn:microsoft.com/office/officeart/2005/8/layout/hierarchy1"/>
    <dgm:cxn modelId="{2E22E909-22BA-42E2-92D8-61C2697F75EC}" type="presParOf" srcId="{59762BDA-0360-4C9B-B529-936982ADD5DF}" destId="{F18642A7-EDE1-436D-99F8-AA06C4AC9DB8}" srcOrd="1" destOrd="0" presId="urn:microsoft.com/office/officeart/2005/8/layout/hierarchy1"/>
    <dgm:cxn modelId="{1AE79AA6-5B2C-4D33-8CC6-BFF1C4629F07}" type="presParOf" srcId="{86AA1C14-E062-4E21-AAB9-DC824DA4FFD9}" destId="{EBF50A9B-6078-45D2-9AB2-3FD80BC3713B}" srcOrd="1" destOrd="0" presId="urn:microsoft.com/office/officeart/2005/8/layout/hierarchy1"/>
    <dgm:cxn modelId="{59A0DD55-9EE6-4CF8-BE70-F848EDF6ADB9}" type="presParOf" srcId="{EBF50A9B-6078-45D2-9AB2-3FD80BC3713B}" destId="{495FCC10-5283-4262-8E58-07A5E4CBCA34}" srcOrd="0" destOrd="0" presId="urn:microsoft.com/office/officeart/2005/8/layout/hierarchy1"/>
    <dgm:cxn modelId="{6388006F-01BE-40CA-97C2-67B27877FDC7}" type="presParOf" srcId="{EBF50A9B-6078-45D2-9AB2-3FD80BC3713B}" destId="{3EBCC63E-8CF5-47EA-916A-DCF212D25440}" srcOrd="1" destOrd="0" presId="urn:microsoft.com/office/officeart/2005/8/layout/hierarchy1"/>
    <dgm:cxn modelId="{D2468EC4-85C5-43B6-A5BC-BCEF91CF4D09}" type="presParOf" srcId="{3EBCC63E-8CF5-47EA-916A-DCF212D25440}" destId="{AD26E86C-386A-42CD-88CE-1CCCB2082C44}" srcOrd="0" destOrd="0" presId="urn:microsoft.com/office/officeart/2005/8/layout/hierarchy1"/>
    <dgm:cxn modelId="{A224371A-8A90-4DA9-9094-FB07FE172CAB}" type="presParOf" srcId="{AD26E86C-386A-42CD-88CE-1CCCB2082C44}" destId="{6CFDE4D8-EBFF-4B72-AB12-CF14CC712BEB}" srcOrd="0" destOrd="0" presId="urn:microsoft.com/office/officeart/2005/8/layout/hierarchy1"/>
    <dgm:cxn modelId="{A2D1AEF8-2495-4FC8-9FD5-3B136C1A2265}" type="presParOf" srcId="{AD26E86C-386A-42CD-88CE-1CCCB2082C44}" destId="{7BB182FA-1B2E-4CED-8A59-44ABA5041281}" srcOrd="1" destOrd="0" presId="urn:microsoft.com/office/officeart/2005/8/layout/hierarchy1"/>
    <dgm:cxn modelId="{275BF28A-DAC9-4E9A-8E36-0715238CF593}" type="presParOf" srcId="{3EBCC63E-8CF5-47EA-916A-DCF212D25440}" destId="{CB60BD6D-32E7-4ACC-A1A6-F063327DC2D4}" srcOrd="1" destOrd="0" presId="urn:microsoft.com/office/officeart/2005/8/layout/hierarchy1"/>
    <dgm:cxn modelId="{B402BB25-8298-47FA-BA50-7A85C047C94C}" type="presParOf" srcId="{EBF50A9B-6078-45D2-9AB2-3FD80BC3713B}" destId="{193B864C-1299-4B6E-9E38-E08E975F0A26}" srcOrd="2" destOrd="0" presId="urn:microsoft.com/office/officeart/2005/8/layout/hierarchy1"/>
    <dgm:cxn modelId="{8FDB5ED1-1B7F-4B2D-84AB-CADA470DFCFF}" type="presParOf" srcId="{EBF50A9B-6078-45D2-9AB2-3FD80BC3713B}" destId="{C00A46B9-5E7D-4E12-B951-E6442B55CBAF}" srcOrd="3" destOrd="0" presId="urn:microsoft.com/office/officeart/2005/8/layout/hierarchy1"/>
    <dgm:cxn modelId="{52096967-476B-49FF-9D74-5A9784341EDF}" type="presParOf" srcId="{C00A46B9-5E7D-4E12-B951-E6442B55CBAF}" destId="{93B4EB61-67D6-41C6-80A9-7BAAD4F3CDAF}" srcOrd="0" destOrd="0" presId="urn:microsoft.com/office/officeart/2005/8/layout/hierarchy1"/>
    <dgm:cxn modelId="{FDC04C58-808D-4629-9027-44008F4EA090}" type="presParOf" srcId="{93B4EB61-67D6-41C6-80A9-7BAAD4F3CDAF}" destId="{16629A6E-981E-4718-8060-8F8A949F7446}" srcOrd="0" destOrd="0" presId="urn:microsoft.com/office/officeart/2005/8/layout/hierarchy1"/>
    <dgm:cxn modelId="{B78086F8-2B94-4840-8A31-89B793165ED0}" type="presParOf" srcId="{93B4EB61-67D6-41C6-80A9-7BAAD4F3CDAF}" destId="{DD0580FA-1E2E-49DE-94D3-D15230D5D1F9}" srcOrd="1" destOrd="0" presId="urn:microsoft.com/office/officeart/2005/8/layout/hierarchy1"/>
    <dgm:cxn modelId="{2C26A312-82F5-4F1B-B1B1-360561347B4B}" type="presParOf" srcId="{C00A46B9-5E7D-4E12-B951-E6442B55CBAF}" destId="{B38E431B-552B-4C3A-887A-AC2CF502DA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B864C-1299-4B6E-9E38-E08E975F0A26}">
      <dsp:nvSpPr>
        <dsp:cNvPr id="0" name=""/>
        <dsp:cNvSpPr/>
      </dsp:nvSpPr>
      <dsp:spPr>
        <a:xfrm>
          <a:off x="6043881" y="3314130"/>
          <a:ext cx="1350502" cy="606096"/>
        </a:xfrm>
        <a:custGeom>
          <a:avLst/>
          <a:gdLst/>
          <a:ahLst/>
          <a:cxnLst/>
          <a:rect l="0" t="0" r="0" b="0"/>
          <a:pathLst>
            <a:path>
              <a:moveTo>
                <a:pt x="0" y="0"/>
              </a:moveTo>
              <a:lnTo>
                <a:pt x="0" y="410177"/>
              </a:lnTo>
              <a:lnTo>
                <a:pt x="1350502" y="410177"/>
              </a:lnTo>
              <a:lnTo>
                <a:pt x="1350502" y="606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FCC10-5283-4262-8E58-07A5E4CBCA34}">
      <dsp:nvSpPr>
        <dsp:cNvPr id="0" name=""/>
        <dsp:cNvSpPr/>
      </dsp:nvSpPr>
      <dsp:spPr>
        <a:xfrm>
          <a:off x="4515890" y="3314130"/>
          <a:ext cx="1527990" cy="603993"/>
        </a:xfrm>
        <a:custGeom>
          <a:avLst/>
          <a:gdLst/>
          <a:ahLst/>
          <a:cxnLst/>
          <a:rect l="0" t="0" r="0" b="0"/>
          <a:pathLst>
            <a:path>
              <a:moveTo>
                <a:pt x="1527990" y="0"/>
              </a:moveTo>
              <a:lnTo>
                <a:pt x="1527990" y="408074"/>
              </a:lnTo>
              <a:lnTo>
                <a:pt x="0" y="408074"/>
              </a:lnTo>
              <a:lnTo>
                <a:pt x="0" y="6039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54837-60C4-40DE-B79A-565AFF63551D}">
      <dsp:nvSpPr>
        <dsp:cNvPr id="0" name=""/>
        <dsp:cNvSpPr/>
      </dsp:nvSpPr>
      <dsp:spPr>
        <a:xfrm>
          <a:off x="4149098" y="1119702"/>
          <a:ext cx="1894782" cy="851490"/>
        </a:xfrm>
        <a:custGeom>
          <a:avLst/>
          <a:gdLst/>
          <a:ahLst/>
          <a:cxnLst/>
          <a:rect l="0" t="0" r="0" b="0"/>
          <a:pathLst>
            <a:path>
              <a:moveTo>
                <a:pt x="0" y="0"/>
              </a:moveTo>
              <a:lnTo>
                <a:pt x="0" y="655571"/>
              </a:lnTo>
              <a:lnTo>
                <a:pt x="1894782" y="655571"/>
              </a:lnTo>
              <a:lnTo>
                <a:pt x="1894782" y="851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0FFC9-DD54-42CE-8F39-6270AD7C0E4E}">
      <dsp:nvSpPr>
        <dsp:cNvPr id="0" name=""/>
        <dsp:cNvSpPr/>
      </dsp:nvSpPr>
      <dsp:spPr>
        <a:xfrm>
          <a:off x="1885338" y="3303051"/>
          <a:ext cx="91440" cy="615072"/>
        </a:xfrm>
        <a:custGeom>
          <a:avLst/>
          <a:gdLst/>
          <a:ahLst/>
          <a:cxnLst/>
          <a:rect l="0" t="0" r="0" b="0"/>
          <a:pathLst>
            <a:path>
              <a:moveTo>
                <a:pt x="45720" y="0"/>
              </a:moveTo>
              <a:lnTo>
                <a:pt x="45720" y="6150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607515-7309-4B10-B2B9-B743DAF38DFB}">
      <dsp:nvSpPr>
        <dsp:cNvPr id="0" name=""/>
        <dsp:cNvSpPr/>
      </dsp:nvSpPr>
      <dsp:spPr>
        <a:xfrm>
          <a:off x="1931058" y="1119702"/>
          <a:ext cx="2218039" cy="840411"/>
        </a:xfrm>
        <a:custGeom>
          <a:avLst/>
          <a:gdLst/>
          <a:ahLst/>
          <a:cxnLst/>
          <a:rect l="0" t="0" r="0" b="0"/>
          <a:pathLst>
            <a:path>
              <a:moveTo>
                <a:pt x="2218039" y="0"/>
              </a:moveTo>
              <a:lnTo>
                <a:pt x="2218039" y="644492"/>
              </a:lnTo>
              <a:lnTo>
                <a:pt x="0" y="644492"/>
              </a:lnTo>
              <a:lnTo>
                <a:pt x="0" y="8404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2E1F53-B4CF-4976-8F2C-19B51C8BCD5B}">
      <dsp:nvSpPr>
        <dsp:cNvPr id="0" name=""/>
        <dsp:cNvSpPr/>
      </dsp:nvSpPr>
      <dsp:spPr>
        <a:xfrm>
          <a:off x="573077" y="-223235"/>
          <a:ext cx="715204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BD087-A03A-4A40-A396-11D880CE65EC}">
      <dsp:nvSpPr>
        <dsp:cNvPr id="0" name=""/>
        <dsp:cNvSpPr/>
      </dsp:nvSpPr>
      <dsp:spPr>
        <a:xfrm>
          <a:off x="808061" y="0"/>
          <a:ext cx="715204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1" u="sng" kern="1200" dirty="0">
              <a:solidFill>
                <a:srgbClr val="006600"/>
              </a:solidFill>
              <a:effectLst>
                <a:outerShdw blurRad="38100" dist="38100" dir="2700000" algn="tl">
                  <a:srgbClr val="C0C0C0"/>
                </a:outerShdw>
              </a:effectLst>
              <a:latin typeface="Times New Roman" pitchFamily="18" charset="0"/>
              <a:ea typeface="+mj-ea"/>
              <a:cs typeface="+mj-cs"/>
            </a:rPr>
            <a:t>Mutations in genes for enzymes of heme synthesis</a:t>
          </a:r>
          <a:endParaRPr lang="en-US" sz="3200" kern="1200" dirty="0"/>
        </a:p>
      </dsp:txBody>
      <dsp:txXfrm>
        <a:off x="847394" y="39333"/>
        <a:ext cx="7073376" cy="1264271"/>
      </dsp:txXfrm>
    </dsp:sp>
    <dsp:sp modelId="{D27C5255-0FC3-4F94-A1C0-6B627B43F3FB}">
      <dsp:nvSpPr>
        <dsp:cNvPr id="0" name=""/>
        <dsp:cNvSpPr/>
      </dsp:nvSpPr>
      <dsp:spPr>
        <a:xfrm>
          <a:off x="873627" y="1960113"/>
          <a:ext cx="211486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6F5DF-B55E-4C7C-85E0-9A3BBDBD9A79}">
      <dsp:nvSpPr>
        <dsp:cNvPr id="0" name=""/>
        <dsp:cNvSpPr/>
      </dsp:nvSpPr>
      <dsp:spPr>
        <a:xfrm>
          <a:off x="1108612" y="2183348"/>
          <a:ext cx="211486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dk1"/>
              </a:solidFill>
              <a:latin typeface="Andalus" pitchFamily="18" charset="-78"/>
              <a:ea typeface="+mn-ea"/>
              <a:cs typeface="Andalus" pitchFamily="18" charset="-78"/>
            </a:rPr>
            <a:t>Decrease heme synthesis</a:t>
          </a:r>
        </a:p>
      </dsp:txBody>
      <dsp:txXfrm>
        <a:off x="1147945" y="2222681"/>
        <a:ext cx="2036196" cy="1264271"/>
      </dsp:txXfrm>
    </dsp:sp>
    <dsp:sp modelId="{52F2DAB6-C968-4A52-90B3-1B33FBDACB04}">
      <dsp:nvSpPr>
        <dsp:cNvPr id="0" name=""/>
        <dsp:cNvSpPr/>
      </dsp:nvSpPr>
      <dsp:spPr>
        <a:xfrm>
          <a:off x="873627" y="3918123"/>
          <a:ext cx="211486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D6FE1-338E-4836-877E-9EC96482E9D5}">
      <dsp:nvSpPr>
        <dsp:cNvPr id="0" name=""/>
        <dsp:cNvSpPr/>
      </dsp:nvSpPr>
      <dsp:spPr>
        <a:xfrm>
          <a:off x="1108612" y="4141359"/>
          <a:ext cx="211486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dk1"/>
              </a:solidFill>
              <a:latin typeface="Andalus" pitchFamily="18" charset="-78"/>
              <a:ea typeface="+mn-ea"/>
              <a:cs typeface="Andalus" pitchFamily="18" charset="-78"/>
            </a:rPr>
            <a:t>Increase ALAS activity</a:t>
          </a:r>
        </a:p>
      </dsp:txBody>
      <dsp:txXfrm>
        <a:off x="1147945" y="4180692"/>
        <a:ext cx="2036196" cy="1264271"/>
      </dsp:txXfrm>
    </dsp:sp>
    <dsp:sp modelId="{9586A59F-6215-44A6-BA56-3F580C795797}">
      <dsp:nvSpPr>
        <dsp:cNvPr id="0" name=""/>
        <dsp:cNvSpPr/>
      </dsp:nvSpPr>
      <dsp:spPr>
        <a:xfrm>
          <a:off x="4986449" y="1971192"/>
          <a:ext cx="211486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42A7-EDE1-436D-99F8-AA06C4AC9DB8}">
      <dsp:nvSpPr>
        <dsp:cNvPr id="0" name=""/>
        <dsp:cNvSpPr/>
      </dsp:nvSpPr>
      <dsp:spPr>
        <a:xfrm>
          <a:off x="5221434" y="2194428"/>
          <a:ext cx="211486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dk1"/>
              </a:solidFill>
              <a:latin typeface="Andalus" pitchFamily="18" charset="-78"/>
              <a:ea typeface="+mn-ea"/>
              <a:cs typeface="Andalus" pitchFamily="18" charset="-78"/>
            </a:rPr>
            <a:t>Accumulation of intermediates prior to block</a:t>
          </a:r>
        </a:p>
        <a:p>
          <a:pPr lvl="0" algn="ctr" defTabSz="933450">
            <a:lnSpc>
              <a:spcPct val="90000"/>
            </a:lnSpc>
            <a:spcBef>
              <a:spcPct val="0"/>
            </a:spcBef>
            <a:spcAft>
              <a:spcPct val="35000"/>
            </a:spcAft>
            <a:buNone/>
          </a:pPr>
          <a:endParaRPr lang="en-US" sz="2000" b="0" kern="1200" dirty="0">
            <a:solidFill>
              <a:schemeClr val="dk1"/>
            </a:solidFill>
            <a:latin typeface="Andalus" pitchFamily="18" charset="-78"/>
            <a:ea typeface="+mn-ea"/>
            <a:cs typeface="Andalus" pitchFamily="18" charset="-78"/>
          </a:endParaRPr>
        </a:p>
      </dsp:txBody>
      <dsp:txXfrm>
        <a:off x="5260767" y="2233761"/>
        <a:ext cx="2036196" cy="1264271"/>
      </dsp:txXfrm>
    </dsp:sp>
    <dsp:sp modelId="{6CFDE4D8-EBFF-4B72-AB12-CF14CC712BEB}">
      <dsp:nvSpPr>
        <dsp:cNvPr id="0" name=""/>
        <dsp:cNvSpPr/>
      </dsp:nvSpPr>
      <dsp:spPr>
        <a:xfrm>
          <a:off x="3458459" y="3918123"/>
          <a:ext cx="211486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182FA-1B2E-4CED-8A59-44ABA5041281}">
      <dsp:nvSpPr>
        <dsp:cNvPr id="0" name=""/>
        <dsp:cNvSpPr/>
      </dsp:nvSpPr>
      <dsp:spPr>
        <a:xfrm>
          <a:off x="3693443" y="4141359"/>
          <a:ext cx="211486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dk1"/>
              </a:solidFill>
              <a:latin typeface="Andalus" pitchFamily="18" charset="-78"/>
              <a:ea typeface="+mn-ea"/>
              <a:cs typeface="Andalus" pitchFamily="18" charset="-78"/>
            </a:rPr>
            <a:t>Accumulation of ALA &amp; Porphobilinogen </a:t>
          </a:r>
        </a:p>
      </dsp:txBody>
      <dsp:txXfrm>
        <a:off x="3732776" y="4180692"/>
        <a:ext cx="2036196" cy="1264271"/>
      </dsp:txXfrm>
    </dsp:sp>
    <dsp:sp modelId="{16629A6E-981E-4718-8060-8F8A949F7446}">
      <dsp:nvSpPr>
        <dsp:cNvPr id="0" name=""/>
        <dsp:cNvSpPr/>
      </dsp:nvSpPr>
      <dsp:spPr>
        <a:xfrm>
          <a:off x="6336952" y="3920226"/>
          <a:ext cx="2114862" cy="1342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580FA-1E2E-49DE-94D3-D15230D5D1F9}">
      <dsp:nvSpPr>
        <dsp:cNvPr id="0" name=""/>
        <dsp:cNvSpPr/>
      </dsp:nvSpPr>
      <dsp:spPr>
        <a:xfrm>
          <a:off x="6571937" y="4143462"/>
          <a:ext cx="2114862" cy="1342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dk1"/>
              </a:solidFill>
              <a:latin typeface="Andalus" pitchFamily="18" charset="-78"/>
              <a:ea typeface="+mn-ea"/>
              <a:cs typeface="Andalus" pitchFamily="18" charset="-78"/>
            </a:rPr>
            <a:t>Accumulation of tetrapyrroles </a:t>
          </a:r>
        </a:p>
      </dsp:txBody>
      <dsp:txXfrm>
        <a:off x="6611270" y="4182795"/>
        <a:ext cx="2036196" cy="1264271"/>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6340172/"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685800"/>
            <a:ext cx="8229600" cy="1143000"/>
          </a:xfrm>
        </p:spPr>
        <p:txBody>
          <a:bodyPr>
            <a:normAutofit/>
          </a:bodyPr>
          <a:lstStyle/>
          <a:p>
            <a:pPr algn="ctr">
              <a:defRPr/>
            </a:pPr>
            <a:r>
              <a:rPr lang="en-US" sz="3200" b="1" dirty="0">
                <a:latin typeface="Andalus" pitchFamily="18" charset="-78"/>
                <a:cs typeface="Andalus" pitchFamily="18" charset="-78"/>
              </a:rPr>
              <a:t>Porphyrias </a:t>
            </a:r>
          </a:p>
        </p:txBody>
      </p:sp>
      <p:sp>
        <p:nvSpPr>
          <p:cNvPr id="13315" name="Content Placeholder 2"/>
          <p:cNvSpPr>
            <a:spLocks noGrp="1"/>
          </p:cNvSpPr>
          <p:nvPr>
            <p:ph idx="1"/>
          </p:nvPr>
        </p:nvSpPr>
        <p:spPr>
          <a:xfrm>
            <a:off x="228600" y="2286000"/>
            <a:ext cx="8686800" cy="4114800"/>
          </a:xfrm>
        </p:spPr>
        <p:txBody>
          <a:bodyPr>
            <a:normAutofit/>
          </a:bodyPr>
          <a:lstStyle/>
          <a:p>
            <a:pPr marL="0" indent="0" algn="ctr">
              <a:lnSpc>
                <a:spcPct val="150000"/>
              </a:lnSpc>
              <a:buFont typeface="Arial" charset="0"/>
              <a:buNone/>
            </a:pPr>
            <a:r>
              <a:rPr lang="en-US" sz="2400" dirty="0">
                <a:latin typeface="Times New Roman" pitchFamily="18" charset="0"/>
              </a:rPr>
              <a:t>"Group of inherited or acquired disorders caused by defects in heme synthesis leading to excessive accumulation of </a:t>
            </a:r>
            <a:r>
              <a:rPr lang="en-US" sz="2400" dirty="0" err="1">
                <a:latin typeface="Times New Roman" pitchFamily="18" charset="0"/>
              </a:rPr>
              <a:t>porphyrins</a:t>
            </a:r>
            <a:r>
              <a:rPr lang="en-US" sz="2400" dirty="0">
                <a:latin typeface="Times New Roman" pitchFamily="18" charset="0"/>
              </a:rPr>
              <a:t> or porphyrin precursors and their consequent excretion in urine"</a:t>
            </a:r>
          </a:p>
        </p:txBody>
      </p:sp>
      <p:sp>
        <p:nvSpPr>
          <p:cNvPr id="2" name="Rectangle 1">
            <a:extLst>
              <a:ext uri="{FF2B5EF4-FFF2-40B4-BE49-F238E27FC236}">
                <a16:creationId xmlns:a16="http://schemas.microsoft.com/office/drawing/2014/main" id="{CC645D1F-DC8E-4E30-8F06-1F11876D11A3}"/>
              </a:ext>
            </a:extLst>
          </p:cNvPr>
          <p:cNvSpPr/>
          <p:nvPr/>
        </p:nvSpPr>
        <p:spPr>
          <a:xfrm>
            <a:off x="2286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28650" y="327026"/>
            <a:ext cx="7886700" cy="1325563"/>
          </a:xfrm>
        </p:spPr>
        <p:txBody>
          <a:bodyPr/>
          <a:lstStyle/>
          <a:p>
            <a:r>
              <a:rPr lang="en-US"/>
              <a:t> </a:t>
            </a:r>
          </a:p>
        </p:txBody>
      </p:sp>
      <p:sp>
        <p:nvSpPr>
          <p:cNvPr id="15363" name="Content Placeholder 2"/>
          <p:cNvSpPr>
            <a:spLocks noGrp="1"/>
          </p:cNvSpPr>
          <p:nvPr>
            <p:ph idx="1"/>
          </p:nvPr>
        </p:nvSpPr>
        <p:spPr/>
        <p:txBody>
          <a:bodyPr/>
          <a:lstStyle/>
          <a:p>
            <a:pPr marL="0" indent="0">
              <a:buFont typeface="Wingdings" pitchFamily="2" charset="2"/>
              <a:buNone/>
            </a:pPr>
            <a:r>
              <a:rPr lang="en-US"/>
              <a:t> </a:t>
            </a:r>
          </a:p>
        </p:txBody>
      </p:sp>
      <p:graphicFrame>
        <p:nvGraphicFramePr>
          <p:cNvPr id="5" name="Diagram 4"/>
          <p:cNvGraphicFramePr/>
          <p:nvPr/>
        </p:nvGraphicFramePr>
        <p:xfrm>
          <a:off x="152400" y="8382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7D1A184-E9AB-4B75-8AFA-76881228CBA4}"/>
              </a:ext>
            </a:extLst>
          </p:cNvPr>
          <p:cNvSpPr/>
          <p:nvPr/>
        </p:nvSpPr>
        <p:spPr>
          <a:xfrm>
            <a:off x="152400" y="796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914400"/>
            <a:ext cx="8229600" cy="5638800"/>
          </a:xfrm>
        </p:spPr>
        <p:txBody>
          <a:bodyPr>
            <a:normAutofit/>
          </a:bodyPr>
          <a:lstStyle/>
          <a:p>
            <a:pPr marL="0" indent="0" algn="just">
              <a:buFont typeface="Arial" charset="0"/>
              <a:buNone/>
              <a:defRPr/>
            </a:pPr>
            <a:r>
              <a:rPr lang="en-US" b="1" i="1" u="sng" kern="1200" dirty="0">
                <a:solidFill>
                  <a:srgbClr val="FF0000"/>
                </a:solidFill>
                <a:effectLst>
                  <a:outerShdw blurRad="38100" dist="38100" dir="2700000" algn="tl">
                    <a:srgbClr val="C0C0C0"/>
                  </a:outerShdw>
                </a:effectLst>
                <a:latin typeface="Times New Roman" pitchFamily="18" charset="0"/>
              </a:rPr>
              <a:t>Accumulation of ALA &amp; Porphobilinogen </a:t>
            </a:r>
            <a:endParaRPr lang="en-US" sz="2800" dirty="0">
              <a:latin typeface="Times New Roman" pitchFamily="18" charset="0"/>
            </a:endParaRPr>
          </a:p>
          <a:p>
            <a:pPr algn="just">
              <a:lnSpc>
                <a:spcPct val="150000"/>
              </a:lnSpc>
              <a:defRPr/>
            </a:pPr>
            <a:r>
              <a:rPr lang="en-US" sz="2800" dirty="0">
                <a:latin typeface="Times New Roman" pitchFamily="18" charset="0"/>
              </a:rPr>
              <a:t>Neuropsychiatric signs &amp; symptoms</a:t>
            </a:r>
          </a:p>
          <a:p>
            <a:pPr algn="just">
              <a:lnSpc>
                <a:spcPct val="150000"/>
              </a:lnSpc>
              <a:defRPr/>
            </a:pPr>
            <a:r>
              <a:rPr lang="en-US" sz="2800" dirty="0">
                <a:latin typeface="Times New Roman" pitchFamily="18" charset="0"/>
              </a:rPr>
              <a:t>Abdominal pain, nausea &amp; vomiting</a:t>
            </a:r>
          </a:p>
          <a:p>
            <a:pPr marL="0" indent="0" algn="just">
              <a:lnSpc>
                <a:spcPct val="150000"/>
              </a:lnSpc>
              <a:buFont typeface="Wingdings" pitchFamily="2" charset="2"/>
              <a:buNone/>
              <a:defRPr/>
            </a:pPr>
            <a:r>
              <a:rPr lang="en-US" sz="2800" dirty="0">
                <a:latin typeface="Times New Roman" pitchFamily="18" charset="0"/>
              </a:rPr>
              <a:t> </a:t>
            </a:r>
          </a:p>
          <a:p>
            <a:pPr marL="0" indent="0" algn="just">
              <a:lnSpc>
                <a:spcPct val="150000"/>
              </a:lnSpc>
              <a:buFont typeface="Wingdings" pitchFamily="2" charset="2"/>
              <a:buNone/>
              <a:defRPr/>
            </a:pPr>
            <a:r>
              <a:rPr lang="en-US" b="1" i="1" u="sng" kern="1200" dirty="0">
                <a:solidFill>
                  <a:srgbClr val="FF0000"/>
                </a:solidFill>
                <a:effectLst>
                  <a:outerShdw blurRad="38100" dist="38100" dir="2700000" algn="tl">
                    <a:srgbClr val="C0C0C0"/>
                  </a:outerShdw>
                </a:effectLst>
                <a:latin typeface="Times New Roman" pitchFamily="18" charset="0"/>
              </a:rPr>
              <a:t>Accumulation of Tetrapyrroles</a:t>
            </a:r>
          </a:p>
          <a:p>
            <a:pPr algn="just">
              <a:lnSpc>
                <a:spcPct val="150000"/>
              </a:lnSpc>
              <a:defRPr/>
            </a:pPr>
            <a:r>
              <a:rPr lang="en-US" sz="2800" dirty="0">
                <a:latin typeface="Times New Roman" pitchFamily="18" charset="0"/>
              </a:rPr>
              <a:t>Photosensitivity</a:t>
            </a:r>
            <a:r>
              <a:rPr lang="en-US" sz="2800" b="1" i="1" u="sng" kern="1200" dirty="0">
                <a:effectLst>
                  <a:outerShdw blurRad="38100" dist="38100" dir="2700000" algn="tl">
                    <a:srgbClr val="C0C0C0"/>
                  </a:outerShdw>
                </a:effectLst>
                <a:latin typeface="Times New Roman" pitchFamily="18" charset="0"/>
              </a:rPr>
              <a:t> </a:t>
            </a:r>
          </a:p>
          <a:p>
            <a:pPr algn="just">
              <a:lnSpc>
                <a:spcPct val="150000"/>
              </a:lnSpc>
              <a:defRPr/>
            </a:pPr>
            <a:endParaRPr lang="en-US" sz="2800" dirty="0">
              <a:latin typeface="Times New Roman" pitchFamily="18" charset="0"/>
            </a:endParaRPr>
          </a:p>
          <a:p>
            <a:pPr algn="just">
              <a:lnSpc>
                <a:spcPct val="150000"/>
              </a:lnSpc>
              <a:defRPr/>
            </a:pPr>
            <a:endParaRPr lang="en-US" sz="2800" dirty="0">
              <a:latin typeface="Times New Roman" pitchFamily="18" charset="0"/>
            </a:endParaRPr>
          </a:p>
        </p:txBody>
      </p:sp>
      <p:sp>
        <p:nvSpPr>
          <p:cNvPr id="2" name="Rectangle 1">
            <a:extLst>
              <a:ext uri="{FF2B5EF4-FFF2-40B4-BE49-F238E27FC236}">
                <a16:creationId xmlns:a16="http://schemas.microsoft.com/office/drawing/2014/main" id="{B9FDEC34-90E0-4CB5-B520-98D5A56346E9}"/>
              </a:ext>
            </a:extLst>
          </p:cNvPr>
          <p:cNvSpPr/>
          <p:nvPr/>
        </p:nvSpPr>
        <p:spPr>
          <a:xfrm>
            <a:off x="152400" y="1339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914400"/>
            <a:ext cx="8229600" cy="5638800"/>
          </a:xfrm>
        </p:spPr>
        <p:txBody>
          <a:bodyPr>
            <a:normAutofit fontScale="92500"/>
          </a:bodyPr>
          <a:lstStyle/>
          <a:p>
            <a:pPr marL="0" indent="0" algn="just">
              <a:buFont typeface="Arial" charset="0"/>
              <a:buNone/>
              <a:defRPr/>
            </a:pPr>
            <a:r>
              <a:rPr lang="en-US" b="1" i="1" u="sng" kern="1200" dirty="0">
                <a:solidFill>
                  <a:srgbClr val="FF0000"/>
                </a:solidFill>
                <a:effectLst>
                  <a:outerShdw blurRad="38100" dist="38100" dir="2700000" algn="tl">
                    <a:srgbClr val="C0C0C0"/>
                  </a:outerShdw>
                </a:effectLst>
                <a:latin typeface="Times New Roman" pitchFamily="18" charset="0"/>
              </a:rPr>
              <a:t>Porphyria Cutanea Tarda</a:t>
            </a:r>
            <a:endParaRPr lang="en-US" sz="2800" dirty="0">
              <a:latin typeface="Times New Roman" pitchFamily="18" charset="0"/>
            </a:endParaRPr>
          </a:p>
          <a:p>
            <a:pPr algn="just">
              <a:lnSpc>
                <a:spcPct val="150000"/>
              </a:lnSpc>
              <a:defRPr/>
            </a:pPr>
            <a:r>
              <a:rPr lang="en-US" sz="2800" dirty="0">
                <a:latin typeface="Times New Roman" pitchFamily="18" charset="0"/>
              </a:rPr>
              <a:t>Most common porphyria</a:t>
            </a:r>
          </a:p>
          <a:p>
            <a:pPr algn="just">
              <a:lnSpc>
                <a:spcPct val="150000"/>
              </a:lnSpc>
              <a:defRPr/>
            </a:pPr>
            <a:r>
              <a:rPr lang="en-US" sz="2800" dirty="0">
                <a:latin typeface="Times New Roman" pitchFamily="18" charset="0"/>
              </a:rPr>
              <a:t>Chronic hepatic porphyria</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Defect:</a:t>
            </a:r>
            <a:r>
              <a:rPr lang="en-US" sz="2800" b="1" i="1" kern="1200" dirty="0">
                <a:effectLst>
                  <a:outerShdw blurRad="38100" dist="38100" dir="2700000" algn="tl">
                    <a:srgbClr val="C0C0C0"/>
                  </a:outerShdw>
                </a:effectLst>
                <a:latin typeface="Times New Roman" pitchFamily="18" charset="0"/>
              </a:rPr>
              <a:t> </a:t>
            </a:r>
            <a:r>
              <a:rPr lang="en-US" sz="2800" dirty="0">
                <a:latin typeface="Andalus" pitchFamily="18" charset="-78"/>
                <a:cs typeface="Andalus" pitchFamily="18" charset="-78"/>
              </a:rPr>
              <a:t>Uroporphyrinogen decarboxylase deficiency</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Signs &amp; symptoms: </a:t>
            </a:r>
          </a:p>
          <a:p>
            <a:pPr lvl="2" algn="just">
              <a:lnSpc>
                <a:spcPct val="150000"/>
              </a:lnSpc>
              <a:buFont typeface="Wingdings" pitchFamily="2" charset="2"/>
              <a:buChar char="Ø"/>
              <a:defRPr/>
            </a:pPr>
            <a:r>
              <a:rPr lang="en-US" sz="2800" dirty="0">
                <a:latin typeface="Times New Roman" pitchFamily="18" charset="0"/>
              </a:rPr>
              <a:t>Photosensitivity</a:t>
            </a:r>
          </a:p>
          <a:p>
            <a:pPr lvl="2" algn="just">
              <a:lnSpc>
                <a:spcPct val="150000"/>
              </a:lnSpc>
              <a:buFont typeface="Wingdings" pitchFamily="2" charset="2"/>
              <a:buChar char="Ø"/>
              <a:defRPr/>
            </a:pPr>
            <a:r>
              <a:rPr lang="en-US" sz="2800" dirty="0">
                <a:latin typeface="Times New Roman" pitchFamily="18" charset="0"/>
              </a:rPr>
              <a:t>Skin blisters </a:t>
            </a:r>
          </a:p>
          <a:p>
            <a:pPr lvl="2" algn="just">
              <a:lnSpc>
                <a:spcPct val="150000"/>
              </a:lnSpc>
              <a:buFont typeface="Wingdings" pitchFamily="2" charset="2"/>
              <a:buChar char="Ø"/>
              <a:defRPr/>
            </a:pPr>
            <a:r>
              <a:rPr lang="en-US" sz="2800" dirty="0">
                <a:latin typeface="Times New Roman" pitchFamily="18" charset="0"/>
              </a:rPr>
              <a:t>Onycholysis </a:t>
            </a:r>
          </a:p>
          <a:p>
            <a:pPr algn="just">
              <a:lnSpc>
                <a:spcPct val="150000"/>
              </a:lnSpc>
              <a:defRPr/>
            </a:pPr>
            <a:endParaRPr lang="en-US" sz="2800" dirty="0">
              <a:latin typeface="Times New Roman" pitchFamily="18" charset="0"/>
            </a:endParaRPr>
          </a:p>
          <a:p>
            <a:pPr algn="just">
              <a:lnSpc>
                <a:spcPct val="150000"/>
              </a:lnSpc>
              <a:defRPr/>
            </a:pPr>
            <a:endParaRPr lang="en-US" sz="2800" dirty="0">
              <a:latin typeface="Times New Roman" pitchFamily="18" charset="0"/>
            </a:endParaRPr>
          </a:p>
        </p:txBody>
      </p:sp>
      <p:sp>
        <p:nvSpPr>
          <p:cNvPr id="2" name="Rectangle 1">
            <a:extLst>
              <a:ext uri="{FF2B5EF4-FFF2-40B4-BE49-F238E27FC236}">
                <a16:creationId xmlns:a16="http://schemas.microsoft.com/office/drawing/2014/main" id="{6933167D-418A-4265-B959-7F15424D8C1B}"/>
              </a:ext>
            </a:extLst>
          </p:cNvPr>
          <p:cNvSpPr/>
          <p:nvPr/>
        </p:nvSpPr>
        <p:spPr>
          <a:xfrm>
            <a:off x="152400" y="12731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533400"/>
            <a:ext cx="8229600" cy="6096000"/>
          </a:xfrm>
        </p:spPr>
        <p:txBody>
          <a:bodyPr>
            <a:normAutofit/>
          </a:bodyPr>
          <a:lstStyle/>
          <a:p>
            <a:pPr algn="just">
              <a:lnSpc>
                <a:spcPct val="150000"/>
              </a:lnSpc>
              <a:defRPr/>
            </a:pPr>
            <a:r>
              <a:rPr lang="en-US" sz="2800" b="1" i="1" u="sng" kern="1200" dirty="0">
                <a:effectLst>
                  <a:outerShdw blurRad="38100" dist="38100" dir="2700000" algn="tl">
                    <a:srgbClr val="C0C0C0"/>
                  </a:outerShdw>
                </a:effectLst>
                <a:latin typeface="Times New Roman" pitchFamily="18" charset="0"/>
              </a:rPr>
              <a:t>Risk factors:</a:t>
            </a:r>
            <a:r>
              <a:rPr lang="en-US" sz="2800" b="1" i="1" kern="1200" dirty="0">
                <a:effectLst>
                  <a:outerShdw blurRad="38100" dist="38100" dir="2700000" algn="tl">
                    <a:srgbClr val="C0C0C0"/>
                  </a:outerShdw>
                </a:effectLst>
                <a:latin typeface="Times New Roman" pitchFamily="18" charset="0"/>
              </a:rPr>
              <a:t> </a:t>
            </a:r>
          </a:p>
          <a:p>
            <a:pPr lvl="2" algn="just">
              <a:lnSpc>
                <a:spcPct val="150000"/>
              </a:lnSpc>
              <a:buFont typeface="Wingdings" pitchFamily="2" charset="2"/>
              <a:buChar char="Ø"/>
              <a:defRPr/>
            </a:pPr>
            <a:r>
              <a:rPr lang="en-US" sz="2800" dirty="0">
                <a:latin typeface="Andalus" pitchFamily="18" charset="-78"/>
                <a:cs typeface="Andalus" pitchFamily="18" charset="-78"/>
              </a:rPr>
              <a:t>Alcohol abuse</a:t>
            </a:r>
          </a:p>
          <a:p>
            <a:pPr lvl="2" algn="just">
              <a:lnSpc>
                <a:spcPct val="150000"/>
              </a:lnSpc>
              <a:buFont typeface="Wingdings" pitchFamily="2" charset="2"/>
              <a:buChar char="Ø"/>
              <a:defRPr/>
            </a:pPr>
            <a:r>
              <a:rPr lang="en-US" sz="2800" dirty="0">
                <a:latin typeface="Andalus" pitchFamily="18" charset="-78"/>
                <a:cs typeface="Andalus" pitchFamily="18" charset="-78"/>
              </a:rPr>
              <a:t>Iron overload</a:t>
            </a:r>
          </a:p>
          <a:p>
            <a:pPr lvl="2" algn="just">
              <a:lnSpc>
                <a:spcPct val="150000"/>
              </a:lnSpc>
              <a:buFont typeface="Wingdings" pitchFamily="2" charset="2"/>
              <a:buChar char="Ø"/>
              <a:defRPr/>
            </a:pPr>
            <a:r>
              <a:rPr lang="en-US" sz="2800" dirty="0">
                <a:latin typeface="Andalus" pitchFamily="18" charset="-78"/>
                <a:cs typeface="Andalus" pitchFamily="18" charset="-78"/>
              </a:rPr>
              <a:t>Hepatitis B &amp; C infection</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Treatment: </a:t>
            </a:r>
          </a:p>
          <a:p>
            <a:pPr lvl="2" algn="just">
              <a:lnSpc>
                <a:spcPct val="150000"/>
              </a:lnSpc>
              <a:buFont typeface="Wingdings" pitchFamily="2" charset="2"/>
              <a:buChar char="Ø"/>
              <a:defRPr/>
            </a:pPr>
            <a:r>
              <a:rPr lang="en-US" sz="2800" dirty="0">
                <a:latin typeface="Times New Roman" pitchFamily="18" charset="0"/>
              </a:rPr>
              <a:t>Avoid exposure to sun-light</a:t>
            </a:r>
          </a:p>
          <a:p>
            <a:pPr lvl="2" algn="just">
              <a:lnSpc>
                <a:spcPct val="150000"/>
              </a:lnSpc>
              <a:buFont typeface="Wingdings" pitchFamily="2" charset="2"/>
              <a:buChar char="Ø"/>
              <a:defRPr/>
            </a:pPr>
            <a:r>
              <a:rPr lang="en-US" sz="2800" dirty="0">
                <a:latin typeface="Times New Roman" pitchFamily="18" charset="0"/>
              </a:rPr>
              <a:t>Use of sun screens</a:t>
            </a:r>
          </a:p>
          <a:p>
            <a:pPr lvl="2" algn="just">
              <a:lnSpc>
                <a:spcPct val="150000"/>
              </a:lnSpc>
              <a:buFont typeface="Wingdings" pitchFamily="2" charset="2"/>
              <a:buChar char="Ø"/>
              <a:defRPr/>
            </a:pPr>
            <a:r>
              <a:rPr lang="en-US" sz="2800" dirty="0">
                <a:latin typeface="Times New Roman" pitchFamily="18" charset="0"/>
              </a:rPr>
              <a:t>Avoid alcohol consumption</a:t>
            </a:r>
          </a:p>
          <a:p>
            <a:pPr algn="just">
              <a:lnSpc>
                <a:spcPct val="150000"/>
              </a:lnSpc>
              <a:defRPr/>
            </a:pPr>
            <a:endParaRPr lang="en-US" sz="2800" dirty="0">
              <a:latin typeface="Times New Roman" pitchFamily="18" charset="0"/>
            </a:endParaRPr>
          </a:p>
          <a:p>
            <a:pPr algn="just">
              <a:lnSpc>
                <a:spcPct val="150000"/>
              </a:lnSpc>
              <a:defRPr/>
            </a:pPr>
            <a:endParaRPr lang="en-US" sz="2800" dirty="0">
              <a:latin typeface="Times New Roman" pitchFamily="18" charset="0"/>
            </a:endParaRPr>
          </a:p>
        </p:txBody>
      </p:sp>
      <p:sp>
        <p:nvSpPr>
          <p:cNvPr id="2" name="Rectangle 1">
            <a:extLst>
              <a:ext uri="{FF2B5EF4-FFF2-40B4-BE49-F238E27FC236}">
                <a16:creationId xmlns:a16="http://schemas.microsoft.com/office/drawing/2014/main" id="{66DFCAC4-5417-4D43-8CEC-232BC471BBFA}"/>
              </a:ext>
            </a:extLst>
          </p:cNvPr>
          <p:cNvSpPr/>
          <p:nvPr/>
        </p:nvSpPr>
        <p:spPr>
          <a:xfrm>
            <a:off x="228600" y="1076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914400"/>
            <a:ext cx="8229600" cy="5638800"/>
          </a:xfrm>
        </p:spPr>
        <p:txBody>
          <a:bodyPr>
            <a:normAutofit/>
          </a:bodyPr>
          <a:lstStyle/>
          <a:p>
            <a:pPr marL="0" indent="0" algn="just">
              <a:buFont typeface="Arial" charset="0"/>
              <a:buNone/>
              <a:defRPr/>
            </a:pPr>
            <a:r>
              <a:rPr lang="en-US" b="1" i="1" u="sng" kern="1200" dirty="0">
                <a:solidFill>
                  <a:srgbClr val="FF0000"/>
                </a:solidFill>
                <a:effectLst>
                  <a:outerShdw blurRad="38100" dist="38100" dir="2700000" algn="tl">
                    <a:srgbClr val="C0C0C0"/>
                  </a:outerShdw>
                </a:effectLst>
                <a:latin typeface="Times New Roman" pitchFamily="18" charset="0"/>
              </a:rPr>
              <a:t>Acute Intermittent Porphyria</a:t>
            </a:r>
            <a:endParaRPr lang="en-US" sz="2800" dirty="0">
              <a:latin typeface="Times New Roman" pitchFamily="18" charset="0"/>
            </a:endParaRPr>
          </a:p>
          <a:p>
            <a:pPr algn="just">
              <a:lnSpc>
                <a:spcPct val="150000"/>
              </a:lnSpc>
              <a:defRPr/>
            </a:pPr>
            <a:r>
              <a:rPr lang="en-US" sz="2800" dirty="0">
                <a:latin typeface="Times New Roman" pitchFamily="18" charset="0"/>
              </a:rPr>
              <a:t>Acute hepatic porphyria</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Defect:</a:t>
            </a:r>
            <a:r>
              <a:rPr lang="en-US" sz="2800" b="1" i="1" kern="1200" dirty="0">
                <a:effectLst>
                  <a:outerShdw blurRad="38100" dist="38100" dir="2700000" algn="tl">
                    <a:srgbClr val="C0C0C0"/>
                  </a:outerShdw>
                </a:effectLst>
                <a:latin typeface="Times New Roman" pitchFamily="18" charset="0"/>
              </a:rPr>
              <a:t> </a:t>
            </a:r>
            <a:r>
              <a:rPr lang="en-US" sz="2800" dirty="0">
                <a:latin typeface="Andalus" pitchFamily="18" charset="-78"/>
                <a:cs typeface="Andalus" pitchFamily="18" charset="-78"/>
              </a:rPr>
              <a:t>Porphobilinogen deaminase deficiency</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Signs &amp; symptoms: </a:t>
            </a:r>
          </a:p>
          <a:p>
            <a:pPr lvl="2" algn="just">
              <a:lnSpc>
                <a:spcPct val="150000"/>
              </a:lnSpc>
              <a:buFont typeface="Wingdings" pitchFamily="2" charset="2"/>
              <a:buChar char="Ø"/>
              <a:defRPr/>
            </a:pPr>
            <a:r>
              <a:rPr lang="en-US" sz="2800" dirty="0">
                <a:latin typeface="Times New Roman" pitchFamily="18" charset="0"/>
              </a:rPr>
              <a:t>Abdominal pain </a:t>
            </a:r>
          </a:p>
          <a:p>
            <a:pPr lvl="2" algn="just">
              <a:lnSpc>
                <a:spcPct val="150000"/>
              </a:lnSpc>
              <a:buFont typeface="Wingdings" pitchFamily="2" charset="2"/>
              <a:buChar char="Ø"/>
              <a:defRPr/>
            </a:pPr>
            <a:r>
              <a:rPr lang="en-US" sz="2800" dirty="0">
                <a:latin typeface="Times New Roman" pitchFamily="18" charset="0"/>
              </a:rPr>
              <a:t>Neuropsychiatric </a:t>
            </a:r>
          </a:p>
          <a:p>
            <a:pPr lvl="2" algn="just">
              <a:lnSpc>
                <a:spcPct val="150000"/>
              </a:lnSpc>
              <a:buFont typeface="Wingdings" pitchFamily="2" charset="2"/>
              <a:buChar char="Ø"/>
              <a:defRPr/>
            </a:pPr>
            <a:r>
              <a:rPr lang="en-US" sz="2800" dirty="0">
                <a:latin typeface="Times New Roman" pitchFamily="18" charset="0"/>
              </a:rPr>
              <a:t>Urine turns dark on exposure to air</a:t>
            </a:r>
          </a:p>
          <a:p>
            <a:pPr lvl="2" algn="just">
              <a:lnSpc>
                <a:spcPct val="150000"/>
              </a:lnSpc>
              <a:buFont typeface="Wingdings" pitchFamily="2" charset="2"/>
              <a:buChar char="Ø"/>
              <a:defRPr/>
            </a:pPr>
            <a:r>
              <a:rPr lang="en-US" sz="2800" dirty="0">
                <a:latin typeface="Times New Roman" pitchFamily="18" charset="0"/>
              </a:rPr>
              <a:t>No photosensitivity</a:t>
            </a:r>
          </a:p>
          <a:p>
            <a:pPr algn="just">
              <a:lnSpc>
                <a:spcPct val="150000"/>
              </a:lnSpc>
              <a:defRPr/>
            </a:pPr>
            <a:endParaRPr lang="en-US" sz="2800" dirty="0">
              <a:latin typeface="Times New Roman" pitchFamily="18" charset="0"/>
            </a:endParaRPr>
          </a:p>
          <a:p>
            <a:pPr algn="just">
              <a:lnSpc>
                <a:spcPct val="150000"/>
              </a:lnSpc>
              <a:defRPr/>
            </a:pPr>
            <a:endParaRPr lang="en-US" sz="2800" dirty="0">
              <a:latin typeface="Times New Roman" pitchFamily="18" charset="0"/>
            </a:endParaRPr>
          </a:p>
        </p:txBody>
      </p:sp>
      <p:sp>
        <p:nvSpPr>
          <p:cNvPr id="2" name="Rectangle 1">
            <a:extLst>
              <a:ext uri="{FF2B5EF4-FFF2-40B4-BE49-F238E27FC236}">
                <a16:creationId xmlns:a16="http://schemas.microsoft.com/office/drawing/2014/main" id="{5FDA8A27-46B0-4AC7-B82E-5D06FFE4E646}"/>
              </a:ext>
            </a:extLst>
          </p:cNvPr>
          <p:cNvSpPr/>
          <p:nvPr/>
        </p:nvSpPr>
        <p:spPr>
          <a:xfrm>
            <a:off x="228600" y="1339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533400"/>
            <a:ext cx="8229600" cy="6096000"/>
          </a:xfrm>
        </p:spPr>
        <p:txBody>
          <a:bodyPr>
            <a:normAutofit/>
          </a:bodyPr>
          <a:lstStyle/>
          <a:p>
            <a:pPr algn="just">
              <a:lnSpc>
                <a:spcPct val="150000"/>
              </a:lnSpc>
              <a:defRPr/>
            </a:pPr>
            <a:r>
              <a:rPr lang="en-US" sz="2800" b="1" i="1" u="sng" kern="1200" dirty="0">
                <a:effectLst>
                  <a:outerShdw blurRad="38100" dist="38100" dir="2700000" algn="tl">
                    <a:srgbClr val="C0C0C0"/>
                  </a:outerShdw>
                </a:effectLst>
                <a:latin typeface="Times New Roman" pitchFamily="18" charset="0"/>
              </a:rPr>
              <a:t>Risk factors:</a:t>
            </a:r>
            <a:r>
              <a:rPr lang="en-US" sz="2800" b="1" i="1" kern="1200" dirty="0">
                <a:effectLst>
                  <a:outerShdw blurRad="38100" dist="38100" dir="2700000" algn="tl">
                    <a:srgbClr val="C0C0C0"/>
                  </a:outerShdw>
                </a:effectLst>
                <a:latin typeface="Times New Roman" pitchFamily="18" charset="0"/>
              </a:rPr>
              <a:t> </a:t>
            </a:r>
          </a:p>
          <a:p>
            <a:pPr lvl="2" algn="just">
              <a:lnSpc>
                <a:spcPct val="150000"/>
              </a:lnSpc>
              <a:buFont typeface="Wingdings" pitchFamily="2" charset="2"/>
              <a:buChar char="Ø"/>
              <a:defRPr/>
            </a:pPr>
            <a:r>
              <a:rPr lang="en-US" sz="2800" dirty="0">
                <a:latin typeface="Andalus" pitchFamily="18" charset="-78"/>
                <a:cs typeface="Andalus" pitchFamily="18" charset="-78"/>
              </a:rPr>
              <a:t>Estrogen </a:t>
            </a:r>
          </a:p>
          <a:p>
            <a:pPr lvl="2" algn="just">
              <a:lnSpc>
                <a:spcPct val="150000"/>
              </a:lnSpc>
              <a:buFont typeface="Wingdings" pitchFamily="2" charset="2"/>
              <a:buChar char="Ø"/>
              <a:defRPr/>
            </a:pPr>
            <a:r>
              <a:rPr lang="en-US" sz="2800" dirty="0">
                <a:latin typeface="Andalus" pitchFamily="18" charset="-78"/>
                <a:cs typeface="Andalus" pitchFamily="18" charset="-78"/>
              </a:rPr>
              <a:t>Drugs e.g barbiturates</a:t>
            </a:r>
          </a:p>
          <a:p>
            <a:pPr lvl="2" algn="just">
              <a:lnSpc>
                <a:spcPct val="150000"/>
              </a:lnSpc>
              <a:buFont typeface="Wingdings" pitchFamily="2" charset="2"/>
              <a:buChar char="Ø"/>
              <a:defRPr/>
            </a:pPr>
            <a:r>
              <a:rPr lang="en-US" sz="2800" dirty="0">
                <a:latin typeface="Andalus" pitchFamily="18" charset="-78"/>
                <a:cs typeface="Andalus" pitchFamily="18" charset="-78"/>
              </a:rPr>
              <a:t>Alcohol </a:t>
            </a:r>
          </a:p>
          <a:p>
            <a:pPr algn="just">
              <a:lnSpc>
                <a:spcPct val="150000"/>
              </a:lnSpc>
              <a:defRPr/>
            </a:pPr>
            <a:r>
              <a:rPr lang="en-US" sz="2800" b="1" i="1" u="sng" kern="1200" dirty="0">
                <a:effectLst>
                  <a:outerShdw blurRad="38100" dist="38100" dir="2700000" algn="tl">
                    <a:srgbClr val="C0C0C0"/>
                  </a:outerShdw>
                </a:effectLst>
                <a:latin typeface="Times New Roman" pitchFamily="18" charset="0"/>
              </a:rPr>
              <a:t>Treatment: </a:t>
            </a:r>
          </a:p>
          <a:p>
            <a:pPr lvl="2" algn="just">
              <a:lnSpc>
                <a:spcPct val="150000"/>
              </a:lnSpc>
              <a:buFont typeface="Wingdings" pitchFamily="2" charset="2"/>
              <a:buChar char="Ø"/>
              <a:defRPr/>
            </a:pPr>
            <a:r>
              <a:rPr lang="en-US" sz="2800" dirty="0">
                <a:latin typeface="Times New Roman" pitchFamily="18" charset="0"/>
              </a:rPr>
              <a:t>Avoid precipitating agents</a:t>
            </a:r>
          </a:p>
          <a:p>
            <a:pPr lvl="2" algn="just">
              <a:lnSpc>
                <a:spcPct val="150000"/>
              </a:lnSpc>
              <a:buFont typeface="Wingdings" pitchFamily="2" charset="2"/>
              <a:buChar char="Ø"/>
              <a:defRPr/>
            </a:pPr>
            <a:r>
              <a:rPr lang="en-US" sz="2800" dirty="0">
                <a:latin typeface="Times New Roman" pitchFamily="18" charset="0"/>
              </a:rPr>
              <a:t>Opiates to treat pain </a:t>
            </a:r>
          </a:p>
          <a:p>
            <a:pPr lvl="2" algn="just">
              <a:lnSpc>
                <a:spcPct val="150000"/>
              </a:lnSpc>
              <a:buFont typeface="Wingdings" pitchFamily="2" charset="2"/>
              <a:buChar char="Ø"/>
              <a:defRPr/>
            </a:pPr>
            <a:r>
              <a:rPr lang="en-US" sz="2800" dirty="0">
                <a:latin typeface="Times New Roman" pitchFamily="18" charset="0"/>
              </a:rPr>
              <a:t>Hematin </a:t>
            </a:r>
          </a:p>
          <a:p>
            <a:pPr algn="just">
              <a:lnSpc>
                <a:spcPct val="150000"/>
              </a:lnSpc>
              <a:defRPr/>
            </a:pPr>
            <a:endParaRPr lang="en-US" sz="2800" dirty="0">
              <a:latin typeface="Times New Roman" pitchFamily="18" charset="0"/>
            </a:endParaRPr>
          </a:p>
          <a:p>
            <a:pPr algn="just">
              <a:lnSpc>
                <a:spcPct val="150000"/>
              </a:lnSpc>
              <a:defRPr/>
            </a:pPr>
            <a:endParaRPr lang="en-US" sz="2800" dirty="0">
              <a:latin typeface="Times New Roman" pitchFamily="18" charset="0"/>
            </a:endParaRPr>
          </a:p>
        </p:txBody>
      </p:sp>
      <p:sp>
        <p:nvSpPr>
          <p:cNvPr id="2" name="Rectangle 1">
            <a:extLst>
              <a:ext uri="{FF2B5EF4-FFF2-40B4-BE49-F238E27FC236}">
                <a16:creationId xmlns:a16="http://schemas.microsoft.com/office/drawing/2014/main" id="{468083B7-1EE6-4C2C-A3AF-39B2B14374F4}"/>
              </a:ext>
            </a:extLst>
          </p:cNvPr>
          <p:cNvSpPr/>
          <p:nvPr/>
        </p:nvSpPr>
        <p:spPr>
          <a:xfrm>
            <a:off x="152400" y="577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17</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7" name="Picture 3" descr="C:\Users\dell\Desktop\4e2eb0593d68e0a8d89f3f28642719ddfbec80d7.png">
            <a:extLst>
              <a:ext uri="{FF2B5EF4-FFF2-40B4-BE49-F238E27FC236}">
                <a16:creationId xmlns:a16="http://schemas.microsoft.com/office/drawing/2014/main" id="{9605EE6F-048E-4774-B5C9-640EA0F99373}"/>
              </a:ext>
            </a:extLst>
          </p:cNvPr>
          <p:cNvPicPr>
            <a:picLocks noChangeAspect="1" noChangeArrowheads="1"/>
          </p:cNvPicPr>
          <p:nvPr/>
        </p:nvPicPr>
        <p:blipFill>
          <a:blip r:embed="rId2"/>
          <a:srcRect/>
          <a:stretch>
            <a:fillRect/>
          </a:stretch>
        </p:blipFill>
        <p:spPr bwMode="auto">
          <a:xfrm>
            <a:off x="1371600" y="1600200"/>
            <a:ext cx="5753105" cy="4430804"/>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18</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4" name="Rectangle 3">
            <a:extLst>
              <a:ext uri="{FF2B5EF4-FFF2-40B4-BE49-F238E27FC236}">
                <a16:creationId xmlns:a16="http://schemas.microsoft.com/office/drawing/2014/main" id="{29BD2354-A74E-48A5-B496-AE2CE1310529}"/>
              </a:ext>
            </a:extLst>
          </p:cNvPr>
          <p:cNvSpPr/>
          <p:nvPr/>
        </p:nvSpPr>
        <p:spPr>
          <a:xfrm>
            <a:off x="533400" y="1864678"/>
            <a:ext cx="7772400" cy="2239844"/>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b="1" dirty="0">
                <a:solidFill>
                  <a:srgbClr val="FF0000"/>
                </a:solidFill>
                <a:latin typeface="Andalus" pitchFamily="18" charset="-78"/>
                <a:cs typeface="Andalus" pitchFamily="18" charset="-78"/>
              </a:rPr>
              <a:t>Heme </a:t>
            </a:r>
            <a:r>
              <a:rPr lang="en-US" sz="2400" dirty="0">
                <a:latin typeface="Andalus" pitchFamily="18" charset="-78"/>
                <a:cs typeface="Andalus" pitchFamily="18" charset="-78"/>
              </a:rPr>
              <a:t>is the prosthetic group in heme proteins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In hemoglobin it serves to transport oxygen </a:t>
            </a:r>
          </a:p>
          <a:p>
            <a:pPr marL="342900" indent="-342900">
              <a:lnSpc>
                <a:spcPct val="150000"/>
              </a:lnSpc>
              <a:buFont typeface="Arial" panose="020B0604020202020204" pitchFamily="34" charset="0"/>
              <a:buChar char="•"/>
            </a:pPr>
            <a:r>
              <a:rPr lang="en-US" sz="2400" dirty="0">
                <a:latin typeface="Andalus" pitchFamily="18" charset="-78"/>
                <a:cs typeface="Andalus" pitchFamily="18" charset="-78"/>
              </a:rPr>
              <a:t>In cytochromes it is involved in electron transport chain </a:t>
            </a:r>
          </a:p>
        </p:txBody>
      </p:sp>
    </p:spTree>
    <p:extLst>
      <p:ext uri="{BB962C8B-B14F-4D97-AF65-F5344CB8AC3E}">
        <p14:creationId xmlns:p14="http://schemas.microsoft.com/office/powerpoint/2010/main" val="262978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762000"/>
          <a:ext cx="8686800" cy="586019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37033">
                <a:tc gridSpan="4">
                  <a:txBody>
                    <a:bodyPr/>
                    <a:lstStyle/>
                    <a:p>
                      <a:pPr algn="ctr">
                        <a:lnSpc>
                          <a:spcPct val="100000"/>
                        </a:lnSpc>
                      </a:pPr>
                      <a:r>
                        <a:rPr lang="en-US" sz="2800" b="1" i="1" u="sng" dirty="0">
                          <a:solidFill>
                            <a:srgbClr val="FF0000"/>
                          </a:solidFill>
                          <a:effectLst>
                            <a:outerShdw blurRad="38100" dist="38100" dir="2700000" algn="tl">
                              <a:srgbClr val="C0C0C0"/>
                            </a:outerShdw>
                          </a:effectLst>
                          <a:latin typeface="Times New Roman" pitchFamily="18" charset="0"/>
                          <a:ea typeface="+mj-ea"/>
                          <a:cs typeface="+mj-cs"/>
                        </a:rPr>
                        <a:t>Porphyrias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b="1" i="1" u="sng" dirty="0">
                        <a:solidFill>
                          <a:schemeClr val="bg2"/>
                        </a:solidFill>
                        <a:effectLst>
                          <a:outerShdw blurRad="38100" dist="38100" dir="2700000" algn="tl">
                            <a:srgbClr val="C0C0C0"/>
                          </a:outerShdw>
                        </a:effectLst>
                        <a:latin typeface="Times New Roman" pitchFamily="18"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lnSpc>
                          <a:spcPct val="100000"/>
                        </a:lnSpc>
                      </a:pPr>
                      <a:endParaRPr lang="en-US" sz="4000" b="1" i="1" u="sng" dirty="0">
                        <a:solidFill>
                          <a:schemeClr val="bg2"/>
                        </a:solidFill>
                        <a:effectLst>
                          <a:outerShdw blurRad="38100" dist="38100" dir="2700000" algn="tl">
                            <a:srgbClr val="C0C0C0"/>
                          </a:outerShdw>
                        </a:effectLst>
                        <a:latin typeface="Times New Roman" pitchFamily="18" charset="0"/>
                        <a:ea typeface="+mj-ea"/>
                        <a:cs typeface="+mj-c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1044">
                <a:tc>
                  <a:txBody>
                    <a:bodyPr/>
                    <a:lstStyle/>
                    <a:p>
                      <a:pPr algn="ctr">
                        <a:lnSpc>
                          <a:spcPct val="100000"/>
                        </a:lnSpc>
                      </a:pPr>
                      <a:r>
                        <a:rPr lang="en-US" sz="1800" b="1" i="1" u="sng" kern="1200" dirty="0">
                          <a:solidFill>
                            <a:srgbClr val="006600"/>
                          </a:solidFill>
                          <a:effectLst>
                            <a:outerShdw blurRad="38100" dist="38100" dir="2700000" algn="tl">
                              <a:srgbClr val="C0C0C0"/>
                            </a:outerShdw>
                          </a:effectLst>
                          <a:latin typeface="Times New Roman" pitchFamily="18" charset="0"/>
                          <a:ea typeface="+mj-ea"/>
                          <a:cs typeface="+mj-cs"/>
                        </a:rPr>
                        <a:t>Disorder</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u="sng" kern="1200" dirty="0">
                          <a:solidFill>
                            <a:srgbClr val="006600"/>
                          </a:solidFill>
                          <a:effectLst>
                            <a:outerShdw blurRad="38100" dist="38100" dir="2700000" algn="tl">
                              <a:srgbClr val="C0C0C0"/>
                            </a:outerShdw>
                          </a:effectLst>
                          <a:latin typeface="Times New Roman" pitchFamily="18" charset="0"/>
                          <a:ea typeface="+mj-ea"/>
                          <a:cs typeface="+mj-cs"/>
                        </a:rPr>
                        <a:t>Defect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u="sng" kern="1200" dirty="0">
                          <a:solidFill>
                            <a:srgbClr val="006600"/>
                          </a:solidFill>
                          <a:effectLst>
                            <a:outerShdw blurRad="38100" dist="38100" dir="2700000" algn="tl">
                              <a:srgbClr val="C0C0C0"/>
                            </a:outerShdw>
                          </a:effectLst>
                          <a:latin typeface="Times New Roman" pitchFamily="18" charset="0"/>
                          <a:ea typeface="+mj-ea"/>
                          <a:cs typeface="+mj-cs"/>
                        </a:rPr>
                        <a:t>Type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u="sng" kern="1200" dirty="0">
                          <a:solidFill>
                            <a:srgbClr val="006600"/>
                          </a:solidFill>
                          <a:effectLst>
                            <a:outerShdw blurRad="38100" dist="38100" dir="2700000" algn="tl">
                              <a:srgbClr val="C0C0C0"/>
                            </a:outerShdw>
                          </a:effectLst>
                          <a:latin typeface="Times New Roman" pitchFamily="18" charset="0"/>
                          <a:ea typeface="+mj-ea"/>
                          <a:cs typeface="+mj-cs"/>
                        </a:rPr>
                        <a:t>Clinical features</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2497">
                <a:tc>
                  <a:txBody>
                    <a:bodyPr/>
                    <a:lstStyle/>
                    <a:p>
                      <a:pPr algn="ctr"/>
                      <a:r>
                        <a:rPr lang="en-US" sz="1600" b="1" kern="1200" dirty="0">
                          <a:solidFill>
                            <a:srgbClr val="FF0000"/>
                          </a:solidFill>
                          <a:latin typeface="Andalus" pitchFamily="18" charset="-78"/>
                          <a:ea typeface="+mn-ea"/>
                          <a:cs typeface="Andalus" pitchFamily="18" charset="-78"/>
                        </a:rPr>
                        <a:t>Acute intermittent porphyria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Porphobilinogen</a:t>
                      </a:r>
                      <a:r>
                        <a:rPr lang="en-US" sz="1600" b="0" baseline="0" dirty="0">
                          <a:latin typeface="Andalus" pitchFamily="18" charset="-78"/>
                          <a:cs typeface="Andalus" pitchFamily="18" charset="-78"/>
                        </a:rPr>
                        <a:t> deaminase </a:t>
                      </a: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Acute hepatic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ndalus" pitchFamily="18" charset="-78"/>
                          <a:cs typeface="Andalus" pitchFamily="18" charset="-78"/>
                        </a:rPr>
                        <a:t>No photosensitivity</a:t>
                      </a:r>
                    </a:p>
                    <a:p>
                      <a:pPr algn="ctr"/>
                      <a:r>
                        <a:rPr lang="en-US" sz="1600" b="0" dirty="0">
                          <a:latin typeface="Andalus" pitchFamily="18" charset="-78"/>
                          <a:cs typeface="Andalus" pitchFamily="18" charset="-78"/>
                        </a:rPr>
                        <a:t>Neuropsychiatric</a:t>
                      </a:r>
                      <a:r>
                        <a:rPr lang="en-US" sz="1600" b="0" baseline="0" dirty="0">
                          <a:latin typeface="Andalus" pitchFamily="18" charset="-78"/>
                          <a:cs typeface="Andalus" pitchFamily="18" charset="-78"/>
                        </a:rPr>
                        <a:t> symptoms</a:t>
                      </a: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6318">
                <a:tc>
                  <a:txBody>
                    <a:bodyPr/>
                    <a:lstStyle/>
                    <a:p>
                      <a:pPr algn="ctr"/>
                      <a:r>
                        <a:rPr lang="en-US" sz="1600" b="1" kern="1200" dirty="0">
                          <a:solidFill>
                            <a:srgbClr val="FF0000"/>
                          </a:solidFill>
                          <a:latin typeface="Andalus" pitchFamily="18" charset="-78"/>
                          <a:ea typeface="+mn-ea"/>
                          <a:cs typeface="Andalus" pitchFamily="18" charset="-78"/>
                        </a:rPr>
                        <a:t>Congenital erythropoietic porphyria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Uroporphyrinogen III synthase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Erythropoietic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Photosensitivity</a:t>
                      </a:r>
                    </a:p>
                    <a:p>
                      <a:pPr algn="ct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4124">
                <a:tc>
                  <a:txBody>
                    <a:bodyPr/>
                    <a:lstStyle/>
                    <a:p>
                      <a:pPr algn="ctr"/>
                      <a:r>
                        <a:rPr lang="en-US" sz="1600" b="1" kern="1200" dirty="0">
                          <a:solidFill>
                            <a:srgbClr val="FF0000"/>
                          </a:solidFill>
                          <a:latin typeface="Andalus" pitchFamily="18" charset="-78"/>
                          <a:ea typeface="+mn-ea"/>
                          <a:cs typeface="Andalus" pitchFamily="18" charset="-78"/>
                        </a:rPr>
                        <a:t>Porphyria cutanea tarda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ndalus" pitchFamily="18" charset="-78"/>
                          <a:cs typeface="Andalus" pitchFamily="18" charset="-78"/>
                        </a:rPr>
                        <a:t>Uroporphyrinogen decarboxylase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ndalus" pitchFamily="18" charset="-78"/>
                          <a:cs typeface="Andalus" pitchFamily="18" charset="-78"/>
                        </a:rPr>
                        <a:t>Chronic hepatic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Photosensitivity</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5812">
                <a:tc>
                  <a:txBody>
                    <a:bodyPr/>
                    <a:lstStyle/>
                    <a:p>
                      <a:pPr algn="ctr"/>
                      <a:r>
                        <a:rPr lang="en-US" sz="1600" b="1" kern="1200" dirty="0">
                          <a:solidFill>
                            <a:srgbClr val="FF0000"/>
                          </a:solidFill>
                          <a:latin typeface="Andalus" pitchFamily="18" charset="-78"/>
                          <a:ea typeface="+mn-ea"/>
                          <a:cs typeface="Andalus" pitchFamily="18" charset="-78"/>
                        </a:rPr>
                        <a:t>Hereditary coproporphyria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Coproporphyrinogen oxidase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Acute</a:t>
                      </a:r>
                      <a:r>
                        <a:rPr lang="en-US" sz="1600" b="0" baseline="0" dirty="0">
                          <a:latin typeface="Andalus" pitchFamily="18" charset="-78"/>
                          <a:cs typeface="Andalus" pitchFamily="18" charset="-78"/>
                        </a:rPr>
                        <a:t> hepatic </a:t>
                      </a: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Photosensitivity</a:t>
                      </a:r>
                    </a:p>
                    <a:p>
                      <a:pPr algn="ctr"/>
                      <a:r>
                        <a:rPr lang="en-US" sz="1600" b="0" dirty="0">
                          <a:latin typeface="Andalus" pitchFamily="18" charset="-78"/>
                          <a:cs typeface="Andalus" pitchFamily="18" charset="-78"/>
                        </a:rPr>
                        <a:t>Neuropsychiatric</a:t>
                      </a:r>
                      <a:r>
                        <a:rPr lang="en-US" sz="1600" b="0" baseline="0" dirty="0">
                          <a:latin typeface="Andalus" pitchFamily="18" charset="-78"/>
                          <a:cs typeface="Andalus" pitchFamily="18" charset="-78"/>
                        </a:rPr>
                        <a:t> symptoms</a:t>
                      </a: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23017">
                <a:tc>
                  <a:txBody>
                    <a:bodyPr/>
                    <a:lstStyle/>
                    <a:p>
                      <a:pPr algn="ctr"/>
                      <a:r>
                        <a:rPr lang="en-US" sz="1600" b="1" kern="1200" dirty="0">
                          <a:solidFill>
                            <a:srgbClr val="FF0000"/>
                          </a:solidFill>
                          <a:latin typeface="Andalus" pitchFamily="18" charset="-78"/>
                          <a:ea typeface="+mn-ea"/>
                          <a:cs typeface="Andalus" pitchFamily="18" charset="-78"/>
                        </a:rPr>
                        <a:t>Variegate</a:t>
                      </a:r>
                      <a:r>
                        <a:rPr lang="en-US" sz="1600" b="1" kern="1200" baseline="0" dirty="0">
                          <a:solidFill>
                            <a:srgbClr val="FF0000"/>
                          </a:solidFill>
                          <a:latin typeface="Andalus" pitchFamily="18" charset="-78"/>
                          <a:ea typeface="+mn-ea"/>
                          <a:cs typeface="Andalus" pitchFamily="18" charset="-78"/>
                        </a:rPr>
                        <a:t> porphyria</a:t>
                      </a:r>
                      <a:endParaRPr lang="en-US" sz="1600" b="1" kern="1200" dirty="0">
                        <a:solidFill>
                          <a:srgbClr val="FF0000"/>
                        </a:solidFill>
                        <a:latin typeface="Andalus" pitchFamily="18" charset="-78"/>
                        <a:ea typeface="+mn-ea"/>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Protoporphyrinogen oxidase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Acute hepatic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Photosensitivity</a:t>
                      </a:r>
                    </a:p>
                    <a:p>
                      <a:pPr algn="ctr"/>
                      <a:r>
                        <a:rPr lang="en-US" sz="1600" b="0" dirty="0">
                          <a:latin typeface="Andalus" pitchFamily="18" charset="-78"/>
                          <a:cs typeface="Andalus" pitchFamily="18" charset="-78"/>
                        </a:rPr>
                        <a:t>Neuropsychiatric</a:t>
                      </a:r>
                      <a:r>
                        <a:rPr lang="en-US" sz="1600" b="0" baseline="0" dirty="0">
                          <a:latin typeface="Andalus" pitchFamily="18" charset="-78"/>
                          <a:cs typeface="Andalus" pitchFamily="18" charset="-78"/>
                        </a:rPr>
                        <a:t> symptoms</a:t>
                      </a:r>
                      <a:endParaRPr lang="en-US" sz="1600" b="0" dirty="0">
                        <a:latin typeface="Andalus" pitchFamily="18" charset="-78"/>
                        <a:cs typeface="Andalus" pitchFamily="18" charset="-78"/>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3730">
                <a:tc>
                  <a:txBody>
                    <a:bodyPr/>
                    <a:lstStyle/>
                    <a:p>
                      <a:pPr algn="ctr"/>
                      <a:r>
                        <a:rPr lang="en-US" sz="1600" b="1" kern="1200" dirty="0">
                          <a:solidFill>
                            <a:srgbClr val="FF0000"/>
                          </a:solidFill>
                          <a:latin typeface="Andalus" pitchFamily="18" charset="-78"/>
                          <a:ea typeface="+mn-ea"/>
                          <a:cs typeface="Andalus" pitchFamily="18" charset="-78"/>
                        </a:rPr>
                        <a:t>Erythropoietic protoporphyria</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Ferrochelatase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Erythropoietic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latin typeface="Andalus" pitchFamily="18" charset="-78"/>
                          <a:cs typeface="Andalus" pitchFamily="18" charset="-78"/>
                        </a:rPr>
                        <a:t>Photosensitivity</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4382" name="TextBox 2"/>
          <p:cNvSpPr txBox="1">
            <a:spLocks noChangeArrowheads="1"/>
          </p:cNvSpPr>
          <p:nvPr/>
        </p:nvSpPr>
        <p:spPr bwMode="auto">
          <a:xfrm flipH="1">
            <a:off x="-1371600" y="1371600"/>
            <a:ext cx="1879600" cy="523875"/>
          </a:xfrm>
          <a:prstGeom prst="rect">
            <a:avLst/>
          </a:prstGeom>
          <a:noFill/>
          <a:ln w="9525">
            <a:noFill/>
            <a:miter lim="800000"/>
            <a:headEnd/>
            <a:tailEnd/>
          </a:ln>
        </p:spPr>
        <p:txBody>
          <a:bodyPr>
            <a:spAutoFit/>
          </a:bodyPr>
          <a:lstStyle/>
          <a:p>
            <a:pPr eaLnBrk="1" hangingPunct="1"/>
            <a:r>
              <a:rPr lang="en-US"/>
              <a:t> </a:t>
            </a:r>
          </a:p>
        </p:txBody>
      </p:sp>
      <p:sp>
        <p:nvSpPr>
          <p:cNvPr id="14383" name="Title 1"/>
          <p:cNvSpPr>
            <a:spLocks noGrp="1"/>
          </p:cNvSpPr>
          <p:nvPr>
            <p:ph type="title"/>
          </p:nvPr>
        </p:nvSpPr>
        <p:spPr>
          <a:xfrm flipV="1">
            <a:off x="4953000" y="0"/>
            <a:ext cx="3733800" cy="457200"/>
          </a:xfrm>
        </p:spPr>
        <p:txBody>
          <a:bodyPr>
            <a:normAutofit fontScale="90000"/>
          </a:bodyPr>
          <a:lstStyle/>
          <a:p>
            <a:r>
              <a:rPr lang="en-US"/>
              <a:t> </a:t>
            </a:r>
          </a:p>
        </p:txBody>
      </p:sp>
      <p:sp>
        <p:nvSpPr>
          <p:cNvPr id="2" name="Rectangle 1">
            <a:extLst>
              <a:ext uri="{FF2B5EF4-FFF2-40B4-BE49-F238E27FC236}">
                <a16:creationId xmlns:a16="http://schemas.microsoft.com/office/drawing/2014/main" id="{C6BD110E-F7F0-4473-B013-E48C54D74508}"/>
              </a:ext>
            </a:extLst>
          </p:cNvPr>
          <p:cNvSpPr/>
          <p:nvPr/>
        </p:nvSpPr>
        <p:spPr>
          <a:xfrm>
            <a:off x="228600" y="125093"/>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Blood and Immunology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Heme Synthesis and Porphyria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27-01-25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2" name="TextBox 2"/>
          <p:cNvSpPr txBox="1">
            <a:spLocks noChangeArrowheads="1"/>
          </p:cNvSpPr>
          <p:nvPr/>
        </p:nvSpPr>
        <p:spPr bwMode="auto">
          <a:xfrm flipH="1">
            <a:off x="-1371600" y="1371600"/>
            <a:ext cx="1879600" cy="523875"/>
          </a:xfrm>
          <a:prstGeom prst="rect">
            <a:avLst/>
          </a:prstGeom>
          <a:noFill/>
          <a:ln w="9525">
            <a:noFill/>
            <a:miter lim="800000"/>
            <a:headEnd/>
            <a:tailEnd/>
          </a:ln>
        </p:spPr>
        <p:txBody>
          <a:bodyPr>
            <a:spAutoFit/>
          </a:bodyPr>
          <a:lstStyle/>
          <a:p>
            <a:pPr eaLnBrk="1" hangingPunct="1"/>
            <a:r>
              <a:rPr lang="en-US"/>
              <a:t> </a:t>
            </a:r>
          </a:p>
        </p:txBody>
      </p:sp>
      <p:sp>
        <p:nvSpPr>
          <p:cNvPr id="14383" name="Title 1"/>
          <p:cNvSpPr>
            <a:spLocks noGrp="1"/>
          </p:cNvSpPr>
          <p:nvPr>
            <p:ph type="title"/>
          </p:nvPr>
        </p:nvSpPr>
        <p:spPr>
          <a:xfrm flipV="1">
            <a:off x="4953000" y="0"/>
            <a:ext cx="3733800" cy="457200"/>
          </a:xfrm>
        </p:spPr>
        <p:txBody>
          <a:bodyPr>
            <a:normAutofit fontScale="90000"/>
          </a:bodyPr>
          <a:lstStyle/>
          <a:p>
            <a:r>
              <a:rPr lang="en-US"/>
              <a:t> </a:t>
            </a:r>
          </a:p>
        </p:txBody>
      </p:sp>
      <p:sp>
        <p:nvSpPr>
          <p:cNvPr id="5" name="Content Placeholder 4"/>
          <p:cNvSpPr>
            <a:spLocks noGrp="1"/>
          </p:cNvSpPr>
          <p:nvPr>
            <p:ph idx="1"/>
          </p:nvPr>
        </p:nvSpPr>
        <p:spPr/>
        <p:txBody>
          <a:bodyPr/>
          <a:lstStyle/>
          <a:p>
            <a:pPr>
              <a:buNone/>
            </a:pPr>
            <a:r>
              <a:rPr lang="en-US" dirty="0"/>
              <a:t> </a:t>
            </a:r>
          </a:p>
        </p:txBody>
      </p:sp>
      <p:pic>
        <p:nvPicPr>
          <p:cNvPr id="53250" name="Picture 2" descr="Typical cutaneous manifestations of porphyria cutanea tarda (see text). |  Download Scientific Diagram"/>
          <p:cNvPicPr>
            <a:picLocks noChangeAspect="1" noChangeArrowheads="1"/>
          </p:cNvPicPr>
          <p:nvPr/>
        </p:nvPicPr>
        <p:blipFill>
          <a:blip r:embed="rId2"/>
          <a:srcRect/>
          <a:stretch>
            <a:fillRect/>
          </a:stretch>
        </p:blipFill>
        <p:spPr bwMode="auto">
          <a:xfrm>
            <a:off x="838200" y="838200"/>
            <a:ext cx="7086600" cy="5485863"/>
          </a:xfrm>
          <a:prstGeom prst="rect">
            <a:avLst/>
          </a:prstGeom>
          <a:noFill/>
        </p:spPr>
      </p:pic>
      <p:sp>
        <p:nvSpPr>
          <p:cNvPr id="2" name="Rectangle 1">
            <a:extLst>
              <a:ext uri="{FF2B5EF4-FFF2-40B4-BE49-F238E27FC236}">
                <a16:creationId xmlns:a16="http://schemas.microsoft.com/office/drawing/2014/main" id="{E1A13575-0A05-45C4-ADAD-A063B44811EB}"/>
              </a:ext>
            </a:extLst>
          </p:cNvPr>
          <p:cNvSpPr/>
          <p:nvPr/>
        </p:nvSpPr>
        <p:spPr>
          <a:xfrm>
            <a:off x="152400" y="1536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22</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4000" dirty="0">
                <a:hlinkClick r:id="rId2"/>
              </a:rPr>
              <a:t>https://www.ncbi.nlm.nih.gov/pmc/articles/PMC6340172/</a:t>
            </a:r>
            <a:endParaRPr lang="en-US" sz="4000" dirty="0"/>
          </a:p>
          <a:p>
            <a:pPr marL="0" indent="0">
              <a:buNone/>
            </a:pPr>
            <a:endParaRPr lang="en-US" sz="3800" dirty="0"/>
          </a:p>
          <a:p>
            <a:pPr marL="0" indent="0">
              <a:buNone/>
            </a:pPr>
            <a:r>
              <a:rPr lang="en-US" sz="3800" dirty="0"/>
              <a:t>Journal Name : Journal of Medical Case Report</a:t>
            </a:r>
          </a:p>
          <a:p>
            <a:pPr marL="0" indent="0" algn="l">
              <a:buNone/>
            </a:pPr>
            <a:r>
              <a:rPr lang="en-US" sz="3800" dirty="0"/>
              <a:t> </a:t>
            </a:r>
          </a:p>
          <a:p>
            <a:pPr marL="0" indent="0">
              <a:buNone/>
            </a:pPr>
            <a:r>
              <a:rPr lang="en-US" sz="3800" dirty="0"/>
              <a:t>Title: </a:t>
            </a:r>
            <a:r>
              <a:rPr lang="pt-BR" sz="3800" dirty="0"/>
              <a:t>Porphyria cutanea tarda: a case report</a:t>
            </a:r>
          </a:p>
          <a:p>
            <a:pPr marL="0" indent="0">
              <a:buNone/>
            </a:pPr>
            <a:endParaRPr lang="en-US" sz="3800" dirty="0"/>
          </a:p>
          <a:p>
            <a:pPr marL="0" indent="0">
              <a:buNone/>
            </a:pPr>
            <a:endParaRPr lang="en-US" sz="3800" dirty="0"/>
          </a:p>
          <a:p>
            <a:pPr marL="0" indent="0">
              <a:buNone/>
            </a:pPr>
            <a:r>
              <a:rPr lang="en-US" sz="3800" dirty="0"/>
              <a:t>Author Name: </a:t>
            </a:r>
            <a:r>
              <a:rPr lang="en-US" sz="4000" dirty="0" err="1"/>
              <a:t>Hanife</a:t>
            </a:r>
            <a:r>
              <a:rPr lang="en-US" sz="4000" dirty="0"/>
              <a:t> </a:t>
            </a:r>
            <a:r>
              <a:rPr lang="en-US" sz="4000" dirty="0" err="1"/>
              <a:t>Usta</a:t>
            </a:r>
            <a:r>
              <a:rPr lang="en-US" sz="4000" dirty="0"/>
              <a:t> </a:t>
            </a:r>
            <a:r>
              <a:rPr lang="en-US" sz="4000" dirty="0" err="1"/>
              <a:t>Atmaca</a:t>
            </a: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r>
              <a:rPr lang="en-US" sz="2400" dirty="0"/>
              <a:t>The </a:t>
            </a:r>
            <a:r>
              <a:rPr lang="en-US" sz="2400" dirty="0" err="1"/>
              <a:t>porphyrias</a:t>
            </a:r>
            <a:r>
              <a:rPr lang="en-US" sz="2400" dirty="0"/>
              <a:t> are a rare group of metabolic disorders that can either be inherited or acquired. Along the heme biosynthetic pathway, </a:t>
            </a:r>
            <a:r>
              <a:rPr lang="en-US" sz="2400" dirty="0" err="1"/>
              <a:t>porphyrias</a:t>
            </a:r>
            <a:r>
              <a:rPr lang="en-US" sz="2400" dirty="0"/>
              <a:t> can manifest with neurovisceral and/or cutaneous symptoms, depending on the defective enzyme. Porphyria cutanea tarda, the most common type of porphyria worldwide, is caused by a deficiency of uroporphyrinogen decarboxylase, a crucial enzyme in heme biosynthesis, which results in an accumulation of photosensitive byproducts, such as uroporphyrinogen, which leads to the fragility and blistering of sun-exposed skin.</a:t>
            </a:r>
          </a:p>
          <a:p>
            <a:r>
              <a:rPr lang="en-US" sz="2400" dirty="0"/>
              <a:t>Porphyria cutanea tarda is a condition that affects the liver and skin by reduction and inhibition of uroporphyrinogen decarboxylase enzyme in erythrocytes. Areas of skin that are exposed to the sun can generate blisters, hyperpigmentation, and, sometimes, lesions that heal leaving a scar or keratosis. Liver damage might present in a wide range of ways from liver function test abnormalities to hepatocellular carcinoma. The toxic effect of iron plays a role in liver damage pathogenesis.</a:t>
            </a:r>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77743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
            </a:pPr>
            <a:r>
              <a:rPr lang="en-GB" sz="2400" dirty="0"/>
              <a:t>Lippincott Illustrated Review, Biochemistry (Eighth edition, chapter 21, Pages 309-313)</a:t>
            </a:r>
          </a:p>
          <a:p>
            <a:pPr algn="just">
              <a:lnSpc>
                <a:spcPct val="150000"/>
              </a:lnSpc>
            </a:pPr>
            <a:r>
              <a:rPr lang="en-US" sz="2400" dirty="0"/>
              <a:t>Google scholar</a:t>
            </a:r>
          </a:p>
          <a:p>
            <a:pPr algn="just">
              <a:lnSpc>
                <a:spcPct val="150000"/>
              </a:lnSpc>
            </a:pPr>
            <a:r>
              <a:rPr lang="en-US" sz="2400" dirty="0"/>
              <a:t>Google images</a:t>
            </a:r>
          </a:p>
          <a:p>
            <a:pPr>
              <a:lnSpc>
                <a:spcPct val="150000"/>
              </a:lnSpc>
            </a:pPr>
            <a:endParaRPr lang="en-US" sz="2400" dirty="0"/>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Tree>
    <p:extLst>
      <p:ext uri="{BB962C8B-B14F-4D97-AF65-F5344CB8AC3E}">
        <p14:creationId xmlns:p14="http://schemas.microsoft.com/office/powerpoint/2010/main" val="867726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should be able to </a:t>
            </a:r>
          </a:p>
          <a:p>
            <a:pPr lvl="2" algn="just">
              <a:lnSpc>
                <a:spcPct val="150000"/>
              </a:lnSpc>
              <a:buFont typeface="Wingdings" panose="05000000000000000000" pitchFamily="2" charset="2"/>
              <a:buChar char="Ø"/>
            </a:pPr>
            <a:r>
              <a:rPr lang="en-US" sz="2400" dirty="0">
                <a:cs typeface="Andalus" pitchFamily="18" charset="-78"/>
              </a:rPr>
              <a:t>Describe heme synthesis pathway</a:t>
            </a:r>
          </a:p>
          <a:p>
            <a:pPr lvl="2" algn="just">
              <a:lnSpc>
                <a:spcPct val="150000"/>
              </a:lnSpc>
              <a:buFont typeface="Wingdings" panose="05000000000000000000" pitchFamily="2" charset="2"/>
              <a:buChar char="Ø"/>
            </a:pPr>
            <a:r>
              <a:rPr lang="en-US" sz="2400" dirty="0">
                <a:cs typeface="Andalus" pitchFamily="18" charset="-78"/>
              </a:rPr>
              <a:t>Explain defect, pathophysiology and clinical features of porphyria</a:t>
            </a:r>
          </a:p>
          <a:p>
            <a:pPr lvl="2" algn="just">
              <a:lnSpc>
                <a:spcPct val="150000"/>
              </a:lnSpc>
              <a:buFont typeface="Wingdings" pitchFamily="2" charset="2"/>
              <a:buChar char="Ø"/>
              <a:defRPr/>
            </a:pPr>
            <a:endParaRPr lang="en-US" sz="2000" dirty="0">
              <a:latin typeface="Andalus" pitchFamily="18" charset="-78"/>
              <a:cs typeface="Andalus" pitchFamily="18" charset="-78"/>
            </a:endParaRP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 </a:t>
            </a:r>
          </a:p>
        </p:txBody>
      </p:sp>
      <p:sp>
        <p:nvSpPr>
          <p:cNvPr id="8195" name="Content Placeholder 2"/>
          <p:cNvSpPr>
            <a:spLocks noGrp="1"/>
          </p:cNvSpPr>
          <p:nvPr>
            <p:ph idx="1"/>
          </p:nvPr>
        </p:nvSpPr>
        <p:spPr/>
        <p:txBody>
          <a:bodyPr/>
          <a:lstStyle/>
          <a:p>
            <a:pPr marL="0" indent="0">
              <a:buFont typeface="Arial" charset="0"/>
              <a:buNone/>
            </a:pPr>
            <a:r>
              <a:rPr lang="en-US"/>
              <a:t> </a:t>
            </a:r>
          </a:p>
        </p:txBody>
      </p:sp>
      <p:pic>
        <p:nvPicPr>
          <p:cNvPr id="8196" name="Picture 2"/>
          <p:cNvPicPr>
            <a:picLocks noChangeAspect="1" noChangeArrowheads="1"/>
          </p:cNvPicPr>
          <p:nvPr/>
        </p:nvPicPr>
        <p:blipFill>
          <a:blip r:embed="rId2"/>
          <a:srcRect r="1619"/>
          <a:stretch>
            <a:fillRect/>
          </a:stretch>
        </p:blipFill>
        <p:spPr bwMode="auto">
          <a:xfrm>
            <a:off x="77788" y="1295400"/>
            <a:ext cx="8913812" cy="4543425"/>
          </a:xfrm>
          <a:prstGeom prst="rect">
            <a:avLst/>
          </a:prstGeom>
          <a:noFill/>
          <a:ln w="9525">
            <a:noFill/>
            <a:miter lim="800000"/>
            <a:headEnd/>
            <a:tailEnd/>
          </a:ln>
        </p:spPr>
      </p:pic>
      <p:sp>
        <p:nvSpPr>
          <p:cNvPr id="2" name="Rectangle 1">
            <a:extLst>
              <a:ext uri="{FF2B5EF4-FFF2-40B4-BE49-F238E27FC236}">
                <a16:creationId xmlns:a16="http://schemas.microsoft.com/office/drawing/2014/main" id="{B3D32B10-7F4A-4AC0-A7EA-F9BA7CD3EAC0}"/>
              </a:ext>
            </a:extLst>
          </p:cNvPr>
          <p:cNvSpPr/>
          <p:nvPr/>
        </p:nvSpPr>
        <p:spPr>
          <a:xfrm>
            <a:off x="1524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533400"/>
            <a:ext cx="8229600" cy="1143000"/>
          </a:xfrm>
        </p:spPr>
        <p:txBody>
          <a:bodyPr>
            <a:normAutofit/>
          </a:bodyPr>
          <a:lstStyle/>
          <a:p>
            <a:pPr algn="ctr">
              <a:defRPr/>
            </a:pPr>
            <a:r>
              <a:rPr lang="en-US" sz="3600" b="1" dirty="0">
                <a:latin typeface="Andalus" pitchFamily="18" charset="-78"/>
                <a:cs typeface="Andalus" pitchFamily="18" charset="-78"/>
              </a:rPr>
              <a:t>Heme Synthesis</a:t>
            </a:r>
          </a:p>
        </p:txBody>
      </p:sp>
      <p:sp>
        <p:nvSpPr>
          <p:cNvPr id="10243" name="Content Placeholder 2"/>
          <p:cNvSpPr>
            <a:spLocks noGrp="1"/>
          </p:cNvSpPr>
          <p:nvPr>
            <p:ph idx="1"/>
          </p:nvPr>
        </p:nvSpPr>
        <p:spPr>
          <a:xfrm>
            <a:off x="304800" y="1905000"/>
            <a:ext cx="8686800" cy="4953000"/>
          </a:xfrm>
        </p:spPr>
        <p:txBody>
          <a:bodyPr/>
          <a:lstStyle/>
          <a:p>
            <a:pPr algn="just">
              <a:lnSpc>
                <a:spcPct val="150000"/>
              </a:lnSpc>
            </a:pPr>
            <a:r>
              <a:rPr lang="en-US" sz="2400" dirty="0">
                <a:latin typeface="Times New Roman" pitchFamily="18" charset="0"/>
              </a:rPr>
              <a:t>Liver and bone marrow are major sites of heme synthesis</a:t>
            </a:r>
          </a:p>
          <a:p>
            <a:pPr algn="just">
              <a:lnSpc>
                <a:spcPct val="150000"/>
              </a:lnSpc>
            </a:pPr>
            <a:r>
              <a:rPr lang="en-US" sz="2400" dirty="0">
                <a:latin typeface="Times New Roman" pitchFamily="18" charset="0"/>
              </a:rPr>
              <a:t>First and last 3 reactions take place in mitochondria </a:t>
            </a:r>
          </a:p>
          <a:p>
            <a:pPr algn="just">
              <a:lnSpc>
                <a:spcPct val="150000"/>
              </a:lnSpc>
            </a:pPr>
            <a:r>
              <a:rPr lang="en-US" sz="2400" dirty="0">
                <a:latin typeface="Times New Roman" pitchFamily="18" charset="0"/>
              </a:rPr>
              <a:t>All others in cytoplasm</a:t>
            </a:r>
          </a:p>
          <a:p>
            <a:pPr algn="just">
              <a:lnSpc>
                <a:spcPct val="150000"/>
              </a:lnSpc>
            </a:pPr>
            <a:r>
              <a:rPr lang="en-US" sz="2400" dirty="0">
                <a:latin typeface="Times New Roman" pitchFamily="18" charset="0"/>
              </a:rPr>
              <a:t>Mature red blood cells have no mitochondria so can’t make heme</a:t>
            </a:r>
          </a:p>
          <a:p>
            <a:pPr algn="just">
              <a:lnSpc>
                <a:spcPct val="150000"/>
              </a:lnSpc>
            </a:pPr>
            <a:endParaRPr lang="en-US" sz="2800" dirty="0">
              <a:latin typeface="Times New Roman" pitchFamily="18" charset="0"/>
            </a:endParaRPr>
          </a:p>
        </p:txBody>
      </p:sp>
      <p:sp>
        <p:nvSpPr>
          <p:cNvPr id="2" name="Rectangle 1">
            <a:extLst>
              <a:ext uri="{FF2B5EF4-FFF2-40B4-BE49-F238E27FC236}">
                <a16:creationId xmlns:a16="http://schemas.microsoft.com/office/drawing/2014/main" id="{462FF508-5A1D-4B03-8213-B2B538BF6A97}"/>
              </a:ext>
            </a:extLst>
          </p:cNvPr>
          <p:cNvSpPr/>
          <p:nvPr/>
        </p:nvSpPr>
        <p:spPr>
          <a:xfrm>
            <a:off x="76200" y="1339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 </a:t>
            </a:r>
          </a:p>
        </p:txBody>
      </p:sp>
      <p:sp>
        <p:nvSpPr>
          <p:cNvPr id="11267" name="Content Placeholder 2"/>
          <p:cNvSpPr>
            <a:spLocks noGrp="1"/>
          </p:cNvSpPr>
          <p:nvPr>
            <p:ph idx="1"/>
          </p:nvPr>
        </p:nvSpPr>
        <p:spPr/>
        <p:txBody>
          <a:bodyPr/>
          <a:lstStyle/>
          <a:p>
            <a:pPr marL="0" indent="0">
              <a:buFont typeface="Arial" charset="0"/>
              <a:buNone/>
            </a:pPr>
            <a:r>
              <a:rPr lang="en-US"/>
              <a:t> </a:t>
            </a:r>
          </a:p>
        </p:txBody>
      </p:sp>
      <p:pic>
        <p:nvPicPr>
          <p:cNvPr id="11268" name="Picture 2"/>
          <p:cNvPicPr>
            <a:picLocks noChangeAspect="1" noChangeArrowheads="1"/>
          </p:cNvPicPr>
          <p:nvPr/>
        </p:nvPicPr>
        <p:blipFill>
          <a:blip r:embed="rId2"/>
          <a:srcRect l="9399" t="1495" r="11023" b="735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04800" y="914400"/>
            <a:ext cx="8229600" cy="5638800"/>
          </a:xfrm>
        </p:spPr>
        <p:txBody>
          <a:bodyPr>
            <a:normAutofit/>
          </a:bodyPr>
          <a:lstStyle/>
          <a:p>
            <a:pPr marL="0" indent="0" algn="just">
              <a:buFont typeface="Arial" charset="0"/>
              <a:buNone/>
              <a:defRPr/>
            </a:pPr>
            <a:r>
              <a:rPr lang="en-US" b="1" dirty="0">
                <a:latin typeface="Andalus" pitchFamily="18" charset="-78"/>
                <a:ea typeface="+mj-ea"/>
                <a:cs typeface="Andalus" pitchFamily="18" charset="-78"/>
              </a:rPr>
              <a:t>Effect of drugs on ALA synthase 1 activity</a:t>
            </a:r>
          </a:p>
          <a:p>
            <a:pPr algn="just">
              <a:lnSpc>
                <a:spcPct val="150000"/>
              </a:lnSpc>
              <a:defRPr/>
            </a:pPr>
            <a:r>
              <a:rPr lang="en-US" sz="2400" dirty="0">
                <a:latin typeface="Times New Roman" pitchFamily="18" charset="0"/>
              </a:rPr>
              <a:t>Drugs metabolized by </a:t>
            </a:r>
            <a:r>
              <a:rPr lang="pt-BR" sz="2400" dirty="0">
                <a:latin typeface="Times New Roman" pitchFamily="18" charset="0"/>
              </a:rPr>
              <a:t>cytochrome P450 monooxygenase system </a:t>
            </a:r>
            <a:r>
              <a:rPr lang="en-US" sz="2400" dirty="0">
                <a:latin typeface="Times New Roman" pitchFamily="18" charset="0"/>
              </a:rPr>
              <a:t>found in the liver </a:t>
            </a:r>
            <a:r>
              <a:rPr lang="en-US" sz="2400" dirty="0">
                <a:latin typeface="Times New Roman" pitchFamily="18" charset="0"/>
                <a:sym typeface="Wingdings" pitchFamily="2" charset="2"/>
              </a:rPr>
              <a:t> increase </a:t>
            </a:r>
            <a:r>
              <a:rPr lang="en-US" sz="2400" dirty="0">
                <a:latin typeface="Times New Roman" pitchFamily="18" charset="0"/>
              </a:rPr>
              <a:t>the synthesis of cytochrome P450 proteins leading to an enhanced consumption of heme</a:t>
            </a:r>
          </a:p>
          <a:p>
            <a:pPr algn="just">
              <a:lnSpc>
                <a:spcPct val="150000"/>
              </a:lnSpc>
              <a:defRPr/>
            </a:pPr>
            <a:r>
              <a:rPr lang="en-US" sz="2400" dirty="0">
                <a:latin typeface="Times New Roman" pitchFamily="18" charset="0"/>
              </a:rPr>
              <a:t>Decrease concentration of heme in liver cells leads to an increase in the synthesis of ALAS1</a:t>
            </a:r>
            <a:r>
              <a:rPr lang="en-US" sz="2800" dirty="0">
                <a:latin typeface="Times New Roman" pitchFamily="18" charset="0"/>
              </a:rPr>
              <a:t> </a:t>
            </a:r>
            <a:r>
              <a:rPr lang="en-US" b="1" i="1" u="sng" kern="1200" dirty="0">
                <a:solidFill>
                  <a:srgbClr val="FF0000"/>
                </a:solidFill>
                <a:effectLst>
                  <a:outerShdw blurRad="38100" dist="38100" dir="2700000" algn="tl">
                    <a:srgbClr val="C0C0C0"/>
                  </a:outerShdw>
                </a:effectLst>
                <a:latin typeface="Times New Roman" pitchFamily="18" charset="0"/>
              </a:rPr>
              <a:t>(derepression)</a:t>
            </a:r>
          </a:p>
        </p:txBody>
      </p:sp>
      <p:sp>
        <p:nvSpPr>
          <p:cNvPr id="2" name="Rectangle 1">
            <a:extLst>
              <a:ext uri="{FF2B5EF4-FFF2-40B4-BE49-F238E27FC236}">
                <a16:creationId xmlns:a16="http://schemas.microsoft.com/office/drawing/2014/main" id="{78FE5FCF-C46E-4A19-B5D3-22977030CDC2}"/>
              </a:ext>
            </a:extLst>
          </p:cNvPr>
          <p:cNvSpPr/>
          <p:nvPr/>
        </p:nvSpPr>
        <p:spPr>
          <a:xfrm>
            <a:off x="3048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1153</TotalTime>
  <Words>936</Words>
  <Application>Microsoft Office PowerPoint</Application>
  <PresentationFormat>On-screen Show (4:3)</PresentationFormat>
  <Paragraphs>203</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Blood and Immunology Module 1st Year MBBS (LGIS) Heme Synthesis and Porphyria </vt:lpstr>
      <vt:lpstr>Motto, Vision, Dream</vt:lpstr>
      <vt:lpstr>PowerPoint Presentation</vt:lpstr>
      <vt:lpstr>PowerPoint Presentation</vt:lpstr>
      <vt:lpstr> </vt:lpstr>
      <vt:lpstr>Heme Synthesis</vt:lpstr>
      <vt:lpstr> </vt:lpstr>
      <vt:lpstr> </vt:lpstr>
      <vt:lpstr>Porphyrias </vt:lpstr>
      <vt:lpstr> </vt:lpstr>
      <vt:lpstr> </vt:lpstr>
      <vt:lpstr> </vt:lpstr>
      <vt:lpstr> </vt:lpstr>
      <vt:lpstr> </vt:lpstr>
      <vt:lpstr> </vt:lpstr>
      <vt:lpstr>Anatomical &amp; Physiological Aspects </vt:lpstr>
      <vt:lpstr>Anatomical &amp; Physiological Aspects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107</cp:revision>
  <dcterms:created xsi:type="dcterms:W3CDTF">2006-08-16T00:00:00Z</dcterms:created>
  <dcterms:modified xsi:type="dcterms:W3CDTF">2025-02-11T04:36:16Z</dcterms:modified>
</cp:coreProperties>
</file>