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3"/>
  </p:notesMasterIdLst>
  <p:sldIdLst>
    <p:sldId id="318" r:id="rId3"/>
    <p:sldId id="317" r:id="rId4"/>
    <p:sldId id="297" r:id="rId5"/>
    <p:sldId id="296" r:id="rId6"/>
    <p:sldId id="686" r:id="rId7"/>
    <p:sldId id="691" r:id="rId8"/>
    <p:sldId id="710" r:id="rId9"/>
    <p:sldId id="711" r:id="rId10"/>
    <p:sldId id="712" r:id="rId11"/>
    <p:sldId id="713" r:id="rId12"/>
    <p:sldId id="714" r:id="rId13"/>
    <p:sldId id="715" r:id="rId14"/>
    <p:sldId id="716" r:id="rId15"/>
    <p:sldId id="717" r:id="rId16"/>
    <p:sldId id="718" r:id="rId17"/>
    <p:sldId id="719" r:id="rId18"/>
    <p:sldId id="720" r:id="rId19"/>
    <p:sldId id="721" r:id="rId20"/>
    <p:sldId id="594" r:id="rId21"/>
    <p:sldId id="625" r:id="rId22"/>
    <p:sldId id="722" r:id="rId23"/>
    <p:sldId id="723" r:id="rId24"/>
    <p:sldId id="709" r:id="rId25"/>
    <p:sldId id="612" r:id="rId26"/>
    <p:sldId id="613" r:id="rId27"/>
    <p:sldId id="624" r:id="rId28"/>
    <p:sldId id="611" r:id="rId29"/>
    <p:sldId id="314" r:id="rId30"/>
    <p:sldId id="562"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www.academia.edu/download/64227366/Obstructive%20Jaundice.pdf"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305800" cy="4953000"/>
          </a:xfrm>
        </p:spPr>
        <p:txBody>
          <a:bodyPr>
            <a:normAutofit fontScale="92500" lnSpcReduction="10000"/>
          </a:bodyPr>
          <a:lstStyle/>
          <a:p>
            <a:pPr marL="0" indent="0" algn="just">
              <a:buFont typeface="Arial" charset="0"/>
              <a:buNone/>
              <a:defRPr/>
            </a:pPr>
            <a:r>
              <a:rPr lang="en-US" sz="3600" b="1" i="1" u="sng" kern="1200" dirty="0">
                <a:solidFill>
                  <a:srgbClr val="006600"/>
                </a:solidFill>
                <a:effectLst>
                  <a:outerShdw blurRad="38100" dist="38100" dir="2700000" algn="tl">
                    <a:srgbClr val="C0C0C0"/>
                  </a:outerShdw>
                </a:effectLst>
                <a:latin typeface="Times New Roman" pitchFamily="18" charset="0"/>
                <a:ea typeface="+mj-ea"/>
                <a:cs typeface="+mj-cs"/>
              </a:rPr>
              <a:t>1. Formation of Bilirubin </a:t>
            </a:r>
          </a:p>
          <a:p>
            <a:pPr algn="just">
              <a:lnSpc>
                <a:spcPct val="150000"/>
              </a:lnSpc>
              <a:defRPr/>
            </a:pPr>
            <a:r>
              <a:rPr lang="en-US" sz="2800" dirty="0">
                <a:latin typeface="Times New Roman" pitchFamily="18" charset="0"/>
              </a:rPr>
              <a:t>Catalyzed by microsomal heme oxygenase system </a:t>
            </a:r>
          </a:p>
          <a:p>
            <a:pPr algn="just">
              <a:lnSpc>
                <a:spcPct val="150000"/>
              </a:lnSpc>
              <a:defRPr/>
            </a:pPr>
            <a:r>
              <a:rPr lang="en-US" sz="2800" dirty="0">
                <a:latin typeface="Times New Roman" pitchFamily="18" charset="0"/>
              </a:rPr>
              <a:t>Green pigment biliverdin is produced as ferric iron and CO are released </a:t>
            </a:r>
          </a:p>
          <a:p>
            <a:pPr algn="just">
              <a:lnSpc>
                <a:spcPct val="150000"/>
              </a:lnSpc>
              <a:defRPr/>
            </a:pPr>
            <a:r>
              <a:rPr lang="en-US" sz="2800" dirty="0">
                <a:latin typeface="Times New Roman" pitchFamily="18" charset="0"/>
              </a:rPr>
              <a:t>Biliverdin is reduced, forming bilirubin</a:t>
            </a:r>
          </a:p>
          <a:p>
            <a:pPr algn="just">
              <a:lnSpc>
                <a:spcPct val="150000"/>
              </a:lnSpc>
              <a:defRPr/>
            </a:pPr>
            <a:endParaRPr lang="en-US" sz="2800" dirty="0">
              <a:latin typeface="Times New Roman" pitchFamily="18" charset="0"/>
            </a:endParaRPr>
          </a:p>
          <a:p>
            <a:pPr algn="just">
              <a:lnSpc>
                <a:spcPct val="150000"/>
              </a:lnSpc>
              <a:buFont typeface="Wingdings" pitchFamily="2" charset="2"/>
              <a:buChar char="Ø"/>
              <a:defRPr/>
            </a:pPr>
            <a:r>
              <a:rPr lang="en-US" sz="2800" dirty="0">
                <a:latin typeface="Times New Roman" pitchFamily="18" charset="0"/>
              </a:rPr>
              <a:t>Bilirubin and its derivatives are collectively termed bile pigments</a:t>
            </a:r>
          </a:p>
        </p:txBody>
      </p:sp>
      <p:sp>
        <p:nvSpPr>
          <p:cNvPr id="2" name="Rectangle 1">
            <a:extLst>
              <a:ext uri="{FF2B5EF4-FFF2-40B4-BE49-F238E27FC236}">
                <a16:creationId xmlns:a16="http://schemas.microsoft.com/office/drawing/2014/main" id="{536A00A9-B161-4FD1-A848-CE526D658912}"/>
              </a:ext>
            </a:extLst>
          </p:cNvPr>
          <p:cNvSpPr/>
          <p:nvPr/>
        </p:nvSpPr>
        <p:spPr>
          <a:xfrm>
            <a:off x="238125"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2228850" y="0"/>
            <a:ext cx="4648200" cy="6802438"/>
          </a:xfrm>
          <a:prstGeom prst="rect">
            <a:avLst/>
          </a:prstGeom>
          <a:noFill/>
          <a:ln w="9525">
            <a:noFill/>
            <a:miter lim="800000"/>
            <a:headEnd/>
            <a:tailEnd/>
          </a:ln>
        </p:spPr>
      </p:pic>
      <p:sp>
        <p:nvSpPr>
          <p:cNvPr id="26627" name="Content Placeholder 1"/>
          <p:cNvSpPr>
            <a:spLocks noGrp="1"/>
          </p:cNvSpPr>
          <p:nvPr>
            <p:ph idx="1"/>
          </p:nvPr>
        </p:nvSpPr>
        <p:spPr>
          <a:xfrm>
            <a:off x="-5410200" y="3276600"/>
            <a:ext cx="5410200" cy="2286000"/>
          </a:xfrm>
        </p:spPr>
        <p:txBody>
          <a:bodyPr/>
          <a:lstStyle/>
          <a:p>
            <a:pPr marL="0" indent="0">
              <a:buFont typeface="Wingdings" pitchFamily="2" charset="2"/>
              <a:buNone/>
            </a:pPr>
            <a:r>
              <a:rPr lang="en-US"/>
              <a:t> </a:t>
            </a:r>
          </a:p>
        </p:txBody>
      </p:sp>
      <p:sp>
        <p:nvSpPr>
          <p:cNvPr id="2" name="Rectangle 1">
            <a:extLst>
              <a:ext uri="{FF2B5EF4-FFF2-40B4-BE49-F238E27FC236}">
                <a16:creationId xmlns:a16="http://schemas.microsoft.com/office/drawing/2014/main" id="{023E6EC6-CA6E-4AB6-9EBF-A6F8B19DE6AD}"/>
              </a:ext>
            </a:extLst>
          </p:cNvPr>
          <p:cNvSpPr/>
          <p:nvPr/>
        </p:nvSpPr>
        <p:spPr>
          <a:xfrm>
            <a:off x="103498"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3810000"/>
          </a:xfrm>
        </p:spPr>
        <p:txBody>
          <a:bodyPr>
            <a:normAutofit/>
          </a:bodyPr>
          <a:lstStyle/>
          <a:p>
            <a:pPr marL="0" indent="0" algn="just">
              <a:buFont typeface="Arial" charset="0"/>
              <a:buNone/>
              <a:defRPr/>
            </a:pPr>
            <a:r>
              <a:rPr lang="en-US" sz="2800" b="1" i="1" u="sng" kern="1200" dirty="0">
                <a:solidFill>
                  <a:srgbClr val="006600"/>
                </a:solidFill>
                <a:effectLst>
                  <a:outerShdw blurRad="38100" dist="38100" dir="2700000" algn="tl">
                    <a:srgbClr val="C0C0C0"/>
                  </a:outerShdw>
                </a:effectLst>
                <a:latin typeface="Times New Roman" pitchFamily="18" charset="0"/>
                <a:ea typeface="+mj-ea"/>
                <a:cs typeface="+mj-cs"/>
              </a:rPr>
              <a:t>2. Uptake by Liver</a:t>
            </a:r>
          </a:p>
          <a:p>
            <a:pPr algn="just">
              <a:lnSpc>
                <a:spcPct val="150000"/>
              </a:lnSpc>
              <a:buFont typeface="Wingdings" pitchFamily="2" charset="2"/>
              <a:buChar char="Ø"/>
              <a:defRPr/>
            </a:pPr>
            <a:r>
              <a:rPr lang="en-US" sz="2800" dirty="0">
                <a:latin typeface="Times New Roman" pitchFamily="18" charset="0"/>
              </a:rPr>
              <a:t>Bilirubin is transported in blood by albumin</a:t>
            </a:r>
          </a:p>
          <a:p>
            <a:pPr algn="just">
              <a:lnSpc>
                <a:spcPct val="150000"/>
              </a:lnSpc>
              <a:buFont typeface="Wingdings" pitchFamily="2" charset="2"/>
              <a:buChar char="Ø"/>
              <a:defRPr/>
            </a:pPr>
            <a:r>
              <a:rPr lang="en-US" sz="2800" dirty="0">
                <a:latin typeface="Times New Roman" pitchFamily="18" charset="0"/>
              </a:rPr>
              <a:t>Dissociates from albumin and enters hepatocyte by facilitated diffusion</a:t>
            </a:r>
          </a:p>
          <a:p>
            <a:pPr algn="just">
              <a:buFont typeface="Wingdings" pitchFamily="2" charset="2"/>
              <a:buChar char="Ø"/>
              <a:defRPr/>
            </a:pPr>
            <a:endParaRPr lang="en-US" sz="2800" dirty="0"/>
          </a:p>
        </p:txBody>
      </p:sp>
      <p:sp>
        <p:nvSpPr>
          <p:cNvPr id="2" name="Rectangle 1">
            <a:extLst>
              <a:ext uri="{FF2B5EF4-FFF2-40B4-BE49-F238E27FC236}">
                <a16:creationId xmlns:a16="http://schemas.microsoft.com/office/drawing/2014/main" id="{F9A030D4-87E8-4089-A2A9-A4151CCEA1F2}"/>
              </a:ext>
            </a:extLst>
          </p:cNvPr>
          <p:cNvSpPr/>
          <p:nvPr/>
        </p:nvSpPr>
        <p:spPr>
          <a:xfrm>
            <a:off x="30480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81600"/>
          </a:xfrm>
        </p:spPr>
        <p:txBody>
          <a:bodyPr>
            <a:normAutofit/>
          </a:bodyPr>
          <a:lstStyle/>
          <a:p>
            <a:pPr marL="0" indent="0" algn="just">
              <a:buFont typeface="Arial" charset="0"/>
              <a:buNone/>
              <a:defRPr/>
            </a:pPr>
            <a:endParaRPr lang="en-US" sz="2800" dirty="0"/>
          </a:p>
          <a:p>
            <a:pPr marL="0" indent="0" algn="just">
              <a:lnSpc>
                <a:spcPct val="150000"/>
              </a:lnSpc>
              <a:buFont typeface="Wingdings" pitchFamily="2" charset="2"/>
              <a:buNone/>
              <a:defRPr/>
            </a:pPr>
            <a:r>
              <a:rPr lang="en-US" sz="2800" b="1" i="1" u="sng" kern="1200" dirty="0">
                <a:solidFill>
                  <a:srgbClr val="006600"/>
                </a:solidFill>
                <a:effectLst>
                  <a:outerShdw blurRad="38100" dist="38100" dir="2700000" algn="tl">
                    <a:srgbClr val="C0C0C0"/>
                  </a:outerShdw>
                </a:effectLst>
                <a:latin typeface="Times New Roman" pitchFamily="18" charset="0"/>
                <a:ea typeface="+mj-ea"/>
                <a:cs typeface="+mj-cs"/>
              </a:rPr>
              <a:t>3. Conjugation in Liver</a:t>
            </a:r>
          </a:p>
          <a:p>
            <a:pPr algn="just">
              <a:lnSpc>
                <a:spcPct val="150000"/>
              </a:lnSpc>
              <a:buFont typeface="Wingdings" pitchFamily="2" charset="2"/>
              <a:buChar char="Ø"/>
              <a:defRPr/>
            </a:pPr>
            <a:r>
              <a:rPr lang="en-US" sz="2800" dirty="0">
                <a:latin typeface="Times New Roman" pitchFamily="18" charset="0"/>
              </a:rPr>
              <a:t>By bilirubin glucuronyl transferase</a:t>
            </a:r>
          </a:p>
          <a:p>
            <a:pPr algn="just">
              <a:lnSpc>
                <a:spcPct val="150000"/>
              </a:lnSpc>
              <a:buFont typeface="Wingdings" pitchFamily="2" charset="2"/>
              <a:buChar char="Ø"/>
              <a:defRPr/>
            </a:pPr>
            <a:r>
              <a:rPr lang="en-US" sz="2800" dirty="0">
                <a:latin typeface="Times New Roman" pitchFamily="18" charset="0"/>
              </a:rPr>
              <a:t>Bilirubin diglucuronide is water soluble</a:t>
            </a:r>
          </a:p>
          <a:p>
            <a:pPr algn="just">
              <a:lnSpc>
                <a:spcPct val="150000"/>
              </a:lnSpc>
              <a:defRPr/>
            </a:pPr>
            <a:r>
              <a:rPr lang="en-US" sz="2800" dirty="0">
                <a:latin typeface="Times New Roman" pitchFamily="18" charset="0"/>
              </a:rPr>
              <a:t>Most of the bilirubin excreted in the bile of mammals is in the form of bilirubin  diglucuronide</a:t>
            </a:r>
          </a:p>
          <a:p>
            <a:pPr algn="just">
              <a:lnSpc>
                <a:spcPct val="150000"/>
              </a:lnSpc>
              <a:buFont typeface="Wingdings" pitchFamily="2" charset="2"/>
              <a:buChar char="Ø"/>
              <a:defRPr/>
            </a:pPr>
            <a:endParaRPr lang="en-US" dirty="0">
              <a:latin typeface="Times New Roman" pitchFamily="18" charset="0"/>
            </a:endParaRPr>
          </a:p>
          <a:p>
            <a:pPr marL="0" indent="0">
              <a:buFont typeface="Arial" charset="0"/>
              <a:buNone/>
              <a:defRPr/>
            </a:pPr>
            <a:endParaRPr lang="en-US" dirty="0"/>
          </a:p>
        </p:txBody>
      </p:sp>
      <p:sp>
        <p:nvSpPr>
          <p:cNvPr id="2" name="Rectangle 1">
            <a:extLst>
              <a:ext uri="{FF2B5EF4-FFF2-40B4-BE49-F238E27FC236}">
                <a16:creationId xmlns:a16="http://schemas.microsoft.com/office/drawing/2014/main" id="{DC9058E1-0D08-4524-9EB1-FB11834E2DFB}"/>
              </a:ext>
            </a:extLst>
          </p:cNvPr>
          <p:cNvSpPr/>
          <p:nvPr/>
        </p:nvSpPr>
        <p:spPr>
          <a:xfrm>
            <a:off x="152400" y="2108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5257800"/>
          </a:xfrm>
        </p:spPr>
        <p:txBody>
          <a:bodyPr>
            <a:normAutofit/>
          </a:bodyPr>
          <a:lstStyle/>
          <a:p>
            <a:pPr marL="0" indent="0" algn="just">
              <a:buFont typeface="Arial" charset="0"/>
              <a:buNone/>
              <a:defRPr/>
            </a:pPr>
            <a:r>
              <a:rPr lang="en-US" sz="2800" b="1" i="1" u="sng" kern="1200" dirty="0">
                <a:solidFill>
                  <a:srgbClr val="006600"/>
                </a:solidFill>
                <a:effectLst>
                  <a:outerShdw blurRad="38100" dist="38100" dir="2700000" algn="tl">
                    <a:srgbClr val="C0C0C0"/>
                  </a:outerShdw>
                </a:effectLst>
                <a:latin typeface="Times New Roman" pitchFamily="18" charset="0"/>
                <a:ea typeface="+mj-ea"/>
                <a:cs typeface="+mj-cs"/>
              </a:rPr>
              <a:t>4. Secretion into Bile</a:t>
            </a:r>
          </a:p>
          <a:p>
            <a:pPr algn="just">
              <a:buFont typeface="Wingdings" pitchFamily="2" charset="2"/>
              <a:buChar char="Ø"/>
              <a:defRPr/>
            </a:pPr>
            <a:r>
              <a:rPr lang="en-US" sz="2800" dirty="0">
                <a:latin typeface="Times New Roman" pitchFamily="18" charset="0"/>
              </a:rPr>
              <a:t>By active transport</a:t>
            </a:r>
          </a:p>
          <a:p>
            <a:pPr algn="just">
              <a:defRPr/>
            </a:pPr>
            <a:endParaRPr lang="en-US" sz="2800" dirty="0"/>
          </a:p>
          <a:p>
            <a:pPr marL="0" indent="0" algn="just">
              <a:buFont typeface="Arial" charset="0"/>
              <a:buNone/>
              <a:defRPr/>
            </a:pPr>
            <a:r>
              <a:rPr lang="en-US" sz="2800" b="1" i="1" u="sng" kern="1200" dirty="0">
                <a:solidFill>
                  <a:srgbClr val="006600"/>
                </a:solidFill>
                <a:effectLst>
                  <a:outerShdw blurRad="38100" dist="38100" dir="2700000" algn="tl">
                    <a:srgbClr val="C0C0C0"/>
                  </a:outerShdw>
                </a:effectLst>
                <a:latin typeface="Times New Roman" pitchFamily="18" charset="0"/>
                <a:ea typeface="+mj-ea"/>
                <a:cs typeface="+mj-cs"/>
              </a:rPr>
              <a:t>5. Formation of Urobilins in Intestine</a:t>
            </a:r>
          </a:p>
          <a:p>
            <a:pPr algn="just">
              <a:buFont typeface="Wingdings" pitchFamily="2" charset="2"/>
              <a:buChar char="Ø"/>
              <a:defRPr/>
            </a:pPr>
            <a:r>
              <a:rPr lang="en-US" sz="2800" dirty="0">
                <a:latin typeface="Times New Roman" pitchFamily="18" charset="0"/>
              </a:rPr>
              <a:t>Urobilinogens are produced by intestinal bacteria </a:t>
            </a:r>
          </a:p>
          <a:p>
            <a:pPr algn="just">
              <a:buFont typeface="Wingdings" pitchFamily="2" charset="2"/>
              <a:buChar char="Ø"/>
              <a:defRPr/>
            </a:pPr>
            <a:r>
              <a:rPr lang="en-US" sz="2800" dirty="0">
                <a:latin typeface="Times New Roman" pitchFamily="18" charset="0"/>
              </a:rPr>
              <a:t>Most of it is converted to stercobilin and lost in feces</a:t>
            </a:r>
          </a:p>
          <a:p>
            <a:pPr algn="just">
              <a:buFont typeface="Wingdings" pitchFamily="2" charset="2"/>
              <a:buChar char="Ø"/>
              <a:defRPr/>
            </a:pPr>
            <a:r>
              <a:rPr lang="en-US" sz="2800" dirty="0">
                <a:latin typeface="Times New Roman" pitchFamily="18" charset="0"/>
              </a:rPr>
              <a:t>Some is absorbed in blood and is excreted in urine as urobilin</a:t>
            </a:r>
          </a:p>
        </p:txBody>
      </p:sp>
      <p:sp>
        <p:nvSpPr>
          <p:cNvPr id="2" name="Rectangle 1">
            <a:extLst>
              <a:ext uri="{FF2B5EF4-FFF2-40B4-BE49-F238E27FC236}">
                <a16:creationId xmlns:a16="http://schemas.microsoft.com/office/drawing/2014/main" id="{295DC56E-7148-4F1D-A4E4-9B69327E9D2A}"/>
              </a:ext>
            </a:extLst>
          </p:cNvPr>
          <p:cNvSpPr/>
          <p:nvPr/>
        </p:nvSpPr>
        <p:spPr>
          <a:xfrm>
            <a:off x="1524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 </a:t>
            </a:r>
          </a:p>
        </p:txBody>
      </p:sp>
      <p:sp>
        <p:nvSpPr>
          <p:cNvPr id="30723" name="Content Placeholder 2"/>
          <p:cNvSpPr>
            <a:spLocks noGrp="1"/>
          </p:cNvSpPr>
          <p:nvPr>
            <p:ph idx="1"/>
          </p:nvPr>
        </p:nvSpPr>
        <p:spPr/>
        <p:txBody>
          <a:bodyPr/>
          <a:lstStyle/>
          <a:p>
            <a:pPr marL="0" indent="0">
              <a:buFont typeface="Arial" charset="0"/>
              <a:buNone/>
            </a:pPr>
            <a:r>
              <a:rPr lang="en-US"/>
              <a:t> </a:t>
            </a:r>
          </a:p>
        </p:txBody>
      </p:sp>
      <p:pic>
        <p:nvPicPr>
          <p:cNvPr id="30724" name="Picture 2"/>
          <p:cNvPicPr>
            <a:picLocks noChangeAspect="1" noChangeArrowheads="1"/>
          </p:cNvPicPr>
          <p:nvPr/>
        </p:nvPicPr>
        <p:blipFill>
          <a:blip r:embed="rId2"/>
          <a:srcRect/>
          <a:stretch>
            <a:fillRect/>
          </a:stretch>
        </p:blipFill>
        <p:spPr bwMode="auto">
          <a:xfrm>
            <a:off x="0" y="0"/>
            <a:ext cx="9144000" cy="6894513"/>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57200" y="1295400"/>
            <a:ext cx="8229600" cy="3886200"/>
          </a:xfrm>
        </p:spPr>
        <p:txBody>
          <a:bodyPr>
            <a:normAutofit fontScale="92500" lnSpcReduction="20000"/>
          </a:bodyPr>
          <a:lstStyle/>
          <a:p>
            <a:pPr algn="just">
              <a:lnSpc>
                <a:spcPct val="150000"/>
              </a:lnSpc>
              <a:defRPr/>
            </a:pPr>
            <a:r>
              <a:rPr lang="en-US" sz="2800" b="1" kern="1200" dirty="0">
                <a:solidFill>
                  <a:srgbClr val="FF0000"/>
                </a:solidFill>
                <a:latin typeface="Andalus" pitchFamily="18" charset="-78"/>
                <a:cs typeface="Andalus" pitchFamily="18" charset="-78"/>
              </a:rPr>
              <a:t>Hyperbilirubinemia</a:t>
            </a:r>
            <a:r>
              <a:rPr lang="en-US" sz="3000" dirty="0">
                <a:latin typeface="Times New Roman" pitchFamily="18" charset="0"/>
              </a:rPr>
              <a:t> </a:t>
            </a:r>
            <a:r>
              <a:rPr lang="en-US" sz="3000" dirty="0">
                <a:latin typeface="Times New Roman" pitchFamily="18" charset="0"/>
                <a:sym typeface="Wingdings" pitchFamily="2" charset="2"/>
              </a:rPr>
              <a:t></a:t>
            </a:r>
            <a:r>
              <a:rPr lang="en-US" sz="3000" dirty="0">
                <a:latin typeface="Times New Roman" pitchFamily="18" charset="0"/>
              </a:rPr>
              <a:t> bilirubin in the blood exceeds 1 mg/dL (17.1</a:t>
            </a:r>
            <a:r>
              <a:rPr lang="el-GR" sz="3000" dirty="0">
                <a:latin typeface="Times New Roman" pitchFamily="18" charset="0"/>
              </a:rPr>
              <a:t>μ</a:t>
            </a:r>
            <a:r>
              <a:rPr lang="en-US" sz="3000" dirty="0">
                <a:latin typeface="Times New Roman" pitchFamily="18" charset="0"/>
              </a:rPr>
              <a:t>mol/L)</a:t>
            </a:r>
          </a:p>
          <a:p>
            <a:pPr lvl="1" algn="just">
              <a:lnSpc>
                <a:spcPct val="150000"/>
              </a:lnSpc>
              <a:buFont typeface="Wingdings" pitchFamily="2" charset="2"/>
              <a:buChar char="Ø"/>
              <a:defRPr/>
            </a:pPr>
            <a:r>
              <a:rPr lang="en-US" sz="2600" dirty="0">
                <a:latin typeface="Times New Roman" pitchFamily="18" charset="0"/>
              </a:rPr>
              <a:t>may be due to the production of more bilirubin than the normal liver can excrete, or </a:t>
            </a:r>
          </a:p>
          <a:p>
            <a:pPr lvl="1" algn="just">
              <a:lnSpc>
                <a:spcPct val="150000"/>
              </a:lnSpc>
              <a:buFont typeface="Wingdings" pitchFamily="2" charset="2"/>
              <a:buChar char="Ø"/>
              <a:defRPr/>
            </a:pPr>
            <a:r>
              <a:rPr lang="en-US" sz="2600" dirty="0">
                <a:latin typeface="Times New Roman" pitchFamily="18" charset="0"/>
              </a:rPr>
              <a:t>may result from the failure of a damaged liver to excrete bilirubin produced in normal amounts or </a:t>
            </a:r>
          </a:p>
          <a:p>
            <a:pPr lvl="1" algn="just">
              <a:lnSpc>
                <a:spcPct val="150000"/>
              </a:lnSpc>
              <a:buFont typeface="Wingdings" pitchFamily="2" charset="2"/>
              <a:buChar char="Ø"/>
              <a:defRPr/>
            </a:pPr>
            <a:r>
              <a:rPr lang="en-US" sz="2600" dirty="0">
                <a:latin typeface="Times New Roman" pitchFamily="18" charset="0"/>
              </a:rPr>
              <a:t>obstruction of the excretory ducts of the liver</a:t>
            </a:r>
          </a:p>
        </p:txBody>
      </p:sp>
      <p:sp>
        <p:nvSpPr>
          <p:cNvPr id="2" name="Rectangle 1">
            <a:extLst>
              <a:ext uri="{FF2B5EF4-FFF2-40B4-BE49-F238E27FC236}">
                <a16:creationId xmlns:a16="http://schemas.microsoft.com/office/drawing/2014/main" id="{2D32C44F-CBB8-430B-87E1-C30EA73D6711}"/>
              </a:ext>
            </a:extLst>
          </p:cNvPr>
          <p:cNvSpPr/>
          <p:nvPr/>
        </p:nvSpPr>
        <p:spPr>
          <a:xfrm>
            <a:off x="2286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57200" y="1295400"/>
            <a:ext cx="8229600" cy="3886200"/>
          </a:xfrm>
        </p:spPr>
        <p:txBody>
          <a:bodyPr/>
          <a:lstStyle/>
          <a:p>
            <a:pPr algn="just">
              <a:lnSpc>
                <a:spcPct val="150000"/>
              </a:lnSpc>
              <a:defRPr/>
            </a:pPr>
            <a:r>
              <a:rPr lang="en-US" sz="3000" dirty="0">
                <a:latin typeface="Times New Roman" pitchFamily="18" charset="0"/>
              </a:rPr>
              <a:t>When bilirubin reaches a certain concentration (approximately 2–2.5 mg/dL), it diffuses into the tissues, which then become yellow. This condition is called </a:t>
            </a:r>
            <a:r>
              <a:rPr lang="en-US" sz="2800" b="1" kern="1200" dirty="0">
                <a:solidFill>
                  <a:srgbClr val="FF0000"/>
                </a:solidFill>
                <a:latin typeface="Andalus" pitchFamily="18" charset="-78"/>
                <a:cs typeface="Andalus" pitchFamily="18" charset="-78"/>
              </a:rPr>
              <a:t>jaundice or icterus.</a:t>
            </a:r>
          </a:p>
          <a:p>
            <a:pPr algn="just">
              <a:lnSpc>
                <a:spcPct val="150000"/>
              </a:lnSpc>
              <a:defRPr/>
            </a:pPr>
            <a:endParaRPr lang="en-US" sz="3000" dirty="0">
              <a:latin typeface="Times New Roman" pitchFamily="18" charset="0"/>
            </a:endParaRPr>
          </a:p>
          <a:p>
            <a:pPr algn="just">
              <a:lnSpc>
                <a:spcPct val="150000"/>
              </a:lnSpc>
              <a:defRPr/>
            </a:pPr>
            <a:endParaRPr lang="en-US" sz="3000" dirty="0">
              <a:latin typeface="Times New Roman" pitchFamily="18" charset="0"/>
            </a:endParaRPr>
          </a:p>
        </p:txBody>
      </p:sp>
      <p:sp>
        <p:nvSpPr>
          <p:cNvPr id="2" name="Rectangle 1">
            <a:extLst>
              <a:ext uri="{FF2B5EF4-FFF2-40B4-BE49-F238E27FC236}">
                <a16:creationId xmlns:a16="http://schemas.microsoft.com/office/drawing/2014/main" id="{76343818-2850-440C-9D7C-4D36DE8C395A}"/>
              </a:ext>
            </a:extLst>
          </p:cNvPr>
          <p:cNvSpPr/>
          <p:nvPr/>
        </p:nvSpPr>
        <p:spPr>
          <a:xfrm>
            <a:off x="2286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19</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7" name="Picture 3" descr="C:\Users\dell\Desktop\4e2eb0593d68e0a8d89f3f28642719ddfbec80d7.png">
            <a:extLst>
              <a:ext uri="{FF2B5EF4-FFF2-40B4-BE49-F238E27FC236}">
                <a16:creationId xmlns:a16="http://schemas.microsoft.com/office/drawing/2014/main" id="{9605EE6F-048E-4774-B5C9-640EA0F99373}"/>
              </a:ext>
            </a:extLst>
          </p:cNvPr>
          <p:cNvPicPr>
            <a:picLocks noChangeAspect="1" noChangeArrowheads="1"/>
          </p:cNvPicPr>
          <p:nvPr/>
        </p:nvPicPr>
        <p:blipFill>
          <a:blip r:embed="rId2"/>
          <a:srcRect/>
          <a:stretch>
            <a:fillRect/>
          </a:stretch>
        </p:blipFill>
        <p:spPr bwMode="auto">
          <a:xfrm>
            <a:off x="1371600" y="1600200"/>
            <a:ext cx="5753105" cy="4430804"/>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Blood and Immunology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Heme Degradation and Jaundice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27-01-25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20163957-82BD-4959-9A3E-7FEFAE099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20</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4" name="Rectangle 3">
            <a:extLst>
              <a:ext uri="{FF2B5EF4-FFF2-40B4-BE49-F238E27FC236}">
                <a16:creationId xmlns:a16="http://schemas.microsoft.com/office/drawing/2014/main" id="{29BD2354-A74E-48A5-B496-AE2CE1310529}"/>
              </a:ext>
            </a:extLst>
          </p:cNvPr>
          <p:cNvSpPr/>
          <p:nvPr/>
        </p:nvSpPr>
        <p:spPr>
          <a:xfrm>
            <a:off x="533400" y="1864678"/>
            <a:ext cx="7772400" cy="223984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b="1" dirty="0">
                <a:solidFill>
                  <a:srgbClr val="FF0000"/>
                </a:solidFill>
                <a:latin typeface="Andalus" pitchFamily="18" charset="-78"/>
                <a:cs typeface="Andalus" pitchFamily="18" charset="-78"/>
              </a:rPr>
              <a:t>Heme </a:t>
            </a:r>
            <a:r>
              <a:rPr lang="en-US" sz="2400" dirty="0">
                <a:latin typeface="Andalus" pitchFamily="18" charset="-78"/>
                <a:cs typeface="Andalus" pitchFamily="18" charset="-78"/>
              </a:rPr>
              <a:t>is the prosthetic group in heme proteins </a:t>
            </a:r>
          </a:p>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In hemoglobin it serves to transport oxygen </a:t>
            </a:r>
          </a:p>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In cytochromes it is involved in electron transport chain </a:t>
            </a:r>
          </a:p>
        </p:txBody>
      </p:sp>
    </p:spTree>
    <p:extLst>
      <p:ext uri="{BB962C8B-B14F-4D97-AF65-F5344CB8AC3E}">
        <p14:creationId xmlns:p14="http://schemas.microsoft.com/office/powerpoint/2010/main" val="262978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33413"/>
          <a:ext cx="8839200" cy="6102351"/>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738191">
                <a:tc gridSpan="2">
                  <a:txBody>
                    <a:bodyPr/>
                    <a:lstStyle/>
                    <a:p>
                      <a:pPr algn="ctr">
                        <a:lnSpc>
                          <a:spcPct val="100000"/>
                        </a:lnSpc>
                      </a:pPr>
                      <a:r>
                        <a:rPr lang="en-US" sz="4000" b="1" i="0" u="sng" dirty="0">
                          <a:solidFill>
                            <a:schemeClr val="tx1"/>
                          </a:solidFill>
                          <a:effectLst/>
                          <a:latin typeface="Times New Roman" pitchFamily="18" charset="0"/>
                          <a:ea typeface="+mj-ea"/>
                          <a:cs typeface="+mj-cs"/>
                        </a:rPr>
                        <a:t>Jaundice</a:t>
                      </a:r>
                      <a:r>
                        <a:rPr lang="en-US" sz="4000" b="1" i="1" u="sng" dirty="0">
                          <a:solidFill>
                            <a:schemeClr val="bg2"/>
                          </a:solidFill>
                          <a:effectLst>
                            <a:outerShdw blurRad="38100" dist="38100" dir="2700000" algn="tl">
                              <a:srgbClr val="C0C0C0"/>
                            </a:outerShdw>
                          </a:effectLst>
                          <a:latin typeface="Times New Roman" pitchFamily="18" charset="0"/>
                          <a:ea typeface="+mj-ea"/>
                          <a:cs typeface="+mj-cs"/>
                        </a:rPr>
                        <a:t>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b="1" i="1" u="sng" dirty="0">
                        <a:solidFill>
                          <a:schemeClr val="bg2"/>
                        </a:solidFill>
                        <a:effectLst>
                          <a:outerShdw blurRad="38100" dist="38100" dir="2700000" algn="tl">
                            <a:srgbClr val="C0C0C0"/>
                          </a:outerShdw>
                        </a:effectLst>
                        <a:latin typeface="Times New Roman" pitchFamily="18"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68">
                <a:tc>
                  <a:txBody>
                    <a:bodyPr/>
                    <a:lstStyle/>
                    <a:p>
                      <a:pPr algn="ctr">
                        <a:lnSpc>
                          <a:spcPct val="100000"/>
                        </a:lnSpc>
                      </a:pPr>
                      <a:r>
                        <a:rPr lang="en-US" sz="3600" b="1" i="1" u="sng" kern="1200" dirty="0">
                          <a:solidFill>
                            <a:srgbClr val="006600"/>
                          </a:solidFill>
                          <a:effectLst>
                            <a:outerShdw blurRad="38100" dist="38100" dir="2700000" algn="tl">
                              <a:srgbClr val="C0C0C0"/>
                            </a:outerShdw>
                          </a:effectLst>
                          <a:latin typeface="Times New Roman" pitchFamily="18" charset="0"/>
                          <a:ea typeface="+mj-ea"/>
                          <a:cs typeface="+mj-cs"/>
                        </a:rPr>
                        <a:t>Type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3600" b="1" i="1" u="sng" kern="1200" dirty="0">
                          <a:solidFill>
                            <a:srgbClr val="006600"/>
                          </a:solidFill>
                          <a:effectLst>
                            <a:outerShdw blurRad="38100" dist="38100" dir="2700000" algn="tl">
                              <a:srgbClr val="C0C0C0"/>
                            </a:outerShdw>
                          </a:effectLst>
                          <a:latin typeface="Times New Roman" pitchFamily="18" charset="0"/>
                          <a:ea typeface="+mj-ea"/>
                          <a:cs typeface="+mj-cs"/>
                        </a:rPr>
                        <a:t>Defect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4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Andalus" pitchFamily="18" charset="-78"/>
                          <a:ea typeface="+mn-ea"/>
                          <a:cs typeface="Andalus" pitchFamily="18" charset="-78"/>
                        </a:rPr>
                        <a:t>Hemolytic jaundice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Andalus" pitchFamily="18" charset="-78"/>
                          <a:cs typeface="Andalus" pitchFamily="18" charset="-78"/>
                        </a:rPr>
                        <a:t>Unconjugated</a:t>
                      </a:r>
                      <a:r>
                        <a:rPr lang="en-US" sz="2400" b="0" baseline="0" dirty="0">
                          <a:latin typeface="Andalus" pitchFamily="18" charset="-78"/>
                          <a:cs typeface="Andalus" pitchFamily="18" charset="-78"/>
                        </a:rPr>
                        <a:t> hyperbilirubinemia </a:t>
                      </a:r>
                      <a:endParaRPr lang="en-US" sz="2400" b="0" dirty="0">
                        <a:latin typeface="Andalus" pitchFamily="18" charset="-78"/>
                        <a:cs typeface="Andalus" pitchFamily="18"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Arial" pitchFamily="34" charset="0"/>
                        <a:buChar char="•"/>
                      </a:pPr>
                      <a:r>
                        <a:rPr lang="en-US" sz="2400" b="0" dirty="0">
                          <a:latin typeface="Andalus" pitchFamily="18" charset="-78"/>
                          <a:cs typeface="Andalus" pitchFamily="18" charset="-78"/>
                        </a:rPr>
                        <a:t>Bilirubin production exceeds its conjugation in the liver (hemolytic anemias)</a:t>
                      </a:r>
                    </a:p>
                    <a:p>
                      <a:pPr marL="342900" indent="-342900" algn="l">
                        <a:buFont typeface="Arial" pitchFamily="34" charset="0"/>
                        <a:buChar char="•"/>
                      </a:pPr>
                      <a:r>
                        <a:rPr lang="en-US" sz="2400" b="0" dirty="0">
                          <a:latin typeface="Andalus" pitchFamily="18" charset="-78"/>
                          <a:cs typeface="Andalus" pitchFamily="18" charset="-78"/>
                        </a:rPr>
                        <a:t>Raised plasma LDH</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15156">
                <a:tc>
                  <a:txBody>
                    <a:bodyPr/>
                    <a:lstStyle/>
                    <a:p>
                      <a:pPr algn="ctr"/>
                      <a:r>
                        <a:rPr lang="en-US" sz="2400" b="1" kern="1200" dirty="0">
                          <a:solidFill>
                            <a:srgbClr val="FF0000"/>
                          </a:solidFill>
                          <a:latin typeface="Andalus" pitchFamily="18" charset="-78"/>
                          <a:ea typeface="+mn-ea"/>
                          <a:cs typeface="Andalus" pitchFamily="18" charset="-78"/>
                        </a:rPr>
                        <a:t>Hepatocellular jaundice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Andalus" pitchFamily="18" charset="-78"/>
                          <a:cs typeface="Andalus" pitchFamily="18" charset="-78"/>
                        </a:rPr>
                        <a:t>Unconjugated</a:t>
                      </a:r>
                      <a:r>
                        <a:rPr lang="en-US" sz="2400" b="0" baseline="0" dirty="0">
                          <a:latin typeface="Andalus" pitchFamily="18" charset="-78"/>
                          <a:cs typeface="Andalus" pitchFamily="18" charset="-78"/>
                        </a:rPr>
                        <a:t>/conjugated hyperbilirubinemia </a:t>
                      </a:r>
                      <a:endParaRPr lang="en-US" sz="2400" b="0" dirty="0">
                        <a:latin typeface="Andalus" pitchFamily="18" charset="-78"/>
                        <a:cs typeface="Andalus" pitchFamily="18"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Arial" pitchFamily="34" charset="0"/>
                        <a:buChar char="•"/>
                      </a:pPr>
                      <a:r>
                        <a:rPr lang="en-US" sz="2400" b="0" dirty="0">
                          <a:latin typeface="Andalus" pitchFamily="18" charset="-78"/>
                          <a:cs typeface="Andalus" pitchFamily="18" charset="-78"/>
                        </a:rPr>
                        <a:t>Hepatocellular</a:t>
                      </a:r>
                      <a:r>
                        <a:rPr lang="en-US" sz="2400" b="0" baseline="0" dirty="0">
                          <a:latin typeface="Andalus" pitchFamily="18" charset="-78"/>
                          <a:cs typeface="Andalus" pitchFamily="18" charset="-78"/>
                        </a:rPr>
                        <a:t> damage (due to hepatitis)</a:t>
                      </a:r>
                    </a:p>
                    <a:p>
                      <a:pPr marL="342900" indent="-342900" algn="l">
                        <a:buFont typeface="Arial" pitchFamily="34" charset="0"/>
                        <a:buChar char="•"/>
                      </a:pPr>
                      <a:r>
                        <a:rPr lang="en-US" sz="2400" b="0" baseline="0" dirty="0">
                          <a:latin typeface="Andalus" pitchFamily="18" charset="-78"/>
                          <a:cs typeface="Andalus" pitchFamily="18" charset="-78"/>
                        </a:rPr>
                        <a:t>Raised ALT &amp; AST</a:t>
                      </a:r>
                      <a:endParaRPr lang="en-US" sz="2400" b="0" dirty="0">
                        <a:latin typeface="Andalus" pitchFamily="18" charset="-78"/>
                        <a:cs typeface="Andalus" pitchFamily="18"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54467">
                <a:tc>
                  <a:txBody>
                    <a:bodyPr/>
                    <a:lstStyle/>
                    <a:p>
                      <a:pPr algn="ctr"/>
                      <a:r>
                        <a:rPr lang="en-US" sz="2400" b="1" kern="1200" dirty="0">
                          <a:solidFill>
                            <a:srgbClr val="FF0000"/>
                          </a:solidFill>
                          <a:latin typeface="Andalus" pitchFamily="18" charset="-78"/>
                          <a:ea typeface="+mn-ea"/>
                          <a:cs typeface="Andalus" pitchFamily="18" charset="-78"/>
                        </a:rPr>
                        <a:t>Obstructive jaundice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Andalus" pitchFamily="18" charset="-78"/>
                          <a:cs typeface="Andalus" pitchFamily="18" charset="-78"/>
                        </a:rPr>
                        <a:t>Conjugated</a:t>
                      </a:r>
                      <a:r>
                        <a:rPr lang="en-US" sz="2400" b="0" baseline="0" dirty="0">
                          <a:latin typeface="Andalus" pitchFamily="18" charset="-78"/>
                          <a:cs typeface="Andalus" pitchFamily="18" charset="-78"/>
                        </a:rPr>
                        <a:t> hyperbilirubinemia </a:t>
                      </a:r>
                      <a:endParaRPr lang="en-US" sz="2400" b="0" dirty="0">
                        <a:latin typeface="Andalus" pitchFamily="18" charset="-78"/>
                        <a:cs typeface="Andalus" pitchFamily="18" charset="-78"/>
                      </a:endParaRPr>
                    </a:p>
                    <a:p>
                      <a:pPr algn="ctr"/>
                      <a:endParaRPr lang="en-US" sz="2400" b="1" kern="1200" dirty="0">
                        <a:solidFill>
                          <a:srgbClr val="FF0000"/>
                        </a:solidFill>
                        <a:latin typeface="Andalus" pitchFamily="18" charset="-78"/>
                        <a:ea typeface="+mn-ea"/>
                        <a:cs typeface="Andalus" pitchFamily="18"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0" dirty="0">
                          <a:latin typeface="Andalus" pitchFamily="18" charset="-78"/>
                          <a:cs typeface="Andalus" pitchFamily="18" charset="-78"/>
                        </a:rPr>
                        <a:t>Extrahepatic cholestasis (gallstone)</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0" dirty="0">
                          <a:latin typeface="Andalus" pitchFamily="18" charset="-78"/>
                          <a:cs typeface="Andalus" pitchFamily="18" charset="-78"/>
                        </a:rPr>
                        <a:t>Raised</a:t>
                      </a:r>
                      <a:r>
                        <a:rPr lang="en-US" sz="2400" b="0" baseline="0" dirty="0">
                          <a:latin typeface="Andalus" pitchFamily="18" charset="-78"/>
                          <a:cs typeface="Andalus" pitchFamily="18" charset="-78"/>
                        </a:rPr>
                        <a:t> ALP</a:t>
                      </a:r>
                      <a:endParaRPr lang="en-US" sz="2400" b="0" dirty="0">
                        <a:latin typeface="Andalus" pitchFamily="18" charset="-78"/>
                        <a:cs typeface="Andalus" pitchFamily="18"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3813" name="TextBox 2"/>
          <p:cNvSpPr txBox="1">
            <a:spLocks noChangeArrowheads="1"/>
          </p:cNvSpPr>
          <p:nvPr/>
        </p:nvSpPr>
        <p:spPr bwMode="auto">
          <a:xfrm flipH="1">
            <a:off x="-1371600" y="1371600"/>
            <a:ext cx="1879600" cy="523875"/>
          </a:xfrm>
          <a:prstGeom prst="rect">
            <a:avLst/>
          </a:prstGeom>
          <a:noFill/>
          <a:ln w="9525">
            <a:noFill/>
            <a:miter lim="800000"/>
            <a:headEnd/>
            <a:tailEnd/>
          </a:ln>
        </p:spPr>
        <p:txBody>
          <a:bodyPr>
            <a:spAutoFit/>
          </a:bodyPr>
          <a:lstStyle/>
          <a:p>
            <a:pPr eaLnBrk="1" hangingPunct="1"/>
            <a:r>
              <a:rPr lang="en-US"/>
              <a:t> </a:t>
            </a:r>
          </a:p>
        </p:txBody>
      </p:sp>
      <p:sp>
        <p:nvSpPr>
          <p:cNvPr id="33814" name="Title 1"/>
          <p:cNvSpPr>
            <a:spLocks noGrp="1"/>
          </p:cNvSpPr>
          <p:nvPr>
            <p:ph type="title"/>
          </p:nvPr>
        </p:nvSpPr>
        <p:spPr>
          <a:xfrm flipV="1">
            <a:off x="4953000" y="0"/>
            <a:ext cx="3733800" cy="457200"/>
          </a:xfrm>
        </p:spPr>
        <p:txBody>
          <a:bodyPr>
            <a:normAutofit fontScale="90000"/>
          </a:bodyPr>
          <a:lstStyle/>
          <a:p>
            <a:r>
              <a:rPr lang="en-US"/>
              <a:t> </a:t>
            </a:r>
          </a:p>
        </p:txBody>
      </p:sp>
      <p:sp>
        <p:nvSpPr>
          <p:cNvPr id="2" name="Rectangle 1">
            <a:extLst>
              <a:ext uri="{FF2B5EF4-FFF2-40B4-BE49-F238E27FC236}">
                <a16:creationId xmlns:a16="http://schemas.microsoft.com/office/drawing/2014/main" id="{C94B72E9-9FEB-4C97-B623-AC4A35D634D5}"/>
              </a:ext>
            </a:extLst>
          </p:cNvPr>
          <p:cNvSpPr/>
          <p:nvPr/>
        </p:nvSpPr>
        <p:spPr>
          <a:xfrm>
            <a:off x="152400" y="122236"/>
            <a:ext cx="228658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extLst>
      <p:ext uri="{BB962C8B-B14F-4D97-AF65-F5344CB8AC3E}">
        <p14:creationId xmlns:p14="http://schemas.microsoft.com/office/powerpoint/2010/main" val="13978793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 </a:t>
            </a:r>
          </a:p>
        </p:txBody>
      </p:sp>
      <p:sp>
        <p:nvSpPr>
          <p:cNvPr id="34819" name="Content Placeholder 2"/>
          <p:cNvSpPr>
            <a:spLocks noGrp="1"/>
          </p:cNvSpPr>
          <p:nvPr>
            <p:ph idx="1"/>
          </p:nvPr>
        </p:nvSpPr>
        <p:spPr/>
        <p:txBody>
          <a:bodyPr/>
          <a:lstStyle/>
          <a:p>
            <a:pPr marL="0" indent="0">
              <a:buFont typeface="Arial" charset="0"/>
              <a:buNone/>
            </a:pPr>
            <a:r>
              <a:rPr lang="en-US"/>
              <a:t> </a:t>
            </a:r>
          </a:p>
        </p:txBody>
      </p:sp>
      <p:graphicFrame>
        <p:nvGraphicFramePr>
          <p:cNvPr id="4" name="Table 3"/>
          <p:cNvGraphicFramePr>
            <a:graphicFrameLocks noGrp="1"/>
          </p:cNvGraphicFramePr>
          <p:nvPr/>
        </p:nvGraphicFramePr>
        <p:xfrm>
          <a:off x="152400" y="609600"/>
          <a:ext cx="8686800" cy="6067425"/>
        </p:xfrm>
        <a:graphic>
          <a:graphicData uri="http://schemas.openxmlformats.org/drawingml/2006/table">
            <a:tbl>
              <a:tblPr firstRow="1" bandRow="1">
                <a:tableStyleId>{5C22544A-7EE6-4342-B048-85BDC9FD1C3A}</a:tableStyleId>
              </a:tblPr>
              <a:tblGrid>
                <a:gridCol w="1664970">
                  <a:extLst>
                    <a:ext uri="{9D8B030D-6E8A-4147-A177-3AD203B41FA5}">
                      <a16:colId xmlns:a16="http://schemas.microsoft.com/office/drawing/2014/main" val="20000"/>
                    </a:ext>
                  </a:extLst>
                </a:gridCol>
                <a:gridCol w="2316480">
                  <a:extLst>
                    <a:ext uri="{9D8B030D-6E8A-4147-A177-3AD203B41FA5}">
                      <a16:colId xmlns:a16="http://schemas.microsoft.com/office/drawing/2014/main" val="20001"/>
                    </a:ext>
                  </a:extLst>
                </a:gridCol>
                <a:gridCol w="2316480">
                  <a:extLst>
                    <a:ext uri="{9D8B030D-6E8A-4147-A177-3AD203B41FA5}">
                      <a16:colId xmlns:a16="http://schemas.microsoft.com/office/drawing/2014/main" val="20002"/>
                    </a:ext>
                  </a:extLst>
                </a:gridCol>
                <a:gridCol w="2388870">
                  <a:extLst>
                    <a:ext uri="{9D8B030D-6E8A-4147-A177-3AD203B41FA5}">
                      <a16:colId xmlns:a16="http://schemas.microsoft.com/office/drawing/2014/main" val="20003"/>
                    </a:ext>
                  </a:extLst>
                </a:gridCol>
              </a:tblGrid>
              <a:tr h="1707356">
                <a:tc>
                  <a:txBody>
                    <a:bodyPr/>
                    <a:lstStyle/>
                    <a:p>
                      <a:pPr algn="ctr"/>
                      <a:endParaRPr lang="en-US" sz="2400" b="1" kern="1200" dirty="0">
                        <a:solidFill>
                          <a:srgbClr val="FF0000"/>
                        </a:solidFill>
                        <a:latin typeface="Andalus" pitchFamily="18" charset="-78"/>
                        <a:ea typeface="+mn-ea"/>
                        <a:cs typeface="Andalus" pitchFamily="18" charset="-78"/>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i="1" u="sng" kern="1200" dirty="0">
                          <a:solidFill>
                            <a:srgbClr val="006600"/>
                          </a:solidFill>
                          <a:effectLst>
                            <a:outerShdw blurRad="38100" dist="38100" dir="2700000" algn="tl">
                              <a:srgbClr val="C0C0C0"/>
                            </a:outerShdw>
                          </a:effectLst>
                          <a:latin typeface="Times New Roman" pitchFamily="18" charset="0"/>
                          <a:ea typeface="+mj-ea"/>
                          <a:cs typeface="+mj-cs"/>
                        </a:rPr>
                        <a:t>Serum bilirubin</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i="1" u="sng" kern="1200" dirty="0">
                          <a:solidFill>
                            <a:srgbClr val="006600"/>
                          </a:solidFill>
                          <a:effectLst>
                            <a:outerShdw blurRad="38100" dist="38100" dir="2700000" algn="tl">
                              <a:srgbClr val="C0C0C0"/>
                            </a:outerShdw>
                          </a:effectLst>
                          <a:latin typeface="Times New Roman" pitchFamily="18" charset="0"/>
                          <a:ea typeface="+mj-ea"/>
                          <a:cs typeface="+mj-cs"/>
                        </a:rPr>
                        <a:t>Urine bilirubin</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i="1" u="sng" kern="1200" dirty="0">
                          <a:solidFill>
                            <a:srgbClr val="006600"/>
                          </a:solidFill>
                          <a:effectLst>
                            <a:outerShdw blurRad="38100" dist="38100" dir="2700000" algn="tl">
                              <a:srgbClr val="C0C0C0"/>
                            </a:outerShdw>
                          </a:effectLst>
                          <a:latin typeface="Times New Roman" pitchFamily="18" charset="0"/>
                          <a:ea typeface="+mj-ea"/>
                          <a:cs typeface="+mj-cs"/>
                        </a:rPr>
                        <a:t>Urinary urobilinogen</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88269">
                <a:tc>
                  <a:txBody>
                    <a:bodyPr/>
                    <a:lstStyle/>
                    <a:p>
                      <a:pPr algn="ctr"/>
                      <a:r>
                        <a:rPr lang="en-US" sz="2400" b="1" kern="1200" dirty="0">
                          <a:solidFill>
                            <a:srgbClr val="FF0000"/>
                          </a:solidFill>
                          <a:latin typeface="Andalus" pitchFamily="18" charset="-78"/>
                          <a:ea typeface="+mn-ea"/>
                          <a:cs typeface="Andalus" pitchFamily="18" charset="-78"/>
                        </a:rPr>
                        <a:t>Hemolytic jaundice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Unconjugated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Absent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Increased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7356">
                <a:tc>
                  <a:txBody>
                    <a:bodyPr/>
                    <a:lstStyle/>
                    <a:p>
                      <a:pPr algn="ctr"/>
                      <a:r>
                        <a:rPr lang="en-US" sz="2400" b="1" kern="1200" dirty="0">
                          <a:solidFill>
                            <a:srgbClr val="FF0000"/>
                          </a:solidFill>
                          <a:latin typeface="Andalus" pitchFamily="18" charset="-78"/>
                          <a:ea typeface="+mn-ea"/>
                          <a:cs typeface="Andalus" pitchFamily="18" charset="-78"/>
                        </a:rPr>
                        <a:t>Hepatic jaundice</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Both conjugated and unconjugated</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Present in case of micro-obstruction</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Decreased in case of micro-obstruction</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64444">
                <a:tc>
                  <a:txBody>
                    <a:bodyPr/>
                    <a:lstStyle/>
                    <a:p>
                      <a:pPr algn="ctr"/>
                      <a:r>
                        <a:rPr lang="en-US" sz="2400" b="1" kern="1200" dirty="0">
                          <a:solidFill>
                            <a:srgbClr val="FF0000"/>
                          </a:solidFill>
                          <a:latin typeface="Andalus" pitchFamily="18" charset="-78"/>
                          <a:ea typeface="+mn-ea"/>
                          <a:cs typeface="Andalus" pitchFamily="18" charset="-78"/>
                        </a:rPr>
                        <a:t>Obstructive jaundice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Conjugated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Present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kern="1200" dirty="0">
                          <a:solidFill>
                            <a:schemeClr val="dk1"/>
                          </a:solidFill>
                          <a:latin typeface="Andalus" pitchFamily="18" charset="-78"/>
                          <a:ea typeface="+mn-ea"/>
                          <a:cs typeface="Andalus" pitchFamily="18" charset="-78"/>
                        </a:rPr>
                        <a:t>Absent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37D601E3-D279-4F34-9118-E9C99093D9B7}"/>
              </a:ext>
            </a:extLst>
          </p:cNvPr>
          <p:cNvSpPr/>
          <p:nvPr/>
        </p:nvSpPr>
        <p:spPr>
          <a:xfrm>
            <a:off x="152400" y="126842"/>
            <a:ext cx="228658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extLst>
      <p:ext uri="{BB962C8B-B14F-4D97-AF65-F5344CB8AC3E}">
        <p14:creationId xmlns:p14="http://schemas.microsoft.com/office/powerpoint/2010/main" val="27883067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2" name="TextBox 2"/>
          <p:cNvSpPr txBox="1">
            <a:spLocks noChangeArrowheads="1"/>
          </p:cNvSpPr>
          <p:nvPr/>
        </p:nvSpPr>
        <p:spPr bwMode="auto">
          <a:xfrm flipH="1">
            <a:off x="-1371600" y="1371600"/>
            <a:ext cx="1879600" cy="523875"/>
          </a:xfrm>
          <a:prstGeom prst="rect">
            <a:avLst/>
          </a:prstGeom>
          <a:noFill/>
          <a:ln w="9525">
            <a:noFill/>
            <a:miter lim="800000"/>
            <a:headEnd/>
            <a:tailEnd/>
          </a:ln>
        </p:spPr>
        <p:txBody>
          <a:bodyPr>
            <a:spAutoFit/>
          </a:bodyPr>
          <a:lstStyle/>
          <a:p>
            <a:pPr eaLnBrk="1" hangingPunct="1"/>
            <a:r>
              <a:rPr lang="en-US"/>
              <a:t> </a:t>
            </a:r>
          </a:p>
        </p:txBody>
      </p:sp>
      <p:sp>
        <p:nvSpPr>
          <p:cNvPr id="14383" name="Title 1"/>
          <p:cNvSpPr>
            <a:spLocks noGrp="1"/>
          </p:cNvSpPr>
          <p:nvPr>
            <p:ph type="title"/>
          </p:nvPr>
        </p:nvSpPr>
        <p:spPr>
          <a:xfrm flipV="1">
            <a:off x="4953000" y="0"/>
            <a:ext cx="3733800" cy="457200"/>
          </a:xfrm>
        </p:spPr>
        <p:txBody>
          <a:bodyPr>
            <a:normAutofit fontScale="90000"/>
          </a:bodyPr>
          <a:lstStyle/>
          <a:p>
            <a:r>
              <a:rPr lang="en-US"/>
              <a:t> </a:t>
            </a:r>
          </a:p>
        </p:txBody>
      </p:sp>
      <p:sp>
        <p:nvSpPr>
          <p:cNvPr id="5" name="Content Placeholder 4"/>
          <p:cNvSpPr>
            <a:spLocks noGrp="1"/>
          </p:cNvSpPr>
          <p:nvPr>
            <p:ph idx="1"/>
          </p:nvPr>
        </p:nvSpPr>
        <p:spPr/>
        <p:txBody>
          <a:bodyPr/>
          <a:lstStyle/>
          <a:p>
            <a:pPr>
              <a:buNone/>
            </a:pPr>
            <a:r>
              <a:rPr lang="en-US" dirty="0"/>
              <a:t> </a:t>
            </a:r>
          </a:p>
        </p:txBody>
      </p:sp>
      <p:sp>
        <p:nvSpPr>
          <p:cNvPr id="2" name="Rectangle 1">
            <a:extLst>
              <a:ext uri="{FF2B5EF4-FFF2-40B4-BE49-F238E27FC236}">
                <a16:creationId xmlns:a16="http://schemas.microsoft.com/office/drawing/2014/main" id="{E1A13575-0A05-45C4-ADAD-A063B44811EB}"/>
              </a:ext>
            </a:extLst>
          </p:cNvPr>
          <p:cNvSpPr/>
          <p:nvPr/>
        </p:nvSpPr>
        <p:spPr>
          <a:xfrm>
            <a:off x="152400" y="15366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pic>
        <p:nvPicPr>
          <p:cNvPr id="7" name="Picture 2" descr="C:\Users\dell\Desktop\jaundice-f55738.jpg">
            <a:extLst>
              <a:ext uri="{FF2B5EF4-FFF2-40B4-BE49-F238E27FC236}">
                <a16:creationId xmlns:a16="http://schemas.microsoft.com/office/drawing/2014/main" id="{B90575BA-3DA2-4221-89BB-DF40A86CEBC4}"/>
              </a:ext>
            </a:extLst>
          </p:cNvPr>
          <p:cNvPicPr>
            <a:picLocks noChangeAspect="1" noChangeArrowheads="1"/>
          </p:cNvPicPr>
          <p:nvPr/>
        </p:nvPicPr>
        <p:blipFill>
          <a:blip r:embed="rId2" cstate="print"/>
          <a:srcRect/>
          <a:stretch>
            <a:fillRect/>
          </a:stretch>
        </p:blipFill>
        <p:spPr bwMode="auto">
          <a:xfrm>
            <a:off x="1676400" y="1295400"/>
            <a:ext cx="6172200" cy="4114800"/>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25</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3800" dirty="0"/>
              <a:t>Link: </a:t>
            </a:r>
            <a:r>
              <a:rPr lang="en-US" sz="4000" dirty="0">
                <a:hlinkClick r:id="rId2"/>
              </a:rPr>
              <a:t>https://www.academia.edu/download/64227366/Obstructive%20Jaundice.pdf</a:t>
            </a:r>
            <a:endParaRPr lang="en-US" sz="4000" dirty="0"/>
          </a:p>
          <a:p>
            <a:pPr marL="0" indent="0">
              <a:buNone/>
            </a:pPr>
            <a:endParaRPr lang="en-US" sz="4000" dirty="0"/>
          </a:p>
          <a:p>
            <a:pPr marL="0" indent="0">
              <a:buNone/>
            </a:pPr>
            <a:r>
              <a:rPr lang="en-US" sz="3800" dirty="0"/>
              <a:t>Journal Name : Surgery </a:t>
            </a:r>
            <a:br>
              <a:rPr lang="en-US" sz="3800" dirty="0"/>
            </a:br>
            <a:endParaRPr lang="en-US" sz="3800" dirty="0"/>
          </a:p>
          <a:p>
            <a:pPr marL="0" indent="0" algn="l">
              <a:buNone/>
            </a:pPr>
            <a:r>
              <a:rPr lang="en-US" sz="3800" dirty="0"/>
              <a:t> </a:t>
            </a:r>
          </a:p>
          <a:p>
            <a:pPr marL="0" indent="0">
              <a:buNone/>
            </a:pPr>
            <a:r>
              <a:rPr lang="en-US" sz="3800" dirty="0"/>
              <a:t>Title: Obstructive jaundice: understanding the Pathophysiology</a:t>
            </a:r>
          </a:p>
          <a:p>
            <a:pPr marL="0" indent="0">
              <a:buNone/>
            </a:pPr>
            <a:endParaRPr lang="en-US" sz="3800" dirty="0"/>
          </a:p>
          <a:p>
            <a:pPr marL="0" indent="0">
              <a:buNone/>
            </a:pPr>
            <a:endParaRPr lang="en-US" sz="3800" dirty="0"/>
          </a:p>
          <a:p>
            <a:pPr marL="0" indent="0">
              <a:buNone/>
            </a:pPr>
            <a:r>
              <a:rPr lang="en-US" sz="3800" dirty="0"/>
              <a:t>Author Name: </a:t>
            </a:r>
            <a:r>
              <a:rPr lang="en-US" sz="4000" dirty="0"/>
              <a:t>Ketan </a:t>
            </a:r>
            <a:r>
              <a:rPr lang="en-US" sz="4000" dirty="0" err="1"/>
              <a:t>Vagholkar</a:t>
            </a:r>
            <a:endParaRPr lang="en-US" sz="4000"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r>
              <a:rPr lang="en-US" sz="2900" dirty="0"/>
              <a:t>Jaundice is one of the most prevalent symptom in hepatobiliary disorders. The nature of jaundice may vary from hepatocellular to obstructive pattern. In a few cases, it may be </a:t>
            </a:r>
            <a:r>
              <a:rPr lang="en-US" sz="2900" dirty="0" err="1"/>
              <a:t>haemolytic</a:t>
            </a:r>
            <a:r>
              <a:rPr lang="en-US" sz="2900" dirty="0"/>
              <a:t> in nature. Identifying and ascertaining the type is pivotal for further investigation. A combination of </a:t>
            </a:r>
            <a:r>
              <a:rPr lang="en-US" sz="2900" dirty="0" err="1"/>
              <a:t>haematological</a:t>
            </a:r>
            <a:r>
              <a:rPr lang="en-US" sz="2900" dirty="0"/>
              <a:t> and radiological investigations will not only provide information on the severity and the impact of obstructive jaundice on various organ systems of the body but also help in determining the prognosis. Endoscopy can also provide diagnostic as well as a therapeutic benefit in obstructive jaundice. The pathophysiology, clinical evaluation and investigations in a case of obstructive jaundice is discussed in this paper</a:t>
            </a:r>
          </a:p>
        </p:txBody>
      </p:sp>
      <p:sp>
        <p:nvSpPr>
          <p:cNvPr id="5" name="Rectangle 4">
            <a:extLst>
              <a:ext uri="{FF2B5EF4-FFF2-40B4-BE49-F238E27FC236}">
                <a16:creationId xmlns:a16="http://schemas.microsoft.com/office/drawing/2014/main" id="{BF4D7422-0FCE-45A9-B047-BA917AFDEC01}"/>
              </a:ext>
            </a:extLst>
          </p:cNvPr>
          <p:cNvSpPr/>
          <p:nvPr/>
        </p:nvSpPr>
        <p:spPr>
          <a:xfrm>
            <a:off x="152400" y="1682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27</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77743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
            </a:pPr>
            <a:r>
              <a:rPr lang="en-GB" sz="2400" dirty="0"/>
              <a:t>Lippincott Illustrated Review, Biochemistry (Eighth edition, chapter 21, </a:t>
            </a:r>
            <a:r>
              <a:rPr lang="en-GB" sz="2400"/>
              <a:t>Pages 313-315)</a:t>
            </a:r>
            <a:endParaRPr lang="en-GB" sz="2400" dirty="0"/>
          </a:p>
          <a:p>
            <a:pPr algn="just">
              <a:lnSpc>
                <a:spcPct val="150000"/>
              </a:lnSpc>
            </a:pPr>
            <a:r>
              <a:rPr lang="en-US" sz="2400" dirty="0"/>
              <a:t>Google scholar</a:t>
            </a:r>
          </a:p>
          <a:p>
            <a:pPr algn="just">
              <a:lnSpc>
                <a:spcPct val="150000"/>
              </a:lnSpc>
            </a:pPr>
            <a:r>
              <a:rPr lang="en-US" sz="2400" dirty="0"/>
              <a:t>Google images</a:t>
            </a:r>
          </a:p>
          <a:p>
            <a:pPr>
              <a:lnSpc>
                <a:spcPct val="150000"/>
              </a:lnSpc>
            </a:pPr>
            <a:endParaRPr lang="en-US" sz="2400" dirty="0"/>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Tree>
    <p:extLst>
      <p:ext uri="{BB962C8B-B14F-4D97-AF65-F5344CB8AC3E}">
        <p14:creationId xmlns:p14="http://schemas.microsoft.com/office/powerpoint/2010/main" val="86772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400" dirty="0">
                <a:latin typeface="Andalus" pitchFamily="18" charset="-78"/>
                <a:cs typeface="Andalus" pitchFamily="18" charset="-78"/>
              </a:rPr>
              <a:t>At the end of this lecture students should be able to </a:t>
            </a:r>
          </a:p>
          <a:p>
            <a:pPr lvl="2">
              <a:lnSpc>
                <a:spcPct val="150000"/>
              </a:lnSpc>
              <a:buFont typeface="Wingdings" panose="05000000000000000000" pitchFamily="2" charset="2"/>
              <a:buChar char="Ø"/>
            </a:pPr>
            <a:r>
              <a:rPr lang="en-US" sz="2400" dirty="0">
                <a:latin typeface="Andalus" pitchFamily="18" charset="-78"/>
                <a:cs typeface="Andalus" pitchFamily="18" charset="-78"/>
              </a:rPr>
              <a:t>Describe heme degradation pathway</a:t>
            </a:r>
          </a:p>
          <a:p>
            <a:pPr lvl="2">
              <a:lnSpc>
                <a:spcPct val="150000"/>
              </a:lnSpc>
              <a:buFont typeface="Wingdings" panose="05000000000000000000" pitchFamily="2" charset="2"/>
              <a:buChar char="Ø"/>
            </a:pPr>
            <a:r>
              <a:rPr lang="en-US" sz="2400" dirty="0">
                <a:latin typeface="Andalus" pitchFamily="18" charset="-78"/>
                <a:cs typeface="Andalus" pitchFamily="18" charset="-78"/>
              </a:rPr>
              <a:t>Explain types, pathophysiology and biochemical findings of jaundice </a:t>
            </a:r>
          </a:p>
          <a:p>
            <a:pPr lvl="2" algn="just">
              <a:lnSpc>
                <a:spcPct val="150000"/>
              </a:lnSpc>
              <a:buFont typeface="Wingdings" pitchFamily="2" charset="2"/>
              <a:buChar char="Ø"/>
              <a:defRPr/>
            </a:pPr>
            <a:endParaRPr lang="en-US" sz="2000" dirty="0">
              <a:latin typeface="Andalus" pitchFamily="18" charset="-78"/>
              <a:cs typeface="Andalus" pitchFamily="18" charset="-78"/>
            </a:endParaRPr>
          </a:p>
          <a:p>
            <a:pPr>
              <a:lnSpc>
                <a:spcPct val="150000"/>
              </a:lnSpc>
              <a:buNone/>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333357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 </a:t>
            </a:r>
          </a:p>
        </p:txBody>
      </p:sp>
      <p:sp>
        <p:nvSpPr>
          <p:cNvPr id="8195" name="Content Placeholder 2"/>
          <p:cNvSpPr>
            <a:spLocks noGrp="1"/>
          </p:cNvSpPr>
          <p:nvPr>
            <p:ph idx="1"/>
          </p:nvPr>
        </p:nvSpPr>
        <p:spPr/>
        <p:txBody>
          <a:bodyPr/>
          <a:lstStyle/>
          <a:p>
            <a:pPr marL="0" indent="0">
              <a:buFont typeface="Arial" charset="0"/>
              <a:buNone/>
            </a:pPr>
            <a:r>
              <a:rPr lang="en-US"/>
              <a:t> </a:t>
            </a:r>
          </a:p>
        </p:txBody>
      </p:sp>
      <p:pic>
        <p:nvPicPr>
          <p:cNvPr id="8196" name="Picture 2"/>
          <p:cNvPicPr>
            <a:picLocks noChangeAspect="1" noChangeArrowheads="1"/>
          </p:cNvPicPr>
          <p:nvPr/>
        </p:nvPicPr>
        <p:blipFill>
          <a:blip r:embed="rId2"/>
          <a:srcRect r="1619"/>
          <a:stretch>
            <a:fillRect/>
          </a:stretch>
        </p:blipFill>
        <p:spPr bwMode="auto">
          <a:xfrm>
            <a:off x="77788" y="1295400"/>
            <a:ext cx="8913812" cy="4543425"/>
          </a:xfrm>
          <a:prstGeom prst="rect">
            <a:avLst/>
          </a:prstGeom>
          <a:noFill/>
          <a:ln w="9525">
            <a:noFill/>
            <a:miter lim="800000"/>
            <a:headEnd/>
            <a:tailEnd/>
          </a:ln>
        </p:spPr>
      </p:pic>
      <p:sp>
        <p:nvSpPr>
          <p:cNvPr id="2" name="Rectangle 1">
            <a:extLst>
              <a:ext uri="{FF2B5EF4-FFF2-40B4-BE49-F238E27FC236}">
                <a16:creationId xmlns:a16="http://schemas.microsoft.com/office/drawing/2014/main" id="{B3D32B10-7F4A-4AC0-A7EA-F9BA7CD3EAC0}"/>
              </a:ext>
            </a:extLst>
          </p:cNvPr>
          <p:cNvSpPr/>
          <p:nvPr/>
        </p:nvSpPr>
        <p:spPr>
          <a:xfrm>
            <a:off x="1524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066800"/>
            <a:ext cx="8153400" cy="4953000"/>
          </a:xfrm>
        </p:spPr>
        <p:txBody>
          <a:bodyPr/>
          <a:lstStyle/>
          <a:p>
            <a:pPr algn="just">
              <a:lnSpc>
                <a:spcPct val="150000"/>
              </a:lnSpc>
            </a:pPr>
            <a:r>
              <a:rPr lang="en-US" sz="2800">
                <a:latin typeface="Times New Roman" pitchFamily="18" charset="0"/>
              </a:rPr>
              <a:t>Hemoglobin is degraded in the body to produce Heme &amp; Globin</a:t>
            </a:r>
          </a:p>
          <a:p>
            <a:pPr lvl="2" algn="just">
              <a:lnSpc>
                <a:spcPct val="150000"/>
              </a:lnSpc>
              <a:buFont typeface="Wingdings" pitchFamily="2" charset="2"/>
              <a:buChar char="Ø"/>
            </a:pPr>
            <a:r>
              <a:rPr lang="en-US">
                <a:latin typeface="Times New Roman" pitchFamily="18" charset="0"/>
              </a:rPr>
              <a:t>globin is degraded to its constituent amino acids,</a:t>
            </a:r>
          </a:p>
          <a:p>
            <a:pPr lvl="2" algn="just">
              <a:lnSpc>
                <a:spcPct val="150000"/>
              </a:lnSpc>
              <a:buFont typeface="Wingdings" pitchFamily="2" charset="2"/>
              <a:buChar char="Ø"/>
            </a:pPr>
            <a:r>
              <a:rPr lang="en-US">
                <a:latin typeface="Times New Roman" pitchFamily="18" charset="0"/>
              </a:rPr>
              <a:t>iron of heme enters the iron pool for reuse</a:t>
            </a:r>
          </a:p>
          <a:p>
            <a:pPr lvl="2" algn="just">
              <a:lnSpc>
                <a:spcPct val="150000"/>
              </a:lnSpc>
              <a:buFont typeface="Wingdings" pitchFamily="2" charset="2"/>
              <a:buChar char="Ø"/>
            </a:pPr>
            <a:r>
              <a:rPr lang="en-US">
                <a:latin typeface="Times New Roman" pitchFamily="18" charset="0"/>
              </a:rPr>
              <a:t>iron-free porphyrin portion of heme is degraded, mainly in the reticuloendothelial cells of the liver, spleen and bone marrow</a:t>
            </a:r>
          </a:p>
        </p:txBody>
      </p:sp>
      <p:sp>
        <p:nvSpPr>
          <p:cNvPr id="21507" name="Title 1"/>
          <p:cNvSpPr>
            <a:spLocks noGrp="1"/>
          </p:cNvSpPr>
          <p:nvPr>
            <p:ph type="title"/>
          </p:nvPr>
        </p:nvSpPr>
        <p:spPr>
          <a:xfrm>
            <a:off x="628650" y="327026"/>
            <a:ext cx="7886700" cy="1325563"/>
          </a:xfrm>
        </p:spPr>
        <p:txBody>
          <a:bodyPr/>
          <a:lstStyle/>
          <a:p>
            <a:r>
              <a:rPr lang="en-US"/>
              <a:t> </a:t>
            </a:r>
          </a:p>
        </p:txBody>
      </p:sp>
      <p:sp>
        <p:nvSpPr>
          <p:cNvPr id="2" name="Rectangle 1">
            <a:extLst>
              <a:ext uri="{FF2B5EF4-FFF2-40B4-BE49-F238E27FC236}">
                <a16:creationId xmlns:a16="http://schemas.microsoft.com/office/drawing/2014/main" id="{23C76987-C911-40FB-AFD3-8E91F4C9F654}"/>
              </a:ext>
            </a:extLst>
          </p:cNvPr>
          <p:cNvSpPr/>
          <p:nvPr/>
        </p:nvSpPr>
        <p:spPr>
          <a:xfrm>
            <a:off x="228600" y="32702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33400" y="304800"/>
            <a:ext cx="7467600" cy="1143000"/>
          </a:xfrm>
        </p:spPr>
        <p:txBody>
          <a:bodyPr>
            <a:normAutofit/>
          </a:bodyPr>
          <a:lstStyle/>
          <a:p>
            <a:pPr algn="ctr">
              <a:defRPr/>
            </a:pPr>
            <a:r>
              <a:rPr lang="en-US" sz="3600" b="1" dirty="0">
                <a:latin typeface="Andalus" pitchFamily="18" charset="-78"/>
                <a:cs typeface="Andalus" pitchFamily="18" charset="-78"/>
              </a:rPr>
              <a:t>Heme Degradation</a:t>
            </a:r>
          </a:p>
        </p:txBody>
      </p:sp>
      <p:sp>
        <p:nvSpPr>
          <p:cNvPr id="3" name="Content Placeholder 2"/>
          <p:cNvSpPr>
            <a:spLocks noGrp="1"/>
          </p:cNvSpPr>
          <p:nvPr>
            <p:ph idx="1"/>
          </p:nvPr>
        </p:nvSpPr>
        <p:spPr>
          <a:xfrm>
            <a:off x="457200" y="1600200"/>
            <a:ext cx="8153400" cy="4953000"/>
          </a:xfrm>
        </p:spPr>
        <p:txBody>
          <a:bodyPr>
            <a:normAutofit/>
          </a:bodyPr>
          <a:lstStyle/>
          <a:p>
            <a:pPr marL="0" indent="0" algn="just">
              <a:buFont typeface="Wingdings" pitchFamily="2" charset="2"/>
              <a:buNone/>
              <a:defRPr/>
            </a:pPr>
            <a:r>
              <a:rPr lang="en-US" sz="3600" b="1" i="1" u="sng" kern="1200" dirty="0">
                <a:solidFill>
                  <a:srgbClr val="006600"/>
                </a:solidFill>
                <a:effectLst>
                  <a:outerShdw blurRad="38100" dist="38100" dir="2700000" algn="tl">
                    <a:srgbClr val="C0C0C0"/>
                  </a:outerShdw>
                </a:effectLst>
                <a:latin typeface="Times New Roman" pitchFamily="18" charset="0"/>
                <a:ea typeface="+mj-ea"/>
                <a:cs typeface="+mj-cs"/>
              </a:rPr>
              <a:t>Steps</a:t>
            </a:r>
            <a:r>
              <a:rPr lang="en-US" sz="2800" b="1" i="1" u="sng" dirty="0">
                <a:effectLst>
                  <a:outerShdw blurRad="38100" dist="38100" dir="2700000" algn="tl">
                    <a:srgbClr val="000000">
                      <a:alpha val="43137"/>
                    </a:srgbClr>
                  </a:outerShdw>
                </a:effectLst>
                <a:latin typeface="Times New Roman" pitchFamily="18" charset="0"/>
              </a:rPr>
              <a:t> </a:t>
            </a:r>
          </a:p>
          <a:p>
            <a:pPr algn="just">
              <a:lnSpc>
                <a:spcPct val="150000"/>
              </a:lnSpc>
              <a:buFont typeface="Wingdings" pitchFamily="2" charset="2"/>
              <a:buChar char="Ø"/>
              <a:defRPr/>
            </a:pPr>
            <a:r>
              <a:rPr lang="en-US" sz="2800" dirty="0">
                <a:latin typeface="Times New Roman" pitchFamily="18" charset="0"/>
              </a:rPr>
              <a:t>Formation of bilirubin</a:t>
            </a:r>
          </a:p>
          <a:p>
            <a:pPr algn="just">
              <a:lnSpc>
                <a:spcPct val="150000"/>
              </a:lnSpc>
              <a:buFont typeface="Wingdings" pitchFamily="2" charset="2"/>
              <a:buChar char="Ø"/>
              <a:defRPr/>
            </a:pPr>
            <a:r>
              <a:rPr lang="en-US" sz="2800" dirty="0">
                <a:latin typeface="Times New Roman" pitchFamily="18" charset="0"/>
              </a:rPr>
              <a:t>Uptake by liver</a:t>
            </a:r>
          </a:p>
          <a:p>
            <a:pPr algn="just">
              <a:lnSpc>
                <a:spcPct val="150000"/>
              </a:lnSpc>
              <a:buFont typeface="Wingdings" pitchFamily="2" charset="2"/>
              <a:buChar char="Ø"/>
              <a:defRPr/>
            </a:pPr>
            <a:r>
              <a:rPr lang="en-US" sz="2800" dirty="0">
                <a:latin typeface="Times New Roman" pitchFamily="18" charset="0"/>
              </a:rPr>
              <a:t>Conjugation in liver</a:t>
            </a:r>
          </a:p>
          <a:p>
            <a:pPr algn="just">
              <a:lnSpc>
                <a:spcPct val="150000"/>
              </a:lnSpc>
              <a:buFont typeface="Wingdings" pitchFamily="2" charset="2"/>
              <a:buChar char="Ø"/>
              <a:defRPr/>
            </a:pPr>
            <a:r>
              <a:rPr lang="en-US" sz="2800" dirty="0">
                <a:latin typeface="Times New Roman" pitchFamily="18" charset="0"/>
              </a:rPr>
              <a:t>Secretion into bile</a:t>
            </a:r>
          </a:p>
          <a:p>
            <a:pPr algn="just">
              <a:lnSpc>
                <a:spcPct val="150000"/>
              </a:lnSpc>
              <a:buFont typeface="Wingdings" pitchFamily="2" charset="2"/>
              <a:buChar char="Ø"/>
              <a:defRPr/>
            </a:pPr>
            <a:r>
              <a:rPr lang="en-US" sz="2800" dirty="0">
                <a:latin typeface="Times New Roman" pitchFamily="18" charset="0"/>
              </a:rPr>
              <a:t>Formation of urobilins in intestine</a:t>
            </a:r>
          </a:p>
        </p:txBody>
      </p:sp>
      <p:sp>
        <p:nvSpPr>
          <p:cNvPr id="2" name="Rectangle 1">
            <a:extLst>
              <a:ext uri="{FF2B5EF4-FFF2-40B4-BE49-F238E27FC236}">
                <a16:creationId xmlns:a16="http://schemas.microsoft.com/office/drawing/2014/main" id="{A035442D-BD57-44A6-823A-46D8E6606FFA}"/>
              </a:ext>
            </a:extLst>
          </p:cNvPr>
          <p:cNvSpPr/>
          <p:nvPr/>
        </p:nvSpPr>
        <p:spPr>
          <a:xfrm>
            <a:off x="160648" y="1339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srcRect l="3618" r="3947" b="4387"/>
          <a:stretch>
            <a:fillRect/>
          </a:stretch>
        </p:blipFill>
        <p:spPr bwMode="auto">
          <a:xfrm>
            <a:off x="1828800" y="30163"/>
            <a:ext cx="5715000" cy="6838950"/>
          </a:xfrm>
          <a:prstGeom prst="rect">
            <a:avLst/>
          </a:prstGeom>
          <a:noFill/>
          <a:ln w="9525">
            <a:noFill/>
            <a:miter lim="800000"/>
            <a:headEnd/>
            <a:tailEnd/>
          </a:ln>
        </p:spPr>
      </p:pic>
      <p:sp>
        <p:nvSpPr>
          <p:cNvPr id="23555" name="Content Placeholder 1"/>
          <p:cNvSpPr>
            <a:spLocks noGrp="1"/>
          </p:cNvSpPr>
          <p:nvPr>
            <p:ph idx="1"/>
          </p:nvPr>
        </p:nvSpPr>
        <p:spPr>
          <a:xfrm>
            <a:off x="457200" y="1981200"/>
            <a:ext cx="152400" cy="3886200"/>
          </a:xfrm>
        </p:spPr>
        <p:txBody>
          <a:bodyPr/>
          <a:lstStyle/>
          <a:p>
            <a:pPr marL="0" indent="0">
              <a:buFont typeface="Wingdings" pitchFamily="2" charset="2"/>
              <a:buNone/>
            </a:pPr>
            <a:r>
              <a:rPr lang="en-US"/>
              <a:t> </a:t>
            </a:r>
          </a:p>
        </p:txBody>
      </p:sp>
      <p:sp>
        <p:nvSpPr>
          <p:cNvPr id="23556" name="Title 3"/>
          <p:cNvSpPr>
            <a:spLocks noGrp="1"/>
          </p:cNvSpPr>
          <p:nvPr>
            <p:ph type="title"/>
          </p:nvPr>
        </p:nvSpPr>
        <p:spPr>
          <a:xfrm flipH="1">
            <a:off x="152400" y="419100"/>
            <a:ext cx="304800" cy="533400"/>
          </a:xfrm>
        </p:spPr>
        <p:txBody>
          <a:bodyPr>
            <a:normAutofit fontScale="90000"/>
          </a:bodyPr>
          <a:lstStyle/>
          <a:p>
            <a:r>
              <a:rPr lang="en-US"/>
              <a:t> </a:t>
            </a:r>
          </a:p>
        </p:txBody>
      </p:sp>
      <p:sp>
        <p:nvSpPr>
          <p:cNvPr id="2" name="Rectangle 1">
            <a:extLst>
              <a:ext uri="{FF2B5EF4-FFF2-40B4-BE49-F238E27FC236}">
                <a16:creationId xmlns:a16="http://schemas.microsoft.com/office/drawing/2014/main" id="{60699579-8533-450A-95A8-3447E40E9FB8}"/>
              </a:ext>
            </a:extLst>
          </p:cNvPr>
          <p:cNvSpPr/>
          <p:nvPr/>
        </p:nvSpPr>
        <p:spPr>
          <a:xfrm>
            <a:off x="38100" y="10604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1167</TotalTime>
  <Words>924</Words>
  <Application>Microsoft Office PowerPoint</Application>
  <PresentationFormat>On-screen Show (4:3)</PresentationFormat>
  <Paragraphs>181</Paragraphs>
  <Slides>30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Andalus</vt:lpstr>
      <vt:lpstr>Arial</vt:lpstr>
      <vt:lpstr>Arial Black</vt:lpstr>
      <vt:lpstr>Calibri</vt:lpstr>
      <vt:lpstr>Calibri Light</vt:lpstr>
      <vt:lpstr>Cambria</vt:lpstr>
      <vt:lpstr>Segoe UI</vt:lpstr>
      <vt:lpstr>Times New Roman</vt:lpstr>
      <vt:lpstr>Wingdings</vt:lpstr>
      <vt:lpstr>Office Theme</vt:lpstr>
      <vt:lpstr>1_Office Theme</vt:lpstr>
      <vt:lpstr>PowerPoint Presentation</vt:lpstr>
      <vt:lpstr>Blood and Immunology Module 1st Year MBBS (LGIS) Heme Degradation and Jaundice </vt:lpstr>
      <vt:lpstr>Motto, Vision, Dream</vt:lpstr>
      <vt:lpstr>PowerPoint Presentation</vt:lpstr>
      <vt:lpstr>PowerPoint Presentation</vt:lpstr>
      <vt:lpstr> </vt:lpstr>
      <vt:lpstr> </vt:lpstr>
      <vt:lpstr>Heme Degradation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Anatomical &amp; Physiological Aspects </vt:lpstr>
      <vt:lpstr>Anatomical &amp; Physiological Aspects </vt:lpstr>
      <vt:lpstr>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110</cp:revision>
  <dcterms:created xsi:type="dcterms:W3CDTF">2006-08-16T00:00:00Z</dcterms:created>
  <dcterms:modified xsi:type="dcterms:W3CDTF">2025-02-11T04:51:48Z</dcterms:modified>
</cp:coreProperties>
</file>