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34"/>
  </p:notesMasterIdLst>
  <p:handoutMasterIdLst>
    <p:handoutMasterId r:id="rId35"/>
  </p:handoutMasterIdLst>
  <p:sldIdLst>
    <p:sldId id="340" r:id="rId2"/>
    <p:sldId id="405" r:id="rId3"/>
    <p:sldId id="341" r:id="rId4"/>
    <p:sldId id="576" r:id="rId5"/>
    <p:sldId id="419" r:id="rId6"/>
    <p:sldId id="496" r:id="rId7"/>
    <p:sldId id="550" r:id="rId8"/>
    <p:sldId id="551" r:id="rId9"/>
    <p:sldId id="552" r:id="rId10"/>
    <p:sldId id="553" r:id="rId11"/>
    <p:sldId id="554" r:id="rId12"/>
    <p:sldId id="555" r:id="rId13"/>
    <p:sldId id="556" r:id="rId14"/>
    <p:sldId id="557" r:id="rId15"/>
    <p:sldId id="575" r:id="rId16"/>
    <p:sldId id="558" r:id="rId17"/>
    <p:sldId id="559" r:id="rId18"/>
    <p:sldId id="560" r:id="rId19"/>
    <p:sldId id="561" r:id="rId20"/>
    <p:sldId id="562" r:id="rId21"/>
    <p:sldId id="563" r:id="rId22"/>
    <p:sldId id="564" r:id="rId23"/>
    <p:sldId id="565" r:id="rId24"/>
    <p:sldId id="572" r:id="rId25"/>
    <p:sldId id="573" r:id="rId26"/>
    <p:sldId id="574" r:id="rId27"/>
    <p:sldId id="566" r:id="rId28"/>
    <p:sldId id="567" r:id="rId29"/>
    <p:sldId id="568" r:id="rId30"/>
    <p:sldId id="569" r:id="rId31"/>
    <p:sldId id="570" r:id="rId32"/>
    <p:sldId id="57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3011" autoAdjust="0"/>
  </p:normalViewPr>
  <p:slideViewPr>
    <p:cSldViewPr>
      <p:cViewPr varScale="1">
        <p:scale>
          <a:sx n="86" d="100"/>
          <a:sy n="86" d="100"/>
        </p:scale>
        <p:origin x="156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3"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3"/>
    <dgm:cxn modelId="{4A9FFF58-7BC4-4C65-9759-C9C669FC2B76}" type="presOf" srcId="{DACAB5BA-B8B4-4D66-8B11-1D02259E020B}" destId="{B6B6B41B-120B-4968-AB6A-FC6E7C8EF3C0}" srcOrd="1" destOrd="0" presId="urn:microsoft.com/office/officeart/2005/8/layout/gear1#3"/>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3"/>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3"/>
    <dgm:cxn modelId="{E633DDFA-2095-473F-876E-4E0B2BFEEFF6}" type="presOf" srcId="{23718C41-0A1F-40BF-86BE-8A5476EC271E}" destId="{398423B3-DD54-4226-99D7-017EFC1488DF}" srcOrd="0" destOrd="0" presId="urn:microsoft.com/office/officeart/2005/8/layout/gear1#3"/>
    <dgm:cxn modelId="{EEB57BF3-C8C3-4D26-B720-6A2822B576FB}" type="presOf" srcId="{399ACE2F-90C5-48B1-9E65-700A32562848}" destId="{9815588C-16D0-4475-B64C-847FC87C8C32}" srcOrd="3" destOrd="0" presId="urn:microsoft.com/office/officeart/2005/8/layout/gear1#3"/>
    <dgm:cxn modelId="{0C255DF6-A053-4031-BF78-2222755ED1B9}" type="presOf" srcId="{663C1E13-76F9-4B70-A2F2-CA23180743CE}" destId="{93300324-D62F-4E58-B882-734182BDB462}" srcOrd="0" destOrd="0" presId="urn:microsoft.com/office/officeart/2005/8/layout/gear1#3"/>
    <dgm:cxn modelId="{EC63EEBE-12D9-4B46-A3D6-28286309B01D}" type="presOf" srcId="{DACAB5BA-B8B4-4D66-8B11-1D02259E020B}" destId="{87622A90-D0D8-4EA3-BC0D-D537801AF2B1}" srcOrd="0" destOrd="0" presId="urn:microsoft.com/office/officeart/2005/8/layout/gear1#3"/>
    <dgm:cxn modelId="{0F63D9BC-9028-4C84-92D9-B4BDAB4F1E91}" srcId="{F9CEBA05-2F10-437E-89B2-54F4D9FAF478}" destId="{DACAB5BA-B8B4-4D66-8B11-1D02259E020B}" srcOrd="0" destOrd="0" parTransId="{D76093C5-B96B-4182-8418-CFDB341D2418}" sibTransId="{23718C41-0A1F-40BF-86BE-8A5476EC271E}"/>
    <dgm:cxn modelId="{CD461FA2-0710-4EF6-AA5F-BD774C121CA7}" type="presOf" srcId="{399ACE2F-90C5-48B1-9E65-700A32562848}" destId="{7D3EFDB4-E5D1-439A-86D8-1FCF80D959BA}" srcOrd="2" destOrd="0" presId="urn:microsoft.com/office/officeart/2005/8/layout/gear1#3"/>
    <dgm:cxn modelId="{9A0FA2F0-3016-4FA6-B4C5-E56783E79BCF}" type="presOf" srcId="{399ACE2F-90C5-48B1-9E65-700A32562848}" destId="{59EDF28D-6C67-49D0-B5A1-DE5C3CBA2292}" srcOrd="0" destOrd="0" presId="urn:microsoft.com/office/officeart/2005/8/layout/gear1#3"/>
    <dgm:cxn modelId="{8DEEF35F-B436-4B54-B7F8-F04A2A69F5A6}" type="presOf" srcId="{188C389E-9423-41DE-9C5E-D4A7E95C7E62}" destId="{6DF3A3A0-5919-4E69-80DD-61760D6340A0}" srcOrd="0" destOrd="0" presId="urn:microsoft.com/office/officeart/2005/8/layout/gear1#3"/>
    <dgm:cxn modelId="{ED902FCE-FC6D-4D59-A8C3-CAA6A78FCEEC}" type="presOf" srcId="{399ACE2F-90C5-48B1-9E65-700A32562848}" destId="{23DC08E4-3725-4448-BFFF-1CCEA2F2987E}" srcOrd="1" destOrd="0" presId="urn:microsoft.com/office/officeart/2005/8/layout/gear1#3"/>
    <dgm:cxn modelId="{E4A97E14-7D05-4D68-BAE4-4AC1811FFA38}" type="presOf" srcId="{DA82EADB-2721-42A0-95EA-F9B5521A38A6}" destId="{A09CEA93-9338-4361-A5E6-CF85B6019F5A}" srcOrd="0" destOrd="0" presId="urn:microsoft.com/office/officeart/2005/8/layout/gear1#3"/>
    <dgm:cxn modelId="{17623212-9C52-4B97-A93F-581E50A0EE7B}" type="presOf" srcId="{DACAB5BA-B8B4-4D66-8B11-1D02259E020B}" destId="{8BC64EA7-2794-42B6-96C9-F39A52CB985A}" srcOrd="2" destOrd="0" presId="urn:microsoft.com/office/officeart/2005/8/layout/gear1#3"/>
    <dgm:cxn modelId="{1C705BF0-F7A3-4A41-98DE-5AA498EC2268}" type="presParOf" srcId="{5ED88519-AC6C-4AA3-B76D-812B93A167E4}" destId="{87622A90-D0D8-4EA3-BC0D-D537801AF2B1}" srcOrd="0" destOrd="0" presId="urn:microsoft.com/office/officeart/2005/8/layout/gear1#3"/>
    <dgm:cxn modelId="{5266FA23-4487-4733-8F43-10B4A20688EF}" type="presParOf" srcId="{5ED88519-AC6C-4AA3-B76D-812B93A167E4}" destId="{B6B6B41B-120B-4968-AB6A-FC6E7C8EF3C0}" srcOrd="1" destOrd="0" presId="urn:microsoft.com/office/officeart/2005/8/layout/gear1#3"/>
    <dgm:cxn modelId="{23C721C6-4DD1-49A5-A0CC-65BFB64A7E75}" type="presParOf" srcId="{5ED88519-AC6C-4AA3-B76D-812B93A167E4}" destId="{8BC64EA7-2794-42B6-96C9-F39A52CB985A}" srcOrd="2" destOrd="0" presId="urn:microsoft.com/office/officeart/2005/8/layout/gear1#3"/>
    <dgm:cxn modelId="{08D4CDD4-CF96-43E9-B573-3FB26B41DE0C}" type="presParOf" srcId="{5ED88519-AC6C-4AA3-B76D-812B93A167E4}" destId="{93300324-D62F-4E58-B882-734182BDB462}" srcOrd="3" destOrd="0" presId="urn:microsoft.com/office/officeart/2005/8/layout/gear1#3"/>
    <dgm:cxn modelId="{0C03EB2A-BA9F-4177-9C0D-A92A2D112A1E}" type="presParOf" srcId="{5ED88519-AC6C-4AA3-B76D-812B93A167E4}" destId="{B9330EE9-43E4-4FD4-8144-E92B1DD0FCDF}" srcOrd="4" destOrd="0" presId="urn:microsoft.com/office/officeart/2005/8/layout/gear1#3"/>
    <dgm:cxn modelId="{B7789E63-81C6-41C0-A5D9-387B1A51717B}" type="presParOf" srcId="{5ED88519-AC6C-4AA3-B76D-812B93A167E4}" destId="{4822A78E-EAEC-401F-941A-3A84E13E2357}" srcOrd="5" destOrd="0" presId="urn:microsoft.com/office/officeart/2005/8/layout/gear1#3"/>
    <dgm:cxn modelId="{830F74C4-09BC-4E6A-ABCE-5808A3EAE773}" type="presParOf" srcId="{5ED88519-AC6C-4AA3-B76D-812B93A167E4}" destId="{59EDF28D-6C67-49D0-B5A1-DE5C3CBA2292}" srcOrd="6" destOrd="0" presId="urn:microsoft.com/office/officeart/2005/8/layout/gear1#3"/>
    <dgm:cxn modelId="{92E21763-77DE-4C9D-A499-28DE0AED0A6E}" type="presParOf" srcId="{5ED88519-AC6C-4AA3-B76D-812B93A167E4}" destId="{23DC08E4-3725-4448-BFFF-1CCEA2F2987E}" srcOrd="7" destOrd="0" presId="urn:microsoft.com/office/officeart/2005/8/layout/gear1#3"/>
    <dgm:cxn modelId="{E00C3D16-7BB4-47D7-9337-A6DC556836A3}" type="presParOf" srcId="{5ED88519-AC6C-4AA3-B76D-812B93A167E4}" destId="{7D3EFDB4-E5D1-439A-86D8-1FCF80D959BA}" srcOrd="8" destOrd="0" presId="urn:microsoft.com/office/officeart/2005/8/layout/gear1#3"/>
    <dgm:cxn modelId="{B1A8B9D7-A8F9-4D92-9BB0-4672EC454C94}" type="presParOf" srcId="{5ED88519-AC6C-4AA3-B76D-812B93A167E4}" destId="{9815588C-16D0-4475-B64C-847FC87C8C32}" srcOrd="9" destOrd="0" presId="urn:microsoft.com/office/officeart/2005/8/layout/gear1#3"/>
    <dgm:cxn modelId="{FFB249CB-C123-4064-A0AD-BE7A0B9EF2A4}" type="presParOf" srcId="{5ED88519-AC6C-4AA3-B76D-812B93A167E4}" destId="{398423B3-DD54-4226-99D7-017EFC1488DF}" srcOrd="10" destOrd="0" presId="urn:microsoft.com/office/officeart/2005/8/layout/gear1#3"/>
    <dgm:cxn modelId="{00DCB96D-7544-4E39-9DB2-EC33C479AC4C}" type="presParOf" srcId="{5ED88519-AC6C-4AA3-B76D-812B93A167E4}" destId="{6DF3A3A0-5919-4E69-80DD-61760D6340A0}" srcOrd="11" destOrd="0" presId="urn:microsoft.com/office/officeart/2005/8/layout/gear1#3"/>
    <dgm:cxn modelId="{A941BE95-AD73-4534-949E-F30171D085E1}" type="presParOf" srcId="{5ED88519-AC6C-4AA3-B76D-812B93A167E4}" destId="{A09CEA93-9338-4361-A5E6-CF85B6019F5A}" srcOrd="12" destOrd="0" presId="urn:microsoft.com/office/officeart/2005/8/layout/gear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3">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0D9D83-BD0D-4E4A-A10A-7085F8AB3397}" type="datetimeFigureOut">
              <a:rPr lang="en-US" smtClean="0"/>
              <a:pPr/>
              <a:t>2/12/2025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D00744-AC93-4298-9CB7-CC401410ABCD}" type="datetimeFigureOut">
              <a:rPr lang="en-US" smtClean="0"/>
              <a:pPr/>
              <a:t>2/12/2025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pPr>
                <a:defRPr/>
              </a:pPr>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pPr>
                <a:defRPr/>
              </a:pPr>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pPr>
                <a:defRPr/>
              </a:pPr>
              <a:t>2/12/2025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pPr>
                <a:defRPr/>
              </a:pPr>
              <a:t>2/12/2025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pPr>
                <a:defRPr/>
              </a:pPr>
              <a:t>2/12/2025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pPr>
                <a:defRPr/>
              </a:pPr>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pPr>
                <a:defRPr/>
              </a:pPr>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pPr>
                <a:defRPr/>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2" cstate="print"/>
          <a:stretch>
            <a:fillRect/>
          </a:stretch>
        </p:blipFill>
        <p:spPr>
          <a:xfrm>
            <a:off x="2438400" y="1600200"/>
            <a:ext cx="4191000"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E765F074-D022-4257-8E76-44152F1F110D}"/>
              </a:ext>
            </a:extLst>
          </p:cNvPr>
          <p:cNvSpPr>
            <a:spLocks noGrp="1"/>
          </p:cNvSpPr>
          <p:nvPr>
            <p:ph idx="1"/>
          </p:nvPr>
        </p:nvSpPr>
        <p:spPr>
          <a:xfrm>
            <a:off x="437745" y="204442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Persistent mood state lasting for </a:t>
            </a:r>
            <a:r>
              <a:rPr lang="en-US" dirty="0" err="1"/>
              <a:t>atleast</a:t>
            </a:r>
            <a:r>
              <a:rPr lang="en-US" dirty="0"/>
              <a:t> 2 weeks</a:t>
            </a:r>
          </a:p>
          <a:p>
            <a:pPr>
              <a:buFont typeface="Wingdings" panose="05000000000000000000" pitchFamily="2" charset="2"/>
              <a:buChar char="v"/>
            </a:pPr>
            <a:r>
              <a:rPr lang="en-US" dirty="0"/>
              <a:t>Core symptoms</a:t>
            </a:r>
          </a:p>
          <a:p>
            <a:r>
              <a:rPr lang="en-US" dirty="0"/>
              <a:t>Low mood, Low energy, Anhedonia (lack of interest in activities)</a:t>
            </a:r>
          </a:p>
          <a:p>
            <a:pPr>
              <a:buFont typeface="Wingdings" panose="05000000000000000000" pitchFamily="2" charset="2"/>
              <a:buChar char="v"/>
            </a:pPr>
            <a:r>
              <a:rPr lang="en-US" dirty="0"/>
              <a:t>Other associated symptoms:</a:t>
            </a:r>
          </a:p>
          <a:p>
            <a:r>
              <a:rPr lang="en-US" dirty="0"/>
              <a:t>Feelings of worthlessness, hopelessness, helplessness, Inappropriate guilt, Disturbed sleep and appetite, Difficulty concentrating, Suicidal ideation</a:t>
            </a:r>
          </a:p>
        </p:txBody>
      </p:sp>
      <p:sp>
        <p:nvSpPr>
          <p:cNvPr id="5" name="Title 1">
            <a:extLst>
              <a:ext uri="{FF2B5EF4-FFF2-40B4-BE49-F238E27FC236}">
                <a16:creationId xmlns:a16="http://schemas.microsoft.com/office/drawing/2014/main" xmlns="" id="{F25DF992-0BA7-4F2C-B8B7-88BF9990A219}"/>
              </a:ext>
            </a:extLst>
          </p:cNvPr>
          <p:cNvSpPr>
            <a:spLocks noGrp="1"/>
          </p:cNvSpPr>
          <p:nvPr>
            <p:ph type="title"/>
          </p:nvPr>
        </p:nvSpPr>
        <p:spPr>
          <a:xfrm>
            <a:off x="457200" y="609600"/>
            <a:ext cx="8229600" cy="1143000"/>
          </a:xfrm>
        </p:spPr>
        <p:txBody>
          <a:bodyPr/>
          <a:lstStyle/>
          <a:p>
            <a:r>
              <a:rPr lang="en-US" b="1" dirty="0">
                <a:solidFill>
                  <a:srgbClr val="7030A0"/>
                </a:solidFill>
              </a:rPr>
              <a:t>DEPRESSIVE EPISODE</a:t>
            </a:r>
            <a:endParaRPr lang="en-PK" dirty="0"/>
          </a:p>
        </p:txBody>
      </p:sp>
      <p:sp>
        <p:nvSpPr>
          <p:cNvPr id="6" name="Rounded Rectangle 4">
            <a:extLst>
              <a:ext uri="{FF2B5EF4-FFF2-40B4-BE49-F238E27FC236}">
                <a16:creationId xmlns:a16="http://schemas.microsoft.com/office/drawing/2014/main" xmlns="" id="{15BA3B08-F3A9-C19E-8FF9-310C259C7E8B}"/>
              </a:ext>
            </a:extLst>
          </p:cNvPr>
          <p:cNvSpPr/>
          <p:nvPr/>
        </p:nvSpPr>
        <p:spPr>
          <a:xfrm>
            <a:off x="7425156" y="6305928"/>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97523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618DE-9352-40C5-BE6A-A54D0A16CB9B}"/>
              </a:ext>
            </a:extLst>
          </p:cNvPr>
          <p:cNvSpPr>
            <a:spLocks noGrp="1"/>
          </p:cNvSpPr>
          <p:nvPr>
            <p:ph type="title"/>
          </p:nvPr>
        </p:nvSpPr>
        <p:spPr>
          <a:xfrm>
            <a:off x="457200" y="609600"/>
            <a:ext cx="8229600" cy="1143000"/>
          </a:xfrm>
        </p:spPr>
        <p:txBody>
          <a:bodyPr/>
          <a:lstStyle/>
          <a:p>
            <a:r>
              <a:rPr lang="en-US" b="1" dirty="0">
                <a:solidFill>
                  <a:srgbClr val="7030A0"/>
                </a:solidFill>
              </a:rPr>
              <a:t>MIXED EPISODE</a:t>
            </a:r>
            <a:endParaRPr lang="en-PK" dirty="0"/>
          </a:p>
        </p:txBody>
      </p:sp>
      <p:sp>
        <p:nvSpPr>
          <p:cNvPr id="4" name="Content Placeholder 2">
            <a:extLst>
              <a:ext uri="{FF2B5EF4-FFF2-40B4-BE49-F238E27FC236}">
                <a16:creationId xmlns:a16="http://schemas.microsoft.com/office/drawing/2014/main" xmlns="" id="{B3A21507-6368-40F5-B173-395552CFD79D}"/>
              </a:ext>
            </a:extLst>
          </p:cNvPr>
          <p:cNvSpPr>
            <a:spLocks noGrp="1"/>
          </p:cNvSpPr>
          <p:nvPr>
            <p:ph idx="1"/>
          </p:nvPr>
        </p:nvSpPr>
        <p:spPr>
          <a:xfrm>
            <a:off x="471791" y="24384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Presence of several prominent manic and depressive symptoms which either occur simultaneously or alternate very rapidly from day to day or even within a day for </a:t>
            </a:r>
            <a:r>
              <a:rPr lang="en-US" dirty="0" err="1"/>
              <a:t>atleast</a:t>
            </a:r>
            <a:r>
              <a:rPr lang="en-US" dirty="0"/>
              <a:t> 2 weeks.</a:t>
            </a:r>
          </a:p>
        </p:txBody>
      </p:sp>
      <p:sp>
        <p:nvSpPr>
          <p:cNvPr id="5" name="Rounded Rectangle 4">
            <a:extLst>
              <a:ext uri="{FF2B5EF4-FFF2-40B4-BE49-F238E27FC236}">
                <a16:creationId xmlns:a16="http://schemas.microsoft.com/office/drawing/2014/main" xmlns="" id="{15BA3B08-F3A9-C19E-8FF9-310C259C7E8B}"/>
              </a:ext>
            </a:extLst>
          </p:cNvPr>
          <p:cNvSpPr/>
          <p:nvPr/>
        </p:nvSpPr>
        <p:spPr>
          <a:xfrm>
            <a:off x="7425156" y="6305928"/>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6679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6582E-1BE4-428A-8F9C-189506E525D9}"/>
              </a:ext>
            </a:extLst>
          </p:cNvPr>
          <p:cNvSpPr>
            <a:spLocks noGrp="1"/>
          </p:cNvSpPr>
          <p:nvPr>
            <p:ph type="title"/>
          </p:nvPr>
        </p:nvSpPr>
        <p:spPr/>
        <p:txBody>
          <a:bodyPr/>
          <a:lstStyle/>
          <a:p>
            <a:r>
              <a:rPr lang="en-US" b="1" dirty="0">
                <a:solidFill>
                  <a:srgbClr val="7030A0"/>
                </a:solidFill>
              </a:rPr>
              <a:t>TYPES</a:t>
            </a:r>
            <a:endParaRPr lang="en-PK" dirty="0"/>
          </a:p>
        </p:txBody>
      </p:sp>
      <p:sp>
        <p:nvSpPr>
          <p:cNvPr id="4" name="Content Placeholder 2">
            <a:extLst>
              <a:ext uri="{FF2B5EF4-FFF2-40B4-BE49-F238E27FC236}">
                <a16:creationId xmlns:a16="http://schemas.microsoft.com/office/drawing/2014/main" xmlns="" id="{C5F53514-4029-4847-A816-B622F108B474}"/>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BIPOLAR TYPE 1 DISORDER:</a:t>
            </a:r>
          </a:p>
          <a:p>
            <a:pPr>
              <a:buFont typeface="Arial" panose="020B0604020202020204" pitchFamily="34" charset="0"/>
              <a:buChar char="•"/>
            </a:pPr>
            <a:r>
              <a:rPr lang="en-US" dirty="0"/>
              <a:t>Occurrence of one or more </a:t>
            </a:r>
            <a:r>
              <a:rPr lang="en-US" b="1" dirty="0"/>
              <a:t>Manic or Mixed </a:t>
            </a:r>
            <a:r>
              <a:rPr lang="en-US" dirty="0"/>
              <a:t>episodes alternating with Depressive episodes or symptoms</a:t>
            </a:r>
            <a:r>
              <a:rPr lang="en-US" dirty="0" smtClean="0"/>
              <a:t>.</a:t>
            </a:r>
          </a:p>
          <a:p>
            <a:pPr>
              <a:buFont typeface="Arial" panose="020B0604020202020204" pitchFamily="34" charset="0"/>
              <a:buChar char="•"/>
            </a:pPr>
            <a:endParaRPr lang="en-US" dirty="0"/>
          </a:p>
          <a:p>
            <a:pPr marL="0" indent="0">
              <a:buNone/>
            </a:pPr>
            <a:endParaRPr lang="en-US" dirty="0"/>
          </a:p>
          <a:p>
            <a:r>
              <a:rPr lang="en-US" b="1" dirty="0"/>
              <a:t>BIPOLAR TYPE 2 DISORDER</a:t>
            </a:r>
            <a:r>
              <a:rPr lang="en-US" dirty="0"/>
              <a:t>:</a:t>
            </a:r>
          </a:p>
          <a:p>
            <a:pPr>
              <a:buFont typeface="Arial" panose="020B0604020202020204" pitchFamily="34" charset="0"/>
              <a:buChar char="•"/>
            </a:pPr>
            <a:r>
              <a:rPr lang="en-US" dirty="0"/>
              <a:t>Occurrence of one or more </a:t>
            </a:r>
            <a:r>
              <a:rPr lang="en-US" b="1" dirty="0"/>
              <a:t>Hypomanic</a:t>
            </a:r>
            <a:r>
              <a:rPr lang="en-US" dirty="0"/>
              <a:t> episode/s alternating with Depressive episodes or symptoms.  </a:t>
            </a:r>
          </a:p>
        </p:txBody>
      </p:sp>
      <p:sp>
        <p:nvSpPr>
          <p:cNvPr id="5" name="Rounded Rectangle 4">
            <a:extLst>
              <a:ext uri="{FF2B5EF4-FFF2-40B4-BE49-F238E27FC236}">
                <a16:creationId xmlns:a16="http://schemas.microsoft.com/office/drawing/2014/main" xmlns="" id="{15BA3B08-F3A9-C19E-8FF9-310C259C7E8B}"/>
              </a:ext>
            </a:extLst>
          </p:cNvPr>
          <p:cNvSpPr/>
          <p:nvPr/>
        </p:nvSpPr>
        <p:spPr>
          <a:xfrm>
            <a:off x="7425156" y="6305928"/>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18850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5A50B-D381-46AE-974D-12D1D5D6F0C8}"/>
              </a:ext>
            </a:extLst>
          </p:cNvPr>
          <p:cNvSpPr>
            <a:spLocks noGrp="1"/>
          </p:cNvSpPr>
          <p:nvPr>
            <p:ph type="title"/>
          </p:nvPr>
        </p:nvSpPr>
        <p:spPr>
          <a:xfrm>
            <a:off x="457200" y="304800"/>
            <a:ext cx="8229600" cy="1143000"/>
          </a:xfrm>
        </p:spPr>
        <p:txBody>
          <a:bodyPr/>
          <a:lstStyle/>
          <a:p>
            <a:r>
              <a:rPr lang="en-US" b="1" dirty="0">
                <a:solidFill>
                  <a:srgbClr val="7030A0"/>
                </a:solidFill>
              </a:rPr>
              <a:t>ETIOLOGY</a:t>
            </a:r>
            <a:endParaRPr lang="en-PK" dirty="0"/>
          </a:p>
        </p:txBody>
      </p:sp>
      <p:sp>
        <p:nvSpPr>
          <p:cNvPr id="4" name="Content Placeholder 2">
            <a:extLst>
              <a:ext uri="{FF2B5EF4-FFF2-40B4-BE49-F238E27FC236}">
                <a16:creationId xmlns:a16="http://schemas.microsoft.com/office/drawing/2014/main" xmlns="" id="{F7D7241A-73E8-4E4F-9AF0-67ECC810B6C3}"/>
              </a:ext>
            </a:extLst>
          </p:cNvPr>
          <p:cNvSpPr>
            <a:spLocks noGrp="1"/>
          </p:cNvSpPr>
          <p:nvPr/>
        </p:nvSpPr>
        <p:spPr>
          <a:xfrm>
            <a:off x="152400" y="1752600"/>
            <a:ext cx="9296713" cy="49886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Genetics: 85% </a:t>
            </a:r>
            <a:r>
              <a:rPr lang="en-US" b="1" dirty="0" smtClean="0"/>
              <a:t>heritability</a:t>
            </a:r>
            <a:endParaRPr lang="en-US" b="1" dirty="0"/>
          </a:p>
          <a:p>
            <a:pPr marL="0" indent="0">
              <a:buNone/>
            </a:pPr>
            <a:r>
              <a:rPr lang="en-US" dirty="0"/>
              <a:t>60% risk in monozygotic twins</a:t>
            </a:r>
          </a:p>
          <a:p>
            <a:pPr marL="0" indent="0">
              <a:buNone/>
            </a:pPr>
            <a:r>
              <a:rPr lang="en-US" dirty="0"/>
              <a:t>20% risk in dizygotic twin</a:t>
            </a:r>
          </a:p>
          <a:p>
            <a:pPr marL="0" indent="0">
              <a:buNone/>
            </a:pPr>
            <a:r>
              <a:rPr lang="en-US" dirty="0"/>
              <a:t>Risk alleles</a:t>
            </a:r>
          </a:p>
          <a:p>
            <a:pPr marL="0" indent="0">
              <a:buNone/>
            </a:pPr>
            <a:r>
              <a:rPr lang="en-US" dirty="0"/>
              <a:t>CACNA1C loci</a:t>
            </a:r>
          </a:p>
          <a:p>
            <a:r>
              <a:rPr lang="en-US" b="1" dirty="0"/>
              <a:t>Environmental factors</a:t>
            </a:r>
          </a:p>
          <a:p>
            <a:pPr marL="0" indent="0">
              <a:buNone/>
            </a:pPr>
            <a:r>
              <a:rPr lang="en-US" dirty="0"/>
              <a:t>Traumatic childhood experiences</a:t>
            </a:r>
          </a:p>
          <a:p>
            <a:pPr marL="0" indent="0">
              <a:buNone/>
            </a:pPr>
            <a:r>
              <a:rPr lang="en-US" dirty="0"/>
              <a:t>Childhood sexual abuse</a:t>
            </a:r>
          </a:p>
          <a:p>
            <a:pPr marL="0" indent="0">
              <a:buNone/>
            </a:pPr>
            <a:r>
              <a:rPr lang="en-US" dirty="0"/>
              <a:t>Life events precipitate manic or depressive episodes in bipolar disorder.</a:t>
            </a:r>
          </a:p>
          <a:p>
            <a:pPr marL="0" indent="0">
              <a:buNone/>
            </a:pPr>
            <a:r>
              <a:rPr lang="en-US" dirty="0"/>
              <a:t>Poor social support</a:t>
            </a:r>
          </a:p>
          <a:p>
            <a:endParaRPr lang="en-US" dirty="0"/>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60012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91E7F-94AC-4BBF-9BA5-DEF9B49ACFCC}"/>
              </a:ext>
            </a:extLst>
          </p:cNvPr>
          <p:cNvSpPr>
            <a:spLocks noGrp="1"/>
          </p:cNvSpPr>
          <p:nvPr>
            <p:ph type="title"/>
          </p:nvPr>
        </p:nvSpPr>
        <p:spPr/>
        <p:txBody>
          <a:bodyPr/>
          <a:lstStyle/>
          <a:p>
            <a:r>
              <a:rPr lang="en-US" b="1" dirty="0">
                <a:solidFill>
                  <a:srgbClr val="7030A0"/>
                </a:solidFill>
              </a:rPr>
              <a:t>ETIOLOGY</a:t>
            </a:r>
            <a:endParaRPr lang="en-PK" dirty="0"/>
          </a:p>
        </p:txBody>
      </p:sp>
      <p:sp>
        <p:nvSpPr>
          <p:cNvPr id="4" name="Content Placeholder 2">
            <a:extLst>
              <a:ext uri="{FF2B5EF4-FFF2-40B4-BE49-F238E27FC236}">
                <a16:creationId xmlns:a16="http://schemas.microsoft.com/office/drawing/2014/main" xmlns="" id="{1833A2E2-FA53-47A7-8586-2B32D9A807D4}"/>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Neurochemistry</a:t>
            </a:r>
          </a:p>
          <a:p>
            <a:pPr marL="0" indent="0">
              <a:buNone/>
            </a:pPr>
            <a:r>
              <a:rPr lang="en-US" dirty="0"/>
              <a:t>Dopamine overactivity</a:t>
            </a:r>
          </a:p>
          <a:p>
            <a:pPr marL="0" indent="0">
              <a:buNone/>
            </a:pPr>
            <a:r>
              <a:rPr lang="en-US" dirty="0"/>
              <a:t>Unguarded pursuit of rewarding </a:t>
            </a:r>
            <a:r>
              <a:rPr lang="en-US" dirty="0" smtClean="0"/>
              <a:t>behavior</a:t>
            </a:r>
            <a:endParaRPr lang="en-US" dirty="0"/>
          </a:p>
          <a:p>
            <a:pPr marL="0" indent="0">
              <a:buNone/>
            </a:pPr>
            <a:r>
              <a:rPr lang="en-US" dirty="0"/>
              <a:t>High sensitivity to changes in dopamine neurotransmission</a:t>
            </a:r>
          </a:p>
          <a:p>
            <a:pPr marL="0" indent="0">
              <a:buNone/>
            </a:pPr>
            <a:r>
              <a:rPr lang="en-US" dirty="0"/>
              <a:t>Increase glutamate </a:t>
            </a:r>
            <a:r>
              <a:rPr lang="en-US" dirty="0" smtClean="0"/>
              <a:t>levels</a:t>
            </a:r>
          </a:p>
          <a:p>
            <a:pPr marL="0" indent="0">
              <a:buNone/>
            </a:pPr>
            <a:endParaRPr lang="en-US" dirty="0"/>
          </a:p>
          <a:p>
            <a:r>
              <a:rPr lang="en-US" b="1" dirty="0"/>
              <a:t>Endocrine abnormalities</a:t>
            </a:r>
          </a:p>
          <a:p>
            <a:pPr marL="0" indent="0">
              <a:buNone/>
            </a:pPr>
            <a:r>
              <a:rPr lang="en-US" dirty="0"/>
              <a:t>Increase cortisol levels</a:t>
            </a:r>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60634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01254"/>
            <a:ext cx="9144000" cy="6156746"/>
          </a:xfrm>
        </p:spPr>
      </p:pic>
    </p:spTree>
    <p:extLst>
      <p:ext uri="{BB962C8B-B14F-4D97-AF65-F5344CB8AC3E}">
        <p14:creationId xmlns:p14="http://schemas.microsoft.com/office/powerpoint/2010/main" val="222110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D03E9-2FA1-4769-971A-2603AFC3B104}"/>
              </a:ext>
            </a:extLst>
          </p:cNvPr>
          <p:cNvSpPr>
            <a:spLocks noGrp="1"/>
          </p:cNvSpPr>
          <p:nvPr>
            <p:ph type="title"/>
          </p:nvPr>
        </p:nvSpPr>
        <p:spPr>
          <a:xfrm>
            <a:off x="457200" y="381000"/>
            <a:ext cx="8229600" cy="1143000"/>
          </a:xfrm>
        </p:spPr>
        <p:txBody>
          <a:bodyPr/>
          <a:lstStyle/>
          <a:p>
            <a:r>
              <a:rPr lang="en-US" b="1" dirty="0">
                <a:solidFill>
                  <a:srgbClr val="7030A0"/>
                </a:solidFill>
              </a:rPr>
              <a:t>HOW TO DIAGNOSE</a:t>
            </a:r>
            <a:endParaRPr lang="en-PK" dirty="0"/>
          </a:p>
        </p:txBody>
      </p:sp>
      <p:sp>
        <p:nvSpPr>
          <p:cNvPr id="4" name="Content Placeholder 2">
            <a:extLst>
              <a:ext uri="{FF2B5EF4-FFF2-40B4-BE49-F238E27FC236}">
                <a16:creationId xmlns:a16="http://schemas.microsoft.com/office/drawing/2014/main" xmlns="" id="{97E22B7D-08AE-41EF-9DA9-D83C2F86B8AD}"/>
              </a:ext>
            </a:extLst>
          </p:cNvPr>
          <p:cNvSpPr>
            <a:spLocks noGrp="1"/>
          </p:cNvSpPr>
          <p:nvPr/>
        </p:nvSpPr>
        <p:spPr>
          <a:xfrm>
            <a:off x="562905" y="1716947"/>
            <a:ext cx="8018191" cy="342410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History: </a:t>
            </a:r>
          </a:p>
          <a:p>
            <a:pPr>
              <a:buFont typeface="Wingdings" panose="05000000000000000000" pitchFamily="2" charset="2"/>
              <a:buChar char="§"/>
            </a:pPr>
            <a:r>
              <a:rPr lang="en-US" dirty="0"/>
              <a:t>Current episode and past episodes</a:t>
            </a:r>
          </a:p>
          <a:p>
            <a:pPr>
              <a:buFont typeface="Wingdings" panose="05000000000000000000" pitchFamily="2" charset="2"/>
              <a:buChar char="§"/>
            </a:pPr>
            <a:r>
              <a:rPr lang="en-US" dirty="0"/>
              <a:t>Establish episodic nature; Manic/Hypomanic episodes alternating with Depressive episode</a:t>
            </a:r>
          </a:p>
          <a:p>
            <a:pPr>
              <a:buFont typeface="Wingdings" panose="05000000000000000000" pitchFamily="2" charset="2"/>
              <a:buChar char="§"/>
            </a:pPr>
            <a:r>
              <a:rPr lang="en-US" dirty="0"/>
              <a:t>Establish duration; </a:t>
            </a:r>
          </a:p>
          <a:p>
            <a:pPr marL="0" indent="0">
              <a:buNone/>
            </a:pPr>
            <a:r>
              <a:rPr lang="en-US" dirty="0"/>
              <a:t>For Manic or Hypomanic episode Mood state and symptoms Present most of the day nearly every day for </a:t>
            </a:r>
            <a:r>
              <a:rPr lang="en-US" dirty="0" smtClean="0"/>
              <a:t>at least </a:t>
            </a:r>
            <a:r>
              <a:rPr lang="en-US" dirty="0"/>
              <a:t>1 week</a:t>
            </a:r>
          </a:p>
          <a:p>
            <a:pPr marL="0" indent="0">
              <a:buNone/>
            </a:pPr>
            <a:r>
              <a:rPr lang="en-US" dirty="0"/>
              <a:t>For depressive episode Mood state and symptoms Present most of the day nearly every day for </a:t>
            </a:r>
            <a:r>
              <a:rPr lang="en-US" dirty="0" smtClean="0"/>
              <a:t>at least </a:t>
            </a:r>
            <a:r>
              <a:rPr lang="en-US" dirty="0"/>
              <a:t>2 weeks</a:t>
            </a:r>
          </a:p>
          <a:p>
            <a:r>
              <a:rPr lang="en-US" b="1" dirty="0"/>
              <a:t>MSE</a:t>
            </a:r>
          </a:p>
          <a:p>
            <a:r>
              <a:rPr lang="en-US" b="1" dirty="0"/>
              <a:t>Psychological scales: </a:t>
            </a:r>
            <a:r>
              <a:rPr lang="en-US" dirty="0"/>
              <a:t>YMRS, HAM D</a:t>
            </a:r>
          </a:p>
          <a:p>
            <a:endParaRPr lang="en-US" dirty="0"/>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96301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24CF3-749B-42CF-B6AA-E99153642944}"/>
              </a:ext>
            </a:extLst>
          </p:cNvPr>
          <p:cNvSpPr>
            <a:spLocks noGrp="1"/>
          </p:cNvSpPr>
          <p:nvPr>
            <p:ph type="title"/>
          </p:nvPr>
        </p:nvSpPr>
        <p:spPr/>
        <p:txBody>
          <a:bodyPr/>
          <a:lstStyle/>
          <a:p>
            <a:r>
              <a:rPr lang="en-US" b="1" dirty="0">
                <a:solidFill>
                  <a:srgbClr val="7030A0"/>
                </a:solidFill>
              </a:rPr>
              <a:t>MANAGEMENT</a:t>
            </a:r>
            <a:endParaRPr lang="en-PK" dirty="0"/>
          </a:p>
        </p:txBody>
      </p:sp>
      <p:sp>
        <p:nvSpPr>
          <p:cNvPr id="4" name="Content Placeholder 2">
            <a:extLst>
              <a:ext uri="{FF2B5EF4-FFF2-40B4-BE49-F238E27FC236}">
                <a16:creationId xmlns:a16="http://schemas.microsoft.com/office/drawing/2014/main" xmlns="" id="{4D1F38C9-3B78-4B98-BB94-A41DF6EA0EF1}"/>
              </a:ext>
            </a:extLst>
          </p:cNvPr>
          <p:cNvSpPr>
            <a:spLocks noGrp="1"/>
          </p:cNvSpPr>
          <p:nvPr>
            <p:ph idx="1"/>
          </p:nvPr>
        </p:nvSpPr>
        <p:spPr>
          <a:xfrm>
            <a:off x="457200" y="1900237"/>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BIOLOGICAL MANAGEMENT</a:t>
            </a:r>
          </a:p>
          <a:p>
            <a:pPr>
              <a:buFont typeface="Wingdings" panose="05000000000000000000" pitchFamily="2" charset="2"/>
              <a:buChar char="q"/>
            </a:pPr>
            <a:r>
              <a:rPr lang="en-US" dirty="0"/>
              <a:t>Antipsychotics; </a:t>
            </a:r>
            <a:r>
              <a:rPr lang="en-US" dirty="0" smtClean="0"/>
              <a:t>Haloperidol, Olanzapine, </a:t>
            </a:r>
            <a:r>
              <a:rPr lang="en-US" dirty="0"/>
              <a:t>Risperidone, Quetiapine</a:t>
            </a:r>
          </a:p>
          <a:p>
            <a:pPr>
              <a:buFont typeface="Wingdings" panose="05000000000000000000" pitchFamily="2" charset="2"/>
              <a:buChar char="q"/>
            </a:pPr>
            <a:r>
              <a:rPr lang="en-US" dirty="0"/>
              <a:t>Mood </a:t>
            </a:r>
            <a:r>
              <a:rPr lang="en-US" dirty="0" smtClean="0"/>
              <a:t>stabilizers; </a:t>
            </a:r>
            <a:r>
              <a:rPr lang="en-US" dirty="0"/>
              <a:t>lithium, valproic acid</a:t>
            </a:r>
          </a:p>
          <a:p>
            <a:pPr>
              <a:buFont typeface="Wingdings" panose="05000000000000000000" pitchFamily="2" charset="2"/>
              <a:buChar char="q"/>
            </a:pPr>
            <a:r>
              <a:rPr lang="en-US" dirty="0" smtClean="0"/>
              <a:t>Benzodiazepines; </a:t>
            </a:r>
            <a:r>
              <a:rPr lang="en-US" dirty="0"/>
              <a:t>lorazepam, clonazepam</a:t>
            </a:r>
          </a:p>
          <a:p>
            <a:pPr>
              <a:buFont typeface="Wingdings" panose="05000000000000000000" pitchFamily="2" charset="2"/>
              <a:buChar char="q"/>
            </a:pPr>
            <a:r>
              <a:rPr lang="en-US" dirty="0"/>
              <a:t>Anti depressants; SSRI </a:t>
            </a:r>
          </a:p>
          <a:p>
            <a:pPr>
              <a:buFont typeface="Wingdings" panose="05000000000000000000" pitchFamily="2" charset="2"/>
              <a:buChar char="q"/>
            </a:pPr>
            <a:r>
              <a:rPr lang="en-US" dirty="0"/>
              <a:t>ECT; treatment resistant cases </a:t>
            </a:r>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27173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943E03DD-AAED-4623-BA39-953D1D218F46}"/>
              </a:ext>
            </a:extLst>
          </p:cNvPr>
          <p:cNvSpPr>
            <a:spLocks noGrp="1"/>
          </p:cNvSpPr>
          <p:nvPr/>
        </p:nvSpPr>
        <p:spPr>
          <a:xfrm>
            <a:off x="0" y="1716946"/>
            <a:ext cx="10363826"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PSYCHOLOGICAL MANAGEMENT</a:t>
            </a:r>
          </a:p>
          <a:p>
            <a:pPr>
              <a:buFont typeface="Wingdings" panose="05000000000000000000" pitchFamily="2" charset="2"/>
              <a:buChar char="q"/>
            </a:pPr>
            <a:r>
              <a:rPr lang="en-US" dirty="0"/>
              <a:t>Social </a:t>
            </a:r>
            <a:r>
              <a:rPr lang="en-US" dirty="0" smtClean="0"/>
              <a:t>Rhythm </a:t>
            </a:r>
            <a:r>
              <a:rPr lang="en-US" dirty="0"/>
              <a:t>Therapy</a:t>
            </a:r>
          </a:p>
          <a:p>
            <a:pPr>
              <a:buFont typeface="Wingdings" panose="05000000000000000000" pitchFamily="2" charset="2"/>
              <a:buChar char="q"/>
            </a:pPr>
            <a:r>
              <a:rPr lang="en-US" dirty="0"/>
              <a:t>Giving information care about nature of illness, its precipitating factors</a:t>
            </a:r>
          </a:p>
          <a:p>
            <a:pPr>
              <a:buFont typeface="Wingdings" panose="05000000000000000000" pitchFamily="2" charset="2"/>
              <a:buChar char="q"/>
            </a:pPr>
            <a:r>
              <a:rPr lang="en-US" dirty="0"/>
              <a:t>Ensure Drug Compliance</a:t>
            </a:r>
          </a:p>
          <a:p>
            <a:pPr>
              <a:buFont typeface="Wingdings" panose="05000000000000000000" pitchFamily="2" charset="2"/>
              <a:buChar char="q"/>
            </a:pPr>
            <a:endParaRPr lang="en-US" dirty="0"/>
          </a:p>
          <a:p>
            <a:r>
              <a:rPr lang="en-US" b="1" dirty="0"/>
              <a:t>Social Management</a:t>
            </a:r>
          </a:p>
          <a:p>
            <a:pPr>
              <a:buFont typeface="Wingdings" panose="05000000000000000000" pitchFamily="2" charset="2"/>
              <a:buChar char="q"/>
            </a:pPr>
            <a:r>
              <a:rPr lang="en-US" dirty="0" smtClean="0"/>
              <a:t>Improve </a:t>
            </a:r>
            <a:r>
              <a:rPr lang="en-US" dirty="0"/>
              <a:t>social support</a:t>
            </a:r>
          </a:p>
          <a:p>
            <a:pPr>
              <a:buFont typeface="Wingdings" panose="05000000000000000000" pitchFamily="2" charset="2"/>
              <a:buChar char="q"/>
            </a:pPr>
            <a:r>
              <a:rPr lang="en-US" dirty="0"/>
              <a:t>Identify key person who will look after patient and ensure drug compliance</a:t>
            </a:r>
          </a:p>
        </p:txBody>
      </p:sp>
      <p:sp>
        <p:nvSpPr>
          <p:cNvPr id="3"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95382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B1799-FC0C-477F-829E-B48DE57DB064}"/>
              </a:ext>
            </a:extLst>
          </p:cNvPr>
          <p:cNvSpPr>
            <a:spLocks noGrp="1"/>
          </p:cNvSpPr>
          <p:nvPr>
            <p:ph type="title"/>
          </p:nvPr>
        </p:nvSpPr>
        <p:spPr>
          <a:xfrm>
            <a:off x="457200" y="1066800"/>
            <a:ext cx="8229600" cy="1143000"/>
          </a:xfrm>
        </p:spPr>
        <p:txBody>
          <a:bodyPr>
            <a:normAutofit fontScale="90000"/>
          </a:bodyPr>
          <a:lstStyle/>
          <a:p>
            <a:r>
              <a:rPr lang="en-US" b="1" dirty="0">
                <a:solidFill>
                  <a:srgbClr val="7030A0"/>
                </a:solidFill>
              </a:rPr>
              <a:t>DRUGS USED IN BIPOLAR DISORDER</a:t>
            </a:r>
            <a:endParaRPr lang="en-PK" dirty="0"/>
          </a:p>
        </p:txBody>
      </p:sp>
      <p:sp>
        <p:nvSpPr>
          <p:cNvPr id="4" name="Content Placeholder 2">
            <a:extLst>
              <a:ext uri="{FF2B5EF4-FFF2-40B4-BE49-F238E27FC236}">
                <a16:creationId xmlns:a16="http://schemas.microsoft.com/office/drawing/2014/main" xmlns="" id="{C603031B-5496-4946-B3B9-912C9222D872}"/>
              </a:ext>
            </a:extLst>
          </p:cNvPr>
          <p:cNvSpPr>
            <a:spLocks noGrp="1"/>
          </p:cNvSpPr>
          <p:nvPr/>
        </p:nvSpPr>
        <p:spPr>
          <a:xfrm>
            <a:off x="0" y="2514600"/>
            <a:ext cx="9372913" cy="47600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u="sng" dirty="0"/>
              <a:t>Antipsychotics</a:t>
            </a:r>
          </a:p>
          <a:p>
            <a:pPr>
              <a:buFont typeface="Wingdings" panose="05000000000000000000" pitchFamily="2" charset="2"/>
              <a:buChar char="§"/>
            </a:pPr>
            <a:r>
              <a:rPr lang="en-US" dirty="0"/>
              <a:t>Acute Mania</a:t>
            </a:r>
          </a:p>
          <a:p>
            <a:pPr>
              <a:buFont typeface="Wingdings" panose="05000000000000000000" pitchFamily="2" charset="2"/>
              <a:buChar char="§"/>
            </a:pPr>
            <a:r>
              <a:rPr lang="en-US" dirty="0"/>
              <a:t>Also role as mood stabilizer in long term treatment to prevent mood alteration</a:t>
            </a:r>
          </a:p>
          <a:p>
            <a:r>
              <a:rPr lang="en-US" b="1" u="sng" dirty="0"/>
              <a:t>Mood </a:t>
            </a:r>
            <a:r>
              <a:rPr lang="en-US" b="1" u="sng" dirty="0" smtClean="0"/>
              <a:t>stabilizers</a:t>
            </a:r>
            <a:endParaRPr lang="en-US" b="1" u="sng" dirty="0"/>
          </a:p>
          <a:p>
            <a:pPr>
              <a:buFont typeface="Wingdings" panose="05000000000000000000" pitchFamily="2" charset="2"/>
              <a:buChar char="§"/>
            </a:pPr>
            <a:r>
              <a:rPr lang="en-US" dirty="0"/>
              <a:t>For acute mania</a:t>
            </a:r>
          </a:p>
          <a:p>
            <a:pPr>
              <a:buFont typeface="Wingdings" panose="05000000000000000000" pitchFamily="2" charset="2"/>
              <a:buChar char="§"/>
            </a:pPr>
            <a:r>
              <a:rPr lang="en-US" dirty="0"/>
              <a:t>Prophylaxis in prevention of alteration in mood states</a:t>
            </a:r>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7603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endParaRPr lang="en-US" dirty="0"/>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0BD5406-C074-49BC-9BE2-5423C890CC54}"/>
              </a:ext>
            </a:extLst>
          </p:cNvPr>
          <p:cNvSpPr>
            <a:spLocks noGrp="1"/>
          </p:cNvSpPr>
          <p:nvPr/>
        </p:nvSpPr>
        <p:spPr>
          <a:xfrm>
            <a:off x="0" y="1752600"/>
            <a:ext cx="9296713" cy="46838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r>
              <a:rPr lang="en-US" b="1" u="sng" dirty="0" smtClean="0"/>
              <a:t>Benzodiazepines</a:t>
            </a:r>
            <a:r>
              <a:rPr lang="en-US" dirty="0" smtClean="0"/>
              <a:t> </a:t>
            </a:r>
            <a:r>
              <a:rPr lang="en-US" dirty="0"/>
              <a:t>; Lorazepam, Clonazepam</a:t>
            </a:r>
          </a:p>
          <a:p>
            <a:pPr>
              <a:buFont typeface="Wingdings" panose="05000000000000000000" pitchFamily="2" charset="2"/>
              <a:buChar char="§"/>
            </a:pPr>
            <a:r>
              <a:rPr lang="en-US" dirty="0"/>
              <a:t>Use should be “On needed basis” and for short duration to prevent dependance. </a:t>
            </a:r>
          </a:p>
          <a:p>
            <a:pPr>
              <a:buFont typeface="Wingdings" panose="05000000000000000000" pitchFamily="2" charset="2"/>
              <a:buChar char="§"/>
            </a:pPr>
            <a:r>
              <a:rPr lang="en-US" dirty="0"/>
              <a:t>Adjunct in Rx of Mania </a:t>
            </a:r>
          </a:p>
          <a:p>
            <a:pPr>
              <a:buFont typeface="Wingdings" panose="05000000000000000000" pitchFamily="2" charset="2"/>
              <a:buChar char="§"/>
            </a:pPr>
            <a:r>
              <a:rPr lang="en-US" dirty="0"/>
              <a:t>If combine with antipsychotic drugs, lower dose of antipsychotics are required </a:t>
            </a:r>
          </a:p>
          <a:p>
            <a:pPr>
              <a:buFont typeface="Wingdings" panose="05000000000000000000" pitchFamily="2" charset="2"/>
              <a:buChar char="§"/>
            </a:pPr>
            <a:r>
              <a:rPr lang="en-US" dirty="0"/>
              <a:t>Adjunct with Mood </a:t>
            </a:r>
            <a:r>
              <a:rPr lang="en-US" dirty="0" smtClean="0"/>
              <a:t>stabilizers</a:t>
            </a:r>
            <a:endParaRPr lang="en-US" dirty="0"/>
          </a:p>
          <a:p>
            <a:r>
              <a:rPr lang="en-US" b="1" u="sng" dirty="0"/>
              <a:t>ECT</a:t>
            </a:r>
          </a:p>
          <a:p>
            <a:pPr>
              <a:buFont typeface="Wingdings" panose="05000000000000000000" pitchFamily="2" charset="2"/>
              <a:buChar char="§"/>
            </a:pPr>
            <a:r>
              <a:rPr lang="en-US" dirty="0"/>
              <a:t>To treat Resistant Mania when Antipsychotic drugs are not working. </a:t>
            </a:r>
          </a:p>
          <a:p>
            <a:pPr>
              <a:buFont typeface="Wingdings" panose="05000000000000000000" pitchFamily="2" charset="2"/>
              <a:buChar char="§"/>
            </a:pPr>
            <a:r>
              <a:rPr lang="en-US" dirty="0"/>
              <a:t>Also effective in mixed Affective states</a:t>
            </a:r>
          </a:p>
          <a:p>
            <a:pPr marL="0" indent="0">
              <a:buNone/>
            </a:pPr>
            <a:endParaRPr lang="en-US" dirty="0"/>
          </a:p>
          <a:p>
            <a:endParaRPr lang="en-US" dirty="0"/>
          </a:p>
        </p:txBody>
      </p:sp>
      <p:sp>
        <p:nvSpPr>
          <p:cNvPr id="3"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85235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2810E-09D5-47F7-87E8-40D63D904505}"/>
              </a:ext>
            </a:extLst>
          </p:cNvPr>
          <p:cNvSpPr>
            <a:spLocks noGrp="1"/>
          </p:cNvSpPr>
          <p:nvPr>
            <p:ph type="title"/>
          </p:nvPr>
        </p:nvSpPr>
        <p:spPr>
          <a:xfrm>
            <a:off x="457200" y="609600"/>
            <a:ext cx="8229600" cy="1143000"/>
          </a:xfrm>
        </p:spPr>
        <p:txBody>
          <a:bodyPr>
            <a:normAutofit fontScale="90000"/>
          </a:bodyPr>
          <a:lstStyle/>
          <a:p>
            <a:r>
              <a:rPr lang="en-US" b="1" dirty="0">
                <a:solidFill>
                  <a:srgbClr val="7030A0"/>
                </a:solidFill>
              </a:rPr>
              <a:t>MANAGEMENT OF MANIA AND HYPOMANIA</a:t>
            </a:r>
            <a:endParaRPr lang="en-PK" dirty="0"/>
          </a:p>
        </p:txBody>
      </p:sp>
      <p:sp>
        <p:nvSpPr>
          <p:cNvPr id="4" name="Content Placeholder 2">
            <a:extLst>
              <a:ext uri="{FF2B5EF4-FFF2-40B4-BE49-F238E27FC236}">
                <a16:creationId xmlns:a16="http://schemas.microsoft.com/office/drawing/2014/main" xmlns="" id="{660FFFBB-A355-449E-B34A-3267EE1C67AF}"/>
              </a:ext>
            </a:extLst>
          </p:cNvPr>
          <p:cNvSpPr>
            <a:spLocks noGrp="1"/>
          </p:cNvSpPr>
          <p:nvPr>
            <p:ph idx="1"/>
          </p:nvPr>
        </p:nvSpPr>
        <p:spPr>
          <a:xfrm>
            <a:off x="457200" y="205739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u="sng" dirty="0"/>
              <a:t>If not already taking mood stabilizer then </a:t>
            </a:r>
          </a:p>
          <a:p>
            <a:pPr>
              <a:buFont typeface="+mj-lt"/>
              <a:buAutoNum type="arabicPeriod"/>
            </a:pPr>
            <a:r>
              <a:rPr lang="en-US" dirty="0"/>
              <a:t>Begin treatment with </a:t>
            </a:r>
            <a:r>
              <a:rPr lang="en-US" dirty="0">
                <a:solidFill>
                  <a:srgbClr val="00B0F0"/>
                </a:solidFill>
              </a:rPr>
              <a:t>Antipsychotics or Mood </a:t>
            </a:r>
            <a:r>
              <a:rPr lang="en-US" dirty="0" smtClean="0">
                <a:solidFill>
                  <a:srgbClr val="00B0F0"/>
                </a:solidFill>
              </a:rPr>
              <a:t>stabilizer</a:t>
            </a:r>
            <a:endParaRPr lang="en-US" dirty="0">
              <a:solidFill>
                <a:srgbClr val="00B0F0"/>
              </a:solidFill>
            </a:endParaRPr>
          </a:p>
          <a:p>
            <a:pPr>
              <a:buFont typeface="+mj-lt"/>
              <a:buAutoNum type="arabicPeriod"/>
            </a:pPr>
            <a:r>
              <a:rPr lang="en-US" dirty="0"/>
              <a:t>Adjunctive </a:t>
            </a:r>
            <a:r>
              <a:rPr lang="en-US" dirty="0" smtClean="0">
                <a:solidFill>
                  <a:srgbClr val="00B0F0"/>
                </a:solidFill>
              </a:rPr>
              <a:t>Benzodiazepine</a:t>
            </a:r>
            <a:r>
              <a:rPr lang="en-US" dirty="0" smtClean="0"/>
              <a:t> </a:t>
            </a:r>
            <a:r>
              <a:rPr lang="en-US" dirty="0"/>
              <a:t>can be added</a:t>
            </a:r>
          </a:p>
          <a:p>
            <a:pPr>
              <a:buFont typeface="+mj-lt"/>
              <a:buAutoNum type="arabicPeriod"/>
            </a:pPr>
            <a:r>
              <a:rPr lang="en-US" dirty="0"/>
              <a:t>If response to above treatment is unsatisfactory add </a:t>
            </a:r>
            <a:r>
              <a:rPr lang="en-US" dirty="0">
                <a:solidFill>
                  <a:srgbClr val="00B0F0"/>
                </a:solidFill>
              </a:rPr>
              <a:t>Mood stabilizer</a:t>
            </a:r>
          </a:p>
          <a:p>
            <a:r>
              <a:rPr lang="en-US" b="1" u="sng" dirty="0"/>
              <a:t>If already taking Mood stabilizer then</a:t>
            </a:r>
          </a:p>
          <a:p>
            <a:pPr>
              <a:buFont typeface="+mj-lt"/>
              <a:buAutoNum type="arabicPeriod"/>
            </a:pPr>
            <a:r>
              <a:rPr lang="en-US" dirty="0"/>
              <a:t>Optimize dose of </a:t>
            </a:r>
            <a:r>
              <a:rPr lang="en-US" dirty="0">
                <a:solidFill>
                  <a:srgbClr val="00B0F0"/>
                </a:solidFill>
              </a:rPr>
              <a:t>Mood stabilizer</a:t>
            </a:r>
          </a:p>
          <a:p>
            <a:pPr>
              <a:buFont typeface="+mj-lt"/>
              <a:buAutoNum type="arabicPeriod"/>
            </a:pPr>
            <a:r>
              <a:rPr lang="en-US" dirty="0"/>
              <a:t>If no response then add </a:t>
            </a:r>
            <a:r>
              <a:rPr lang="en-US" dirty="0">
                <a:solidFill>
                  <a:srgbClr val="00B0F0"/>
                </a:solidFill>
              </a:rPr>
              <a:t>Antipsychotics</a:t>
            </a:r>
          </a:p>
          <a:p>
            <a:r>
              <a:rPr lang="en-US" b="1" u="sng" dirty="0"/>
              <a:t>If resistant to medication then </a:t>
            </a:r>
            <a:r>
              <a:rPr lang="en-US" dirty="0"/>
              <a:t>consider </a:t>
            </a:r>
            <a:r>
              <a:rPr lang="en-US" dirty="0">
                <a:solidFill>
                  <a:srgbClr val="00B0F0"/>
                </a:solidFill>
              </a:rPr>
              <a:t>ECT</a:t>
            </a:r>
          </a:p>
          <a:p>
            <a:pPr marL="0" indent="0">
              <a:buNone/>
            </a:pPr>
            <a:endParaRPr lang="en-US" dirty="0"/>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20271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01739-B71B-4D78-8A51-C82A83FF2B24}"/>
              </a:ext>
            </a:extLst>
          </p:cNvPr>
          <p:cNvSpPr>
            <a:spLocks noGrp="1"/>
          </p:cNvSpPr>
          <p:nvPr>
            <p:ph type="title"/>
          </p:nvPr>
        </p:nvSpPr>
        <p:spPr>
          <a:xfrm>
            <a:off x="457200" y="465306"/>
            <a:ext cx="8229600" cy="1143000"/>
          </a:xfrm>
        </p:spPr>
        <p:txBody>
          <a:bodyPr>
            <a:normAutofit fontScale="90000"/>
          </a:bodyPr>
          <a:lstStyle/>
          <a:p>
            <a:r>
              <a:rPr lang="en-US" b="1" dirty="0">
                <a:solidFill>
                  <a:srgbClr val="7030A0"/>
                </a:solidFill>
              </a:rPr>
              <a:t>MANAGEMENT OF DERPESSIVE EPISODE</a:t>
            </a:r>
            <a:endParaRPr lang="en-PK" dirty="0"/>
          </a:p>
        </p:txBody>
      </p:sp>
      <p:sp>
        <p:nvSpPr>
          <p:cNvPr id="4" name="Content Placeholder 2">
            <a:extLst>
              <a:ext uri="{FF2B5EF4-FFF2-40B4-BE49-F238E27FC236}">
                <a16:creationId xmlns:a16="http://schemas.microsoft.com/office/drawing/2014/main" xmlns="" id="{5C5BC37E-649D-4CD8-9B6C-AE50604A35B9}"/>
              </a:ext>
            </a:extLst>
          </p:cNvPr>
          <p:cNvSpPr>
            <a:spLocks noGrp="1"/>
          </p:cNvSpPr>
          <p:nvPr/>
        </p:nvSpPr>
        <p:spPr>
          <a:xfrm>
            <a:off x="0" y="1981200"/>
            <a:ext cx="9449113" cy="43028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u="sng" dirty="0"/>
              <a:t>If not already taking mood stabilizer then </a:t>
            </a:r>
          </a:p>
          <a:p>
            <a:pPr>
              <a:buFont typeface="+mj-lt"/>
              <a:buAutoNum type="arabicPeriod"/>
            </a:pPr>
            <a:r>
              <a:rPr lang="en-US" dirty="0"/>
              <a:t>Start with </a:t>
            </a:r>
            <a:r>
              <a:rPr lang="en-US" dirty="0">
                <a:solidFill>
                  <a:srgbClr val="00B0F0"/>
                </a:solidFill>
              </a:rPr>
              <a:t>QUETIAPINE</a:t>
            </a:r>
            <a:r>
              <a:rPr lang="en-US" dirty="0"/>
              <a:t> OR</a:t>
            </a:r>
          </a:p>
          <a:p>
            <a:pPr>
              <a:buFont typeface="+mj-lt"/>
              <a:buAutoNum type="arabicPeriod"/>
            </a:pPr>
            <a:r>
              <a:rPr lang="en-US" dirty="0"/>
              <a:t>Combination of </a:t>
            </a:r>
            <a:r>
              <a:rPr lang="en-US" dirty="0">
                <a:solidFill>
                  <a:srgbClr val="00B0F0"/>
                </a:solidFill>
              </a:rPr>
              <a:t>OLANZAPINE</a:t>
            </a:r>
            <a:r>
              <a:rPr lang="en-US" dirty="0"/>
              <a:t> and </a:t>
            </a:r>
            <a:r>
              <a:rPr lang="en-US" dirty="0">
                <a:solidFill>
                  <a:srgbClr val="00B0F0"/>
                </a:solidFill>
              </a:rPr>
              <a:t>FLUOXETINE</a:t>
            </a:r>
            <a:r>
              <a:rPr lang="en-US" dirty="0"/>
              <a:t> OR</a:t>
            </a:r>
          </a:p>
          <a:p>
            <a:pPr>
              <a:buFont typeface="+mj-lt"/>
              <a:buAutoNum type="arabicPeriod"/>
            </a:pPr>
            <a:r>
              <a:rPr lang="en-US" dirty="0">
                <a:solidFill>
                  <a:srgbClr val="00B0F0"/>
                </a:solidFill>
              </a:rPr>
              <a:t>LAMOTRIGINE </a:t>
            </a:r>
            <a:r>
              <a:rPr lang="en-US" dirty="0"/>
              <a:t>as monotherapy or in combination with QUETIAPINE</a:t>
            </a:r>
          </a:p>
          <a:p>
            <a:r>
              <a:rPr lang="en-US" b="1" u="sng" dirty="0"/>
              <a:t>If already taking Mood stabilizer then</a:t>
            </a:r>
          </a:p>
          <a:p>
            <a:pPr>
              <a:buFont typeface="+mj-lt"/>
              <a:buAutoNum type="arabicPeriod"/>
            </a:pPr>
            <a:r>
              <a:rPr lang="en-US" dirty="0"/>
              <a:t>Optimize dose of </a:t>
            </a:r>
            <a:r>
              <a:rPr lang="en-US" dirty="0">
                <a:solidFill>
                  <a:srgbClr val="00B0F0"/>
                </a:solidFill>
              </a:rPr>
              <a:t>Mood stabilizer</a:t>
            </a:r>
          </a:p>
          <a:p>
            <a:pPr>
              <a:buFont typeface="+mj-lt"/>
              <a:buAutoNum type="arabicPeriod"/>
            </a:pPr>
            <a:r>
              <a:rPr lang="en-US" dirty="0"/>
              <a:t>No response then above mentioned treatment</a:t>
            </a:r>
          </a:p>
          <a:p>
            <a:pPr>
              <a:buFont typeface="+mj-lt"/>
              <a:buAutoNum type="arabicPeriod"/>
            </a:pPr>
            <a:r>
              <a:rPr lang="en-US" dirty="0"/>
              <a:t>If no response then Short course of </a:t>
            </a:r>
            <a:r>
              <a:rPr lang="en-US" dirty="0">
                <a:solidFill>
                  <a:srgbClr val="00B0F0"/>
                </a:solidFill>
              </a:rPr>
              <a:t>Anti depressants </a:t>
            </a:r>
            <a:r>
              <a:rPr lang="en-US" dirty="0"/>
              <a:t>for 12 weeks</a:t>
            </a:r>
          </a:p>
          <a:p>
            <a:pPr marL="0" indent="0">
              <a:buNone/>
            </a:pPr>
            <a:r>
              <a:rPr lang="en-US" dirty="0">
                <a:solidFill>
                  <a:srgbClr val="FF0000"/>
                </a:solidFill>
              </a:rPr>
              <a:t>ANTIDEPRESANTS ARE NOT FIRST LINE TREATMENT FOR BIPOLAR DEPRESSION</a:t>
            </a:r>
            <a:r>
              <a:rPr lang="en-US" dirty="0"/>
              <a:t> </a:t>
            </a:r>
          </a:p>
          <a:p>
            <a:r>
              <a:rPr lang="en-US" b="1" u="sng" dirty="0"/>
              <a:t>If resistant to medication then </a:t>
            </a:r>
            <a:r>
              <a:rPr lang="en-US" dirty="0"/>
              <a:t>consider </a:t>
            </a:r>
            <a:r>
              <a:rPr lang="en-US" dirty="0">
                <a:solidFill>
                  <a:srgbClr val="00B0F0"/>
                </a:solidFill>
              </a:rPr>
              <a:t>ECT</a:t>
            </a:r>
          </a:p>
          <a:p>
            <a:endParaRPr lang="en-US" dirty="0"/>
          </a:p>
          <a:p>
            <a:pPr marL="0" indent="0">
              <a:buNone/>
            </a:pPr>
            <a:endParaRPr lang="en-US" dirty="0"/>
          </a:p>
          <a:p>
            <a:pPr>
              <a:buFont typeface="+mj-lt"/>
              <a:buAutoNum type="arabicPeriod"/>
            </a:pPr>
            <a:endParaRPr lang="en-US" dirty="0"/>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422986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13614-0C7C-48DD-9A55-B437743F3D39}"/>
              </a:ext>
            </a:extLst>
          </p:cNvPr>
          <p:cNvSpPr>
            <a:spLocks noGrp="1"/>
          </p:cNvSpPr>
          <p:nvPr>
            <p:ph type="title"/>
          </p:nvPr>
        </p:nvSpPr>
        <p:spPr/>
        <p:txBody>
          <a:bodyPr/>
          <a:lstStyle/>
          <a:p>
            <a:r>
              <a:rPr lang="en-US" b="1" dirty="0">
                <a:solidFill>
                  <a:srgbClr val="7030A0"/>
                </a:solidFill>
              </a:rPr>
              <a:t>LONG TERM MANAGEMENT</a:t>
            </a:r>
            <a:endParaRPr lang="en-PK" dirty="0"/>
          </a:p>
        </p:txBody>
      </p:sp>
      <p:sp>
        <p:nvSpPr>
          <p:cNvPr id="4" name="Content Placeholder 2">
            <a:extLst>
              <a:ext uri="{FF2B5EF4-FFF2-40B4-BE49-F238E27FC236}">
                <a16:creationId xmlns:a16="http://schemas.microsoft.com/office/drawing/2014/main" xmlns="" id="{872CA89F-7D5C-419C-A374-8043419989C6}"/>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Goal is to achieve stable mood and prevent alteration in mood states.</a:t>
            </a:r>
          </a:p>
          <a:p>
            <a:r>
              <a:rPr lang="en-US" dirty="0"/>
              <a:t>Prevention of relapse and recurrence</a:t>
            </a:r>
          </a:p>
          <a:p>
            <a:pPr>
              <a:buFont typeface="+mj-lt"/>
              <a:buAutoNum type="arabicPeriod"/>
            </a:pPr>
            <a:r>
              <a:rPr lang="en-US" dirty="0"/>
              <a:t>Mood </a:t>
            </a:r>
            <a:r>
              <a:rPr lang="en-US" dirty="0" smtClean="0"/>
              <a:t>stabilizers; </a:t>
            </a:r>
            <a:r>
              <a:rPr lang="en-US" dirty="0"/>
              <a:t>lithium, valproic acid, lamotrigine  OR</a:t>
            </a:r>
          </a:p>
          <a:p>
            <a:pPr>
              <a:buFont typeface="+mj-lt"/>
              <a:buAutoNum type="arabicPeriod"/>
            </a:pPr>
            <a:r>
              <a:rPr lang="en-US" dirty="0"/>
              <a:t>Atypical Antipsychotics; Quetiapine     OR</a:t>
            </a:r>
          </a:p>
          <a:p>
            <a:pPr>
              <a:buFont typeface="+mj-lt"/>
              <a:buAutoNum type="arabicPeriod"/>
            </a:pPr>
            <a:r>
              <a:rPr lang="en-US" dirty="0"/>
              <a:t>Combination of both</a:t>
            </a:r>
          </a:p>
          <a:p>
            <a:r>
              <a:rPr lang="en-US" dirty="0"/>
              <a:t>Social </a:t>
            </a:r>
            <a:r>
              <a:rPr lang="en-US" dirty="0" smtClean="0"/>
              <a:t>Rhythm </a:t>
            </a:r>
            <a:r>
              <a:rPr lang="en-US" dirty="0"/>
              <a:t>Therapy</a:t>
            </a:r>
          </a:p>
          <a:p>
            <a:r>
              <a:rPr lang="en-US" dirty="0"/>
              <a:t>Social support</a:t>
            </a:r>
          </a:p>
        </p:txBody>
      </p:sp>
      <p:sp>
        <p:nvSpPr>
          <p:cNvPr id="5" name="Rounded Rectangle 5">
            <a:extLst>
              <a:ext uri="{FF2B5EF4-FFF2-40B4-BE49-F238E27FC236}">
                <a16:creationId xmlns:a16="http://schemas.microsoft.com/office/drawing/2014/main" xmlns=""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81796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534400" cy="1630362"/>
          </a:xfrm>
        </p:spPr>
        <p:txBody>
          <a:bodyPr>
            <a:noAutofit/>
          </a:bodyPr>
          <a:lstStyle/>
          <a:p>
            <a:r>
              <a:rPr lang="en-US" sz="4000" b="1" dirty="0" smtClean="0">
                <a:solidFill>
                  <a:srgbClr val="7030A0"/>
                </a:solidFill>
              </a:rPr>
              <a:t>BIPOLAR AFFECTIVE DISORDER AND MEDICINE</a:t>
            </a:r>
            <a:endParaRPr lang="en-US" sz="4000" b="1" dirty="0">
              <a:solidFill>
                <a:srgbClr val="7030A0"/>
              </a:solidFill>
            </a:endParaRPr>
          </a:p>
        </p:txBody>
      </p:sp>
      <p:sp>
        <p:nvSpPr>
          <p:cNvPr id="4" name="Rectangle 1"/>
          <p:cNvSpPr>
            <a:spLocks noGrp="1" noChangeArrowheads="1"/>
          </p:cNvSpPr>
          <p:nvPr>
            <p:ph idx="1"/>
          </p:nvPr>
        </p:nvSpPr>
        <p:spPr bwMode="auto">
          <a:xfrm>
            <a:off x="228600" y="1676400"/>
            <a:ext cx="8763000" cy="4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smtClean="0"/>
              <a:t>BPAD </a:t>
            </a:r>
            <a:r>
              <a:rPr lang="en-US" sz="1600" dirty="0"/>
              <a:t>patients have a 2-3 times higher risk of cardiovascular disease (CVD).</a:t>
            </a:r>
          </a:p>
          <a:p>
            <a:r>
              <a:rPr lang="en-US" sz="1600" dirty="0"/>
              <a:t>Hypertension is common (40-50%), partially due to medication side effects (e.g., lithium, atypical antipsychotics).</a:t>
            </a:r>
          </a:p>
          <a:p>
            <a:r>
              <a:rPr lang="en-US" sz="1600" dirty="0"/>
              <a:t>Increased stroke risk (2–3 times higher compared to the general population).</a:t>
            </a:r>
          </a:p>
          <a:p>
            <a:r>
              <a:rPr lang="en-US" sz="1600" dirty="0" smtClean="0"/>
              <a:t>Metabolic </a:t>
            </a:r>
            <a:r>
              <a:rPr lang="en-US" sz="1600" dirty="0"/>
              <a:t>syndrome prevalence: 30-50% in BPAD patients.</a:t>
            </a:r>
          </a:p>
          <a:p>
            <a:r>
              <a:rPr lang="en-US" sz="1600" dirty="0"/>
              <a:t>Diabetes Mellitus Type 2 risk is 2–3 times higher due to lifestyle factors, medication effects, and stress.</a:t>
            </a:r>
          </a:p>
          <a:p>
            <a:r>
              <a:rPr lang="en-US" sz="1600" dirty="0"/>
              <a:t>Atypical antipsychotics (e.g., olanzapine, clozapine) increase the risk of weight gain, insulin resistance, and hyperlipidemia.</a:t>
            </a:r>
          </a:p>
          <a:p>
            <a:r>
              <a:rPr lang="en-US" sz="1600" dirty="0" smtClean="0"/>
              <a:t>Lithium-induced </a:t>
            </a:r>
            <a:r>
              <a:rPr lang="en-US" sz="1600" dirty="0"/>
              <a:t>hypothyroidism occurs in 10-20% of patients.</a:t>
            </a:r>
          </a:p>
          <a:p>
            <a:r>
              <a:rPr lang="en-US" sz="1600" dirty="0"/>
              <a:t>Hyperthyroidism can trigger manic episodes, necessitating screening in newly diagnosed BPAD patients.</a:t>
            </a:r>
          </a:p>
          <a:p>
            <a:r>
              <a:rPr lang="en-US" sz="1600" dirty="0" smtClean="0"/>
              <a:t>Up </a:t>
            </a:r>
            <a:r>
              <a:rPr lang="en-US" sz="1600" dirty="0"/>
              <a:t>to 60% of BPAD patients are obese, partly due to medication effects and lifestyle habits.</a:t>
            </a:r>
          </a:p>
          <a:p>
            <a:r>
              <a:rPr lang="en-US" sz="1600" dirty="0"/>
              <a:t>Obesity worsens mood stability and increases the risk of cardiovascular disease.</a:t>
            </a:r>
          </a:p>
          <a:p>
            <a:r>
              <a:rPr lang="en-US" sz="1600" dirty="0" smtClean="0"/>
              <a:t>Non-Alcoholic </a:t>
            </a:r>
            <a:r>
              <a:rPr lang="en-US" sz="1600" dirty="0"/>
              <a:t>Fatty Liver Disease (NAFLD) is common, especially with long-term use of valproate.</a:t>
            </a:r>
          </a:p>
          <a:p>
            <a:r>
              <a:rPr lang="en-US" sz="1600" dirty="0" smtClean="0"/>
              <a:t>Lithium </a:t>
            </a:r>
            <a:r>
              <a:rPr lang="en-US" sz="1600" dirty="0"/>
              <a:t>nephrotoxicity can lead to chronic kidney disease (CKD</a:t>
            </a:r>
            <a:r>
              <a:rPr lang="en-US" sz="1600" dirty="0" smtClean="0"/>
              <a:t>).</a:t>
            </a:r>
            <a:endParaRPr lang="en-US" sz="1600" dirty="0"/>
          </a:p>
        </p:txBody>
      </p:sp>
      <p:sp>
        <p:nvSpPr>
          <p:cNvPr id="5" name="Rounded Rectangle 4">
            <a:extLst>
              <a:ext uri="{FF2B5EF4-FFF2-40B4-BE49-F238E27FC236}">
                <a16:creationId xmlns:a16="http://schemas.microsoft.com/office/drawing/2014/main" xmlns="" id="{0EC207FC-B345-C414-803D-1D60D1578DC3}"/>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186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l"/>
            <a:r>
              <a:rPr lang="en-US" sz="2000" b="1" dirty="0" smtClean="0">
                <a:solidFill>
                  <a:srgbClr val="7030A0"/>
                </a:solidFill>
              </a:rPr>
              <a:t>Recent advances in the understanding and management of bipolar disorder in adults.</a:t>
            </a:r>
            <a:br>
              <a:rPr lang="en-US" sz="2000" b="1" dirty="0" smtClean="0">
                <a:solidFill>
                  <a:srgbClr val="7030A0"/>
                </a:solidFill>
              </a:rPr>
            </a:br>
            <a:r>
              <a:rPr lang="en-US" sz="1600" dirty="0" err="1" smtClean="0"/>
              <a:t>Janusz</a:t>
            </a:r>
            <a:r>
              <a:rPr lang="en-US" sz="1600" dirty="0" smtClean="0"/>
              <a:t> K </a:t>
            </a:r>
            <a:r>
              <a:rPr lang="en-US" sz="1600" dirty="0" err="1"/>
              <a:t>R</a:t>
            </a:r>
            <a:r>
              <a:rPr lang="en-US" sz="1600" dirty="0" err="1" smtClean="0"/>
              <a:t>ybakowski</a:t>
            </a:r>
            <a:r>
              <a:rPr lang="en-US" sz="2000" b="1" dirty="0" smtClean="0">
                <a:solidFill>
                  <a:srgbClr val="7030A0"/>
                </a:solidFill>
              </a:rPr>
              <a:t/>
            </a:r>
            <a:br>
              <a:rPr lang="en-US" sz="2000" b="1" dirty="0" smtClean="0">
                <a:solidFill>
                  <a:srgbClr val="7030A0"/>
                </a:solidFill>
              </a:rPr>
            </a:br>
            <a:r>
              <a:rPr lang="en-US" sz="3200" b="1" dirty="0"/>
              <a:t/>
            </a:r>
            <a:br>
              <a:rPr lang="en-US" sz="3200" b="1" dirty="0"/>
            </a:br>
            <a:endParaRPr lang="en-US" sz="3200" dirty="0"/>
          </a:p>
        </p:txBody>
      </p:sp>
      <p:sp>
        <p:nvSpPr>
          <p:cNvPr id="7" name="Rectangle 4"/>
          <p:cNvSpPr>
            <a:spLocks noGrp="1" noChangeArrowheads="1"/>
          </p:cNvSpPr>
          <p:nvPr>
            <p:ph idx="1"/>
          </p:nvPr>
        </p:nvSpPr>
        <p:spPr bwMode="auto">
          <a:xfrm>
            <a:off x="457200" y="1724135"/>
            <a:ext cx="845819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1800" i="0" u="none" strike="noStrike" cap="none" normalizeH="0" baseline="0" dirty="0" smtClean="0">
                <a:ln>
                  <a:noFill/>
                </a:ln>
                <a:solidFill>
                  <a:schemeClr val="tx1"/>
                </a:solidFill>
                <a:effectLst/>
                <a:latin typeface="+mj-lt"/>
              </a:rPr>
              <a:t>Recent progress in the neurobiology and treatment of bipolar disorder (BD) in adults is explored.</a:t>
            </a:r>
          </a:p>
          <a:p>
            <a:pPr marL="0" marR="0" lvl="0" indent="0" algn="l" defTabSz="914400" rtl="0" eaLnBrk="0" fontAlgn="base" latinLnBrk="0" hangingPunct="0">
              <a:lnSpc>
                <a:spcPct val="100000"/>
              </a:lnSpc>
              <a:spcBef>
                <a:spcPct val="0"/>
              </a:spcBef>
              <a:spcAft>
                <a:spcPct val="0"/>
              </a:spcAft>
              <a:buClrTx/>
              <a:buSzTx/>
              <a:buNone/>
              <a:tabLst/>
            </a:pPr>
            <a:r>
              <a:rPr kumimoji="0" lang="en-US" sz="1800" i="0" u="none" strike="noStrike" cap="none" normalizeH="0" baseline="0" dirty="0" smtClean="0">
                <a:ln>
                  <a:noFill/>
                </a:ln>
                <a:solidFill>
                  <a:schemeClr val="tx1"/>
                </a:solidFill>
                <a:effectLst/>
                <a:latin typeface="+mj-lt"/>
              </a:rPr>
              <a:t>Molecular-genetic research has revealed a genetic overlap between BD and other major psychiatric disorders.</a:t>
            </a:r>
          </a:p>
          <a:p>
            <a:pPr marL="0" marR="0" lvl="0" indent="0" algn="l" defTabSz="914400" rtl="0" eaLnBrk="0" fontAlgn="base" latinLnBrk="0" hangingPunct="0">
              <a:lnSpc>
                <a:spcPct val="100000"/>
              </a:lnSpc>
              <a:spcBef>
                <a:spcPct val="0"/>
              </a:spcBef>
              <a:spcAft>
                <a:spcPct val="0"/>
              </a:spcAft>
              <a:buClrTx/>
              <a:buSzTx/>
              <a:buNone/>
              <a:tabLst/>
            </a:pPr>
            <a:r>
              <a:rPr kumimoji="0" lang="en-US" sz="1800" i="0" u="none" strike="noStrike" cap="none" normalizeH="0" baseline="0" dirty="0" smtClean="0">
                <a:ln>
                  <a:noFill/>
                </a:ln>
                <a:solidFill>
                  <a:schemeClr val="tx1"/>
                </a:solidFill>
                <a:effectLst/>
                <a:latin typeface="+mj-lt"/>
              </a:rPr>
              <a:t>A poly-gene-environmental interaction has been demonstrated in the development of BD.</a:t>
            </a:r>
          </a:p>
          <a:p>
            <a:pPr marL="0" marR="0" lvl="0" indent="0" algn="l" defTabSz="914400" rtl="0" eaLnBrk="0" fontAlgn="base" latinLnBrk="0" hangingPunct="0">
              <a:lnSpc>
                <a:spcPct val="100000"/>
              </a:lnSpc>
              <a:spcBef>
                <a:spcPct val="0"/>
              </a:spcBef>
              <a:spcAft>
                <a:spcPct val="0"/>
              </a:spcAft>
              <a:buClrTx/>
              <a:buSzTx/>
              <a:buNone/>
              <a:tabLst/>
            </a:pPr>
            <a:r>
              <a:rPr kumimoji="0" lang="en-US" sz="1800" i="0" u="none" strike="noStrike" cap="none" normalizeH="0" baseline="0" dirty="0" smtClean="0">
                <a:ln>
                  <a:noFill/>
                </a:ln>
                <a:solidFill>
                  <a:schemeClr val="tx1"/>
                </a:solidFill>
                <a:effectLst/>
                <a:latin typeface="+mj-lt"/>
              </a:rPr>
              <a:t>New mood-stabilizing drugs have been introduced in the past two decades for BD management.</a:t>
            </a:r>
          </a:p>
          <a:p>
            <a:pPr marL="0" marR="0" lvl="0" indent="0" algn="l" defTabSz="914400" rtl="0" eaLnBrk="0" fontAlgn="base" latinLnBrk="0" hangingPunct="0">
              <a:lnSpc>
                <a:spcPct val="100000"/>
              </a:lnSpc>
              <a:spcBef>
                <a:spcPct val="0"/>
              </a:spcBef>
              <a:spcAft>
                <a:spcPct val="0"/>
              </a:spcAft>
              <a:buClrTx/>
              <a:buSzTx/>
              <a:buNone/>
              <a:tabLst/>
            </a:pPr>
            <a:r>
              <a:rPr kumimoji="0" lang="en-US" sz="1800" i="0" u="none" strike="noStrike" cap="none" normalizeH="0" baseline="0" dirty="0" smtClean="0">
                <a:ln>
                  <a:noFill/>
                </a:ln>
                <a:solidFill>
                  <a:schemeClr val="tx1"/>
                </a:solidFill>
                <a:effectLst/>
                <a:latin typeface="+mj-lt"/>
              </a:rPr>
              <a:t>Lithium remains the most specific and effective mood stabilizer, surpassing newer drugs.</a:t>
            </a:r>
          </a:p>
          <a:p>
            <a:pPr marL="0" marR="0" lvl="0" indent="0" algn="l" defTabSz="914400" rtl="0" eaLnBrk="0" fontAlgn="base" latinLnBrk="0" hangingPunct="0">
              <a:lnSpc>
                <a:spcPct val="100000"/>
              </a:lnSpc>
              <a:spcBef>
                <a:spcPct val="0"/>
              </a:spcBef>
              <a:spcAft>
                <a:spcPct val="0"/>
              </a:spcAft>
              <a:buClrTx/>
              <a:buSzTx/>
              <a:buNone/>
              <a:tabLst/>
            </a:pPr>
            <a:r>
              <a:rPr kumimoji="0" lang="en-US" sz="1800" i="0" u="none" strike="noStrike" cap="none" normalizeH="0" baseline="0" dirty="0" smtClean="0">
                <a:ln>
                  <a:noFill/>
                </a:ln>
                <a:solidFill>
                  <a:schemeClr val="tx1"/>
                </a:solidFill>
                <a:effectLst/>
                <a:latin typeface="+mj-lt"/>
              </a:rPr>
              <a:t>Recent lithium research has provided insights into BD neurobiology and confirmed its:</a:t>
            </a:r>
          </a:p>
          <a:p>
            <a:pPr eaLnBrk="0" fontAlgn="base" hangingPunct="0">
              <a:spcBef>
                <a:spcPct val="0"/>
              </a:spcBef>
              <a:spcAft>
                <a:spcPct val="0"/>
              </a:spcAft>
              <a:buFont typeface="Wingdings" panose="05000000000000000000" pitchFamily="2" charset="2"/>
              <a:buChar char="Ø"/>
            </a:pPr>
            <a:r>
              <a:rPr kumimoji="0" lang="en-US" sz="1800" i="0" u="none" strike="noStrike" cap="none" normalizeH="0" baseline="0" dirty="0" smtClean="0">
                <a:ln>
                  <a:noFill/>
                </a:ln>
                <a:solidFill>
                  <a:schemeClr val="tx1"/>
                </a:solidFill>
                <a:effectLst/>
                <a:latin typeface="+mj-lt"/>
              </a:rPr>
              <a:t>Anti-suicidal properties</a:t>
            </a:r>
          </a:p>
          <a:p>
            <a:pPr eaLnBrk="0" fontAlgn="base" hangingPunct="0">
              <a:spcBef>
                <a:spcPct val="0"/>
              </a:spcBef>
              <a:spcAft>
                <a:spcPct val="0"/>
              </a:spcAft>
              <a:buFont typeface="Wingdings" panose="05000000000000000000" pitchFamily="2" charset="2"/>
              <a:buChar char="Ø"/>
            </a:pPr>
            <a:r>
              <a:rPr kumimoji="0" lang="en-US" sz="1800" i="0" u="none" strike="noStrike" cap="none" normalizeH="0" baseline="0" dirty="0" err="1" smtClean="0">
                <a:ln>
                  <a:noFill/>
                </a:ln>
                <a:solidFill>
                  <a:schemeClr val="tx1"/>
                </a:solidFill>
                <a:effectLst/>
                <a:latin typeface="+mj-lt"/>
              </a:rPr>
              <a:t>Immunomodulatory</a:t>
            </a:r>
            <a:r>
              <a:rPr kumimoji="0" lang="en-US" sz="1800" i="0" u="none" strike="noStrike" cap="none" normalizeH="0" baseline="0" dirty="0" smtClean="0">
                <a:ln>
                  <a:noFill/>
                </a:ln>
                <a:solidFill>
                  <a:schemeClr val="tx1"/>
                </a:solidFill>
                <a:effectLst/>
                <a:latin typeface="+mj-lt"/>
              </a:rPr>
              <a:t> effects</a:t>
            </a:r>
          </a:p>
          <a:p>
            <a:pPr eaLnBrk="0" fontAlgn="base" hangingPunct="0">
              <a:spcBef>
                <a:spcPct val="0"/>
              </a:spcBef>
              <a:spcAft>
                <a:spcPct val="0"/>
              </a:spcAft>
              <a:buFont typeface="Wingdings" panose="05000000000000000000" pitchFamily="2" charset="2"/>
              <a:buChar char="Ø"/>
            </a:pPr>
            <a:r>
              <a:rPr kumimoji="0" lang="en-US" sz="1800" i="0" u="none" strike="noStrike" cap="none" normalizeH="0" baseline="0" dirty="0" err="1" smtClean="0">
                <a:ln>
                  <a:noFill/>
                </a:ln>
                <a:solidFill>
                  <a:schemeClr val="tx1"/>
                </a:solidFill>
                <a:effectLst/>
                <a:latin typeface="+mj-lt"/>
              </a:rPr>
              <a:t>Neuroprotective</a:t>
            </a:r>
            <a:r>
              <a:rPr kumimoji="0" lang="en-US" sz="1800" i="0" u="none" strike="noStrike" cap="none" normalizeH="0" baseline="0" dirty="0" smtClean="0">
                <a:ln>
                  <a:noFill/>
                </a:ln>
                <a:solidFill>
                  <a:schemeClr val="tx1"/>
                </a:solidFill>
                <a:effectLst/>
                <a:latin typeface="+mj-lt"/>
              </a:rPr>
              <a:t> benefits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ounded Rectangle 7">
            <a:extLst>
              <a:ext uri="{FF2B5EF4-FFF2-40B4-BE49-F238E27FC236}">
                <a16:creationId xmlns:a16="http://schemas.microsoft.com/office/drawing/2014/main" xmlns="" id="{0EC207FC-B345-C414-803D-1D60D1578DC3}"/>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Longitudinal Integration</a:t>
            </a:r>
            <a:endParaRPr lang="en-US" dirty="0"/>
          </a:p>
        </p:txBody>
      </p:sp>
      <p:sp>
        <p:nvSpPr>
          <p:cNvPr id="9" name="TextBox 8"/>
          <p:cNvSpPr txBox="1"/>
          <p:nvPr/>
        </p:nvSpPr>
        <p:spPr>
          <a:xfrm>
            <a:off x="21116" y="6392574"/>
            <a:ext cx="6204832" cy="400110"/>
          </a:xfrm>
          <a:prstGeom prst="rect">
            <a:avLst/>
          </a:prstGeom>
          <a:noFill/>
        </p:spPr>
        <p:txBody>
          <a:bodyPr wrap="square" rtlCol="0">
            <a:spAutoFit/>
          </a:bodyPr>
          <a:lstStyle/>
          <a:p>
            <a:r>
              <a:rPr lang="en-US" sz="1000" dirty="0" err="1">
                <a:solidFill>
                  <a:srgbClr val="00B0F0"/>
                </a:solidFill>
              </a:rPr>
              <a:t>Rybakowski</a:t>
            </a:r>
            <a:r>
              <a:rPr lang="en-US" sz="1000" dirty="0">
                <a:solidFill>
                  <a:srgbClr val="00B0F0"/>
                </a:solidFill>
              </a:rPr>
              <a:t> JK. Recent advances in the understanding and management of bipolar disorder in adults. F1000Res. 2017 Nov 21;6:2033. </a:t>
            </a:r>
            <a:r>
              <a:rPr lang="en-US" sz="1000" dirty="0" err="1">
                <a:solidFill>
                  <a:srgbClr val="00B0F0"/>
                </a:solidFill>
              </a:rPr>
              <a:t>doi</a:t>
            </a:r>
            <a:r>
              <a:rPr lang="en-US" sz="1000" dirty="0">
                <a:solidFill>
                  <a:srgbClr val="00B0F0"/>
                </a:solidFill>
              </a:rPr>
              <a:t>: 10.12688/f1000research.12329.1. PMID: 29188027; PMCID: PMC5698915.</a:t>
            </a:r>
          </a:p>
        </p:txBody>
      </p:sp>
    </p:spTree>
    <p:extLst>
      <p:ext uri="{BB962C8B-B14F-4D97-AF65-F5344CB8AC3E}">
        <p14:creationId xmlns:p14="http://schemas.microsoft.com/office/powerpoint/2010/main" val="145990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229600" cy="4525963"/>
          </a:xfrm>
        </p:spPr>
        <p:txBody>
          <a:bodyPr>
            <a:normAutofit/>
          </a:bodyPr>
          <a:lstStyle/>
          <a:p>
            <a:pPr marL="0" indent="0" algn="justLow">
              <a:buNone/>
            </a:pPr>
            <a:r>
              <a:rPr lang="en-US" sz="2000" dirty="0"/>
              <a:t>Non-maleficence is the ethical principle that obligates healthcare professionals to "do no harm" to patients. It requires that medical interventions should not inflict unnecessary harm, suffering, or risk, and that the potential benefits of a treatment must outweigh its risks.</a:t>
            </a:r>
          </a:p>
          <a:p>
            <a:pPr marL="0" indent="0" algn="justLow">
              <a:buNone/>
            </a:pPr>
            <a:r>
              <a:rPr lang="en-US" sz="2000" dirty="0"/>
              <a:t>This principle is foundational in medical decision-making, ensuring that treatments and procedures are conducted safely, ethically, and with minimal risk to the patient. It complements the principles of beneficence (promoting well-being), autonomy, and justice in medical ethics.</a:t>
            </a:r>
          </a:p>
          <a:p>
            <a:pPr marL="0" indent="0" algn="justLow">
              <a:buNone/>
            </a:pPr>
            <a:endParaRPr lang="en-US" sz="2000" dirty="0"/>
          </a:p>
        </p:txBody>
      </p:sp>
      <p:sp>
        <p:nvSpPr>
          <p:cNvPr id="4" name="Rounded Rectangle 3">
            <a:extLst>
              <a:ext uri="{FF2B5EF4-FFF2-40B4-BE49-F238E27FC236}">
                <a16:creationId xmlns:a16="http://schemas.microsoft.com/office/drawing/2014/main" xmlns="" id="{0EC207FC-B345-C414-803D-1D60D1578DC3}"/>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Longitudinal Integration</a:t>
            </a:r>
            <a:endParaRPr lang="en-US" dirty="0"/>
          </a:p>
        </p:txBody>
      </p:sp>
      <p:sp>
        <p:nvSpPr>
          <p:cNvPr id="5" name="Title 3">
            <a:extLst>
              <a:ext uri="{FF2B5EF4-FFF2-40B4-BE49-F238E27FC236}">
                <a16:creationId xmlns:a16="http://schemas.microsoft.com/office/drawing/2014/main" xmlns="" id="{26510CEC-7973-6D47-3C9E-74C90E8DACFD}"/>
              </a:ext>
            </a:extLst>
          </p:cNvPr>
          <p:cNvSpPr txBox="1">
            <a:spLocks/>
          </p:cNvSpPr>
          <p:nvPr/>
        </p:nvSpPr>
        <p:spPr>
          <a:xfrm>
            <a:off x="2644726" y="548640"/>
            <a:ext cx="4023360" cy="13223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a:t>Non-Maleficence</a:t>
            </a:r>
          </a:p>
        </p:txBody>
      </p:sp>
    </p:spTree>
    <p:extLst>
      <p:ext uri="{BB962C8B-B14F-4D97-AF65-F5344CB8AC3E}">
        <p14:creationId xmlns:p14="http://schemas.microsoft.com/office/powerpoint/2010/main" val="3307569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83E14D7-6F62-4E6F-AED1-C1B8F0156C23}"/>
              </a:ext>
            </a:extLst>
          </p:cNvPr>
          <p:cNvSpPr>
            <a:spLocks noGrp="1"/>
          </p:cNvSpPr>
          <p:nvPr>
            <p:ph type="title"/>
          </p:nvPr>
        </p:nvSpPr>
        <p:spPr>
          <a:xfrm>
            <a:off x="381000" y="762000"/>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MCQ</a:t>
            </a:r>
          </a:p>
        </p:txBody>
      </p:sp>
      <p:sp>
        <p:nvSpPr>
          <p:cNvPr id="8" name="Content Placeholder 2">
            <a:extLst>
              <a:ext uri="{FF2B5EF4-FFF2-40B4-BE49-F238E27FC236}">
                <a16:creationId xmlns:a16="http://schemas.microsoft.com/office/drawing/2014/main" xmlns="" id="{D1E0F9F6-EE90-4EE3-8F6B-8B3323B302CF}"/>
              </a:ext>
            </a:extLst>
          </p:cNvPr>
          <p:cNvSpPr>
            <a:spLocks noGrp="1"/>
          </p:cNvSpPr>
          <p:nvPr/>
        </p:nvSpPr>
        <p:spPr>
          <a:xfrm>
            <a:off x="609600" y="2286000"/>
            <a:ext cx="8001000"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Minimum Duration of manic symptoms to label as episode </a:t>
            </a:r>
          </a:p>
          <a:p>
            <a:pPr>
              <a:buFont typeface="+mj-lt"/>
              <a:buAutoNum type="arabicPeriod"/>
            </a:pPr>
            <a:r>
              <a:rPr lang="en-US" dirty="0"/>
              <a:t>3 days</a:t>
            </a:r>
          </a:p>
          <a:p>
            <a:pPr>
              <a:buFont typeface="+mj-lt"/>
              <a:buAutoNum type="arabicPeriod"/>
            </a:pPr>
            <a:r>
              <a:rPr lang="en-US" dirty="0"/>
              <a:t>1 week</a:t>
            </a:r>
          </a:p>
          <a:p>
            <a:pPr>
              <a:buFont typeface="+mj-lt"/>
              <a:buAutoNum type="arabicPeriod"/>
            </a:pPr>
            <a:r>
              <a:rPr lang="en-US" dirty="0"/>
              <a:t>2 weeks</a:t>
            </a:r>
          </a:p>
          <a:p>
            <a:pPr>
              <a:buFont typeface="+mj-lt"/>
              <a:buAutoNum type="arabicPeriod"/>
            </a:pPr>
            <a:r>
              <a:rPr lang="en-US" dirty="0"/>
              <a:t>1 month</a:t>
            </a:r>
          </a:p>
        </p:txBody>
      </p:sp>
    </p:spTree>
    <p:extLst>
      <p:ext uri="{BB962C8B-B14F-4D97-AF65-F5344CB8AC3E}">
        <p14:creationId xmlns:p14="http://schemas.microsoft.com/office/powerpoint/2010/main" val="2402756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2D83DCE-D529-4E36-8225-02466A411F79}"/>
              </a:ext>
            </a:extLst>
          </p:cNvPr>
          <p:cNvSpPr>
            <a:spLocks noGrp="1"/>
          </p:cNvSpPr>
          <p:nvPr>
            <p:ph type="title"/>
          </p:nvPr>
        </p:nvSpPr>
        <p:spPr>
          <a:xfrm>
            <a:off x="381000" y="762000"/>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MCQ</a:t>
            </a:r>
          </a:p>
        </p:txBody>
      </p:sp>
      <p:sp>
        <p:nvSpPr>
          <p:cNvPr id="5" name="Content Placeholder 2">
            <a:extLst>
              <a:ext uri="{FF2B5EF4-FFF2-40B4-BE49-F238E27FC236}">
                <a16:creationId xmlns:a16="http://schemas.microsoft.com/office/drawing/2014/main" xmlns="" id="{0C6B2921-CCD5-41AC-BF33-F31E5CB50B85}"/>
              </a:ext>
            </a:extLst>
          </p:cNvPr>
          <p:cNvSpPr>
            <a:spLocks noGrp="1"/>
          </p:cNvSpPr>
          <p:nvPr/>
        </p:nvSpPr>
        <p:spPr>
          <a:xfrm>
            <a:off x="374515" y="1981200"/>
            <a:ext cx="10363826"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Genetic predisposition to develop bipolar disorder is</a:t>
            </a:r>
          </a:p>
          <a:p>
            <a:pPr>
              <a:buFont typeface="+mj-lt"/>
              <a:buAutoNum type="arabicPeriod"/>
            </a:pPr>
            <a:r>
              <a:rPr lang="en-US" dirty="0"/>
              <a:t>25%</a:t>
            </a:r>
          </a:p>
          <a:p>
            <a:pPr>
              <a:buFont typeface="+mj-lt"/>
              <a:buAutoNum type="arabicPeriod"/>
            </a:pPr>
            <a:r>
              <a:rPr lang="en-US" dirty="0"/>
              <a:t>40%</a:t>
            </a:r>
          </a:p>
          <a:p>
            <a:pPr>
              <a:buFont typeface="+mj-lt"/>
              <a:buAutoNum type="arabicPeriod"/>
            </a:pPr>
            <a:r>
              <a:rPr lang="en-US" dirty="0"/>
              <a:t>70%</a:t>
            </a:r>
          </a:p>
          <a:p>
            <a:pPr>
              <a:buFont typeface="+mj-lt"/>
              <a:buAutoNum type="arabicPeriod"/>
            </a:pPr>
            <a:r>
              <a:rPr lang="en-US" dirty="0"/>
              <a:t>85%</a:t>
            </a:r>
          </a:p>
        </p:txBody>
      </p:sp>
    </p:spTree>
    <p:extLst>
      <p:ext uri="{BB962C8B-B14F-4D97-AF65-F5344CB8AC3E}">
        <p14:creationId xmlns:p14="http://schemas.microsoft.com/office/powerpoint/2010/main" val="1140111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9B76295-57F6-462A-B81B-F013028A6BED}"/>
              </a:ext>
            </a:extLst>
          </p:cNvPr>
          <p:cNvSpPr>
            <a:spLocks noGrp="1"/>
          </p:cNvSpPr>
          <p:nvPr>
            <p:ph type="title"/>
          </p:nvPr>
        </p:nvSpPr>
        <p:spPr>
          <a:xfrm>
            <a:off x="381000" y="762000"/>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MCQ</a:t>
            </a:r>
          </a:p>
        </p:txBody>
      </p:sp>
      <p:sp>
        <p:nvSpPr>
          <p:cNvPr id="5" name="Content Placeholder 2">
            <a:extLst>
              <a:ext uri="{FF2B5EF4-FFF2-40B4-BE49-F238E27FC236}">
                <a16:creationId xmlns:a16="http://schemas.microsoft.com/office/drawing/2014/main" xmlns="" id="{AE78E58D-F920-4746-B72C-92E8D9A4A164}"/>
              </a:ext>
            </a:extLst>
          </p:cNvPr>
          <p:cNvSpPr>
            <a:spLocks noGrp="1"/>
          </p:cNvSpPr>
          <p:nvPr/>
        </p:nvSpPr>
        <p:spPr>
          <a:xfrm>
            <a:off x="228600" y="2057400"/>
            <a:ext cx="10363826"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In bipolar type 2 disorder</a:t>
            </a:r>
          </a:p>
          <a:p>
            <a:pPr>
              <a:buFont typeface="+mj-lt"/>
              <a:buAutoNum type="arabicPeriod"/>
            </a:pPr>
            <a:r>
              <a:rPr lang="en-US" dirty="0"/>
              <a:t>Hypomanic episodes alternate with depressive episodes</a:t>
            </a:r>
          </a:p>
          <a:p>
            <a:pPr>
              <a:buFont typeface="+mj-lt"/>
              <a:buAutoNum type="arabicPeriod"/>
            </a:pPr>
            <a:r>
              <a:rPr lang="en-US" dirty="0"/>
              <a:t>Manic episodes alternate with depressive episodes</a:t>
            </a:r>
          </a:p>
          <a:p>
            <a:pPr>
              <a:buFont typeface="+mj-lt"/>
              <a:buAutoNum type="arabicPeriod"/>
            </a:pPr>
            <a:r>
              <a:rPr lang="en-US" dirty="0"/>
              <a:t>Only Manic episodes </a:t>
            </a:r>
          </a:p>
          <a:p>
            <a:pPr>
              <a:buFont typeface="+mj-lt"/>
              <a:buAutoNum type="arabicPeriod"/>
            </a:pPr>
            <a:r>
              <a:rPr lang="en-US" dirty="0"/>
              <a:t>Both A and B</a:t>
            </a:r>
          </a:p>
        </p:txBody>
      </p:sp>
    </p:spTree>
    <p:extLst>
      <p:ext uri="{BB962C8B-B14F-4D97-AF65-F5344CB8AC3E}">
        <p14:creationId xmlns:p14="http://schemas.microsoft.com/office/powerpoint/2010/main" val="347256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 y="2805112"/>
            <a:ext cx="9144000" cy="167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a:solidFill>
                <a:prstClr val="white"/>
              </a:solidFill>
            </a:endParaRPr>
          </a:p>
        </p:txBody>
      </p:sp>
      <p:sp>
        <p:nvSpPr>
          <p:cNvPr id="15363" name="Title 1"/>
          <p:cNvSpPr>
            <a:spLocks noGrp="1"/>
          </p:cNvSpPr>
          <p:nvPr>
            <p:ph type="ctrTitle"/>
          </p:nvPr>
        </p:nvSpPr>
        <p:spPr>
          <a:xfrm>
            <a:off x="0" y="2638424"/>
            <a:ext cx="9144000" cy="2009776"/>
          </a:xfrm>
        </p:spPr>
        <p:txBody>
          <a:bodyPr rtlCol="0">
            <a:noAutofit/>
          </a:bodyPr>
          <a:lstStyle/>
          <a:p>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BIPOLAR AFFECTIVE DISORDER</a:t>
            </a:r>
            <a:br>
              <a:rPr lang="en-US" sz="3600" dirty="0">
                <a:solidFill>
                  <a:schemeClr val="bg1"/>
                </a:solidFill>
              </a:rPr>
            </a:br>
            <a:r>
              <a:rPr lang="en-US" sz="3600" dirty="0">
                <a:solidFill>
                  <a:schemeClr val="bg1"/>
                </a:solidFill>
              </a:rPr>
              <a:t/>
            </a:r>
            <a:br>
              <a:rPr lang="en-US" sz="3600" dirty="0">
                <a:solidFill>
                  <a:schemeClr val="bg1"/>
                </a:solidFill>
              </a:rPr>
            </a:br>
            <a:endParaRPr lang="en-US" sz="3200" dirty="0">
              <a:solidFill>
                <a:schemeClr val="accent4">
                  <a:lumMod val="75000"/>
                </a:schemeClr>
              </a:solidFill>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657600" y="457200"/>
            <a:ext cx="1711325" cy="1724025"/>
          </a:xfrm>
          <a:prstGeom prst="rect">
            <a:avLst/>
          </a:prstGeom>
          <a:noFill/>
          <a:ln w="9525">
            <a:noFill/>
            <a:miter lim="800000"/>
            <a:headEnd/>
            <a:tailEnd/>
          </a:ln>
        </p:spPr>
      </p:pic>
      <p:sp>
        <p:nvSpPr>
          <p:cNvPr id="7" name="Rectangle 6"/>
          <p:cNvSpPr/>
          <p:nvPr/>
        </p:nvSpPr>
        <p:spPr>
          <a:xfrm>
            <a:off x="6400800" y="6019800"/>
            <a:ext cx="2286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ffectLst>
                <a:outerShdw blurRad="38100" dist="38100" dir="2700000" algn="tl">
                  <a:srgbClr val="000000">
                    <a:alpha val="43137"/>
                  </a:srgbClr>
                </a:outerShdw>
              </a:effectLst>
            </a:endParaRPr>
          </a:p>
        </p:txBody>
      </p:sp>
      <p:sp>
        <p:nvSpPr>
          <p:cNvPr id="4" name="Subtitle 3">
            <a:extLst>
              <a:ext uri="{FF2B5EF4-FFF2-40B4-BE49-F238E27FC236}">
                <a16:creationId xmlns:a16="http://schemas.microsoft.com/office/drawing/2014/main" xmlns="" id="{EBB8F550-4763-40FC-AEFE-D741D303BED3}"/>
              </a:ext>
            </a:extLst>
          </p:cNvPr>
          <p:cNvSpPr>
            <a:spLocks noGrp="1"/>
          </p:cNvSpPr>
          <p:nvPr>
            <p:ph type="subTitle" idx="1"/>
          </p:nvPr>
        </p:nvSpPr>
        <p:spPr/>
        <p:txBody>
          <a:bodyPr/>
          <a:lstStyle/>
          <a:p>
            <a:endParaRPr lang="en-PK" dirty="0"/>
          </a:p>
        </p:txBody>
      </p:sp>
      <p:pic>
        <p:nvPicPr>
          <p:cNvPr id="8" name="Content Placeholder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4724400" y="4726348"/>
            <a:ext cx="3646154" cy="20058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6E856C7-6B05-446B-B562-D208EFD43F5C}"/>
              </a:ext>
            </a:extLst>
          </p:cNvPr>
          <p:cNvSpPr>
            <a:spLocks noGrp="1"/>
          </p:cNvSpPr>
          <p:nvPr>
            <p:ph type="title"/>
          </p:nvPr>
        </p:nvSpPr>
        <p:spPr>
          <a:xfrm>
            <a:off x="381000" y="762000"/>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MCQ</a:t>
            </a:r>
          </a:p>
        </p:txBody>
      </p:sp>
      <p:sp>
        <p:nvSpPr>
          <p:cNvPr id="5" name="Content Placeholder 2">
            <a:extLst>
              <a:ext uri="{FF2B5EF4-FFF2-40B4-BE49-F238E27FC236}">
                <a16:creationId xmlns:a16="http://schemas.microsoft.com/office/drawing/2014/main" xmlns="" id="{7984B8EC-9246-40FC-9BB0-327DA3CE48B9}"/>
              </a:ext>
            </a:extLst>
          </p:cNvPr>
          <p:cNvSpPr>
            <a:spLocks noGrp="1"/>
          </p:cNvSpPr>
          <p:nvPr/>
        </p:nvSpPr>
        <p:spPr>
          <a:xfrm>
            <a:off x="205096" y="1716947"/>
            <a:ext cx="8733809"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For management of depressive episode in bipolar disorder which statement is INCORRECT</a:t>
            </a:r>
          </a:p>
          <a:p>
            <a:pPr>
              <a:buFont typeface="+mj-lt"/>
              <a:buAutoNum type="alphaLcParenR"/>
            </a:pPr>
            <a:r>
              <a:rPr lang="en-US" dirty="0"/>
              <a:t>Antidepressants are first line treatment</a:t>
            </a:r>
          </a:p>
          <a:p>
            <a:pPr>
              <a:buFont typeface="+mj-lt"/>
              <a:buAutoNum type="alphaLcParenR"/>
            </a:pPr>
            <a:r>
              <a:rPr lang="en-US" dirty="0"/>
              <a:t>First optimize dose of mood </a:t>
            </a:r>
            <a:r>
              <a:rPr lang="en-US" dirty="0" smtClean="0"/>
              <a:t>stabilizers</a:t>
            </a:r>
            <a:endParaRPr lang="en-US" dirty="0"/>
          </a:p>
          <a:p>
            <a:pPr>
              <a:buFont typeface="+mj-lt"/>
              <a:buAutoNum type="alphaLcParenR"/>
            </a:pPr>
            <a:r>
              <a:rPr lang="en-US" dirty="0"/>
              <a:t>Antipsychotics like </a:t>
            </a:r>
            <a:r>
              <a:rPr lang="en-US" dirty="0" err="1" smtClean="0"/>
              <a:t>Quetia</a:t>
            </a:r>
            <a:r>
              <a:rPr lang="en-US" dirty="0" err="1"/>
              <a:t>p</a:t>
            </a:r>
            <a:r>
              <a:rPr lang="en-US" dirty="0" err="1" smtClean="0"/>
              <a:t>ine</a:t>
            </a:r>
            <a:r>
              <a:rPr lang="en-US" dirty="0" smtClean="0"/>
              <a:t> </a:t>
            </a:r>
            <a:r>
              <a:rPr lang="en-US" dirty="0"/>
              <a:t>can be used</a:t>
            </a:r>
          </a:p>
          <a:p>
            <a:pPr>
              <a:buFont typeface="+mj-lt"/>
              <a:buAutoNum type="alphaLcParenR"/>
            </a:pPr>
            <a:r>
              <a:rPr lang="en-US" dirty="0"/>
              <a:t>Long term management with mood </a:t>
            </a:r>
            <a:r>
              <a:rPr lang="en-US" dirty="0" smtClean="0"/>
              <a:t>stabilizers </a:t>
            </a:r>
            <a:r>
              <a:rPr lang="en-US" dirty="0"/>
              <a:t>is required</a:t>
            </a:r>
          </a:p>
        </p:txBody>
      </p:sp>
    </p:spTree>
    <p:extLst>
      <p:ext uri="{BB962C8B-B14F-4D97-AF65-F5344CB8AC3E}">
        <p14:creationId xmlns:p14="http://schemas.microsoft.com/office/powerpoint/2010/main" val="1902772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DD1D200-D29B-41FA-9781-FF13334F3612}"/>
              </a:ext>
            </a:extLst>
          </p:cNvPr>
          <p:cNvSpPr>
            <a:spLocks noGrp="1"/>
          </p:cNvSpPr>
          <p:nvPr>
            <p:ph type="title"/>
          </p:nvPr>
        </p:nvSpPr>
        <p:spPr>
          <a:xfrm>
            <a:off x="381000" y="762000"/>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MCQ</a:t>
            </a:r>
          </a:p>
        </p:txBody>
      </p:sp>
      <p:sp>
        <p:nvSpPr>
          <p:cNvPr id="5" name="Content Placeholder 2">
            <a:extLst>
              <a:ext uri="{FF2B5EF4-FFF2-40B4-BE49-F238E27FC236}">
                <a16:creationId xmlns:a16="http://schemas.microsoft.com/office/drawing/2014/main" xmlns="" id="{F4BD9C39-1C15-4A3F-8362-D0A574DFC51A}"/>
              </a:ext>
            </a:extLst>
          </p:cNvPr>
          <p:cNvSpPr>
            <a:spLocks noGrp="1"/>
          </p:cNvSpPr>
          <p:nvPr/>
        </p:nvSpPr>
        <p:spPr>
          <a:xfrm>
            <a:off x="533400" y="1935804"/>
            <a:ext cx="10363826"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For Management of Manic episode</a:t>
            </a:r>
          </a:p>
          <a:p>
            <a:pPr>
              <a:buFont typeface="+mj-lt"/>
              <a:buAutoNum type="alphaLcParenR"/>
            </a:pPr>
            <a:r>
              <a:rPr lang="en-US" dirty="0"/>
              <a:t>First optimize dose of mood stabilizer</a:t>
            </a:r>
          </a:p>
          <a:p>
            <a:pPr>
              <a:buFont typeface="+mj-lt"/>
              <a:buAutoNum type="alphaLcParenR"/>
            </a:pPr>
            <a:r>
              <a:rPr lang="en-US" dirty="0"/>
              <a:t>Start treatment with antipsychotics</a:t>
            </a:r>
          </a:p>
          <a:p>
            <a:pPr>
              <a:buFont typeface="+mj-lt"/>
              <a:buAutoNum type="alphaLcParenR"/>
            </a:pPr>
            <a:r>
              <a:rPr lang="en-US" dirty="0"/>
              <a:t>ECT can be considered for Resistant cases</a:t>
            </a:r>
          </a:p>
          <a:p>
            <a:pPr>
              <a:buFont typeface="+mj-lt"/>
              <a:buAutoNum type="alphaLcParenR"/>
            </a:pPr>
            <a:r>
              <a:rPr lang="en-US" dirty="0"/>
              <a:t>All of above</a:t>
            </a:r>
          </a:p>
          <a:p>
            <a:pPr>
              <a:buFont typeface="+mj-lt"/>
              <a:buAutoNum type="alphaLcParenR"/>
            </a:pPr>
            <a:endParaRPr lang="en-US" dirty="0"/>
          </a:p>
        </p:txBody>
      </p:sp>
    </p:spTree>
    <p:extLst>
      <p:ext uri="{BB962C8B-B14F-4D97-AF65-F5344CB8AC3E}">
        <p14:creationId xmlns:p14="http://schemas.microsoft.com/office/powerpoint/2010/main" val="340276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163E6-D828-4E7D-A962-9AED2A3C4840}"/>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xmlns="" id="{26ECE8EC-5E3B-49FA-8835-55DA4B7579FE}"/>
              </a:ext>
            </a:extLst>
          </p:cNvPr>
          <p:cNvSpPr>
            <a:spLocks noGrp="1"/>
          </p:cNvSpPr>
          <p:nvPr>
            <p:ph idx="1"/>
          </p:nvPr>
        </p:nvSpPr>
        <p:spPr/>
        <p:txBody>
          <a:bodyPr>
            <a:normAutofit/>
          </a:bodyPr>
          <a:lstStyle/>
          <a:p>
            <a:pPr marL="0" indent="0" algn="ctr">
              <a:buNone/>
            </a:pPr>
            <a:r>
              <a:rPr lang="en-US" sz="7200" dirty="0">
                <a:solidFill>
                  <a:schemeClr val="tx2">
                    <a:lumMod val="60000"/>
                    <a:lumOff val="40000"/>
                  </a:schemeClr>
                </a:solidFill>
              </a:rPr>
              <a:t>THANK YOU</a:t>
            </a:r>
            <a:endParaRPr lang="en-PK" sz="7200" dirty="0">
              <a:solidFill>
                <a:schemeClr val="tx2">
                  <a:lumMod val="60000"/>
                  <a:lumOff val="40000"/>
                </a:schemeClr>
              </a:solidFill>
            </a:endParaRPr>
          </a:p>
        </p:txBody>
      </p:sp>
    </p:spTree>
    <p:extLst>
      <p:ext uri="{BB962C8B-B14F-4D97-AF65-F5344CB8AC3E}">
        <p14:creationId xmlns:p14="http://schemas.microsoft.com/office/powerpoint/2010/main" val="368838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B9FBFB-5C33-DE8B-7761-657B2C9271E3}"/>
              </a:ext>
            </a:extLst>
          </p:cNvPr>
          <p:cNvSpPr>
            <a:spLocks noGrp="1"/>
          </p:cNvSpPr>
          <p:nvPr>
            <p:ph type="title"/>
          </p:nvPr>
        </p:nvSpPr>
        <p:spPr>
          <a:xfrm>
            <a:off x="457200" y="715616"/>
            <a:ext cx="8229600" cy="702021"/>
          </a:xfrm>
        </p:spPr>
        <p:txBody>
          <a:bodyPr>
            <a:normAutofit fontScale="90000"/>
          </a:bodyPr>
          <a:lstStyle/>
          <a:p>
            <a:r>
              <a:rPr lang="en-US" b="1" dirty="0">
                <a:solidFill>
                  <a:srgbClr val="7030A0"/>
                </a:solidFill>
              </a:rPr>
              <a:t>Sequence of Presentation</a:t>
            </a:r>
          </a:p>
        </p:txBody>
      </p:sp>
      <p:graphicFrame>
        <p:nvGraphicFramePr>
          <p:cNvPr id="4" name="Content Placeholder 3">
            <a:extLst>
              <a:ext uri="{FF2B5EF4-FFF2-40B4-BE49-F238E27FC236}">
                <a16:creationId xmlns="" xmlns:a16="http://schemas.microsoft.com/office/drawing/2014/main" id="{7964E8AF-36F5-5609-E45E-75591B0B9CAC}"/>
              </a:ext>
            </a:extLst>
          </p:cNvPr>
          <p:cNvGraphicFramePr>
            <a:graphicFrameLocks noGrp="1"/>
          </p:cNvGraphicFramePr>
          <p:nvPr>
            <p:ph idx="1"/>
          </p:nvPr>
        </p:nvGraphicFramePr>
        <p:xfrm>
          <a:off x="457200" y="2004394"/>
          <a:ext cx="8328992" cy="4137990"/>
        </p:xfrm>
        <a:graphic>
          <a:graphicData uri="http://schemas.openxmlformats.org/drawingml/2006/table">
            <a:tbl>
              <a:tblPr firstRow="1" bandRow="1">
                <a:tableStyleId>{00A15C55-8517-42AA-B614-E9B94910E393}</a:tableStyleId>
              </a:tblPr>
              <a:tblGrid>
                <a:gridCol w="5519131">
                  <a:extLst>
                    <a:ext uri="{9D8B030D-6E8A-4147-A177-3AD203B41FA5}">
                      <a16:colId xmlns="" xmlns:a16="http://schemas.microsoft.com/office/drawing/2014/main" val="2543802028"/>
                    </a:ext>
                  </a:extLst>
                </a:gridCol>
                <a:gridCol w="2809861">
                  <a:extLst>
                    <a:ext uri="{9D8B030D-6E8A-4147-A177-3AD203B41FA5}">
                      <a16:colId xmlns="" xmlns:a16="http://schemas.microsoft.com/office/drawing/2014/main" val="1725639532"/>
                    </a:ext>
                  </a:extLst>
                </a:gridCol>
              </a:tblGrid>
              <a:tr h="689665">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985465380"/>
                  </a:ext>
                </a:extLst>
              </a:tr>
              <a:tr h="689665">
                <a:tc>
                  <a:txBody>
                    <a:bodyPr/>
                    <a:lstStyle/>
                    <a:p>
                      <a:r>
                        <a:rPr lang="en-US" sz="2200" b="1" dirty="0"/>
                        <a:t>Learning Objectives </a:t>
                      </a:r>
                    </a:p>
                  </a:txBody>
                  <a:tcPr/>
                </a:tc>
                <a:tc>
                  <a:txBody>
                    <a:bodyPr/>
                    <a:lstStyle/>
                    <a:p>
                      <a:endParaRPr lang="en-US" dirty="0"/>
                    </a:p>
                  </a:txBody>
                  <a:tcPr/>
                </a:tc>
                <a:extLst>
                  <a:ext uri="{0D108BD9-81ED-4DB2-BD59-A6C34878D82A}">
                    <a16:rowId xmlns="" xmlns:a16="http://schemas.microsoft.com/office/drawing/2014/main" val="2286932799"/>
                  </a:ext>
                </a:extLst>
              </a:tr>
              <a:tr h="689665">
                <a:tc>
                  <a:txBody>
                    <a:bodyPr/>
                    <a:lstStyle/>
                    <a:p>
                      <a:r>
                        <a:rPr lang="en-US" sz="2200" b="1" dirty="0"/>
                        <a:t>Core concept</a:t>
                      </a:r>
                    </a:p>
                  </a:txBody>
                  <a:tcPr/>
                </a:tc>
                <a:tc>
                  <a:txBody>
                    <a:bodyPr/>
                    <a:lstStyle/>
                    <a:p>
                      <a:endParaRPr lang="en-US" dirty="0"/>
                    </a:p>
                  </a:txBody>
                  <a:tcPr/>
                </a:tc>
                <a:extLst>
                  <a:ext uri="{0D108BD9-81ED-4DB2-BD59-A6C34878D82A}">
                    <a16:rowId xmlns="" xmlns:a16="http://schemas.microsoft.com/office/drawing/2014/main" val="4026083958"/>
                  </a:ext>
                </a:extLst>
              </a:tr>
              <a:tr h="689665">
                <a:tc>
                  <a:txBody>
                    <a:bodyPr/>
                    <a:lstStyle/>
                    <a:p>
                      <a:r>
                        <a:rPr lang="en-US" sz="2200" b="1" dirty="0"/>
                        <a:t>Horizontal Integration</a:t>
                      </a:r>
                    </a:p>
                  </a:txBody>
                  <a:tcPr/>
                </a:tc>
                <a:tc>
                  <a:txBody>
                    <a:bodyPr/>
                    <a:lstStyle/>
                    <a:p>
                      <a:endParaRPr lang="en-US" dirty="0"/>
                    </a:p>
                  </a:txBody>
                  <a:tcPr/>
                </a:tc>
                <a:extLst>
                  <a:ext uri="{0D108BD9-81ED-4DB2-BD59-A6C34878D82A}">
                    <a16:rowId xmlns="" xmlns:a16="http://schemas.microsoft.com/office/drawing/2014/main" val="438394234"/>
                  </a:ext>
                </a:extLst>
              </a:tr>
              <a:tr h="689665">
                <a:tc>
                  <a:txBody>
                    <a:bodyPr/>
                    <a:lstStyle/>
                    <a:p>
                      <a:r>
                        <a:rPr lang="en-US" sz="2200" b="1" dirty="0"/>
                        <a:t>Vertical integration</a:t>
                      </a:r>
                    </a:p>
                  </a:txBody>
                  <a:tcPr/>
                </a:tc>
                <a:tc>
                  <a:txBody>
                    <a:bodyPr/>
                    <a:lstStyle/>
                    <a:p>
                      <a:endParaRPr lang="en-US" dirty="0"/>
                    </a:p>
                  </a:txBody>
                  <a:tcPr/>
                </a:tc>
                <a:extLst>
                  <a:ext uri="{0D108BD9-81ED-4DB2-BD59-A6C34878D82A}">
                    <a16:rowId xmlns="" xmlns:a16="http://schemas.microsoft.com/office/drawing/2014/main" val="3764026740"/>
                  </a:ext>
                </a:extLst>
              </a:tr>
              <a:tr h="689665">
                <a:tc>
                  <a:txBody>
                    <a:bodyPr/>
                    <a:lstStyle/>
                    <a:p>
                      <a:r>
                        <a:rPr lang="en-US" sz="2200" b="1" dirty="0"/>
                        <a:t>Longitudinal Integration</a:t>
                      </a:r>
                    </a:p>
                  </a:txBody>
                  <a:tcPr/>
                </a:tc>
                <a:tc>
                  <a:txBody>
                    <a:bodyPr/>
                    <a:lstStyle/>
                    <a:p>
                      <a:endParaRPr lang="en-US" dirty="0"/>
                    </a:p>
                  </a:txBody>
                  <a:tcPr/>
                </a:tc>
                <a:extLst>
                  <a:ext uri="{0D108BD9-81ED-4DB2-BD59-A6C34878D82A}">
                    <a16:rowId xmlns="" xmlns:a16="http://schemas.microsoft.com/office/drawing/2014/main" val="1393388667"/>
                  </a:ext>
                </a:extLst>
              </a:tr>
            </a:tbl>
          </a:graphicData>
        </a:graphic>
      </p:graphicFrame>
    </p:spTree>
    <p:extLst>
      <p:ext uri="{BB962C8B-B14F-4D97-AF65-F5344CB8AC3E}">
        <p14:creationId xmlns:p14="http://schemas.microsoft.com/office/powerpoint/2010/main" val="34970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491836"/>
            <a:ext cx="8376243" cy="5681998"/>
          </a:xfrm>
          <a:prstGeom prst="rect">
            <a:avLst/>
          </a:prstGeom>
        </p:spPr>
        <p:txBody>
          <a:bodyPr>
            <a:normAutofit/>
          </a:bodyPr>
          <a:lstStyle/>
          <a:p>
            <a:pPr marL="0" indent="0">
              <a:buNone/>
            </a:pPr>
            <a:endParaRPr lang="en-US" sz="2700" b="1" dirty="0">
              <a:solidFill>
                <a:srgbClr val="C00000"/>
              </a:solidFill>
            </a:endParaRPr>
          </a:p>
          <a:p>
            <a:pPr marL="0" indent="0">
              <a:buNone/>
            </a:pPr>
            <a:r>
              <a:rPr lang="en-US" b="1" dirty="0">
                <a:solidFill>
                  <a:schemeClr val="accent4">
                    <a:lumMod val="75000"/>
                  </a:schemeClr>
                </a:solidFill>
              </a:rPr>
              <a:t>LEARNING OBJECTIVES</a:t>
            </a:r>
          </a:p>
          <a:p>
            <a:pPr marL="0" indent="0">
              <a:buNone/>
            </a:pPr>
            <a:endParaRPr lang="en-US" sz="1800" dirty="0"/>
          </a:p>
          <a:p>
            <a:pPr marL="0" indent="0">
              <a:buNone/>
            </a:pPr>
            <a:r>
              <a:rPr lang="en-US" sz="2400" dirty="0"/>
              <a:t>At the end of the lecture, students will be able</a:t>
            </a:r>
            <a:br>
              <a:rPr lang="en-US" sz="2400" dirty="0"/>
            </a:br>
            <a:r>
              <a:rPr lang="en-US" sz="2400" dirty="0"/>
              <a:t>to:</a:t>
            </a:r>
          </a:p>
          <a:p>
            <a:pPr marL="0" indent="0">
              <a:buNone/>
            </a:pPr>
            <a:endParaRPr lang="en-US" sz="2800" dirty="0"/>
          </a:p>
          <a:p>
            <a:endParaRPr lang="en-US" sz="2400" dirty="0"/>
          </a:p>
          <a:p>
            <a:endParaRPr lang="en-US" sz="2400" dirty="0"/>
          </a:p>
          <a:p>
            <a:endParaRPr lang="en-US" sz="2400" dirty="0"/>
          </a:p>
          <a:p>
            <a:endParaRPr lang="en-US" sz="2400" dirty="0"/>
          </a:p>
        </p:txBody>
      </p:sp>
      <p:pic>
        <p:nvPicPr>
          <p:cNvPr id="2" name="Picture 1"/>
          <p:cNvPicPr>
            <a:picLocks noChangeAspect="1"/>
          </p:cNvPicPr>
          <p:nvPr/>
        </p:nvPicPr>
        <p:blipFill rotWithShape="1">
          <a:blip r:embed="rId2"/>
          <a:srcRect l="22531" t="7436" r="20910" b="11437"/>
          <a:stretch/>
        </p:blipFill>
        <p:spPr>
          <a:xfrm>
            <a:off x="7081290" y="1143000"/>
            <a:ext cx="1843768" cy="1671034"/>
          </a:xfrm>
          <a:prstGeom prst="rect">
            <a:avLst/>
          </a:prstGeom>
        </p:spPr>
      </p:pic>
      <p:sp>
        <p:nvSpPr>
          <p:cNvPr id="4" name="Content Placeholder 2">
            <a:extLst>
              <a:ext uri="{FF2B5EF4-FFF2-40B4-BE49-F238E27FC236}">
                <a16:creationId xmlns:a16="http://schemas.microsoft.com/office/drawing/2014/main" xmlns="" id="{D2BCA1BA-E46C-49A6-A0F9-09267A4911EE}"/>
              </a:ext>
            </a:extLst>
          </p:cNvPr>
          <p:cNvSpPr>
            <a:spLocks noGrp="1"/>
          </p:cNvSpPr>
          <p:nvPr/>
        </p:nvSpPr>
        <p:spPr>
          <a:xfrm>
            <a:off x="76200" y="3332835"/>
            <a:ext cx="10363826"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Understand what is Bipolar disorder and its types</a:t>
            </a:r>
          </a:p>
          <a:p>
            <a:r>
              <a:rPr lang="en-US" dirty="0"/>
              <a:t>Learn about its Etiology</a:t>
            </a:r>
          </a:p>
          <a:p>
            <a:r>
              <a:rPr lang="en-US" dirty="0"/>
              <a:t>Signs and symptoms</a:t>
            </a:r>
          </a:p>
          <a:p>
            <a:r>
              <a:rPr lang="en-US" dirty="0"/>
              <a:t>How to diagnose it</a:t>
            </a:r>
          </a:p>
          <a:p>
            <a:r>
              <a:rPr lang="en-US" dirty="0"/>
              <a:t>Precipitating factors</a:t>
            </a:r>
          </a:p>
          <a:p>
            <a:r>
              <a:rPr lang="en-US" dirty="0"/>
              <a:t>Learn its Management </a:t>
            </a:r>
          </a:p>
        </p:txBody>
      </p:sp>
    </p:spTree>
    <p:extLst>
      <p:ext uri="{BB962C8B-B14F-4D97-AF65-F5344CB8AC3E}">
        <p14:creationId xmlns:p14="http://schemas.microsoft.com/office/powerpoint/2010/main" val="39988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68257458"/>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xmlns="" val="20000"/>
                    </a:ext>
                  </a:extLst>
                </a:gridCol>
                <a:gridCol w="657846">
                  <a:extLst>
                    <a:ext uri="{9D8B030D-6E8A-4147-A177-3AD203B41FA5}">
                      <a16:colId xmlns:a16="http://schemas.microsoft.com/office/drawing/2014/main" xmlns="" val="20001"/>
                    </a:ext>
                  </a:extLst>
                </a:gridCol>
              </a:tblGrid>
              <a:tr h="885169">
                <a:tc gridSpan="2">
                  <a:txBody>
                    <a:bodyPr/>
                    <a:lstStyle/>
                    <a:p>
                      <a:r>
                        <a:rPr lang="en-US" dirty="0"/>
                        <a:t>Prof Umar’s model of clinically oriented integrated</a:t>
                      </a:r>
                      <a:r>
                        <a:rPr lang="en-US" baseline="0" dirty="0"/>
                        <a:t>  Lecture</a:t>
                      </a:r>
                    </a:p>
                    <a:p>
                      <a:r>
                        <a:rPr lang="en-US" baseline="0" dirty="0" smtClean="0"/>
                        <a:t>Fourth Year MBBS</a:t>
                      </a:r>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54068">
                <a:tc>
                  <a:txBody>
                    <a:bodyPr/>
                    <a:lstStyle/>
                    <a:p>
                      <a:r>
                        <a:rPr lang="en-US" sz="1600" dirty="0"/>
                        <a:t>Core subject </a:t>
                      </a:r>
                    </a:p>
                  </a:txBody>
                  <a:tcPr/>
                </a:tc>
                <a:tc>
                  <a:txBody>
                    <a:bodyPr/>
                    <a:lstStyle/>
                    <a:p>
                      <a:r>
                        <a:rPr lang="en-US" dirty="0" smtClean="0"/>
                        <a:t>32%</a:t>
                      </a:r>
                      <a:endParaRPr lang="en-US" dirty="0"/>
                    </a:p>
                  </a:txBody>
                  <a:tcPr/>
                </a:tc>
                <a:extLst>
                  <a:ext uri="{0D108BD9-81ED-4DB2-BD59-A6C34878D82A}">
                    <a16:rowId xmlns:a16="http://schemas.microsoft.com/office/drawing/2014/main" xmlns=""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smtClean="0"/>
                        <a:t>5%</a:t>
                      </a:r>
                      <a:endParaRPr lang="en-US" dirty="0"/>
                    </a:p>
                  </a:txBody>
                  <a:tcPr/>
                </a:tc>
                <a:extLst>
                  <a:ext uri="{0D108BD9-81ED-4DB2-BD59-A6C34878D82A}">
                    <a16:rowId xmlns:a16="http://schemas.microsoft.com/office/drawing/2014/main" xmlns=""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smtClean="0"/>
                        <a:t>26%</a:t>
                      </a:r>
                      <a:endParaRPr lang="en-US" dirty="0"/>
                    </a:p>
                  </a:txBody>
                  <a:tcPr/>
                </a:tc>
                <a:extLst>
                  <a:ext uri="{0D108BD9-81ED-4DB2-BD59-A6C34878D82A}">
                    <a16:rowId xmlns:a16="http://schemas.microsoft.com/office/drawing/2014/main" xmlns="" val="10003"/>
                  </a:ext>
                </a:extLst>
              </a:tr>
              <a:tr h="796652">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smtClean="0"/>
                        <a:t>27</a:t>
                      </a:r>
                      <a:r>
                        <a:rPr lang="en-US" dirty="0"/>
                        <a:t>%</a:t>
                      </a:r>
                    </a:p>
                  </a:txBody>
                  <a:tcPr/>
                </a:tc>
                <a:extLst>
                  <a:ext uri="{0D108BD9-81ED-4DB2-BD59-A6C34878D82A}">
                    <a16:rowId xmlns:a16="http://schemas.microsoft.com/office/drawing/2014/main" xmlns=""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smtClean="0"/>
                        <a:t>10%</a:t>
                      </a:r>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CEA266-73F4-31A7-FAE7-6703243E74CA}"/>
              </a:ext>
            </a:extLst>
          </p:cNvPr>
          <p:cNvSpPr txBox="1"/>
          <p:nvPr/>
        </p:nvSpPr>
        <p:spPr>
          <a:xfrm>
            <a:off x="685800" y="1219200"/>
            <a:ext cx="7772400" cy="646331"/>
          </a:xfrm>
          <a:prstGeom prst="rect">
            <a:avLst/>
          </a:prstGeom>
          <a:noFill/>
        </p:spPr>
        <p:txBody>
          <a:bodyPr wrap="square" rtlCol="0">
            <a:spAutoFit/>
          </a:bodyPr>
          <a:lstStyle/>
          <a:p>
            <a:pPr algn="ctr"/>
            <a:r>
              <a:rPr lang="en-US" sz="3600" b="1" dirty="0">
                <a:solidFill>
                  <a:srgbClr val="7030A0"/>
                </a:solidFill>
              </a:rPr>
              <a:t>WHAT IS BIPOLAR AFFECTIVE DISORDER</a:t>
            </a:r>
            <a:endParaRPr lang="en-PK" sz="3600" b="1" dirty="0">
              <a:solidFill>
                <a:srgbClr val="7030A0"/>
              </a:solidFill>
            </a:endParaRPr>
          </a:p>
        </p:txBody>
      </p:sp>
      <p:sp>
        <p:nvSpPr>
          <p:cNvPr id="4" name="Rounded Rectangle 4">
            <a:extLst>
              <a:ext uri="{FF2B5EF4-FFF2-40B4-BE49-F238E27FC236}">
                <a16:creationId xmlns:a16="http://schemas.microsoft.com/office/drawing/2014/main" xmlns="" id="{15BA3B08-F3A9-C19E-8FF9-310C259C7E8B}"/>
              </a:ext>
            </a:extLst>
          </p:cNvPr>
          <p:cNvSpPr/>
          <p:nvPr/>
        </p:nvSpPr>
        <p:spPr>
          <a:xfrm>
            <a:off x="7425156" y="6305928"/>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7" name="Content Placeholder 2">
            <a:extLst>
              <a:ext uri="{FF2B5EF4-FFF2-40B4-BE49-F238E27FC236}">
                <a16:creationId xmlns:a16="http://schemas.microsoft.com/office/drawing/2014/main" xmlns="" id="{39BD45C8-FAEB-49A7-9593-6CDEC6692764}"/>
              </a:ext>
            </a:extLst>
          </p:cNvPr>
          <p:cNvSpPr>
            <a:spLocks noGrp="1"/>
          </p:cNvSpPr>
          <p:nvPr/>
        </p:nvSpPr>
        <p:spPr>
          <a:xfrm>
            <a:off x="304800" y="2590800"/>
            <a:ext cx="8720556"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Episodic Mood disorder</a:t>
            </a:r>
          </a:p>
          <a:p>
            <a:r>
              <a:rPr lang="en-US" dirty="0"/>
              <a:t>Defined by occurrence of Manic, hypomanic or mixed episodes and symptoms. These episodes typically </a:t>
            </a:r>
            <a:r>
              <a:rPr lang="en-US" dirty="0" smtClean="0"/>
              <a:t>alternate </a:t>
            </a:r>
            <a:r>
              <a:rPr lang="en-US" dirty="0"/>
              <a:t>with </a:t>
            </a:r>
            <a:r>
              <a:rPr lang="en-US" dirty="0" smtClean="0"/>
              <a:t>depressive </a:t>
            </a:r>
            <a:r>
              <a:rPr lang="en-US" dirty="0"/>
              <a:t>episode or symptoms over the course of Illness. </a:t>
            </a:r>
          </a:p>
        </p:txBody>
      </p:sp>
    </p:spTree>
    <p:extLst>
      <p:ext uri="{BB962C8B-B14F-4D97-AF65-F5344CB8AC3E}">
        <p14:creationId xmlns:p14="http://schemas.microsoft.com/office/powerpoint/2010/main" val="392229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6A18D-4449-4FE4-BC65-AF017803C9D9}"/>
              </a:ext>
            </a:extLst>
          </p:cNvPr>
          <p:cNvSpPr>
            <a:spLocks noGrp="1"/>
          </p:cNvSpPr>
          <p:nvPr>
            <p:ph type="title"/>
          </p:nvPr>
        </p:nvSpPr>
        <p:spPr>
          <a:xfrm>
            <a:off x="457200" y="840493"/>
            <a:ext cx="8229600" cy="1143000"/>
          </a:xfrm>
        </p:spPr>
        <p:txBody>
          <a:bodyPr/>
          <a:lstStyle/>
          <a:p>
            <a:r>
              <a:rPr lang="en-US" b="1" dirty="0">
                <a:solidFill>
                  <a:srgbClr val="7030A0"/>
                </a:solidFill>
              </a:rPr>
              <a:t>MANIA</a:t>
            </a:r>
            <a:endParaRPr lang="en-PK" dirty="0"/>
          </a:p>
        </p:txBody>
      </p:sp>
      <p:sp>
        <p:nvSpPr>
          <p:cNvPr id="4" name="Content Placeholder 2">
            <a:extLst>
              <a:ext uri="{FF2B5EF4-FFF2-40B4-BE49-F238E27FC236}">
                <a16:creationId xmlns:a16="http://schemas.microsoft.com/office/drawing/2014/main" xmlns="" id="{0B965F9F-CCF3-4CCF-9531-CE13D3060124}"/>
              </a:ext>
            </a:extLst>
          </p:cNvPr>
          <p:cNvSpPr>
            <a:spLocks noGrp="1"/>
          </p:cNvSpPr>
          <p:nvPr/>
        </p:nvSpPr>
        <p:spPr>
          <a:xfrm>
            <a:off x="457200" y="2590800"/>
            <a:ext cx="8360228"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smtClean="0"/>
              <a:t>Mania is characterized by</a:t>
            </a:r>
          </a:p>
          <a:p>
            <a:pPr marL="0" indent="0">
              <a:buNone/>
            </a:pPr>
            <a:endParaRPr lang="en-US" dirty="0"/>
          </a:p>
          <a:p>
            <a:r>
              <a:rPr lang="en-US" dirty="0"/>
              <a:t>euphoria, irritability, increased activity, increased energy, rapid pressured speech, flight of ideas, grandiosity (increased self esteem), decreased need for sleep, distractibility, mood lability</a:t>
            </a:r>
          </a:p>
          <a:p>
            <a:r>
              <a:rPr lang="en-US" dirty="0"/>
              <a:t>Present most of the day nearly everyday for </a:t>
            </a:r>
            <a:r>
              <a:rPr lang="en-US" dirty="0" err="1"/>
              <a:t>atleast</a:t>
            </a:r>
            <a:r>
              <a:rPr lang="en-US" dirty="0"/>
              <a:t> 1 </a:t>
            </a:r>
            <a:r>
              <a:rPr lang="en-US" dirty="0" smtClean="0"/>
              <a:t>week.</a:t>
            </a:r>
            <a:endParaRPr lang="en-US" dirty="0"/>
          </a:p>
          <a:p>
            <a:endParaRPr lang="en-US" dirty="0"/>
          </a:p>
        </p:txBody>
      </p:sp>
      <p:sp>
        <p:nvSpPr>
          <p:cNvPr id="5" name="Rounded Rectangle 4">
            <a:extLst>
              <a:ext uri="{FF2B5EF4-FFF2-40B4-BE49-F238E27FC236}">
                <a16:creationId xmlns:a16="http://schemas.microsoft.com/office/drawing/2014/main" xmlns="" id="{15BA3B08-F3A9-C19E-8FF9-310C259C7E8B}"/>
              </a:ext>
            </a:extLst>
          </p:cNvPr>
          <p:cNvSpPr/>
          <p:nvPr/>
        </p:nvSpPr>
        <p:spPr>
          <a:xfrm>
            <a:off x="7425156" y="6305928"/>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5810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2B869-5935-4ACA-802E-0E5E0E5A9250}"/>
              </a:ext>
            </a:extLst>
          </p:cNvPr>
          <p:cNvSpPr>
            <a:spLocks noGrp="1"/>
          </p:cNvSpPr>
          <p:nvPr>
            <p:ph type="title"/>
          </p:nvPr>
        </p:nvSpPr>
        <p:spPr>
          <a:xfrm>
            <a:off x="583408" y="917672"/>
            <a:ext cx="8229600" cy="1143000"/>
          </a:xfrm>
        </p:spPr>
        <p:txBody>
          <a:bodyPr/>
          <a:lstStyle/>
          <a:p>
            <a:r>
              <a:rPr lang="en-US" b="1" dirty="0">
                <a:solidFill>
                  <a:srgbClr val="7030A0"/>
                </a:solidFill>
              </a:rPr>
              <a:t>HYPOMANIA</a:t>
            </a:r>
            <a:endParaRPr lang="en-PK" dirty="0"/>
          </a:p>
        </p:txBody>
      </p:sp>
      <p:sp>
        <p:nvSpPr>
          <p:cNvPr id="5" name="Content Placeholder 2">
            <a:extLst>
              <a:ext uri="{FF2B5EF4-FFF2-40B4-BE49-F238E27FC236}">
                <a16:creationId xmlns:a16="http://schemas.microsoft.com/office/drawing/2014/main" xmlns="" id="{FE0E851D-D778-4BFE-BE49-40C1FB4E8E9F}"/>
              </a:ext>
            </a:extLst>
          </p:cNvPr>
          <p:cNvSpPr>
            <a:spLocks noGrp="1"/>
          </p:cNvSpPr>
          <p:nvPr/>
        </p:nvSpPr>
        <p:spPr>
          <a:xfrm>
            <a:off x="152400" y="2514600"/>
            <a:ext cx="9091617" cy="3424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Persistent mood state lasting for many </a:t>
            </a:r>
            <a:r>
              <a:rPr lang="en-US" dirty="0" smtClean="0"/>
              <a:t>days characterized by</a:t>
            </a:r>
            <a:endParaRPr lang="en-US" dirty="0"/>
          </a:p>
          <a:p>
            <a:r>
              <a:rPr lang="en-US" dirty="0"/>
              <a:t>Mild elevation of mood, Increased irritability, Increased activity, Increased energy, Rapid speech, racing thoughts, Increased self esteem, Sociability, Decreased need for sleep, Distractibility, Reckless </a:t>
            </a:r>
            <a:r>
              <a:rPr lang="en-US" dirty="0" err="1"/>
              <a:t>behaviour</a:t>
            </a:r>
            <a:endParaRPr lang="en-US" dirty="0"/>
          </a:p>
          <a:p>
            <a:r>
              <a:rPr lang="en-US" dirty="0"/>
              <a:t>Symptoms are not severe enough to cause marked impairment in functionality. </a:t>
            </a:r>
          </a:p>
          <a:p>
            <a:endParaRPr lang="en-US" dirty="0"/>
          </a:p>
          <a:p>
            <a:endParaRPr lang="en-US" dirty="0"/>
          </a:p>
        </p:txBody>
      </p:sp>
      <p:sp>
        <p:nvSpPr>
          <p:cNvPr id="4" name="Rounded Rectangle 3">
            <a:extLst>
              <a:ext uri="{FF2B5EF4-FFF2-40B4-BE49-F238E27FC236}">
                <a16:creationId xmlns:a16="http://schemas.microsoft.com/office/drawing/2014/main" xmlns="" id="{15BA3B08-F3A9-C19E-8FF9-310C259C7E8B}"/>
              </a:ext>
            </a:extLst>
          </p:cNvPr>
          <p:cNvSpPr/>
          <p:nvPr/>
        </p:nvSpPr>
        <p:spPr>
          <a:xfrm>
            <a:off x="7425156" y="6305928"/>
            <a:ext cx="16002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670209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4039</TotalTime>
  <Words>1488</Words>
  <Application>Microsoft Office PowerPoint</Application>
  <PresentationFormat>On-screen Show (4:3)</PresentationFormat>
  <Paragraphs>237</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Times New Roman</vt:lpstr>
      <vt:lpstr>Wingdings</vt:lpstr>
      <vt:lpstr>Wingdings 3</vt:lpstr>
      <vt:lpstr>Office Theme</vt:lpstr>
      <vt:lpstr>PowerPoint Presentation</vt:lpstr>
      <vt:lpstr>Motto Vision; The Dream/Tomorrow</vt:lpstr>
      <vt:lpstr>  BIPOLAR AFFECTIVE DISORDER  </vt:lpstr>
      <vt:lpstr>Sequence of Presentation</vt:lpstr>
      <vt:lpstr>PowerPoint Presentation</vt:lpstr>
      <vt:lpstr>PowerPoint Presentation</vt:lpstr>
      <vt:lpstr>PowerPoint Presentation</vt:lpstr>
      <vt:lpstr>MANIA</vt:lpstr>
      <vt:lpstr>HYPOMANIA</vt:lpstr>
      <vt:lpstr>DEPRESSIVE EPISODE</vt:lpstr>
      <vt:lpstr>MIXED EPISODE</vt:lpstr>
      <vt:lpstr>TYPES</vt:lpstr>
      <vt:lpstr>ETIOLOGY</vt:lpstr>
      <vt:lpstr>ETIOLOGY</vt:lpstr>
      <vt:lpstr>PowerPoint Presentation</vt:lpstr>
      <vt:lpstr>HOW TO DIAGNOSE</vt:lpstr>
      <vt:lpstr>MANAGEMENT</vt:lpstr>
      <vt:lpstr>PowerPoint Presentation</vt:lpstr>
      <vt:lpstr>DRUGS USED IN BIPOLAR DISORDER</vt:lpstr>
      <vt:lpstr>PowerPoint Presentation</vt:lpstr>
      <vt:lpstr>MANAGEMENT OF MANIA AND HYPOMANIA</vt:lpstr>
      <vt:lpstr>MANAGEMENT OF DERPESSIVE EPISODE</vt:lpstr>
      <vt:lpstr>LONG TERM MANAGEMENT</vt:lpstr>
      <vt:lpstr>BIPOLAR AFFECTIVE DISORDER AND MEDICINE</vt:lpstr>
      <vt:lpstr>Recent advances in the understanding and management of bipolar disorder in adults. Janusz K Rybakowski  </vt:lpstr>
      <vt:lpstr>PowerPoint Presentation</vt:lpstr>
      <vt:lpstr>MCQ</vt:lpstr>
      <vt:lpstr>MCQ</vt:lpstr>
      <vt:lpstr>MCQ</vt:lpstr>
      <vt:lpstr>MCQ</vt:lpstr>
      <vt:lpstr>MCQ</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PC</cp:lastModifiedBy>
  <cp:revision>285</cp:revision>
  <dcterms:created xsi:type="dcterms:W3CDTF">2019-11-22T16:50:55Z</dcterms:created>
  <dcterms:modified xsi:type="dcterms:W3CDTF">2025-02-12T08:25:12Z</dcterms:modified>
</cp:coreProperties>
</file>