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37" r:id="rId1"/>
    <p:sldMasterId id="2147483749" r:id="rId2"/>
  </p:sldMasterIdLst>
  <p:notesMasterIdLst>
    <p:notesMasterId r:id="rId58"/>
  </p:notesMasterIdLst>
  <p:sldIdLst>
    <p:sldId id="369" r:id="rId3"/>
    <p:sldId id="370" r:id="rId4"/>
    <p:sldId id="371" r:id="rId5"/>
    <p:sldId id="261" r:id="rId6"/>
    <p:sldId id="366" r:id="rId7"/>
    <p:sldId id="262" r:id="rId8"/>
    <p:sldId id="263" r:id="rId9"/>
    <p:sldId id="265" r:id="rId10"/>
    <p:sldId id="274" r:id="rId11"/>
    <p:sldId id="320" r:id="rId12"/>
    <p:sldId id="321" r:id="rId13"/>
    <p:sldId id="280" r:id="rId14"/>
    <p:sldId id="281" r:id="rId15"/>
    <p:sldId id="322" r:id="rId16"/>
    <p:sldId id="279" r:id="rId17"/>
    <p:sldId id="368" r:id="rId18"/>
    <p:sldId id="324" r:id="rId19"/>
    <p:sldId id="325" r:id="rId20"/>
    <p:sldId id="326" r:id="rId21"/>
    <p:sldId id="327" r:id="rId22"/>
    <p:sldId id="328" r:id="rId23"/>
    <p:sldId id="329" r:id="rId24"/>
    <p:sldId id="330" r:id="rId25"/>
    <p:sldId id="331" r:id="rId26"/>
    <p:sldId id="333" r:id="rId27"/>
    <p:sldId id="358" r:id="rId28"/>
    <p:sldId id="335" r:id="rId29"/>
    <p:sldId id="287" r:id="rId30"/>
    <p:sldId id="336" r:id="rId31"/>
    <p:sldId id="337" r:id="rId32"/>
    <p:sldId id="338" r:id="rId33"/>
    <p:sldId id="339" r:id="rId34"/>
    <p:sldId id="294" r:id="rId35"/>
    <p:sldId id="340" r:id="rId36"/>
    <p:sldId id="341" r:id="rId37"/>
    <p:sldId id="342" r:id="rId38"/>
    <p:sldId id="343" r:id="rId39"/>
    <p:sldId id="344" r:id="rId40"/>
    <p:sldId id="345" r:id="rId41"/>
    <p:sldId id="346" r:id="rId42"/>
    <p:sldId id="347" r:id="rId43"/>
    <p:sldId id="376" r:id="rId44"/>
    <p:sldId id="348" r:id="rId45"/>
    <p:sldId id="350" r:id="rId46"/>
    <p:sldId id="351" r:id="rId47"/>
    <p:sldId id="352" r:id="rId48"/>
    <p:sldId id="308" r:id="rId49"/>
    <p:sldId id="359" r:id="rId50"/>
    <p:sldId id="360" r:id="rId51"/>
    <p:sldId id="367" r:id="rId52"/>
    <p:sldId id="374" r:id="rId53"/>
    <p:sldId id="375" r:id="rId54"/>
    <p:sldId id="372" r:id="rId55"/>
    <p:sldId id="373" r:id="rId56"/>
    <p:sldId id="319" r:id="rId5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p:scale>
          <a:sx n="80" d="100"/>
          <a:sy n="80" d="100"/>
        </p:scale>
        <p:origin x="-342" y="-3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3327E98-1E10-4206-B57E-F81244DDD533}" type="doc">
      <dgm:prSet loTypeId="urn:microsoft.com/office/officeart/2005/8/layout/process5" loCatId="process" qsTypeId="urn:microsoft.com/office/officeart/2005/8/quickstyle/simple1" qsCatId="simple" csTypeId="urn:microsoft.com/office/officeart/2005/8/colors/colorful4" csCatId="colorful" phldr="1"/>
      <dgm:spPr/>
      <dgm:t>
        <a:bodyPr/>
        <a:lstStyle/>
        <a:p>
          <a:endParaRPr lang="en-US"/>
        </a:p>
      </dgm:t>
    </dgm:pt>
    <dgm:pt modelId="{47648B2A-33ED-4028-B2F3-B4F524D3762B}">
      <dgm:prSet phldrT="[Text]"/>
      <dgm:spPr/>
      <dgm:t>
        <a:bodyPr/>
        <a:lstStyle/>
        <a:p>
          <a:r>
            <a:rPr lang="en-US" dirty="0" smtClean="0"/>
            <a:t>60%</a:t>
          </a:r>
        </a:p>
        <a:p>
          <a:r>
            <a:rPr lang="en-US" dirty="0" smtClean="0"/>
            <a:t>CORE SUBJECT</a:t>
          </a:r>
          <a:endParaRPr lang="en-US" dirty="0"/>
        </a:p>
      </dgm:t>
    </dgm:pt>
    <dgm:pt modelId="{D64B3BA1-266D-481E-B80B-3DF7FD909DF0}" type="parTrans" cxnId="{A95F06A7-F804-4132-957F-5832CF2EE004}">
      <dgm:prSet/>
      <dgm:spPr/>
      <dgm:t>
        <a:bodyPr/>
        <a:lstStyle/>
        <a:p>
          <a:endParaRPr lang="en-US"/>
        </a:p>
      </dgm:t>
    </dgm:pt>
    <dgm:pt modelId="{76EC814A-35FA-41ED-B10A-236B26825BA7}" type="sibTrans" cxnId="{A95F06A7-F804-4132-957F-5832CF2EE004}">
      <dgm:prSet/>
      <dgm:spPr/>
      <dgm:t>
        <a:bodyPr/>
        <a:lstStyle/>
        <a:p>
          <a:endParaRPr lang="en-US"/>
        </a:p>
      </dgm:t>
    </dgm:pt>
    <dgm:pt modelId="{121F74F1-FDD4-4EA8-A5BE-6B67F4871C5A}">
      <dgm:prSet phldrT="[Text]" custT="1"/>
      <dgm:spPr/>
      <dgm:t>
        <a:bodyPr/>
        <a:lstStyle/>
        <a:p>
          <a:r>
            <a:rPr lang="en-US" sz="1100" b="1" dirty="0" smtClean="0">
              <a:solidFill>
                <a:schemeClr val="tx1"/>
              </a:solidFill>
            </a:rPr>
            <a:t>20%</a:t>
          </a:r>
        </a:p>
        <a:p>
          <a:r>
            <a:rPr lang="en-US" sz="1100" b="1" dirty="0" smtClean="0">
              <a:solidFill>
                <a:schemeClr val="tx1"/>
              </a:solidFill>
            </a:rPr>
            <a:t>HORIZONTAL</a:t>
          </a:r>
        </a:p>
        <a:p>
          <a:r>
            <a:rPr lang="en-US" sz="1100" b="1" dirty="0" smtClean="0">
              <a:solidFill>
                <a:schemeClr val="tx1"/>
              </a:solidFill>
            </a:rPr>
            <a:t>INTEGRATION</a:t>
          </a:r>
        </a:p>
        <a:p>
          <a:r>
            <a:rPr lang="en-US" sz="1100" b="1" dirty="0" smtClean="0">
              <a:solidFill>
                <a:schemeClr val="tx1"/>
              </a:solidFill>
            </a:rPr>
            <a:t>Physiology</a:t>
          </a:r>
        </a:p>
        <a:p>
          <a:r>
            <a:rPr lang="en-US" sz="1100" b="1" dirty="0" smtClean="0">
              <a:solidFill>
                <a:schemeClr val="tx1"/>
              </a:solidFill>
            </a:rPr>
            <a:t>biochemistry</a:t>
          </a:r>
          <a:r>
            <a:rPr lang="en-US" sz="1050" b="1" dirty="0" smtClean="0">
              <a:solidFill>
                <a:schemeClr val="tx1"/>
              </a:solidFill>
            </a:rPr>
            <a:t> </a:t>
          </a:r>
          <a:endParaRPr lang="en-US" sz="1050" b="1" dirty="0">
            <a:solidFill>
              <a:schemeClr val="tx1"/>
            </a:solidFill>
          </a:endParaRPr>
        </a:p>
      </dgm:t>
    </dgm:pt>
    <dgm:pt modelId="{10B33A64-CE0E-4D57-A46F-A3C1B642720B}" type="parTrans" cxnId="{DC8754B7-DCE5-4767-ACEF-E999F750C368}">
      <dgm:prSet/>
      <dgm:spPr/>
      <dgm:t>
        <a:bodyPr/>
        <a:lstStyle/>
        <a:p>
          <a:endParaRPr lang="en-US"/>
        </a:p>
      </dgm:t>
    </dgm:pt>
    <dgm:pt modelId="{D1B6DC8B-AABB-428C-BA6F-DF069B929066}" type="sibTrans" cxnId="{DC8754B7-DCE5-4767-ACEF-E999F750C368}">
      <dgm:prSet/>
      <dgm:spPr/>
      <dgm:t>
        <a:bodyPr/>
        <a:lstStyle/>
        <a:p>
          <a:endParaRPr lang="en-US"/>
        </a:p>
      </dgm:t>
    </dgm:pt>
    <dgm:pt modelId="{B6E0A33C-945C-4182-8BDD-143F429DB44A}">
      <dgm:prSet phldrT="[Text]" custT="1"/>
      <dgm:spPr/>
      <dgm:t>
        <a:bodyPr/>
        <a:lstStyle/>
        <a:p>
          <a:r>
            <a:rPr lang="en-US" sz="1200" b="1" dirty="0" smtClean="0">
              <a:solidFill>
                <a:schemeClr val="tx1"/>
              </a:solidFill>
            </a:rPr>
            <a:t>8%</a:t>
          </a:r>
        </a:p>
        <a:p>
          <a:r>
            <a:rPr lang="en-US" sz="1200" b="1" dirty="0" smtClean="0">
              <a:solidFill>
                <a:schemeClr val="tx1"/>
              </a:solidFill>
            </a:rPr>
            <a:t>VERTICAL INTEGRATION</a:t>
          </a:r>
        </a:p>
        <a:p>
          <a:r>
            <a:rPr lang="en-US" sz="1200" b="1" dirty="0" smtClean="0">
              <a:solidFill>
                <a:schemeClr val="tx1"/>
              </a:solidFill>
            </a:rPr>
            <a:t>Pathology</a:t>
          </a:r>
        </a:p>
        <a:p>
          <a:r>
            <a:rPr lang="en-US" sz="1200" b="1" dirty="0" smtClean="0">
              <a:solidFill>
                <a:schemeClr val="tx1"/>
              </a:solidFill>
            </a:rPr>
            <a:t>pharmacolog</a:t>
          </a:r>
          <a:r>
            <a:rPr lang="en-US" sz="1000" b="1" dirty="0" smtClean="0">
              <a:solidFill>
                <a:schemeClr val="tx1"/>
              </a:solidFill>
            </a:rPr>
            <a:t>y</a:t>
          </a:r>
          <a:endParaRPr lang="en-US" sz="1000" b="1" dirty="0">
            <a:solidFill>
              <a:schemeClr val="tx1"/>
            </a:solidFill>
          </a:endParaRPr>
        </a:p>
      </dgm:t>
    </dgm:pt>
    <dgm:pt modelId="{B5331A6F-01D6-4644-B888-4B5645F13CE6}" type="parTrans" cxnId="{396A80D6-17D5-4D69-9D59-445694BF0D8E}">
      <dgm:prSet/>
      <dgm:spPr/>
      <dgm:t>
        <a:bodyPr/>
        <a:lstStyle/>
        <a:p>
          <a:endParaRPr lang="en-US"/>
        </a:p>
      </dgm:t>
    </dgm:pt>
    <dgm:pt modelId="{9B5ED3AA-8E83-460F-B86F-44104E144176}" type="sibTrans" cxnId="{396A80D6-17D5-4D69-9D59-445694BF0D8E}">
      <dgm:prSet/>
      <dgm:spPr/>
      <dgm:t>
        <a:bodyPr/>
        <a:lstStyle/>
        <a:p>
          <a:endParaRPr lang="en-US"/>
        </a:p>
      </dgm:t>
    </dgm:pt>
    <dgm:pt modelId="{4AEA9772-498B-4A7D-8FBC-65C72E5384FE}">
      <dgm:prSet phldrT="[Text]"/>
      <dgm:spPr/>
      <dgm:t>
        <a:bodyPr/>
        <a:lstStyle/>
        <a:p>
          <a:r>
            <a:rPr lang="en-US" b="1" dirty="0" smtClean="0">
              <a:solidFill>
                <a:schemeClr val="tx1"/>
              </a:solidFill>
            </a:rPr>
            <a:t>7%</a:t>
          </a:r>
        </a:p>
        <a:p>
          <a:r>
            <a:rPr lang="en-US" b="1" dirty="0" smtClean="0">
              <a:solidFill>
                <a:schemeClr val="tx1"/>
              </a:solidFill>
            </a:rPr>
            <a:t>VERTICAL INTEGRATION</a:t>
          </a:r>
        </a:p>
        <a:p>
          <a:r>
            <a:rPr lang="en-US" b="1" dirty="0" smtClean="0">
              <a:solidFill>
                <a:schemeClr val="tx1"/>
              </a:solidFill>
            </a:rPr>
            <a:t>Clinical integration </a:t>
          </a:r>
          <a:endParaRPr lang="en-US" b="1" dirty="0">
            <a:solidFill>
              <a:schemeClr val="tx1"/>
            </a:solidFill>
          </a:endParaRPr>
        </a:p>
      </dgm:t>
    </dgm:pt>
    <dgm:pt modelId="{06D8DAA3-4439-4E9F-A039-E909B9F94479}" type="parTrans" cxnId="{5FCD7FB6-D736-4581-AD08-E8F35A843627}">
      <dgm:prSet/>
      <dgm:spPr/>
      <dgm:t>
        <a:bodyPr/>
        <a:lstStyle/>
        <a:p>
          <a:endParaRPr lang="en-US"/>
        </a:p>
      </dgm:t>
    </dgm:pt>
    <dgm:pt modelId="{0C62EB7E-D4E0-49F5-BBB6-50EB39F6A944}" type="sibTrans" cxnId="{5FCD7FB6-D736-4581-AD08-E8F35A843627}">
      <dgm:prSet/>
      <dgm:spPr/>
      <dgm:t>
        <a:bodyPr/>
        <a:lstStyle/>
        <a:p>
          <a:endParaRPr lang="en-US"/>
        </a:p>
      </dgm:t>
    </dgm:pt>
    <dgm:pt modelId="{45F05D4F-6A7F-4BA7-940D-874B1B917549}">
      <dgm:prSet phldrT="[Text]" custT="1"/>
      <dgm:spPr/>
      <dgm:t>
        <a:bodyPr/>
        <a:lstStyle/>
        <a:p>
          <a:r>
            <a:rPr lang="en-US" sz="1050" b="1" dirty="0" smtClean="0">
              <a:solidFill>
                <a:schemeClr val="tx1"/>
              </a:solidFill>
            </a:rPr>
            <a:t>5%</a:t>
          </a:r>
        </a:p>
        <a:p>
          <a:r>
            <a:rPr lang="en-US" sz="1050" b="1" dirty="0" smtClean="0">
              <a:solidFill>
                <a:schemeClr val="tx1"/>
              </a:solidFill>
            </a:rPr>
            <a:t>VERTICAL INTEGRATION</a:t>
          </a:r>
        </a:p>
        <a:p>
          <a:r>
            <a:rPr lang="en-US" sz="1050" b="1" dirty="0" smtClean="0">
              <a:solidFill>
                <a:schemeClr val="tx1"/>
              </a:solidFill>
            </a:rPr>
            <a:t>Research, professionalism</a:t>
          </a:r>
        </a:p>
        <a:p>
          <a:r>
            <a:rPr lang="en-US" sz="1050" b="1" dirty="0" smtClean="0">
              <a:solidFill>
                <a:schemeClr val="tx1"/>
              </a:solidFill>
            </a:rPr>
            <a:t>Ethics </a:t>
          </a:r>
        </a:p>
        <a:p>
          <a:r>
            <a:rPr lang="en-US" sz="1050" b="1" dirty="0" smtClean="0">
              <a:solidFill>
                <a:schemeClr val="tx1"/>
              </a:solidFill>
            </a:rPr>
            <a:t>Digital library</a:t>
          </a:r>
        </a:p>
        <a:p>
          <a:r>
            <a:rPr lang="en-US" sz="900" b="1" dirty="0" smtClean="0">
              <a:solidFill>
                <a:schemeClr val="tx1"/>
              </a:solidFill>
            </a:rPr>
            <a:t> </a:t>
          </a:r>
          <a:endParaRPr lang="en-US" sz="900" b="1" dirty="0">
            <a:solidFill>
              <a:schemeClr val="tx1"/>
            </a:solidFill>
          </a:endParaRPr>
        </a:p>
      </dgm:t>
    </dgm:pt>
    <dgm:pt modelId="{EE9BDDB5-AB92-4FD3-9B7F-C659B48A0E17}" type="parTrans" cxnId="{E00CBB8F-0744-4E6B-95C1-E802B639B1DB}">
      <dgm:prSet/>
      <dgm:spPr/>
      <dgm:t>
        <a:bodyPr/>
        <a:lstStyle/>
        <a:p>
          <a:endParaRPr lang="en-US"/>
        </a:p>
      </dgm:t>
    </dgm:pt>
    <dgm:pt modelId="{2F69F2EB-6FFF-456F-A0F5-2947C5CE39EF}" type="sibTrans" cxnId="{E00CBB8F-0744-4E6B-95C1-E802B639B1DB}">
      <dgm:prSet/>
      <dgm:spPr/>
      <dgm:t>
        <a:bodyPr/>
        <a:lstStyle/>
        <a:p>
          <a:endParaRPr lang="en-US"/>
        </a:p>
      </dgm:t>
    </dgm:pt>
    <dgm:pt modelId="{67A1F69E-C926-4175-8EF0-EC9E8AFA4B46}" type="pres">
      <dgm:prSet presAssocID="{C3327E98-1E10-4206-B57E-F81244DDD533}" presName="diagram" presStyleCnt="0">
        <dgm:presLayoutVars>
          <dgm:dir/>
          <dgm:resizeHandles val="exact"/>
        </dgm:presLayoutVars>
      </dgm:prSet>
      <dgm:spPr/>
      <dgm:t>
        <a:bodyPr/>
        <a:lstStyle/>
        <a:p>
          <a:endParaRPr lang="en-US"/>
        </a:p>
      </dgm:t>
    </dgm:pt>
    <dgm:pt modelId="{5138205C-F2A8-496C-8DCF-600DE54D6393}" type="pres">
      <dgm:prSet presAssocID="{47648B2A-33ED-4028-B2F3-B4F524D3762B}" presName="node" presStyleLbl="node1" presStyleIdx="0" presStyleCnt="5" custScaleY="135552">
        <dgm:presLayoutVars>
          <dgm:bulletEnabled val="1"/>
        </dgm:presLayoutVars>
      </dgm:prSet>
      <dgm:spPr/>
      <dgm:t>
        <a:bodyPr/>
        <a:lstStyle/>
        <a:p>
          <a:endParaRPr lang="en-US"/>
        </a:p>
      </dgm:t>
    </dgm:pt>
    <dgm:pt modelId="{D808AEBB-F837-44E3-A146-4769901CB08D}" type="pres">
      <dgm:prSet presAssocID="{76EC814A-35FA-41ED-B10A-236B26825BA7}" presName="sibTrans" presStyleLbl="sibTrans2D1" presStyleIdx="0" presStyleCnt="4"/>
      <dgm:spPr/>
      <dgm:t>
        <a:bodyPr/>
        <a:lstStyle/>
        <a:p>
          <a:endParaRPr lang="en-US"/>
        </a:p>
      </dgm:t>
    </dgm:pt>
    <dgm:pt modelId="{13B78F93-9E80-4755-A323-9689D8DECC57}" type="pres">
      <dgm:prSet presAssocID="{76EC814A-35FA-41ED-B10A-236B26825BA7}" presName="connectorText" presStyleLbl="sibTrans2D1" presStyleIdx="0" presStyleCnt="4"/>
      <dgm:spPr/>
      <dgm:t>
        <a:bodyPr/>
        <a:lstStyle/>
        <a:p>
          <a:endParaRPr lang="en-US"/>
        </a:p>
      </dgm:t>
    </dgm:pt>
    <dgm:pt modelId="{6D0BBEBF-42DC-4E79-A91E-A668B3BA1989}" type="pres">
      <dgm:prSet presAssocID="{121F74F1-FDD4-4EA8-A5BE-6B67F4871C5A}" presName="node" presStyleLbl="node1" presStyleIdx="1" presStyleCnt="5" custScaleX="126402" custScaleY="166464">
        <dgm:presLayoutVars>
          <dgm:bulletEnabled val="1"/>
        </dgm:presLayoutVars>
      </dgm:prSet>
      <dgm:spPr/>
      <dgm:t>
        <a:bodyPr/>
        <a:lstStyle/>
        <a:p>
          <a:endParaRPr lang="en-US"/>
        </a:p>
      </dgm:t>
    </dgm:pt>
    <dgm:pt modelId="{05F2F4A8-DCB8-4DEF-AC3F-2211663DBAB6}" type="pres">
      <dgm:prSet presAssocID="{D1B6DC8B-AABB-428C-BA6F-DF069B929066}" presName="sibTrans" presStyleLbl="sibTrans2D1" presStyleIdx="1" presStyleCnt="4"/>
      <dgm:spPr/>
      <dgm:t>
        <a:bodyPr/>
        <a:lstStyle/>
        <a:p>
          <a:endParaRPr lang="en-US"/>
        </a:p>
      </dgm:t>
    </dgm:pt>
    <dgm:pt modelId="{E2C657F6-1940-4324-875D-FF2FE954D413}" type="pres">
      <dgm:prSet presAssocID="{D1B6DC8B-AABB-428C-BA6F-DF069B929066}" presName="connectorText" presStyleLbl="sibTrans2D1" presStyleIdx="1" presStyleCnt="4"/>
      <dgm:spPr/>
      <dgm:t>
        <a:bodyPr/>
        <a:lstStyle/>
        <a:p>
          <a:endParaRPr lang="en-US"/>
        </a:p>
      </dgm:t>
    </dgm:pt>
    <dgm:pt modelId="{A0F5D903-B3E5-42A8-AF88-F76845A333BE}" type="pres">
      <dgm:prSet presAssocID="{B6E0A33C-945C-4182-8BDD-143F429DB44A}" presName="node" presStyleLbl="node1" presStyleIdx="2" presStyleCnt="5" custScaleY="162588">
        <dgm:presLayoutVars>
          <dgm:bulletEnabled val="1"/>
        </dgm:presLayoutVars>
      </dgm:prSet>
      <dgm:spPr/>
      <dgm:t>
        <a:bodyPr/>
        <a:lstStyle/>
        <a:p>
          <a:endParaRPr lang="en-US"/>
        </a:p>
      </dgm:t>
    </dgm:pt>
    <dgm:pt modelId="{6C154956-750C-4CBF-BB94-422A3BEF206B}" type="pres">
      <dgm:prSet presAssocID="{9B5ED3AA-8E83-460F-B86F-44104E144176}" presName="sibTrans" presStyleLbl="sibTrans2D1" presStyleIdx="2" presStyleCnt="4"/>
      <dgm:spPr/>
      <dgm:t>
        <a:bodyPr/>
        <a:lstStyle/>
        <a:p>
          <a:endParaRPr lang="en-US"/>
        </a:p>
      </dgm:t>
    </dgm:pt>
    <dgm:pt modelId="{687127F3-6656-4F8F-8088-466EFD2A454B}" type="pres">
      <dgm:prSet presAssocID="{9B5ED3AA-8E83-460F-B86F-44104E144176}" presName="connectorText" presStyleLbl="sibTrans2D1" presStyleIdx="2" presStyleCnt="4"/>
      <dgm:spPr/>
      <dgm:t>
        <a:bodyPr/>
        <a:lstStyle/>
        <a:p>
          <a:endParaRPr lang="en-US"/>
        </a:p>
      </dgm:t>
    </dgm:pt>
    <dgm:pt modelId="{78B8B8C7-C92F-49B8-8D20-06D427A8A2FA}" type="pres">
      <dgm:prSet presAssocID="{4AEA9772-498B-4A7D-8FBC-65C72E5384FE}" presName="node" presStyleLbl="node1" presStyleIdx="3" presStyleCnt="5" custScaleY="170346">
        <dgm:presLayoutVars>
          <dgm:bulletEnabled val="1"/>
        </dgm:presLayoutVars>
      </dgm:prSet>
      <dgm:spPr/>
      <dgm:t>
        <a:bodyPr/>
        <a:lstStyle/>
        <a:p>
          <a:endParaRPr lang="en-US"/>
        </a:p>
      </dgm:t>
    </dgm:pt>
    <dgm:pt modelId="{11F11881-67C4-464B-B2A0-7F15A4CA74F3}" type="pres">
      <dgm:prSet presAssocID="{0C62EB7E-D4E0-49F5-BBB6-50EB39F6A944}" presName="sibTrans" presStyleLbl="sibTrans2D1" presStyleIdx="3" presStyleCnt="4"/>
      <dgm:spPr/>
      <dgm:t>
        <a:bodyPr/>
        <a:lstStyle/>
        <a:p>
          <a:endParaRPr lang="en-US"/>
        </a:p>
      </dgm:t>
    </dgm:pt>
    <dgm:pt modelId="{25C0E271-EE96-401B-BC0B-7E56E305D9C1}" type="pres">
      <dgm:prSet presAssocID="{0C62EB7E-D4E0-49F5-BBB6-50EB39F6A944}" presName="connectorText" presStyleLbl="sibTrans2D1" presStyleIdx="3" presStyleCnt="4"/>
      <dgm:spPr/>
      <dgm:t>
        <a:bodyPr/>
        <a:lstStyle/>
        <a:p>
          <a:endParaRPr lang="en-US"/>
        </a:p>
      </dgm:t>
    </dgm:pt>
    <dgm:pt modelId="{18343954-0F46-49EC-800A-08714300477C}" type="pres">
      <dgm:prSet presAssocID="{45F05D4F-6A7F-4BA7-940D-874B1B917549}" presName="node" presStyleLbl="node1" presStyleIdx="4" presStyleCnt="5" custScaleY="207382">
        <dgm:presLayoutVars>
          <dgm:bulletEnabled val="1"/>
        </dgm:presLayoutVars>
      </dgm:prSet>
      <dgm:spPr/>
      <dgm:t>
        <a:bodyPr/>
        <a:lstStyle/>
        <a:p>
          <a:endParaRPr lang="en-US"/>
        </a:p>
      </dgm:t>
    </dgm:pt>
  </dgm:ptLst>
  <dgm:cxnLst>
    <dgm:cxn modelId="{A95F06A7-F804-4132-957F-5832CF2EE004}" srcId="{C3327E98-1E10-4206-B57E-F81244DDD533}" destId="{47648B2A-33ED-4028-B2F3-B4F524D3762B}" srcOrd="0" destOrd="0" parTransId="{D64B3BA1-266D-481E-B80B-3DF7FD909DF0}" sibTransId="{76EC814A-35FA-41ED-B10A-236B26825BA7}"/>
    <dgm:cxn modelId="{FFE80EEE-1EDB-484A-B2B9-4CDF377D3653}" type="presOf" srcId="{121F74F1-FDD4-4EA8-A5BE-6B67F4871C5A}" destId="{6D0BBEBF-42DC-4E79-A91E-A668B3BA1989}" srcOrd="0" destOrd="0" presId="urn:microsoft.com/office/officeart/2005/8/layout/process5"/>
    <dgm:cxn modelId="{FFE7EB27-C166-49E6-A4A7-E195DD65CF85}" type="presOf" srcId="{C3327E98-1E10-4206-B57E-F81244DDD533}" destId="{67A1F69E-C926-4175-8EF0-EC9E8AFA4B46}" srcOrd="0" destOrd="0" presId="urn:microsoft.com/office/officeart/2005/8/layout/process5"/>
    <dgm:cxn modelId="{E00CBB8F-0744-4E6B-95C1-E802B639B1DB}" srcId="{C3327E98-1E10-4206-B57E-F81244DDD533}" destId="{45F05D4F-6A7F-4BA7-940D-874B1B917549}" srcOrd="4" destOrd="0" parTransId="{EE9BDDB5-AB92-4FD3-9B7F-C659B48A0E17}" sibTransId="{2F69F2EB-6FFF-456F-A0F5-2947C5CE39EF}"/>
    <dgm:cxn modelId="{01C87632-3721-4E19-9FAE-614369FE4666}" type="presOf" srcId="{0C62EB7E-D4E0-49F5-BBB6-50EB39F6A944}" destId="{25C0E271-EE96-401B-BC0B-7E56E305D9C1}" srcOrd="1" destOrd="0" presId="urn:microsoft.com/office/officeart/2005/8/layout/process5"/>
    <dgm:cxn modelId="{C7CA44C2-1C8E-4EDE-B62F-290368506934}" type="presOf" srcId="{B6E0A33C-945C-4182-8BDD-143F429DB44A}" destId="{A0F5D903-B3E5-42A8-AF88-F76845A333BE}" srcOrd="0" destOrd="0" presId="urn:microsoft.com/office/officeart/2005/8/layout/process5"/>
    <dgm:cxn modelId="{C620470D-5C98-4D38-8C3F-E9B8875706EA}" type="presOf" srcId="{D1B6DC8B-AABB-428C-BA6F-DF069B929066}" destId="{E2C657F6-1940-4324-875D-FF2FE954D413}" srcOrd="1" destOrd="0" presId="urn:microsoft.com/office/officeart/2005/8/layout/process5"/>
    <dgm:cxn modelId="{A09AE489-DEBF-482A-98F7-15A6240B86DB}" type="presOf" srcId="{76EC814A-35FA-41ED-B10A-236B26825BA7}" destId="{13B78F93-9E80-4755-A323-9689D8DECC57}" srcOrd="1" destOrd="0" presId="urn:microsoft.com/office/officeart/2005/8/layout/process5"/>
    <dgm:cxn modelId="{FF664815-D427-4451-9DEB-6EF9040ED1C9}" type="presOf" srcId="{9B5ED3AA-8E83-460F-B86F-44104E144176}" destId="{687127F3-6656-4F8F-8088-466EFD2A454B}" srcOrd="1" destOrd="0" presId="urn:microsoft.com/office/officeart/2005/8/layout/process5"/>
    <dgm:cxn modelId="{A8604C03-D364-4392-9BA2-C21FAAB2D5CF}" type="presOf" srcId="{76EC814A-35FA-41ED-B10A-236B26825BA7}" destId="{D808AEBB-F837-44E3-A146-4769901CB08D}" srcOrd="0" destOrd="0" presId="urn:microsoft.com/office/officeart/2005/8/layout/process5"/>
    <dgm:cxn modelId="{396A80D6-17D5-4D69-9D59-445694BF0D8E}" srcId="{C3327E98-1E10-4206-B57E-F81244DDD533}" destId="{B6E0A33C-945C-4182-8BDD-143F429DB44A}" srcOrd="2" destOrd="0" parTransId="{B5331A6F-01D6-4644-B888-4B5645F13CE6}" sibTransId="{9B5ED3AA-8E83-460F-B86F-44104E144176}"/>
    <dgm:cxn modelId="{4972F4C9-CD4E-4A82-B743-CEB0E9B6BFC6}" type="presOf" srcId="{45F05D4F-6A7F-4BA7-940D-874B1B917549}" destId="{18343954-0F46-49EC-800A-08714300477C}" srcOrd="0" destOrd="0" presId="urn:microsoft.com/office/officeart/2005/8/layout/process5"/>
    <dgm:cxn modelId="{A8DBB7A2-28DF-42DD-A154-1C35E43457B6}" type="presOf" srcId="{0C62EB7E-D4E0-49F5-BBB6-50EB39F6A944}" destId="{11F11881-67C4-464B-B2A0-7F15A4CA74F3}" srcOrd="0" destOrd="0" presId="urn:microsoft.com/office/officeart/2005/8/layout/process5"/>
    <dgm:cxn modelId="{2A008B4D-2CEB-4B67-9BFF-269BACFA3DC8}" type="presOf" srcId="{4AEA9772-498B-4A7D-8FBC-65C72E5384FE}" destId="{78B8B8C7-C92F-49B8-8D20-06D427A8A2FA}" srcOrd="0" destOrd="0" presId="urn:microsoft.com/office/officeart/2005/8/layout/process5"/>
    <dgm:cxn modelId="{5FCD7FB6-D736-4581-AD08-E8F35A843627}" srcId="{C3327E98-1E10-4206-B57E-F81244DDD533}" destId="{4AEA9772-498B-4A7D-8FBC-65C72E5384FE}" srcOrd="3" destOrd="0" parTransId="{06D8DAA3-4439-4E9F-A039-E909B9F94479}" sibTransId="{0C62EB7E-D4E0-49F5-BBB6-50EB39F6A944}"/>
    <dgm:cxn modelId="{4A5AA5FC-E9D1-454A-AEFD-029F89AC2CF6}" type="presOf" srcId="{9B5ED3AA-8E83-460F-B86F-44104E144176}" destId="{6C154956-750C-4CBF-BB94-422A3BEF206B}" srcOrd="0" destOrd="0" presId="urn:microsoft.com/office/officeart/2005/8/layout/process5"/>
    <dgm:cxn modelId="{4ED8E67E-DCA7-4BAA-8B2D-9AC9C0B039E6}" type="presOf" srcId="{47648B2A-33ED-4028-B2F3-B4F524D3762B}" destId="{5138205C-F2A8-496C-8DCF-600DE54D6393}" srcOrd="0" destOrd="0" presId="urn:microsoft.com/office/officeart/2005/8/layout/process5"/>
    <dgm:cxn modelId="{235D4859-03BE-492F-A528-702BDB0D6BE1}" type="presOf" srcId="{D1B6DC8B-AABB-428C-BA6F-DF069B929066}" destId="{05F2F4A8-DCB8-4DEF-AC3F-2211663DBAB6}" srcOrd="0" destOrd="0" presId="urn:microsoft.com/office/officeart/2005/8/layout/process5"/>
    <dgm:cxn modelId="{DC8754B7-DCE5-4767-ACEF-E999F750C368}" srcId="{C3327E98-1E10-4206-B57E-F81244DDD533}" destId="{121F74F1-FDD4-4EA8-A5BE-6B67F4871C5A}" srcOrd="1" destOrd="0" parTransId="{10B33A64-CE0E-4D57-A46F-A3C1B642720B}" sibTransId="{D1B6DC8B-AABB-428C-BA6F-DF069B929066}"/>
    <dgm:cxn modelId="{27289C78-F3C4-41F3-BB95-8D8FFEA7CDC5}" type="presParOf" srcId="{67A1F69E-C926-4175-8EF0-EC9E8AFA4B46}" destId="{5138205C-F2A8-496C-8DCF-600DE54D6393}" srcOrd="0" destOrd="0" presId="urn:microsoft.com/office/officeart/2005/8/layout/process5"/>
    <dgm:cxn modelId="{931951BD-B7EF-4330-98C3-D5CB69561EF1}" type="presParOf" srcId="{67A1F69E-C926-4175-8EF0-EC9E8AFA4B46}" destId="{D808AEBB-F837-44E3-A146-4769901CB08D}" srcOrd="1" destOrd="0" presId="urn:microsoft.com/office/officeart/2005/8/layout/process5"/>
    <dgm:cxn modelId="{7D894429-AE96-4418-9E00-E05CD7BC59CC}" type="presParOf" srcId="{D808AEBB-F837-44E3-A146-4769901CB08D}" destId="{13B78F93-9E80-4755-A323-9689D8DECC57}" srcOrd="0" destOrd="0" presId="urn:microsoft.com/office/officeart/2005/8/layout/process5"/>
    <dgm:cxn modelId="{1BA04472-5D18-4B2F-8F21-43A90FC410B0}" type="presParOf" srcId="{67A1F69E-C926-4175-8EF0-EC9E8AFA4B46}" destId="{6D0BBEBF-42DC-4E79-A91E-A668B3BA1989}" srcOrd="2" destOrd="0" presId="urn:microsoft.com/office/officeart/2005/8/layout/process5"/>
    <dgm:cxn modelId="{F64E9F11-0F6A-47F8-B86D-1B03BDD1CB9D}" type="presParOf" srcId="{67A1F69E-C926-4175-8EF0-EC9E8AFA4B46}" destId="{05F2F4A8-DCB8-4DEF-AC3F-2211663DBAB6}" srcOrd="3" destOrd="0" presId="urn:microsoft.com/office/officeart/2005/8/layout/process5"/>
    <dgm:cxn modelId="{B36D7847-1574-4876-9CE6-67226CCD9D2F}" type="presParOf" srcId="{05F2F4A8-DCB8-4DEF-AC3F-2211663DBAB6}" destId="{E2C657F6-1940-4324-875D-FF2FE954D413}" srcOrd="0" destOrd="0" presId="urn:microsoft.com/office/officeart/2005/8/layout/process5"/>
    <dgm:cxn modelId="{D6D51084-FE89-4751-849A-3AB056422E78}" type="presParOf" srcId="{67A1F69E-C926-4175-8EF0-EC9E8AFA4B46}" destId="{A0F5D903-B3E5-42A8-AF88-F76845A333BE}" srcOrd="4" destOrd="0" presId="urn:microsoft.com/office/officeart/2005/8/layout/process5"/>
    <dgm:cxn modelId="{180D4B5F-A313-4652-9955-7292A8693DA1}" type="presParOf" srcId="{67A1F69E-C926-4175-8EF0-EC9E8AFA4B46}" destId="{6C154956-750C-4CBF-BB94-422A3BEF206B}" srcOrd="5" destOrd="0" presId="urn:microsoft.com/office/officeart/2005/8/layout/process5"/>
    <dgm:cxn modelId="{74FF41D9-881F-4F25-8F56-37C55F25E6C0}" type="presParOf" srcId="{6C154956-750C-4CBF-BB94-422A3BEF206B}" destId="{687127F3-6656-4F8F-8088-466EFD2A454B}" srcOrd="0" destOrd="0" presId="urn:microsoft.com/office/officeart/2005/8/layout/process5"/>
    <dgm:cxn modelId="{D5AFEAEE-BC31-414F-AF79-546DDE5E1443}" type="presParOf" srcId="{67A1F69E-C926-4175-8EF0-EC9E8AFA4B46}" destId="{78B8B8C7-C92F-49B8-8D20-06D427A8A2FA}" srcOrd="6" destOrd="0" presId="urn:microsoft.com/office/officeart/2005/8/layout/process5"/>
    <dgm:cxn modelId="{9391E89F-CDA4-449B-A1D6-0EAEC450C3E0}" type="presParOf" srcId="{67A1F69E-C926-4175-8EF0-EC9E8AFA4B46}" destId="{11F11881-67C4-464B-B2A0-7F15A4CA74F3}" srcOrd="7" destOrd="0" presId="urn:microsoft.com/office/officeart/2005/8/layout/process5"/>
    <dgm:cxn modelId="{2AF25D0B-4018-4E27-B1BC-75B5B2B82466}" type="presParOf" srcId="{11F11881-67C4-464B-B2A0-7F15A4CA74F3}" destId="{25C0E271-EE96-401B-BC0B-7E56E305D9C1}" srcOrd="0" destOrd="0" presId="urn:microsoft.com/office/officeart/2005/8/layout/process5"/>
    <dgm:cxn modelId="{7F0E0BB6-B069-415A-A6F0-4B109E87084C}" type="presParOf" srcId="{67A1F69E-C926-4175-8EF0-EC9E8AFA4B46}" destId="{18343954-0F46-49EC-800A-08714300477C}" srcOrd="8" destOrd="0" presId="urn:microsoft.com/office/officeart/2005/8/layout/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38205C-F2A8-496C-8DCF-600DE54D6393}">
      <dsp:nvSpPr>
        <dsp:cNvPr id="0" name=""/>
        <dsp:cNvSpPr/>
      </dsp:nvSpPr>
      <dsp:spPr>
        <a:xfrm>
          <a:off x="1279486" y="820304"/>
          <a:ext cx="1123021" cy="913366"/>
        </a:xfrm>
        <a:prstGeom prst="roundRect">
          <a:avLst>
            <a:gd name="adj" fmla="val 10000"/>
          </a:avLst>
        </a:prstGeom>
        <a:solidFill>
          <a:schemeClr val="accent4">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n-US" sz="1300" kern="1200" dirty="0" smtClean="0"/>
            <a:t>60%</a:t>
          </a:r>
        </a:p>
        <a:p>
          <a:pPr lvl="0" algn="ctr" defTabSz="577850">
            <a:lnSpc>
              <a:spcPct val="90000"/>
            </a:lnSpc>
            <a:spcBef>
              <a:spcPct val="0"/>
            </a:spcBef>
            <a:spcAft>
              <a:spcPct val="35000"/>
            </a:spcAft>
          </a:pPr>
          <a:r>
            <a:rPr lang="en-US" sz="1300" kern="1200" dirty="0" smtClean="0"/>
            <a:t>CORE SUBJECT</a:t>
          </a:r>
          <a:endParaRPr lang="en-US" sz="1300" kern="1200" dirty="0"/>
        </a:p>
      </dsp:txBody>
      <dsp:txXfrm>
        <a:off x="1306238" y="847056"/>
        <a:ext cx="1069517" cy="859862"/>
      </dsp:txXfrm>
    </dsp:sp>
    <dsp:sp modelId="{D808AEBB-F837-44E3-A146-4769901CB08D}">
      <dsp:nvSpPr>
        <dsp:cNvPr id="0" name=""/>
        <dsp:cNvSpPr/>
      </dsp:nvSpPr>
      <dsp:spPr>
        <a:xfrm>
          <a:off x="2501333" y="1137733"/>
          <a:ext cx="238080" cy="278509"/>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a:off x="2501333" y="1193435"/>
        <a:ext cx="166656" cy="167105"/>
      </dsp:txXfrm>
    </dsp:sp>
    <dsp:sp modelId="{6D0BBEBF-42DC-4E79-A91E-A668B3BA1989}">
      <dsp:nvSpPr>
        <dsp:cNvPr id="0" name=""/>
        <dsp:cNvSpPr/>
      </dsp:nvSpPr>
      <dsp:spPr>
        <a:xfrm>
          <a:off x="2851716" y="716160"/>
          <a:ext cx="1419521" cy="1121655"/>
        </a:xfrm>
        <a:prstGeom prst="roundRect">
          <a:avLst>
            <a:gd name="adj" fmla="val 10000"/>
          </a:avLst>
        </a:prstGeom>
        <a:solidFill>
          <a:schemeClr val="accent4">
            <a:hueOff val="1200891"/>
            <a:satOff val="4546"/>
            <a:lumOff val="-294"/>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88950">
            <a:lnSpc>
              <a:spcPct val="90000"/>
            </a:lnSpc>
            <a:spcBef>
              <a:spcPct val="0"/>
            </a:spcBef>
            <a:spcAft>
              <a:spcPct val="35000"/>
            </a:spcAft>
          </a:pPr>
          <a:r>
            <a:rPr lang="en-US" sz="1100" b="1" kern="1200" dirty="0" smtClean="0">
              <a:solidFill>
                <a:schemeClr val="tx1"/>
              </a:solidFill>
            </a:rPr>
            <a:t>20%</a:t>
          </a:r>
        </a:p>
        <a:p>
          <a:pPr lvl="0" algn="ctr" defTabSz="488950">
            <a:lnSpc>
              <a:spcPct val="90000"/>
            </a:lnSpc>
            <a:spcBef>
              <a:spcPct val="0"/>
            </a:spcBef>
            <a:spcAft>
              <a:spcPct val="35000"/>
            </a:spcAft>
          </a:pPr>
          <a:r>
            <a:rPr lang="en-US" sz="1100" b="1" kern="1200" dirty="0" smtClean="0">
              <a:solidFill>
                <a:schemeClr val="tx1"/>
              </a:solidFill>
            </a:rPr>
            <a:t>HORIZONTAL</a:t>
          </a:r>
        </a:p>
        <a:p>
          <a:pPr lvl="0" algn="ctr" defTabSz="488950">
            <a:lnSpc>
              <a:spcPct val="90000"/>
            </a:lnSpc>
            <a:spcBef>
              <a:spcPct val="0"/>
            </a:spcBef>
            <a:spcAft>
              <a:spcPct val="35000"/>
            </a:spcAft>
          </a:pPr>
          <a:r>
            <a:rPr lang="en-US" sz="1100" b="1" kern="1200" dirty="0" smtClean="0">
              <a:solidFill>
                <a:schemeClr val="tx1"/>
              </a:solidFill>
            </a:rPr>
            <a:t>INTEGRATION</a:t>
          </a:r>
        </a:p>
        <a:p>
          <a:pPr lvl="0" algn="ctr" defTabSz="488950">
            <a:lnSpc>
              <a:spcPct val="90000"/>
            </a:lnSpc>
            <a:spcBef>
              <a:spcPct val="0"/>
            </a:spcBef>
            <a:spcAft>
              <a:spcPct val="35000"/>
            </a:spcAft>
          </a:pPr>
          <a:r>
            <a:rPr lang="en-US" sz="1100" b="1" kern="1200" dirty="0" smtClean="0">
              <a:solidFill>
                <a:schemeClr val="tx1"/>
              </a:solidFill>
            </a:rPr>
            <a:t>Physiology</a:t>
          </a:r>
        </a:p>
        <a:p>
          <a:pPr lvl="0" algn="ctr" defTabSz="488950">
            <a:lnSpc>
              <a:spcPct val="90000"/>
            </a:lnSpc>
            <a:spcBef>
              <a:spcPct val="0"/>
            </a:spcBef>
            <a:spcAft>
              <a:spcPct val="35000"/>
            </a:spcAft>
          </a:pPr>
          <a:r>
            <a:rPr lang="en-US" sz="1100" b="1" kern="1200" dirty="0" smtClean="0">
              <a:solidFill>
                <a:schemeClr val="tx1"/>
              </a:solidFill>
            </a:rPr>
            <a:t>biochemistry</a:t>
          </a:r>
          <a:r>
            <a:rPr lang="en-US" sz="1050" b="1" kern="1200" dirty="0" smtClean="0">
              <a:solidFill>
                <a:schemeClr val="tx1"/>
              </a:solidFill>
            </a:rPr>
            <a:t> </a:t>
          </a:r>
          <a:endParaRPr lang="en-US" sz="1050" b="1" kern="1200" dirty="0">
            <a:solidFill>
              <a:schemeClr val="tx1"/>
            </a:solidFill>
          </a:endParaRPr>
        </a:p>
      </dsp:txBody>
      <dsp:txXfrm>
        <a:off x="2884568" y="749012"/>
        <a:ext cx="1353817" cy="1055951"/>
      </dsp:txXfrm>
    </dsp:sp>
    <dsp:sp modelId="{05F2F4A8-DCB8-4DEF-AC3F-2211663DBAB6}">
      <dsp:nvSpPr>
        <dsp:cNvPr id="0" name=""/>
        <dsp:cNvSpPr/>
      </dsp:nvSpPr>
      <dsp:spPr>
        <a:xfrm rot="5102483">
          <a:off x="3475757" y="1989620"/>
          <a:ext cx="319259" cy="278509"/>
        </a:xfrm>
        <a:prstGeom prst="rightArrow">
          <a:avLst>
            <a:gd name="adj1" fmla="val 60000"/>
            <a:gd name="adj2" fmla="val 50000"/>
          </a:avLst>
        </a:prstGeom>
        <a:solidFill>
          <a:schemeClr val="accent4">
            <a:hueOff val="1601189"/>
            <a:satOff val="6061"/>
            <a:lumOff val="-39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5400000">
        <a:off x="3548222" y="1969402"/>
        <a:ext cx="167105" cy="235706"/>
      </dsp:txXfrm>
    </dsp:sp>
    <dsp:sp modelId="{A0F5D903-B3E5-42A8-AF88-F76845A333BE}">
      <dsp:nvSpPr>
        <dsp:cNvPr id="0" name=""/>
        <dsp:cNvSpPr/>
      </dsp:nvSpPr>
      <dsp:spPr>
        <a:xfrm>
          <a:off x="3148216" y="2437938"/>
          <a:ext cx="1123021" cy="1095538"/>
        </a:xfrm>
        <a:prstGeom prst="roundRect">
          <a:avLst>
            <a:gd name="adj" fmla="val 10000"/>
          </a:avLst>
        </a:prstGeom>
        <a:solidFill>
          <a:schemeClr val="accent4">
            <a:hueOff val="2401783"/>
            <a:satOff val="9091"/>
            <a:lumOff val="-588"/>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8%</a:t>
          </a:r>
        </a:p>
        <a:p>
          <a:pPr lvl="0" algn="ctr" defTabSz="533400">
            <a:lnSpc>
              <a:spcPct val="90000"/>
            </a:lnSpc>
            <a:spcBef>
              <a:spcPct val="0"/>
            </a:spcBef>
            <a:spcAft>
              <a:spcPct val="35000"/>
            </a:spcAft>
          </a:pPr>
          <a:r>
            <a:rPr lang="en-US" sz="1200" b="1" kern="1200" dirty="0" smtClean="0">
              <a:solidFill>
                <a:schemeClr val="tx1"/>
              </a:solidFill>
            </a:rPr>
            <a:t>VERTICAL INTEGRATION</a:t>
          </a:r>
        </a:p>
        <a:p>
          <a:pPr lvl="0" algn="ctr" defTabSz="533400">
            <a:lnSpc>
              <a:spcPct val="90000"/>
            </a:lnSpc>
            <a:spcBef>
              <a:spcPct val="0"/>
            </a:spcBef>
            <a:spcAft>
              <a:spcPct val="35000"/>
            </a:spcAft>
          </a:pPr>
          <a:r>
            <a:rPr lang="en-US" sz="1200" b="1" kern="1200" dirty="0" smtClean="0">
              <a:solidFill>
                <a:schemeClr val="tx1"/>
              </a:solidFill>
            </a:rPr>
            <a:t>Pathology</a:t>
          </a:r>
        </a:p>
        <a:p>
          <a:pPr lvl="0" algn="ctr" defTabSz="533400">
            <a:lnSpc>
              <a:spcPct val="90000"/>
            </a:lnSpc>
            <a:spcBef>
              <a:spcPct val="0"/>
            </a:spcBef>
            <a:spcAft>
              <a:spcPct val="35000"/>
            </a:spcAft>
          </a:pPr>
          <a:r>
            <a:rPr lang="en-US" sz="1200" b="1" kern="1200" dirty="0" smtClean="0">
              <a:solidFill>
                <a:schemeClr val="tx1"/>
              </a:solidFill>
            </a:rPr>
            <a:t>pharmacolog</a:t>
          </a:r>
          <a:r>
            <a:rPr lang="en-US" sz="1000" b="1" kern="1200" dirty="0" smtClean="0">
              <a:solidFill>
                <a:schemeClr val="tx1"/>
              </a:solidFill>
            </a:rPr>
            <a:t>y</a:t>
          </a:r>
          <a:endParaRPr lang="en-US" sz="1000" b="1" kern="1200" dirty="0">
            <a:solidFill>
              <a:schemeClr val="tx1"/>
            </a:solidFill>
          </a:endParaRPr>
        </a:p>
      </dsp:txBody>
      <dsp:txXfrm>
        <a:off x="3180303" y="2470025"/>
        <a:ext cx="1058847" cy="1031364"/>
      </dsp:txXfrm>
    </dsp:sp>
    <dsp:sp modelId="{6C154956-750C-4CBF-BB94-422A3BEF206B}">
      <dsp:nvSpPr>
        <dsp:cNvPr id="0" name=""/>
        <dsp:cNvSpPr/>
      </dsp:nvSpPr>
      <dsp:spPr>
        <a:xfrm rot="10800000">
          <a:off x="2811310" y="2846452"/>
          <a:ext cx="238080" cy="278509"/>
        </a:xfrm>
        <a:prstGeom prst="rightArrow">
          <a:avLst>
            <a:gd name="adj1" fmla="val 60000"/>
            <a:gd name="adj2" fmla="val 50000"/>
          </a:avLst>
        </a:prstGeom>
        <a:solidFill>
          <a:schemeClr val="accent4">
            <a:hueOff val="3202377"/>
            <a:satOff val="12121"/>
            <a:lumOff val="-78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2882734" y="2902154"/>
        <a:ext cx="166656" cy="167105"/>
      </dsp:txXfrm>
    </dsp:sp>
    <dsp:sp modelId="{78B8B8C7-C92F-49B8-8D20-06D427A8A2FA}">
      <dsp:nvSpPr>
        <dsp:cNvPr id="0" name=""/>
        <dsp:cNvSpPr/>
      </dsp:nvSpPr>
      <dsp:spPr>
        <a:xfrm>
          <a:off x="1575986" y="2411801"/>
          <a:ext cx="1123021" cy="1147812"/>
        </a:xfrm>
        <a:prstGeom prst="roundRect">
          <a:avLst>
            <a:gd name="adj" fmla="val 10000"/>
          </a:avLst>
        </a:prstGeom>
        <a:solidFill>
          <a:schemeClr val="accent4">
            <a:hueOff val="3602674"/>
            <a:satOff val="13636"/>
            <a:lumOff val="-88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en-US" sz="1200" b="1" kern="1200" dirty="0" smtClean="0">
              <a:solidFill>
                <a:schemeClr val="tx1"/>
              </a:solidFill>
            </a:rPr>
            <a:t>7%</a:t>
          </a:r>
        </a:p>
        <a:p>
          <a:pPr lvl="0" algn="ctr" defTabSz="533400">
            <a:lnSpc>
              <a:spcPct val="90000"/>
            </a:lnSpc>
            <a:spcBef>
              <a:spcPct val="0"/>
            </a:spcBef>
            <a:spcAft>
              <a:spcPct val="35000"/>
            </a:spcAft>
          </a:pPr>
          <a:r>
            <a:rPr lang="en-US" sz="1200" b="1" kern="1200" dirty="0" smtClean="0">
              <a:solidFill>
                <a:schemeClr val="tx1"/>
              </a:solidFill>
            </a:rPr>
            <a:t>VERTICAL INTEGRATION</a:t>
          </a:r>
        </a:p>
        <a:p>
          <a:pPr lvl="0" algn="ctr" defTabSz="533400">
            <a:lnSpc>
              <a:spcPct val="90000"/>
            </a:lnSpc>
            <a:spcBef>
              <a:spcPct val="0"/>
            </a:spcBef>
            <a:spcAft>
              <a:spcPct val="35000"/>
            </a:spcAft>
          </a:pPr>
          <a:r>
            <a:rPr lang="en-US" sz="1200" b="1" kern="1200" dirty="0" smtClean="0">
              <a:solidFill>
                <a:schemeClr val="tx1"/>
              </a:solidFill>
            </a:rPr>
            <a:t>Clinical integration </a:t>
          </a:r>
          <a:endParaRPr lang="en-US" sz="1200" b="1" kern="1200" dirty="0">
            <a:solidFill>
              <a:schemeClr val="tx1"/>
            </a:solidFill>
          </a:endParaRPr>
        </a:p>
      </dsp:txBody>
      <dsp:txXfrm>
        <a:off x="1608878" y="2444693"/>
        <a:ext cx="1057237" cy="1082028"/>
      </dsp:txXfrm>
    </dsp:sp>
    <dsp:sp modelId="{11F11881-67C4-464B-B2A0-7F15A4CA74F3}">
      <dsp:nvSpPr>
        <dsp:cNvPr id="0" name=""/>
        <dsp:cNvSpPr/>
      </dsp:nvSpPr>
      <dsp:spPr>
        <a:xfrm rot="10800000">
          <a:off x="1239080" y="2846452"/>
          <a:ext cx="238080" cy="278509"/>
        </a:xfrm>
        <a:prstGeom prst="rightArrow">
          <a:avLst>
            <a:gd name="adj1" fmla="val 60000"/>
            <a:gd name="adj2" fmla="val 50000"/>
          </a:avLst>
        </a:prstGeom>
        <a:solidFill>
          <a:schemeClr val="accent4">
            <a:hueOff val="4803566"/>
            <a:satOff val="18182"/>
            <a:lumOff val="-117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444500">
            <a:lnSpc>
              <a:spcPct val="90000"/>
            </a:lnSpc>
            <a:spcBef>
              <a:spcPct val="0"/>
            </a:spcBef>
            <a:spcAft>
              <a:spcPct val="35000"/>
            </a:spcAft>
          </a:pPr>
          <a:endParaRPr lang="en-US" sz="1000" kern="1200"/>
        </a:p>
      </dsp:txBody>
      <dsp:txXfrm rot="10800000">
        <a:off x="1310504" y="2902154"/>
        <a:ext cx="166656" cy="167105"/>
      </dsp:txXfrm>
    </dsp:sp>
    <dsp:sp modelId="{18343954-0F46-49EC-800A-08714300477C}">
      <dsp:nvSpPr>
        <dsp:cNvPr id="0" name=""/>
        <dsp:cNvSpPr/>
      </dsp:nvSpPr>
      <dsp:spPr>
        <a:xfrm>
          <a:off x="3757" y="2287024"/>
          <a:ext cx="1123021" cy="1397366"/>
        </a:xfrm>
        <a:prstGeom prst="roundRect">
          <a:avLst>
            <a:gd name="adj" fmla="val 10000"/>
          </a:avLst>
        </a:prstGeom>
        <a:solidFill>
          <a:schemeClr val="accent4">
            <a:hueOff val="4803566"/>
            <a:satOff val="18182"/>
            <a:lumOff val="-1177"/>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lvl="0" algn="ctr" defTabSz="466725">
            <a:lnSpc>
              <a:spcPct val="90000"/>
            </a:lnSpc>
            <a:spcBef>
              <a:spcPct val="0"/>
            </a:spcBef>
            <a:spcAft>
              <a:spcPct val="35000"/>
            </a:spcAft>
          </a:pPr>
          <a:r>
            <a:rPr lang="en-US" sz="1050" b="1" kern="1200" dirty="0" smtClean="0">
              <a:solidFill>
                <a:schemeClr val="tx1"/>
              </a:solidFill>
            </a:rPr>
            <a:t>5%</a:t>
          </a:r>
        </a:p>
        <a:p>
          <a:pPr lvl="0" algn="ctr" defTabSz="466725">
            <a:lnSpc>
              <a:spcPct val="90000"/>
            </a:lnSpc>
            <a:spcBef>
              <a:spcPct val="0"/>
            </a:spcBef>
            <a:spcAft>
              <a:spcPct val="35000"/>
            </a:spcAft>
          </a:pPr>
          <a:r>
            <a:rPr lang="en-US" sz="1050" b="1" kern="1200" dirty="0" smtClean="0">
              <a:solidFill>
                <a:schemeClr val="tx1"/>
              </a:solidFill>
            </a:rPr>
            <a:t>VERTICAL INTEGRATION</a:t>
          </a:r>
        </a:p>
        <a:p>
          <a:pPr lvl="0" algn="ctr" defTabSz="466725">
            <a:lnSpc>
              <a:spcPct val="90000"/>
            </a:lnSpc>
            <a:spcBef>
              <a:spcPct val="0"/>
            </a:spcBef>
            <a:spcAft>
              <a:spcPct val="35000"/>
            </a:spcAft>
          </a:pPr>
          <a:r>
            <a:rPr lang="en-US" sz="1050" b="1" kern="1200" dirty="0" smtClean="0">
              <a:solidFill>
                <a:schemeClr val="tx1"/>
              </a:solidFill>
            </a:rPr>
            <a:t>Research, professionalism</a:t>
          </a:r>
        </a:p>
        <a:p>
          <a:pPr lvl="0" algn="ctr" defTabSz="466725">
            <a:lnSpc>
              <a:spcPct val="90000"/>
            </a:lnSpc>
            <a:spcBef>
              <a:spcPct val="0"/>
            </a:spcBef>
            <a:spcAft>
              <a:spcPct val="35000"/>
            </a:spcAft>
          </a:pPr>
          <a:r>
            <a:rPr lang="en-US" sz="1050" b="1" kern="1200" dirty="0" smtClean="0">
              <a:solidFill>
                <a:schemeClr val="tx1"/>
              </a:solidFill>
            </a:rPr>
            <a:t>Ethics </a:t>
          </a:r>
        </a:p>
        <a:p>
          <a:pPr lvl="0" algn="ctr" defTabSz="466725">
            <a:lnSpc>
              <a:spcPct val="90000"/>
            </a:lnSpc>
            <a:spcBef>
              <a:spcPct val="0"/>
            </a:spcBef>
            <a:spcAft>
              <a:spcPct val="35000"/>
            </a:spcAft>
          </a:pPr>
          <a:r>
            <a:rPr lang="en-US" sz="1050" b="1" kern="1200" dirty="0" smtClean="0">
              <a:solidFill>
                <a:schemeClr val="tx1"/>
              </a:solidFill>
            </a:rPr>
            <a:t>Digital library</a:t>
          </a:r>
        </a:p>
        <a:p>
          <a:pPr lvl="0" algn="ctr" defTabSz="466725">
            <a:lnSpc>
              <a:spcPct val="90000"/>
            </a:lnSpc>
            <a:spcBef>
              <a:spcPct val="0"/>
            </a:spcBef>
            <a:spcAft>
              <a:spcPct val="35000"/>
            </a:spcAft>
          </a:pPr>
          <a:r>
            <a:rPr lang="en-US" sz="900" b="1" kern="1200" dirty="0" smtClean="0">
              <a:solidFill>
                <a:schemeClr val="tx1"/>
              </a:solidFill>
            </a:rPr>
            <a:t> </a:t>
          </a:r>
          <a:endParaRPr lang="en-US" sz="900" b="1" kern="1200" dirty="0">
            <a:solidFill>
              <a:schemeClr val="tx1"/>
            </a:solidFill>
          </a:endParaRPr>
        </a:p>
      </dsp:txBody>
      <dsp:txXfrm>
        <a:off x="36649" y="2319916"/>
        <a:ext cx="1057237" cy="1331582"/>
      </dsp:txXfrm>
    </dsp:sp>
  </dsp:spTree>
</dsp:drawing>
</file>

<file path=ppt/diagrams/layout1.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F01D19-2BEE-433F-9C7C-F41A87347ACE}" type="datetimeFigureOut">
              <a:rPr lang="en-GB" smtClean="0"/>
              <a:t>26/02/2024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2275BD-81B0-4C67-8859-D7BD5FCCE241}" type="slidenum">
              <a:rPr lang="en-GB" smtClean="0"/>
              <a:t>‹#›</a:t>
            </a:fld>
            <a:endParaRPr lang="en-GB"/>
          </a:p>
        </p:txBody>
      </p:sp>
    </p:spTree>
    <p:extLst>
      <p:ext uri="{BB962C8B-B14F-4D97-AF65-F5344CB8AC3E}">
        <p14:creationId xmlns:p14="http://schemas.microsoft.com/office/powerpoint/2010/main" val="3208849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B62365-84F5-4DF1-934D-A6927731EAC0}" type="slidenum">
              <a:rPr lang="en-US" smtClean="0"/>
              <a:t>3</a:t>
            </a:fld>
            <a:endParaRPr lang="en-US"/>
          </a:p>
        </p:txBody>
      </p:sp>
    </p:spTree>
    <p:extLst>
      <p:ext uri="{BB962C8B-B14F-4D97-AF65-F5344CB8AC3E}">
        <p14:creationId xmlns:p14="http://schemas.microsoft.com/office/powerpoint/2010/main" val="5350204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term biostatistics is a combo of two words. Bio and statistics. Bio as u know is abbreviated from biological and statistics is derived from the </a:t>
            </a:r>
            <a:r>
              <a:rPr lang="en-GB" dirty="0" err="1" smtClean="0"/>
              <a:t>latin</a:t>
            </a:r>
            <a:r>
              <a:rPr lang="en-GB" dirty="0" smtClean="0"/>
              <a:t> word </a:t>
            </a:r>
            <a:r>
              <a:rPr lang="en-GB" dirty="0" err="1" smtClean="0"/>
              <a:t>statis</a:t>
            </a:r>
            <a:r>
              <a:rPr lang="en-GB" dirty="0" smtClean="0"/>
              <a:t> and in </a:t>
            </a:r>
            <a:r>
              <a:rPr lang="en-GB" dirty="0" err="1" smtClean="0"/>
              <a:t>includs</a:t>
            </a:r>
            <a:r>
              <a:rPr lang="en-GB" dirty="0" smtClean="0"/>
              <a:t> collection analysis interpretation presentation and dissemination of data. This application of statistics in biological experiments is called biostatistics. </a:t>
            </a:r>
            <a:r>
              <a:rPr lang="en-GB" smtClean="0"/>
              <a:t>The experiments may involve human volunteers or experimental animals</a:t>
            </a:r>
            <a:endParaRPr lang="en-GB"/>
          </a:p>
        </p:txBody>
      </p:sp>
      <p:sp>
        <p:nvSpPr>
          <p:cNvPr id="4" name="Slide Number Placeholder 3"/>
          <p:cNvSpPr>
            <a:spLocks noGrp="1"/>
          </p:cNvSpPr>
          <p:nvPr>
            <p:ph type="sldNum" sz="quarter" idx="10"/>
          </p:nvPr>
        </p:nvSpPr>
        <p:spPr/>
        <p:txBody>
          <a:bodyPr/>
          <a:lstStyle/>
          <a:p>
            <a:fld id="{04260AFC-39E9-46E2-B523-DF622EE6B353}" type="slidenum">
              <a:rPr lang="en-GB" smtClean="0"/>
              <a:t>4</a:t>
            </a:fld>
            <a:endParaRPr lang="en-GB"/>
          </a:p>
        </p:txBody>
      </p:sp>
    </p:spTree>
    <p:extLst>
      <p:ext uri="{BB962C8B-B14F-4D97-AF65-F5344CB8AC3E}">
        <p14:creationId xmlns:p14="http://schemas.microsoft.com/office/powerpoint/2010/main" val="1546009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term biostatistics is a combo of two words. Bio and statistics. Bio as u know is abbreviated from biological and statistics is derived from the </a:t>
            </a:r>
            <a:r>
              <a:rPr lang="en-GB" dirty="0" err="1" smtClean="0"/>
              <a:t>latin</a:t>
            </a:r>
            <a:r>
              <a:rPr lang="en-GB" dirty="0" smtClean="0"/>
              <a:t> word </a:t>
            </a:r>
            <a:r>
              <a:rPr lang="en-GB" dirty="0" err="1" smtClean="0"/>
              <a:t>statis</a:t>
            </a:r>
            <a:r>
              <a:rPr lang="en-GB" dirty="0" smtClean="0"/>
              <a:t> and in </a:t>
            </a:r>
            <a:r>
              <a:rPr lang="en-GB" dirty="0" err="1" smtClean="0"/>
              <a:t>includs</a:t>
            </a:r>
            <a:r>
              <a:rPr lang="en-GB" dirty="0" smtClean="0"/>
              <a:t> collection analysis interpretation presentation and dissemination of data. This application of statistics in biological experiments is called biostatistics. </a:t>
            </a:r>
            <a:r>
              <a:rPr lang="en-GB" smtClean="0"/>
              <a:t>The experiments may involve human volunteers or experimental animals</a:t>
            </a:r>
            <a:endParaRPr lang="en-GB"/>
          </a:p>
        </p:txBody>
      </p:sp>
      <p:sp>
        <p:nvSpPr>
          <p:cNvPr id="4" name="Slide Number Placeholder 3"/>
          <p:cNvSpPr>
            <a:spLocks noGrp="1"/>
          </p:cNvSpPr>
          <p:nvPr>
            <p:ph type="sldNum" sz="quarter" idx="10"/>
          </p:nvPr>
        </p:nvSpPr>
        <p:spPr/>
        <p:txBody>
          <a:bodyPr/>
          <a:lstStyle/>
          <a:p>
            <a:fld id="{04260AFC-39E9-46E2-B523-DF622EE6B353}" type="slidenum">
              <a:rPr lang="en-GB" smtClean="0"/>
              <a:t>6</a:t>
            </a:fld>
            <a:endParaRPr lang="en-GB"/>
          </a:p>
        </p:txBody>
      </p:sp>
    </p:spTree>
    <p:extLst>
      <p:ext uri="{BB962C8B-B14F-4D97-AF65-F5344CB8AC3E}">
        <p14:creationId xmlns:p14="http://schemas.microsoft.com/office/powerpoint/2010/main" val="601930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B06FE2EF-70A4-4720-86BF-0F427889CC72}" type="datetime1">
              <a:rPr lang="en-US" smtClean="0"/>
              <a:t>2/26/2024</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10808877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5382B41-F58B-4EE1-ADE6-4A88B5F5C41A}"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736590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3DDA804-0D28-4737-B2D2-0EC044C632A2}"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6119878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47134211-303B-4B7F-A5FB-13D04429BB97}" type="datetime1">
              <a:rPr lang="en-US" smtClean="0">
                <a:solidFill>
                  <a:srgbClr val="000000"/>
                </a:solidFill>
              </a:rPr>
              <a:t>2/26/2024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0B76B18-D8C8-4086-9B7D-0DFB6FB0387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25928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6A6CAFAD-4BDC-4349-9BA8-41FA532C50AB}" type="datetime1">
              <a:rPr lang="en-US" smtClean="0">
                <a:solidFill>
                  <a:srgbClr val="000000"/>
                </a:solidFill>
              </a:rPr>
              <a:t>2/26/2024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1EA2D9B7-A2EF-41C5-8A15-FCD3A541003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566243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fld id="{16C6B1C9-242F-4605-AFFA-9A74D2A3C6C5}" type="datetime1">
              <a:rPr lang="en-US" smtClean="0">
                <a:solidFill>
                  <a:srgbClr val="000000"/>
                </a:solidFill>
              </a:rPr>
              <a:t>2/26/2024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7B23D058-B23D-456A-9E57-B1E0B6DA7E3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142476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fld id="{DAD20997-988D-4532-9622-22A558BC64DE}" type="datetime1">
              <a:rPr lang="en-US" smtClean="0">
                <a:solidFill>
                  <a:srgbClr val="000000"/>
                </a:solidFill>
              </a:rPr>
              <a:t>2/26/2024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15974C46-CC04-4BA6-A57C-792652B620C9}"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706220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fld id="{0D5CFF51-3F7E-4A90-8F33-860ECD7199B3}" type="datetime1">
              <a:rPr lang="en-US" smtClean="0">
                <a:solidFill>
                  <a:srgbClr val="000000"/>
                </a:solidFill>
              </a:rPr>
              <a:t>2/26/2024</a:t>
            </a:fld>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fld id="{3CC47995-5102-4CCE-BBA5-93031771A15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883954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fld id="{9F37DCF6-CB76-4F37-B01E-78E3032F3EED}" type="datetime1">
              <a:rPr lang="en-US" smtClean="0">
                <a:solidFill>
                  <a:srgbClr val="000000"/>
                </a:solidFill>
              </a:rPr>
              <a:t>2/26/2024</a:t>
            </a:fld>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fld id="{AABF1F53-DA0B-41E2-AC3D-2B6D840F3547}"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518845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fld id="{665B31F5-551A-418D-8166-39E4FD8D3775}" type="datetime1">
              <a:rPr lang="en-US" smtClean="0">
                <a:solidFill>
                  <a:srgbClr val="000000"/>
                </a:solidFill>
              </a:rPr>
              <a:t>2/26/2024</a:t>
            </a:fld>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fld id="{F636D9D6-7BB5-45F5-B7FB-893BD38B6336}"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135895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E3528584-2F99-43BF-B2CD-4E1E8DA63953}" type="datetime1">
              <a:rPr lang="en-US" smtClean="0">
                <a:solidFill>
                  <a:srgbClr val="000000"/>
                </a:solidFill>
              </a:rPr>
              <a:t>2/26/2024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32185E78-D4AA-4E0A-9987-AF60E748EF4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069522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43C412D-2824-4439-95F0-FB5DD12809B0}" type="datetime1">
              <a:rPr lang="en-US" smtClean="0"/>
              <a:t>2/26/2024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62215744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fld id="{521EEC4B-6494-426A-A5F7-D09BF4B19682}" type="datetime1">
              <a:rPr lang="en-US" smtClean="0">
                <a:solidFill>
                  <a:srgbClr val="000000"/>
                </a:solidFill>
              </a:rPr>
              <a:t>2/26/2024</a:t>
            </a:fld>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fld id="{9F20A689-AF39-4193-9526-2B9AFC2247A2}"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44867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825A82A9-B33B-47A2-A287-6289395F8EAD}" type="datetime1">
              <a:rPr lang="en-US" smtClean="0">
                <a:solidFill>
                  <a:srgbClr val="000000"/>
                </a:solidFill>
              </a:rPr>
              <a:t>2/26/2024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971ADE50-1918-4A01-8E40-1428A738800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1905349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fld id="{A7950FAB-6C83-47D6-A1F0-18505C3CBC88}" type="datetime1">
              <a:rPr lang="en-US" smtClean="0">
                <a:solidFill>
                  <a:srgbClr val="000000"/>
                </a:solidFill>
              </a:rPr>
              <a:t>2/26/2024</a:t>
            </a:fld>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fld id="{32D49699-5FB0-4B50-AEC2-BD9AEC80790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20357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0944B7AA-4E7A-4D82-8B2B-BAE1A4B8CD9F}" type="datetime1">
              <a:rPr lang="en-US" smtClean="0"/>
              <a:t>2/26/2024</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3578700161"/>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0F2682D-2633-4970-91BC-20AB46B1C506}" type="datetime1">
              <a:rPr lang="en-US" smtClean="0"/>
              <a:t>2/26/2024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2176945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6E57546-DB73-4470-9A2C-3FC1A0446716}" type="datetime1">
              <a:rPr lang="en-US" smtClean="0"/>
              <a:t>2/26/2024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706275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58C2062-65BB-4773-9F94-ABAB1E8D196F}" type="datetime1">
              <a:rPr lang="en-US" smtClean="0"/>
              <a:t>2/26/2024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533526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565449-34A9-4192-9D35-D67FDFAC9126}" type="datetime1">
              <a:rPr lang="en-US" smtClean="0"/>
              <a:t>2/26/2024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50991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56D272DC-4D4F-4620-949A-65F2C79C0721}" type="datetime1">
              <a:rPr lang="en-US" smtClean="0"/>
              <a:t>2/26/2024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540403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954A6300-7274-4110-BC77-D60B631532E6}" type="datetime1">
              <a:rPr lang="en-US" smtClean="0"/>
              <a:t>2/26/2024</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635313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D4F68A37-CB21-42D1-9E1F-79D7E92A9259}" type="datetime1">
              <a:rPr lang="en-US" smtClean="0"/>
              <a:t>2/26/2024</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966121592"/>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hf hdr="0" ftr="0" dt="0"/>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1368">
          <p15:clr>
            <a:srgbClr val="F26B43"/>
          </p15:clr>
        </p15:guide>
        <p15:guide id="2" orient="horz" pos="1440">
          <p15:clr>
            <a:srgbClr val="F26B43"/>
          </p15:clr>
        </p15:guide>
        <p15:guide id="3" orient="horz" pos="3696">
          <p15:clr>
            <a:srgbClr val="F26B43"/>
          </p15:clr>
        </p15:guide>
        <p15:guide id="4" orient="horz" pos="432">
          <p15:clr>
            <a:srgbClr val="F26B43"/>
          </p15:clr>
        </p15:guide>
        <p15:guide id="5" orient="horz" pos="1512">
          <p15:clr>
            <a:srgbClr val="F26B43"/>
          </p15:clr>
        </p15:guide>
        <p15:guide id="6" pos="6912">
          <p15:clr>
            <a:srgbClr val="F26B43"/>
          </p15:clr>
        </p15:guide>
        <p15:guide id="7" pos="936">
          <p15:clr>
            <a:srgbClr val="F26B43"/>
          </p15:clr>
        </p15:guide>
        <p15:guide id="8"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defTabSz="914400" fontAlgn="base">
              <a:spcBef>
                <a:spcPct val="0"/>
              </a:spcBef>
              <a:spcAft>
                <a:spcPct val="0"/>
              </a:spcAft>
              <a:defRPr/>
            </a:pPr>
            <a:fld id="{67A84711-43B1-4C69-A2B4-B95391FE66B3}" type="datetime1">
              <a:rPr lang="en-US" smtClean="0">
                <a:solidFill>
                  <a:srgbClr val="000000"/>
                </a:solidFill>
              </a:rPr>
              <a:t>2/26/2024</a:t>
            </a:fld>
            <a:endParaRPr 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defTabSz="914400"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defTabSz="914400" fontAlgn="base">
              <a:spcBef>
                <a:spcPct val="0"/>
              </a:spcBef>
              <a:spcAft>
                <a:spcPct val="0"/>
              </a:spcAft>
            </a:pPr>
            <a:fld id="{76C6E2F1-C8F9-4D9E-B41C-66D91D27A904}" type="slidenum">
              <a:rPr lang="en-US" altLang="en-US" smtClean="0">
                <a:solidFill>
                  <a:srgbClr val="000000"/>
                </a:solidFill>
              </a:rPr>
              <a:pPr defTabSz="914400" fontAlgn="base">
                <a:spcBef>
                  <a:spcPct val="0"/>
                </a:spcBef>
                <a:spcAft>
                  <a:spcPct val="0"/>
                </a:spcAft>
              </a:pPr>
              <a:t>‹#›</a:t>
            </a:fld>
            <a:endParaRPr lang="en-US" altLang="en-US" smtClean="0">
              <a:solidFill>
                <a:srgbClr val="000000"/>
              </a:solidFill>
            </a:endParaRPr>
          </a:p>
        </p:txBody>
      </p:sp>
    </p:spTree>
    <p:extLst>
      <p:ext uri="{BB962C8B-B14F-4D97-AF65-F5344CB8AC3E}">
        <p14:creationId xmlns:p14="http://schemas.microsoft.com/office/powerpoint/2010/main" val="915659373"/>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pn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pn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6.wmf"/><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4.jpeg"/><Relationship Id="rId4" Type="http://schemas.openxmlformats.org/officeDocument/2006/relationships/diagramData" Target="../diagrams/data1.xml"/><Relationship Id="rId9"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8.w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doi.org/10.2146/ajhp070006"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SG" dirty="0"/>
          </a:p>
        </p:txBody>
      </p:sp>
      <p:sp>
        <p:nvSpPr>
          <p:cNvPr id="3" name="Title 2"/>
          <p:cNvSpPr>
            <a:spLocks noGrp="1"/>
          </p:cNvSpPr>
          <p:nvPr>
            <p:ph type="ctrTitle"/>
          </p:nvPr>
        </p:nvSpPr>
        <p:spPr/>
        <p:txBody>
          <a:bodyPr/>
          <a:lstStyle/>
          <a:p>
            <a:endParaRPr lang="en-SG"/>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87" y="0"/>
            <a:ext cx="12319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Slide Number Placeholder 3"/>
          <p:cNvSpPr>
            <a:spLocks noGrp="1"/>
          </p:cNvSpPr>
          <p:nvPr>
            <p:ph type="sldNum" sz="quarter" idx="12"/>
          </p:nvPr>
        </p:nvSpPr>
        <p:spPr/>
        <p:txBody>
          <a:bodyPr/>
          <a:lstStyle/>
          <a:p>
            <a:fld id="{69E57DC2-970A-4B3E-BB1C-7A09969E49DF}" type="slidenum">
              <a:rPr lang="en-US" smtClean="0"/>
              <a:pPr/>
              <a:t>1</a:t>
            </a:fld>
            <a:endParaRPr lang="en-US" dirty="0"/>
          </a:p>
        </p:txBody>
      </p:sp>
    </p:spTree>
    <p:extLst>
      <p:ext uri="{BB962C8B-B14F-4D97-AF65-F5344CB8AC3E}">
        <p14:creationId xmlns:p14="http://schemas.microsoft.com/office/powerpoint/2010/main" val="24831686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POPULATION AND SAMPLE</a:t>
            </a:r>
            <a:endParaRPr lang="en-GB" b="1" dirty="0"/>
          </a:p>
        </p:txBody>
      </p:sp>
      <p:sp>
        <p:nvSpPr>
          <p:cNvPr id="2" name="Content Placeholder 1"/>
          <p:cNvSpPr>
            <a:spLocks noGrp="1"/>
          </p:cNvSpPr>
          <p:nvPr>
            <p:ph idx="1"/>
          </p:nvPr>
        </p:nvSpPr>
        <p:spPr>
          <a:xfrm>
            <a:off x="927279" y="1815921"/>
            <a:ext cx="10844011" cy="4051479"/>
          </a:xfrm>
        </p:spPr>
        <p:txBody>
          <a:bodyPr>
            <a:noAutofit/>
          </a:bodyPr>
          <a:lstStyle/>
          <a:p>
            <a:endParaRPr lang="en-GB" sz="2800" b="1" dirty="0" smtClean="0"/>
          </a:p>
          <a:p>
            <a:pPr algn="just"/>
            <a:r>
              <a:rPr lang="en-GB" sz="2800" b="1" dirty="0" smtClean="0">
                <a:solidFill>
                  <a:srgbClr val="FF0000"/>
                </a:solidFill>
              </a:rPr>
              <a:t>Random sample </a:t>
            </a:r>
            <a:r>
              <a:rPr lang="en-GB" sz="2800" b="1" dirty="0" smtClean="0"/>
              <a:t>: </a:t>
            </a:r>
            <a:r>
              <a:rPr lang="en-GB" sz="2800" dirty="0"/>
              <a:t>E</a:t>
            </a:r>
            <a:r>
              <a:rPr lang="en-GB" sz="2800" dirty="0" smtClean="0"/>
              <a:t>very element of the population has an equal and independent chance of being selected to minimize bias</a:t>
            </a:r>
          </a:p>
          <a:p>
            <a:pPr marL="0" indent="0">
              <a:buNone/>
            </a:pPr>
            <a:endParaRPr lang="en-GB" sz="2800" dirty="0" smtClean="0"/>
          </a:p>
          <a:p>
            <a:r>
              <a:rPr lang="en-GB" sz="2800" b="1" dirty="0" smtClean="0">
                <a:solidFill>
                  <a:srgbClr val="FF0000"/>
                </a:solidFill>
              </a:rPr>
              <a:t>Advantages:</a:t>
            </a:r>
          </a:p>
          <a:p>
            <a:pPr lvl="2">
              <a:buFont typeface="Wingdings" panose="05000000000000000000" pitchFamily="2" charset="2"/>
              <a:buChar char="v"/>
            </a:pPr>
            <a:r>
              <a:rPr lang="en-GB" sz="2600" dirty="0" smtClean="0"/>
              <a:t>The chances of bias are reduced</a:t>
            </a:r>
          </a:p>
          <a:p>
            <a:pPr lvl="2">
              <a:buFont typeface="Wingdings" panose="05000000000000000000" pitchFamily="2" charset="2"/>
              <a:buChar char="v"/>
            </a:pPr>
            <a:r>
              <a:rPr lang="en-GB" sz="2600" dirty="0" smtClean="0"/>
              <a:t>Probability can be worked out</a:t>
            </a:r>
            <a:endParaRPr lang="en-GB" sz="2600" dirty="0"/>
          </a:p>
        </p:txBody>
      </p:sp>
      <p:sp>
        <p:nvSpPr>
          <p:cNvPr id="4" name="Slide Number Placeholder 3"/>
          <p:cNvSpPr>
            <a:spLocks noGrp="1"/>
          </p:cNvSpPr>
          <p:nvPr>
            <p:ph type="sldNum" sz="quarter" idx="12"/>
          </p:nvPr>
        </p:nvSpPr>
        <p:spPr/>
        <p:txBody>
          <a:bodyPr/>
          <a:lstStyle/>
          <a:p>
            <a:fld id="{69E57DC2-970A-4B3E-BB1C-7A09969E49DF}" type="slidenum">
              <a:rPr lang="en-US" smtClean="0"/>
              <a:t>10</a:t>
            </a:fld>
            <a:endParaRPr lang="en-US" dirty="0"/>
          </a:p>
        </p:txBody>
      </p:sp>
      <p:pic>
        <p:nvPicPr>
          <p:cNvPr id="6" name="Picture 5"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16994" y="413088"/>
            <a:ext cx="1319530" cy="1139190"/>
          </a:xfrm>
          <a:prstGeom prst="rect">
            <a:avLst/>
          </a:prstGeom>
          <a:noFill/>
          <a:ln>
            <a:noFill/>
          </a:ln>
        </p:spPr>
      </p:pic>
    </p:spTree>
    <p:extLst>
      <p:ext uri="{BB962C8B-B14F-4D97-AF65-F5344CB8AC3E}">
        <p14:creationId xmlns:p14="http://schemas.microsoft.com/office/powerpoint/2010/main" val="10264035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type="body" idx="1"/>
          </p:nvPr>
        </p:nvSpPr>
        <p:spPr>
          <a:xfrm>
            <a:off x="1236371" y="228600"/>
            <a:ext cx="10779617" cy="6629400"/>
          </a:xfrm>
        </p:spPr>
        <p:txBody>
          <a:bodyPr>
            <a:normAutofit lnSpcReduction="10000"/>
          </a:bodyPr>
          <a:lstStyle/>
          <a:p>
            <a:pPr algn="just" eaLnBrk="1" hangingPunct="1">
              <a:buFontTx/>
              <a:buNone/>
            </a:pPr>
            <a:r>
              <a:rPr lang="en-US" altLang="en-US" sz="2800" b="1" u="sng" dirty="0">
                <a:solidFill>
                  <a:srgbClr val="FF0000"/>
                </a:solidFill>
              </a:rPr>
              <a:t>BIAS</a:t>
            </a:r>
          </a:p>
          <a:p>
            <a:pPr algn="just">
              <a:lnSpc>
                <a:spcPct val="110000"/>
              </a:lnSpc>
              <a:buFont typeface="Wingdings" pitchFamily="2" charset="2"/>
              <a:buChar char="q"/>
            </a:pPr>
            <a:r>
              <a:rPr lang="en-US" altLang="en-US" sz="2600" dirty="0" smtClean="0"/>
              <a:t>   Error that </a:t>
            </a:r>
            <a:r>
              <a:rPr lang="en-US" altLang="en-US" sz="2600" dirty="0"/>
              <a:t>leads to </a:t>
            </a:r>
            <a:r>
              <a:rPr lang="en-US" altLang="en-US" sz="2600" dirty="0" smtClean="0"/>
              <a:t>fallacies in statistical analysis and incorrect conclusion</a:t>
            </a:r>
            <a:endParaRPr lang="en-US" altLang="en-US" sz="2600" dirty="0"/>
          </a:p>
          <a:p>
            <a:pPr algn="just">
              <a:lnSpc>
                <a:spcPct val="110000"/>
              </a:lnSpc>
              <a:buFont typeface="Wingdings" pitchFamily="2" charset="2"/>
              <a:buChar char="q"/>
            </a:pPr>
            <a:r>
              <a:rPr lang="en-US" altLang="en-US" sz="2600" dirty="0" smtClean="0"/>
              <a:t>   Sampling/Data collection/Analysis/Interpretation of results</a:t>
            </a:r>
          </a:p>
          <a:p>
            <a:pPr marL="0" indent="0" algn="just" eaLnBrk="1" hangingPunct="1">
              <a:buNone/>
            </a:pPr>
            <a:r>
              <a:rPr lang="en-US" altLang="en-US" sz="2800" b="1" dirty="0" smtClean="0"/>
              <a:t> </a:t>
            </a:r>
            <a:endParaRPr lang="en-US" altLang="en-US" sz="2800" b="1" dirty="0"/>
          </a:p>
          <a:p>
            <a:pPr algn="just" eaLnBrk="1" hangingPunct="1">
              <a:buFontTx/>
              <a:buNone/>
            </a:pPr>
            <a:r>
              <a:rPr lang="en-US" altLang="en-US" sz="2800" b="1" u="sng" dirty="0">
                <a:solidFill>
                  <a:srgbClr val="FF0000"/>
                </a:solidFill>
              </a:rPr>
              <a:t>ATTRIBUTE</a:t>
            </a:r>
          </a:p>
          <a:p>
            <a:pPr algn="just" eaLnBrk="1" hangingPunct="1">
              <a:buFont typeface="Wingdings" pitchFamily="2" charset="2"/>
              <a:buChar char="q"/>
            </a:pPr>
            <a:r>
              <a:rPr lang="en-US" altLang="en-US" sz="2600" dirty="0"/>
              <a:t>Character or a quality that a person may </a:t>
            </a:r>
            <a:r>
              <a:rPr lang="en-US" altLang="en-US" sz="2600" dirty="0" smtClean="0"/>
              <a:t>have</a:t>
            </a:r>
            <a:endParaRPr lang="en-US" altLang="en-US" sz="2600" dirty="0"/>
          </a:p>
          <a:p>
            <a:pPr algn="just" eaLnBrk="1" hangingPunct="1">
              <a:buFont typeface="Wingdings" pitchFamily="2" charset="2"/>
              <a:buChar char="q"/>
            </a:pPr>
            <a:r>
              <a:rPr lang="en-US" altLang="en-US" sz="2600" dirty="0" err="1" smtClean="0"/>
              <a:t>e.g</a:t>
            </a:r>
            <a:r>
              <a:rPr lang="en-US" altLang="en-US" sz="2600" dirty="0" smtClean="0"/>
              <a:t>  tall/short</a:t>
            </a:r>
          </a:p>
          <a:p>
            <a:pPr marL="0" indent="0" algn="just" eaLnBrk="1" hangingPunct="1">
              <a:buNone/>
            </a:pPr>
            <a:endParaRPr lang="en-US" altLang="en-US" sz="2800" b="1" dirty="0"/>
          </a:p>
          <a:p>
            <a:pPr algn="just" eaLnBrk="1" hangingPunct="1">
              <a:buFontTx/>
              <a:buNone/>
            </a:pPr>
            <a:r>
              <a:rPr lang="en-US" altLang="en-US" sz="2800" b="1" u="sng" dirty="0">
                <a:solidFill>
                  <a:srgbClr val="FF0000"/>
                </a:solidFill>
              </a:rPr>
              <a:t>VARIABLE</a:t>
            </a:r>
          </a:p>
          <a:p>
            <a:pPr algn="just">
              <a:buFont typeface="Wingdings" pitchFamily="2" charset="2"/>
              <a:buChar char="q"/>
            </a:pPr>
            <a:r>
              <a:rPr lang="en-US" altLang="en-US" sz="2600" dirty="0"/>
              <a:t>Measured characteristic of a person, object or phenomenon in a study that can give different values in different </a:t>
            </a:r>
            <a:r>
              <a:rPr lang="en-US" altLang="en-US" sz="2600" dirty="0" smtClean="0"/>
              <a:t>subjects</a:t>
            </a:r>
            <a:endParaRPr lang="en-US" altLang="en-US" sz="2600" dirty="0"/>
          </a:p>
          <a:p>
            <a:pPr algn="just">
              <a:buFont typeface="Wingdings" pitchFamily="2" charset="2"/>
              <a:buChar char="q"/>
            </a:pPr>
            <a:r>
              <a:rPr lang="en-US" altLang="en-US" sz="2600" dirty="0"/>
              <a:t>Example – height </a:t>
            </a:r>
            <a:r>
              <a:rPr lang="en-US" altLang="en-US" sz="2600" dirty="0" smtClean="0"/>
              <a:t>in inches</a:t>
            </a:r>
            <a:endParaRPr lang="en-US" altLang="en-US" sz="2600" dirty="0"/>
          </a:p>
        </p:txBody>
      </p:sp>
      <p:sp>
        <p:nvSpPr>
          <p:cNvPr id="2" name="Slide Number Placeholder 1"/>
          <p:cNvSpPr>
            <a:spLocks noGrp="1"/>
          </p:cNvSpPr>
          <p:nvPr>
            <p:ph type="sldNum" sz="quarter" idx="12"/>
          </p:nvPr>
        </p:nvSpPr>
        <p:spPr/>
        <p:txBody>
          <a:bodyPr/>
          <a:lstStyle/>
          <a:p>
            <a:fld id="{69E57DC2-970A-4B3E-BB1C-7A09969E49DF}" type="slidenum">
              <a:rPr lang="en-US" smtClean="0"/>
              <a:t>11</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88246" y="0"/>
            <a:ext cx="1059567" cy="736270"/>
          </a:xfrm>
          <a:prstGeom prst="rect">
            <a:avLst/>
          </a:prstGeom>
          <a:noFill/>
          <a:ln>
            <a:noFill/>
          </a:ln>
        </p:spPr>
      </p:pic>
    </p:spTree>
    <p:extLst>
      <p:ext uri="{BB962C8B-B14F-4D97-AF65-F5344CB8AC3E}">
        <p14:creationId xmlns:p14="http://schemas.microsoft.com/office/powerpoint/2010/main" val="184391481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2034" y="652642"/>
            <a:ext cx="10869768" cy="5506792"/>
          </a:xfrm>
        </p:spPr>
        <p:txBody>
          <a:bodyPr>
            <a:noAutofit/>
          </a:bodyPr>
          <a:lstStyle/>
          <a:p>
            <a:pPr algn="just"/>
            <a:r>
              <a:rPr lang="en-GB" sz="2800" b="1" u="sng" dirty="0" smtClean="0">
                <a:solidFill>
                  <a:srgbClr val="FF0000"/>
                </a:solidFill>
              </a:rPr>
              <a:t>PLACEBO:</a:t>
            </a:r>
            <a:endParaRPr lang="en-GB" sz="2800" b="1" u="sng" dirty="0">
              <a:solidFill>
                <a:srgbClr val="FF0000"/>
              </a:solidFill>
            </a:endParaRPr>
          </a:p>
          <a:p>
            <a:pPr lvl="1" algn="just">
              <a:buFont typeface="Wingdings" panose="05000000000000000000" pitchFamily="2" charset="2"/>
              <a:buChar char="v"/>
            </a:pPr>
            <a:r>
              <a:rPr lang="en-GB" sz="2600" i="0" dirty="0"/>
              <a:t>It is a dummy drug that is devoid of pharmacological activity but acts by psychological suggestions. It is an inert material with exactly same </a:t>
            </a:r>
            <a:r>
              <a:rPr lang="en-GB" sz="2600" i="0" dirty="0" smtClean="0"/>
              <a:t>appearance, colour</a:t>
            </a:r>
            <a:r>
              <a:rPr lang="en-GB" sz="2600" i="0" dirty="0"/>
              <a:t>, consistency, etc. as the active dosage form under </a:t>
            </a:r>
            <a:r>
              <a:rPr lang="en-GB" sz="2600" i="0" dirty="0" smtClean="0"/>
              <a:t>study</a:t>
            </a:r>
            <a:endParaRPr lang="en-GB" sz="2600" dirty="0" smtClean="0"/>
          </a:p>
          <a:p>
            <a:pPr marL="530352" lvl="1" indent="0" algn="just">
              <a:buNone/>
            </a:pPr>
            <a:endParaRPr lang="en-GB" sz="2800" b="1" dirty="0" smtClean="0"/>
          </a:p>
          <a:p>
            <a:pPr algn="just"/>
            <a:r>
              <a:rPr lang="en-GB" sz="2800" b="1" u="sng" dirty="0" smtClean="0">
                <a:solidFill>
                  <a:srgbClr val="FF0000"/>
                </a:solidFill>
              </a:rPr>
              <a:t>PLACEBO RESPONSE:</a:t>
            </a:r>
          </a:p>
          <a:p>
            <a:pPr lvl="1" algn="just">
              <a:buFont typeface="Wingdings" panose="05000000000000000000" pitchFamily="2" charset="2"/>
              <a:buChar char="v"/>
            </a:pPr>
            <a:r>
              <a:rPr lang="en-GB" sz="2600" i="0" dirty="0"/>
              <a:t>The "placebo response" occurs when a person who is ill perceives an improvement or actually experiences an improvement in symptoms or overall health from the psychological effect of receiving </a:t>
            </a:r>
            <a:r>
              <a:rPr lang="en-GB" sz="2600" i="0" dirty="0" smtClean="0"/>
              <a:t>treatment after receiving placebo.( 20% ---40%)</a:t>
            </a:r>
            <a:r>
              <a:rPr lang="en-GB" sz="2600" i="0" dirty="0"/>
              <a:t> </a:t>
            </a:r>
          </a:p>
          <a:p>
            <a:endParaRPr lang="en-GB" sz="2800" dirty="0"/>
          </a:p>
        </p:txBody>
      </p:sp>
      <p:sp>
        <p:nvSpPr>
          <p:cNvPr id="3" name="Slide Number Placeholder 2"/>
          <p:cNvSpPr>
            <a:spLocks noGrp="1"/>
          </p:cNvSpPr>
          <p:nvPr>
            <p:ph type="sldNum" sz="quarter" idx="12"/>
          </p:nvPr>
        </p:nvSpPr>
        <p:spPr/>
        <p:txBody>
          <a:bodyPr/>
          <a:lstStyle/>
          <a:p>
            <a:fld id="{69E57DC2-970A-4B3E-BB1C-7A09969E49DF}" type="slidenum">
              <a:rPr lang="en-US" smtClean="0"/>
              <a:t>12</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76370" y="-85675"/>
            <a:ext cx="1319530" cy="1139190"/>
          </a:xfrm>
          <a:prstGeom prst="rect">
            <a:avLst/>
          </a:prstGeom>
          <a:noFill/>
          <a:ln>
            <a:noFill/>
          </a:ln>
        </p:spPr>
      </p:pic>
    </p:spTree>
    <p:extLst>
      <p:ext uri="{BB962C8B-B14F-4D97-AF65-F5344CB8AC3E}">
        <p14:creationId xmlns:p14="http://schemas.microsoft.com/office/powerpoint/2010/main" val="230009310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CLINICAL TRIAL</a:t>
            </a:r>
            <a:endParaRPr lang="en-GB" b="1" dirty="0"/>
          </a:p>
        </p:txBody>
      </p:sp>
      <p:sp>
        <p:nvSpPr>
          <p:cNvPr id="2" name="Content Placeholder 1"/>
          <p:cNvSpPr>
            <a:spLocks noGrp="1"/>
          </p:cNvSpPr>
          <p:nvPr>
            <p:ph idx="1"/>
          </p:nvPr>
        </p:nvSpPr>
        <p:spPr>
          <a:xfrm>
            <a:off x="1371599" y="1654935"/>
            <a:ext cx="10438327" cy="3581400"/>
          </a:xfrm>
        </p:spPr>
        <p:txBody>
          <a:bodyPr>
            <a:noAutofit/>
          </a:bodyPr>
          <a:lstStyle/>
          <a:p>
            <a:pPr algn="just"/>
            <a:r>
              <a:rPr lang="en-GB" sz="2800" dirty="0"/>
              <a:t>A controlled &amp; ethically designed experiment on human beings with aim of answering some precisely framed questions or to investigate the efficacy of some medical </a:t>
            </a:r>
            <a:r>
              <a:rPr lang="en-GB" sz="2800" dirty="0" smtClean="0"/>
              <a:t>treatment</a:t>
            </a:r>
            <a:endParaRPr lang="en-GB" sz="2800" dirty="0"/>
          </a:p>
          <a:p>
            <a:r>
              <a:rPr lang="en-GB" sz="2800" b="1" u="sng" dirty="0" smtClean="0">
                <a:solidFill>
                  <a:srgbClr val="FF0000"/>
                </a:solidFill>
              </a:rPr>
              <a:t>METHODS</a:t>
            </a:r>
            <a:endParaRPr lang="en-GB" sz="2800" b="1" u="sng" dirty="0">
              <a:solidFill>
                <a:srgbClr val="FF0000"/>
              </a:solidFill>
            </a:endParaRPr>
          </a:p>
          <a:p>
            <a:pPr lvl="1">
              <a:buFont typeface="Wingdings" panose="05000000000000000000" pitchFamily="2" charset="2"/>
              <a:buChar char="v"/>
            </a:pPr>
            <a:r>
              <a:rPr lang="en-GB" sz="2800" i="0" dirty="0"/>
              <a:t>Open </a:t>
            </a:r>
            <a:r>
              <a:rPr lang="en-GB" sz="2800" i="0" dirty="0" smtClean="0"/>
              <a:t>trial</a:t>
            </a:r>
          </a:p>
          <a:p>
            <a:pPr lvl="1">
              <a:buFont typeface="Wingdings" panose="05000000000000000000" pitchFamily="2" charset="2"/>
              <a:buChar char="v"/>
            </a:pPr>
            <a:r>
              <a:rPr lang="en-GB" sz="2800" i="0" dirty="0" smtClean="0"/>
              <a:t>Single </a:t>
            </a:r>
            <a:r>
              <a:rPr lang="en-GB" sz="2800" i="0" dirty="0"/>
              <a:t>blind </a:t>
            </a:r>
            <a:r>
              <a:rPr lang="en-GB" sz="2800" i="0" dirty="0" smtClean="0"/>
              <a:t>trial</a:t>
            </a:r>
          </a:p>
          <a:p>
            <a:pPr lvl="1">
              <a:buFont typeface="Wingdings" panose="05000000000000000000" pitchFamily="2" charset="2"/>
              <a:buChar char="v"/>
            </a:pPr>
            <a:r>
              <a:rPr lang="en-GB" sz="2800" i="0" dirty="0" smtClean="0"/>
              <a:t>Double </a:t>
            </a:r>
            <a:r>
              <a:rPr lang="en-GB" sz="2800" i="0" dirty="0"/>
              <a:t>blind </a:t>
            </a:r>
            <a:r>
              <a:rPr lang="en-GB" sz="2800" i="0" dirty="0" smtClean="0"/>
              <a:t>trial</a:t>
            </a:r>
          </a:p>
          <a:p>
            <a:pPr lvl="1">
              <a:buFont typeface="Wingdings" panose="05000000000000000000" pitchFamily="2" charset="2"/>
              <a:buChar char="v"/>
            </a:pPr>
            <a:r>
              <a:rPr lang="en-GB" sz="2800" i="0" dirty="0" smtClean="0"/>
              <a:t>Cross </a:t>
            </a:r>
            <a:r>
              <a:rPr lang="en-GB" sz="2800" i="0" dirty="0"/>
              <a:t>over trial </a:t>
            </a:r>
          </a:p>
        </p:txBody>
      </p:sp>
      <p:sp>
        <p:nvSpPr>
          <p:cNvPr id="4" name="Slide Number Placeholder 3"/>
          <p:cNvSpPr>
            <a:spLocks noGrp="1"/>
          </p:cNvSpPr>
          <p:nvPr>
            <p:ph type="sldNum" sz="quarter" idx="12"/>
          </p:nvPr>
        </p:nvSpPr>
        <p:spPr/>
        <p:txBody>
          <a:bodyPr/>
          <a:lstStyle/>
          <a:p>
            <a:fld id="{69E57DC2-970A-4B3E-BB1C-7A09969E49DF}" type="slidenum">
              <a:rPr lang="en-US" smtClean="0"/>
              <a:t>13</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18874" y="211207"/>
            <a:ext cx="1319530" cy="1139190"/>
          </a:xfrm>
          <a:prstGeom prst="rect">
            <a:avLst/>
          </a:prstGeom>
          <a:noFill/>
          <a:ln>
            <a:noFill/>
          </a:ln>
        </p:spPr>
      </p:pic>
    </p:spTree>
    <p:extLst>
      <p:ext uri="{BB962C8B-B14F-4D97-AF65-F5344CB8AC3E}">
        <p14:creationId xmlns:p14="http://schemas.microsoft.com/office/powerpoint/2010/main" val="74014485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1524000" y="228600"/>
            <a:ext cx="10066986" cy="6629400"/>
          </a:xfrm>
        </p:spPr>
        <p:txBody>
          <a:bodyPr/>
          <a:lstStyle/>
          <a:p>
            <a:pPr marL="609600" indent="-609600">
              <a:lnSpc>
                <a:spcPct val="110000"/>
              </a:lnSpc>
              <a:buNone/>
            </a:pPr>
            <a:r>
              <a:rPr lang="en-US" altLang="en-US" sz="2800" b="1" u="sng" dirty="0">
                <a:solidFill>
                  <a:srgbClr val="FF0000"/>
                </a:solidFill>
                <a:cs typeface="Arial" panose="020B0604020202020204" pitchFamily="34" charset="0"/>
              </a:rPr>
              <a:t>DATA</a:t>
            </a:r>
          </a:p>
          <a:p>
            <a:pPr algn="just">
              <a:lnSpc>
                <a:spcPct val="110000"/>
              </a:lnSpc>
            </a:pPr>
            <a:r>
              <a:rPr lang="en-US" altLang="en-US" sz="2800" dirty="0" smtClean="0">
                <a:cs typeface="Arial" panose="020B0604020202020204" pitchFamily="34" charset="0"/>
              </a:rPr>
              <a:t>   The </a:t>
            </a:r>
            <a:r>
              <a:rPr lang="en-US" altLang="en-US" sz="2800" dirty="0">
                <a:cs typeface="Arial" panose="020B0604020202020204" pitchFamily="34" charset="0"/>
              </a:rPr>
              <a:t>set of </a:t>
            </a:r>
            <a:r>
              <a:rPr lang="en-US" altLang="en-US" sz="2800" dirty="0" smtClean="0">
                <a:cs typeface="Arial" panose="020B0604020202020204" pitchFamily="34" charset="0"/>
              </a:rPr>
              <a:t>numerical facts on which discussion is based</a:t>
            </a:r>
            <a:r>
              <a:rPr lang="en-US" altLang="en-US" sz="2800" i="0" dirty="0" smtClean="0">
                <a:cs typeface="Arial" panose="020B0604020202020204" pitchFamily="34" charset="0"/>
              </a:rPr>
              <a:t> </a:t>
            </a:r>
          </a:p>
          <a:p>
            <a:pPr algn="just">
              <a:lnSpc>
                <a:spcPct val="110000"/>
              </a:lnSpc>
            </a:pPr>
            <a:r>
              <a:rPr lang="en-US" altLang="en-US" sz="2800" dirty="0" err="1" smtClean="0">
                <a:cs typeface="Arial" panose="020B0604020202020204" pitchFamily="34" charset="0"/>
              </a:rPr>
              <a:t>E.g</a:t>
            </a:r>
            <a:r>
              <a:rPr lang="en-US" altLang="en-US" sz="2800" dirty="0" smtClean="0">
                <a:cs typeface="Arial" panose="020B0604020202020204" pitchFamily="34" charset="0"/>
              </a:rPr>
              <a:t> measurement of blood pressure or counting of pulse </a:t>
            </a:r>
            <a:endParaRPr lang="en-US" altLang="en-US" sz="2800" i="0" dirty="0" smtClean="0">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5037" y="1603169"/>
            <a:ext cx="9996447" cy="47657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9E57DC2-970A-4B3E-BB1C-7A09969E49DF}" type="slidenum">
              <a:rPr lang="en-US" smtClean="0"/>
              <a:t>14</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61719" y="116205"/>
            <a:ext cx="1319530" cy="1139190"/>
          </a:xfrm>
          <a:prstGeom prst="rect">
            <a:avLst/>
          </a:prstGeom>
          <a:noFill/>
          <a:ln>
            <a:noFill/>
          </a:ln>
        </p:spPr>
      </p:pic>
    </p:spTree>
    <p:extLst>
      <p:ext uri="{BB962C8B-B14F-4D97-AF65-F5344CB8AC3E}">
        <p14:creationId xmlns:p14="http://schemas.microsoft.com/office/powerpoint/2010/main" val="16756929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PRESENTATION OF DATA</a:t>
            </a:r>
            <a:endParaRPr lang="en-GB" b="1" dirty="0"/>
          </a:p>
        </p:txBody>
      </p:sp>
      <p:sp>
        <p:nvSpPr>
          <p:cNvPr id="2" name="Content Placeholder 1"/>
          <p:cNvSpPr>
            <a:spLocks noGrp="1"/>
          </p:cNvSpPr>
          <p:nvPr>
            <p:ph idx="1"/>
          </p:nvPr>
        </p:nvSpPr>
        <p:spPr/>
        <p:txBody>
          <a:bodyPr>
            <a:normAutofit/>
          </a:bodyPr>
          <a:lstStyle/>
          <a:p>
            <a:pPr>
              <a:lnSpc>
                <a:spcPct val="150000"/>
              </a:lnSpc>
              <a:spcBef>
                <a:spcPts val="0"/>
              </a:spcBef>
              <a:spcAft>
                <a:spcPts val="0"/>
              </a:spcAft>
            </a:pPr>
            <a:r>
              <a:rPr lang="en-GB" sz="2600" dirty="0"/>
              <a:t>Tables</a:t>
            </a:r>
          </a:p>
          <a:p>
            <a:pPr>
              <a:lnSpc>
                <a:spcPct val="150000"/>
              </a:lnSpc>
              <a:spcBef>
                <a:spcPts val="0"/>
              </a:spcBef>
              <a:spcAft>
                <a:spcPts val="0"/>
              </a:spcAft>
            </a:pPr>
            <a:r>
              <a:rPr lang="en-GB" sz="2600" dirty="0" smtClean="0"/>
              <a:t>Charts</a:t>
            </a:r>
            <a:endParaRPr lang="en-GB" sz="2600" dirty="0"/>
          </a:p>
          <a:p>
            <a:pPr>
              <a:lnSpc>
                <a:spcPct val="150000"/>
              </a:lnSpc>
              <a:spcBef>
                <a:spcPts val="0"/>
              </a:spcBef>
              <a:spcAft>
                <a:spcPts val="0"/>
              </a:spcAft>
            </a:pPr>
            <a:r>
              <a:rPr lang="en-GB" sz="2600" dirty="0" smtClean="0"/>
              <a:t>Diagrams</a:t>
            </a:r>
            <a:endParaRPr lang="en-GB" sz="2600" dirty="0"/>
          </a:p>
          <a:p>
            <a:pPr>
              <a:lnSpc>
                <a:spcPct val="150000"/>
              </a:lnSpc>
              <a:spcBef>
                <a:spcPts val="0"/>
              </a:spcBef>
              <a:spcAft>
                <a:spcPts val="0"/>
              </a:spcAft>
            </a:pPr>
            <a:r>
              <a:rPr lang="en-GB" sz="2600" dirty="0"/>
              <a:t>Graphs</a:t>
            </a:r>
          </a:p>
          <a:p>
            <a:pPr>
              <a:lnSpc>
                <a:spcPct val="150000"/>
              </a:lnSpc>
              <a:spcBef>
                <a:spcPts val="0"/>
              </a:spcBef>
              <a:spcAft>
                <a:spcPts val="0"/>
              </a:spcAft>
            </a:pPr>
            <a:r>
              <a:rPr lang="en-GB" sz="2600" dirty="0"/>
              <a:t>Pictures</a:t>
            </a:r>
          </a:p>
          <a:p>
            <a:pPr>
              <a:lnSpc>
                <a:spcPct val="150000"/>
              </a:lnSpc>
              <a:spcBef>
                <a:spcPts val="0"/>
              </a:spcBef>
              <a:spcAft>
                <a:spcPts val="0"/>
              </a:spcAft>
            </a:pPr>
            <a:endParaRPr lang="en-GB" sz="2800" b="1" dirty="0"/>
          </a:p>
        </p:txBody>
      </p:sp>
      <p:sp>
        <p:nvSpPr>
          <p:cNvPr id="4" name="Slide Number Placeholder 3"/>
          <p:cNvSpPr>
            <a:spLocks noGrp="1"/>
          </p:cNvSpPr>
          <p:nvPr>
            <p:ph type="sldNum" sz="quarter" idx="12"/>
          </p:nvPr>
        </p:nvSpPr>
        <p:spPr/>
        <p:txBody>
          <a:bodyPr/>
          <a:lstStyle/>
          <a:p>
            <a:fld id="{69E57DC2-970A-4B3E-BB1C-7A09969E49DF}" type="slidenum">
              <a:rPr lang="en-US" smtClean="0"/>
              <a:t>15</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26988" y="436839"/>
            <a:ext cx="1319530" cy="1139190"/>
          </a:xfrm>
          <a:prstGeom prst="rect">
            <a:avLst/>
          </a:prstGeom>
          <a:noFill/>
          <a:ln>
            <a:noFill/>
          </a:ln>
        </p:spPr>
      </p:pic>
    </p:spTree>
    <p:extLst>
      <p:ext uri="{BB962C8B-B14F-4D97-AF65-F5344CB8AC3E}">
        <p14:creationId xmlns:p14="http://schemas.microsoft.com/office/powerpoint/2010/main" val="26713721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SG"/>
          </a:p>
        </p:txBody>
      </p:sp>
      <p:sp>
        <p:nvSpPr>
          <p:cNvPr id="3" name="Content Placeholder 2"/>
          <p:cNvSpPr>
            <a:spLocks noGrp="1"/>
          </p:cNvSpPr>
          <p:nvPr>
            <p:ph idx="1"/>
          </p:nvPr>
        </p:nvSpPr>
        <p:spPr/>
        <p:txBody>
          <a:bodyPr/>
          <a:lstStyle/>
          <a:p>
            <a:endParaRPr lang="en-SG"/>
          </a:p>
        </p:txBody>
      </p:sp>
      <p:pic>
        <p:nvPicPr>
          <p:cNvPr id="2050" name="Picture 2" descr="What is Tabular Data? (Definition &amp; Example) - Statolog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58192" y="818698"/>
            <a:ext cx="7165974" cy="5041775"/>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9E57DC2-970A-4B3E-BB1C-7A09969E49DF}" type="slidenum">
              <a:rPr lang="en-US" smtClean="0"/>
              <a:t>16</a:t>
            </a:fld>
            <a:endParaRPr lang="en-US" dirty="0"/>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388246" y="496215"/>
            <a:ext cx="1319530" cy="1139190"/>
          </a:xfrm>
          <a:prstGeom prst="rect">
            <a:avLst/>
          </a:prstGeom>
          <a:noFill/>
          <a:ln>
            <a:noFill/>
          </a:ln>
        </p:spPr>
      </p:pic>
    </p:spTree>
    <p:extLst>
      <p:ext uri="{BB962C8B-B14F-4D97-AF65-F5344CB8AC3E}">
        <p14:creationId xmlns:p14="http://schemas.microsoft.com/office/powerpoint/2010/main" val="3787096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5843" y="0"/>
            <a:ext cx="9601200" cy="1485900"/>
          </a:xfrm>
        </p:spPr>
        <p:txBody>
          <a:bodyPr>
            <a:normAutofit fontScale="90000"/>
          </a:bodyPr>
          <a:lstStyle/>
          <a:p>
            <a:pPr algn="ctr"/>
            <a:r>
              <a:rPr lang="en-GB" sz="4900" b="1" dirty="0" smtClean="0"/>
              <a:t>PIE CHART</a:t>
            </a:r>
            <a:r>
              <a:rPr lang="en-GB" dirty="0" smtClean="0"/>
              <a:t/>
            </a:r>
            <a:br>
              <a:rPr lang="en-GB" dirty="0" smtClean="0"/>
            </a:br>
            <a:r>
              <a:rPr lang="en-GB" b="1" dirty="0" smtClean="0"/>
              <a:t>Used to represent nominal or ordinal data</a:t>
            </a:r>
            <a:endParaRPr lang="en-GB" b="1"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06072" y="1485900"/>
            <a:ext cx="8709918" cy="5331854"/>
          </a:xfrm>
          <a:ln w="38100">
            <a:solidFill>
              <a:schemeClr val="tx1"/>
            </a:solidFill>
          </a:ln>
        </p:spPr>
      </p:pic>
      <p:sp>
        <p:nvSpPr>
          <p:cNvPr id="3" name="Slide Number Placeholder 2"/>
          <p:cNvSpPr>
            <a:spLocks noGrp="1"/>
          </p:cNvSpPr>
          <p:nvPr>
            <p:ph type="sldNum" sz="quarter" idx="12"/>
          </p:nvPr>
        </p:nvSpPr>
        <p:spPr/>
        <p:txBody>
          <a:bodyPr/>
          <a:lstStyle/>
          <a:p>
            <a:fld id="{69E57DC2-970A-4B3E-BB1C-7A09969E49DF}" type="slidenum">
              <a:rPr lang="en-US" smtClean="0"/>
              <a:t>17</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258709"/>
            <a:ext cx="1319530" cy="1139190"/>
          </a:xfrm>
          <a:prstGeom prst="rect">
            <a:avLst/>
          </a:prstGeom>
          <a:noFill/>
          <a:ln>
            <a:noFill/>
          </a:ln>
        </p:spPr>
      </p:pic>
    </p:spTree>
    <p:extLst>
      <p:ext uri="{BB962C8B-B14F-4D97-AF65-F5344CB8AC3E}">
        <p14:creationId xmlns:p14="http://schemas.microsoft.com/office/powerpoint/2010/main" val="35981768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rganization Chart 2"/>
          <p:cNvGrpSpPr>
            <a:grpSpLocks noChangeAspect="1"/>
          </p:cNvGrpSpPr>
          <p:nvPr/>
        </p:nvGrpSpPr>
        <p:grpSpPr bwMode="auto">
          <a:xfrm>
            <a:off x="708337" y="304800"/>
            <a:ext cx="10728101" cy="5867400"/>
            <a:chOff x="1152" y="1298"/>
            <a:chExt cx="2880" cy="720"/>
          </a:xfrm>
        </p:grpSpPr>
        <p:cxnSp>
          <p:nvCxnSpPr>
            <p:cNvPr id="2052" name="_s2052"/>
            <p:cNvCxnSpPr>
              <a:cxnSpLocks noChangeShapeType="1"/>
              <a:stCxn id="6" idx="0"/>
              <a:endCxn id="3" idx="2"/>
            </p:cNvCxnSpPr>
            <p:nvPr/>
          </p:nvCxnSpPr>
          <p:spPr bwMode="auto">
            <a:xfrm rot="5400000" flipH="1">
              <a:off x="3024" y="1154"/>
              <a:ext cx="144" cy="1008"/>
            </a:xfrm>
            <a:prstGeom prst="bentConnector3">
              <a:avLst>
                <a:gd name="adj1" fmla="val 20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2053" name="_s2053"/>
            <p:cNvCxnSpPr>
              <a:cxnSpLocks noChangeShapeType="1"/>
              <a:stCxn id="5" idx="0"/>
              <a:endCxn id="3" idx="2"/>
            </p:cNvCxnSpPr>
            <p:nvPr/>
          </p:nvCxnSpPr>
          <p:spPr bwMode="auto">
            <a:xfrm rot="16200000">
              <a:off x="2521" y="1657"/>
              <a:ext cx="144" cy="1"/>
            </a:xfrm>
            <a:prstGeom prst="straightConnector1">
              <a:avLst/>
            </a:prstGeom>
            <a:noFill/>
            <a:ln w="28575">
              <a:solidFill>
                <a:schemeClr val="tx1"/>
              </a:solidFill>
              <a:round/>
              <a:headEnd/>
              <a:tailEnd/>
            </a:ln>
            <a:extLst>
              <a:ext uri="{909E8E84-426E-40DD-AFC4-6F175D3DCCD1}">
                <a14:hiddenFill xmlns:a14="http://schemas.microsoft.com/office/drawing/2010/main">
                  <a:noFill/>
                </a14:hiddenFill>
              </a:ext>
            </a:extLst>
          </p:spPr>
        </p:cxnSp>
        <p:cxnSp>
          <p:nvCxnSpPr>
            <p:cNvPr id="2054" name="_s2054"/>
            <p:cNvCxnSpPr>
              <a:cxnSpLocks noChangeShapeType="1"/>
              <a:stCxn id="4" idx="0"/>
              <a:endCxn id="3" idx="2"/>
            </p:cNvCxnSpPr>
            <p:nvPr/>
          </p:nvCxnSpPr>
          <p:spPr bwMode="auto">
            <a:xfrm rot="16200000">
              <a:off x="2017" y="1154"/>
              <a:ext cx="144" cy="1007"/>
            </a:xfrm>
            <a:prstGeom prst="bentConnector3">
              <a:avLst>
                <a:gd name="adj1" fmla="val 2081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3" name="_s2055"/>
            <p:cNvSpPr>
              <a:spLocks noChangeArrowheads="1"/>
            </p:cNvSpPr>
            <p:nvPr/>
          </p:nvSpPr>
          <p:spPr bwMode="auto">
            <a:xfrm>
              <a:off x="2160" y="1298"/>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BAR CHART</a:t>
              </a:r>
            </a:p>
          </p:txBody>
        </p:sp>
        <p:sp>
          <p:nvSpPr>
            <p:cNvPr id="4" name="_s2056"/>
            <p:cNvSpPr>
              <a:spLocks noChangeArrowheads="1"/>
            </p:cNvSpPr>
            <p:nvPr/>
          </p:nvSpPr>
          <p:spPr bwMode="auto">
            <a:xfrm>
              <a:off x="1152"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Simple Bar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Chart</a:t>
              </a:r>
            </a:p>
          </p:txBody>
        </p:sp>
        <p:sp>
          <p:nvSpPr>
            <p:cNvPr id="5" name="_s2057"/>
            <p:cNvSpPr>
              <a:spLocks noChangeArrowheads="1"/>
            </p:cNvSpPr>
            <p:nvPr/>
          </p:nvSpPr>
          <p:spPr bwMode="auto">
            <a:xfrm>
              <a:off x="2160"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Multiple Bar</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Chart</a:t>
              </a:r>
            </a:p>
          </p:txBody>
        </p:sp>
        <p:sp>
          <p:nvSpPr>
            <p:cNvPr id="6" name="_s2058"/>
            <p:cNvSpPr>
              <a:spLocks noChangeArrowheads="1"/>
            </p:cNvSpPr>
            <p:nvPr/>
          </p:nvSpPr>
          <p:spPr bwMode="auto">
            <a:xfrm>
              <a:off x="3168" y="1730"/>
              <a:ext cx="864" cy="288"/>
            </a:xfrm>
            <a:prstGeom prst="roundRect">
              <a:avLst>
                <a:gd name="adj" fmla="val 16667"/>
              </a:avLst>
            </a:prstGeom>
            <a:solidFill>
              <a:schemeClr val="accent1"/>
            </a:solidFill>
            <a:ln w="9525">
              <a:solidFill>
                <a:schemeClr val="tx1"/>
              </a:solidFill>
              <a:round/>
              <a:headEnd/>
              <a:tailEnd/>
            </a:ln>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Component</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900" b="0" i="0" u="none" strike="noStrike" cap="none" normalizeH="0" baseline="0" smtClean="0">
                  <a:ln>
                    <a:noFill/>
                  </a:ln>
                  <a:solidFill>
                    <a:schemeClr val="tx1"/>
                  </a:solidFill>
                  <a:effectLst/>
                  <a:latin typeface="Arial" panose="020B0604020202020204" pitchFamily="34" charset="0"/>
                </a:rPr>
                <a:t>Bar Chart</a:t>
              </a:r>
            </a:p>
          </p:txBody>
        </p:sp>
      </p:grpSp>
      <p:sp>
        <p:nvSpPr>
          <p:cNvPr id="7" name="Slide Number Placeholder 6"/>
          <p:cNvSpPr>
            <a:spLocks noGrp="1"/>
          </p:cNvSpPr>
          <p:nvPr>
            <p:ph type="sldNum" sz="quarter" idx="12"/>
          </p:nvPr>
        </p:nvSpPr>
        <p:spPr/>
        <p:txBody>
          <a:bodyPr/>
          <a:lstStyle/>
          <a:p>
            <a:fld id="{1EA2D9B7-A2EF-41C5-8A15-FCD3A5410032}" type="slidenum">
              <a:rPr lang="en-US" altLang="en-US" smtClean="0">
                <a:solidFill>
                  <a:srgbClr val="000000"/>
                </a:solidFill>
              </a:rPr>
              <a:pPr/>
              <a:t>18</a:t>
            </a:fld>
            <a:endParaRPr lang="en-US" altLang="en-US">
              <a:solidFill>
                <a:srgbClr val="000000"/>
              </a:solidFill>
            </a:endParaRPr>
          </a:p>
        </p:txBody>
      </p:sp>
      <p:pic>
        <p:nvPicPr>
          <p:cNvPr id="11" name="Picture 10"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16908" y="339090"/>
            <a:ext cx="1319530" cy="1139190"/>
          </a:xfrm>
          <a:prstGeom prst="rect">
            <a:avLst/>
          </a:prstGeom>
          <a:noFill/>
          <a:ln>
            <a:noFill/>
          </a:ln>
        </p:spPr>
      </p:pic>
    </p:spTree>
    <p:extLst>
      <p:ext uri="{BB962C8B-B14F-4D97-AF65-F5344CB8AC3E}">
        <p14:creationId xmlns:p14="http://schemas.microsoft.com/office/powerpoint/2010/main" val="263756033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981200" y="228600"/>
            <a:ext cx="8229600" cy="990600"/>
          </a:xfrm>
        </p:spPr>
        <p:txBody>
          <a:bodyPr/>
          <a:lstStyle/>
          <a:p>
            <a:pPr eaLnBrk="1" hangingPunct="1"/>
            <a:r>
              <a:rPr lang="en-US" altLang="en-US" dirty="0" smtClean="0">
                <a:latin typeface="Franklin Gothic Book" panose="020B0503020102020204" pitchFamily="34" charset="0"/>
              </a:rPr>
              <a:t>Simple Bar Chart </a:t>
            </a:r>
          </a:p>
        </p:txBody>
      </p:sp>
      <p:pic>
        <p:nvPicPr>
          <p:cNvPr id="18435" name="Picture 2" descr="C:\Documents and Settings\asma\Desktop\Ch2fig24[1].gif"/>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00200" y="1764407"/>
            <a:ext cx="8610600" cy="4836016"/>
          </a:xfrm>
          <a:noFill/>
          <a:ln w="38100">
            <a:solidFill>
              <a:schemeClr val="tx1"/>
            </a:solidFill>
          </a:ln>
        </p:spPr>
      </p:pic>
      <p:sp>
        <p:nvSpPr>
          <p:cNvPr id="3" name="TextBox 2"/>
          <p:cNvSpPr txBox="1"/>
          <p:nvPr/>
        </p:nvSpPr>
        <p:spPr>
          <a:xfrm>
            <a:off x="1981200" y="1120462"/>
            <a:ext cx="7832501" cy="523220"/>
          </a:xfrm>
          <a:prstGeom prst="rect">
            <a:avLst/>
          </a:prstGeom>
          <a:noFill/>
        </p:spPr>
        <p:txBody>
          <a:bodyPr wrap="square" rtlCol="0">
            <a:spAutoFit/>
          </a:bodyPr>
          <a:lstStyle/>
          <a:p>
            <a:pPr algn="ctr"/>
            <a:r>
              <a:rPr lang="en-GB" sz="2800" b="1" dirty="0" smtClean="0">
                <a:latin typeface="Franklin Gothic Book" panose="020B0503020102020204" pitchFamily="34" charset="0"/>
              </a:rPr>
              <a:t>Bar charts are used for ordinal or nominal data</a:t>
            </a:r>
            <a:endParaRPr lang="en-GB" sz="2800" b="1" dirty="0">
              <a:latin typeface="Franklin Gothic Book" panose="020B0503020102020204" pitchFamily="34" charset="0"/>
            </a:endParaRPr>
          </a:p>
        </p:txBody>
      </p:sp>
      <p:sp>
        <p:nvSpPr>
          <p:cNvPr id="2" name="Slide Number Placeholder 1"/>
          <p:cNvSpPr>
            <a:spLocks noGrp="1"/>
          </p:cNvSpPr>
          <p:nvPr>
            <p:ph type="sldNum" sz="quarter" idx="12"/>
          </p:nvPr>
        </p:nvSpPr>
        <p:spPr/>
        <p:txBody>
          <a:bodyPr/>
          <a:lstStyle/>
          <a:p>
            <a:fld id="{1EA2D9B7-A2EF-41C5-8A15-FCD3A5410032}" type="slidenum">
              <a:rPr lang="en-US" altLang="en-US" smtClean="0">
                <a:solidFill>
                  <a:srgbClr val="000000"/>
                </a:solidFill>
              </a:rPr>
              <a:pPr/>
              <a:t>19</a:t>
            </a:fld>
            <a:endParaRPr lang="en-US" altLang="en-US">
              <a:solidFill>
                <a:srgbClr val="000000"/>
              </a:solidFill>
            </a:endParaRPr>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49503" y="242882"/>
            <a:ext cx="1319530" cy="1139190"/>
          </a:xfrm>
          <a:prstGeom prst="rect">
            <a:avLst/>
          </a:prstGeom>
          <a:noFill/>
          <a:ln>
            <a:noFill/>
          </a:ln>
        </p:spPr>
      </p:pic>
    </p:spTree>
    <p:extLst>
      <p:ext uri="{BB962C8B-B14F-4D97-AF65-F5344CB8AC3E}">
        <p14:creationId xmlns:p14="http://schemas.microsoft.com/office/powerpoint/2010/main" val="64833699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30037" y="304800"/>
            <a:ext cx="4572000" cy="1070633"/>
          </a:xfrm>
        </p:spPr>
        <p:txBody>
          <a:bodyPr/>
          <a:lstStyle/>
          <a:p>
            <a:pPr algn="r"/>
            <a:r>
              <a:rPr lang="en-US" b="1" dirty="0" smtClean="0">
                <a:solidFill>
                  <a:schemeClr val="tx2">
                    <a:lumMod val="60000"/>
                    <a:lumOff val="40000"/>
                  </a:schemeClr>
                </a:solidFill>
              </a:rPr>
              <a:t>MOTTO </a:t>
            </a:r>
            <a:r>
              <a:rPr lang="en-US" sz="2800" b="1" dirty="0" smtClean="0">
                <a:solidFill>
                  <a:schemeClr val="tx2">
                    <a:lumMod val="60000"/>
                    <a:lumOff val="40000"/>
                  </a:schemeClr>
                </a:solidFill>
              </a:rPr>
              <a:t>AND</a:t>
            </a:r>
            <a:r>
              <a:rPr lang="en-US" b="1" dirty="0" smtClean="0">
                <a:solidFill>
                  <a:schemeClr val="tx2">
                    <a:lumMod val="60000"/>
                    <a:lumOff val="40000"/>
                  </a:schemeClr>
                </a:solidFill>
              </a:rPr>
              <a:t> VISION</a:t>
            </a:r>
            <a:endParaRPr lang="en-GB" b="1" dirty="0">
              <a:solidFill>
                <a:schemeClr val="tx2">
                  <a:lumMod val="60000"/>
                  <a:lumOff val="40000"/>
                </a:schemeClr>
              </a:solidFill>
            </a:endParaRPr>
          </a:p>
        </p:txBody>
      </p:sp>
      <p:pic>
        <p:nvPicPr>
          <p:cNvPr id="6" name="Content Placeholder 5"/>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06765" y="2126673"/>
            <a:ext cx="5123476" cy="2971800"/>
          </a:xfrm>
        </p:spPr>
      </p:pic>
      <p:sp>
        <p:nvSpPr>
          <p:cNvPr id="4" name="Content Placeholder 3"/>
          <p:cNvSpPr>
            <a:spLocks noGrp="1"/>
          </p:cNvSpPr>
          <p:nvPr>
            <p:ph sz="half" idx="2"/>
          </p:nvPr>
        </p:nvSpPr>
        <p:spPr/>
        <p:txBody>
          <a:bodyPr/>
          <a:lstStyle/>
          <a:p>
            <a:pPr lvl="0"/>
            <a:r>
              <a:rPr lang="en-US" dirty="0" smtClean="0"/>
              <a:t>To impart evidence based research oriented medical education</a:t>
            </a:r>
          </a:p>
          <a:p>
            <a:pPr lvl="0"/>
            <a:r>
              <a:rPr lang="en-US" dirty="0" smtClean="0"/>
              <a:t>To provide best possible patient care</a:t>
            </a:r>
          </a:p>
          <a:p>
            <a:pPr lvl="0"/>
            <a:r>
              <a:rPr lang="en-US" dirty="0" smtClean="0"/>
              <a:t>To inculcate the values of mutual respect and ethical practice of medicine</a:t>
            </a:r>
          </a:p>
          <a:p>
            <a:endParaRPr lang="en-GB"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32319" y="304800"/>
            <a:ext cx="1427511" cy="1070633"/>
          </a:xfrm>
          <a:prstGeom prst="rect">
            <a:avLst/>
          </a:prstGeom>
        </p:spPr>
      </p:pic>
      <p:sp>
        <p:nvSpPr>
          <p:cNvPr id="3" name="Slide Number Placeholder 2"/>
          <p:cNvSpPr>
            <a:spLocks noGrp="1"/>
          </p:cNvSpPr>
          <p:nvPr>
            <p:ph type="sldNum" sz="quarter" idx="12"/>
          </p:nvPr>
        </p:nvSpPr>
        <p:spPr/>
        <p:txBody>
          <a:bodyPr/>
          <a:lstStyle/>
          <a:p>
            <a:fld id="{69E57DC2-970A-4B3E-BB1C-7A09969E49DF}" type="slidenum">
              <a:rPr lang="en-US" smtClean="0"/>
              <a:t>2</a:t>
            </a:fld>
            <a:endParaRPr lang="en-US" dirty="0"/>
          </a:p>
        </p:txBody>
      </p:sp>
      <p:pic>
        <p:nvPicPr>
          <p:cNvPr id="8" name="Picture 7" descr="E:\Faisal 3rd Year\Muhammad Faisal Mughal\2016-2017 D.E.O Records of 1st 2nd and 3rd Year\Template\dme rmu logo.jpg"/>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708879" y="236243"/>
            <a:ext cx="1319530" cy="1139190"/>
          </a:xfrm>
          <a:prstGeom prst="rect">
            <a:avLst/>
          </a:prstGeom>
          <a:noFill/>
          <a:ln>
            <a:noFill/>
          </a:ln>
        </p:spPr>
      </p:pic>
    </p:spTree>
    <p:extLst>
      <p:ext uri="{BB962C8B-B14F-4D97-AF65-F5344CB8AC3E}">
        <p14:creationId xmlns:p14="http://schemas.microsoft.com/office/powerpoint/2010/main" val="4060269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981200" y="0"/>
            <a:ext cx="8229600" cy="1219200"/>
          </a:xfrm>
        </p:spPr>
        <p:txBody>
          <a:bodyPr/>
          <a:lstStyle/>
          <a:p>
            <a:pPr eaLnBrk="1" hangingPunct="1"/>
            <a:r>
              <a:rPr lang="en-US" altLang="en-US" b="1" dirty="0" smtClean="0">
                <a:latin typeface="Franklin Gothic Book" panose="020B0503020102020204" pitchFamily="34" charset="0"/>
              </a:rPr>
              <a:t>Multiple</a:t>
            </a:r>
            <a:r>
              <a:rPr lang="en-US" altLang="en-US" b="1" dirty="0" smtClean="0"/>
              <a:t> </a:t>
            </a:r>
            <a:r>
              <a:rPr lang="en-US" altLang="en-US" b="1" dirty="0" smtClean="0">
                <a:latin typeface="Franklin Gothic Book" panose="020B0503020102020204" pitchFamily="34" charset="0"/>
              </a:rPr>
              <a:t>Bar Chart</a:t>
            </a:r>
          </a:p>
        </p:txBody>
      </p:sp>
      <p:pic>
        <p:nvPicPr>
          <p:cNvPr id="19459" name="Picture 2" descr="C:\Documents and Settings\asma\Desktop\multibar[1].pn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901521" y="991673"/>
            <a:ext cx="10676586" cy="5866327"/>
          </a:xfrm>
          <a:noFill/>
        </p:spPr>
      </p:pic>
      <p:sp>
        <p:nvSpPr>
          <p:cNvPr id="2" name="Slide Number Placeholder 1"/>
          <p:cNvSpPr>
            <a:spLocks noGrp="1"/>
          </p:cNvSpPr>
          <p:nvPr>
            <p:ph type="sldNum" sz="quarter" idx="12"/>
          </p:nvPr>
        </p:nvSpPr>
        <p:spPr/>
        <p:txBody>
          <a:bodyPr/>
          <a:lstStyle/>
          <a:p>
            <a:fld id="{1EA2D9B7-A2EF-41C5-8A15-FCD3A5410032}" type="slidenum">
              <a:rPr lang="en-US" altLang="en-US" smtClean="0">
                <a:solidFill>
                  <a:srgbClr val="000000"/>
                </a:solidFill>
              </a:rPr>
              <a:pPr/>
              <a:t>20</a:t>
            </a:fld>
            <a:endParaRPr lang="en-US" altLang="en-US">
              <a:solidFill>
                <a:srgbClr val="000000"/>
              </a:solidFill>
            </a:endParaRPr>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08879" y="116205"/>
            <a:ext cx="1319530" cy="1139190"/>
          </a:xfrm>
          <a:prstGeom prst="rect">
            <a:avLst/>
          </a:prstGeom>
          <a:noFill/>
          <a:ln>
            <a:noFill/>
          </a:ln>
        </p:spPr>
      </p:pic>
    </p:spTree>
    <p:extLst>
      <p:ext uri="{BB962C8B-B14F-4D97-AF65-F5344CB8AC3E}">
        <p14:creationId xmlns:p14="http://schemas.microsoft.com/office/powerpoint/2010/main" val="25645333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1981200" y="0"/>
            <a:ext cx="8229600" cy="1066800"/>
          </a:xfrm>
        </p:spPr>
        <p:txBody>
          <a:bodyPr/>
          <a:lstStyle/>
          <a:p>
            <a:pPr eaLnBrk="1" hangingPunct="1"/>
            <a:r>
              <a:rPr lang="en-US" altLang="en-US" b="1" dirty="0" smtClean="0">
                <a:latin typeface="Franklin Gothic Book" panose="020B0503020102020204" pitchFamily="34" charset="0"/>
              </a:rPr>
              <a:t>Component Bar Chart</a:t>
            </a:r>
          </a:p>
        </p:txBody>
      </p:sp>
      <p:pic>
        <p:nvPicPr>
          <p:cNvPr id="20483" name="Picture 2" descr="C:\Documents and Settings\asma\Desktop\04_0100_03[1].gif"/>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752600" y="1143000"/>
            <a:ext cx="8686800" cy="5562600"/>
          </a:xfrm>
          <a:noFill/>
        </p:spPr>
      </p:pic>
      <p:sp>
        <p:nvSpPr>
          <p:cNvPr id="2" name="Slide Number Placeholder 1"/>
          <p:cNvSpPr>
            <a:spLocks noGrp="1"/>
          </p:cNvSpPr>
          <p:nvPr>
            <p:ph type="sldNum" sz="quarter" idx="12"/>
          </p:nvPr>
        </p:nvSpPr>
        <p:spPr/>
        <p:txBody>
          <a:bodyPr/>
          <a:lstStyle/>
          <a:p>
            <a:fld id="{1EA2D9B7-A2EF-41C5-8A15-FCD3A5410032}" type="slidenum">
              <a:rPr lang="en-US" altLang="en-US" smtClean="0">
                <a:solidFill>
                  <a:srgbClr val="000000"/>
                </a:solidFill>
              </a:rPr>
              <a:pPr/>
              <a:t>21</a:t>
            </a:fld>
            <a:endParaRPr lang="en-US" altLang="en-US">
              <a:solidFill>
                <a:srgbClr val="000000"/>
              </a:solidFill>
            </a:endParaRPr>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566376" y="211208"/>
            <a:ext cx="1319530" cy="1139190"/>
          </a:xfrm>
          <a:prstGeom prst="rect">
            <a:avLst/>
          </a:prstGeom>
          <a:noFill/>
          <a:ln>
            <a:noFill/>
          </a:ln>
        </p:spPr>
      </p:pic>
    </p:spTree>
    <p:extLst>
      <p:ext uri="{BB962C8B-B14F-4D97-AF65-F5344CB8AC3E}">
        <p14:creationId xmlns:p14="http://schemas.microsoft.com/office/powerpoint/2010/main" val="28262973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981200" y="0"/>
            <a:ext cx="8229600" cy="990600"/>
          </a:xfrm>
        </p:spPr>
        <p:txBody>
          <a:bodyPr/>
          <a:lstStyle/>
          <a:p>
            <a:pPr eaLnBrk="1" hangingPunct="1"/>
            <a:r>
              <a:rPr lang="en-US" altLang="en-US" b="1" dirty="0" smtClean="0">
                <a:latin typeface="Franklin Gothic Book" panose="020B0503020102020204" pitchFamily="34" charset="0"/>
              </a:rPr>
              <a:t>Histogram</a:t>
            </a:r>
          </a:p>
        </p:txBody>
      </p:sp>
      <p:sp>
        <p:nvSpPr>
          <p:cNvPr id="21507" name="Rectangle 3"/>
          <p:cNvSpPr>
            <a:spLocks noGrp="1" noChangeArrowheads="1"/>
          </p:cNvSpPr>
          <p:nvPr>
            <p:ph type="body" sz="half" idx="1"/>
          </p:nvPr>
        </p:nvSpPr>
        <p:spPr>
          <a:xfrm>
            <a:off x="206061" y="862885"/>
            <a:ext cx="6207617" cy="5867400"/>
          </a:xfrm>
        </p:spPr>
        <p:txBody>
          <a:bodyPr/>
          <a:lstStyle/>
          <a:p>
            <a:pPr marL="547688" indent="-411163" eaLnBrk="1" hangingPunct="1">
              <a:lnSpc>
                <a:spcPct val="110000"/>
              </a:lnSpc>
            </a:pPr>
            <a:r>
              <a:rPr lang="en-US" altLang="en-US" b="1" dirty="0" smtClean="0">
                <a:latin typeface="Franklin Gothic Book" panose="020B0503020102020204" pitchFamily="34" charset="0"/>
              </a:rPr>
              <a:t>Pictorial diagram of frequency distribution</a:t>
            </a:r>
          </a:p>
          <a:p>
            <a:pPr marL="136525" indent="0" eaLnBrk="1" hangingPunct="1">
              <a:lnSpc>
                <a:spcPct val="110000"/>
              </a:lnSpc>
              <a:buNone/>
            </a:pPr>
            <a:endParaRPr lang="en-US" altLang="en-US" b="1" dirty="0" smtClean="0">
              <a:latin typeface="Franklin Gothic Book" panose="020B0503020102020204" pitchFamily="34" charset="0"/>
            </a:endParaRPr>
          </a:p>
          <a:p>
            <a:pPr marL="547688" indent="-411163" eaLnBrk="1" hangingPunct="1">
              <a:lnSpc>
                <a:spcPct val="110000"/>
              </a:lnSpc>
            </a:pPr>
            <a:r>
              <a:rPr lang="en-US" altLang="en-US" b="1" dirty="0" smtClean="0">
                <a:latin typeface="Franklin Gothic Book" panose="020B0503020102020204" pitchFamily="34" charset="0"/>
              </a:rPr>
              <a:t>Consists of series of blocks or bars</a:t>
            </a:r>
          </a:p>
          <a:p>
            <a:pPr marL="136525" indent="0" eaLnBrk="1" hangingPunct="1">
              <a:lnSpc>
                <a:spcPct val="110000"/>
              </a:lnSpc>
              <a:buNone/>
            </a:pPr>
            <a:endParaRPr lang="en-US" altLang="en-US" b="1" dirty="0" smtClean="0">
              <a:latin typeface="Franklin Gothic Book" panose="020B0503020102020204" pitchFamily="34" charset="0"/>
            </a:endParaRPr>
          </a:p>
          <a:p>
            <a:pPr marL="547688" indent="-411163" eaLnBrk="1" hangingPunct="1">
              <a:lnSpc>
                <a:spcPct val="110000"/>
              </a:lnSpc>
            </a:pPr>
            <a:r>
              <a:rPr lang="en-US" altLang="en-US" b="1" dirty="0" smtClean="0">
                <a:latin typeface="Franklin Gothic Book" panose="020B0503020102020204" pitchFamily="34" charset="0"/>
              </a:rPr>
              <a:t>The area of each block is proportional to the frequency</a:t>
            </a:r>
          </a:p>
          <a:p>
            <a:pPr marL="136525" indent="0" eaLnBrk="1" hangingPunct="1">
              <a:lnSpc>
                <a:spcPct val="110000"/>
              </a:lnSpc>
              <a:buNone/>
            </a:pPr>
            <a:endParaRPr lang="en-US" altLang="en-US" b="1" dirty="0" smtClean="0">
              <a:latin typeface="Franklin Gothic Book" panose="020B0503020102020204" pitchFamily="34" charset="0"/>
            </a:endParaRPr>
          </a:p>
          <a:p>
            <a:pPr marL="547688" indent="-411163" eaLnBrk="1" hangingPunct="1">
              <a:lnSpc>
                <a:spcPct val="110000"/>
              </a:lnSpc>
            </a:pPr>
            <a:r>
              <a:rPr lang="en-US" altLang="en-US" b="1" dirty="0" smtClean="0">
                <a:latin typeface="Franklin Gothic Book" panose="020B0503020102020204" pitchFamily="34" charset="0"/>
              </a:rPr>
              <a:t>Distribution </a:t>
            </a:r>
          </a:p>
          <a:p>
            <a:pPr lvl="2" eaLnBrk="1" hangingPunct="1">
              <a:lnSpc>
                <a:spcPct val="110000"/>
              </a:lnSpc>
            </a:pPr>
            <a:r>
              <a:rPr lang="en-US" altLang="en-US" sz="2800" b="1" dirty="0">
                <a:latin typeface="Franklin Gothic Book" panose="020B0503020102020204" pitchFamily="34" charset="0"/>
              </a:rPr>
              <a:t>Symmetrical</a:t>
            </a:r>
          </a:p>
          <a:p>
            <a:pPr lvl="2" eaLnBrk="1" hangingPunct="1">
              <a:lnSpc>
                <a:spcPct val="110000"/>
              </a:lnSpc>
            </a:pPr>
            <a:r>
              <a:rPr lang="en-US" altLang="en-US" sz="2800" b="1" dirty="0">
                <a:latin typeface="Franklin Gothic Book" panose="020B0503020102020204" pitchFamily="34" charset="0"/>
              </a:rPr>
              <a:t>Skewed</a:t>
            </a:r>
          </a:p>
          <a:p>
            <a:pPr marL="547688" indent="-411163" eaLnBrk="1" hangingPunct="1">
              <a:lnSpc>
                <a:spcPct val="110000"/>
              </a:lnSpc>
              <a:buNone/>
            </a:pPr>
            <a:r>
              <a:rPr lang="en-US" altLang="en-US" b="1" dirty="0" smtClean="0">
                <a:latin typeface="Franklin Gothic Book" panose="020B0503020102020204" pitchFamily="34" charset="0"/>
              </a:rPr>
              <a:t> </a:t>
            </a:r>
          </a:p>
        </p:txBody>
      </p:sp>
      <p:pic>
        <p:nvPicPr>
          <p:cNvPr id="21508" name="Picture 1" descr="C:\Documents and Settings\asma\Desktop\1_7_2[1].gif"/>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566079" y="990600"/>
            <a:ext cx="5029200" cy="5562600"/>
          </a:xfrm>
          <a:noFill/>
        </p:spPr>
      </p:pic>
      <p:sp>
        <p:nvSpPr>
          <p:cNvPr id="2" name="Slide Number Placeholder 1"/>
          <p:cNvSpPr>
            <a:spLocks noGrp="1"/>
          </p:cNvSpPr>
          <p:nvPr>
            <p:ph type="sldNum" sz="quarter" idx="12"/>
          </p:nvPr>
        </p:nvSpPr>
        <p:spPr/>
        <p:txBody>
          <a:bodyPr/>
          <a:lstStyle/>
          <a:p>
            <a:fld id="{15974C46-CC04-4BA6-A57C-792652B620C9}" type="slidenum">
              <a:rPr lang="en-US" altLang="en-US" smtClean="0">
                <a:solidFill>
                  <a:srgbClr val="000000"/>
                </a:solidFill>
              </a:rPr>
              <a:pPr/>
              <a:t>22</a:t>
            </a:fld>
            <a:endParaRPr lang="en-US" altLang="en-US">
              <a:solidFill>
                <a:srgbClr val="000000"/>
              </a:solidFill>
            </a:endParaRPr>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23872" y="318086"/>
            <a:ext cx="1319530" cy="1139190"/>
          </a:xfrm>
          <a:prstGeom prst="rect">
            <a:avLst/>
          </a:prstGeom>
          <a:noFill/>
          <a:ln>
            <a:noFill/>
          </a:ln>
        </p:spPr>
      </p:pic>
    </p:spTree>
    <p:extLst>
      <p:ext uri="{BB962C8B-B14F-4D97-AF65-F5344CB8AC3E}">
        <p14:creationId xmlns:p14="http://schemas.microsoft.com/office/powerpoint/2010/main" val="42769397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4"/>
          <p:cNvSpPr>
            <a:spLocks noGrp="1" noChangeArrowheads="1"/>
          </p:cNvSpPr>
          <p:nvPr>
            <p:ph type="title"/>
          </p:nvPr>
        </p:nvSpPr>
        <p:spPr>
          <a:xfrm>
            <a:off x="1981200" y="0"/>
            <a:ext cx="8229600" cy="914400"/>
          </a:xfrm>
        </p:spPr>
        <p:txBody>
          <a:bodyPr/>
          <a:lstStyle/>
          <a:p>
            <a:pPr eaLnBrk="1" hangingPunct="1"/>
            <a:r>
              <a:rPr lang="en-US" altLang="en-US" b="1" dirty="0" smtClean="0">
                <a:latin typeface="Franklin Gothic Book" panose="020B0503020102020204" pitchFamily="34" charset="0"/>
              </a:rPr>
              <a:t>Frequency Polygon</a:t>
            </a:r>
          </a:p>
        </p:txBody>
      </p:sp>
      <p:sp>
        <p:nvSpPr>
          <p:cNvPr id="22531" name="Rectangle 3"/>
          <p:cNvSpPr>
            <a:spLocks noGrp="1" noChangeArrowheads="1"/>
          </p:cNvSpPr>
          <p:nvPr>
            <p:ph type="body" sz="half" idx="1"/>
          </p:nvPr>
        </p:nvSpPr>
        <p:spPr>
          <a:xfrm>
            <a:off x="193183" y="1270716"/>
            <a:ext cx="6220496" cy="5867400"/>
          </a:xfrm>
        </p:spPr>
        <p:txBody>
          <a:bodyPr/>
          <a:lstStyle/>
          <a:p>
            <a:pPr marL="547688" indent="-411163" eaLnBrk="1" hangingPunct="1">
              <a:lnSpc>
                <a:spcPct val="130000"/>
              </a:lnSpc>
            </a:pPr>
            <a:r>
              <a:rPr lang="en-US" altLang="en-US" b="1" dirty="0" smtClean="0">
                <a:latin typeface="Franklin Gothic Book" panose="020B0503020102020204" pitchFamily="34" charset="0"/>
              </a:rPr>
              <a:t>Diagrammatic representation of a frequency distribution</a:t>
            </a:r>
          </a:p>
          <a:p>
            <a:pPr marL="136525" indent="0" eaLnBrk="1" hangingPunct="1">
              <a:lnSpc>
                <a:spcPct val="130000"/>
              </a:lnSpc>
              <a:buNone/>
            </a:pPr>
            <a:endParaRPr lang="en-US" altLang="en-US" b="1" dirty="0" smtClean="0">
              <a:latin typeface="Franklin Gothic Book" panose="020B0503020102020204" pitchFamily="34" charset="0"/>
            </a:endParaRPr>
          </a:p>
          <a:p>
            <a:pPr marL="547688" indent="-411163" eaLnBrk="1" hangingPunct="1">
              <a:lnSpc>
                <a:spcPct val="130000"/>
              </a:lnSpc>
            </a:pPr>
            <a:r>
              <a:rPr lang="en-US" altLang="en-US" b="1" dirty="0" smtClean="0">
                <a:latin typeface="Franklin Gothic Book" panose="020B0503020102020204" pitchFamily="34" charset="0"/>
              </a:rPr>
              <a:t>Obtained by joining the mid points of bars in histogram</a:t>
            </a:r>
          </a:p>
        </p:txBody>
      </p:sp>
      <p:pic>
        <p:nvPicPr>
          <p:cNvPr id="22532" name="Picture 2" descr="C:\Documents and Settings\asma\Desktop\image001[1].gif"/>
          <p:cNvPicPr>
            <a:picLocks noGrp="1" noChangeAspect="1" noChangeArrowheads="1"/>
          </p:cNvPicPr>
          <p:nvPr>
            <p:ph type="body" sz="half" idx="2"/>
          </p:nvPr>
        </p:nvPicPr>
        <p:blipFill>
          <a:blip r:embed="rId2">
            <a:extLst>
              <a:ext uri="{28A0092B-C50C-407E-A947-70E740481C1C}">
                <a14:useLocalDpi xmlns:a14="http://schemas.microsoft.com/office/drawing/2010/main" val="0"/>
              </a:ext>
            </a:extLst>
          </a:blip>
          <a:srcRect/>
          <a:stretch>
            <a:fillRect/>
          </a:stretch>
        </p:blipFill>
        <p:spPr>
          <a:xfrm>
            <a:off x="6900929" y="1270716"/>
            <a:ext cx="5029200" cy="5257800"/>
          </a:xfrm>
          <a:noFill/>
          <a:ln w="38100">
            <a:solidFill>
              <a:schemeClr val="tx1"/>
            </a:solidFill>
          </a:ln>
        </p:spPr>
      </p:pic>
      <p:sp>
        <p:nvSpPr>
          <p:cNvPr id="2" name="Slide Number Placeholder 1"/>
          <p:cNvSpPr>
            <a:spLocks noGrp="1"/>
          </p:cNvSpPr>
          <p:nvPr>
            <p:ph type="sldNum" sz="quarter" idx="12"/>
          </p:nvPr>
        </p:nvSpPr>
        <p:spPr/>
        <p:txBody>
          <a:bodyPr/>
          <a:lstStyle/>
          <a:p>
            <a:fld id="{15974C46-CC04-4BA6-A57C-792652B620C9}" type="slidenum">
              <a:rPr lang="en-US" altLang="en-US" smtClean="0">
                <a:solidFill>
                  <a:srgbClr val="000000"/>
                </a:solidFill>
              </a:rPr>
              <a:pPr/>
              <a:t>23</a:t>
            </a:fld>
            <a:endParaRPr lang="en-US" altLang="en-US">
              <a:solidFill>
                <a:srgbClr val="000000"/>
              </a:solidFill>
            </a:endParaRPr>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71373" y="92454"/>
            <a:ext cx="1319530" cy="1139190"/>
          </a:xfrm>
          <a:prstGeom prst="rect">
            <a:avLst/>
          </a:prstGeom>
          <a:noFill/>
          <a:ln>
            <a:noFill/>
          </a:ln>
        </p:spPr>
      </p:pic>
    </p:spTree>
    <p:extLst>
      <p:ext uri="{BB962C8B-B14F-4D97-AF65-F5344CB8AC3E}">
        <p14:creationId xmlns:p14="http://schemas.microsoft.com/office/powerpoint/2010/main" val="24658971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981200" y="0"/>
            <a:ext cx="8229600" cy="990600"/>
          </a:xfrm>
        </p:spPr>
        <p:txBody>
          <a:bodyPr/>
          <a:lstStyle/>
          <a:p>
            <a:pPr eaLnBrk="1" hangingPunct="1"/>
            <a:r>
              <a:rPr lang="en-US" altLang="en-US" b="1" dirty="0" smtClean="0">
                <a:latin typeface="Franklin Gothic Book" panose="020B0503020102020204" pitchFamily="34" charset="0"/>
              </a:rPr>
              <a:t>Line Chart / Diagram</a:t>
            </a:r>
          </a:p>
        </p:txBody>
      </p:sp>
      <p:pic>
        <p:nvPicPr>
          <p:cNvPr id="23555" name="Picture 4" descr="C:\Documents and Settings\asma\Desktop\linechart[1].jpg"/>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395211" y="990600"/>
            <a:ext cx="9144000" cy="5638800"/>
          </a:xfrm>
          <a:noFill/>
        </p:spPr>
      </p:pic>
      <p:sp>
        <p:nvSpPr>
          <p:cNvPr id="2" name="Slide Number Placeholder 1"/>
          <p:cNvSpPr>
            <a:spLocks noGrp="1"/>
          </p:cNvSpPr>
          <p:nvPr>
            <p:ph type="sldNum" sz="quarter" idx="12"/>
          </p:nvPr>
        </p:nvSpPr>
        <p:spPr/>
        <p:txBody>
          <a:bodyPr/>
          <a:lstStyle/>
          <a:p>
            <a:fld id="{1EA2D9B7-A2EF-41C5-8A15-FCD3A5410032}" type="slidenum">
              <a:rPr lang="en-US" altLang="en-US" smtClean="0">
                <a:solidFill>
                  <a:srgbClr val="000000"/>
                </a:solidFill>
              </a:rPr>
              <a:pPr/>
              <a:t>24</a:t>
            </a:fld>
            <a:endParaRPr lang="en-US" altLang="en-US">
              <a:solidFill>
                <a:srgbClr val="000000"/>
              </a:solidFill>
            </a:endParaRPr>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463877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981200" y="0"/>
            <a:ext cx="8229600" cy="838200"/>
          </a:xfrm>
        </p:spPr>
        <p:txBody>
          <a:bodyPr/>
          <a:lstStyle/>
          <a:p>
            <a:pPr eaLnBrk="1" hangingPunct="1"/>
            <a:r>
              <a:rPr lang="en-US" altLang="en-US" b="1" dirty="0" smtClean="0">
                <a:latin typeface="Franklin Gothic Book" panose="020B0503020102020204" pitchFamily="34" charset="0"/>
              </a:rPr>
              <a:t>Pictogram</a:t>
            </a:r>
          </a:p>
        </p:txBody>
      </p:sp>
      <p:sp>
        <p:nvSpPr>
          <p:cNvPr id="25603" name="Rectangle 3"/>
          <p:cNvSpPr>
            <a:spLocks noGrp="1" noChangeArrowheads="1"/>
          </p:cNvSpPr>
          <p:nvPr>
            <p:ph type="body" sz="half" idx="1"/>
          </p:nvPr>
        </p:nvSpPr>
        <p:spPr>
          <a:xfrm>
            <a:off x="321972" y="1447800"/>
            <a:ext cx="5240628" cy="5410200"/>
          </a:xfrm>
        </p:spPr>
        <p:txBody>
          <a:bodyPr/>
          <a:lstStyle/>
          <a:p>
            <a:pPr marL="547688" indent="-411163" eaLnBrk="1" hangingPunct="1">
              <a:lnSpc>
                <a:spcPct val="140000"/>
              </a:lnSpc>
            </a:pPr>
            <a:r>
              <a:rPr lang="en-US" altLang="en-US" sz="3200" b="1" dirty="0">
                <a:latin typeface="Franklin Gothic Book" panose="020B0503020102020204" pitchFamily="34" charset="0"/>
              </a:rPr>
              <a:t>Small pictures or symbols are used to present the </a:t>
            </a:r>
            <a:r>
              <a:rPr lang="en-US" altLang="en-US" sz="3200" b="1" dirty="0" smtClean="0">
                <a:latin typeface="Franklin Gothic Book" panose="020B0503020102020204" pitchFamily="34" charset="0"/>
              </a:rPr>
              <a:t>data</a:t>
            </a:r>
            <a:endParaRPr lang="en-US" altLang="en-US" sz="3200" b="1" dirty="0">
              <a:latin typeface="Franklin Gothic Book" panose="020B0503020102020204" pitchFamily="34" charset="0"/>
            </a:endParaRPr>
          </a:p>
          <a:p>
            <a:pPr marL="547688" indent="-411163" eaLnBrk="1" hangingPunct="1">
              <a:lnSpc>
                <a:spcPct val="140000"/>
              </a:lnSpc>
              <a:buNone/>
            </a:pPr>
            <a:endParaRPr lang="en-US" altLang="en-US" sz="3200" b="1" dirty="0"/>
          </a:p>
        </p:txBody>
      </p:sp>
      <p:pic>
        <p:nvPicPr>
          <p:cNvPr id="25604" name="Picture 8" descr="j019975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05000"/>
            <a:ext cx="381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15974C46-CC04-4BA6-A57C-792652B620C9}" type="slidenum">
              <a:rPr lang="en-US" altLang="en-US" smtClean="0">
                <a:solidFill>
                  <a:srgbClr val="000000"/>
                </a:solidFill>
              </a:rPr>
              <a:pPr/>
              <a:t>25</a:t>
            </a:fld>
            <a:endParaRPr lang="en-US" altLang="en-US">
              <a:solidFill>
                <a:srgbClr val="000000"/>
              </a:solidFill>
            </a:endParaRPr>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00121" y="424964"/>
            <a:ext cx="1319530" cy="1139190"/>
          </a:xfrm>
          <a:prstGeom prst="rect">
            <a:avLst/>
          </a:prstGeom>
          <a:noFill/>
          <a:ln>
            <a:noFill/>
          </a:ln>
        </p:spPr>
      </p:pic>
    </p:spTree>
    <p:extLst>
      <p:ext uri="{BB962C8B-B14F-4D97-AF65-F5344CB8AC3E}">
        <p14:creationId xmlns:p14="http://schemas.microsoft.com/office/powerpoint/2010/main" val="23980235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900" b="1" dirty="0" smtClean="0">
                <a:solidFill>
                  <a:schemeClr val="tx1"/>
                </a:solidFill>
              </a:rPr>
              <a:t>Measurements : Biostatistics</a:t>
            </a:r>
            <a:br>
              <a:rPr lang="en-GB" sz="4900" b="1" dirty="0" smtClean="0">
                <a:solidFill>
                  <a:schemeClr val="tx1"/>
                </a:solidFill>
              </a:rPr>
            </a:br>
            <a:r>
              <a:rPr lang="en-GB" dirty="0"/>
              <a:t/>
            </a:r>
            <a:br>
              <a:rPr lang="en-GB" dirty="0"/>
            </a:br>
            <a:endParaRPr lang="en-GB" dirty="0"/>
          </a:p>
        </p:txBody>
      </p:sp>
      <p:sp>
        <p:nvSpPr>
          <p:cNvPr id="3" name="Content Placeholder 2"/>
          <p:cNvSpPr>
            <a:spLocks noGrp="1"/>
          </p:cNvSpPr>
          <p:nvPr>
            <p:ph idx="1"/>
          </p:nvPr>
        </p:nvSpPr>
        <p:spPr/>
        <p:txBody>
          <a:bodyPr>
            <a:normAutofit/>
          </a:bodyPr>
          <a:lstStyle/>
          <a:p>
            <a:pPr>
              <a:lnSpc>
                <a:spcPct val="150000"/>
              </a:lnSpc>
              <a:spcBef>
                <a:spcPts val="0"/>
              </a:spcBef>
              <a:spcAft>
                <a:spcPts val="0"/>
              </a:spcAft>
            </a:pPr>
            <a:r>
              <a:rPr lang="en-GB" sz="3200" b="1" dirty="0" smtClean="0">
                <a:solidFill>
                  <a:schemeClr val="tx1"/>
                </a:solidFill>
              </a:rPr>
              <a:t>Measures of central tendencies</a:t>
            </a:r>
          </a:p>
          <a:p>
            <a:pPr>
              <a:lnSpc>
                <a:spcPct val="150000"/>
              </a:lnSpc>
              <a:spcBef>
                <a:spcPts val="0"/>
              </a:spcBef>
              <a:spcAft>
                <a:spcPts val="0"/>
              </a:spcAft>
            </a:pPr>
            <a:r>
              <a:rPr lang="en-GB" sz="3200" b="1" dirty="0" smtClean="0">
                <a:solidFill>
                  <a:schemeClr val="tx1"/>
                </a:solidFill>
              </a:rPr>
              <a:t>Measures of spread of  dispersions</a:t>
            </a:r>
            <a:endParaRPr lang="en-GB" sz="3200" b="1" dirty="0">
              <a:solidFill>
                <a:schemeClr val="tx1"/>
              </a:solidFill>
            </a:endParaRPr>
          </a:p>
        </p:txBody>
      </p:sp>
      <p:sp>
        <p:nvSpPr>
          <p:cNvPr id="4" name="Slide Number Placeholder 3"/>
          <p:cNvSpPr>
            <a:spLocks noGrp="1"/>
          </p:cNvSpPr>
          <p:nvPr>
            <p:ph type="sldNum" sz="quarter" idx="12"/>
          </p:nvPr>
        </p:nvSpPr>
        <p:spPr/>
        <p:txBody>
          <a:bodyPr/>
          <a:lstStyle/>
          <a:p>
            <a:fld id="{69E57DC2-970A-4B3E-BB1C-7A09969E49DF}" type="slidenum">
              <a:rPr lang="en-US" smtClean="0"/>
              <a:t>26</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353711"/>
            <a:ext cx="1319530" cy="1139190"/>
          </a:xfrm>
          <a:prstGeom prst="rect">
            <a:avLst/>
          </a:prstGeom>
          <a:noFill/>
          <a:ln>
            <a:noFill/>
          </a:ln>
        </p:spPr>
      </p:pic>
    </p:spTree>
    <p:extLst>
      <p:ext uri="{BB962C8B-B14F-4D97-AF65-F5344CB8AC3E}">
        <p14:creationId xmlns:p14="http://schemas.microsoft.com/office/powerpoint/2010/main" val="22103644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1905000" y="283335"/>
            <a:ext cx="8229600" cy="990600"/>
          </a:xfrm>
        </p:spPr>
        <p:txBody>
          <a:bodyPr/>
          <a:lstStyle/>
          <a:p>
            <a:pPr algn="ctr" eaLnBrk="1" hangingPunct="1"/>
            <a:r>
              <a:rPr lang="en-US" altLang="en-US" b="1" dirty="0" smtClean="0"/>
              <a:t>CENTRAL TENDENCIES</a:t>
            </a:r>
          </a:p>
        </p:txBody>
      </p:sp>
      <p:sp>
        <p:nvSpPr>
          <p:cNvPr id="26627" name="Rectangle 3"/>
          <p:cNvSpPr>
            <a:spLocks noGrp="1" noChangeArrowheads="1"/>
          </p:cNvSpPr>
          <p:nvPr>
            <p:ph type="body" idx="1"/>
          </p:nvPr>
        </p:nvSpPr>
        <p:spPr>
          <a:xfrm>
            <a:off x="1524000" y="1815921"/>
            <a:ext cx="8991600" cy="5943600"/>
          </a:xfrm>
        </p:spPr>
        <p:txBody>
          <a:bodyPr>
            <a:normAutofit/>
          </a:bodyPr>
          <a:lstStyle/>
          <a:p>
            <a:pPr eaLnBrk="1" hangingPunct="1">
              <a:lnSpc>
                <a:spcPct val="90000"/>
              </a:lnSpc>
            </a:pPr>
            <a:r>
              <a:rPr lang="en-US" altLang="en-US" sz="2800" b="1" dirty="0" smtClean="0">
                <a:latin typeface="Franklin Gothic Book" panose="020B0503020102020204" pitchFamily="34" charset="0"/>
              </a:rPr>
              <a:t>Central tendency of a set of observations</a:t>
            </a:r>
          </a:p>
          <a:p>
            <a:pPr eaLnBrk="1" hangingPunct="1">
              <a:lnSpc>
                <a:spcPct val="90000"/>
              </a:lnSpc>
              <a:buFontTx/>
              <a:buNone/>
            </a:pPr>
            <a:r>
              <a:rPr lang="en-US" altLang="en-US" sz="2800" b="1" u="sng" dirty="0" smtClean="0">
                <a:solidFill>
                  <a:srgbClr val="FF0000"/>
                </a:solidFill>
                <a:latin typeface="Franklin Gothic Book" panose="020B0503020102020204" pitchFamily="34" charset="0"/>
              </a:rPr>
              <a:t>MEAN</a:t>
            </a:r>
            <a:r>
              <a:rPr lang="en-US" altLang="en-US" sz="2800" b="1" dirty="0" smtClean="0">
                <a:solidFill>
                  <a:srgbClr val="FF0000"/>
                </a:solidFill>
                <a:latin typeface="Franklin Gothic Book" panose="020B0503020102020204" pitchFamily="34" charset="0"/>
              </a:rPr>
              <a:t> </a:t>
            </a:r>
          </a:p>
          <a:p>
            <a:pPr eaLnBrk="1" hangingPunct="1">
              <a:lnSpc>
                <a:spcPct val="90000"/>
              </a:lnSpc>
            </a:pPr>
            <a:r>
              <a:rPr lang="en-US" altLang="en-US" sz="2800" b="1" dirty="0" smtClean="0">
                <a:latin typeface="Franklin Gothic Book" panose="020B0503020102020204" pitchFamily="34" charset="0"/>
              </a:rPr>
              <a:t>Arithmetic mean</a:t>
            </a:r>
          </a:p>
          <a:p>
            <a:pPr eaLnBrk="1" hangingPunct="1">
              <a:lnSpc>
                <a:spcPct val="90000"/>
              </a:lnSpc>
            </a:pPr>
            <a:r>
              <a:rPr lang="en-US" altLang="en-US" sz="2800" b="1" dirty="0" smtClean="0">
                <a:latin typeface="Franklin Gothic Book" panose="020B0503020102020204" pitchFamily="34" charset="0"/>
              </a:rPr>
              <a:t>Average of the group </a:t>
            </a:r>
          </a:p>
          <a:p>
            <a:pPr algn="just" eaLnBrk="1" hangingPunct="1">
              <a:lnSpc>
                <a:spcPct val="90000"/>
              </a:lnSpc>
            </a:pPr>
            <a:r>
              <a:rPr lang="en-US" altLang="en-US" sz="2800" b="1" dirty="0" smtClean="0">
                <a:latin typeface="Franklin Gothic Book" panose="020B0503020102020204" pitchFamily="34" charset="0"/>
              </a:rPr>
              <a:t>Summing all the values for the subjects in the group and dividing by the number of subjects in the group.</a:t>
            </a:r>
          </a:p>
          <a:p>
            <a:pPr algn="ctr" eaLnBrk="1" hangingPunct="1">
              <a:lnSpc>
                <a:spcPct val="90000"/>
              </a:lnSpc>
              <a:buFontTx/>
              <a:buNone/>
            </a:pPr>
            <a:r>
              <a:rPr lang="en-US" altLang="en-US" sz="2800" b="1" dirty="0" smtClean="0">
                <a:latin typeface="Franklin Gothic Book" panose="020B0503020102020204" pitchFamily="34" charset="0"/>
              </a:rPr>
              <a:t>Mean = Sum of all the values / n</a:t>
            </a:r>
          </a:p>
          <a:p>
            <a:pPr>
              <a:lnSpc>
                <a:spcPct val="90000"/>
              </a:lnSpc>
              <a:buNone/>
            </a:pPr>
            <a:r>
              <a:rPr lang="en-GB" altLang="en-US" sz="2800" b="1" dirty="0" smtClean="0">
                <a:latin typeface="Franklin Gothic Book" panose="020B0503020102020204" pitchFamily="34" charset="0"/>
              </a:rPr>
              <a:t>			      X = </a:t>
            </a:r>
            <a:r>
              <a:rPr lang="en-GB" altLang="en-US" sz="2800" b="1" dirty="0" smtClean="0">
                <a:latin typeface="Symbol" panose="05050102010706020507" pitchFamily="18" charset="2"/>
              </a:rPr>
              <a:t> </a:t>
            </a:r>
            <a:r>
              <a:rPr lang="en-GB" altLang="en-US" sz="2800" b="1" dirty="0">
                <a:latin typeface="Symbol" panose="05050102010706020507" pitchFamily="18" charset="2"/>
              </a:rPr>
              <a:t>S</a:t>
            </a:r>
            <a:r>
              <a:rPr lang="en-GB" altLang="en-US" sz="2800" b="1" dirty="0" smtClean="0">
                <a:latin typeface="Franklin Gothic Book" panose="020B0503020102020204" pitchFamily="34" charset="0"/>
              </a:rPr>
              <a:t> x / n          </a:t>
            </a:r>
          </a:p>
          <a:p>
            <a:pPr eaLnBrk="1" hangingPunct="1">
              <a:lnSpc>
                <a:spcPct val="90000"/>
              </a:lnSpc>
              <a:buFontTx/>
              <a:buNone/>
            </a:pPr>
            <a:r>
              <a:rPr lang="en-GB" altLang="en-US" sz="2800" b="1" dirty="0" smtClean="0">
                <a:latin typeface="Franklin Gothic Book" panose="020B0503020102020204" pitchFamily="34" charset="0"/>
              </a:rPr>
              <a:t>X=mean,  x=individual value,  n=no. of  							   observations</a:t>
            </a:r>
            <a:endParaRPr lang="en-US" altLang="en-US" sz="2800" b="1" dirty="0" smtClean="0">
              <a:latin typeface="Franklin Gothic Book" panose="020B0503020102020204" pitchFamily="34" charset="0"/>
            </a:endParaRPr>
          </a:p>
        </p:txBody>
      </p:sp>
      <p:sp>
        <p:nvSpPr>
          <p:cNvPr id="26628" name="Line 4"/>
          <p:cNvSpPr>
            <a:spLocks noChangeShapeType="1"/>
          </p:cNvSpPr>
          <p:nvPr/>
        </p:nvSpPr>
        <p:spPr bwMode="auto">
          <a:xfrm>
            <a:off x="3919470" y="5466008"/>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6629" name="Line 5"/>
          <p:cNvSpPr>
            <a:spLocks noChangeShapeType="1"/>
          </p:cNvSpPr>
          <p:nvPr/>
        </p:nvSpPr>
        <p:spPr bwMode="auto">
          <a:xfrm>
            <a:off x="1524000" y="5974725"/>
            <a:ext cx="304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69E57DC2-970A-4B3E-BB1C-7A09969E49DF}" type="slidenum">
              <a:rPr lang="en-US" smtClean="0"/>
              <a:t>27</a:t>
            </a:fld>
            <a:endParaRPr lang="en-US" dirty="0"/>
          </a:p>
        </p:txBody>
      </p:sp>
      <p:pic>
        <p:nvPicPr>
          <p:cNvPr id="8" name="Picture 7"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57046528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dirty="0" smtClean="0"/>
              <a:t>FORMULA FOR MEAN</a:t>
            </a:r>
            <a:endParaRPr lang="en-GB"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03712" y="1988840"/>
            <a:ext cx="511256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69E57DC2-970A-4B3E-BB1C-7A09969E49DF}" type="slidenum">
              <a:rPr lang="en-US" smtClean="0"/>
              <a:t>28</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21737127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3"/>
          <p:cNvSpPr>
            <a:spLocks noGrp="1" noChangeArrowheads="1"/>
          </p:cNvSpPr>
          <p:nvPr>
            <p:ph type="body" idx="1"/>
          </p:nvPr>
        </p:nvSpPr>
        <p:spPr>
          <a:xfrm>
            <a:off x="850006" y="228600"/>
            <a:ext cx="11114467" cy="6629400"/>
          </a:xfrm>
        </p:spPr>
        <p:txBody>
          <a:bodyPr>
            <a:normAutofit fontScale="92500" lnSpcReduction="10000"/>
          </a:bodyPr>
          <a:lstStyle/>
          <a:p>
            <a:pPr eaLnBrk="1" hangingPunct="1">
              <a:lnSpc>
                <a:spcPct val="120000"/>
              </a:lnSpc>
              <a:buFontTx/>
              <a:buNone/>
            </a:pPr>
            <a:r>
              <a:rPr lang="en-US" altLang="en-US" sz="3000" b="1" u="sng" dirty="0" smtClean="0">
                <a:solidFill>
                  <a:srgbClr val="FF0000"/>
                </a:solidFill>
                <a:latin typeface="Franklin Gothic Book" panose="020B0503020102020204" pitchFamily="34" charset="0"/>
              </a:rPr>
              <a:t>MEDIAN</a:t>
            </a:r>
            <a:r>
              <a:rPr lang="en-US" altLang="en-US" sz="3000" b="1" dirty="0" smtClean="0">
                <a:solidFill>
                  <a:srgbClr val="FF0000"/>
                </a:solidFill>
                <a:latin typeface="Franklin Gothic Book" panose="020B0503020102020204" pitchFamily="34" charset="0"/>
              </a:rPr>
              <a:t> </a:t>
            </a:r>
          </a:p>
          <a:p>
            <a:pPr eaLnBrk="1" hangingPunct="1">
              <a:lnSpc>
                <a:spcPct val="120000"/>
              </a:lnSpc>
            </a:pPr>
            <a:r>
              <a:rPr lang="en-US" altLang="en-US" sz="3000" b="1" dirty="0" smtClean="0">
                <a:latin typeface="Franklin Gothic Book" panose="020B0503020102020204" pitchFamily="34" charset="0"/>
              </a:rPr>
              <a:t>Median is useful when some values are much bigger or smaller than the rest of values</a:t>
            </a:r>
          </a:p>
          <a:p>
            <a:pPr eaLnBrk="1" hangingPunct="1">
              <a:lnSpc>
                <a:spcPct val="120000"/>
              </a:lnSpc>
            </a:pPr>
            <a:r>
              <a:rPr lang="en-US" altLang="en-US" sz="3000" b="1" dirty="0" smtClean="0">
                <a:latin typeface="Franklin Gothic Book" panose="020B0503020102020204" pitchFamily="34" charset="0"/>
              </a:rPr>
              <a:t>The median is the middle value when observations are arranged in an order</a:t>
            </a:r>
          </a:p>
          <a:p>
            <a:pPr eaLnBrk="1" hangingPunct="1">
              <a:lnSpc>
                <a:spcPct val="120000"/>
              </a:lnSpc>
              <a:spcBef>
                <a:spcPct val="5000"/>
              </a:spcBef>
            </a:pPr>
            <a:r>
              <a:rPr lang="en-US" altLang="en-US" sz="3000" b="1" dirty="0" smtClean="0">
                <a:latin typeface="Franklin Gothic Book" panose="020B0503020102020204" pitchFamily="34" charset="0"/>
              </a:rPr>
              <a:t>The median represents the exact middle of a distribution that is half of the values are above that value and half are below that value</a:t>
            </a:r>
          </a:p>
          <a:p>
            <a:pPr eaLnBrk="1" hangingPunct="1">
              <a:lnSpc>
                <a:spcPct val="120000"/>
              </a:lnSpc>
            </a:pPr>
            <a:r>
              <a:rPr lang="en-US" altLang="en-US" sz="3000" b="1" dirty="0" smtClean="0">
                <a:latin typeface="Franklin Gothic Book" panose="020B0503020102020204" pitchFamily="34" charset="0"/>
              </a:rPr>
              <a:t>Odd / Even number of observations</a:t>
            </a:r>
          </a:p>
          <a:p>
            <a:pPr eaLnBrk="1" hangingPunct="1">
              <a:lnSpc>
                <a:spcPct val="120000"/>
              </a:lnSpc>
            </a:pPr>
            <a:r>
              <a:rPr lang="en-US" altLang="en-US" sz="3000" b="1" dirty="0" smtClean="0">
                <a:latin typeface="Franklin Gothic Book" panose="020B0503020102020204" pitchFamily="34" charset="0"/>
              </a:rPr>
              <a:t>Not influenced by extreme values</a:t>
            </a:r>
          </a:p>
          <a:p>
            <a:pPr eaLnBrk="1" hangingPunct="1">
              <a:lnSpc>
                <a:spcPct val="120000"/>
              </a:lnSpc>
              <a:buFontTx/>
              <a:buNone/>
            </a:pPr>
            <a:r>
              <a:rPr lang="en-US" altLang="en-US" sz="3000" b="1" u="sng" dirty="0" smtClean="0">
                <a:solidFill>
                  <a:srgbClr val="FF0000"/>
                </a:solidFill>
                <a:latin typeface="Franklin Gothic Book" panose="020B0503020102020204" pitchFamily="34" charset="0"/>
              </a:rPr>
              <a:t>MODE</a:t>
            </a:r>
          </a:p>
          <a:p>
            <a:pPr eaLnBrk="1" hangingPunct="1">
              <a:lnSpc>
                <a:spcPct val="120000"/>
              </a:lnSpc>
            </a:pPr>
            <a:r>
              <a:rPr lang="en-US" altLang="en-US" sz="3000" b="1" dirty="0" smtClean="0">
                <a:latin typeface="Franklin Gothic Book" panose="020B0503020102020204" pitchFamily="34" charset="0"/>
              </a:rPr>
              <a:t>most frequently occurring data point </a:t>
            </a:r>
          </a:p>
        </p:txBody>
      </p:sp>
      <p:sp>
        <p:nvSpPr>
          <p:cNvPr id="2" name="Slide Number Placeholder 1"/>
          <p:cNvSpPr>
            <a:spLocks noGrp="1"/>
          </p:cNvSpPr>
          <p:nvPr>
            <p:ph type="sldNum" sz="quarter" idx="12"/>
          </p:nvPr>
        </p:nvSpPr>
        <p:spPr/>
        <p:txBody>
          <a:bodyPr/>
          <a:lstStyle/>
          <a:p>
            <a:fld id="{69E57DC2-970A-4B3E-BB1C-7A09969E49DF}" type="slidenum">
              <a:rPr lang="en-US" smtClean="0"/>
              <a:t>29</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12838" y="175161"/>
            <a:ext cx="1319530" cy="786740"/>
          </a:xfrm>
          <a:prstGeom prst="rect">
            <a:avLst/>
          </a:prstGeom>
          <a:noFill/>
          <a:ln>
            <a:noFill/>
          </a:ln>
        </p:spPr>
      </p:pic>
    </p:spTree>
    <p:extLst>
      <p:ext uri="{BB962C8B-B14F-4D97-AF65-F5344CB8AC3E}">
        <p14:creationId xmlns:p14="http://schemas.microsoft.com/office/powerpoint/2010/main" val="60780174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2229"/>
            <a:ext cx="10058400" cy="1207008"/>
          </a:xfrm>
        </p:spPr>
        <p:txBody>
          <a:bodyPr>
            <a:normAutofit/>
          </a:bodyPr>
          <a:lstStyle/>
          <a:p>
            <a:r>
              <a:rPr lang="en-US" sz="2400" b="1" spc="-75" dirty="0" smtClean="0">
                <a:solidFill>
                  <a:srgbClr val="C00000"/>
                </a:solidFill>
              </a:rPr>
              <a:t> </a:t>
            </a:r>
            <a:r>
              <a:rPr lang="en-US" sz="2400" b="1" spc="-75" dirty="0">
                <a:solidFill>
                  <a:srgbClr val="C00000"/>
                </a:solidFill>
              </a:rPr>
              <a:t>Professor Umar Model of  Integrated Lecture </a:t>
            </a:r>
          </a:p>
        </p:txBody>
      </p:sp>
      <p:pic>
        <p:nvPicPr>
          <p:cNvPr id="1026" name="Picture 2" descr="C:\Users\User\Downloads\WhatsApp Image 2022-10-11 at 2.02.06 PM.jpeg"/>
          <p:cNvPicPr>
            <a:picLocks noGrp="1" noChangeAspect="1" noChangeArrowheads="1"/>
          </p:cNvPicPr>
          <p:nvPr>
            <p:ph idx="1"/>
          </p:nvPr>
        </p:nvPicPr>
        <p:blipFill>
          <a:blip r:embed="rId3"/>
          <a:srcRect/>
          <a:stretch>
            <a:fillRect/>
          </a:stretch>
        </p:blipFill>
        <p:spPr bwMode="auto">
          <a:xfrm>
            <a:off x="662817" y="2529444"/>
            <a:ext cx="7333965" cy="3826907"/>
          </a:xfrm>
          <a:prstGeom prst="rect">
            <a:avLst/>
          </a:prstGeom>
          <a:noFill/>
        </p:spPr>
      </p:pic>
      <p:graphicFrame>
        <p:nvGraphicFramePr>
          <p:cNvPr id="7" name="Diagram 6"/>
          <p:cNvGraphicFramePr/>
          <p:nvPr>
            <p:extLst>
              <p:ext uri="{D42A27DB-BD31-4B8C-83A1-F6EECF244321}">
                <p14:modId xmlns:p14="http://schemas.microsoft.com/office/powerpoint/2010/main" val="1024679852"/>
              </p:ext>
            </p:extLst>
          </p:nvPr>
        </p:nvGraphicFramePr>
        <p:xfrm>
          <a:off x="7721600" y="1647484"/>
          <a:ext cx="4274995" cy="440055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3" name="Picture 2"/>
          <p:cNvPicPr>
            <a:picLocks noChangeAspect="1"/>
          </p:cNvPicPr>
          <p:nvPr/>
        </p:nvPicPr>
        <p:blipFill>
          <a:blip r:embed="rId9"/>
          <a:stretch>
            <a:fillRect/>
          </a:stretch>
        </p:blipFill>
        <p:spPr>
          <a:xfrm>
            <a:off x="10464800" y="155704"/>
            <a:ext cx="1420491" cy="992210"/>
          </a:xfrm>
          <a:prstGeom prst="rect">
            <a:avLst/>
          </a:prstGeom>
        </p:spPr>
      </p:pic>
      <p:sp>
        <p:nvSpPr>
          <p:cNvPr id="5" name="Slide Number Placeholder 4"/>
          <p:cNvSpPr>
            <a:spLocks noGrp="1"/>
          </p:cNvSpPr>
          <p:nvPr>
            <p:ph type="sldNum" sz="quarter" idx="12"/>
          </p:nvPr>
        </p:nvSpPr>
        <p:spPr/>
        <p:txBody>
          <a:bodyPr/>
          <a:lstStyle/>
          <a:p>
            <a:fld id="{69E57DC2-970A-4B3E-BB1C-7A09969E49DF}" type="slidenum">
              <a:rPr lang="en-US" smtClean="0"/>
              <a:t>3</a:t>
            </a:fld>
            <a:endParaRPr lang="en-US" dirty="0"/>
          </a:p>
        </p:txBody>
      </p:sp>
      <p:pic>
        <p:nvPicPr>
          <p:cNvPr id="8" name="Picture 7" descr="E:\Faisal 3rd Year\Muhammad Faisal Mughal\2016-2017 D.E.O Records of 1st 2nd and 3rd Year\Template\dme rmu logo.jpg"/>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832577" y="56408"/>
            <a:ext cx="1319530" cy="1139190"/>
          </a:xfrm>
          <a:prstGeom prst="rect">
            <a:avLst/>
          </a:prstGeom>
          <a:noFill/>
          <a:ln>
            <a:noFill/>
          </a:ln>
        </p:spPr>
      </p:pic>
    </p:spTree>
    <p:extLst>
      <p:ext uri="{BB962C8B-B14F-4D97-AF65-F5344CB8AC3E}">
        <p14:creationId xmlns:p14="http://schemas.microsoft.com/office/powerpoint/2010/main" val="107917089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981200" y="274638"/>
            <a:ext cx="8229600" cy="715962"/>
          </a:xfrm>
        </p:spPr>
        <p:txBody>
          <a:bodyPr/>
          <a:lstStyle/>
          <a:p>
            <a:pPr eaLnBrk="1" hangingPunct="1"/>
            <a:r>
              <a:rPr lang="en-US" altLang="en-US" sz="4000" b="1" dirty="0" smtClean="0"/>
              <a:t>EXAMPLE:SOLUTION</a:t>
            </a:r>
            <a:endParaRPr lang="en-US" altLang="en-US" sz="4000" b="1" dirty="0"/>
          </a:p>
        </p:txBody>
      </p:sp>
      <p:sp>
        <p:nvSpPr>
          <p:cNvPr id="28675" name="Rectangle 3"/>
          <p:cNvSpPr>
            <a:spLocks noGrp="1" noChangeArrowheads="1"/>
          </p:cNvSpPr>
          <p:nvPr>
            <p:ph type="body" idx="1"/>
          </p:nvPr>
        </p:nvSpPr>
        <p:spPr>
          <a:xfrm>
            <a:off x="2125014" y="1168758"/>
            <a:ext cx="8600941" cy="5562600"/>
          </a:xfrm>
        </p:spPr>
        <p:txBody>
          <a:bodyPr>
            <a:normAutofit/>
          </a:bodyPr>
          <a:lstStyle/>
          <a:p>
            <a:pPr eaLnBrk="1" hangingPunct="1">
              <a:lnSpc>
                <a:spcPct val="140000"/>
              </a:lnSpc>
            </a:pPr>
            <a:r>
              <a:rPr lang="en-GB" altLang="en-US" sz="2800" b="1" dirty="0" smtClean="0">
                <a:cs typeface="Arial" panose="020B0604020202020204" pitchFamily="34" charset="0"/>
              </a:rPr>
              <a:t>Consider weight of 10 individuals</a:t>
            </a:r>
          </a:p>
          <a:p>
            <a:pPr eaLnBrk="1" hangingPunct="1">
              <a:lnSpc>
                <a:spcPct val="140000"/>
              </a:lnSpc>
              <a:buFontTx/>
              <a:buNone/>
            </a:pPr>
            <a:r>
              <a:rPr lang="en-GB" altLang="en-US" sz="2800" b="1" dirty="0" smtClean="0">
                <a:cs typeface="Arial" panose="020B0604020202020204" pitchFamily="34" charset="0"/>
              </a:rPr>
              <a:t>      83, 75, 81, 79, 71, 95, 75, 77, 84, 90</a:t>
            </a:r>
          </a:p>
          <a:p>
            <a:pPr eaLnBrk="1" hangingPunct="1">
              <a:lnSpc>
                <a:spcPct val="140000"/>
              </a:lnSpc>
            </a:pPr>
            <a:r>
              <a:rPr lang="en-GB" altLang="en-US" sz="2800" b="1" dirty="0" smtClean="0">
                <a:cs typeface="Arial" panose="020B0604020202020204" pitchFamily="34" charset="0"/>
              </a:rPr>
              <a:t>Arrange data in ascending order</a:t>
            </a:r>
          </a:p>
          <a:p>
            <a:pPr eaLnBrk="1" hangingPunct="1">
              <a:lnSpc>
                <a:spcPct val="140000"/>
              </a:lnSpc>
              <a:buFontTx/>
              <a:buNone/>
            </a:pPr>
            <a:r>
              <a:rPr lang="en-GB" altLang="en-US" sz="2800" b="1" dirty="0" smtClean="0">
                <a:cs typeface="Arial" panose="020B0604020202020204" pitchFamily="34" charset="0"/>
              </a:rPr>
              <a:t>      71, 75, 75, 77, </a:t>
            </a:r>
            <a:r>
              <a:rPr lang="en-GB" altLang="en-US" sz="2800" b="1" dirty="0" smtClean="0">
                <a:solidFill>
                  <a:srgbClr val="C00000"/>
                </a:solidFill>
                <a:cs typeface="Arial" panose="020B0604020202020204" pitchFamily="34" charset="0"/>
              </a:rPr>
              <a:t>79, 81</a:t>
            </a:r>
            <a:r>
              <a:rPr lang="en-GB" altLang="en-US" sz="2800" b="1" dirty="0" smtClean="0">
                <a:cs typeface="Arial" panose="020B0604020202020204" pitchFamily="34" charset="0"/>
              </a:rPr>
              <a:t>, 83, 84, 90, 95</a:t>
            </a:r>
          </a:p>
          <a:p>
            <a:pPr eaLnBrk="1" hangingPunct="1">
              <a:lnSpc>
                <a:spcPct val="140000"/>
              </a:lnSpc>
            </a:pPr>
            <a:r>
              <a:rPr lang="en-GB" altLang="en-US" sz="2800" b="1" u="sng" dirty="0" smtClean="0">
                <a:cs typeface="Arial" panose="020B0604020202020204" pitchFamily="34" charset="0"/>
              </a:rPr>
              <a:t>Mean</a:t>
            </a:r>
            <a:r>
              <a:rPr lang="en-GB" altLang="en-US" sz="2800" b="1" dirty="0" smtClean="0">
                <a:cs typeface="Arial" panose="020B0604020202020204" pitchFamily="34" charset="0"/>
              </a:rPr>
              <a:t> = 810 / 10 = 81</a:t>
            </a:r>
          </a:p>
          <a:p>
            <a:pPr eaLnBrk="1" hangingPunct="1">
              <a:lnSpc>
                <a:spcPct val="140000"/>
              </a:lnSpc>
            </a:pPr>
            <a:r>
              <a:rPr lang="en-GB" altLang="en-US" sz="2800" b="1" u="sng" dirty="0" smtClean="0">
                <a:cs typeface="Arial" panose="020B0604020202020204" pitchFamily="34" charset="0"/>
              </a:rPr>
              <a:t>Median</a:t>
            </a:r>
            <a:r>
              <a:rPr lang="en-GB" altLang="en-US" sz="2800" b="1" dirty="0" smtClean="0">
                <a:cs typeface="Arial" panose="020B0604020202020204" pitchFamily="34" charset="0"/>
              </a:rPr>
              <a:t> = 79 + 81 / 2 = 80</a:t>
            </a:r>
          </a:p>
          <a:p>
            <a:pPr eaLnBrk="1" hangingPunct="1">
              <a:lnSpc>
                <a:spcPct val="140000"/>
              </a:lnSpc>
            </a:pPr>
            <a:r>
              <a:rPr lang="en-GB" altLang="en-US" sz="2800" b="1" u="sng" dirty="0" smtClean="0">
                <a:cs typeface="Arial" panose="020B0604020202020204" pitchFamily="34" charset="0"/>
              </a:rPr>
              <a:t>Mode</a:t>
            </a:r>
            <a:r>
              <a:rPr lang="en-GB" altLang="en-US" sz="2800" b="1" dirty="0" smtClean="0">
                <a:cs typeface="Arial" panose="020B0604020202020204" pitchFamily="34" charset="0"/>
              </a:rPr>
              <a:t> = 75</a:t>
            </a:r>
            <a:endParaRPr lang="en-US" altLang="en-US" sz="2800" b="1" dirty="0" smtClean="0"/>
          </a:p>
        </p:txBody>
      </p:sp>
      <p:sp>
        <p:nvSpPr>
          <p:cNvPr id="2" name="Slide Number Placeholder 1"/>
          <p:cNvSpPr>
            <a:spLocks noGrp="1"/>
          </p:cNvSpPr>
          <p:nvPr>
            <p:ph type="sldNum" sz="quarter" idx="12"/>
          </p:nvPr>
        </p:nvSpPr>
        <p:spPr/>
        <p:txBody>
          <a:bodyPr/>
          <a:lstStyle/>
          <a:p>
            <a:fld id="{69E57DC2-970A-4B3E-BB1C-7A09969E49DF}" type="slidenum">
              <a:rPr lang="en-US" smtClean="0"/>
              <a:t>30</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2554973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249"/>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566928" y="553792"/>
            <a:ext cx="9144000" cy="762000"/>
          </a:xfrm>
        </p:spPr>
        <p:txBody>
          <a:bodyPr>
            <a:normAutofit fontScale="90000"/>
          </a:bodyPr>
          <a:lstStyle/>
          <a:p>
            <a:pPr eaLnBrk="1" hangingPunct="1"/>
            <a:r>
              <a:rPr lang="en-US" altLang="en-US" b="1" dirty="0" smtClean="0"/>
              <a:t>MEASURES </a:t>
            </a:r>
            <a:r>
              <a:rPr lang="en-US" altLang="en-US" b="1" dirty="0"/>
              <a:t>OF SPREAD / DISPERSION</a:t>
            </a:r>
          </a:p>
        </p:txBody>
      </p:sp>
      <p:sp>
        <p:nvSpPr>
          <p:cNvPr id="29699" name="Rectangle 3"/>
          <p:cNvSpPr>
            <a:spLocks noGrp="1" noChangeArrowheads="1"/>
          </p:cNvSpPr>
          <p:nvPr>
            <p:ph type="body" idx="1"/>
          </p:nvPr>
        </p:nvSpPr>
        <p:spPr>
          <a:xfrm>
            <a:off x="1279301" y="1315792"/>
            <a:ext cx="10466231" cy="6096000"/>
          </a:xfrm>
        </p:spPr>
        <p:txBody>
          <a:bodyPr>
            <a:normAutofit/>
          </a:bodyPr>
          <a:lstStyle/>
          <a:p>
            <a:pPr algn="just" eaLnBrk="1" hangingPunct="1">
              <a:lnSpc>
                <a:spcPct val="120000"/>
              </a:lnSpc>
            </a:pPr>
            <a:r>
              <a:rPr lang="en-US" altLang="en-US" sz="2800" b="1" dirty="0" smtClean="0">
                <a:latin typeface="Franklin Gothic Book" panose="020B0503020102020204" pitchFamily="34" charset="0"/>
                <a:cs typeface="Arial" panose="020B0604020202020204" pitchFamily="34" charset="0"/>
              </a:rPr>
              <a:t>Variation is the spread or dispersion of a set of observations around some central value</a:t>
            </a:r>
          </a:p>
          <a:p>
            <a:pPr algn="just" eaLnBrk="1" hangingPunct="1"/>
            <a:r>
              <a:rPr lang="en-US" altLang="en-US" sz="2800" b="1" dirty="0" smtClean="0">
                <a:latin typeface="Franklin Gothic Book" panose="020B0503020102020204" pitchFamily="34" charset="0"/>
              </a:rPr>
              <a:t>Measure of dispersion estimates the  variability of a distribution around the center</a:t>
            </a:r>
          </a:p>
          <a:p>
            <a:pPr algn="just" eaLnBrk="1" hangingPunct="1"/>
            <a:r>
              <a:rPr lang="en-US" altLang="en-US" sz="2800" b="1" dirty="0" smtClean="0">
                <a:latin typeface="Franklin Gothic Book" panose="020B0503020102020204" pitchFamily="34" charset="0"/>
              </a:rPr>
              <a:t>Different Measures</a:t>
            </a:r>
          </a:p>
          <a:p>
            <a:pPr lvl="1" algn="just" eaLnBrk="1" hangingPunct="1">
              <a:buFont typeface="Wingdings" panose="05000000000000000000" pitchFamily="2" charset="2"/>
              <a:buChar char="v"/>
            </a:pPr>
            <a:r>
              <a:rPr lang="en-US" altLang="en-US" sz="2800" b="1" i="0" dirty="0" smtClean="0">
                <a:latin typeface="Franklin Gothic Book" panose="020B0503020102020204" pitchFamily="34" charset="0"/>
              </a:rPr>
              <a:t>Range</a:t>
            </a:r>
          </a:p>
          <a:p>
            <a:pPr lvl="1" algn="just" eaLnBrk="1" hangingPunct="1">
              <a:buFont typeface="Wingdings" panose="05000000000000000000" pitchFamily="2" charset="2"/>
              <a:buChar char="v"/>
            </a:pPr>
            <a:r>
              <a:rPr lang="en-US" altLang="en-US" sz="2800" b="1" i="0" dirty="0" smtClean="0">
                <a:latin typeface="Franklin Gothic Book" panose="020B0503020102020204" pitchFamily="34" charset="0"/>
              </a:rPr>
              <a:t>Variance</a:t>
            </a:r>
            <a:endParaRPr lang="en-US" altLang="en-US" sz="2800" b="1" i="0" dirty="0">
              <a:latin typeface="Franklin Gothic Book" panose="020B0503020102020204" pitchFamily="34" charset="0"/>
            </a:endParaRPr>
          </a:p>
          <a:p>
            <a:pPr lvl="1" algn="just" eaLnBrk="1" hangingPunct="1">
              <a:buFont typeface="Wingdings" panose="05000000000000000000" pitchFamily="2" charset="2"/>
              <a:buChar char="v"/>
            </a:pPr>
            <a:r>
              <a:rPr lang="en-US" altLang="en-US" sz="2800" b="1" i="0" dirty="0" smtClean="0">
                <a:latin typeface="Franklin Gothic Book" panose="020B0503020102020204" pitchFamily="34" charset="0"/>
              </a:rPr>
              <a:t>Standard Deviation (SD)</a:t>
            </a:r>
          </a:p>
        </p:txBody>
      </p:sp>
      <p:sp>
        <p:nvSpPr>
          <p:cNvPr id="2" name="Slide Number Placeholder 1"/>
          <p:cNvSpPr>
            <a:spLocks noGrp="1"/>
          </p:cNvSpPr>
          <p:nvPr>
            <p:ph type="sldNum" sz="quarter" idx="12"/>
          </p:nvPr>
        </p:nvSpPr>
        <p:spPr/>
        <p:txBody>
          <a:bodyPr/>
          <a:lstStyle/>
          <a:p>
            <a:fld id="{69E57DC2-970A-4B3E-BB1C-7A09969E49DF}" type="slidenum">
              <a:rPr lang="en-US" smtClean="0"/>
              <a:t>31</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18218400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
          <p:cNvSpPr>
            <a:spLocks noGrp="1" noChangeArrowheads="1"/>
          </p:cNvSpPr>
          <p:nvPr>
            <p:ph type="body" idx="1"/>
          </p:nvPr>
        </p:nvSpPr>
        <p:spPr>
          <a:xfrm>
            <a:off x="1043189" y="228600"/>
            <a:ext cx="10947042" cy="6629400"/>
          </a:xfrm>
        </p:spPr>
        <p:txBody>
          <a:bodyPr>
            <a:normAutofit/>
          </a:bodyPr>
          <a:lstStyle/>
          <a:p>
            <a:pPr eaLnBrk="1" hangingPunct="1">
              <a:buFontTx/>
              <a:buNone/>
            </a:pPr>
            <a:r>
              <a:rPr lang="en-US" altLang="en-US" sz="2800" b="1" u="sng" dirty="0">
                <a:solidFill>
                  <a:srgbClr val="FF0000"/>
                </a:solidFill>
              </a:rPr>
              <a:t>RANGE </a:t>
            </a:r>
          </a:p>
          <a:p>
            <a:pPr eaLnBrk="1" hangingPunct="1"/>
            <a:r>
              <a:rPr lang="en-US" altLang="en-US" sz="2800" b="1" dirty="0"/>
              <a:t>Difference between the lowest and highest value in the data set</a:t>
            </a:r>
          </a:p>
          <a:p>
            <a:pPr eaLnBrk="1" hangingPunct="1"/>
            <a:r>
              <a:rPr lang="en-US" altLang="en-US" sz="2800" b="1" dirty="0"/>
              <a:t>More variable data – Larger range</a:t>
            </a:r>
          </a:p>
          <a:p>
            <a:pPr eaLnBrk="1" hangingPunct="1"/>
            <a:r>
              <a:rPr lang="en-US" altLang="en-US" sz="2800" b="1" dirty="0"/>
              <a:t>Poor parameter – outliers </a:t>
            </a:r>
          </a:p>
          <a:p>
            <a:pPr eaLnBrk="1" hangingPunct="1">
              <a:buFontTx/>
              <a:buNone/>
            </a:pPr>
            <a:r>
              <a:rPr lang="en-US" altLang="en-US" sz="2800" b="1" u="sng" dirty="0">
                <a:solidFill>
                  <a:srgbClr val="FF0000"/>
                </a:solidFill>
              </a:rPr>
              <a:t>METHOD</a:t>
            </a:r>
          </a:p>
          <a:p>
            <a:pPr eaLnBrk="1" hangingPunct="1"/>
            <a:r>
              <a:rPr lang="en-US" altLang="en-US" sz="2800" b="1" dirty="0"/>
              <a:t>Find the range of the following data: </a:t>
            </a:r>
          </a:p>
          <a:p>
            <a:pPr eaLnBrk="1" hangingPunct="1">
              <a:buFontTx/>
              <a:buNone/>
            </a:pPr>
            <a:r>
              <a:rPr lang="en-US" altLang="en-US" sz="2800" b="1" dirty="0"/>
              <a:t>   29, 31, 24,  29,30, 25</a:t>
            </a:r>
          </a:p>
          <a:p>
            <a:pPr eaLnBrk="1" hangingPunct="1"/>
            <a:r>
              <a:rPr lang="en-US" altLang="en-US" sz="2800" b="1" dirty="0"/>
              <a:t>Arrange the data from smallest to largest:</a:t>
            </a:r>
          </a:p>
          <a:p>
            <a:pPr eaLnBrk="1" hangingPunct="1">
              <a:buFontTx/>
              <a:buNone/>
            </a:pPr>
            <a:r>
              <a:rPr lang="en-US" altLang="en-US" sz="2800" b="1" dirty="0"/>
              <a:t>	24, 25, 29, 29, 30, 31</a:t>
            </a:r>
          </a:p>
          <a:p>
            <a:pPr eaLnBrk="1" hangingPunct="1"/>
            <a:r>
              <a:rPr lang="en-US" altLang="en-US" sz="2800" b="1" dirty="0"/>
              <a:t>Identify the minimum and maximum values:</a:t>
            </a:r>
          </a:p>
          <a:p>
            <a:pPr eaLnBrk="1" hangingPunct="1">
              <a:buFontTx/>
              <a:buNone/>
            </a:pPr>
            <a:r>
              <a:rPr lang="en-US" altLang="en-US" sz="2800" b="1" dirty="0"/>
              <a:t>	Minimum = 24,  Maximum = 31</a:t>
            </a:r>
          </a:p>
          <a:p>
            <a:pPr eaLnBrk="1" hangingPunct="1"/>
            <a:r>
              <a:rPr lang="en-US" altLang="en-US" sz="2800" b="1" dirty="0"/>
              <a:t>Range = 31-24 = 7</a:t>
            </a:r>
          </a:p>
        </p:txBody>
      </p:sp>
      <p:sp>
        <p:nvSpPr>
          <p:cNvPr id="2" name="Slide Number Placeholder 1"/>
          <p:cNvSpPr>
            <a:spLocks noGrp="1"/>
          </p:cNvSpPr>
          <p:nvPr>
            <p:ph type="sldNum" sz="quarter" idx="12"/>
          </p:nvPr>
        </p:nvSpPr>
        <p:spPr/>
        <p:txBody>
          <a:bodyPr/>
          <a:lstStyle/>
          <a:p>
            <a:fld id="{69E57DC2-970A-4B3E-BB1C-7A09969E49DF}" type="slidenum">
              <a:rPr lang="en-US" smtClean="0"/>
              <a:t>32</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055909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gn="ctr"/>
            <a:r>
              <a:rPr lang="en-GB" b="1" dirty="0" smtClean="0"/>
              <a:t>RANGE , VARIANCE AND STANDARD DEVIATION</a:t>
            </a:r>
            <a:endParaRPr lang="en-GB" b="1" dirty="0"/>
          </a:p>
        </p:txBody>
      </p:sp>
      <p:sp>
        <p:nvSpPr>
          <p:cNvPr id="2" name="Content Placeholder 1"/>
          <p:cNvSpPr>
            <a:spLocks noGrp="1"/>
          </p:cNvSpPr>
          <p:nvPr>
            <p:ph idx="1"/>
          </p:nvPr>
        </p:nvSpPr>
        <p:spPr>
          <a:xfrm>
            <a:off x="927279" y="2286000"/>
            <a:ext cx="10998558" cy="3581400"/>
          </a:xfrm>
        </p:spPr>
        <p:txBody>
          <a:bodyPr>
            <a:normAutofit lnSpcReduction="10000"/>
          </a:bodyPr>
          <a:lstStyle/>
          <a:p>
            <a:r>
              <a:rPr lang="en-GB" sz="2800" b="1" u="sng" dirty="0" smtClean="0">
                <a:solidFill>
                  <a:srgbClr val="FF0000"/>
                </a:solidFill>
              </a:rPr>
              <a:t>Range </a:t>
            </a:r>
            <a:r>
              <a:rPr lang="en-GB" sz="2800" dirty="0" smtClean="0"/>
              <a:t>: </a:t>
            </a:r>
            <a:r>
              <a:rPr lang="en-GB" sz="2800" b="1" dirty="0" smtClean="0"/>
              <a:t>It may give misleading impression of the true variability of the data if either or both the extremes fall wide apart. It is an inefficient measure of variation with large no of variations</a:t>
            </a:r>
          </a:p>
          <a:p>
            <a:pPr marL="0" indent="0">
              <a:buNone/>
            </a:pPr>
            <a:endParaRPr lang="en-GB" sz="2800" b="1" dirty="0" smtClean="0"/>
          </a:p>
          <a:p>
            <a:r>
              <a:rPr lang="en-GB" sz="2800" b="1" u="sng" dirty="0" smtClean="0">
                <a:solidFill>
                  <a:srgbClr val="FF0000"/>
                </a:solidFill>
              </a:rPr>
              <a:t>Variance and standard deviation </a:t>
            </a:r>
            <a:r>
              <a:rPr lang="en-GB" sz="2800" b="1" dirty="0" smtClean="0"/>
              <a:t>: It is a measure of average distance of the observations from their mean. It is a better indicator of the spread of all observations about the mean, especially if large no of observations is concerned</a:t>
            </a:r>
            <a:endParaRPr lang="en-GB" sz="2800" b="1" dirty="0"/>
          </a:p>
        </p:txBody>
      </p:sp>
      <p:sp>
        <p:nvSpPr>
          <p:cNvPr id="4" name="Slide Number Placeholder 3"/>
          <p:cNvSpPr>
            <a:spLocks noGrp="1"/>
          </p:cNvSpPr>
          <p:nvPr>
            <p:ph type="sldNum" sz="quarter" idx="12"/>
          </p:nvPr>
        </p:nvSpPr>
        <p:spPr/>
        <p:txBody>
          <a:bodyPr/>
          <a:lstStyle/>
          <a:p>
            <a:fld id="{69E57DC2-970A-4B3E-BB1C-7A09969E49DF}" type="slidenum">
              <a:rPr lang="en-US" smtClean="0"/>
              <a:t>33</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7314801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524000" y="0"/>
            <a:ext cx="9144000" cy="1066800"/>
          </a:xfrm>
        </p:spPr>
        <p:txBody>
          <a:bodyPr>
            <a:normAutofit fontScale="90000"/>
          </a:bodyPr>
          <a:lstStyle/>
          <a:p>
            <a:pPr algn="ctr" eaLnBrk="1" hangingPunct="1"/>
            <a:r>
              <a:rPr lang="en-US" altLang="en-US" sz="4000" b="1" dirty="0" smtClean="0">
                <a:solidFill>
                  <a:srgbClr val="7030A0"/>
                </a:solidFill>
              </a:rPr>
              <a:t/>
            </a:r>
            <a:br>
              <a:rPr lang="en-US" altLang="en-US" sz="4000" b="1" dirty="0" smtClean="0">
                <a:solidFill>
                  <a:srgbClr val="7030A0"/>
                </a:solidFill>
              </a:rPr>
            </a:br>
            <a:r>
              <a:rPr lang="en-US" altLang="en-US" sz="4900" dirty="0" smtClean="0">
                <a:solidFill>
                  <a:srgbClr val="7030A0"/>
                </a:solidFill>
              </a:rPr>
              <a:t>VARIANCE </a:t>
            </a:r>
            <a:r>
              <a:rPr lang="en-US" altLang="en-US" sz="4900" dirty="0">
                <a:solidFill>
                  <a:srgbClr val="7030A0"/>
                </a:solidFill>
              </a:rPr>
              <a:t>&amp; STANDARD DEVIATION</a:t>
            </a:r>
          </a:p>
        </p:txBody>
      </p:sp>
      <p:sp>
        <p:nvSpPr>
          <p:cNvPr id="5123" name="Rectangle 3"/>
          <p:cNvSpPr>
            <a:spLocks noGrp="1" noChangeArrowheads="1"/>
          </p:cNvSpPr>
          <p:nvPr>
            <p:ph type="body" idx="1"/>
          </p:nvPr>
        </p:nvSpPr>
        <p:spPr>
          <a:xfrm>
            <a:off x="1223493" y="1219200"/>
            <a:ext cx="10792495" cy="5638800"/>
          </a:xfrm>
        </p:spPr>
        <p:txBody>
          <a:bodyPr/>
          <a:lstStyle/>
          <a:p>
            <a:pPr eaLnBrk="1" hangingPunct="1"/>
            <a:r>
              <a:rPr lang="en-US" altLang="en-US" sz="2800" b="1" dirty="0" smtClean="0"/>
              <a:t>Measure of average distance or position of observations in relation to the mean </a:t>
            </a:r>
            <a:r>
              <a:rPr lang="en-US" altLang="en-US" sz="2800" b="1" dirty="0" err="1" smtClean="0"/>
              <a:t>i</a:t>
            </a:r>
            <a:r>
              <a:rPr lang="en-US" altLang="en-US" sz="2800" b="1" dirty="0" smtClean="0"/>
              <a:t>-e to what extent the individual observations deviate from the mean</a:t>
            </a:r>
          </a:p>
          <a:p>
            <a:pPr eaLnBrk="1" hangingPunct="1">
              <a:buFontTx/>
              <a:buNone/>
            </a:pPr>
            <a:r>
              <a:rPr lang="en-US" altLang="en-US" b="1" dirty="0" smtClean="0"/>
              <a:t>      </a:t>
            </a:r>
            <a:r>
              <a:rPr lang="en-US" altLang="en-US" sz="2800" b="1" dirty="0" smtClean="0">
                <a:solidFill>
                  <a:srgbClr val="FF0000"/>
                </a:solidFill>
              </a:rPr>
              <a:t>VARIANCE</a:t>
            </a:r>
            <a:r>
              <a:rPr lang="en-US" altLang="en-US" sz="2800" b="1" dirty="0" smtClean="0"/>
              <a:t>  =  </a:t>
            </a:r>
            <a:r>
              <a:rPr lang="en-GB" altLang="en-US" sz="2800" b="1" dirty="0" smtClean="0">
                <a:latin typeface="Symbol" panose="05050102010706020507" pitchFamily="18" charset="2"/>
              </a:rPr>
              <a:t>S</a:t>
            </a:r>
            <a:r>
              <a:rPr lang="en-US" altLang="en-US" sz="2800" b="1" dirty="0" smtClean="0"/>
              <a:t>(x –x)</a:t>
            </a:r>
            <a:r>
              <a:rPr lang="en-US" altLang="en-US" sz="2800" b="1" baseline="30000" dirty="0" smtClean="0"/>
              <a:t>2</a:t>
            </a:r>
            <a:r>
              <a:rPr lang="en-US" altLang="en-US" sz="2800" b="1" dirty="0" smtClean="0"/>
              <a:t> </a:t>
            </a:r>
          </a:p>
          <a:p>
            <a:pPr eaLnBrk="1" hangingPunct="1">
              <a:buFontTx/>
              <a:buNone/>
            </a:pPr>
            <a:r>
              <a:rPr lang="en-US" altLang="en-US" b="1" dirty="0" smtClean="0"/>
              <a:t>                                       n – 1</a:t>
            </a:r>
          </a:p>
          <a:p>
            <a:pPr eaLnBrk="1" hangingPunct="1">
              <a:buFontTx/>
              <a:buNone/>
            </a:pPr>
            <a:endParaRPr lang="en-US" altLang="en-US" b="1" dirty="0" smtClean="0"/>
          </a:p>
          <a:p>
            <a:pPr eaLnBrk="1" hangingPunct="1">
              <a:buFontTx/>
              <a:buNone/>
            </a:pPr>
            <a:r>
              <a:rPr lang="en-US" altLang="en-US" b="1" dirty="0" smtClean="0">
                <a:solidFill>
                  <a:srgbClr val="FF0000"/>
                </a:solidFill>
              </a:rPr>
              <a:t>                </a:t>
            </a:r>
            <a:r>
              <a:rPr lang="en-US" altLang="en-US" sz="2800" b="1" dirty="0" smtClean="0">
                <a:solidFill>
                  <a:srgbClr val="FF0000"/>
                </a:solidFill>
              </a:rPr>
              <a:t>S.D </a:t>
            </a:r>
            <a:r>
              <a:rPr lang="en-US" altLang="en-US" sz="2800" b="1" dirty="0" smtClean="0"/>
              <a:t>=   Variance </a:t>
            </a:r>
          </a:p>
          <a:p>
            <a:pPr eaLnBrk="1" hangingPunct="1">
              <a:buFontTx/>
              <a:buNone/>
            </a:pPr>
            <a:endParaRPr lang="en-US" altLang="en-US" b="1" dirty="0" smtClean="0"/>
          </a:p>
          <a:p>
            <a:pPr eaLnBrk="1" hangingPunct="1">
              <a:buFontTx/>
              <a:buNone/>
            </a:pPr>
            <a:endParaRPr lang="en-US" altLang="en-US" b="1" dirty="0" smtClean="0"/>
          </a:p>
          <a:p>
            <a:pPr eaLnBrk="1" hangingPunct="1">
              <a:buFontTx/>
              <a:buNone/>
            </a:pPr>
            <a:r>
              <a:rPr lang="en-US" altLang="en-US" sz="2800" b="1" dirty="0" smtClean="0"/>
              <a:t>            </a:t>
            </a:r>
            <a:r>
              <a:rPr lang="en-US" altLang="en-US" sz="2800" b="1" dirty="0" smtClean="0">
                <a:solidFill>
                  <a:srgbClr val="FF0000"/>
                </a:solidFill>
              </a:rPr>
              <a:t>S.D</a:t>
            </a:r>
            <a:r>
              <a:rPr lang="en-US" altLang="en-US" sz="2800" b="1" dirty="0" smtClean="0"/>
              <a:t> =   </a:t>
            </a:r>
            <a:r>
              <a:rPr lang="en-GB" altLang="en-US" sz="2800" b="1" dirty="0" smtClean="0">
                <a:latin typeface="Symbol" panose="05050102010706020507" pitchFamily="18" charset="2"/>
              </a:rPr>
              <a:t>S</a:t>
            </a:r>
            <a:r>
              <a:rPr lang="en-US" altLang="en-US" sz="2800" b="1" dirty="0" smtClean="0"/>
              <a:t>(x – x)</a:t>
            </a:r>
            <a:r>
              <a:rPr lang="en-US" altLang="en-US" sz="2800" b="1" baseline="30000" dirty="0" smtClean="0"/>
              <a:t>2</a:t>
            </a:r>
            <a:r>
              <a:rPr lang="en-US" altLang="en-US" sz="2800" b="1" dirty="0" smtClean="0"/>
              <a:t> </a:t>
            </a:r>
          </a:p>
          <a:p>
            <a:pPr eaLnBrk="1" hangingPunct="1">
              <a:buFontTx/>
              <a:buNone/>
            </a:pPr>
            <a:r>
              <a:rPr lang="en-US" altLang="en-US" sz="2800" b="1" dirty="0" smtClean="0"/>
              <a:t>                         n – 1</a:t>
            </a:r>
            <a:endParaRPr lang="en-GB" altLang="en-US" sz="2800" b="1" dirty="0" smtClean="0"/>
          </a:p>
        </p:txBody>
      </p:sp>
      <p:sp>
        <p:nvSpPr>
          <p:cNvPr id="5124" name="Line 7"/>
          <p:cNvSpPr>
            <a:spLocks noChangeShapeType="1"/>
          </p:cNvSpPr>
          <p:nvPr/>
        </p:nvSpPr>
        <p:spPr bwMode="auto">
          <a:xfrm>
            <a:off x="3352800" y="2971800"/>
            <a:ext cx="160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5" name="Line 8"/>
          <p:cNvSpPr>
            <a:spLocks noChangeShapeType="1"/>
          </p:cNvSpPr>
          <p:nvPr/>
        </p:nvSpPr>
        <p:spPr bwMode="auto">
          <a:xfrm>
            <a:off x="4508679" y="2671107"/>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6" name="Line 9"/>
          <p:cNvSpPr>
            <a:spLocks noChangeShapeType="1"/>
          </p:cNvSpPr>
          <p:nvPr/>
        </p:nvSpPr>
        <p:spPr bwMode="auto">
          <a:xfrm>
            <a:off x="3151568" y="4457700"/>
            <a:ext cx="76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7" name="Line 10"/>
          <p:cNvSpPr>
            <a:spLocks noChangeShapeType="1"/>
          </p:cNvSpPr>
          <p:nvPr/>
        </p:nvSpPr>
        <p:spPr bwMode="auto">
          <a:xfrm flipV="1">
            <a:off x="3213279" y="3924300"/>
            <a:ext cx="1524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8" name="Line 11"/>
          <p:cNvSpPr>
            <a:spLocks noChangeShapeType="1"/>
          </p:cNvSpPr>
          <p:nvPr/>
        </p:nvSpPr>
        <p:spPr bwMode="auto">
          <a:xfrm>
            <a:off x="3352800" y="3924300"/>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29" name="Line 12"/>
          <p:cNvSpPr>
            <a:spLocks noChangeShapeType="1"/>
          </p:cNvSpPr>
          <p:nvPr/>
        </p:nvSpPr>
        <p:spPr bwMode="auto">
          <a:xfrm>
            <a:off x="3429000" y="6003702"/>
            <a:ext cx="1600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0" name="Line 13"/>
          <p:cNvSpPr>
            <a:spLocks noChangeShapeType="1"/>
          </p:cNvSpPr>
          <p:nvPr/>
        </p:nvSpPr>
        <p:spPr bwMode="auto">
          <a:xfrm>
            <a:off x="2999168" y="6218350"/>
            <a:ext cx="228600" cy="228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1" name="Line 14"/>
          <p:cNvSpPr>
            <a:spLocks noChangeShapeType="1"/>
          </p:cNvSpPr>
          <p:nvPr/>
        </p:nvSpPr>
        <p:spPr bwMode="auto">
          <a:xfrm flipV="1">
            <a:off x="3213279" y="5319512"/>
            <a:ext cx="152400" cy="11430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2" name="Line 15"/>
          <p:cNvSpPr>
            <a:spLocks noChangeShapeType="1"/>
          </p:cNvSpPr>
          <p:nvPr/>
        </p:nvSpPr>
        <p:spPr bwMode="auto">
          <a:xfrm>
            <a:off x="3365679" y="5305023"/>
            <a:ext cx="1828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5133" name="Line 16"/>
          <p:cNvSpPr>
            <a:spLocks noChangeShapeType="1"/>
          </p:cNvSpPr>
          <p:nvPr/>
        </p:nvSpPr>
        <p:spPr bwMode="auto">
          <a:xfrm>
            <a:off x="4280079" y="5494986"/>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6108879" y="2671107"/>
            <a:ext cx="5769733" cy="3877985"/>
          </a:xfrm>
          <a:prstGeom prst="rect">
            <a:avLst/>
          </a:prstGeom>
          <a:noFill/>
          <a:ln w="28575">
            <a:solidFill>
              <a:schemeClr val="tx1"/>
            </a:solidFill>
          </a:ln>
        </p:spPr>
        <p:txBody>
          <a:bodyPr wrap="square" rtlCol="0">
            <a:spAutoFit/>
          </a:bodyPr>
          <a:lstStyle/>
          <a:p>
            <a:r>
              <a:rPr lang="en-GB" sz="2400" b="1" u="sng" dirty="0" smtClean="0"/>
              <a:t>LARGE S.D Means</a:t>
            </a:r>
          </a:p>
          <a:p>
            <a:pPr marL="342900" indent="-342900">
              <a:buFont typeface="Wingdings" panose="05000000000000000000" pitchFamily="2" charset="2"/>
              <a:buChar char="§"/>
            </a:pPr>
            <a:r>
              <a:rPr lang="en-GB" sz="2400" dirty="0" smtClean="0"/>
              <a:t>Wide scatter of  measured values around the mean</a:t>
            </a:r>
          </a:p>
          <a:p>
            <a:endParaRPr lang="en-GB" sz="2400" dirty="0" smtClean="0"/>
          </a:p>
          <a:p>
            <a:r>
              <a:rPr lang="en-GB" sz="2400" b="1" u="sng" dirty="0" smtClean="0"/>
              <a:t>SMALL S.D Means </a:t>
            </a:r>
          </a:p>
          <a:p>
            <a:pPr marL="342900" indent="-342900">
              <a:buFont typeface="Wingdings" panose="05000000000000000000" pitchFamily="2" charset="2"/>
              <a:buChar char="§"/>
            </a:pPr>
            <a:r>
              <a:rPr lang="en-GB" sz="2400" dirty="0" smtClean="0"/>
              <a:t>Individual values  are concentrated around the mean with little variations among them</a:t>
            </a:r>
          </a:p>
          <a:p>
            <a:endParaRPr lang="en-GB" dirty="0" smtClean="0"/>
          </a:p>
          <a:p>
            <a:endParaRPr lang="en-GB" dirty="0" smtClean="0"/>
          </a:p>
          <a:p>
            <a:pPr marL="285750" indent="-285750">
              <a:buFont typeface="Wingdings" panose="05000000000000000000" pitchFamily="2" charset="2"/>
              <a:buChar char="§"/>
            </a:pPr>
            <a:endParaRPr lang="en-GB" dirty="0"/>
          </a:p>
        </p:txBody>
      </p:sp>
      <p:sp>
        <p:nvSpPr>
          <p:cNvPr id="3" name="Slide Number Placeholder 2"/>
          <p:cNvSpPr>
            <a:spLocks noGrp="1"/>
          </p:cNvSpPr>
          <p:nvPr>
            <p:ph type="sldNum" sz="quarter" idx="12"/>
          </p:nvPr>
        </p:nvSpPr>
        <p:spPr/>
        <p:txBody>
          <a:bodyPr/>
          <a:lstStyle/>
          <a:p>
            <a:fld id="{69E57DC2-970A-4B3E-BB1C-7A09969E49DF}" type="slidenum">
              <a:rPr lang="en-US" smtClean="0"/>
              <a:t>34</a:t>
            </a:fld>
            <a:endParaRPr lang="en-US" dirty="0"/>
          </a:p>
        </p:txBody>
      </p:sp>
      <p:pic>
        <p:nvPicPr>
          <p:cNvPr id="16" name="Picture 15"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4065064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3"/>
          <p:cNvSpPr>
            <a:spLocks noGrp="1" noChangeArrowheads="1"/>
          </p:cNvSpPr>
          <p:nvPr>
            <p:ph type="body" idx="1"/>
          </p:nvPr>
        </p:nvSpPr>
        <p:spPr>
          <a:xfrm>
            <a:off x="1524000" y="152400"/>
            <a:ext cx="9144000" cy="6705600"/>
          </a:xfrm>
        </p:spPr>
        <p:txBody>
          <a:bodyPr/>
          <a:lstStyle/>
          <a:p>
            <a:pPr eaLnBrk="1" hangingPunct="1">
              <a:lnSpc>
                <a:spcPct val="90000"/>
              </a:lnSpc>
            </a:pPr>
            <a:r>
              <a:rPr lang="en-US" altLang="en-US" sz="2800" b="1" dirty="0"/>
              <a:t>SD used for data normally distributed</a:t>
            </a:r>
          </a:p>
          <a:p>
            <a:pPr eaLnBrk="1" hangingPunct="1">
              <a:lnSpc>
                <a:spcPct val="90000"/>
              </a:lnSpc>
            </a:pPr>
            <a:r>
              <a:rPr lang="en-US" altLang="en-US" sz="2800" b="1" dirty="0"/>
              <a:t>Indicated as </a:t>
            </a:r>
            <a:r>
              <a:rPr lang="en-US" altLang="en-US" sz="2800" b="1" dirty="0">
                <a:sym typeface="Symbol" panose="05050102010706020507" pitchFamily="18" charset="2"/>
              </a:rPr>
              <a:t>  to the mean value</a:t>
            </a:r>
            <a:endParaRPr lang="en-US" altLang="en-US" sz="2800" b="1" dirty="0"/>
          </a:p>
          <a:p>
            <a:pPr eaLnBrk="1" hangingPunct="1">
              <a:lnSpc>
                <a:spcPct val="90000"/>
              </a:lnSpc>
            </a:pPr>
            <a:r>
              <a:rPr lang="en-US" altLang="en-US" sz="2800" b="1" dirty="0"/>
              <a:t>Mean ± 1SD = 68.2%</a:t>
            </a:r>
          </a:p>
          <a:p>
            <a:pPr eaLnBrk="1" hangingPunct="1">
              <a:lnSpc>
                <a:spcPct val="90000"/>
              </a:lnSpc>
            </a:pPr>
            <a:r>
              <a:rPr lang="en-US" altLang="en-US" sz="2800" b="1" dirty="0"/>
              <a:t>Mean ± 2SD = 95.4%</a:t>
            </a:r>
          </a:p>
          <a:p>
            <a:pPr eaLnBrk="1" hangingPunct="1">
              <a:lnSpc>
                <a:spcPct val="90000"/>
              </a:lnSpc>
            </a:pPr>
            <a:r>
              <a:rPr lang="en-US" altLang="en-US" sz="2800" b="1" dirty="0"/>
              <a:t>Mean ± 3SD = 99.7%</a:t>
            </a:r>
          </a:p>
          <a:p>
            <a:pPr eaLnBrk="1" hangingPunct="1">
              <a:lnSpc>
                <a:spcPct val="90000"/>
              </a:lnSpc>
            </a:pPr>
            <a:r>
              <a:rPr lang="en-US" altLang="en-US" sz="2800" b="1" dirty="0">
                <a:solidFill>
                  <a:srgbClr val="C00000"/>
                </a:solidFill>
              </a:rPr>
              <a:t>Significance tests </a:t>
            </a:r>
            <a:r>
              <a:rPr lang="en-US" altLang="en-US" sz="2800" b="1" dirty="0"/>
              <a:t>– Theory of Probability </a:t>
            </a:r>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4277261" y="1511792"/>
            <a:ext cx="3311212"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Slide Number Placeholder 1"/>
          <p:cNvSpPr>
            <a:spLocks noGrp="1"/>
          </p:cNvSpPr>
          <p:nvPr>
            <p:ph type="sldNum" sz="quarter" idx="12"/>
          </p:nvPr>
        </p:nvSpPr>
        <p:spPr/>
        <p:txBody>
          <a:bodyPr/>
          <a:lstStyle/>
          <a:p>
            <a:fld id="{69E57DC2-970A-4B3E-BB1C-7A09969E49DF}" type="slidenum">
              <a:rPr lang="en-US" smtClean="0"/>
              <a:t>35</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1006486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4294967295"/>
          </p:nvPr>
        </p:nvSpPr>
        <p:spPr>
          <a:xfrm>
            <a:off x="1159099" y="0"/>
            <a:ext cx="10457645" cy="6858000"/>
          </a:xfrm>
        </p:spPr>
        <p:txBody>
          <a:bodyPr>
            <a:normAutofit/>
          </a:bodyPr>
          <a:lstStyle/>
          <a:p>
            <a:pPr>
              <a:buFontTx/>
              <a:buNone/>
            </a:pPr>
            <a:r>
              <a:rPr lang="en-US" altLang="en-US" sz="3000" b="1" u="sng" dirty="0" smtClean="0">
                <a:solidFill>
                  <a:srgbClr val="7030A0"/>
                </a:solidFill>
              </a:rPr>
              <a:t>Steps for SD calculation</a:t>
            </a:r>
          </a:p>
          <a:p>
            <a:pPr>
              <a:lnSpc>
                <a:spcPct val="150000"/>
              </a:lnSpc>
              <a:spcBef>
                <a:spcPts val="0"/>
              </a:spcBef>
              <a:spcAft>
                <a:spcPts val="0"/>
              </a:spcAft>
              <a:buFontTx/>
              <a:buAutoNum type="arabicPeriod"/>
            </a:pPr>
            <a:r>
              <a:rPr lang="en-US" altLang="en-US" sz="3000" b="1" dirty="0" smtClean="0"/>
              <a:t>Calculate mean</a:t>
            </a:r>
          </a:p>
          <a:p>
            <a:pPr>
              <a:lnSpc>
                <a:spcPct val="150000"/>
              </a:lnSpc>
              <a:spcBef>
                <a:spcPts val="0"/>
              </a:spcBef>
              <a:spcAft>
                <a:spcPts val="0"/>
              </a:spcAft>
              <a:buFontTx/>
              <a:buAutoNum type="arabicPeriod"/>
            </a:pPr>
            <a:r>
              <a:rPr lang="en-US" altLang="en-US" sz="3000" b="1" dirty="0" smtClean="0"/>
              <a:t>Find difference of each observation from mean</a:t>
            </a:r>
          </a:p>
          <a:p>
            <a:pPr>
              <a:lnSpc>
                <a:spcPct val="150000"/>
              </a:lnSpc>
              <a:spcBef>
                <a:spcPts val="0"/>
              </a:spcBef>
              <a:spcAft>
                <a:spcPts val="0"/>
              </a:spcAft>
              <a:buFontTx/>
              <a:buAutoNum type="arabicPeriod"/>
            </a:pPr>
            <a:r>
              <a:rPr lang="en-US" altLang="en-US" sz="3000" b="1" dirty="0" smtClean="0"/>
              <a:t>Square the difference</a:t>
            </a:r>
          </a:p>
          <a:p>
            <a:pPr>
              <a:lnSpc>
                <a:spcPct val="150000"/>
              </a:lnSpc>
              <a:spcBef>
                <a:spcPts val="0"/>
              </a:spcBef>
              <a:spcAft>
                <a:spcPts val="0"/>
              </a:spcAft>
              <a:buFontTx/>
              <a:buAutoNum type="arabicPeriod"/>
            </a:pPr>
            <a:r>
              <a:rPr lang="en-US" altLang="en-US" sz="3000" b="1" dirty="0" smtClean="0"/>
              <a:t>Add the squared values to get the sum of squares</a:t>
            </a:r>
          </a:p>
          <a:p>
            <a:pPr>
              <a:lnSpc>
                <a:spcPct val="150000"/>
              </a:lnSpc>
              <a:spcBef>
                <a:spcPts val="0"/>
              </a:spcBef>
              <a:spcAft>
                <a:spcPts val="0"/>
              </a:spcAft>
              <a:buFontTx/>
              <a:buAutoNum type="arabicPeriod"/>
            </a:pPr>
            <a:r>
              <a:rPr lang="en-US" altLang="en-US" sz="3000" b="1" dirty="0" smtClean="0"/>
              <a:t>Divide the sum by the number of observations minus one (n – 1) to get mean-squared deviation or variance</a:t>
            </a:r>
          </a:p>
          <a:p>
            <a:pPr>
              <a:lnSpc>
                <a:spcPct val="150000"/>
              </a:lnSpc>
              <a:spcBef>
                <a:spcPts val="0"/>
              </a:spcBef>
              <a:spcAft>
                <a:spcPts val="0"/>
              </a:spcAft>
              <a:buFontTx/>
              <a:buAutoNum type="arabicPeriod"/>
            </a:pPr>
            <a:r>
              <a:rPr lang="en-US" altLang="en-US" sz="3000" b="1" dirty="0" smtClean="0"/>
              <a:t>Find the square root of variance to get root-mean squared deviation or SD </a:t>
            </a:r>
          </a:p>
        </p:txBody>
      </p:sp>
      <p:sp>
        <p:nvSpPr>
          <p:cNvPr id="2" name="Slide Number Placeholder 1"/>
          <p:cNvSpPr>
            <a:spLocks noGrp="1"/>
          </p:cNvSpPr>
          <p:nvPr>
            <p:ph type="sldNum" sz="quarter" idx="12"/>
          </p:nvPr>
        </p:nvSpPr>
        <p:spPr/>
        <p:txBody>
          <a:bodyPr/>
          <a:lstStyle/>
          <a:p>
            <a:fld id="{69E57DC2-970A-4B3E-BB1C-7A09969E49DF}" type="slidenum">
              <a:rPr lang="en-US" smtClean="0"/>
              <a:t>36</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421565737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b="1" dirty="0" smtClean="0">
                <a:solidFill>
                  <a:srgbClr val="7030A0"/>
                </a:solidFill>
              </a:rPr>
              <a:t>Calculation</a:t>
            </a:r>
            <a:r>
              <a:rPr lang="en-US" altLang="en-US" b="1" dirty="0" smtClean="0"/>
              <a:t> </a:t>
            </a:r>
          </a:p>
        </p:txBody>
      </p:sp>
      <p:sp>
        <p:nvSpPr>
          <p:cNvPr id="8195" name="Rectangle 3"/>
          <p:cNvSpPr>
            <a:spLocks noGrp="1" noChangeArrowheads="1"/>
          </p:cNvSpPr>
          <p:nvPr>
            <p:ph type="body" sz="half" idx="1"/>
          </p:nvPr>
        </p:nvSpPr>
        <p:spPr/>
        <p:txBody>
          <a:bodyPr/>
          <a:lstStyle/>
          <a:p>
            <a:pPr eaLnBrk="1" hangingPunct="1"/>
            <a:endParaRPr lang="en-US" altLang="en-US" b="1" dirty="0" smtClean="0"/>
          </a:p>
          <a:p>
            <a:pPr eaLnBrk="1" hangingPunct="1">
              <a:buFontTx/>
              <a:buNone/>
            </a:pPr>
            <a:r>
              <a:rPr lang="en-US" altLang="en-US" sz="3200" b="1" dirty="0"/>
              <a:t>Mean</a:t>
            </a:r>
          </a:p>
          <a:p>
            <a:pPr eaLnBrk="1" hangingPunct="1">
              <a:buFontTx/>
              <a:buNone/>
            </a:pPr>
            <a:r>
              <a:rPr lang="en-US" altLang="en-US" sz="3200" b="1" dirty="0"/>
              <a:t> x = 28 / 7</a:t>
            </a:r>
          </a:p>
          <a:p>
            <a:pPr eaLnBrk="1" hangingPunct="1">
              <a:buFontTx/>
              <a:buNone/>
            </a:pPr>
            <a:r>
              <a:rPr lang="en-US" altLang="en-US" sz="3200" b="1" dirty="0"/>
              <a:t>    = 4</a:t>
            </a:r>
          </a:p>
          <a:p>
            <a:pPr eaLnBrk="1" hangingPunct="1"/>
            <a:endParaRPr lang="en-US" altLang="en-US" sz="3200" b="1" dirty="0"/>
          </a:p>
          <a:p>
            <a:pPr eaLnBrk="1" hangingPunct="1"/>
            <a:endParaRPr lang="en-US" altLang="en-US" b="1" dirty="0" smtClean="0"/>
          </a:p>
          <a:p>
            <a:pPr eaLnBrk="1" hangingPunct="1"/>
            <a:endParaRPr lang="en-US" altLang="en-US" b="1" dirty="0" smtClean="0"/>
          </a:p>
          <a:p>
            <a:pPr eaLnBrk="1" hangingPunct="1"/>
            <a:endParaRPr lang="en-US" altLang="en-US" b="1" dirty="0" smtClean="0"/>
          </a:p>
        </p:txBody>
      </p:sp>
      <p:graphicFrame>
        <p:nvGraphicFramePr>
          <p:cNvPr id="218116" name="Group 4"/>
          <p:cNvGraphicFramePr>
            <a:graphicFrameLocks noGrp="1"/>
          </p:cNvGraphicFramePr>
          <p:nvPr>
            <p:ph type="body" sz="half" idx="2"/>
          </p:nvPr>
        </p:nvGraphicFramePr>
        <p:xfrm>
          <a:off x="6172200" y="1600200"/>
          <a:ext cx="4038600" cy="4525964"/>
        </p:xfrm>
        <a:graphic>
          <a:graphicData uri="http://schemas.openxmlformats.org/drawingml/2006/table">
            <a:tbl>
              <a:tblPr/>
              <a:tblGrid>
                <a:gridCol w="1825625"/>
                <a:gridCol w="2212975"/>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X - 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8225" name="Line 36"/>
          <p:cNvSpPr>
            <a:spLocks noChangeShapeType="1"/>
          </p:cNvSpPr>
          <p:nvPr/>
        </p:nvSpPr>
        <p:spPr bwMode="auto">
          <a:xfrm>
            <a:off x="1565857" y="3437586"/>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226" name="Line 37"/>
          <p:cNvSpPr>
            <a:spLocks noChangeShapeType="1"/>
          </p:cNvSpPr>
          <p:nvPr/>
        </p:nvSpPr>
        <p:spPr bwMode="auto">
          <a:xfrm>
            <a:off x="9220200" y="1676400"/>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69E57DC2-970A-4B3E-BB1C-7A09969E49DF}" type="slidenum">
              <a:rPr lang="en-US" smtClean="0"/>
              <a:t>37</a:t>
            </a:fld>
            <a:endParaRPr lang="en-US" dirty="0"/>
          </a:p>
        </p:txBody>
      </p:sp>
      <p:pic>
        <p:nvPicPr>
          <p:cNvPr id="8" name="Picture 7"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25849883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a:spLocks noGrp="1" noChangeArrowheads="1"/>
          </p:cNvSpPr>
          <p:nvPr>
            <p:ph type="body" sz="half" idx="1"/>
          </p:nvPr>
        </p:nvSpPr>
        <p:spPr>
          <a:xfrm>
            <a:off x="1371600" y="1676401"/>
            <a:ext cx="4447786" cy="4191000"/>
          </a:xfrm>
        </p:spPr>
        <p:txBody>
          <a:bodyPr>
            <a:normAutofit fontScale="92500" lnSpcReduction="10000"/>
          </a:bodyPr>
          <a:lstStyle/>
          <a:p>
            <a:pPr eaLnBrk="1" hangingPunct="1"/>
            <a:endParaRPr lang="en-US" altLang="en-US" b="1" dirty="0" smtClean="0"/>
          </a:p>
          <a:p>
            <a:pPr eaLnBrk="1" hangingPunct="1"/>
            <a:r>
              <a:rPr lang="en-US" altLang="en-US" sz="3000" b="1" dirty="0" smtClean="0"/>
              <a:t>x = 28 / 7 = 4</a:t>
            </a:r>
          </a:p>
          <a:p>
            <a:pPr eaLnBrk="1" hangingPunct="1"/>
            <a:r>
              <a:rPr lang="en-US" altLang="en-US" sz="3000" b="1" dirty="0" smtClean="0">
                <a:solidFill>
                  <a:schemeClr val="tx1"/>
                </a:solidFill>
              </a:rPr>
              <a:t>Variance</a:t>
            </a:r>
            <a:r>
              <a:rPr lang="en-US" altLang="en-US" sz="3000" b="1" dirty="0" smtClean="0"/>
              <a:t>  </a:t>
            </a:r>
            <a:r>
              <a:rPr lang="en-US" altLang="en-US" sz="3000" b="1" dirty="0"/>
              <a:t>=  </a:t>
            </a:r>
            <a:r>
              <a:rPr lang="en-GB" altLang="en-US" sz="3000" b="1" dirty="0">
                <a:latin typeface="Symbol" panose="05050102010706020507" pitchFamily="18" charset="2"/>
              </a:rPr>
              <a:t>S</a:t>
            </a:r>
            <a:r>
              <a:rPr lang="en-US" altLang="en-US" sz="3000" b="1" dirty="0"/>
              <a:t>(x –x)</a:t>
            </a:r>
            <a:r>
              <a:rPr lang="en-US" altLang="en-US" sz="3000" b="1" baseline="30000" dirty="0"/>
              <a:t>2</a:t>
            </a:r>
            <a:r>
              <a:rPr lang="en-US" altLang="en-US" sz="3000" b="1" dirty="0"/>
              <a:t> </a:t>
            </a:r>
          </a:p>
          <a:p>
            <a:pPr>
              <a:buNone/>
            </a:pPr>
            <a:r>
              <a:rPr lang="en-US" altLang="en-US" sz="3000" b="1" dirty="0"/>
              <a:t>                        </a:t>
            </a:r>
            <a:r>
              <a:rPr lang="en-US" altLang="en-US" sz="3000" b="1" dirty="0" smtClean="0"/>
              <a:t>  n </a:t>
            </a:r>
            <a:r>
              <a:rPr lang="en-US" altLang="en-US" sz="3000" b="1" dirty="0"/>
              <a:t>– 1</a:t>
            </a:r>
            <a:endParaRPr lang="en-US" altLang="en-US" sz="3000" b="1" dirty="0" smtClean="0"/>
          </a:p>
          <a:p>
            <a:pPr eaLnBrk="1" hangingPunct="1"/>
            <a:r>
              <a:rPr lang="en-US" altLang="en-US" sz="3000" b="1" dirty="0" smtClean="0"/>
              <a:t>Variance = 28 / 6</a:t>
            </a:r>
          </a:p>
          <a:p>
            <a:pPr eaLnBrk="1" hangingPunct="1">
              <a:buFontTx/>
              <a:buNone/>
            </a:pPr>
            <a:r>
              <a:rPr lang="en-US" altLang="en-US" sz="3000" b="1" dirty="0" smtClean="0"/>
              <a:t>                    = 4.67</a:t>
            </a:r>
          </a:p>
          <a:p>
            <a:pPr eaLnBrk="1" hangingPunct="1"/>
            <a:endParaRPr lang="en-US" altLang="en-US" sz="3000" b="1" dirty="0" smtClean="0"/>
          </a:p>
          <a:p>
            <a:pPr eaLnBrk="1" hangingPunct="1"/>
            <a:r>
              <a:rPr lang="en-US" altLang="en-US" sz="3000" b="1" dirty="0" smtClean="0"/>
              <a:t>SD = √4.67 = 2.16</a:t>
            </a:r>
          </a:p>
          <a:p>
            <a:pPr eaLnBrk="1" hangingPunct="1"/>
            <a:endParaRPr lang="en-US" altLang="en-US" sz="3000" b="1" dirty="0" smtClean="0"/>
          </a:p>
          <a:p>
            <a:pPr eaLnBrk="1" hangingPunct="1"/>
            <a:endParaRPr lang="en-US" altLang="en-US" b="1" dirty="0" smtClean="0"/>
          </a:p>
        </p:txBody>
      </p:sp>
      <p:graphicFrame>
        <p:nvGraphicFramePr>
          <p:cNvPr id="218116" name="Group 4"/>
          <p:cNvGraphicFramePr>
            <a:graphicFrameLocks noGrp="1"/>
          </p:cNvGraphicFramePr>
          <p:nvPr>
            <p:ph type="body" sz="half" idx="2"/>
          </p:nvPr>
        </p:nvGraphicFramePr>
        <p:xfrm>
          <a:off x="6172200" y="1600200"/>
          <a:ext cx="4038600" cy="4525964"/>
        </p:xfrm>
        <a:graphic>
          <a:graphicData uri="http://schemas.openxmlformats.org/drawingml/2006/table">
            <a:tbl>
              <a:tblPr/>
              <a:tblGrid>
                <a:gridCol w="1130300"/>
                <a:gridCol w="1373188"/>
                <a:gridCol w="1535112"/>
              </a:tblGrid>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X</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X - X</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(X - X)</a:t>
                      </a:r>
                      <a:r>
                        <a:rPr kumimoji="0" lang="en-US" sz="2800" b="1" i="0" u="none" strike="noStrike" cap="none" normalizeH="0" baseline="3000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dirty="0" smtClean="0">
                          <a:ln>
                            <a:noFill/>
                          </a:ln>
                          <a:solidFill>
                            <a:schemeClr val="tx1"/>
                          </a:solidFill>
                          <a:effectLst/>
                          <a:latin typeface="Arial" charset="0"/>
                        </a:rPr>
                        <a:t>2</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0</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5</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1</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67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6</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4</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7</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3</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9</a:t>
                      </a:r>
                    </a:p>
                  </a:txBody>
                  <a:tcPr horzOverflow="overflow">
                    <a:lnL w="12700" cap="flat" cmpd="sng" algn="ctr">
                      <a:solidFill>
                        <a:schemeClr val="tx1"/>
                      </a:solidFill>
                      <a:prstDash val="solid"/>
                      <a:miter lim="800000"/>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r>
            </a:tbl>
          </a:graphicData>
        </a:graphic>
      </p:graphicFrame>
      <p:sp>
        <p:nvSpPr>
          <p:cNvPr id="9258" name="Line 84"/>
          <p:cNvSpPr>
            <a:spLocks noChangeShapeType="1"/>
          </p:cNvSpPr>
          <p:nvPr/>
        </p:nvSpPr>
        <p:spPr bwMode="auto">
          <a:xfrm>
            <a:off x="2823835" y="5110766"/>
            <a:ext cx="771658" cy="2146"/>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59" name="Line 85"/>
          <p:cNvSpPr>
            <a:spLocks noChangeShapeType="1"/>
          </p:cNvSpPr>
          <p:nvPr/>
        </p:nvSpPr>
        <p:spPr bwMode="auto">
          <a:xfrm>
            <a:off x="1834166" y="2106770"/>
            <a:ext cx="228600" cy="0"/>
          </a:xfrm>
          <a:prstGeom prst="line">
            <a:avLst/>
          </a:prstGeom>
          <a:noFill/>
          <a:ln w="5715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0" name="Line 86"/>
          <p:cNvSpPr>
            <a:spLocks noChangeShapeType="1"/>
          </p:cNvSpPr>
          <p:nvPr/>
        </p:nvSpPr>
        <p:spPr bwMode="auto">
          <a:xfrm>
            <a:off x="8153400" y="1676400"/>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261" name="Line 87"/>
          <p:cNvSpPr>
            <a:spLocks noChangeShapeType="1"/>
          </p:cNvSpPr>
          <p:nvPr/>
        </p:nvSpPr>
        <p:spPr bwMode="auto">
          <a:xfrm>
            <a:off x="9525000" y="1676400"/>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8" name="Line 8"/>
          <p:cNvSpPr>
            <a:spLocks noChangeShapeType="1"/>
          </p:cNvSpPr>
          <p:nvPr/>
        </p:nvSpPr>
        <p:spPr bwMode="auto">
          <a:xfrm>
            <a:off x="4471652" y="2593834"/>
            <a:ext cx="228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9" name="Line 8"/>
          <p:cNvSpPr>
            <a:spLocks noChangeShapeType="1"/>
          </p:cNvSpPr>
          <p:nvPr/>
        </p:nvSpPr>
        <p:spPr bwMode="auto">
          <a:xfrm flipV="1">
            <a:off x="3595493" y="2963123"/>
            <a:ext cx="1211688" cy="15913"/>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69E57DC2-970A-4B3E-BB1C-7A09969E49DF}" type="slidenum">
              <a:rPr lang="en-US" smtClean="0"/>
              <a:t>38</a:t>
            </a:fld>
            <a:endParaRPr lang="en-US" dirty="0"/>
          </a:p>
        </p:txBody>
      </p:sp>
      <p:pic>
        <p:nvPicPr>
          <p:cNvPr id="11" name="Picture 10"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22604497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0242" name="Rectangle 3"/>
              <p:cNvSpPr>
                <a:spLocks noGrp="1" noChangeArrowheads="1"/>
              </p:cNvSpPr>
              <p:nvPr>
                <p:ph type="body" idx="1"/>
              </p:nvPr>
            </p:nvSpPr>
            <p:spPr>
              <a:xfrm>
                <a:off x="1326523" y="152400"/>
                <a:ext cx="10303099" cy="6705600"/>
              </a:xfrm>
            </p:spPr>
            <p:txBody>
              <a:bodyPr>
                <a:normAutofit/>
              </a:bodyPr>
              <a:lstStyle/>
              <a:p>
                <a:pPr eaLnBrk="1" hangingPunct="1">
                  <a:lnSpc>
                    <a:spcPct val="110000"/>
                  </a:lnSpc>
                  <a:buFontTx/>
                  <a:buNone/>
                </a:pPr>
                <a:r>
                  <a:rPr lang="en-US" altLang="en-US" sz="2800" b="1" u="sng" dirty="0">
                    <a:solidFill>
                      <a:srgbClr val="7030A0"/>
                    </a:solidFill>
                  </a:rPr>
                  <a:t>STANDARD ERROR of MEANS </a:t>
                </a:r>
              </a:p>
              <a:p>
                <a:pPr eaLnBrk="1" hangingPunct="1">
                  <a:lnSpc>
                    <a:spcPct val="110000"/>
                  </a:lnSpc>
                </a:pPr>
                <a:r>
                  <a:rPr lang="en-US" altLang="en-US" sz="2800" b="1" dirty="0"/>
                  <a:t>A measure of the extent to which the sample means deviate from the true population </a:t>
                </a:r>
                <a:r>
                  <a:rPr lang="en-US" altLang="en-US" sz="2800" b="1" dirty="0" smtClean="0"/>
                  <a:t>mean</a:t>
                </a:r>
                <a:endParaRPr lang="en-US" altLang="en-US" sz="2800" b="1" dirty="0"/>
              </a:p>
              <a:p>
                <a:pPr eaLnBrk="1" hangingPunct="1">
                  <a:lnSpc>
                    <a:spcPct val="110000"/>
                  </a:lnSpc>
                </a:pPr>
                <a:r>
                  <a:rPr lang="en-US" altLang="en-US" sz="2800" b="1" dirty="0"/>
                  <a:t>SEM is standard deviation calculated for the distribution of means considering each mean as raw </a:t>
                </a:r>
                <a:r>
                  <a:rPr lang="en-US" altLang="en-US" sz="2800" b="1" dirty="0" smtClean="0"/>
                  <a:t>value</a:t>
                </a:r>
                <a:endParaRPr lang="en-US" altLang="en-US" sz="2800" b="1" dirty="0"/>
              </a:p>
              <a:p>
                <a:pPr eaLnBrk="1" hangingPunct="1">
                  <a:lnSpc>
                    <a:spcPct val="110000"/>
                  </a:lnSpc>
                </a:pPr>
                <a:r>
                  <a:rPr lang="en-US" altLang="en-US" sz="2800" b="1" dirty="0"/>
                  <a:t>Measure of variation between mean values</a:t>
                </a:r>
              </a:p>
              <a:p>
                <a:pPr eaLnBrk="1" hangingPunct="1">
                  <a:lnSpc>
                    <a:spcPct val="110000"/>
                  </a:lnSpc>
                  <a:buFontTx/>
                  <a:buNone/>
                </a:pPr>
                <a:r>
                  <a:rPr lang="en-US" altLang="en-US" sz="2800" b="1" dirty="0"/>
                  <a:t>                </a:t>
                </a:r>
                <a:r>
                  <a:rPr lang="en-US" altLang="en-US" sz="2800" b="1" dirty="0" smtClean="0"/>
                  <a:t>S.E.M </a:t>
                </a:r>
                <a:r>
                  <a:rPr lang="en-US" altLang="en-US" sz="2800" b="1" dirty="0"/>
                  <a:t>=  </a:t>
                </a:r>
                <a:r>
                  <a:rPr lang="en-US" altLang="en-US" sz="2800" b="1" dirty="0" smtClean="0"/>
                  <a:t>SD/</a:t>
                </a:r>
                <a14:m>
                  <m:oMath xmlns:m="http://schemas.openxmlformats.org/officeDocument/2006/math">
                    <m:r>
                      <a:rPr lang="en-US" altLang="en-US" sz="2800" b="1" i="1" smtClean="0">
                        <a:latin typeface="Cambria Math"/>
                        <a:ea typeface="Cambria Math"/>
                      </a:rPr>
                      <m:t>√</m:t>
                    </m:r>
                  </m:oMath>
                </a14:m>
                <a:r>
                  <a:rPr lang="en-US" altLang="en-US" sz="2800" b="1" dirty="0" smtClean="0"/>
                  <a:t>n </a:t>
                </a:r>
                <a:endParaRPr lang="en-US" altLang="en-US" sz="2800" b="1" dirty="0"/>
              </a:p>
              <a:p>
                <a:pPr algn="just" eaLnBrk="1" hangingPunct="1">
                  <a:lnSpc>
                    <a:spcPct val="110000"/>
                  </a:lnSpc>
                </a:pPr>
                <a:r>
                  <a:rPr lang="en-US" altLang="en-US" sz="2800" b="1" dirty="0" smtClean="0">
                    <a:solidFill>
                      <a:srgbClr val="C00000"/>
                    </a:solidFill>
                  </a:rPr>
                  <a:t>Uses</a:t>
                </a:r>
                <a:r>
                  <a:rPr lang="en-US" altLang="en-US" sz="2800" b="1" dirty="0" smtClean="0"/>
                  <a:t> </a:t>
                </a:r>
                <a:r>
                  <a:rPr lang="en-US" altLang="en-US" sz="2800" b="1" dirty="0"/>
                  <a:t>- Gives an idea of error likely to occur if the mean calculated from observations in a sample is applied as such to whole of population</a:t>
                </a:r>
              </a:p>
              <a:p>
                <a:pPr marL="0" indent="0" algn="just" eaLnBrk="1" hangingPunct="1">
                  <a:lnSpc>
                    <a:spcPct val="110000"/>
                  </a:lnSpc>
                  <a:buNone/>
                </a:pPr>
                <a:endParaRPr lang="en-US" altLang="en-US" sz="2800" b="1" dirty="0"/>
              </a:p>
            </p:txBody>
          </p:sp>
        </mc:Choice>
        <mc:Fallback xmlns="">
          <p:sp>
            <p:nvSpPr>
              <p:cNvPr id="10242" name="Rectangle 3"/>
              <p:cNvSpPr>
                <a:spLocks noGrp="1" noRot="1" noChangeAspect="1" noMove="1" noResize="1" noEditPoints="1" noAdjustHandles="1" noChangeArrowheads="1" noChangeShapeType="1" noTextEdit="1"/>
              </p:cNvSpPr>
              <p:nvPr>
                <p:ph type="body" idx="1"/>
              </p:nvPr>
            </p:nvSpPr>
            <p:spPr>
              <a:xfrm>
                <a:off x="1326523" y="152400"/>
                <a:ext cx="10303099" cy="6705600"/>
              </a:xfrm>
              <a:blipFill rotWithShape="1">
                <a:blip r:embed="rId2"/>
                <a:stretch>
                  <a:fillRect l="-1243" t="-727" r="-1183"/>
                </a:stretch>
              </a:blipFill>
            </p:spPr>
            <p:txBody>
              <a:bodyPr/>
              <a:lstStyle/>
              <a:p>
                <a:r>
                  <a:rPr lang="en-SG">
                    <a:noFill/>
                  </a:rPr>
                  <a:t> </a:t>
                </a:r>
              </a:p>
            </p:txBody>
          </p:sp>
        </mc:Fallback>
      </mc:AlternateContent>
      <p:sp>
        <p:nvSpPr>
          <p:cNvPr id="2" name="Slide Number Placeholder 1"/>
          <p:cNvSpPr>
            <a:spLocks noGrp="1"/>
          </p:cNvSpPr>
          <p:nvPr>
            <p:ph type="sldNum" sz="quarter" idx="12"/>
          </p:nvPr>
        </p:nvSpPr>
        <p:spPr/>
        <p:txBody>
          <a:bodyPr/>
          <a:lstStyle/>
          <a:p>
            <a:fld id="{69E57DC2-970A-4B3E-BB1C-7A09969E49DF}" type="slidenum">
              <a:rPr lang="en-US" smtClean="0"/>
              <a:t>39</a:t>
            </a:fld>
            <a:endParaRPr lang="en-US" dirty="0"/>
          </a:p>
        </p:txBody>
      </p:sp>
      <p:pic>
        <p:nvPicPr>
          <p:cNvPr id="6" name="Picture 5"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72470" y="0"/>
            <a:ext cx="1319530" cy="1139190"/>
          </a:xfrm>
          <a:prstGeom prst="rect">
            <a:avLst/>
          </a:prstGeom>
          <a:noFill/>
          <a:ln>
            <a:noFill/>
          </a:ln>
        </p:spPr>
      </p:pic>
    </p:spTree>
    <p:extLst>
      <p:ext uri="{BB962C8B-B14F-4D97-AF65-F5344CB8AC3E}">
        <p14:creationId xmlns:p14="http://schemas.microsoft.com/office/powerpoint/2010/main" val="2112206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5400" b="1" dirty="0" smtClean="0"/>
              <a:t>FOUNDATION MODULE (I)</a:t>
            </a:r>
            <a:br>
              <a:rPr lang="en-GB" sz="5400" b="1" dirty="0" smtClean="0"/>
            </a:br>
            <a:r>
              <a:rPr lang="en-GB" sz="5400" b="1" dirty="0" smtClean="0"/>
              <a:t>PRACTICAL</a:t>
            </a:r>
            <a:r>
              <a:rPr lang="en-GB" b="1" dirty="0" smtClean="0"/>
              <a:t/>
            </a:r>
            <a:br>
              <a:rPr lang="en-GB" b="1" dirty="0" smtClean="0"/>
            </a:br>
            <a:r>
              <a:rPr lang="en-GB" b="1" dirty="0" smtClean="0"/>
              <a:t>BIOSTATISTICS</a:t>
            </a:r>
            <a:endParaRPr lang="en-GB" b="1" dirty="0"/>
          </a:p>
        </p:txBody>
      </p:sp>
      <p:sp>
        <p:nvSpPr>
          <p:cNvPr id="4" name="Subtitle 3"/>
          <p:cNvSpPr>
            <a:spLocks noGrp="1"/>
          </p:cNvSpPr>
          <p:nvPr>
            <p:ph type="subTitle" idx="1"/>
          </p:nvPr>
        </p:nvSpPr>
        <p:spPr/>
        <p:txBody>
          <a:bodyPr/>
          <a:lstStyle/>
          <a:p>
            <a:r>
              <a:rPr lang="en-GB" dirty="0" smtClean="0"/>
              <a:t>Dr </a:t>
            </a:r>
            <a:r>
              <a:rPr lang="en-GB" dirty="0"/>
              <a:t>U</a:t>
            </a:r>
            <a:r>
              <a:rPr lang="en-GB" dirty="0" smtClean="0"/>
              <a:t>zma </a:t>
            </a:r>
            <a:r>
              <a:rPr lang="en-GB" dirty="0"/>
              <a:t>U</a:t>
            </a:r>
            <a:r>
              <a:rPr lang="en-GB" dirty="0" smtClean="0"/>
              <a:t>mar (12</a:t>
            </a:r>
            <a:r>
              <a:rPr lang="en-GB" baseline="30000" dirty="0" smtClean="0"/>
              <a:t>th</a:t>
            </a:r>
            <a:r>
              <a:rPr lang="en-GB" dirty="0" smtClean="0"/>
              <a:t> </a:t>
            </a:r>
            <a:r>
              <a:rPr lang="en-GB" dirty="0" err="1" smtClean="0"/>
              <a:t>feb</a:t>
            </a:r>
            <a:r>
              <a:rPr lang="en-GB" dirty="0" smtClean="0"/>
              <a:t> to 21</a:t>
            </a:r>
            <a:r>
              <a:rPr lang="en-GB" baseline="30000" dirty="0" smtClean="0"/>
              <a:t>st</a:t>
            </a:r>
            <a:r>
              <a:rPr lang="en-GB" dirty="0" smtClean="0"/>
              <a:t> </a:t>
            </a:r>
            <a:r>
              <a:rPr lang="en-GB" smtClean="0"/>
              <a:t>feb  </a:t>
            </a:r>
            <a:r>
              <a:rPr lang="en-GB" dirty="0" smtClean="0"/>
              <a:t>2024)</a:t>
            </a:r>
            <a:endParaRPr lang="en-GB" dirty="0"/>
          </a:p>
        </p:txBody>
      </p:sp>
      <p:sp>
        <p:nvSpPr>
          <p:cNvPr id="3" name="Slide Number Placeholder 2"/>
          <p:cNvSpPr>
            <a:spLocks noGrp="1"/>
          </p:cNvSpPr>
          <p:nvPr>
            <p:ph type="sldNum" sz="quarter" idx="12"/>
          </p:nvPr>
        </p:nvSpPr>
        <p:spPr/>
        <p:txBody>
          <a:bodyPr/>
          <a:lstStyle/>
          <a:p>
            <a:fld id="{69E57DC2-970A-4B3E-BB1C-7A09969E49DF}" type="slidenum">
              <a:rPr lang="en-US" smtClean="0"/>
              <a:pPr/>
              <a:t>4</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3470057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0"/>
            <a:ext cx="8229600" cy="1066800"/>
          </a:xfrm>
        </p:spPr>
        <p:txBody>
          <a:bodyPr>
            <a:normAutofit fontScale="90000"/>
          </a:bodyPr>
          <a:lstStyle/>
          <a:p>
            <a:pPr algn="ctr" eaLnBrk="1" hangingPunct="1"/>
            <a:r>
              <a:rPr lang="en-US" altLang="en-US" b="1" dirty="0" smtClean="0">
                <a:solidFill>
                  <a:srgbClr val="7030A0"/>
                </a:solidFill>
              </a:rPr>
              <a:t/>
            </a:r>
            <a:br>
              <a:rPr lang="en-US" altLang="en-US" b="1" dirty="0" smtClean="0">
                <a:solidFill>
                  <a:srgbClr val="7030A0"/>
                </a:solidFill>
              </a:rPr>
            </a:br>
            <a:r>
              <a:rPr lang="en-US" altLang="en-US" sz="4900" b="1" dirty="0" smtClean="0">
                <a:solidFill>
                  <a:srgbClr val="7030A0"/>
                </a:solidFill>
              </a:rPr>
              <a:t>SIGNIFICANCE TESTS</a:t>
            </a:r>
          </a:p>
        </p:txBody>
      </p:sp>
      <p:sp>
        <p:nvSpPr>
          <p:cNvPr id="11267" name="Rectangle 3"/>
          <p:cNvSpPr>
            <a:spLocks noGrp="1" noChangeArrowheads="1"/>
          </p:cNvSpPr>
          <p:nvPr>
            <p:ph type="body" idx="1"/>
          </p:nvPr>
        </p:nvSpPr>
        <p:spPr>
          <a:xfrm>
            <a:off x="1365161" y="1219200"/>
            <a:ext cx="10573553" cy="5638800"/>
          </a:xfrm>
        </p:spPr>
        <p:txBody>
          <a:bodyPr>
            <a:normAutofit/>
          </a:bodyPr>
          <a:lstStyle/>
          <a:p>
            <a:pPr eaLnBrk="1" hangingPunct="1"/>
            <a:r>
              <a:rPr lang="en-US" altLang="en-US" sz="2800" b="1" dirty="0"/>
              <a:t>Analysis &amp; interpretation of results</a:t>
            </a:r>
          </a:p>
          <a:p>
            <a:pPr eaLnBrk="1" hangingPunct="1"/>
            <a:r>
              <a:rPr lang="en-US" altLang="en-US" sz="2800" b="1" dirty="0"/>
              <a:t>Estimates the likelihood that an observed study result (</a:t>
            </a:r>
            <a:r>
              <a:rPr lang="en-US" altLang="en-US" sz="2800" b="1" dirty="0" err="1"/>
              <a:t>e.g</a:t>
            </a:r>
            <a:r>
              <a:rPr lang="en-US" altLang="en-US" sz="2800" b="1" dirty="0"/>
              <a:t> a difference between two data groups) could be due to </a:t>
            </a:r>
            <a:r>
              <a:rPr lang="en-US" altLang="en-US" sz="2800" b="1" dirty="0" smtClean="0"/>
              <a:t>chance  </a:t>
            </a:r>
            <a:endParaRPr lang="en-US" altLang="en-US" sz="2800" b="1" dirty="0"/>
          </a:p>
          <a:p>
            <a:pPr eaLnBrk="1" hangingPunct="1"/>
            <a:r>
              <a:rPr lang="en-US" altLang="en-US" sz="2800" b="1" dirty="0">
                <a:solidFill>
                  <a:srgbClr val="C00000"/>
                </a:solidFill>
              </a:rPr>
              <a:t>Example </a:t>
            </a:r>
          </a:p>
          <a:p>
            <a:pPr eaLnBrk="1" hangingPunct="1"/>
            <a:r>
              <a:rPr lang="en-US" altLang="en-US" sz="2800" b="1" dirty="0">
                <a:solidFill>
                  <a:srgbClr val="C00000"/>
                </a:solidFill>
              </a:rPr>
              <a:t>Types</a:t>
            </a:r>
          </a:p>
          <a:p>
            <a:pPr lvl="1" eaLnBrk="1" hangingPunct="1">
              <a:buFont typeface="Wingdings" panose="05000000000000000000" pitchFamily="2" charset="2"/>
              <a:buChar char="v"/>
            </a:pPr>
            <a:r>
              <a:rPr lang="en-US" altLang="en-US" sz="2800" b="1" i="0" dirty="0" smtClean="0"/>
              <a:t>Student’s t test</a:t>
            </a:r>
          </a:p>
          <a:p>
            <a:pPr lvl="1" eaLnBrk="1" hangingPunct="1">
              <a:buFont typeface="Wingdings" panose="05000000000000000000" pitchFamily="2" charset="2"/>
              <a:buChar char="v"/>
            </a:pPr>
            <a:r>
              <a:rPr lang="en-US" altLang="en-US" sz="2800" b="1" i="0" dirty="0" smtClean="0"/>
              <a:t>Chi square test</a:t>
            </a:r>
          </a:p>
          <a:p>
            <a:pPr lvl="1" eaLnBrk="1" hangingPunct="1">
              <a:buFont typeface="Wingdings" panose="05000000000000000000" pitchFamily="2" charset="2"/>
              <a:buChar char="v"/>
            </a:pPr>
            <a:r>
              <a:rPr lang="en-US" altLang="en-US" sz="2800" b="1" i="0" dirty="0" smtClean="0"/>
              <a:t>Z-test</a:t>
            </a:r>
            <a:endParaRPr lang="en-US" altLang="en-US" sz="2800" b="1" i="0" dirty="0"/>
          </a:p>
          <a:p>
            <a:pPr lvl="1" eaLnBrk="1" hangingPunct="1">
              <a:buFont typeface="Wingdings" panose="05000000000000000000" pitchFamily="2" charset="2"/>
              <a:buChar char="v"/>
            </a:pPr>
            <a:r>
              <a:rPr lang="en-US" altLang="en-US" sz="2800" b="1" i="0" dirty="0" smtClean="0"/>
              <a:t>Analysis of variance (ANOVA)</a:t>
            </a:r>
          </a:p>
        </p:txBody>
      </p:sp>
      <p:sp>
        <p:nvSpPr>
          <p:cNvPr id="2" name="Slide Number Placeholder 1"/>
          <p:cNvSpPr>
            <a:spLocks noGrp="1"/>
          </p:cNvSpPr>
          <p:nvPr>
            <p:ph type="sldNum" sz="quarter" idx="12"/>
          </p:nvPr>
        </p:nvSpPr>
        <p:spPr/>
        <p:txBody>
          <a:bodyPr/>
          <a:lstStyle/>
          <a:p>
            <a:fld id="{69E57DC2-970A-4B3E-BB1C-7A09969E49DF}" type="slidenum">
              <a:rPr lang="en-US" smtClean="0"/>
              <a:t>40</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87456"/>
            <a:ext cx="1319530" cy="1139190"/>
          </a:xfrm>
          <a:prstGeom prst="rect">
            <a:avLst/>
          </a:prstGeom>
          <a:noFill/>
          <a:ln>
            <a:noFill/>
          </a:ln>
        </p:spPr>
      </p:pic>
    </p:spTree>
    <p:extLst>
      <p:ext uri="{BB962C8B-B14F-4D97-AF65-F5344CB8AC3E}">
        <p14:creationId xmlns:p14="http://schemas.microsoft.com/office/powerpoint/2010/main" val="273384877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0"/>
            <a:ext cx="8229600" cy="990600"/>
          </a:xfrm>
        </p:spPr>
        <p:txBody>
          <a:bodyPr/>
          <a:lstStyle/>
          <a:p>
            <a:pPr algn="ctr" eaLnBrk="1" hangingPunct="1"/>
            <a:r>
              <a:rPr lang="en-US" altLang="en-US" b="1" dirty="0" smtClean="0">
                <a:solidFill>
                  <a:srgbClr val="7030A0"/>
                </a:solidFill>
              </a:rPr>
              <a:t>Student’s t test</a:t>
            </a:r>
          </a:p>
        </p:txBody>
      </p:sp>
      <p:sp>
        <p:nvSpPr>
          <p:cNvPr id="12291" name="Rectangle 3"/>
          <p:cNvSpPr>
            <a:spLocks noGrp="1" noChangeArrowheads="1"/>
          </p:cNvSpPr>
          <p:nvPr>
            <p:ph type="body" idx="1"/>
          </p:nvPr>
        </p:nvSpPr>
        <p:spPr>
          <a:xfrm>
            <a:off x="1004552" y="680970"/>
            <a:ext cx="10730248" cy="6019800"/>
          </a:xfrm>
        </p:spPr>
        <p:txBody>
          <a:bodyPr/>
          <a:lstStyle/>
          <a:p>
            <a:pPr eaLnBrk="1" hangingPunct="1"/>
            <a:r>
              <a:rPr lang="en-US" altLang="en-US" sz="2400" b="1" dirty="0"/>
              <a:t>Analyze data of variables</a:t>
            </a:r>
          </a:p>
          <a:p>
            <a:pPr eaLnBrk="1" hangingPunct="1"/>
            <a:r>
              <a:rPr lang="en-US" altLang="en-US" sz="2400" b="1" dirty="0"/>
              <a:t>Applied to find out significance of difference between two data groups / treatments</a:t>
            </a:r>
          </a:p>
          <a:p>
            <a:pPr eaLnBrk="1" hangingPunct="1">
              <a:buFontTx/>
              <a:buNone/>
            </a:pPr>
            <a:r>
              <a:rPr lang="en-US" altLang="en-US" sz="2800" b="1" u="sng" dirty="0">
                <a:solidFill>
                  <a:srgbClr val="C00000"/>
                </a:solidFill>
              </a:rPr>
              <a:t>Steps</a:t>
            </a:r>
          </a:p>
          <a:p>
            <a:pPr eaLnBrk="1" hangingPunct="1"/>
            <a:r>
              <a:rPr lang="en-US" altLang="en-US" sz="2400" b="1" dirty="0"/>
              <a:t>Null hypothesis</a:t>
            </a:r>
          </a:p>
          <a:p>
            <a:pPr lvl="1" eaLnBrk="1" hangingPunct="1">
              <a:buFontTx/>
              <a:buNone/>
            </a:pPr>
            <a:r>
              <a:rPr lang="en-US" altLang="en-US" sz="2400" b="1" i="0" dirty="0"/>
              <a:t>A statement that there is no difference or superiority between two groups or results and corresponds to the “NO” answer. It implies that the difference is by </a:t>
            </a:r>
            <a:r>
              <a:rPr lang="en-US" altLang="en-US" sz="2400" b="1" i="0" dirty="0" smtClean="0"/>
              <a:t>chance</a:t>
            </a:r>
            <a:endParaRPr lang="en-US" altLang="en-US" sz="2400" b="1" i="0" dirty="0"/>
          </a:p>
          <a:p>
            <a:pPr eaLnBrk="1" hangingPunct="1"/>
            <a:r>
              <a:rPr lang="en-US" altLang="en-US" sz="2400" b="1" dirty="0"/>
              <a:t>Alternate hypothesis</a:t>
            </a:r>
          </a:p>
          <a:p>
            <a:pPr eaLnBrk="1" hangingPunct="1"/>
            <a:r>
              <a:rPr lang="en-US" altLang="en-US" sz="2400" b="1" dirty="0"/>
              <a:t>Calculate test statistic (t statistic)</a:t>
            </a:r>
          </a:p>
          <a:p>
            <a:pPr lvl="1" eaLnBrk="1" hangingPunct="1">
              <a:buFontTx/>
              <a:buNone/>
            </a:pPr>
            <a:r>
              <a:rPr lang="en-US" altLang="en-US" sz="2400" b="1" dirty="0"/>
              <a:t>             </a:t>
            </a:r>
            <a:r>
              <a:rPr lang="en-US" altLang="en-US" b="1" dirty="0" smtClean="0"/>
              <a:t>t</a:t>
            </a:r>
            <a:r>
              <a:rPr lang="en-US" altLang="en-US" sz="2400" b="1" dirty="0"/>
              <a:t>  =            M</a:t>
            </a:r>
            <a:r>
              <a:rPr lang="en-US" altLang="en-US" sz="2400" b="1" baseline="-25000" dirty="0"/>
              <a:t>A</a:t>
            </a:r>
            <a:r>
              <a:rPr lang="en-US" altLang="en-US" sz="2400" b="1" dirty="0"/>
              <a:t> – M</a:t>
            </a:r>
            <a:r>
              <a:rPr lang="en-US" altLang="en-US" sz="2400" b="1" baseline="-25000" dirty="0"/>
              <a:t>B</a:t>
            </a:r>
          </a:p>
          <a:p>
            <a:pPr lvl="1" eaLnBrk="1" hangingPunct="1">
              <a:buFontTx/>
              <a:buNone/>
            </a:pPr>
            <a:endParaRPr lang="en-US" altLang="en-US" sz="2400" b="1" baseline="-25000" dirty="0"/>
          </a:p>
          <a:p>
            <a:pPr lvl="1" eaLnBrk="1" hangingPunct="1">
              <a:buFontTx/>
              <a:buNone/>
            </a:pPr>
            <a:r>
              <a:rPr lang="en-US" altLang="en-US" sz="2400" b="1" dirty="0"/>
              <a:t>                       (SEM</a:t>
            </a:r>
            <a:r>
              <a:rPr lang="en-US" altLang="en-US" sz="2400" b="1" baseline="-25000" dirty="0"/>
              <a:t>A</a:t>
            </a:r>
            <a:r>
              <a:rPr lang="en-US" altLang="en-US" sz="2400" b="1" dirty="0"/>
              <a:t>)</a:t>
            </a:r>
            <a:r>
              <a:rPr lang="en-US" altLang="en-US" sz="2400" b="1" baseline="30000" dirty="0"/>
              <a:t>2</a:t>
            </a:r>
            <a:r>
              <a:rPr lang="en-US" altLang="en-US" sz="2400" b="1" dirty="0"/>
              <a:t> + (SEM</a:t>
            </a:r>
            <a:r>
              <a:rPr lang="en-US" altLang="en-US" sz="2400" b="1" baseline="-25000" dirty="0"/>
              <a:t>B</a:t>
            </a:r>
            <a:r>
              <a:rPr lang="en-US" altLang="en-US" sz="2400" b="1" dirty="0"/>
              <a:t>)</a:t>
            </a:r>
            <a:r>
              <a:rPr lang="en-US" altLang="en-US" sz="2400" b="1" baseline="30000" dirty="0"/>
              <a:t>2</a:t>
            </a:r>
          </a:p>
        </p:txBody>
      </p:sp>
      <p:sp>
        <p:nvSpPr>
          <p:cNvPr id="12292" name="Line 4"/>
          <p:cNvSpPr>
            <a:spLocks noChangeShapeType="1"/>
          </p:cNvSpPr>
          <p:nvPr/>
        </p:nvSpPr>
        <p:spPr bwMode="auto">
          <a:xfrm>
            <a:off x="3087710" y="5586211"/>
            <a:ext cx="3276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3" name="Line 5"/>
          <p:cNvSpPr>
            <a:spLocks noChangeShapeType="1"/>
          </p:cNvSpPr>
          <p:nvPr/>
        </p:nvSpPr>
        <p:spPr bwMode="auto">
          <a:xfrm>
            <a:off x="2935310" y="6326209"/>
            <a:ext cx="1524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4" name="Line 6"/>
          <p:cNvSpPr>
            <a:spLocks noChangeShapeType="1"/>
          </p:cNvSpPr>
          <p:nvPr/>
        </p:nvSpPr>
        <p:spPr bwMode="auto">
          <a:xfrm flipV="1">
            <a:off x="3087710" y="5792809"/>
            <a:ext cx="304800" cy="685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2295" name="Line 7"/>
          <p:cNvSpPr>
            <a:spLocks noChangeShapeType="1"/>
          </p:cNvSpPr>
          <p:nvPr/>
        </p:nvSpPr>
        <p:spPr bwMode="auto">
          <a:xfrm>
            <a:off x="3392510" y="5827689"/>
            <a:ext cx="29718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TextBox 1"/>
          <p:cNvSpPr txBox="1"/>
          <p:nvPr/>
        </p:nvSpPr>
        <p:spPr>
          <a:xfrm>
            <a:off x="6982496" y="4348181"/>
            <a:ext cx="4649273" cy="1692771"/>
          </a:xfrm>
          <a:prstGeom prst="rect">
            <a:avLst/>
          </a:prstGeom>
          <a:noFill/>
          <a:ln w="38100">
            <a:solidFill>
              <a:schemeClr val="tx1"/>
            </a:solidFill>
          </a:ln>
        </p:spPr>
        <p:txBody>
          <a:bodyPr wrap="square" rtlCol="0">
            <a:spAutoFit/>
          </a:bodyPr>
          <a:lstStyle/>
          <a:p>
            <a:r>
              <a:rPr lang="en-GB" sz="2600" b="1" dirty="0" smtClean="0"/>
              <a:t>M</a:t>
            </a:r>
            <a:r>
              <a:rPr lang="en-GB" sz="2600" b="1" baseline="-25000" dirty="0" smtClean="0"/>
              <a:t>A</a:t>
            </a:r>
            <a:r>
              <a:rPr lang="en-GB" sz="2600" b="1" dirty="0" smtClean="0"/>
              <a:t>=Mean of group A</a:t>
            </a:r>
          </a:p>
          <a:p>
            <a:r>
              <a:rPr lang="en-GB" sz="2600" b="1" dirty="0" smtClean="0"/>
              <a:t>M</a:t>
            </a:r>
            <a:r>
              <a:rPr lang="en-GB" sz="2600" b="1" baseline="-25000" dirty="0" smtClean="0"/>
              <a:t>B</a:t>
            </a:r>
            <a:r>
              <a:rPr lang="en-GB" sz="2600" b="1" dirty="0" smtClean="0"/>
              <a:t>= Mean of group B</a:t>
            </a:r>
          </a:p>
          <a:p>
            <a:r>
              <a:rPr lang="en-GB" sz="2600" b="1" dirty="0" smtClean="0"/>
              <a:t>S.E.M</a:t>
            </a:r>
            <a:r>
              <a:rPr lang="en-GB" sz="2600" b="1" baseline="-25000" dirty="0" smtClean="0"/>
              <a:t>A</a:t>
            </a:r>
            <a:r>
              <a:rPr lang="en-GB" sz="2600" b="1" dirty="0" smtClean="0"/>
              <a:t>=Standard error of A</a:t>
            </a:r>
          </a:p>
          <a:p>
            <a:r>
              <a:rPr lang="en-GB" sz="2600" b="1" dirty="0" smtClean="0"/>
              <a:t>S.E.M</a:t>
            </a:r>
            <a:r>
              <a:rPr lang="en-GB" sz="2600" b="1" baseline="-25000" dirty="0" smtClean="0"/>
              <a:t>B</a:t>
            </a:r>
            <a:r>
              <a:rPr lang="en-GB" sz="2600" b="1" dirty="0" smtClean="0"/>
              <a:t>= Standard error of B</a:t>
            </a:r>
            <a:endParaRPr lang="en-GB" sz="2600" b="1" dirty="0"/>
          </a:p>
        </p:txBody>
      </p:sp>
      <p:sp>
        <p:nvSpPr>
          <p:cNvPr id="3" name="Slide Number Placeholder 2"/>
          <p:cNvSpPr>
            <a:spLocks noGrp="1"/>
          </p:cNvSpPr>
          <p:nvPr>
            <p:ph type="sldNum" sz="quarter" idx="12"/>
          </p:nvPr>
        </p:nvSpPr>
        <p:spPr/>
        <p:txBody>
          <a:bodyPr/>
          <a:lstStyle/>
          <a:p>
            <a:fld id="{69E57DC2-970A-4B3E-BB1C-7A09969E49DF}" type="slidenum">
              <a:rPr lang="en-US" smtClean="0"/>
              <a:t>41</a:t>
            </a:fld>
            <a:endParaRPr lang="en-US" dirty="0"/>
          </a:p>
        </p:txBody>
      </p:sp>
      <p:pic>
        <p:nvPicPr>
          <p:cNvPr id="10" name="Picture 9"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06878"/>
            <a:ext cx="1319530" cy="1139190"/>
          </a:xfrm>
          <a:prstGeom prst="rect">
            <a:avLst/>
          </a:prstGeom>
          <a:noFill/>
          <a:ln>
            <a:noFill/>
          </a:ln>
        </p:spPr>
      </p:pic>
    </p:spTree>
    <p:extLst>
      <p:ext uri="{BB962C8B-B14F-4D97-AF65-F5344CB8AC3E}">
        <p14:creationId xmlns:p14="http://schemas.microsoft.com/office/powerpoint/2010/main" val="372730837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9E57DC2-970A-4B3E-BB1C-7A09969E49DF}" type="slidenum">
              <a:rPr lang="en-US" smtClean="0"/>
              <a:t>42</a:t>
            </a:fld>
            <a:endParaRPr lang="en-US" dirty="0"/>
          </a:p>
        </p:txBody>
      </p:sp>
      <p:pic>
        <p:nvPicPr>
          <p:cNvPr id="1027"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41912" y="1"/>
            <a:ext cx="8870868" cy="64720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11137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Grp="1" noChangeArrowheads="1"/>
          </p:cNvSpPr>
          <p:nvPr>
            <p:ph type="body" idx="1"/>
          </p:nvPr>
        </p:nvSpPr>
        <p:spPr>
          <a:xfrm>
            <a:off x="1524000" y="304800"/>
            <a:ext cx="9144000" cy="6400800"/>
          </a:xfrm>
        </p:spPr>
        <p:txBody>
          <a:bodyPr>
            <a:normAutofit/>
          </a:bodyPr>
          <a:lstStyle/>
          <a:p>
            <a:pPr eaLnBrk="1" hangingPunct="1">
              <a:lnSpc>
                <a:spcPct val="120000"/>
              </a:lnSpc>
            </a:pPr>
            <a:r>
              <a:rPr lang="en-US" altLang="en-US" sz="3000" b="1" dirty="0" smtClean="0"/>
              <a:t>Find out the </a:t>
            </a:r>
            <a:r>
              <a:rPr lang="en-US" altLang="en-US" sz="3000" b="1" i="1" dirty="0" smtClean="0"/>
              <a:t>p</a:t>
            </a:r>
            <a:r>
              <a:rPr lang="en-US" altLang="en-US" sz="3000" b="1" dirty="0" smtClean="0"/>
              <a:t>-value</a:t>
            </a:r>
          </a:p>
          <a:p>
            <a:pPr lvl="1" eaLnBrk="1" hangingPunct="1">
              <a:lnSpc>
                <a:spcPct val="150000"/>
              </a:lnSpc>
              <a:spcBef>
                <a:spcPts val="0"/>
              </a:spcBef>
              <a:spcAft>
                <a:spcPts val="0"/>
              </a:spcAft>
              <a:buFont typeface="Wingdings" panose="05000000000000000000" pitchFamily="2" charset="2"/>
              <a:buChar char="v"/>
            </a:pPr>
            <a:r>
              <a:rPr lang="en-US" altLang="en-US" sz="3000" b="1" i="0" dirty="0"/>
              <a:t>Probability of the difference occurring by </a:t>
            </a:r>
            <a:r>
              <a:rPr lang="en-US" altLang="en-US" sz="3000" b="1" i="0" dirty="0" smtClean="0"/>
              <a:t>chance</a:t>
            </a:r>
          </a:p>
          <a:p>
            <a:pPr lvl="1" eaLnBrk="1" hangingPunct="1">
              <a:lnSpc>
                <a:spcPct val="150000"/>
              </a:lnSpc>
              <a:spcBef>
                <a:spcPts val="0"/>
              </a:spcBef>
              <a:spcAft>
                <a:spcPts val="0"/>
              </a:spcAft>
              <a:buFont typeface="Wingdings" panose="05000000000000000000" pitchFamily="2" charset="2"/>
              <a:buChar char="v"/>
            </a:pPr>
            <a:r>
              <a:rPr lang="en-US" altLang="en-US" sz="3000" b="1" i="0" dirty="0" smtClean="0"/>
              <a:t>t-table</a:t>
            </a:r>
          </a:p>
          <a:p>
            <a:pPr lvl="1" eaLnBrk="1" hangingPunct="1">
              <a:lnSpc>
                <a:spcPct val="150000"/>
              </a:lnSpc>
              <a:spcBef>
                <a:spcPts val="0"/>
              </a:spcBef>
              <a:spcAft>
                <a:spcPts val="0"/>
              </a:spcAft>
              <a:buFont typeface="Wingdings" panose="05000000000000000000" pitchFamily="2" charset="2"/>
              <a:buChar char="v"/>
            </a:pPr>
            <a:r>
              <a:rPr lang="en-US" altLang="en-US" sz="3000" b="1" i="0" dirty="0" smtClean="0"/>
              <a:t>1.96 </a:t>
            </a:r>
            <a:r>
              <a:rPr lang="en-US" altLang="en-US" sz="3000" b="1" i="0" dirty="0"/>
              <a:t>= </a:t>
            </a:r>
            <a:r>
              <a:rPr lang="en-US" altLang="en-US" sz="3000" b="1" i="0" dirty="0" smtClean="0"/>
              <a:t>95%</a:t>
            </a:r>
          </a:p>
          <a:p>
            <a:pPr lvl="1" eaLnBrk="1" hangingPunct="1">
              <a:lnSpc>
                <a:spcPct val="150000"/>
              </a:lnSpc>
              <a:spcBef>
                <a:spcPts val="0"/>
              </a:spcBef>
              <a:spcAft>
                <a:spcPts val="0"/>
              </a:spcAft>
              <a:buFont typeface="Wingdings" panose="05000000000000000000" pitchFamily="2" charset="2"/>
              <a:buChar char="v"/>
            </a:pPr>
            <a:r>
              <a:rPr lang="en-US" altLang="en-US" sz="3000" b="1" i="0" dirty="0" smtClean="0"/>
              <a:t>Chance </a:t>
            </a:r>
            <a:r>
              <a:rPr lang="en-US" altLang="en-US" sz="3000" b="1" i="0" dirty="0"/>
              <a:t>of error (α error) – 5% </a:t>
            </a:r>
            <a:endParaRPr lang="en-US" altLang="en-US" sz="3000" b="1" i="0" dirty="0" smtClean="0"/>
          </a:p>
          <a:p>
            <a:pPr lvl="1" eaLnBrk="1" hangingPunct="1">
              <a:lnSpc>
                <a:spcPct val="150000"/>
              </a:lnSpc>
              <a:spcBef>
                <a:spcPts val="0"/>
              </a:spcBef>
              <a:spcAft>
                <a:spcPts val="0"/>
              </a:spcAft>
              <a:buFont typeface="Wingdings" panose="05000000000000000000" pitchFamily="2" charset="2"/>
              <a:buChar char="v"/>
            </a:pPr>
            <a:r>
              <a:rPr lang="en-US" altLang="en-US" sz="3000" b="1" dirty="0" smtClean="0"/>
              <a:t>p</a:t>
            </a:r>
            <a:r>
              <a:rPr lang="en-US" altLang="en-US" sz="3000" b="1" i="0" dirty="0" smtClean="0"/>
              <a:t> </a:t>
            </a:r>
            <a:r>
              <a:rPr lang="en-US" altLang="en-US" sz="3000" b="1" i="0" dirty="0"/>
              <a:t>– 0.05 (Level of significance)</a:t>
            </a:r>
          </a:p>
        </p:txBody>
      </p:sp>
      <p:sp>
        <p:nvSpPr>
          <p:cNvPr id="2" name="Slide Number Placeholder 1"/>
          <p:cNvSpPr>
            <a:spLocks noGrp="1"/>
          </p:cNvSpPr>
          <p:nvPr>
            <p:ph type="sldNum" sz="quarter" idx="12"/>
          </p:nvPr>
        </p:nvSpPr>
        <p:spPr/>
        <p:txBody>
          <a:bodyPr/>
          <a:lstStyle/>
          <a:p>
            <a:fld id="{69E57DC2-970A-4B3E-BB1C-7A09969E49DF}" type="slidenum">
              <a:rPr lang="en-US" smtClean="0"/>
              <a:t>43</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40784556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3"/>
          <p:cNvSpPr>
            <a:spLocks noGrp="1" noChangeArrowheads="1"/>
          </p:cNvSpPr>
          <p:nvPr>
            <p:ph type="body" idx="1"/>
          </p:nvPr>
        </p:nvSpPr>
        <p:spPr>
          <a:xfrm>
            <a:off x="1313645" y="304801"/>
            <a:ext cx="10419009" cy="5821363"/>
          </a:xfrm>
        </p:spPr>
        <p:txBody>
          <a:bodyPr/>
          <a:lstStyle/>
          <a:p>
            <a:pPr eaLnBrk="1" hangingPunct="1">
              <a:lnSpc>
                <a:spcPct val="120000"/>
              </a:lnSpc>
            </a:pPr>
            <a:r>
              <a:rPr lang="en-US" altLang="en-US" sz="3000" b="1" dirty="0" smtClean="0"/>
              <a:t>Interpret the p-value</a:t>
            </a:r>
          </a:p>
          <a:p>
            <a:pPr lvl="1" eaLnBrk="1" hangingPunct="1">
              <a:lnSpc>
                <a:spcPct val="120000"/>
              </a:lnSpc>
              <a:buFont typeface="Wingdings" panose="05000000000000000000" pitchFamily="2" charset="2"/>
              <a:buChar char="v"/>
            </a:pPr>
            <a:r>
              <a:rPr lang="en-US" altLang="en-US" sz="3000" b="1" dirty="0" smtClean="0"/>
              <a:t>p </a:t>
            </a:r>
            <a:r>
              <a:rPr lang="en-US" altLang="en-US" sz="3000" b="1" dirty="0"/>
              <a:t>&lt;0.05 </a:t>
            </a:r>
            <a:r>
              <a:rPr lang="en-US" altLang="en-US" sz="3000" b="1" i="0" dirty="0"/>
              <a:t>– statistically significant (less probability of difference occurring by </a:t>
            </a:r>
            <a:r>
              <a:rPr lang="en-US" altLang="en-US" sz="3000" b="1" i="0" dirty="0" smtClean="0"/>
              <a:t>chance)</a:t>
            </a:r>
          </a:p>
          <a:p>
            <a:pPr marL="530352" lvl="1" indent="0" eaLnBrk="1" hangingPunct="1">
              <a:lnSpc>
                <a:spcPct val="120000"/>
              </a:lnSpc>
              <a:buNone/>
            </a:pPr>
            <a:endParaRPr lang="en-US" altLang="en-US" sz="3000" b="1" i="0" dirty="0" smtClean="0"/>
          </a:p>
          <a:p>
            <a:pPr lvl="1" eaLnBrk="1" hangingPunct="1">
              <a:lnSpc>
                <a:spcPct val="120000"/>
              </a:lnSpc>
              <a:buFont typeface="Wingdings" panose="05000000000000000000" pitchFamily="2" charset="2"/>
              <a:buChar char="v"/>
            </a:pPr>
            <a:r>
              <a:rPr lang="en-US" altLang="en-US" sz="3000" b="1" i="0" dirty="0" smtClean="0"/>
              <a:t>Null </a:t>
            </a:r>
            <a:r>
              <a:rPr lang="en-US" altLang="en-US" sz="3000" b="1" i="0" dirty="0"/>
              <a:t>hypothesis – rejected (difference is </a:t>
            </a:r>
            <a:r>
              <a:rPr lang="en-US" altLang="en-US" sz="3000" b="1" i="0" dirty="0" smtClean="0"/>
              <a:t>significant)</a:t>
            </a:r>
          </a:p>
          <a:p>
            <a:pPr marL="530352" lvl="1" indent="0" eaLnBrk="1" hangingPunct="1">
              <a:lnSpc>
                <a:spcPct val="120000"/>
              </a:lnSpc>
              <a:buNone/>
            </a:pPr>
            <a:endParaRPr lang="en-US" altLang="en-US" sz="3000" b="1" i="0" dirty="0" smtClean="0"/>
          </a:p>
          <a:p>
            <a:pPr lvl="1" eaLnBrk="1" hangingPunct="1">
              <a:lnSpc>
                <a:spcPct val="120000"/>
              </a:lnSpc>
              <a:buFont typeface="Wingdings" panose="05000000000000000000" pitchFamily="2" charset="2"/>
              <a:buChar char="v"/>
            </a:pPr>
            <a:r>
              <a:rPr lang="en-US" altLang="en-US" sz="3000" b="1" i="0" dirty="0" smtClean="0"/>
              <a:t>Alternate </a:t>
            </a:r>
            <a:r>
              <a:rPr lang="en-US" altLang="en-US" sz="3000" b="1" i="0" dirty="0"/>
              <a:t>hypothesis </a:t>
            </a:r>
            <a:r>
              <a:rPr lang="en-US" altLang="en-US" sz="3000" b="1" i="0" dirty="0" smtClean="0"/>
              <a:t>accepted</a:t>
            </a:r>
          </a:p>
          <a:p>
            <a:pPr marL="530352" lvl="1" indent="0" eaLnBrk="1" hangingPunct="1">
              <a:lnSpc>
                <a:spcPct val="120000"/>
              </a:lnSpc>
              <a:buNone/>
            </a:pPr>
            <a:endParaRPr lang="en-US" altLang="en-US" sz="3000" b="1" i="0" dirty="0" smtClean="0"/>
          </a:p>
          <a:p>
            <a:pPr lvl="1" eaLnBrk="1" hangingPunct="1">
              <a:lnSpc>
                <a:spcPct val="120000"/>
              </a:lnSpc>
              <a:buFont typeface="Wingdings" panose="05000000000000000000" pitchFamily="2" charset="2"/>
              <a:buChar char="v"/>
            </a:pPr>
            <a:r>
              <a:rPr lang="en-US" altLang="en-US" sz="3000" b="1" dirty="0" smtClean="0"/>
              <a:t>p </a:t>
            </a:r>
            <a:r>
              <a:rPr lang="en-US" altLang="en-US" sz="3000" b="1" dirty="0"/>
              <a:t>&gt;0.05 – </a:t>
            </a:r>
            <a:r>
              <a:rPr lang="en-US" altLang="en-US" sz="3000" b="1" i="0" dirty="0"/>
              <a:t>vice versa</a:t>
            </a:r>
          </a:p>
          <a:p>
            <a:pPr>
              <a:lnSpc>
                <a:spcPct val="120000"/>
              </a:lnSpc>
            </a:pPr>
            <a:endParaRPr lang="en-US" altLang="en-US" b="1" dirty="0" smtClean="0"/>
          </a:p>
        </p:txBody>
      </p:sp>
      <p:sp>
        <p:nvSpPr>
          <p:cNvPr id="2" name="Slide Number Placeholder 1"/>
          <p:cNvSpPr>
            <a:spLocks noGrp="1"/>
          </p:cNvSpPr>
          <p:nvPr>
            <p:ph type="sldNum" sz="quarter" idx="12"/>
          </p:nvPr>
        </p:nvSpPr>
        <p:spPr/>
        <p:txBody>
          <a:bodyPr/>
          <a:lstStyle/>
          <a:p>
            <a:fld id="{69E57DC2-970A-4B3E-BB1C-7A09969E49DF}" type="slidenum">
              <a:rPr lang="en-US" smtClean="0"/>
              <a:t>44</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46226"/>
            <a:ext cx="1319530" cy="1023827"/>
          </a:xfrm>
          <a:prstGeom prst="rect">
            <a:avLst/>
          </a:prstGeom>
          <a:noFill/>
          <a:ln>
            <a:noFill/>
          </a:ln>
        </p:spPr>
      </p:pic>
    </p:spTree>
    <p:extLst>
      <p:ext uri="{BB962C8B-B14F-4D97-AF65-F5344CB8AC3E}">
        <p14:creationId xmlns:p14="http://schemas.microsoft.com/office/powerpoint/2010/main" val="147738263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182849" y="438471"/>
            <a:ext cx="10882647" cy="1752600"/>
          </a:xfrm>
        </p:spPr>
        <p:txBody>
          <a:bodyPr>
            <a:noAutofit/>
          </a:bodyPr>
          <a:lstStyle/>
          <a:p>
            <a:pPr algn="l" eaLnBrk="1" hangingPunct="1"/>
            <a:r>
              <a:rPr lang="en-US" altLang="en-US" sz="2600" b="1" u="sng" dirty="0">
                <a:solidFill>
                  <a:srgbClr val="FF0000"/>
                </a:solidFill>
              </a:rPr>
              <a:t>EXAMPLE</a:t>
            </a:r>
            <a:r>
              <a:rPr lang="en-US" altLang="en-US" sz="2600" b="1" u="sng" dirty="0">
                <a:solidFill>
                  <a:schemeClr val="tx1"/>
                </a:solidFill>
              </a:rPr>
              <a:t/>
            </a:r>
            <a:br>
              <a:rPr lang="en-US" altLang="en-US" sz="2600" b="1" u="sng" dirty="0">
                <a:solidFill>
                  <a:schemeClr val="tx1"/>
                </a:solidFill>
              </a:rPr>
            </a:br>
            <a:r>
              <a:rPr lang="en-US" altLang="en-US" sz="2600" b="1" dirty="0">
                <a:solidFill>
                  <a:schemeClr val="tx1"/>
                </a:solidFill>
              </a:rPr>
              <a:t>Plasma levels of glucose (mg/dl) in control subjects Before and </a:t>
            </a:r>
            <a:r>
              <a:rPr lang="en-US" altLang="en-US" sz="2600" b="1" dirty="0" smtClean="0">
                <a:solidFill>
                  <a:schemeClr val="tx1"/>
                </a:solidFill>
              </a:rPr>
              <a:t>                     2 </a:t>
            </a:r>
            <a:r>
              <a:rPr lang="en-US" altLang="en-US" sz="2600" b="1" dirty="0" err="1">
                <a:solidFill>
                  <a:schemeClr val="tx1"/>
                </a:solidFill>
              </a:rPr>
              <a:t>wks</a:t>
            </a:r>
            <a:r>
              <a:rPr lang="en-US" altLang="en-US" sz="2600" b="1" dirty="0">
                <a:solidFill>
                  <a:schemeClr val="tx1"/>
                </a:solidFill>
              </a:rPr>
              <a:t> after administration of drug A. </a:t>
            </a:r>
            <a:br>
              <a:rPr lang="en-US" altLang="en-US" sz="2600" b="1" dirty="0">
                <a:solidFill>
                  <a:schemeClr val="tx1"/>
                </a:solidFill>
              </a:rPr>
            </a:br>
            <a:r>
              <a:rPr lang="en-US" altLang="en-US" sz="2600" b="1" u="sng" dirty="0">
                <a:solidFill>
                  <a:srgbClr val="FF0000"/>
                </a:solidFill>
              </a:rPr>
              <a:t>Null hypothesis</a:t>
            </a:r>
            <a:r>
              <a:rPr lang="en-US" altLang="en-US" sz="2600" b="1" dirty="0">
                <a:solidFill>
                  <a:srgbClr val="FF0000"/>
                </a:solidFill>
              </a:rPr>
              <a:t> </a:t>
            </a:r>
            <a:r>
              <a:rPr lang="en-US" altLang="en-US" sz="2600" b="1" dirty="0">
                <a:solidFill>
                  <a:schemeClr val="tx1"/>
                </a:solidFill>
              </a:rPr>
              <a:t>- Plasma levels of glucose are not affected by administration of drug A.  </a:t>
            </a:r>
          </a:p>
        </p:txBody>
      </p:sp>
      <p:graphicFrame>
        <p:nvGraphicFramePr>
          <p:cNvPr id="53308" name="Group 60"/>
          <p:cNvGraphicFramePr>
            <a:graphicFrameLocks noGrp="1"/>
          </p:cNvGraphicFramePr>
          <p:nvPr>
            <p:ph type="body" idx="1"/>
            <p:extLst>
              <p:ext uri="{D42A27DB-BD31-4B8C-83A1-F6EECF244321}">
                <p14:modId xmlns:p14="http://schemas.microsoft.com/office/powerpoint/2010/main" val="2427673795"/>
              </p:ext>
            </p:extLst>
          </p:nvPr>
        </p:nvGraphicFramePr>
        <p:xfrm>
          <a:off x="1517378" y="2558143"/>
          <a:ext cx="9144000" cy="4921252"/>
        </p:xfrm>
        <a:graphic>
          <a:graphicData uri="http://schemas.openxmlformats.org/drawingml/2006/table">
            <a:tbl>
              <a:tblPr/>
              <a:tblGrid>
                <a:gridCol w="3048000"/>
                <a:gridCol w="3048000"/>
                <a:gridCol w="3048000"/>
              </a:tblGrid>
              <a:tr h="75565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Control No</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rPr>
                        <a:t>Before drug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rPr>
                        <a:t>After drug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38735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94.5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96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85.5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83.5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7</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20688">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86</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19100">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7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6437" name="Line 94"/>
          <p:cNvSpPr>
            <a:spLocks noChangeShapeType="1"/>
          </p:cNvSpPr>
          <p:nvPr/>
        </p:nvSpPr>
        <p:spPr bwMode="auto">
          <a:xfrm>
            <a:off x="3657600" y="2057400"/>
            <a:ext cx="0" cy="480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6438" name="Line 95"/>
          <p:cNvSpPr>
            <a:spLocks noChangeShapeType="1"/>
          </p:cNvSpPr>
          <p:nvPr/>
        </p:nvSpPr>
        <p:spPr bwMode="auto">
          <a:xfrm>
            <a:off x="6858000" y="2057400"/>
            <a:ext cx="0" cy="48006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69E57DC2-970A-4B3E-BB1C-7A09969E49DF}" type="slidenum">
              <a:rPr lang="en-US" smtClean="0"/>
              <a:t>45</a:t>
            </a:fld>
            <a:endParaRPr lang="en-US" dirty="0"/>
          </a:p>
        </p:txBody>
      </p:sp>
      <p:pic>
        <p:nvPicPr>
          <p:cNvPr id="7" name="Picture 6"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9235427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4425" name="Group 153"/>
          <p:cNvGraphicFramePr>
            <a:graphicFrameLocks noGrp="1"/>
          </p:cNvGraphicFramePr>
          <p:nvPr>
            <p:ph type="body" idx="1"/>
            <p:extLst>
              <p:ext uri="{D42A27DB-BD31-4B8C-83A1-F6EECF244321}">
                <p14:modId xmlns:p14="http://schemas.microsoft.com/office/powerpoint/2010/main" val="1811182951"/>
              </p:ext>
            </p:extLst>
          </p:nvPr>
        </p:nvGraphicFramePr>
        <p:xfrm>
          <a:off x="1828800" y="0"/>
          <a:ext cx="8839200" cy="3733800"/>
        </p:xfrm>
        <a:graphic>
          <a:graphicData uri="http://schemas.openxmlformats.org/drawingml/2006/table">
            <a:tbl>
              <a:tblPr/>
              <a:tblGrid>
                <a:gridCol w="2946400"/>
                <a:gridCol w="2946400"/>
                <a:gridCol w="2946400"/>
              </a:tblGrid>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rPr>
                        <a:t>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114.50</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13</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101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111</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114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85</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Mean</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97.59</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rPr>
                        <a:t>90.92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smtClean="0">
                          <a:ln>
                            <a:noFill/>
                          </a:ln>
                          <a:solidFill>
                            <a:schemeClr val="tx1"/>
                          </a:solidFill>
                          <a:effectLst/>
                          <a:latin typeface="Times New Roman" pitchFamily="18" charset="0"/>
                        </a:rPr>
                        <a:t>S.D</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sym typeface="Symbol" pitchFamily="18" charset="2"/>
                        </a:rPr>
                        <a:t> 10.55</a:t>
                      </a:r>
                      <a:endParaRPr kumimoji="0" lang="en-US" sz="2400" b="1" i="0" u="none" strike="noStrike" cap="none" normalizeH="0" baseline="0" smtClean="0">
                        <a:ln>
                          <a:noFill/>
                        </a:ln>
                        <a:solidFill>
                          <a:schemeClr val="tx1"/>
                        </a:solidFill>
                        <a:effectLst/>
                        <a:latin typeface="Times New Roman"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sym typeface="Symbol" pitchFamily="18" charset="2"/>
                        </a:rPr>
                        <a:t> 8.44</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667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sng" strike="noStrike" cap="none" normalizeH="0" baseline="0" dirty="0" smtClean="0">
                          <a:ln>
                            <a:noFill/>
                          </a:ln>
                          <a:solidFill>
                            <a:schemeClr val="tx1"/>
                          </a:solidFill>
                          <a:effectLst/>
                          <a:latin typeface="Times New Roman" pitchFamily="18" charset="0"/>
                        </a:rPr>
                        <a:t>S.E. M</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smtClean="0">
                          <a:ln>
                            <a:noFill/>
                          </a:ln>
                          <a:solidFill>
                            <a:schemeClr val="tx1"/>
                          </a:solidFill>
                          <a:effectLst/>
                          <a:latin typeface="Times New Roman" pitchFamily="18" charset="0"/>
                          <a:sym typeface="Symbol" pitchFamily="18" charset="2"/>
                        </a:rPr>
                        <a:t> 2.72</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b="1" i="0" u="none" strike="noStrike" cap="none" normalizeH="0" baseline="0" dirty="0" smtClean="0">
                          <a:ln>
                            <a:noFill/>
                          </a:ln>
                          <a:solidFill>
                            <a:schemeClr val="tx1"/>
                          </a:solidFill>
                          <a:effectLst/>
                          <a:latin typeface="Times New Roman" pitchFamily="18" charset="0"/>
                          <a:sym typeface="Symbol" pitchFamily="18" charset="2"/>
                        </a:rPr>
                        <a:t> 2.18</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
        <p:nvSpPr>
          <p:cNvPr id="17448" name="Rectangle 196"/>
          <p:cNvSpPr>
            <a:spLocks noChangeArrowheads="1"/>
          </p:cNvSpPr>
          <p:nvPr/>
        </p:nvSpPr>
        <p:spPr bwMode="auto">
          <a:xfrm>
            <a:off x="1752600" y="4038600"/>
            <a:ext cx="8915400"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r>
              <a:rPr lang="en-US" altLang="en-US" sz="2800" b="1" dirty="0">
                <a:latin typeface="Franklin Gothic Book" panose="020B0503020102020204" pitchFamily="34" charset="0"/>
              </a:rPr>
              <a:t>Diff. of means = 97.59-90.92 = 6.67</a:t>
            </a:r>
          </a:p>
          <a:p>
            <a:pPr eaLnBrk="1" hangingPunct="1">
              <a:spcBef>
                <a:spcPct val="20000"/>
              </a:spcBef>
            </a:pPr>
            <a:r>
              <a:rPr lang="en-US" altLang="en-US" sz="2800" b="1" dirty="0">
                <a:latin typeface="Franklin Gothic Book" panose="020B0503020102020204" pitchFamily="34" charset="0"/>
              </a:rPr>
              <a:t>          t =               6.67                </a:t>
            </a:r>
          </a:p>
          <a:p>
            <a:pPr eaLnBrk="1" hangingPunct="1">
              <a:spcBef>
                <a:spcPct val="20000"/>
              </a:spcBef>
            </a:pPr>
            <a:r>
              <a:rPr lang="en-US" altLang="en-US" sz="2800" b="1" dirty="0">
                <a:latin typeface="Franklin Gothic Book" panose="020B0503020102020204" pitchFamily="34" charset="0"/>
              </a:rPr>
              <a:t>                    </a:t>
            </a:r>
            <a:r>
              <a:rPr lang="en-US" altLang="en-US" sz="2800" b="1" dirty="0" smtClean="0">
                <a:latin typeface="Franklin Gothic Book" panose="020B0503020102020204" pitchFamily="34" charset="0"/>
              </a:rPr>
              <a:t>    (</a:t>
            </a:r>
            <a:r>
              <a:rPr lang="en-US" altLang="en-US" sz="2800" b="1" dirty="0">
                <a:latin typeface="Franklin Gothic Book" panose="020B0503020102020204" pitchFamily="34" charset="0"/>
              </a:rPr>
              <a:t>2.72)</a:t>
            </a:r>
            <a:r>
              <a:rPr lang="en-US" altLang="en-US" sz="2800" b="1" baseline="30000" dirty="0">
                <a:latin typeface="Franklin Gothic Book" panose="020B0503020102020204" pitchFamily="34" charset="0"/>
              </a:rPr>
              <a:t>2</a:t>
            </a:r>
            <a:r>
              <a:rPr lang="en-US" altLang="en-US" sz="2800" b="1" dirty="0">
                <a:latin typeface="Franklin Gothic Book" panose="020B0503020102020204" pitchFamily="34" charset="0"/>
              </a:rPr>
              <a:t> + (2.18)</a:t>
            </a:r>
            <a:r>
              <a:rPr lang="en-US" altLang="en-US" sz="2800" b="1" baseline="30000" dirty="0">
                <a:latin typeface="Franklin Gothic Book" panose="020B0503020102020204" pitchFamily="34" charset="0"/>
              </a:rPr>
              <a:t>2</a:t>
            </a:r>
          </a:p>
          <a:p>
            <a:pPr eaLnBrk="1" hangingPunct="1">
              <a:spcBef>
                <a:spcPct val="20000"/>
              </a:spcBef>
            </a:pPr>
            <a:r>
              <a:rPr lang="en-US" altLang="en-US" sz="2800" b="1" dirty="0">
                <a:latin typeface="Franklin Gothic Book" panose="020B0503020102020204" pitchFamily="34" charset="0"/>
              </a:rPr>
              <a:t> t = 1.91</a:t>
            </a:r>
          </a:p>
          <a:p>
            <a:pPr eaLnBrk="1" hangingPunct="1">
              <a:spcBef>
                <a:spcPct val="20000"/>
              </a:spcBef>
            </a:pPr>
            <a:r>
              <a:rPr lang="en-US" altLang="en-US" sz="2800" b="1" i="1" dirty="0">
                <a:latin typeface="Franklin Gothic Book" panose="020B0503020102020204" pitchFamily="34" charset="0"/>
              </a:rPr>
              <a:t>P</a:t>
            </a:r>
            <a:r>
              <a:rPr lang="en-US" altLang="en-US" sz="2800" b="1" dirty="0">
                <a:latin typeface="Franklin Gothic Book" panose="020B0503020102020204" pitchFamily="34" charset="0"/>
              </a:rPr>
              <a:t> &lt;0.05 (chance of error &lt; 5%)           </a:t>
            </a:r>
          </a:p>
        </p:txBody>
      </p:sp>
      <p:sp>
        <p:nvSpPr>
          <p:cNvPr id="17449" name="Line 197"/>
          <p:cNvSpPr>
            <a:spLocks noChangeShapeType="1"/>
          </p:cNvSpPr>
          <p:nvPr/>
        </p:nvSpPr>
        <p:spPr bwMode="auto">
          <a:xfrm>
            <a:off x="3810000" y="4991637"/>
            <a:ext cx="28956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0" name="Line 198"/>
          <p:cNvSpPr>
            <a:spLocks noChangeShapeType="1"/>
          </p:cNvSpPr>
          <p:nvPr/>
        </p:nvSpPr>
        <p:spPr bwMode="auto">
          <a:xfrm>
            <a:off x="3581400" y="5410199"/>
            <a:ext cx="76200" cy="1524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1" name="Line 199"/>
          <p:cNvSpPr>
            <a:spLocks noChangeShapeType="1"/>
          </p:cNvSpPr>
          <p:nvPr/>
        </p:nvSpPr>
        <p:spPr bwMode="auto">
          <a:xfrm flipV="1">
            <a:off x="3657600" y="5105400"/>
            <a:ext cx="152400" cy="4572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2" name="Line 200"/>
          <p:cNvSpPr>
            <a:spLocks noChangeShapeType="1"/>
          </p:cNvSpPr>
          <p:nvPr/>
        </p:nvSpPr>
        <p:spPr bwMode="auto">
          <a:xfrm>
            <a:off x="3810000" y="5119352"/>
            <a:ext cx="27432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3" name="Line 201"/>
          <p:cNvSpPr>
            <a:spLocks noChangeShapeType="1"/>
          </p:cNvSpPr>
          <p:nvPr/>
        </p:nvSpPr>
        <p:spPr bwMode="auto">
          <a:xfrm flipV="1">
            <a:off x="3581400" y="0"/>
            <a:ext cx="0" cy="3733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4" name="Line 202"/>
          <p:cNvSpPr>
            <a:spLocks noChangeShapeType="1"/>
          </p:cNvSpPr>
          <p:nvPr/>
        </p:nvSpPr>
        <p:spPr bwMode="auto">
          <a:xfrm flipV="1">
            <a:off x="6858000" y="0"/>
            <a:ext cx="0" cy="3733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17455" name="Line 203"/>
          <p:cNvSpPr>
            <a:spLocks noChangeShapeType="1"/>
          </p:cNvSpPr>
          <p:nvPr/>
        </p:nvSpPr>
        <p:spPr bwMode="auto">
          <a:xfrm>
            <a:off x="1524000" y="2286000"/>
            <a:ext cx="9144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a:p>
        </p:txBody>
      </p:sp>
      <p:sp>
        <p:nvSpPr>
          <p:cNvPr id="2" name="Slide Number Placeholder 1"/>
          <p:cNvSpPr>
            <a:spLocks noGrp="1"/>
          </p:cNvSpPr>
          <p:nvPr>
            <p:ph type="sldNum" sz="quarter" idx="12"/>
          </p:nvPr>
        </p:nvSpPr>
        <p:spPr/>
        <p:txBody>
          <a:bodyPr/>
          <a:lstStyle/>
          <a:p>
            <a:fld id="{69E57DC2-970A-4B3E-BB1C-7A09969E49DF}" type="slidenum">
              <a:rPr lang="en-US" smtClean="0"/>
              <a:t>46</a:t>
            </a:fld>
            <a:endParaRPr lang="en-US" dirty="0"/>
          </a:p>
        </p:txBody>
      </p:sp>
      <p:pic>
        <p:nvPicPr>
          <p:cNvPr id="12" name="Picture 11"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137060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CALCULATION OF FREQUENCY</a:t>
            </a:r>
            <a:endParaRPr lang="en-GB" b="1" dirty="0"/>
          </a:p>
        </p:txBody>
      </p:sp>
      <p:sp>
        <p:nvSpPr>
          <p:cNvPr id="2" name="Content Placeholder 1"/>
          <p:cNvSpPr>
            <a:spLocks noGrp="1"/>
          </p:cNvSpPr>
          <p:nvPr>
            <p:ph idx="1"/>
          </p:nvPr>
        </p:nvSpPr>
        <p:spPr>
          <a:xfrm>
            <a:off x="1146221" y="2286000"/>
            <a:ext cx="10406128" cy="3581400"/>
          </a:xfrm>
        </p:spPr>
        <p:txBody>
          <a:bodyPr>
            <a:normAutofit/>
          </a:bodyPr>
          <a:lstStyle/>
          <a:p>
            <a:r>
              <a:rPr lang="en-GB" sz="2800" b="1" dirty="0"/>
              <a:t>Absolute F. (v) – no. of </a:t>
            </a:r>
            <a:r>
              <a:rPr lang="en-GB" sz="2800" b="1" dirty="0" smtClean="0"/>
              <a:t>observations that </a:t>
            </a:r>
            <a:r>
              <a:rPr lang="en-GB" sz="2800" b="1" dirty="0"/>
              <a:t>fall  					into each class</a:t>
            </a:r>
          </a:p>
          <a:p>
            <a:r>
              <a:rPr lang="en-GB" sz="2800" b="1" dirty="0"/>
              <a:t>Relative F. </a:t>
            </a:r>
            <a:r>
              <a:rPr lang="en-GB" sz="2800" b="1" dirty="0" smtClean="0"/>
              <a:t>= </a:t>
            </a:r>
            <a:r>
              <a:rPr lang="en-GB" sz="2800" b="1" dirty="0"/>
              <a:t>v / n</a:t>
            </a:r>
          </a:p>
          <a:p>
            <a:r>
              <a:rPr lang="en-GB" sz="2800" b="1" dirty="0"/>
              <a:t>Percentage F</a:t>
            </a:r>
            <a:r>
              <a:rPr lang="en-GB" sz="2800" b="1" dirty="0" smtClean="0"/>
              <a:t>.= </a:t>
            </a:r>
            <a:r>
              <a:rPr lang="en-GB" sz="2800" b="1" dirty="0"/>
              <a:t>v / n x 100 (RF x 100)</a:t>
            </a:r>
          </a:p>
          <a:p>
            <a:r>
              <a:rPr lang="en-GB" sz="2800" b="1" dirty="0"/>
              <a:t>Cumulative F. =</a:t>
            </a:r>
            <a:r>
              <a:rPr lang="en-GB" sz="2800" b="1" dirty="0" smtClean="0"/>
              <a:t>no</a:t>
            </a:r>
            <a:r>
              <a:rPr lang="en-GB" sz="2800" b="1" dirty="0"/>
              <a:t>. of absolute freq. cumulatively added until all are accounted </a:t>
            </a:r>
            <a:r>
              <a:rPr lang="en-GB" sz="2800" b="1" dirty="0" smtClean="0"/>
              <a:t>for </a:t>
            </a:r>
            <a:endParaRPr lang="en-GB" sz="2800" b="1" dirty="0"/>
          </a:p>
        </p:txBody>
      </p:sp>
      <p:sp>
        <p:nvSpPr>
          <p:cNvPr id="4" name="Slide Number Placeholder 3"/>
          <p:cNvSpPr>
            <a:spLocks noGrp="1"/>
          </p:cNvSpPr>
          <p:nvPr>
            <p:ph type="sldNum" sz="quarter" idx="12"/>
          </p:nvPr>
        </p:nvSpPr>
        <p:spPr/>
        <p:txBody>
          <a:bodyPr/>
          <a:lstStyle/>
          <a:p>
            <a:fld id="{69E57DC2-970A-4B3E-BB1C-7A09969E49DF}" type="slidenum">
              <a:rPr lang="en-US" smtClean="0"/>
              <a:t>47</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9016542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5161" y="0"/>
            <a:ext cx="9601200" cy="769513"/>
          </a:xfrm>
        </p:spPr>
        <p:txBody>
          <a:bodyPr/>
          <a:lstStyle/>
          <a:p>
            <a:pPr algn="ctr"/>
            <a:endParaRPr lang="en-GB" b="1"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50246100"/>
              </p:ext>
            </p:extLst>
          </p:nvPr>
        </p:nvGraphicFramePr>
        <p:xfrm>
          <a:off x="3230087" y="646018"/>
          <a:ext cx="4645719" cy="5852160"/>
        </p:xfrm>
        <a:graphic>
          <a:graphicData uri="http://schemas.openxmlformats.org/drawingml/2006/table">
            <a:tbl>
              <a:tblPr firstRow="1" bandRow="1">
                <a:tableStyleId>{5C22544A-7EE6-4342-B048-85BDC9FD1C3A}</a:tableStyleId>
              </a:tblPr>
              <a:tblGrid>
                <a:gridCol w="1548573"/>
                <a:gridCol w="1548573"/>
                <a:gridCol w="1548573"/>
              </a:tblGrid>
              <a:tr h="0">
                <a:tc gridSpan="3">
                  <a:txBody>
                    <a:bodyPr/>
                    <a:lstStyle/>
                    <a:p>
                      <a:r>
                        <a:rPr lang="en-GB" sz="2400" b="1" dirty="0" smtClean="0">
                          <a:solidFill>
                            <a:schemeClr val="tx1"/>
                          </a:solidFill>
                        </a:rPr>
                        <a:t>TEST GROUP ( COFFEE)</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dirty="0"/>
                    </a:p>
                  </a:txBody>
                  <a:tcPr/>
                </a:tc>
                <a:tc hMerge="1">
                  <a:txBody>
                    <a:bodyPr/>
                    <a:lstStyle/>
                    <a:p>
                      <a:endParaRPr lang="en-GB" dirty="0"/>
                    </a:p>
                  </a:txBody>
                  <a:tcPr/>
                </a:tc>
              </a:tr>
              <a:tr h="669360">
                <a:tc>
                  <a:txBody>
                    <a:bodyPr/>
                    <a:lstStyle/>
                    <a:p>
                      <a:r>
                        <a:rPr lang="en-GB" sz="2400" b="1" dirty="0" err="1" smtClean="0"/>
                        <a:t>S.No</a:t>
                      </a:r>
                      <a:r>
                        <a:rPr lang="en-GB" sz="2400" b="1" dirty="0" smtClean="0"/>
                        <a:t>.</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Pulse</a:t>
                      </a:r>
                      <a:r>
                        <a:rPr lang="en-GB" sz="2400" b="1" baseline="0" dirty="0" smtClean="0"/>
                        <a:t> rate (0 min)</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Pulse rate</a:t>
                      </a:r>
                    </a:p>
                    <a:p>
                      <a:r>
                        <a:rPr lang="en-GB" sz="2400" b="1" dirty="0" smtClean="0"/>
                        <a:t>(60 min)</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pPr marL="342900" indent="-342900">
                        <a:buFont typeface="+mj-lt"/>
                        <a:buAutoNum type="arabicPeriod"/>
                      </a:pPr>
                      <a:r>
                        <a:rPr lang="en-GB" sz="2400" b="1" dirty="0" smtClean="0"/>
                        <a:t>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85</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pPr marL="0" indent="0">
                        <a:buFont typeface="+mj-lt"/>
                        <a:buNone/>
                      </a:pPr>
                      <a:r>
                        <a:rPr lang="en-GB" sz="2400" b="1" dirty="0" smtClean="0"/>
                        <a:t>2.</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82</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3.</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72</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78</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4.</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74</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5.</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84</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7.</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73</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8.</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74</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9.</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76</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78</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1867">
                <a:tc>
                  <a:txBody>
                    <a:bodyPr/>
                    <a:lstStyle/>
                    <a:p>
                      <a:r>
                        <a:rPr lang="en-GB" sz="2400" b="1" dirty="0" smtClean="0"/>
                        <a:t>10.</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80 </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2400" b="1" dirty="0" smtClean="0"/>
                        <a:t>84</a:t>
                      </a:r>
                      <a:endParaRPr lang="en-GB"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Slide Number Placeholder 2"/>
          <p:cNvSpPr>
            <a:spLocks noGrp="1"/>
          </p:cNvSpPr>
          <p:nvPr>
            <p:ph type="sldNum" sz="quarter" idx="12"/>
          </p:nvPr>
        </p:nvSpPr>
        <p:spPr/>
        <p:txBody>
          <a:bodyPr/>
          <a:lstStyle/>
          <a:p>
            <a:fld id="{69E57DC2-970A-4B3E-BB1C-7A09969E49DF}" type="slidenum">
              <a:rPr lang="en-US" smtClean="0"/>
              <a:t>48</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20410539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GB" b="1" dirty="0" smtClean="0"/>
              <a:t>Frequency table A1</a:t>
            </a:r>
            <a:br>
              <a:rPr lang="en-GB" b="1" dirty="0" smtClean="0"/>
            </a:br>
            <a:r>
              <a:rPr lang="en-GB" b="1" dirty="0" smtClean="0"/>
              <a:t>For Test group at “0”Min </a:t>
            </a:r>
            <a:endParaRPr lang="en-GB" b="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93277753"/>
              </p:ext>
            </p:extLst>
          </p:nvPr>
        </p:nvGraphicFramePr>
        <p:xfrm>
          <a:off x="1371600" y="2089597"/>
          <a:ext cx="9794383" cy="3566160"/>
        </p:xfrm>
        <a:graphic>
          <a:graphicData uri="http://schemas.openxmlformats.org/drawingml/2006/table">
            <a:tbl>
              <a:tblPr firstRow="1" bandRow="1">
                <a:tableStyleId>{5C22544A-7EE6-4342-B048-85BDC9FD1C3A}</a:tableStyleId>
              </a:tblPr>
              <a:tblGrid>
                <a:gridCol w="1294327"/>
                <a:gridCol w="1815921"/>
                <a:gridCol w="1609859"/>
                <a:gridCol w="1584101"/>
                <a:gridCol w="1635617"/>
                <a:gridCol w="1854558"/>
              </a:tblGrid>
              <a:tr h="370840">
                <a:tc>
                  <a:txBody>
                    <a:bodyPr/>
                    <a:lstStyle/>
                    <a:p>
                      <a:r>
                        <a:rPr lang="en-GB" sz="2400" b="1" dirty="0" smtClean="0">
                          <a:solidFill>
                            <a:schemeClr val="tx1"/>
                          </a:solidFill>
                        </a:rPr>
                        <a:t>S. No.</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Observation</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Absolute Frequency</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Relative Frequency</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Percentage Frequency</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Cumulative % Frequency</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72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1=10%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73</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2=20%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3.</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74</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20%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4=40%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4.</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76</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0.2</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20%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6=60%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5.</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80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3</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0.3</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30%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9=90%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b="1" dirty="0" smtClean="0">
                          <a:solidFill>
                            <a:schemeClr val="tx1"/>
                          </a:solidFill>
                        </a:rPr>
                        <a:t>6.</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85</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0.1</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GB" sz="2400" b="1" dirty="0" smtClean="0">
                          <a:solidFill>
                            <a:schemeClr val="tx1"/>
                          </a:solidFill>
                        </a:rPr>
                        <a:t>10=100%</a:t>
                      </a:r>
                      <a:endParaRPr lang="en-GB" sz="2400" b="1"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Slide Number Placeholder 2"/>
          <p:cNvSpPr>
            <a:spLocks noGrp="1"/>
          </p:cNvSpPr>
          <p:nvPr>
            <p:ph type="sldNum" sz="quarter" idx="12"/>
          </p:nvPr>
        </p:nvSpPr>
        <p:spPr/>
        <p:txBody>
          <a:bodyPr/>
          <a:lstStyle/>
          <a:p>
            <a:fld id="{69E57DC2-970A-4B3E-BB1C-7A09969E49DF}" type="slidenum">
              <a:rPr lang="en-US" smtClean="0"/>
              <a:t>49</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784475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LEARNING OBJECTIVES</a:t>
            </a:r>
            <a:endParaRPr lang="en-SG" b="1" dirty="0"/>
          </a:p>
        </p:txBody>
      </p:sp>
      <p:sp>
        <p:nvSpPr>
          <p:cNvPr id="3" name="Content Placeholder 2"/>
          <p:cNvSpPr>
            <a:spLocks noGrp="1"/>
          </p:cNvSpPr>
          <p:nvPr>
            <p:ph idx="1"/>
          </p:nvPr>
        </p:nvSpPr>
        <p:spPr/>
        <p:txBody>
          <a:bodyPr/>
          <a:lstStyle/>
          <a:p>
            <a:pPr marL="0" indent="0">
              <a:buNone/>
            </a:pPr>
            <a:r>
              <a:rPr lang="en-SG" dirty="0" smtClean="0"/>
              <a:t>By the end of practical you should be able to</a:t>
            </a:r>
          </a:p>
          <a:p>
            <a:r>
              <a:rPr lang="en-SG" dirty="0" smtClean="0"/>
              <a:t>Define biostatistics , sample, data , bias ,attribute , variable , placebo </a:t>
            </a:r>
          </a:p>
          <a:p>
            <a:r>
              <a:rPr lang="en-SG" dirty="0" smtClean="0"/>
              <a:t>Describe presentation of data</a:t>
            </a:r>
          </a:p>
          <a:p>
            <a:pPr>
              <a:lnSpc>
                <a:spcPct val="150000"/>
              </a:lnSpc>
              <a:spcBef>
                <a:spcPts val="0"/>
              </a:spcBef>
              <a:spcAft>
                <a:spcPts val="0"/>
              </a:spcAft>
            </a:pPr>
            <a:r>
              <a:rPr lang="en-SG" dirty="0" smtClean="0"/>
              <a:t>Define and calculate </a:t>
            </a:r>
            <a:r>
              <a:rPr lang="en-GB" dirty="0">
                <a:solidFill>
                  <a:schemeClr val="tx1"/>
                </a:solidFill>
              </a:rPr>
              <a:t>m</a:t>
            </a:r>
            <a:r>
              <a:rPr lang="en-GB" dirty="0" smtClean="0">
                <a:solidFill>
                  <a:schemeClr val="tx1"/>
                </a:solidFill>
              </a:rPr>
              <a:t>easures </a:t>
            </a:r>
            <a:r>
              <a:rPr lang="en-GB" dirty="0">
                <a:solidFill>
                  <a:schemeClr val="tx1"/>
                </a:solidFill>
              </a:rPr>
              <a:t>of central </a:t>
            </a:r>
            <a:r>
              <a:rPr lang="en-GB" dirty="0" smtClean="0">
                <a:solidFill>
                  <a:schemeClr val="tx1"/>
                </a:solidFill>
              </a:rPr>
              <a:t>tendencies (including mean , median , mode )</a:t>
            </a:r>
            <a:endParaRPr lang="en-GB" dirty="0">
              <a:solidFill>
                <a:schemeClr val="tx1"/>
              </a:solidFill>
            </a:endParaRPr>
          </a:p>
          <a:p>
            <a:pPr>
              <a:lnSpc>
                <a:spcPct val="150000"/>
              </a:lnSpc>
              <a:spcBef>
                <a:spcPts val="0"/>
              </a:spcBef>
              <a:spcAft>
                <a:spcPts val="0"/>
              </a:spcAft>
            </a:pPr>
            <a:r>
              <a:rPr lang="en-SG" dirty="0"/>
              <a:t>Define </a:t>
            </a:r>
            <a:r>
              <a:rPr lang="en-GB" dirty="0" smtClean="0">
                <a:solidFill>
                  <a:schemeClr val="tx1"/>
                </a:solidFill>
              </a:rPr>
              <a:t>and calculate measures </a:t>
            </a:r>
            <a:r>
              <a:rPr lang="en-GB" dirty="0">
                <a:solidFill>
                  <a:schemeClr val="tx1"/>
                </a:solidFill>
              </a:rPr>
              <a:t>of spread of  </a:t>
            </a:r>
            <a:r>
              <a:rPr lang="en-GB" dirty="0" smtClean="0">
                <a:solidFill>
                  <a:schemeClr val="tx1"/>
                </a:solidFill>
              </a:rPr>
              <a:t>dispersions (including range, variance, standard deviation)</a:t>
            </a:r>
          </a:p>
          <a:p>
            <a:pPr>
              <a:lnSpc>
                <a:spcPct val="150000"/>
              </a:lnSpc>
              <a:spcBef>
                <a:spcPts val="0"/>
              </a:spcBef>
              <a:spcAft>
                <a:spcPts val="0"/>
              </a:spcAft>
            </a:pPr>
            <a:r>
              <a:rPr lang="en-GB" dirty="0" smtClean="0">
                <a:solidFill>
                  <a:schemeClr val="tx1"/>
                </a:solidFill>
              </a:rPr>
              <a:t>Analyse and interpret data</a:t>
            </a:r>
          </a:p>
          <a:p>
            <a:pPr>
              <a:lnSpc>
                <a:spcPct val="150000"/>
              </a:lnSpc>
              <a:spcBef>
                <a:spcPts val="0"/>
              </a:spcBef>
              <a:spcAft>
                <a:spcPts val="0"/>
              </a:spcAft>
            </a:pPr>
            <a:endParaRPr lang="en-GB" dirty="0">
              <a:solidFill>
                <a:schemeClr val="tx1"/>
              </a:solidFill>
            </a:endParaRPr>
          </a:p>
          <a:p>
            <a:endParaRPr lang="en-SG"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t>5</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87601" y="757472"/>
            <a:ext cx="1319530" cy="1139190"/>
          </a:xfrm>
          <a:prstGeom prst="rect">
            <a:avLst/>
          </a:prstGeom>
          <a:noFill/>
          <a:ln>
            <a:noFill/>
          </a:ln>
        </p:spPr>
      </p:pic>
    </p:spTree>
    <p:extLst>
      <p:ext uri="{BB962C8B-B14F-4D97-AF65-F5344CB8AC3E}">
        <p14:creationId xmlns:p14="http://schemas.microsoft.com/office/powerpoint/2010/main" val="78206845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solidFill>
                  <a:srgbClr val="002060"/>
                </a:solidFill>
              </a:rPr>
              <a:t>                 Bioethics </a:t>
            </a:r>
            <a:endParaRPr lang="en-SG" b="1" dirty="0">
              <a:solidFill>
                <a:srgbClr val="002060"/>
              </a:solidFill>
            </a:endParaRPr>
          </a:p>
        </p:txBody>
      </p:sp>
      <p:sp>
        <p:nvSpPr>
          <p:cNvPr id="3" name="Content Placeholder 2"/>
          <p:cNvSpPr>
            <a:spLocks noGrp="1"/>
          </p:cNvSpPr>
          <p:nvPr>
            <p:ph idx="1"/>
          </p:nvPr>
        </p:nvSpPr>
        <p:spPr/>
        <p:txBody>
          <a:bodyPr/>
          <a:lstStyle/>
          <a:p>
            <a:r>
              <a:rPr lang="en-US" dirty="0" smtClean="0"/>
              <a:t>Whenever any topic for research is proposed it needs to be approved by ethical committee which reviews  all possible ethical aspects of the </a:t>
            </a:r>
            <a:r>
              <a:rPr lang="en-US" dirty="0" err="1" smtClean="0"/>
              <a:t>repective</a:t>
            </a:r>
            <a:r>
              <a:rPr lang="en-US" dirty="0" smtClean="0"/>
              <a:t> research.</a:t>
            </a:r>
          </a:p>
          <a:p>
            <a:r>
              <a:rPr lang="en-US" dirty="0" smtClean="0"/>
              <a:t>The </a:t>
            </a:r>
            <a:r>
              <a:rPr lang="en-US" dirty="0"/>
              <a:t>ethical statistical practitioner does not misuse or condone the misuse of data. They protect and respect the rights and interests of human and animal subjects. </a:t>
            </a:r>
            <a:endParaRPr lang="en-US" dirty="0" smtClean="0"/>
          </a:p>
          <a:p>
            <a:r>
              <a:rPr lang="en-US" dirty="0"/>
              <a:t>The ethical statistical practitioner understands that questions may arise concerning potential misconduct related to statistical, scientific, or professional practice. At times, a practitioner may accuse someone of misconduct or be accused by others. At other times, a practitioner may be involved in the investigation of others’ behavior. Allegations of misconduct may arise within different institutions with different standards and potentially different outcomes.</a:t>
            </a:r>
            <a:endParaRPr lang="en-SG" dirty="0"/>
          </a:p>
        </p:txBody>
      </p:sp>
      <p:sp>
        <p:nvSpPr>
          <p:cNvPr id="4" name="Slide Number Placeholder 3"/>
          <p:cNvSpPr>
            <a:spLocks noGrp="1"/>
          </p:cNvSpPr>
          <p:nvPr>
            <p:ph type="sldNum" sz="quarter" idx="12"/>
          </p:nvPr>
        </p:nvSpPr>
        <p:spPr/>
        <p:txBody>
          <a:bodyPr/>
          <a:lstStyle/>
          <a:p>
            <a:fld id="{69E57DC2-970A-4B3E-BB1C-7A09969E49DF}" type="slidenum">
              <a:rPr lang="en-US" smtClean="0"/>
              <a:t>50</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79111112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solidFill>
                  <a:srgbClr val="002060"/>
                </a:solidFill>
              </a:rPr>
              <a:t>Research articles</a:t>
            </a:r>
            <a:endParaRPr lang="en-SG" dirty="0">
              <a:solidFill>
                <a:srgbClr val="002060"/>
              </a:solidFill>
            </a:endParaRPr>
          </a:p>
        </p:txBody>
      </p:sp>
      <p:sp>
        <p:nvSpPr>
          <p:cNvPr id="3" name="Content Placeholder 2"/>
          <p:cNvSpPr>
            <a:spLocks noGrp="1"/>
          </p:cNvSpPr>
          <p:nvPr>
            <p:ph idx="1"/>
          </p:nvPr>
        </p:nvSpPr>
        <p:spPr/>
        <p:txBody>
          <a:bodyPr>
            <a:normAutofit/>
          </a:bodyPr>
          <a:lstStyle/>
          <a:p>
            <a:pPr fontAlgn="base"/>
            <a:r>
              <a:rPr lang="en-US" b="1" dirty="0"/>
              <a:t>Overview of biostatistics used in clinical research   </a:t>
            </a:r>
            <a:r>
              <a:rPr lang="en-US" b="1" dirty="0">
                <a:solidFill>
                  <a:srgbClr val="00B0F0"/>
                </a:solidFill>
                <a:hlinkClick r:id="rId2"/>
              </a:rPr>
              <a:t>https://</a:t>
            </a:r>
            <a:r>
              <a:rPr lang="en-US" b="1" dirty="0" smtClean="0">
                <a:solidFill>
                  <a:srgbClr val="00B0F0"/>
                </a:solidFill>
                <a:hlinkClick r:id="rId2"/>
              </a:rPr>
              <a:t>doi.org/10.2146/ajhp070006</a:t>
            </a:r>
            <a:endParaRPr lang="en-US" b="1" dirty="0" smtClean="0">
              <a:solidFill>
                <a:srgbClr val="00B0F0"/>
              </a:solidFill>
            </a:endParaRPr>
          </a:p>
          <a:p>
            <a:r>
              <a:rPr lang="en-US" b="1" smtClean="0"/>
              <a:t>Reinventing </a:t>
            </a:r>
            <a:r>
              <a:rPr lang="en-US" b="1" dirty="0"/>
              <a:t>Biostatistics Education for Basic </a:t>
            </a:r>
            <a:r>
              <a:rPr lang="en-US" b="1" dirty="0" smtClean="0"/>
              <a:t>Scientists</a:t>
            </a:r>
          </a:p>
          <a:p>
            <a:pPr marL="0" indent="0">
              <a:buNone/>
            </a:pPr>
            <a:r>
              <a:rPr lang="en-US" b="1" dirty="0">
                <a:solidFill>
                  <a:srgbClr val="00B0F0"/>
                </a:solidFill>
              </a:rPr>
              <a:t> </a:t>
            </a:r>
            <a:r>
              <a:rPr lang="en-US" b="1" dirty="0" smtClean="0">
                <a:solidFill>
                  <a:srgbClr val="00B0F0"/>
                </a:solidFill>
              </a:rPr>
              <a:t>    https</a:t>
            </a:r>
            <a:r>
              <a:rPr lang="en-US" b="1" dirty="0">
                <a:solidFill>
                  <a:srgbClr val="00B0F0"/>
                </a:solidFill>
              </a:rPr>
              <a:t>://doi.org/10.1371/journal.pbio.1002430</a:t>
            </a:r>
          </a:p>
          <a:p>
            <a:pPr marL="0" indent="0">
              <a:buNone/>
            </a:pPr>
            <a:r>
              <a:rPr lang="en-US" dirty="0"/>
              <a:t/>
            </a:r>
            <a:br>
              <a:rPr lang="en-US" dirty="0"/>
            </a:br>
            <a:r>
              <a:rPr lang="en-US" dirty="0"/>
              <a:t/>
            </a:r>
            <a:br>
              <a:rPr lang="en-US" dirty="0"/>
            </a:br>
            <a:endParaRPr lang="en-SG" dirty="0"/>
          </a:p>
        </p:txBody>
      </p:sp>
      <p:sp>
        <p:nvSpPr>
          <p:cNvPr id="4" name="Slide Number Placeholder 3"/>
          <p:cNvSpPr>
            <a:spLocks noGrp="1"/>
          </p:cNvSpPr>
          <p:nvPr>
            <p:ph type="sldNum" sz="quarter" idx="12"/>
          </p:nvPr>
        </p:nvSpPr>
        <p:spPr/>
        <p:txBody>
          <a:bodyPr/>
          <a:lstStyle/>
          <a:p>
            <a:fld id="{69E57DC2-970A-4B3E-BB1C-7A09969E49DF}" type="slidenum">
              <a:rPr lang="en-US" smtClean="0"/>
              <a:t>51</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48087738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Artificial Intelligence(AI) &amp; Biostatistics</a:t>
            </a:r>
            <a:endParaRPr lang="en-SG" dirty="0">
              <a:solidFill>
                <a:srgbClr val="002060"/>
              </a:solidFill>
            </a:endParaRPr>
          </a:p>
        </p:txBody>
      </p:sp>
      <p:sp>
        <p:nvSpPr>
          <p:cNvPr id="3" name="Content Placeholder 2"/>
          <p:cNvSpPr>
            <a:spLocks noGrp="1"/>
          </p:cNvSpPr>
          <p:nvPr>
            <p:ph idx="1"/>
          </p:nvPr>
        </p:nvSpPr>
        <p:spPr/>
        <p:txBody>
          <a:bodyPr>
            <a:normAutofit/>
          </a:bodyPr>
          <a:lstStyle/>
          <a:p>
            <a:pPr marL="0" indent="0">
              <a:buNone/>
            </a:pPr>
            <a:endParaRPr lang="en-US" dirty="0" smtClean="0"/>
          </a:p>
          <a:p>
            <a:r>
              <a:rPr lang="en-US" dirty="0" smtClean="0"/>
              <a:t> </a:t>
            </a:r>
            <a:r>
              <a:rPr lang="en-US" dirty="0"/>
              <a:t>By analyzing patient data, including genetics, medical history, and lifestyle factors, AI can help tailor treatments and interventions to individual patients. </a:t>
            </a:r>
            <a:endParaRPr lang="en-US" dirty="0" smtClean="0"/>
          </a:p>
          <a:p>
            <a:r>
              <a:rPr lang="en-US" dirty="0" smtClean="0"/>
              <a:t>AI </a:t>
            </a:r>
            <a:r>
              <a:rPr lang="en-US" dirty="0"/>
              <a:t>models can be trained to predict disease outbreaks, assess population health trends, and recommend preventive measures. Biostatistics can provide the statistical framework for validating these predictions and assessing their </a:t>
            </a:r>
            <a:r>
              <a:rPr lang="en-US" dirty="0" smtClean="0"/>
              <a:t>accuracy.</a:t>
            </a:r>
          </a:p>
        </p:txBody>
      </p:sp>
      <p:sp>
        <p:nvSpPr>
          <p:cNvPr id="4" name="Slide Number Placeholder 3"/>
          <p:cNvSpPr>
            <a:spLocks noGrp="1"/>
          </p:cNvSpPr>
          <p:nvPr>
            <p:ph type="sldNum" sz="quarter" idx="12"/>
          </p:nvPr>
        </p:nvSpPr>
        <p:spPr/>
        <p:txBody>
          <a:bodyPr/>
          <a:lstStyle/>
          <a:p>
            <a:fld id="{69E57DC2-970A-4B3E-BB1C-7A09969E49DF}" type="slidenum">
              <a:rPr lang="en-US" smtClean="0"/>
              <a:t>52</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11500955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b="1" dirty="0" smtClean="0"/>
              <a:t>PRACTICAL/ASSESSMENT</a:t>
            </a:r>
            <a:endParaRPr lang="en-SG" b="1" dirty="0"/>
          </a:p>
        </p:txBody>
      </p:sp>
      <p:sp>
        <p:nvSpPr>
          <p:cNvPr id="3" name="Content Placeholder 2"/>
          <p:cNvSpPr>
            <a:spLocks noGrp="1"/>
          </p:cNvSpPr>
          <p:nvPr>
            <p:ph idx="1"/>
          </p:nvPr>
        </p:nvSpPr>
        <p:spPr/>
        <p:txBody>
          <a:bodyPr>
            <a:normAutofit/>
          </a:bodyPr>
          <a:lstStyle/>
          <a:p>
            <a:r>
              <a:rPr lang="en-SG" sz="2400" dirty="0" smtClean="0">
                <a:latin typeface="Calibri" pitchFamily="34" charset="0"/>
                <a:cs typeface="Calibri" pitchFamily="34" charset="0"/>
              </a:rPr>
              <a:t>3</a:t>
            </a:r>
            <a:r>
              <a:rPr lang="en-SG" sz="2400" baseline="30000" dirty="0" smtClean="0">
                <a:latin typeface="Calibri" pitchFamily="34" charset="0"/>
                <a:cs typeface="Calibri" pitchFamily="34" charset="0"/>
              </a:rPr>
              <a:t>rd</a:t>
            </a:r>
            <a:r>
              <a:rPr lang="en-SG" sz="2400" dirty="0" smtClean="0">
                <a:latin typeface="Calibri" pitchFamily="34" charset="0"/>
                <a:cs typeface="Calibri" pitchFamily="34" charset="0"/>
              </a:rPr>
              <a:t> </a:t>
            </a:r>
            <a:r>
              <a:rPr lang="en-SG" sz="2400" dirty="0" err="1" smtClean="0">
                <a:latin typeface="Calibri" pitchFamily="34" charset="0"/>
                <a:cs typeface="Calibri" pitchFamily="34" charset="0"/>
              </a:rPr>
              <a:t>yr</a:t>
            </a:r>
            <a:r>
              <a:rPr lang="en-SG" sz="2400" dirty="0" smtClean="0">
                <a:latin typeface="Calibri" pitchFamily="34" charset="0"/>
                <a:cs typeface="Calibri" pitchFamily="34" charset="0"/>
              </a:rPr>
              <a:t> MBBS  practical batch comprises of both males and females. Select random sample of 10 from each. Find out systolic blood pressure of 2 samples .Calculate mean, median , mode , range ,variance , standard deviation, absolute frequency, relative frequency , percentage frequency and cumulative frequency of each set. Find out the statistical significance of the difference between systolic B.P in two samples  </a:t>
            </a:r>
            <a:endParaRPr lang="en-SG" sz="2400" dirty="0">
              <a:latin typeface="Calibri" pitchFamily="34" charset="0"/>
              <a:cs typeface="Calibri" pitchFamily="34" charset="0"/>
            </a:endParaRPr>
          </a:p>
        </p:txBody>
      </p:sp>
      <p:sp>
        <p:nvSpPr>
          <p:cNvPr id="4" name="Slide Number Placeholder 3"/>
          <p:cNvSpPr>
            <a:spLocks noGrp="1"/>
          </p:cNvSpPr>
          <p:nvPr>
            <p:ph type="sldNum" sz="quarter" idx="12"/>
          </p:nvPr>
        </p:nvSpPr>
        <p:spPr/>
        <p:txBody>
          <a:bodyPr/>
          <a:lstStyle/>
          <a:p>
            <a:fld id="{69E57DC2-970A-4B3E-BB1C-7A09969E49DF}" type="slidenum">
              <a:rPr lang="en-US" smtClean="0"/>
              <a:t>53</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294684339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SG" dirty="0" smtClean="0"/>
              <a:t>Reference </a:t>
            </a:r>
            <a:endParaRPr lang="en-SG" dirty="0"/>
          </a:p>
        </p:txBody>
      </p:sp>
      <p:sp>
        <p:nvSpPr>
          <p:cNvPr id="3" name="Content Placeholder 2"/>
          <p:cNvSpPr>
            <a:spLocks noGrp="1"/>
          </p:cNvSpPr>
          <p:nvPr>
            <p:ph idx="1"/>
          </p:nvPr>
        </p:nvSpPr>
        <p:spPr/>
        <p:txBody>
          <a:bodyPr/>
          <a:lstStyle/>
          <a:p>
            <a:r>
              <a:rPr lang="en-SG" dirty="0" smtClean="0"/>
              <a:t>Handbook of applied </a:t>
            </a:r>
            <a:r>
              <a:rPr lang="en-SG" dirty="0" err="1" smtClean="0"/>
              <a:t>pharmacolgy</a:t>
            </a:r>
            <a:r>
              <a:rPr lang="en-SG" dirty="0" smtClean="0"/>
              <a:t> by </a:t>
            </a:r>
            <a:r>
              <a:rPr lang="en-SG" dirty="0" err="1" smtClean="0"/>
              <a:t>dr</a:t>
            </a:r>
            <a:r>
              <a:rPr lang="en-SG" dirty="0" smtClean="0"/>
              <a:t> </a:t>
            </a:r>
            <a:r>
              <a:rPr lang="en-SG" dirty="0" err="1" smtClean="0"/>
              <a:t>muzammil</a:t>
            </a:r>
            <a:r>
              <a:rPr lang="en-SG" dirty="0" smtClean="0"/>
              <a:t> </a:t>
            </a:r>
            <a:r>
              <a:rPr lang="en-SG" dirty="0" err="1" smtClean="0"/>
              <a:t>hassan</a:t>
            </a:r>
            <a:r>
              <a:rPr lang="en-SG" dirty="0" smtClean="0"/>
              <a:t> </a:t>
            </a:r>
            <a:r>
              <a:rPr lang="en-SG" dirty="0" err="1" smtClean="0"/>
              <a:t>najmi</a:t>
            </a:r>
            <a:r>
              <a:rPr lang="en-SG" dirty="0" smtClean="0"/>
              <a:t> and </a:t>
            </a:r>
            <a:r>
              <a:rPr lang="en-SG" dirty="0" err="1" smtClean="0"/>
              <a:t>dr</a:t>
            </a:r>
            <a:r>
              <a:rPr lang="en-SG" dirty="0" smtClean="0"/>
              <a:t> </a:t>
            </a:r>
            <a:r>
              <a:rPr lang="en-SG" dirty="0" err="1" smtClean="0"/>
              <a:t>munir</a:t>
            </a:r>
            <a:r>
              <a:rPr lang="en-SG" dirty="0" smtClean="0"/>
              <a:t> </a:t>
            </a:r>
            <a:r>
              <a:rPr lang="en-SG" dirty="0" err="1" smtClean="0"/>
              <a:t>ahmad</a:t>
            </a:r>
            <a:r>
              <a:rPr lang="en-SG" dirty="0" smtClean="0"/>
              <a:t> khan</a:t>
            </a:r>
          </a:p>
          <a:p>
            <a:r>
              <a:rPr lang="en-SG" dirty="0" smtClean="0"/>
              <a:t>Guidelines from associate professor </a:t>
            </a:r>
            <a:r>
              <a:rPr lang="en-SG" dirty="0" err="1" smtClean="0"/>
              <a:t>dr</a:t>
            </a:r>
            <a:r>
              <a:rPr lang="en-SG" dirty="0" smtClean="0"/>
              <a:t> </a:t>
            </a:r>
            <a:r>
              <a:rPr lang="en-SG" dirty="0" err="1" smtClean="0"/>
              <a:t>asma</a:t>
            </a:r>
            <a:r>
              <a:rPr lang="en-SG" dirty="0" smtClean="0"/>
              <a:t> (HOD </a:t>
            </a:r>
            <a:r>
              <a:rPr lang="en-SG" dirty="0" err="1" smtClean="0"/>
              <a:t>pharmacolgy</a:t>
            </a:r>
            <a:r>
              <a:rPr lang="en-SG" dirty="0" smtClean="0"/>
              <a:t> RMU </a:t>
            </a:r>
            <a:r>
              <a:rPr lang="en-SG" dirty="0" err="1" smtClean="0"/>
              <a:t>rwp</a:t>
            </a:r>
            <a:r>
              <a:rPr lang="en-SG" dirty="0" smtClean="0"/>
              <a:t>)</a:t>
            </a:r>
          </a:p>
          <a:p>
            <a:r>
              <a:rPr lang="en-SG" dirty="0" smtClean="0"/>
              <a:t>Google </a:t>
            </a:r>
            <a:r>
              <a:rPr lang="en-SG" smtClean="0"/>
              <a:t>for bioethics </a:t>
            </a:r>
          </a:p>
        </p:txBody>
      </p:sp>
      <p:sp>
        <p:nvSpPr>
          <p:cNvPr id="4" name="Slide Number Placeholder 3"/>
          <p:cNvSpPr>
            <a:spLocks noGrp="1"/>
          </p:cNvSpPr>
          <p:nvPr>
            <p:ph type="sldNum" sz="quarter" idx="12"/>
          </p:nvPr>
        </p:nvSpPr>
        <p:spPr/>
        <p:txBody>
          <a:bodyPr/>
          <a:lstStyle/>
          <a:p>
            <a:fld id="{69E57DC2-970A-4B3E-BB1C-7A09969E49DF}" type="slidenum">
              <a:rPr lang="en-US" smtClean="0"/>
              <a:t>54</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1378" y="175581"/>
            <a:ext cx="1319530" cy="1139190"/>
          </a:xfrm>
          <a:prstGeom prst="rect">
            <a:avLst/>
          </a:prstGeom>
          <a:noFill/>
          <a:ln>
            <a:noFill/>
          </a:ln>
        </p:spPr>
      </p:pic>
    </p:spTree>
    <p:extLst>
      <p:ext uri="{BB962C8B-B14F-4D97-AF65-F5344CB8AC3E}">
        <p14:creationId xmlns:p14="http://schemas.microsoft.com/office/powerpoint/2010/main" val="349285590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algn="l"/>
            <a:r>
              <a:rPr lang="en-GB" sz="6000" b="1" dirty="0" smtClean="0"/>
              <a:t>THANK YOU</a:t>
            </a:r>
            <a:endParaRPr lang="en-GB" sz="6000" b="1" dirty="0"/>
          </a:p>
        </p:txBody>
      </p:sp>
      <p:sp>
        <p:nvSpPr>
          <p:cNvPr id="2" name="Slide Number Placeholder 1"/>
          <p:cNvSpPr>
            <a:spLocks noGrp="1"/>
          </p:cNvSpPr>
          <p:nvPr>
            <p:ph type="sldNum" sz="quarter" idx="12"/>
          </p:nvPr>
        </p:nvSpPr>
        <p:spPr/>
        <p:txBody>
          <a:bodyPr/>
          <a:lstStyle/>
          <a:p>
            <a:fld id="{69E57DC2-970A-4B3E-BB1C-7A09969E49DF}" type="slidenum">
              <a:rPr lang="en-US" smtClean="0"/>
              <a:pPr/>
              <a:t>55</a:t>
            </a:fld>
            <a:endParaRPr lang="en-US" dirty="0"/>
          </a:p>
        </p:txBody>
      </p:sp>
    </p:spTree>
    <p:extLst>
      <p:ext uri="{BB962C8B-B14F-4D97-AF65-F5344CB8AC3E}">
        <p14:creationId xmlns:p14="http://schemas.microsoft.com/office/powerpoint/2010/main" val="344877149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526146" y="93372"/>
            <a:ext cx="9601200" cy="1485900"/>
          </a:xfrm>
        </p:spPr>
        <p:txBody>
          <a:bodyPr/>
          <a:lstStyle/>
          <a:p>
            <a:r>
              <a:rPr lang="en-GB" b="1" dirty="0" smtClean="0"/>
              <a:t/>
            </a:r>
            <a:br>
              <a:rPr lang="en-GB" b="1" dirty="0" smtClean="0"/>
            </a:br>
            <a:endParaRPr lang="en-GB" b="1" dirty="0"/>
          </a:p>
        </p:txBody>
      </p:sp>
      <p:sp>
        <p:nvSpPr>
          <p:cNvPr id="2" name="Content Placeholder 1"/>
          <p:cNvSpPr>
            <a:spLocks noGrp="1"/>
          </p:cNvSpPr>
          <p:nvPr>
            <p:ph idx="1"/>
          </p:nvPr>
        </p:nvSpPr>
        <p:spPr>
          <a:xfrm>
            <a:off x="746975" y="1700011"/>
            <a:ext cx="11333408" cy="4739426"/>
          </a:xfrm>
        </p:spPr>
        <p:txBody>
          <a:bodyPr>
            <a:normAutofit fontScale="70000" lnSpcReduction="20000"/>
          </a:bodyPr>
          <a:lstStyle/>
          <a:p>
            <a:pPr algn="just">
              <a:buNone/>
            </a:pPr>
            <a:r>
              <a:rPr lang="en-US" altLang="en-US" sz="3200" b="1" u="sng" dirty="0" smtClean="0"/>
              <a:t> </a:t>
            </a:r>
            <a:r>
              <a:rPr lang="en-US" altLang="en-US" sz="3600" b="1" u="sng" dirty="0">
                <a:solidFill>
                  <a:srgbClr val="FF0000"/>
                </a:solidFill>
              </a:rPr>
              <a:t>STATISTICS</a:t>
            </a:r>
            <a:r>
              <a:rPr lang="en-US" altLang="en-US" sz="3600" b="1" dirty="0">
                <a:solidFill>
                  <a:srgbClr val="FF0000"/>
                </a:solidFill>
              </a:rPr>
              <a:t> </a:t>
            </a:r>
          </a:p>
          <a:p>
            <a:pPr algn="just">
              <a:buNone/>
            </a:pPr>
            <a:r>
              <a:rPr lang="en-US" altLang="en-US" sz="3600" b="1" dirty="0"/>
              <a:t>   </a:t>
            </a:r>
            <a:r>
              <a:rPr lang="en-US" altLang="en-US" sz="3600" dirty="0"/>
              <a:t>It is the scientific study of collection, organization,</a:t>
            </a:r>
            <a:r>
              <a:rPr lang="en-GB" altLang="en-US" sz="3600" dirty="0"/>
              <a:t>analysis and interpretation of </a:t>
            </a:r>
            <a:r>
              <a:rPr lang="en-GB" altLang="en-US" sz="3600" dirty="0" smtClean="0"/>
              <a:t>data</a:t>
            </a:r>
          </a:p>
          <a:p>
            <a:pPr algn="just">
              <a:buSzPct val="150000"/>
              <a:buFont typeface="Wingdings" panose="05000000000000000000" pitchFamily="2" charset="2"/>
              <a:buChar char="§"/>
            </a:pPr>
            <a:r>
              <a:rPr lang="en-GB" altLang="en-US" sz="3600" dirty="0" smtClean="0"/>
              <a:t>Descriptive</a:t>
            </a:r>
          </a:p>
          <a:p>
            <a:pPr algn="just">
              <a:buSzPct val="150000"/>
              <a:buFont typeface="Wingdings" panose="05000000000000000000" pitchFamily="2" charset="2"/>
              <a:buChar char="§"/>
            </a:pPr>
            <a:r>
              <a:rPr lang="en-GB" altLang="en-US" sz="3600" dirty="0" smtClean="0"/>
              <a:t>Inferential</a:t>
            </a:r>
          </a:p>
          <a:p>
            <a:pPr algn="just">
              <a:buNone/>
            </a:pPr>
            <a:endParaRPr lang="en-US" altLang="en-US" sz="3600" b="1" dirty="0"/>
          </a:p>
          <a:p>
            <a:pPr algn="just">
              <a:buNone/>
            </a:pPr>
            <a:r>
              <a:rPr lang="en-US" altLang="en-US" sz="3600" b="1" u="sng" dirty="0">
                <a:solidFill>
                  <a:srgbClr val="FF0000"/>
                </a:solidFill>
              </a:rPr>
              <a:t>BIOSTATISTICS</a:t>
            </a:r>
          </a:p>
          <a:p>
            <a:pPr algn="just">
              <a:buNone/>
            </a:pPr>
            <a:r>
              <a:rPr lang="en-US" altLang="en-US" sz="3600" b="1" dirty="0"/>
              <a:t>   </a:t>
            </a:r>
            <a:r>
              <a:rPr lang="en-US" altLang="en-US" sz="3600" dirty="0"/>
              <a:t>It is the application of  statistical </a:t>
            </a:r>
            <a:r>
              <a:rPr lang="en-US" altLang="en-US" sz="3600" dirty="0" smtClean="0"/>
              <a:t>principles for </a:t>
            </a:r>
            <a:r>
              <a:rPr lang="en-US" altLang="en-US" sz="3600" dirty="0"/>
              <a:t>evaluation of biological studies or  problems. </a:t>
            </a:r>
            <a:endParaRPr lang="en-GB" sz="3600" dirty="0" smtClean="0">
              <a:solidFill>
                <a:srgbClr val="FF0000"/>
              </a:solidFill>
            </a:endParaRPr>
          </a:p>
          <a:p>
            <a:pPr algn="just"/>
            <a:r>
              <a:rPr lang="en-GB" sz="3600" dirty="0" smtClean="0"/>
              <a:t>Human volunteers / experimental animals</a:t>
            </a:r>
            <a:endParaRPr lang="en-GB" sz="3600" dirty="0"/>
          </a:p>
          <a:p>
            <a:pPr marL="365760" lvl="1" indent="0" algn="just">
              <a:buNone/>
            </a:pPr>
            <a:r>
              <a:rPr lang="en-GB" sz="3200" i="1" dirty="0" smtClean="0">
                <a:solidFill>
                  <a:schemeClr val="bg2"/>
                </a:solidFill>
              </a:rPr>
              <a:t>Organizing </a:t>
            </a:r>
            <a:r>
              <a:rPr lang="en-GB" sz="3200" i="1" dirty="0">
                <a:solidFill>
                  <a:schemeClr val="bg2"/>
                </a:solidFill>
              </a:rPr>
              <a:t>and summarizing data </a:t>
            </a:r>
            <a:r>
              <a:rPr lang="en-GB" sz="3200" i="1" dirty="0" smtClean="0">
                <a:solidFill>
                  <a:schemeClr val="bg2"/>
                </a:solidFill>
              </a:rPr>
              <a:t>and making    </a:t>
            </a:r>
            <a:r>
              <a:rPr lang="en-GB" i="1" dirty="0" smtClean="0">
                <a:solidFill>
                  <a:schemeClr val="bg2"/>
                </a:solidFill>
              </a:rPr>
              <a:t>inferences </a:t>
            </a:r>
            <a:r>
              <a:rPr lang="en-GB" i="1" dirty="0">
                <a:solidFill>
                  <a:schemeClr val="bg2"/>
                </a:solidFill>
              </a:rPr>
              <a:t>about </a:t>
            </a:r>
            <a:r>
              <a:rPr lang="en-GB" i="1" dirty="0" smtClean="0">
                <a:solidFill>
                  <a:schemeClr val="bg2"/>
                </a:solidFill>
              </a:rPr>
              <a:t>POPULATION from </a:t>
            </a:r>
            <a:r>
              <a:rPr lang="en-GB" i="1" dirty="0">
                <a:solidFill>
                  <a:schemeClr val="bg2"/>
                </a:solidFill>
              </a:rPr>
              <a:t>the SAMPLE observed</a:t>
            </a:r>
          </a:p>
        </p:txBody>
      </p:sp>
      <p:sp>
        <p:nvSpPr>
          <p:cNvPr id="4" name="Slide Number Placeholder 3"/>
          <p:cNvSpPr>
            <a:spLocks noGrp="1"/>
          </p:cNvSpPr>
          <p:nvPr>
            <p:ph type="sldNum" sz="quarter" idx="12"/>
          </p:nvPr>
        </p:nvSpPr>
        <p:spPr/>
        <p:txBody>
          <a:bodyPr/>
          <a:lstStyle/>
          <a:p>
            <a:fld id="{69E57DC2-970A-4B3E-BB1C-7A09969E49DF}" type="slidenum">
              <a:rPr lang="en-US" smtClean="0"/>
              <a:t>6</a:t>
            </a:fld>
            <a:endParaRPr lang="en-US" dirty="0"/>
          </a:p>
        </p:txBody>
      </p:sp>
      <p:pic>
        <p:nvPicPr>
          <p:cNvPr id="5" name="Picture 4" descr="E:\Faisal 3rd Year\Muhammad Faisal Mughal\2016-2017 D.E.O Records of 1st 2nd and 3rd Year\Template\dme rmu logo.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210116" y="282460"/>
            <a:ext cx="1319530" cy="1139190"/>
          </a:xfrm>
          <a:prstGeom prst="rect">
            <a:avLst/>
          </a:prstGeom>
          <a:noFill/>
          <a:ln>
            <a:noFill/>
          </a:ln>
        </p:spPr>
      </p:pic>
    </p:spTree>
    <p:extLst>
      <p:ext uri="{BB962C8B-B14F-4D97-AF65-F5344CB8AC3E}">
        <p14:creationId xmlns:p14="http://schemas.microsoft.com/office/powerpoint/2010/main" val="19685391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371600" y="1197735"/>
            <a:ext cx="9601200" cy="4669665"/>
          </a:xfrm>
        </p:spPr>
        <p:txBody>
          <a:bodyPr>
            <a:normAutofit/>
          </a:bodyPr>
          <a:lstStyle/>
          <a:p>
            <a:r>
              <a:rPr lang="en-GB" sz="2800" b="1" u="sng" dirty="0">
                <a:solidFill>
                  <a:srgbClr val="FF0000"/>
                </a:solidFill>
              </a:rPr>
              <a:t>Descriptive Statistics</a:t>
            </a:r>
          </a:p>
          <a:p>
            <a:r>
              <a:rPr lang="en-GB" sz="2800" b="1" dirty="0" smtClean="0"/>
              <a:t> </a:t>
            </a:r>
            <a:r>
              <a:rPr lang="en-GB" sz="2800" dirty="0"/>
              <a:t>Merely describe, organize or summarize </a:t>
            </a:r>
            <a:r>
              <a:rPr lang="en-GB" sz="2800" dirty="0" smtClean="0"/>
              <a:t>data</a:t>
            </a:r>
            <a:endParaRPr lang="en-GB" sz="2800" dirty="0"/>
          </a:p>
          <a:p>
            <a:r>
              <a:rPr lang="en-GB" sz="2800" dirty="0"/>
              <a:t>refers only to the actual data </a:t>
            </a:r>
            <a:r>
              <a:rPr lang="en-GB" sz="2800" dirty="0" smtClean="0"/>
              <a:t>available</a:t>
            </a:r>
          </a:p>
          <a:p>
            <a:pPr marL="0" indent="0">
              <a:buNone/>
            </a:pPr>
            <a:endParaRPr lang="en-GB" sz="2800" b="1" dirty="0"/>
          </a:p>
          <a:p>
            <a:pPr>
              <a:buClr>
                <a:srgbClr val="FF0000"/>
              </a:buClr>
            </a:pPr>
            <a:r>
              <a:rPr lang="en-GB" sz="2800" b="1" dirty="0" smtClean="0"/>
              <a:t> </a:t>
            </a:r>
            <a:r>
              <a:rPr lang="en-GB" sz="2800" b="1" u="sng" dirty="0">
                <a:solidFill>
                  <a:srgbClr val="FF0000"/>
                </a:solidFill>
              </a:rPr>
              <a:t>Inferential Statistics</a:t>
            </a:r>
          </a:p>
          <a:p>
            <a:r>
              <a:rPr lang="en-GB" sz="2800" dirty="0" smtClean="0"/>
              <a:t> </a:t>
            </a:r>
            <a:r>
              <a:rPr lang="en-GB" sz="2800" dirty="0"/>
              <a:t>Involves making inferences that go beyond </a:t>
            </a:r>
            <a:r>
              <a:rPr lang="en-GB" sz="2800" dirty="0" smtClean="0"/>
              <a:t>the actual data</a:t>
            </a:r>
            <a:endParaRPr lang="en-GB" sz="2800" dirty="0"/>
          </a:p>
        </p:txBody>
      </p:sp>
      <p:sp>
        <p:nvSpPr>
          <p:cNvPr id="3" name="Slide Number Placeholder 2"/>
          <p:cNvSpPr>
            <a:spLocks noGrp="1"/>
          </p:cNvSpPr>
          <p:nvPr>
            <p:ph type="sldNum" sz="quarter" idx="12"/>
          </p:nvPr>
        </p:nvSpPr>
        <p:spPr/>
        <p:txBody>
          <a:bodyPr/>
          <a:lstStyle/>
          <a:p>
            <a:fld id="{69E57DC2-970A-4B3E-BB1C-7A09969E49DF}" type="slidenum">
              <a:rPr lang="en-US" smtClean="0"/>
              <a:t>7</a:t>
            </a:fld>
            <a:endParaRPr lang="en-US" dirty="0"/>
          </a:p>
        </p:txBody>
      </p:sp>
      <p:pic>
        <p:nvPicPr>
          <p:cNvPr id="4" name="Picture 3"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69492" y="448714"/>
            <a:ext cx="1319530" cy="1139190"/>
          </a:xfrm>
          <a:prstGeom prst="rect">
            <a:avLst/>
          </a:prstGeom>
          <a:noFill/>
          <a:ln>
            <a:noFill/>
          </a:ln>
        </p:spPr>
      </p:pic>
    </p:spTree>
    <p:extLst>
      <p:ext uri="{BB962C8B-B14F-4D97-AF65-F5344CB8AC3E}">
        <p14:creationId xmlns:p14="http://schemas.microsoft.com/office/powerpoint/2010/main" val="3092910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4"/>
          <p:cNvSpPr>
            <a:spLocks noGrp="1" noChangeArrowheads="1"/>
          </p:cNvSpPr>
          <p:nvPr>
            <p:ph type="title"/>
          </p:nvPr>
        </p:nvSpPr>
        <p:spPr>
          <a:xfrm>
            <a:off x="1981200" y="274638"/>
            <a:ext cx="8229600" cy="944562"/>
          </a:xfrm>
        </p:spPr>
        <p:txBody>
          <a:bodyPr>
            <a:normAutofit fontScale="90000"/>
          </a:bodyPr>
          <a:lstStyle/>
          <a:p>
            <a:pPr eaLnBrk="1" hangingPunct="1"/>
            <a:r>
              <a:rPr lang="en-US" altLang="en-US" b="1" dirty="0" smtClean="0"/>
              <a:t/>
            </a:r>
            <a:br>
              <a:rPr lang="en-US" altLang="en-US" b="1" dirty="0" smtClean="0"/>
            </a:br>
            <a:r>
              <a:rPr lang="en-US" altLang="en-US" sz="4900" b="1" dirty="0" smtClean="0"/>
              <a:t>APPLICATIONS</a:t>
            </a:r>
          </a:p>
        </p:txBody>
      </p:sp>
      <p:sp>
        <p:nvSpPr>
          <p:cNvPr id="5123" name="Rectangle 5"/>
          <p:cNvSpPr>
            <a:spLocks noGrp="1" noChangeArrowheads="1"/>
          </p:cNvSpPr>
          <p:nvPr>
            <p:ph sz="half" idx="1"/>
          </p:nvPr>
        </p:nvSpPr>
        <p:spPr/>
        <p:txBody>
          <a:bodyPr>
            <a:normAutofit fontScale="92500"/>
          </a:bodyPr>
          <a:lstStyle/>
          <a:p>
            <a:pPr eaLnBrk="1" hangingPunct="1"/>
            <a:r>
              <a:rPr lang="en-GB" altLang="en-US" sz="3200" dirty="0">
                <a:cs typeface="Arial" panose="020B0604020202020204" pitchFamily="34" charset="0"/>
              </a:rPr>
              <a:t>Clinical Medicine</a:t>
            </a:r>
          </a:p>
          <a:p>
            <a:pPr eaLnBrk="1" hangingPunct="1"/>
            <a:r>
              <a:rPr lang="en-GB" altLang="en-US" sz="3200" dirty="0">
                <a:cs typeface="Arial" panose="020B0604020202020204" pitchFamily="34" charset="0"/>
              </a:rPr>
              <a:t>Biological Lab Research</a:t>
            </a:r>
          </a:p>
          <a:p>
            <a:pPr eaLnBrk="1" hangingPunct="1"/>
            <a:r>
              <a:rPr lang="en-GB" altLang="en-US" sz="3200" dirty="0">
                <a:cs typeface="Arial" panose="020B0604020202020204" pitchFamily="34" charset="0"/>
              </a:rPr>
              <a:t>Biological Field Research</a:t>
            </a:r>
          </a:p>
          <a:p>
            <a:pPr eaLnBrk="1" hangingPunct="1"/>
            <a:r>
              <a:rPr lang="en-GB" altLang="en-US" sz="3200" dirty="0">
                <a:cs typeface="Arial" panose="020B0604020202020204" pitchFamily="34" charset="0"/>
              </a:rPr>
              <a:t>Genetics</a:t>
            </a:r>
          </a:p>
          <a:p>
            <a:pPr eaLnBrk="1" hangingPunct="1"/>
            <a:r>
              <a:rPr lang="en-GB" altLang="en-US" sz="3200" dirty="0">
                <a:cs typeface="Arial" panose="020B0604020202020204" pitchFamily="34" charset="0"/>
              </a:rPr>
              <a:t>Ecology</a:t>
            </a:r>
            <a:endParaRPr lang="en-US" altLang="en-US" sz="3200" dirty="0">
              <a:cs typeface="Arial" panose="020B0604020202020204" pitchFamily="34" charset="0"/>
            </a:endParaRPr>
          </a:p>
        </p:txBody>
      </p:sp>
      <p:sp>
        <p:nvSpPr>
          <p:cNvPr id="5124" name="Rectangle 6"/>
          <p:cNvSpPr>
            <a:spLocks noGrp="1" noChangeArrowheads="1"/>
          </p:cNvSpPr>
          <p:nvPr>
            <p:ph sz="half" idx="2"/>
          </p:nvPr>
        </p:nvSpPr>
        <p:spPr/>
        <p:txBody>
          <a:bodyPr>
            <a:normAutofit fontScale="92500"/>
          </a:bodyPr>
          <a:lstStyle/>
          <a:p>
            <a:pPr eaLnBrk="1" hangingPunct="1"/>
            <a:r>
              <a:rPr lang="en-GB" altLang="en-US" sz="3200" dirty="0">
                <a:cs typeface="Arial" panose="020B0604020202020204" pitchFamily="34" charset="0"/>
              </a:rPr>
              <a:t>Environmental Health</a:t>
            </a:r>
          </a:p>
          <a:p>
            <a:pPr eaLnBrk="1" hangingPunct="1"/>
            <a:r>
              <a:rPr lang="en-GB" altLang="en-US" sz="3200" dirty="0">
                <a:cs typeface="Arial" panose="020B0604020202020204" pitchFamily="34" charset="0"/>
              </a:rPr>
              <a:t>Health Services</a:t>
            </a:r>
          </a:p>
          <a:p>
            <a:pPr eaLnBrk="1" hangingPunct="1"/>
            <a:r>
              <a:rPr lang="en-GB" altLang="en-US" sz="3200" dirty="0">
                <a:cs typeface="Arial" panose="020B0604020202020204" pitchFamily="34" charset="0"/>
              </a:rPr>
              <a:t>Wildlife Biology</a:t>
            </a:r>
          </a:p>
          <a:p>
            <a:pPr eaLnBrk="1" hangingPunct="1"/>
            <a:r>
              <a:rPr lang="en-GB" altLang="en-US" sz="3200" dirty="0">
                <a:cs typeface="Arial" panose="020B0604020202020204" pitchFamily="34" charset="0"/>
              </a:rPr>
              <a:t>Agriculture</a:t>
            </a:r>
          </a:p>
          <a:p>
            <a:pPr eaLnBrk="1" hangingPunct="1"/>
            <a:r>
              <a:rPr lang="en-GB" altLang="en-US" sz="3200" dirty="0">
                <a:cs typeface="Arial" panose="020B0604020202020204" pitchFamily="34" charset="0"/>
              </a:rPr>
              <a:t>Fisheries</a:t>
            </a:r>
          </a:p>
          <a:p>
            <a:pPr eaLnBrk="1" hangingPunct="1"/>
            <a:r>
              <a:rPr lang="en-GB" altLang="en-US" sz="3200" dirty="0">
                <a:cs typeface="Arial" panose="020B0604020202020204" pitchFamily="34" charset="0"/>
              </a:rPr>
              <a:t>Epidemiological Studies</a:t>
            </a:r>
            <a:endParaRPr lang="en-US" altLang="en-US" dirty="0" smtClean="0"/>
          </a:p>
        </p:txBody>
      </p:sp>
      <p:sp>
        <p:nvSpPr>
          <p:cNvPr id="2" name="Slide Number Placeholder 1"/>
          <p:cNvSpPr>
            <a:spLocks noGrp="1"/>
          </p:cNvSpPr>
          <p:nvPr>
            <p:ph type="sldNum" sz="quarter" idx="12"/>
          </p:nvPr>
        </p:nvSpPr>
        <p:spPr/>
        <p:txBody>
          <a:bodyPr/>
          <a:lstStyle/>
          <a:p>
            <a:fld id="{69E57DC2-970A-4B3E-BB1C-7A09969E49DF}" type="slidenum">
              <a:rPr lang="en-US" smtClean="0"/>
              <a:t>8</a:t>
            </a:fld>
            <a:endParaRPr lang="en-US" dirty="0"/>
          </a:p>
        </p:txBody>
      </p:sp>
      <p:pic>
        <p:nvPicPr>
          <p:cNvPr id="6" name="Picture 5"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57617" y="460590"/>
            <a:ext cx="1319530" cy="1139190"/>
          </a:xfrm>
          <a:prstGeom prst="rect">
            <a:avLst/>
          </a:prstGeom>
          <a:noFill/>
          <a:ln>
            <a:noFill/>
          </a:ln>
        </p:spPr>
      </p:pic>
    </p:spTree>
    <p:extLst>
      <p:ext uri="{BB962C8B-B14F-4D97-AF65-F5344CB8AC3E}">
        <p14:creationId xmlns:p14="http://schemas.microsoft.com/office/powerpoint/2010/main" val="3457867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GB" b="1" dirty="0" smtClean="0"/>
              <a:t>POPULATION AND SAMPLE</a:t>
            </a:r>
            <a:endParaRPr lang="en-GB" b="1" dirty="0"/>
          </a:p>
        </p:txBody>
      </p:sp>
      <p:sp>
        <p:nvSpPr>
          <p:cNvPr id="2" name="Content Placeholder 1"/>
          <p:cNvSpPr>
            <a:spLocks noGrp="1"/>
          </p:cNvSpPr>
          <p:nvPr>
            <p:ph idx="1"/>
          </p:nvPr>
        </p:nvSpPr>
        <p:spPr>
          <a:xfrm>
            <a:off x="927279" y="1815921"/>
            <a:ext cx="10844011" cy="4051479"/>
          </a:xfrm>
        </p:spPr>
        <p:txBody>
          <a:bodyPr>
            <a:noAutofit/>
          </a:bodyPr>
          <a:lstStyle/>
          <a:p>
            <a:pPr algn="just"/>
            <a:r>
              <a:rPr lang="en-GB" sz="2800" b="1" dirty="0" smtClean="0">
                <a:solidFill>
                  <a:srgbClr val="FF0000"/>
                </a:solidFill>
              </a:rPr>
              <a:t>Target population</a:t>
            </a:r>
            <a:r>
              <a:rPr lang="en-GB" sz="2800" dirty="0" smtClean="0"/>
              <a:t> :The collection of individuals about which the inference is about to be drawn. Population is an aggregate of creatures, things, cases and so on</a:t>
            </a:r>
          </a:p>
          <a:p>
            <a:pPr algn="just"/>
            <a:endParaRPr lang="en-GB" sz="2800" b="1" dirty="0"/>
          </a:p>
          <a:p>
            <a:pPr algn="just"/>
            <a:r>
              <a:rPr lang="en-GB" sz="2800" b="1" dirty="0" smtClean="0">
                <a:solidFill>
                  <a:srgbClr val="FF0000"/>
                </a:solidFill>
              </a:rPr>
              <a:t>Sample</a:t>
            </a:r>
            <a:r>
              <a:rPr lang="en-GB" sz="2800" b="1" dirty="0" smtClean="0"/>
              <a:t> :</a:t>
            </a:r>
            <a:r>
              <a:rPr lang="en-GB" sz="2800" dirty="0" smtClean="0"/>
              <a:t>The portion of the target population representing the whole population on which the experiment is to be performed</a:t>
            </a:r>
          </a:p>
          <a:p>
            <a:pPr marL="0" indent="0" algn="just">
              <a:lnSpc>
                <a:spcPct val="120000"/>
              </a:lnSpc>
              <a:buSzPct val="150000"/>
              <a:buNone/>
            </a:pPr>
            <a:endParaRPr lang="en-US" altLang="en-US" sz="2800" b="1" dirty="0" smtClean="0">
              <a:solidFill>
                <a:srgbClr val="FF0000"/>
              </a:solidFill>
            </a:endParaRPr>
          </a:p>
          <a:p>
            <a:pPr marL="0" indent="0">
              <a:buNone/>
            </a:pPr>
            <a:endParaRPr lang="en-GB" sz="2800" b="1" dirty="0" smtClean="0"/>
          </a:p>
        </p:txBody>
      </p:sp>
      <p:sp>
        <p:nvSpPr>
          <p:cNvPr id="4" name="Slide Number Placeholder 3"/>
          <p:cNvSpPr>
            <a:spLocks noGrp="1"/>
          </p:cNvSpPr>
          <p:nvPr>
            <p:ph type="sldNum" sz="quarter" idx="12"/>
          </p:nvPr>
        </p:nvSpPr>
        <p:spPr/>
        <p:txBody>
          <a:bodyPr/>
          <a:lstStyle/>
          <a:p>
            <a:fld id="{69E57DC2-970A-4B3E-BB1C-7A09969E49DF}" type="slidenum">
              <a:rPr lang="en-US" smtClean="0"/>
              <a:t>9</a:t>
            </a:fld>
            <a:endParaRPr lang="en-US" dirty="0"/>
          </a:p>
        </p:txBody>
      </p:sp>
      <p:pic>
        <p:nvPicPr>
          <p:cNvPr id="5" name="Picture 4" descr="E:\Faisal 3rd Year\Muhammad Faisal Mughal\2016-2017 D.E.O Records of 1st 2nd and 3rd Year\Template\dme rmu 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28869" y="353711"/>
            <a:ext cx="1319530" cy="1139190"/>
          </a:xfrm>
          <a:prstGeom prst="rect">
            <a:avLst/>
          </a:prstGeom>
          <a:noFill/>
          <a:ln>
            <a:noFill/>
          </a:ln>
        </p:spPr>
      </p:pic>
    </p:spTree>
    <p:extLst>
      <p:ext uri="{BB962C8B-B14F-4D97-AF65-F5344CB8AC3E}">
        <p14:creationId xmlns:p14="http://schemas.microsoft.com/office/powerpoint/2010/main" val="2332072274"/>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Crop" id="{EC9488ED-E761-4D60-9AC4-764D1FE2C171}" vid="{CE19780C-D67D-4C13-9DE9-A52BC3BA51B4}"/>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TM10001105[[fn=Crop]]</Template>
  <TotalTime>1264</TotalTime>
  <Words>2311</Words>
  <Application>Microsoft Office PowerPoint</Application>
  <PresentationFormat>Custom</PresentationFormat>
  <Paragraphs>541</Paragraphs>
  <Slides>55</Slides>
  <Notes>3</Notes>
  <HiddenSlides>0</HiddenSlides>
  <MMClips>0</MMClips>
  <ScaleCrop>false</ScaleCrop>
  <HeadingPairs>
    <vt:vector size="4" baseType="variant">
      <vt:variant>
        <vt:lpstr>Theme</vt:lpstr>
      </vt:variant>
      <vt:variant>
        <vt:i4>2</vt:i4>
      </vt:variant>
      <vt:variant>
        <vt:lpstr>Slide Titles</vt:lpstr>
      </vt:variant>
      <vt:variant>
        <vt:i4>55</vt:i4>
      </vt:variant>
    </vt:vector>
  </HeadingPairs>
  <TitlesOfParts>
    <vt:vector size="57" baseType="lpstr">
      <vt:lpstr>Crop</vt:lpstr>
      <vt:lpstr>Default Design</vt:lpstr>
      <vt:lpstr>PowerPoint Presentation</vt:lpstr>
      <vt:lpstr>MOTTO AND VISION</vt:lpstr>
      <vt:lpstr> Professor Umar Model of  Integrated Lecture </vt:lpstr>
      <vt:lpstr>FOUNDATION MODULE (I) PRACTICAL BIOSTATISTICS</vt:lpstr>
      <vt:lpstr>LEARNING OBJECTIVES</vt:lpstr>
      <vt:lpstr> </vt:lpstr>
      <vt:lpstr>PowerPoint Presentation</vt:lpstr>
      <vt:lpstr> APPLICATIONS</vt:lpstr>
      <vt:lpstr>POPULATION AND SAMPLE</vt:lpstr>
      <vt:lpstr>POPULATION AND SAMPLE</vt:lpstr>
      <vt:lpstr>PowerPoint Presentation</vt:lpstr>
      <vt:lpstr>PowerPoint Presentation</vt:lpstr>
      <vt:lpstr>CLINICAL TRIAL</vt:lpstr>
      <vt:lpstr>PowerPoint Presentation</vt:lpstr>
      <vt:lpstr>PRESENTATION OF DATA</vt:lpstr>
      <vt:lpstr>PowerPoint Presentation</vt:lpstr>
      <vt:lpstr>PIE CHART Used to represent nominal or ordinal data</vt:lpstr>
      <vt:lpstr>PowerPoint Presentation</vt:lpstr>
      <vt:lpstr>Simple Bar Chart </vt:lpstr>
      <vt:lpstr>Multiple Bar Chart</vt:lpstr>
      <vt:lpstr>Component Bar Chart</vt:lpstr>
      <vt:lpstr>Histogram</vt:lpstr>
      <vt:lpstr>Frequency Polygon</vt:lpstr>
      <vt:lpstr>Line Chart / Diagram</vt:lpstr>
      <vt:lpstr>Pictogram</vt:lpstr>
      <vt:lpstr>Measurements : Biostatistics  </vt:lpstr>
      <vt:lpstr>CENTRAL TENDENCIES</vt:lpstr>
      <vt:lpstr>FORMULA FOR MEAN</vt:lpstr>
      <vt:lpstr>PowerPoint Presentation</vt:lpstr>
      <vt:lpstr>EXAMPLE:SOLUTION</vt:lpstr>
      <vt:lpstr>MEASURES OF SPREAD / DISPERSION</vt:lpstr>
      <vt:lpstr>PowerPoint Presentation</vt:lpstr>
      <vt:lpstr>RANGE , VARIANCE AND STANDARD DEVIATION</vt:lpstr>
      <vt:lpstr> VARIANCE &amp; STANDARD DEVIATION</vt:lpstr>
      <vt:lpstr>PowerPoint Presentation</vt:lpstr>
      <vt:lpstr>PowerPoint Presentation</vt:lpstr>
      <vt:lpstr>Calculation </vt:lpstr>
      <vt:lpstr>PowerPoint Presentation</vt:lpstr>
      <vt:lpstr>PowerPoint Presentation</vt:lpstr>
      <vt:lpstr> SIGNIFICANCE TESTS</vt:lpstr>
      <vt:lpstr>Student’s t test</vt:lpstr>
      <vt:lpstr>PowerPoint Presentation</vt:lpstr>
      <vt:lpstr>PowerPoint Presentation</vt:lpstr>
      <vt:lpstr>PowerPoint Presentation</vt:lpstr>
      <vt:lpstr>EXAMPLE Plasma levels of glucose (mg/dl) in control subjects Before and                      2 wks after administration of drug A.  Null hypothesis - Plasma levels of glucose are not affected by administration of drug A.  </vt:lpstr>
      <vt:lpstr>PowerPoint Presentation</vt:lpstr>
      <vt:lpstr>CALCULATION OF FREQUENCY</vt:lpstr>
      <vt:lpstr>PowerPoint Presentation</vt:lpstr>
      <vt:lpstr>Frequency table A1 For Test group at “0”Min </vt:lpstr>
      <vt:lpstr>                 Bioethics </vt:lpstr>
      <vt:lpstr>Research articles</vt:lpstr>
      <vt:lpstr>Artificial Intelligence(AI) &amp; Biostatistics</vt:lpstr>
      <vt:lpstr>PRACTICAL/ASSESSMENT</vt:lpstr>
      <vt:lpstr>Reference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BIOSTATISTICS</dc:title>
  <dc:creator>Asma Khan</dc:creator>
  <cp:lastModifiedBy>Uzma</cp:lastModifiedBy>
  <cp:revision>123</cp:revision>
  <dcterms:created xsi:type="dcterms:W3CDTF">2018-01-24T02:55:14Z</dcterms:created>
  <dcterms:modified xsi:type="dcterms:W3CDTF">2024-02-26T01:04:21Z</dcterms:modified>
</cp:coreProperties>
</file>