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43" r:id="rId2"/>
    <p:sldId id="256" r:id="rId3"/>
    <p:sldId id="490" r:id="rId4"/>
    <p:sldId id="489" r:id="rId5"/>
    <p:sldId id="342" r:id="rId6"/>
    <p:sldId id="344" r:id="rId7"/>
    <p:sldId id="296" r:id="rId8"/>
    <p:sldId id="318" r:id="rId9"/>
    <p:sldId id="345" r:id="rId10"/>
    <p:sldId id="261" r:id="rId11"/>
    <p:sldId id="258" r:id="rId12"/>
    <p:sldId id="260" r:id="rId13"/>
    <p:sldId id="262" r:id="rId14"/>
    <p:sldId id="263" r:id="rId15"/>
    <p:sldId id="265" r:id="rId16"/>
    <p:sldId id="268" r:id="rId17"/>
    <p:sldId id="270" r:id="rId18"/>
    <p:sldId id="273" r:id="rId19"/>
    <p:sldId id="276" r:id="rId20"/>
    <p:sldId id="277" r:id="rId21"/>
    <p:sldId id="278" r:id="rId22"/>
    <p:sldId id="279" r:id="rId23"/>
    <p:sldId id="319" r:id="rId24"/>
    <p:sldId id="320" r:id="rId25"/>
    <p:sldId id="323" r:id="rId26"/>
    <p:sldId id="325" r:id="rId27"/>
    <p:sldId id="327" r:id="rId28"/>
    <p:sldId id="328" r:id="rId29"/>
    <p:sldId id="330" r:id="rId30"/>
    <p:sldId id="331" r:id="rId31"/>
    <p:sldId id="332" r:id="rId32"/>
    <p:sldId id="333" r:id="rId33"/>
    <p:sldId id="299" r:id="rId34"/>
    <p:sldId id="298" r:id="rId35"/>
    <p:sldId id="315" r:id="rId36"/>
    <p:sldId id="300" r:id="rId37"/>
    <p:sldId id="301" r:id="rId38"/>
    <p:sldId id="302" r:id="rId39"/>
    <p:sldId id="306" r:id="rId40"/>
    <p:sldId id="312" r:id="rId41"/>
    <p:sldId id="313" r:id="rId42"/>
    <p:sldId id="285" r:id="rId43"/>
    <p:sldId id="337" r:id="rId44"/>
    <p:sldId id="311" r:id="rId45"/>
    <p:sldId id="338" r:id="rId46"/>
    <p:sldId id="368" r:id="rId47"/>
    <p:sldId id="491" r:id="rId48"/>
    <p:sldId id="370" r:id="rId49"/>
    <p:sldId id="369" r:id="rId50"/>
    <p:sldId id="346" r:id="rId51"/>
    <p:sldId id="347" r:id="rId52"/>
    <p:sldId id="373" r:id="rId53"/>
    <p:sldId id="348" r:id="rId54"/>
    <p:sldId id="374" r:id="rId55"/>
    <p:sldId id="316" r:id="rId56"/>
    <p:sldId id="49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Aniqua Saleem" initials="DS" lastIdx="1" clrIdx="0">
    <p:extLst>
      <p:ext uri="{19B8F6BF-5375-455C-9EA6-DF929625EA0E}">
        <p15:presenceInfo xmlns:p15="http://schemas.microsoft.com/office/powerpoint/2012/main" userId="e4d3b3a409bcda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79" d="100"/>
          <a:sy n="79" d="100"/>
        </p:scale>
        <p:origin x="1435" y="72"/>
      </p:cViewPr>
      <p:guideLst>
        <p:guide orient="horz" pos="2160"/>
        <p:guide pos="2880"/>
      </p:guideLst>
    </p:cSldViewPr>
  </p:slideViewPr>
  <p:notesTextViewPr>
    <p:cViewPr>
      <p:scale>
        <a:sx n="100" d="100"/>
        <a:sy n="100" d="100"/>
      </p:scale>
      <p:origin x="0" y="0"/>
    </p:cViewPr>
  </p:notesTextViewPr>
  <p:sorterViewPr>
    <p:cViewPr>
      <p:scale>
        <a:sx n="99" d="100"/>
        <a:sy n="99" d="100"/>
      </p:scale>
      <p:origin x="0" y="-87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6T17:02:15.363" idx="1">
    <p:pos x="5472" y="1008"/>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1094A-771C-4A4E-89C0-2879E3DC856C}" type="datetimeFigureOut">
              <a:rPr lang="en-US" smtClean="0"/>
              <a:t>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9BE58-95FE-4E96-BC0E-1C26EE1BF959}" type="slidenum">
              <a:rPr lang="en-US" smtClean="0"/>
              <a:t>‹#›</a:t>
            </a:fld>
            <a:endParaRPr lang="en-US"/>
          </a:p>
        </p:txBody>
      </p:sp>
    </p:spTree>
    <p:extLst>
      <p:ext uri="{BB962C8B-B14F-4D97-AF65-F5344CB8AC3E}">
        <p14:creationId xmlns:p14="http://schemas.microsoft.com/office/powerpoint/2010/main" val="361749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BDFCCB3-BF98-4933-B151-9C70F46F31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fld id="{FE440ABA-1653-483A-8FDA-642750D41BE9}" type="slidenum">
              <a:rPr lang="en-US" altLang="en-US" sz="1200" i="0" smtClean="0">
                <a:latin typeface="Arial" panose="020B0604020202020204" pitchFamily="34" charset="0"/>
              </a:rPr>
              <a:pPr/>
              <a:t>4</a:t>
            </a:fld>
            <a:endParaRPr lang="en-US" altLang="en-US" sz="1200" i="0">
              <a:latin typeface="Arial" panose="020B0604020202020204" pitchFamily="34" charset="0"/>
            </a:endParaRPr>
          </a:p>
        </p:txBody>
      </p:sp>
      <p:sp>
        <p:nvSpPr>
          <p:cNvPr id="5123" name="Rectangle 2">
            <a:extLst>
              <a:ext uri="{FF2B5EF4-FFF2-40B4-BE49-F238E27FC236}">
                <a16:creationId xmlns:a16="http://schemas.microsoft.com/office/drawing/2014/main" id="{74F12BF3-10AE-42BD-B69C-4C8113D03E2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0004C2F-B9F2-4FEF-B562-67821BF3BC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9E96B2F-5F3A-4F46-94A5-F711CF41AE94}"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E9E96B2F-5F3A-4F46-94A5-F711CF41AE94}"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1D8BD707-D9CF-40AE-B4C6-C98DA3205C09}" type="datetimeFigureOut">
              <a:rPr lang="en-US" smtClean="0"/>
              <a:pPr/>
              <a:t>2/8/2025</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90648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F6D8ED-F3E9-401D-AA0D-BCB6D05D76F7}" type="datetimeFigureOut">
              <a:rPr lang="en-US" smtClean="0"/>
              <a:pPr/>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F6D8ED-F3E9-401D-AA0D-BCB6D05D76F7}" type="datetimeFigureOut">
              <a:rPr lang="en-US" smtClean="0"/>
              <a:pPr/>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6D8ED-F3E9-401D-AA0D-BCB6D05D76F7}" type="datetimeFigureOut">
              <a:rPr lang="en-US" smtClean="0"/>
              <a:pPr/>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6D8ED-F3E9-401D-AA0D-BCB6D05D76F7}" type="datetimeFigureOut">
              <a:rPr lang="en-US" smtClean="0"/>
              <a:pPr/>
              <a:t>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1ADFC-E3CB-4103-9924-F038EB85D1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1229" t="1406"/>
          <a:stretch>
            <a:fillRect/>
          </a:stretch>
        </p:blipFill>
        <p:spPr bwMode="auto">
          <a:xfrm>
            <a:off x="4724400" y="533400"/>
            <a:ext cx="3962400" cy="5867400"/>
          </a:xfrm>
          <a:prstGeom prst="rect">
            <a:avLst/>
          </a:prstGeom>
          <a:noFill/>
        </p:spPr>
      </p:pic>
      <p:pic>
        <p:nvPicPr>
          <p:cNvPr id="5" name="Picture 2" descr="bismiallahi1w"/>
          <p:cNvPicPr>
            <a:picLocks noGrp="1" noChangeAspect="1" noChangeArrowheads="1"/>
          </p:cNvPicPr>
          <p:nvPr>
            <p:ph idx="1"/>
          </p:nvPr>
        </p:nvPicPr>
        <p:blipFill>
          <a:blip r:embed="rId3" cstate="print"/>
          <a:srcRect/>
          <a:stretch>
            <a:fillRect/>
          </a:stretch>
        </p:blipFill>
        <p:spPr bwMode="auto">
          <a:xfrm>
            <a:off x="0" y="457200"/>
            <a:ext cx="42672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VARIOUS RADIOLOGICAL MODALITIES</a:t>
            </a:r>
          </a:p>
        </p:txBody>
      </p:sp>
      <p:sp>
        <p:nvSpPr>
          <p:cNvPr id="3" name="Content Placeholder 2"/>
          <p:cNvSpPr>
            <a:spLocks noGrp="1"/>
          </p:cNvSpPr>
          <p:nvPr>
            <p:ph idx="1"/>
          </p:nvPr>
        </p:nvSpPr>
        <p:spPr>
          <a:xfrm>
            <a:off x="487392" y="2133600"/>
            <a:ext cx="8229600" cy="2895600"/>
          </a:xfrm>
        </p:spPr>
        <p:txBody>
          <a:bodyPr>
            <a:normAutofit lnSpcReduction="10000"/>
          </a:bodyPr>
          <a:lstStyle/>
          <a:p>
            <a:r>
              <a:rPr lang="en-US" dirty="0">
                <a:solidFill>
                  <a:schemeClr val="bg1"/>
                </a:solidFill>
              </a:rPr>
              <a:t>ABDOMINAL RADIOGRAPHY</a:t>
            </a:r>
          </a:p>
          <a:p>
            <a:r>
              <a:rPr lang="en-US" dirty="0">
                <a:solidFill>
                  <a:schemeClr val="bg1"/>
                </a:solidFill>
              </a:rPr>
              <a:t>ULTRASONOGRAPHY</a:t>
            </a:r>
          </a:p>
          <a:p>
            <a:r>
              <a:rPr lang="en-US" dirty="0">
                <a:solidFill>
                  <a:schemeClr val="bg1"/>
                </a:solidFill>
              </a:rPr>
              <a:t>BARIUM STUDIES</a:t>
            </a:r>
          </a:p>
          <a:p>
            <a:r>
              <a:rPr lang="en-US" dirty="0">
                <a:solidFill>
                  <a:schemeClr val="bg1"/>
                </a:solidFill>
              </a:rPr>
              <a:t>CT</a:t>
            </a:r>
          </a:p>
          <a:p>
            <a:r>
              <a:rPr lang="en-US" dirty="0">
                <a:solidFill>
                  <a:schemeClr val="bg1"/>
                </a:solidFill>
              </a:rPr>
              <a:t>MRI</a:t>
            </a:r>
          </a:p>
          <a:p>
            <a:endParaRPr lang="en-US" dirty="0">
              <a:solidFill>
                <a:schemeClr val="bg1"/>
              </a:solidFill>
            </a:endParaRPr>
          </a:p>
          <a:p>
            <a:endParaRPr lang="en-US" dirty="0"/>
          </a:p>
        </p:txBody>
      </p:sp>
      <p:sp>
        <p:nvSpPr>
          <p:cNvPr id="4" name="TextBox 3">
            <a:extLst>
              <a:ext uri="{FF2B5EF4-FFF2-40B4-BE49-F238E27FC236}">
                <a16:creationId xmlns:a16="http://schemas.microsoft.com/office/drawing/2014/main" id="{979F8D05-403F-DAAF-7CB7-8891265AA755}"/>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190500"/>
            <a:ext cx="3581400" cy="1143000"/>
          </a:xfrm>
        </p:spPr>
        <p:txBody>
          <a:bodyPr>
            <a:normAutofit/>
          </a:bodyPr>
          <a:lstStyle/>
          <a:p>
            <a:r>
              <a:rPr lang="en-US" b="1" dirty="0">
                <a:solidFill>
                  <a:srgbClr val="FFC000"/>
                </a:solidFill>
              </a:rPr>
              <a:t>PROJECTIONS</a:t>
            </a:r>
          </a:p>
        </p:txBody>
      </p:sp>
      <p:sp>
        <p:nvSpPr>
          <p:cNvPr id="3" name="Content Placeholder 2"/>
          <p:cNvSpPr>
            <a:spLocks noGrp="1"/>
          </p:cNvSpPr>
          <p:nvPr>
            <p:ph idx="1"/>
          </p:nvPr>
        </p:nvSpPr>
        <p:spPr>
          <a:xfrm>
            <a:off x="316302" y="1066800"/>
            <a:ext cx="7924800" cy="3048000"/>
          </a:xfrm>
        </p:spPr>
        <p:txBody>
          <a:bodyPr>
            <a:normAutofit lnSpcReduction="10000"/>
          </a:bodyPr>
          <a:lstStyle/>
          <a:p>
            <a:r>
              <a:rPr lang="en-US" sz="2400" b="1" dirty="0">
                <a:solidFill>
                  <a:schemeClr val="bg1"/>
                </a:solidFill>
              </a:rPr>
              <a:t>Standard projections</a:t>
            </a:r>
          </a:p>
          <a:p>
            <a:r>
              <a:rPr lang="en-US" sz="2400" dirty="0">
                <a:solidFill>
                  <a:schemeClr val="bg1"/>
                </a:solidFill>
              </a:rPr>
              <a:t>AP supine view</a:t>
            </a:r>
          </a:p>
          <a:p>
            <a:pPr lvl="1"/>
            <a:r>
              <a:rPr lang="en-US" sz="2400" dirty="0">
                <a:solidFill>
                  <a:schemeClr val="bg1"/>
                </a:solidFill>
              </a:rPr>
              <a:t>Stand alone or as series of acute abdomen</a:t>
            </a:r>
          </a:p>
          <a:p>
            <a:r>
              <a:rPr lang="en-US" sz="2400" dirty="0">
                <a:solidFill>
                  <a:schemeClr val="bg1"/>
                </a:solidFill>
              </a:rPr>
              <a:t>PA erect view</a:t>
            </a:r>
          </a:p>
          <a:p>
            <a:pPr lvl="1"/>
            <a:r>
              <a:rPr lang="en-US" sz="2400" dirty="0">
                <a:solidFill>
                  <a:schemeClr val="bg1"/>
                </a:solidFill>
              </a:rPr>
              <a:t>often taken with the supine view, when used together it is a valuable projection in assessing air-fluid levels, and free air in the abdominal cavity.</a:t>
            </a:r>
            <a:br>
              <a:rPr lang="en-US" sz="2400" dirty="0">
                <a:solidFill>
                  <a:schemeClr val="bg1"/>
                </a:solidFill>
              </a:rPr>
            </a:br>
            <a:endParaRPr lang="en-US" sz="2400" dirty="0">
              <a:solidFill>
                <a:schemeClr val="bg1"/>
              </a:solidFill>
            </a:endParaRPr>
          </a:p>
        </p:txBody>
      </p:sp>
      <p:sp>
        <p:nvSpPr>
          <p:cNvPr id="4" name="TextBox 3">
            <a:extLst>
              <a:ext uri="{FF2B5EF4-FFF2-40B4-BE49-F238E27FC236}">
                <a16:creationId xmlns:a16="http://schemas.microsoft.com/office/drawing/2014/main" id="{8350799A-5AE8-21FA-0C96-B452DF398318}"/>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pic>
        <p:nvPicPr>
          <p:cNvPr id="2054" name="Picture 6" descr="Abdominal x-ray Information | Mount Sinai - New York">
            <a:extLst>
              <a:ext uri="{FF2B5EF4-FFF2-40B4-BE49-F238E27FC236}">
                <a16:creationId xmlns:a16="http://schemas.microsoft.com/office/drawing/2014/main" id="{1D24D10B-EE35-7FCE-BFDC-BCDA05703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06" y="3821952"/>
            <a:ext cx="2771396"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 PROJECTION - ERECT POSITION : ABDOMEN - RadTechOnDuty">
            <a:extLst>
              <a:ext uri="{FF2B5EF4-FFF2-40B4-BE49-F238E27FC236}">
                <a16:creationId xmlns:a16="http://schemas.microsoft.com/office/drawing/2014/main" id="{C18AA915-C7AF-568C-0C1B-CA9677DA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27243"/>
            <a:ext cx="2704830" cy="2214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st-x-ray-fundamentals-23-638.jpg"/>
          <p:cNvPicPr>
            <a:picLocks noGrp="1" noChangeAspect="1"/>
          </p:cNvPicPr>
          <p:nvPr>
            <p:ph idx="1"/>
          </p:nvPr>
        </p:nvPicPr>
        <p:blipFill>
          <a:blip r:embed="rId2" cstate="print"/>
          <a:stretch>
            <a:fillRect/>
          </a:stretch>
        </p:blipFill>
        <p:spPr>
          <a:xfrm>
            <a:off x="609600" y="457200"/>
            <a:ext cx="7848600" cy="5668963"/>
          </a:xfrm>
        </p:spPr>
      </p:pic>
      <p:sp>
        <p:nvSpPr>
          <p:cNvPr id="2" name="TextBox 1">
            <a:extLst>
              <a:ext uri="{FF2B5EF4-FFF2-40B4-BE49-F238E27FC236}">
                <a16:creationId xmlns:a16="http://schemas.microsoft.com/office/drawing/2014/main" id="{4F439459-D844-2E2E-FAC5-BB8FA23DB3ED}"/>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Basic+Radiographic+Densities.jpg"/>
          <p:cNvPicPr>
            <a:picLocks noGrp="1" noChangeAspect="1"/>
          </p:cNvPicPr>
          <p:nvPr>
            <p:ph idx="1"/>
          </p:nvPr>
        </p:nvPicPr>
        <p:blipFill>
          <a:blip r:embed="rId2" cstate="print"/>
          <a:stretch>
            <a:fillRect/>
          </a:stretch>
        </p:blipFill>
        <p:spPr>
          <a:xfrm>
            <a:off x="685800" y="457200"/>
            <a:ext cx="7772399" cy="5668963"/>
          </a:xfrm>
        </p:spPr>
      </p:pic>
      <p:sp>
        <p:nvSpPr>
          <p:cNvPr id="2" name="TextBox 1">
            <a:extLst>
              <a:ext uri="{FF2B5EF4-FFF2-40B4-BE49-F238E27FC236}">
                <a16:creationId xmlns:a16="http://schemas.microsoft.com/office/drawing/2014/main" id="{1169702D-DF17-27A1-CA33-2D1D119D600B}"/>
              </a:ext>
            </a:extLst>
          </p:cNvPr>
          <p:cNvSpPr txBox="1"/>
          <p:nvPr/>
        </p:nvSpPr>
        <p:spPr>
          <a:xfrm>
            <a:off x="304800" y="6308725"/>
            <a:ext cx="22860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7702680dda25e188658fdf6ef7cc_jumbo.jpeg"/>
          <p:cNvPicPr>
            <a:picLocks noGrp="1" noChangeAspect="1"/>
          </p:cNvPicPr>
          <p:nvPr>
            <p:ph idx="1"/>
          </p:nvPr>
        </p:nvPicPr>
        <p:blipFill>
          <a:blip r:embed="rId2" cstate="print"/>
          <a:stretch>
            <a:fillRect/>
          </a:stretch>
        </p:blipFill>
        <p:spPr>
          <a:xfrm>
            <a:off x="533400" y="457200"/>
            <a:ext cx="8153400" cy="5668963"/>
          </a:xfrm>
        </p:spPr>
      </p:pic>
      <p:sp>
        <p:nvSpPr>
          <p:cNvPr id="2" name="TextBox 1">
            <a:extLst>
              <a:ext uri="{FF2B5EF4-FFF2-40B4-BE49-F238E27FC236}">
                <a16:creationId xmlns:a16="http://schemas.microsoft.com/office/drawing/2014/main" id="{E439BD96-F119-8E67-D4FF-C0D6A5DA8AB9}"/>
              </a:ext>
            </a:extLst>
          </p:cNvPr>
          <p:cNvSpPr txBox="1"/>
          <p:nvPr/>
        </p:nvSpPr>
        <p:spPr>
          <a:xfrm>
            <a:off x="304800" y="6308725"/>
            <a:ext cx="22860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INTERPRETATION OF ABDOMINAL FILM</a:t>
            </a:r>
          </a:p>
        </p:txBody>
      </p:sp>
      <p:sp>
        <p:nvSpPr>
          <p:cNvPr id="3" name="Content Placeholder 2"/>
          <p:cNvSpPr>
            <a:spLocks noGrp="1"/>
          </p:cNvSpPr>
          <p:nvPr>
            <p:ph idx="1"/>
          </p:nvPr>
        </p:nvSpPr>
        <p:spPr/>
        <p:txBody>
          <a:bodyPr/>
          <a:lstStyle/>
          <a:p>
            <a:r>
              <a:rPr lang="en-US" dirty="0">
                <a:solidFill>
                  <a:schemeClr val="bg1"/>
                </a:solidFill>
              </a:rPr>
              <a:t>Gas pattern</a:t>
            </a:r>
          </a:p>
          <a:p>
            <a:r>
              <a:rPr lang="en-US" dirty="0">
                <a:solidFill>
                  <a:schemeClr val="bg1"/>
                </a:solidFill>
              </a:rPr>
              <a:t>Calcification</a:t>
            </a:r>
          </a:p>
          <a:p>
            <a:r>
              <a:rPr lang="en-US" dirty="0">
                <a:solidFill>
                  <a:schemeClr val="bg1"/>
                </a:solidFill>
              </a:rPr>
              <a:t>Soft tissues</a:t>
            </a:r>
          </a:p>
          <a:p>
            <a:r>
              <a:rPr lang="en-US" dirty="0">
                <a:solidFill>
                  <a:schemeClr val="bg1"/>
                </a:solidFill>
              </a:rPr>
              <a:t>Bones</a:t>
            </a:r>
          </a:p>
          <a:p>
            <a:r>
              <a:rPr lang="en-US" dirty="0">
                <a:solidFill>
                  <a:schemeClr val="bg1"/>
                </a:solidFill>
              </a:rPr>
              <a:t>Everything else</a:t>
            </a:r>
          </a:p>
        </p:txBody>
      </p:sp>
      <p:sp>
        <p:nvSpPr>
          <p:cNvPr id="4" name="TextBox 3">
            <a:extLst>
              <a:ext uri="{FF2B5EF4-FFF2-40B4-BE49-F238E27FC236}">
                <a16:creationId xmlns:a16="http://schemas.microsoft.com/office/drawing/2014/main" id="{571342A0-8554-79B7-9E89-BBD9E745333F}"/>
              </a:ext>
            </a:extLst>
          </p:cNvPr>
          <p:cNvSpPr txBox="1"/>
          <p:nvPr/>
        </p:nvSpPr>
        <p:spPr>
          <a:xfrm>
            <a:off x="304800" y="6308725"/>
            <a:ext cx="23622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rmal+Gas+Pattern2.jpg"/>
          <p:cNvPicPr>
            <a:picLocks noGrp="1" noChangeAspect="1"/>
          </p:cNvPicPr>
          <p:nvPr>
            <p:ph idx="1"/>
          </p:nvPr>
        </p:nvPicPr>
        <p:blipFill>
          <a:blip r:embed="rId2" cstate="print"/>
          <a:stretch>
            <a:fillRect/>
          </a:stretch>
        </p:blipFill>
        <p:spPr>
          <a:xfrm>
            <a:off x="571500" y="143138"/>
            <a:ext cx="8001000" cy="6096000"/>
          </a:xfrm>
        </p:spPr>
      </p:pic>
      <p:sp>
        <p:nvSpPr>
          <p:cNvPr id="2" name="TextBox 1">
            <a:extLst>
              <a:ext uri="{FF2B5EF4-FFF2-40B4-BE49-F238E27FC236}">
                <a16:creationId xmlns:a16="http://schemas.microsoft.com/office/drawing/2014/main" id="{46178B68-2F56-488F-D534-25F8BBE8C6C1}"/>
              </a:ext>
            </a:extLst>
          </p:cNvPr>
          <p:cNvSpPr txBox="1"/>
          <p:nvPr/>
        </p:nvSpPr>
        <p:spPr>
          <a:xfrm>
            <a:off x="304800" y="6368534"/>
            <a:ext cx="22860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a:bodyPr>
          <a:lstStyle/>
          <a:p>
            <a:r>
              <a:rPr lang="en-US" b="1" dirty="0">
                <a:solidFill>
                  <a:srgbClr val="FFC000"/>
                </a:solidFill>
              </a:rPr>
              <a:t>ABNORMAL</a:t>
            </a:r>
            <a:r>
              <a:rPr lang="en-US" dirty="0">
                <a:solidFill>
                  <a:srgbClr val="FFC000"/>
                </a:solidFill>
              </a:rPr>
              <a:t> </a:t>
            </a:r>
            <a:r>
              <a:rPr lang="en-US" b="1" dirty="0">
                <a:solidFill>
                  <a:srgbClr val="FFC000"/>
                </a:solidFill>
              </a:rPr>
              <a:t>GAS PATTERN</a:t>
            </a:r>
            <a:endParaRPr lang="en-US" dirty="0">
              <a:solidFill>
                <a:srgbClr val="FFC000"/>
              </a:solidFill>
            </a:endParaRPr>
          </a:p>
        </p:txBody>
      </p:sp>
      <p:sp>
        <p:nvSpPr>
          <p:cNvPr id="3" name="Content Placeholder 2"/>
          <p:cNvSpPr>
            <a:spLocks noGrp="1"/>
          </p:cNvSpPr>
          <p:nvPr>
            <p:ph idx="1"/>
          </p:nvPr>
        </p:nvSpPr>
        <p:spPr/>
        <p:txBody>
          <a:bodyPr/>
          <a:lstStyle/>
          <a:p>
            <a:r>
              <a:rPr lang="en-US" dirty="0">
                <a:solidFill>
                  <a:schemeClr val="bg1"/>
                </a:solidFill>
              </a:rPr>
              <a:t>Due to obstruction or ileus</a:t>
            </a:r>
          </a:p>
          <a:p>
            <a:r>
              <a:rPr lang="en-US" dirty="0">
                <a:solidFill>
                  <a:schemeClr val="bg1"/>
                </a:solidFill>
              </a:rPr>
              <a:t>Small bowel</a:t>
            </a:r>
          </a:p>
          <a:p>
            <a:pPr lvl="2">
              <a:buFont typeface="Wingdings" pitchFamily="2" charset="2"/>
              <a:buChar char="v"/>
            </a:pPr>
            <a:r>
              <a:rPr lang="en-US" dirty="0">
                <a:solidFill>
                  <a:schemeClr val="bg1"/>
                </a:solidFill>
              </a:rPr>
              <a:t> dilated loops &gt; 3 cm</a:t>
            </a:r>
          </a:p>
          <a:p>
            <a:pPr lvl="2">
              <a:buFont typeface="Wingdings" pitchFamily="2" charset="2"/>
              <a:buChar char="v"/>
            </a:pPr>
            <a:r>
              <a:rPr lang="en-US" dirty="0">
                <a:solidFill>
                  <a:schemeClr val="bg1"/>
                </a:solidFill>
              </a:rPr>
              <a:t> Air/fluid levels</a:t>
            </a:r>
          </a:p>
          <a:p>
            <a:pPr lvl="2">
              <a:buFont typeface="Wingdings" pitchFamily="2" charset="2"/>
              <a:buChar char="v"/>
            </a:pPr>
            <a:r>
              <a:rPr lang="en-US" dirty="0">
                <a:solidFill>
                  <a:schemeClr val="bg1"/>
                </a:solidFill>
              </a:rPr>
              <a:t> Non distended colon</a:t>
            </a:r>
          </a:p>
          <a:p>
            <a:r>
              <a:rPr lang="en-US" dirty="0">
                <a:solidFill>
                  <a:schemeClr val="bg1"/>
                </a:solidFill>
              </a:rPr>
              <a:t>Large bowel</a:t>
            </a:r>
          </a:p>
          <a:p>
            <a:pPr lvl="2">
              <a:buFont typeface="Wingdings" pitchFamily="2" charset="2"/>
              <a:buChar char="v"/>
            </a:pPr>
            <a:r>
              <a:rPr lang="en-US" dirty="0">
                <a:solidFill>
                  <a:schemeClr val="bg1"/>
                </a:solidFill>
              </a:rPr>
              <a:t> small bowel obstruction as above</a:t>
            </a:r>
          </a:p>
          <a:p>
            <a:pPr lvl="2">
              <a:buFont typeface="Wingdings" pitchFamily="2" charset="2"/>
              <a:buChar char="v"/>
            </a:pPr>
            <a:r>
              <a:rPr lang="en-US" dirty="0">
                <a:solidFill>
                  <a:schemeClr val="bg1"/>
                </a:solidFill>
              </a:rPr>
              <a:t> distended large bowel</a:t>
            </a:r>
          </a:p>
        </p:txBody>
      </p:sp>
      <p:sp>
        <p:nvSpPr>
          <p:cNvPr id="4" name="TextBox 3">
            <a:extLst>
              <a:ext uri="{FF2B5EF4-FFF2-40B4-BE49-F238E27FC236}">
                <a16:creationId xmlns:a16="http://schemas.microsoft.com/office/drawing/2014/main" id="{F33AD2A8-C41F-302C-433F-7DA3C76A5F39}"/>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SMALL BOWEL OBSTRUCTION</a:t>
            </a:r>
          </a:p>
        </p:txBody>
      </p:sp>
      <p:pic>
        <p:nvPicPr>
          <p:cNvPr id="4" name="Content Placeholder 3" descr="sbo1.jpg"/>
          <p:cNvPicPr>
            <a:picLocks noGrp="1" noChangeAspect="1"/>
          </p:cNvPicPr>
          <p:nvPr>
            <p:ph sz="half" idx="1"/>
          </p:nvPr>
        </p:nvPicPr>
        <p:blipFill>
          <a:blip r:embed="rId2" cstate="print"/>
          <a:stretch>
            <a:fillRect/>
          </a:stretch>
        </p:blipFill>
        <p:spPr>
          <a:xfrm>
            <a:off x="612046" y="1600200"/>
            <a:ext cx="3728908" cy="4525963"/>
          </a:xfrm>
        </p:spPr>
      </p:pic>
      <p:sp>
        <p:nvSpPr>
          <p:cNvPr id="3" name="TextBox 2">
            <a:extLst>
              <a:ext uri="{FF2B5EF4-FFF2-40B4-BE49-F238E27FC236}">
                <a16:creationId xmlns:a16="http://schemas.microsoft.com/office/drawing/2014/main" id="{E38295F8-CDDF-AFA7-03BF-FA96DEF655D0}"/>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sbo2.jpg"/>
          <p:cNvPicPr>
            <a:picLocks noGrp="1" noChangeAspect="1"/>
          </p:cNvPicPr>
          <p:nvPr>
            <p:ph sz="half" idx="2"/>
          </p:nvPr>
        </p:nvPicPr>
        <p:blipFill>
          <a:blip r:embed="rId3" cstate="print"/>
          <a:stretch>
            <a:fillRect/>
          </a:stretch>
        </p:blipFill>
        <p:spPr>
          <a:xfrm>
            <a:off x="4814108" y="1600199"/>
            <a:ext cx="3717846" cy="453946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LARGE BOWEL OBSTRUCTION</a:t>
            </a:r>
            <a:endParaRPr lang="en-US" dirty="0"/>
          </a:p>
        </p:txBody>
      </p:sp>
      <p:pic>
        <p:nvPicPr>
          <p:cNvPr id="4" name="Content Placeholder 3" descr="lbo.jpg"/>
          <p:cNvPicPr>
            <a:picLocks noGrp="1" noChangeAspect="1"/>
          </p:cNvPicPr>
          <p:nvPr>
            <p:ph sz="half" idx="1"/>
          </p:nvPr>
        </p:nvPicPr>
        <p:blipFill>
          <a:blip r:embed="rId2" cstate="print"/>
          <a:stretch>
            <a:fillRect/>
          </a:stretch>
        </p:blipFill>
        <p:spPr>
          <a:xfrm>
            <a:off x="459677" y="1600200"/>
            <a:ext cx="4033645" cy="4525963"/>
          </a:xfrm>
        </p:spPr>
      </p:pic>
      <p:sp>
        <p:nvSpPr>
          <p:cNvPr id="3" name="TextBox 2">
            <a:extLst>
              <a:ext uri="{FF2B5EF4-FFF2-40B4-BE49-F238E27FC236}">
                <a16:creationId xmlns:a16="http://schemas.microsoft.com/office/drawing/2014/main" id="{7E236069-ADB3-0CDC-F5B2-62AAB33D1F70}"/>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coffee bean sigmoid.jpg">
            <a:extLst>
              <a:ext uri="{FF2B5EF4-FFF2-40B4-BE49-F238E27FC236}">
                <a16:creationId xmlns:a16="http://schemas.microsoft.com/office/drawing/2014/main" id="{FDF59D46-78CD-397F-28AB-E4B4259C2ECC}"/>
              </a:ext>
            </a:extLst>
          </p:cNvPr>
          <p:cNvPicPr>
            <a:picLocks noGrp="1" noChangeAspect="1"/>
          </p:cNvPicPr>
          <p:nvPr>
            <p:ph sz="half" idx="2"/>
          </p:nvPr>
        </p:nvPicPr>
        <p:blipFill>
          <a:blip r:embed="rId3" cstate="print"/>
          <a:stretch>
            <a:fillRect/>
          </a:stretch>
        </p:blipFill>
        <p:spPr>
          <a:xfrm>
            <a:off x="4808536" y="1600200"/>
            <a:ext cx="3717927"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5867400"/>
          </a:xfrm>
        </p:spPr>
        <p:txBody>
          <a:bodyPr>
            <a:normAutofit fontScale="90000"/>
          </a:bodyPr>
          <a:lstStyle/>
          <a:p>
            <a:br>
              <a:rPr lang="en-US" dirty="0">
                <a:solidFill>
                  <a:schemeClr val="bg2"/>
                </a:solidFill>
              </a:rPr>
            </a:br>
            <a:r>
              <a:rPr lang="en-US" b="1" dirty="0">
                <a:solidFill>
                  <a:srgbClr val="FFC000"/>
                </a:solidFill>
              </a:rPr>
              <a:t>GIT 1</a:t>
            </a:r>
            <a:r>
              <a:rPr lang="en-US" b="1" baseline="30000" dirty="0">
                <a:solidFill>
                  <a:srgbClr val="FFC000"/>
                </a:solidFill>
              </a:rPr>
              <a:t>st</a:t>
            </a:r>
            <a:r>
              <a:rPr lang="en-US" b="1" dirty="0">
                <a:solidFill>
                  <a:srgbClr val="FFC000"/>
                </a:solidFill>
              </a:rPr>
              <a:t> YEAR MODULE</a:t>
            </a:r>
            <a:br>
              <a:rPr lang="en-US" b="1" dirty="0">
                <a:solidFill>
                  <a:srgbClr val="FFC000"/>
                </a:solidFill>
              </a:rPr>
            </a:br>
            <a:r>
              <a:rPr lang="en-US" b="1" dirty="0">
                <a:solidFill>
                  <a:srgbClr val="FFC000"/>
                </a:solidFill>
              </a:rPr>
              <a:t>(RADIOLOGY)</a:t>
            </a:r>
            <a:br>
              <a:rPr lang="en-US" b="1" dirty="0">
                <a:solidFill>
                  <a:srgbClr val="FFC000"/>
                </a:solidFill>
              </a:rPr>
            </a:br>
            <a:r>
              <a:rPr lang="en-US" b="1" dirty="0">
                <a:solidFill>
                  <a:srgbClr val="FFC000"/>
                </a:solidFill>
              </a:rPr>
              <a:t> BASIC  RADIOLOGICAL APPROACH TO GASTROINTESTINAL ANATOMY AND PATHOLOGY</a:t>
            </a:r>
            <a:br>
              <a:rPr lang="en-US" b="1" dirty="0">
                <a:solidFill>
                  <a:schemeClr val="bg1"/>
                </a:solidFill>
              </a:rPr>
            </a:br>
            <a:br>
              <a:rPr lang="en-US" dirty="0">
                <a:solidFill>
                  <a:schemeClr val="bg1"/>
                </a:solidFill>
              </a:rPr>
            </a:br>
            <a:r>
              <a:rPr lang="en-US" sz="3600" dirty="0">
                <a:solidFill>
                  <a:schemeClr val="bg1"/>
                </a:solidFill>
                <a:latin typeface="+mn-lt"/>
              </a:rPr>
              <a:t>By</a:t>
            </a:r>
            <a:r>
              <a:rPr lang="en-US" sz="3600" dirty="0">
                <a:solidFill>
                  <a:schemeClr val="bg2"/>
                </a:solidFill>
                <a:latin typeface="+mn-lt"/>
              </a:rPr>
              <a:t>. </a:t>
            </a:r>
            <a:br>
              <a:rPr lang="en-US" sz="3600" dirty="0">
                <a:solidFill>
                  <a:schemeClr val="bg2"/>
                </a:solidFill>
                <a:latin typeface="+mn-lt"/>
              </a:rPr>
            </a:br>
            <a:r>
              <a:rPr lang="en-US" sz="3600" dirty="0">
                <a:solidFill>
                  <a:schemeClr val="bg2"/>
                </a:solidFill>
                <a:latin typeface="+mn-lt"/>
              </a:rPr>
              <a:t>Dr. Aniqua Saleem</a:t>
            </a:r>
            <a:br>
              <a:rPr lang="en-US" sz="3600" dirty="0">
                <a:solidFill>
                  <a:schemeClr val="bg2"/>
                </a:solidFill>
                <a:latin typeface="+mn-lt"/>
              </a:rPr>
            </a:br>
            <a:r>
              <a:rPr lang="en-US" sz="3600" dirty="0">
                <a:solidFill>
                  <a:schemeClr val="bg2"/>
                </a:solidFill>
                <a:latin typeface="+mn-lt"/>
              </a:rPr>
              <a:t>Senior Registrar, HFH Hospital Rawalpindi</a:t>
            </a:r>
            <a:br>
              <a:rPr lang="en-US" sz="3600" dirty="0">
                <a:solidFill>
                  <a:schemeClr val="bg2"/>
                </a:solidFill>
                <a:latin typeface="+mn-lt"/>
              </a:rPr>
            </a:br>
            <a:r>
              <a:rPr lang="en-US" sz="3600" dirty="0">
                <a:solidFill>
                  <a:schemeClr val="bg2"/>
                </a:solidFill>
                <a:latin typeface="+mn-lt"/>
              </a:rPr>
              <a:t>Medical University</a:t>
            </a:r>
            <a:br>
              <a:rPr lang="en-US" sz="2800" dirty="0">
                <a:solidFill>
                  <a:schemeClr val="bg2"/>
                </a:solidFill>
              </a:rPr>
            </a:br>
            <a:endParaRPr lang="en-US"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533400"/>
            <a:ext cx="4038600" cy="5821363"/>
          </a:xfrm>
        </p:spPr>
        <p:txBody>
          <a:bodyPr/>
          <a:lstStyle/>
          <a:p>
            <a:pPr algn="ctr">
              <a:buNone/>
            </a:pPr>
            <a:r>
              <a:rPr lang="en-US" dirty="0">
                <a:solidFill>
                  <a:srgbClr val="FFC000"/>
                </a:solidFill>
              </a:rPr>
              <a:t>CAUSES OF SMALL BOWEL OBSTRUCTION</a:t>
            </a:r>
          </a:p>
          <a:p>
            <a:pPr algn="ctr">
              <a:buNone/>
            </a:pPr>
            <a:endParaRPr lang="en-US" dirty="0">
              <a:solidFill>
                <a:srgbClr val="FFC000"/>
              </a:solidFill>
            </a:endParaRPr>
          </a:p>
          <a:p>
            <a:r>
              <a:rPr lang="en-US" dirty="0">
                <a:solidFill>
                  <a:schemeClr val="bg1"/>
                </a:solidFill>
              </a:rPr>
              <a:t>adhesions (most common)</a:t>
            </a:r>
          </a:p>
          <a:p>
            <a:r>
              <a:rPr lang="en-US" dirty="0">
                <a:solidFill>
                  <a:schemeClr val="bg1"/>
                </a:solidFill>
              </a:rPr>
              <a:t>Hernia</a:t>
            </a:r>
          </a:p>
          <a:p>
            <a:r>
              <a:rPr lang="en-US" dirty="0" err="1">
                <a:solidFill>
                  <a:schemeClr val="bg1"/>
                </a:solidFill>
              </a:rPr>
              <a:t>intussusseption</a:t>
            </a:r>
            <a:endParaRPr lang="en-US" dirty="0">
              <a:solidFill>
                <a:schemeClr val="bg1"/>
              </a:solidFill>
            </a:endParaRPr>
          </a:p>
        </p:txBody>
      </p:sp>
      <p:sp>
        <p:nvSpPr>
          <p:cNvPr id="5" name="Content Placeholder 4"/>
          <p:cNvSpPr>
            <a:spLocks noGrp="1"/>
          </p:cNvSpPr>
          <p:nvPr>
            <p:ph sz="half" idx="2"/>
          </p:nvPr>
        </p:nvSpPr>
        <p:spPr>
          <a:xfrm>
            <a:off x="4648200" y="533400"/>
            <a:ext cx="4038600" cy="5821363"/>
          </a:xfrm>
        </p:spPr>
        <p:txBody>
          <a:bodyPr/>
          <a:lstStyle/>
          <a:p>
            <a:pPr algn="ctr">
              <a:buNone/>
            </a:pPr>
            <a:r>
              <a:rPr lang="en-US" dirty="0">
                <a:solidFill>
                  <a:srgbClr val="FFC000"/>
                </a:solidFill>
              </a:rPr>
              <a:t>CAUSES OF LARGE BOWEL OBSTRUCTION</a:t>
            </a:r>
          </a:p>
          <a:p>
            <a:pPr algn="ctr">
              <a:buNone/>
            </a:pPr>
            <a:endParaRPr lang="en-US" dirty="0">
              <a:solidFill>
                <a:srgbClr val="FFC000"/>
              </a:solidFill>
            </a:endParaRPr>
          </a:p>
          <a:p>
            <a:r>
              <a:rPr lang="en-US" dirty="0">
                <a:solidFill>
                  <a:schemeClr val="bg1"/>
                </a:solidFill>
              </a:rPr>
              <a:t>Mass/ tumor (most common)</a:t>
            </a:r>
          </a:p>
          <a:p>
            <a:r>
              <a:rPr lang="en-US" dirty="0" err="1">
                <a:solidFill>
                  <a:schemeClr val="bg1"/>
                </a:solidFill>
              </a:rPr>
              <a:t>Volvulus</a:t>
            </a:r>
            <a:endParaRPr lang="en-US" dirty="0">
              <a:solidFill>
                <a:schemeClr val="bg1"/>
              </a:solidFill>
            </a:endParaRPr>
          </a:p>
          <a:p>
            <a:r>
              <a:rPr lang="en-US" dirty="0">
                <a:solidFill>
                  <a:schemeClr val="bg1"/>
                </a:solidFill>
              </a:rPr>
              <a:t>Hernia</a:t>
            </a:r>
          </a:p>
          <a:p>
            <a:r>
              <a:rPr lang="en-US" dirty="0">
                <a:solidFill>
                  <a:schemeClr val="bg1"/>
                </a:solidFill>
              </a:rPr>
              <a:t>inflammation</a:t>
            </a:r>
          </a:p>
        </p:txBody>
      </p:sp>
      <p:sp>
        <p:nvSpPr>
          <p:cNvPr id="2" name="TextBox 1">
            <a:extLst>
              <a:ext uri="{FF2B5EF4-FFF2-40B4-BE49-F238E27FC236}">
                <a16:creationId xmlns:a16="http://schemas.microsoft.com/office/drawing/2014/main" id="{7E338369-C228-79B2-311C-56D1991A202B}"/>
              </a:ext>
            </a:extLst>
          </p:cNvPr>
          <p:cNvSpPr txBox="1"/>
          <p:nvPr/>
        </p:nvSpPr>
        <p:spPr>
          <a:xfrm>
            <a:off x="304800" y="6412468"/>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ILEUS</a:t>
            </a:r>
          </a:p>
        </p:txBody>
      </p:sp>
      <p:sp>
        <p:nvSpPr>
          <p:cNvPr id="3" name="Content Placeholder 2"/>
          <p:cNvSpPr>
            <a:spLocks noGrp="1"/>
          </p:cNvSpPr>
          <p:nvPr>
            <p:ph idx="1"/>
          </p:nvPr>
        </p:nvSpPr>
        <p:spPr/>
        <p:txBody>
          <a:bodyPr/>
          <a:lstStyle/>
          <a:p>
            <a:r>
              <a:rPr lang="en-US" dirty="0">
                <a:solidFill>
                  <a:schemeClr val="bg1"/>
                </a:solidFill>
              </a:rPr>
              <a:t>Localized (sentinel Loop)</a:t>
            </a:r>
          </a:p>
          <a:p>
            <a:pPr lvl="2">
              <a:buFont typeface="Wingdings" pitchFamily="2" charset="2"/>
              <a:buChar char="v"/>
            </a:pPr>
            <a:r>
              <a:rPr lang="en-US" dirty="0">
                <a:solidFill>
                  <a:schemeClr val="bg1"/>
                </a:solidFill>
              </a:rPr>
              <a:t>Adjacent inflammatory process causing localized irritation/dilatation</a:t>
            </a:r>
          </a:p>
          <a:p>
            <a:pPr lvl="2">
              <a:buFont typeface="Wingdings" pitchFamily="2" charset="2"/>
              <a:buChar char="v"/>
            </a:pPr>
            <a:r>
              <a:rPr lang="en-US" dirty="0">
                <a:solidFill>
                  <a:schemeClr val="bg1"/>
                </a:solidFill>
              </a:rPr>
              <a:t>Pancreatitis, appendicitis, diverticulitis, ulcer</a:t>
            </a:r>
          </a:p>
          <a:p>
            <a:r>
              <a:rPr lang="en-US" dirty="0">
                <a:solidFill>
                  <a:schemeClr val="bg1"/>
                </a:solidFill>
              </a:rPr>
              <a:t>Generalized</a:t>
            </a:r>
          </a:p>
          <a:p>
            <a:pPr lvl="2">
              <a:buFont typeface="Wingdings" pitchFamily="2" charset="2"/>
              <a:buChar char="v"/>
            </a:pPr>
            <a:r>
              <a:rPr lang="en-US" dirty="0">
                <a:solidFill>
                  <a:schemeClr val="bg1"/>
                </a:solidFill>
              </a:rPr>
              <a:t>Post operative</a:t>
            </a:r>
          </a:p>
          <a:p>
            <a:pPr lvl="2">
              <a:buFont typeface="Wingdings" pitchFamily="2" charset="2"/>
              <a:buChar char="v"/>
            </a:pPr>
            <a:r>
              <a:rPr lang="en-US" dirty="0">
                <a:solidFill>
                  <a:schemeClr val="bg1"/>
                </a:solidFill>
              </a:rPr>
              <a:t>Gas in small/large bowel</a:t>
            </a:r>
          </a:p>
        </p:txBody>
      </p:sp>
      <p:sp>
        <p:nvSpPr>
          <p:cNvPr id="4" name="TextBox 3">
            <a:extLst>
              <a:ext uri="{FF2B5EF4-FFF2-40B4-BE49-F238E27FC236}">
                <a16:creationId xmlns:a16="http://schemas.microsoft.com/office/drawing/2014/main" id="{474B8835-70AA-A8B5-D461-95AD7F322612}"/>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18" y="228600"/>
            <a:ext cx="3785045" cy="1143000"/>
          </a:xfrm>
        </p:spPr>
        <p:txBody>
          <a:bodyPr>
            <a:normAutofit fontScale="90000"/>
          </a:bodyPr>
          <a:lstStyle/>
          <a:p>
            <a:r>
              <a:rPr lang="en-US" sz="3200" b="1" dirty="0">
                <a:solidFill>
                  <a:srgbClr val="FFC000"/>
                </a:solidFill>
              </a:rPr>
              <a:t>ILEUS DUE TO APPENDICITIS (SENTINEL LOOP)</a:t>
            </a:r>
            <a:endParaRPr lang="en-US" sz="3200" b="1" dirty="0"/>
          </a:p>
        </p:txBody>
      </p:sp>
      <p:pic>
        <p:nvPicPr>
          <p:cNvPr id="4" name="Content Placeholder 3" descr="appendicitis sentinel loop.jpg"/>
          <p:cNvPicPr>
            <a:picLocks noGrp="1" noChangeAspect="1"/>
          </p:cNvPicPr>
          <p:nvPr>
            <p:ph sz="half" idx="1"/>
          </p:nvPr>
        </p:nvPicPr>
        <p:blipFill>
          <a:blip r:embed="rId2" cstate="print"/>
          <a:stretch>
            <a:fillRect/>
          </a:stretch>
        </p:blipFill>
        <p:spPr>
          <a:xfrm>
            <a:off x="451757" y="1676399"/>
            <a:ext cx="3523568" cy="4449763"/>
          </a:xfrm>
        </p:spPr>
      </p:pic>
      <p:sp>
        <p:nvSpPr>
          <p:cNvPr id="3" name="TextBox 2">
            <a:extLst>
              <a:ext uri="{FF2B5EF4-FFF2-40B4-BE49-F238E27FC236}">
                <a16:creationId xmlns:a16="http://schemas.microsoft.com/office/drawing/2014/main" id="{C6FFE91E-C64B-B8D6-1E57-25C331E03223}"/>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7" name="Content Placeholder 3" descr="post operative.jpg"/>
          <p:cNvPicPr>
            <a:picLocks noGrp="1" noChangeAspect="1"/>
          </p:cNvPicPr>
          <p:nvPr>
            <p:ph sz="half" idx="2"/>
          </p:nvPr>
        </p:nvPicPr>
        <p:blipFill>
          <a:blip r:embed="rId3" cstate="print"/>
          <a:stretch>
            <a:fillRect/>
          </a:stretch>
        </p:blipFill>
        <p:spPr>
          <a:xfrm>
            <a:off x="4667390" y="1600200"/>
            <a:ext cx="4000219" cy="4525963"/>
          </a:xfrm>
        </p:spPr>
      </p:pic>
      <p:sp>
        <p:nvSpPr>
          <p:cNvPr id="10" name="TextBox 9">
            <a:extLst>
              <a:ext uri="{FF2B5EF4-FFF2-40B4-BE49-F238E27FC236}">
                <a16:creationId xmlns:a16="http://schemas.microsoft.com/office/drawing/2014/main" id="{4376E178-3357-BC11-E9F7-A83DAA145AF8}"/>
              </a:ext>
            </a:extLst>
          </p:cNvPr>
          <p:cNvSpPr txBox="1"/>
          <p:nvPr/>
        </p:nvSpPr>
        <p:spPr>
          <a:xfrm>
            <a:off x="4672833" y="612479"/>
            <a:ext cx="4220936" cy="584775"/>
          </a:xfrm>
          <a:prstGeom prst="rect">
            <a:avLst/>
          </a:prstGeom>
          <a:noFill/>
        </p:spPr>
        <p:txBody>
          <a:bodyPr wrap="square">
            <a:spAutoFit/>
          </a:bodyPr>
          <a:lstStyle/>
          <a:p>
            <a:pPr algn="ctr"/>
            <a:r>
              <a:rPr lang="en-US" sz="3200" b="1" dirty="0">
                <a:solidFill>
                  <a:srgbClr val="FFC000"/>
                </a:solidFill>
              </a:rPr>
              <a:t>POST OPERATIVE ILEUS</a:t>
            </a:r>
            <a:endParaRPr lang="en-US"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CALCIFICATIONS</a:t>
            </a:r>
          </a:p>
        </p:txBody>
      </p:sp>
      <p:sp>
        <p:nvSpPr>
          <p:cNvPr id="3" name="Content Placeholder 2"/>
          <p:cNvSpPr>
            <a:spLocks noGrp="1"/>
          </p:cNvSpPr>
          <p:nvPr>
            <p:ph idx="1"/>
          </p:nvPr>
        </p:nvSpPr>
        <p:spPr/>
        <p:txBody>
          <a:bodyPr/>
          <a:lstStyle/>
          <a:p>
            <a:r>
              <a:rPr lang="en-US" dirty="0">
                <a:solidFill>
                  <a:schemeClr val="bg1"/>
                </a:solidFill>
              </a:rPr>
              <a:t>Urinary stones</a:t>
            </a:r>
          </a:p>
          <a:p>
            <a:pPr lvl="2">
              <a:buFont typeface="Wingdings" pitchFamily="2" charset="2"/>
              <a:buChar char="v"/>
            </a:pPr>
            <a:r>
              <a:rPr lang="en-US" dirty="0">
                <a:solidFill>
                  <a:schemeClr val="bg1"/>
                </a:solidFill>
              </a:rPr>
              <a:t> kidney, ureter  &amp; bladder</a:t>
            </a:r>
          </a:p>
          <a:p>
            <a:r>
              <a:rPr lang="en-US" dirty="0">
                <a:solidFill>
                  <a:schemeClr val="bg1"/>
                </a:solidFill>
              </a:rPr>
              <a:t>Gall stones</a:t>
            </a:r>
          </a:p>
          <a:p>
            <a:r>
              <a:rPr lang="en-US" dirty="0">
                <a:solidFill>
                  <a:schemeClr val="bg1"/>
                </a:solidFill>
              </a:rPr>
              <a:t>Vascular</a:t>
            </a:r>
          </a:p>
          <a:p>
            <a:pPr lvl="2">
              <a:buFont typeface="Wingdings" pitchFamily="2" charset="2"/>
              <a:buChar char="v"/>
            </a:pPr>
            <a:r>
              <a:rPr lang="en-US" dirty="0">
                <a:solidFill>
                  <a:schemeClr val="bg1"/>
                </a:solidFill>
              </a:rPr>
              <a:t>Aortic wall, </a:t>
            </a:r>
            <a:r>
              <a:rPr lang="en-US" dirty="0" err="1">
                <a:solidFill>
                  <a:schemeClr val="bg1"/>
                </a:solidFill>
              </a:rPr>
              <a:t>aneuryms</a:t>
            </a:r>
            <a:r>
              <a:rPr lang="en-US" dirty="0">
                <a:solidFill>
                  <a:schemeClr val="bg1"/>
                </a:solidFill>
              </a:rPr>
              <a:t>, </a:t>
            </a:r>
            <a:r>
              <a:rPr lang="en-US" dirty="0" err="1">
                <a:solidFill>
                  <a:schemeClr val="bg1"/>
                </a:solidFill>
              </a:rPr>
              <a:t>phleboliths</a:t>
            </a:r>
            <a:endParaRPr lang="en-US" dirty="0">
              <a:solidFill>
                <a:schemeClr val="bg1"/>
              </a:solidFill>
            </a:endParaRPr>
          </a:p>
          <a:p>
            <a:r>
              <a:rPr lang="en-US" dirty="0">
                <a:solidFill>
                  <a:schemeClr val="bg1"/>
                </a:solidFill>
              </a:rPr>
              <a:t>Masses</a:t>
            </a:r>
          </a:p>
        </p:txBody>
      </p:sp>
      <p:sp>
        <p:nvSpPr>
          <p:cNvPr id="4" name="TextBox 3">
            <a:extLst>
              <a:ext uri="{FF2B5EF4-FFF2-40B4-BE49-F238E27FC236}">
                <a16:creationId xmlns:a16="http://schemas.microsoft.com/office/drawing/2014/main" id="{BFD1CF30-A034-7FEE-E40B-6C34B7E9C938}"/>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3887301" cy="1143000"/>
          </a:xfrm>
        </p:spPr>
        <p:txBody>
          <a:bodyPr>
            <a:normAutofit fontScale="90000"/>
          </a:bodyPr>
          <a:lstStyle/>
          <a:p>
            <a:r>
              <a:rPr lang="en-US" b="1" dirty="0">
                <a:solidFill>
                  <a:srgbClr val="FFC000"/>
                </a:solidFill>
              </a:rPr>
              <a:t>URINARY STONES</a:t>
            </a:r>
          </a:p>
        </p:txBody>
      </p:sp>
      <p:pic>
        <p:nvPicPr>
          <p:cNvPr id="4" name="Content Placeholder 3" descr="kid.png"/>
          <p:cNvPicPr>
            <a:picLocks noGrp="1" noChangeAspect="1"/>
          </p:cNvPicPr>
          <p:nvPr>
            <p:ph sz="half" idx="1"/>
          </p:nvPr>
        </p:nvPicPr>
        <p:blipFill>
          <a:blip r:embed="rId2" cstate="print"/>
          <a:stretch>
            <a:fillRect/>
          </a:stretch>
        </p:blipFill>
        <p:spPr>
          <a:xfrm>
            <a:off x="381000" y="1600200"/>
            <a:ext cx="3732500" cy="4525963"/>
          </a:xfrm>
        </p:spPr>
      </p:pic>
      <p:sp>
        <p:nvSpPr>
          <p:cNvPr id="3" name="TextBox 2">
            <a:extLst>
              <a:ext uri="{FF2B5EF4-FFF2-40B4-BE49-F238E27FC236}">
                <a16:creationId xmlns:a16="http://schemas.microsoft.com/office/drawing/2014/main" id="{CA448630-9D93-E267-8D6D-8EC5F44AB8D4}"/>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gb.jpg"/>
          <p:cNvPicPr>
            <a:picLocks noGrp="1" noChangeAspect="1"/>
          </p:cNvPicPr>
          <p:nvPr>
            <p:ph sz="half" idx="2"/>
          </p:nvPr>
        </p:nvPicPr>
        <p:blipFill rotWithShape="1">
          <a:blip r:embed="rId3" cstate="print"/>
          <a:srcRect l="15095" r="15095"/>
          <a:stretch/>
        </p:blipFill>
        <p:spPr>
          <a:xfrm>
            <a:off x="4344501" y="1600201"/>
            <a:ext cx="4645997" cy="4525962"/>
          </a:xfrm>
        </p:spPr>
      </p:pic>
      <p:sp>
        <p:nvSpPr>
          <p:cNvPr id="7" name="Title 1">
            <a:extLst>
              <a:ext uri="{FF2B5EF4-FFF2-40B4-BE49-F238E27FC236}">
                <a16:creationId xmlns:a16="http://schemas.microsoft.com/office/drawing/2014/main" id="{1DF66B7E-ECC9-6855-AC5E-4BF4028FD583}"/>
              </a:ext>
            </a:extLst>
          </p:cNvPr>
          <p:cNvSpPr txBox="1">
            <a:spLocks/>
          </p:cNvSpPr>
          <p:nvPr/>
        </p:nvSpPr>
        <p:spPr>
          <a:xfrm>
            <a:off x="4724400" y="304800"/>
            <a:ext cx="36563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C000"/>
                </a:solidFill>
              </a:rPr>
              <a:t>GALL BLADDER CALCULI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AORTIC CALCIFICATION</a:t>
            </a:r>
          </a:p>
        </p:txBody>
      </p:sp>
      <p:pic>
        <p:nvPicPr>
          <p:cNvPr id="4" name="Content Placeholder 3" descr="aorta1.jpg"/>
          <p:cNvPicPr>
            <a:picLocks noGrp="1" noChangeAspect="1"/>
          </p:cNvPicPr>
          <p:nvPr>
            <p:ph sz="half" idx="1"/>
          </p:nvPr>
        </p:nvPicPr>
        <p:blipFill>
          <a:blip r:embed="rId2" cstate="print"/>
          <a:stretch>
            <a:fillRect/>
          </a:stretch>
        </p:blipFill>
        <p:spPr>
          <a:xfrm>
            <a:off x="202215" y="1828800"/>
            <a:ext cx="4429664" cy="3962400"/>
          </a:xfrm>
        </p:spPr>
      </p:pic>
      <p:sp>
        <p:nvSpPr>
          <p:cNvPr id="3" name="TextBox 2">
            <a:extLst>
              <a:ext uri="{FF2B5EF4-FFF2-40B4-BE49-F238E27FC236}">
                <a16:creationId xmlns:a16="http://schemas.microsoft.com/office/drawing/2014/main" id="{5AF59823-F6C1-8E1A-0019-AF4157788805}"/>
              </a:ext>
            </a:extLst>
          </p:cNvPr>
          <p:cNvSpPr txBox="1"/>
          <p:nvPr/>
        </p:nvSpPr>
        <p:spPr>
          <a:xfrm>
            <a:off x="76200" y="6336268"/>
            <a:ext cx="2370826" cy="369332"/>
          </a:xfrm>
          <a:prstGeom prst="rect">
            <a:avLst/>
          </a:prstGeom>
          <a:solidFill>
            <a:srgbClr val="7030A0"/>
          </a:solidFill>
        </p:spPr>
        <p:txBody>
          <a:bodyPr wrap="square" rtlCol="0">
            <a:spAutoFit/>
          </a:bodyPr>
          <a:lstStyle/>
          <a:p>
            <a:pPr algn="ctr"/>
            <a:r>
              <a:rPr lang="en-US" b="1" dirty="0"/>
              <a:t>Horizontal Integration</a:t>
            </a:r>
          </a:p>
        </p:txBody>
      </p:sp>
      <p:pic>
        <p:nvPicPr>
          <p:cNvPr id="6" name="Content Placeholder 3" descr="aneurysm.jpg"/>
          <p:cNvPicPr>
            <a:picLocks noGrp="1" noChangeAspect="1"/>
          </p:cNvPicPr>
          <p:nvPr>
            <p:ph sz="half" idx="2"/>
          </p:nvPr>
        </p:nvPicPr>
        <p:blipFill>
          <a:blip r:embed="rId3" cstate="print"/>
          <a:stretch>
            <a:fillRect/>
          </a:stretch>
        </p:blipFill>
        <p:spPr>
          <a:xfrm>
            <a:off x="4975759" y="1828800"/>
            <a:ext cx="3864792" cy="3962400"/>
          </a:xfrm>
        </p:spPr>
      </p:pic>
      <p:sp>
        <p:nvSpPr>
          <p:cNvPr id="7" name="TextBox 6">
            <a:extLst>
              <a:ext uri="{FF2B5EF4-FFF2-40B4-BE49-F238E27FC236}">
                <a16:creationId xmlns:a16="http://schemas.microsoft.com/office/drawing/2014/main" id="{E8537878-10CE-304E-0232-7BE98AFADDB6}"/>
              </a:ext>
            </a:extLst>
          </p:cNvPr>
          <p:cNvSpPr txBox="1"/>
          <p:nvPr/>
        </p:nvSpPr>
        <p:spPr>
          <a:xfrm>
            <a:off x="6477000" y="3701534"/>
            <a:ext cx="1219200" cy="369332"/>
          </a:xfrm>
          <a:prstGeom prst="rect">
            <a:avLst/>
          </a:prstGeom>
          <a:noFill/>
        </p:spPr>
        <p:txBody>
          <a:bodyPr wrap="square" rtlCol="0">
            <a:spAutoFit/>
          </a:bodyPr>
          <a:lstStyle/>
          <a:p>
            <a:r>
              <a:rPr lang="en-US" dirty="0"/>
              <a:t>Aneurysm</a:t>
            </a:r>
          </a:p>
        </p:txBody>
      </p:sp>
      <p:sp>
        <p:nvSpPr>
          <p:cNvPr id="8" name="Arrow: Left 7">
            <a:extLst>
              <a:ext uri="{FF2B5EF4-FFF2-40B4-BE49-F238E27FC236}">
                <a16:creationId xmlns:a16="http://schemas.microsoft.com/office/drawing/2014/main" id="{478F59D2-1260-5151-F665-2806A64E3A90}"/>
              </a:ext>
            </a:extLst>
          </p:cNvPr>
          <p:cNvSpPr/>
          <p:nvPr/>
        </p:nvSpPr>
        <p:spPr>
          <a:xfrm>
            <a:off x="6172200" y="3810000"/>
            <a:ext cx="228600" cy="152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88245"/>
            <a:ext cx="4343400" cy="1129393"/>
          </a:xfrm>
        </p:spPr>
        <p:txBody>
          <a:bodyPr>
            <a:normAutofit fontScale="90000"/>
          </a:bodyPr>
          <a:lstStyle/>
          <a:p>
            <a:r>
              <a:rPr lang="en-US" b="1" dirty="0">
                <a:solidFill>
                  <a:srgbClr val="FFC000"/>
                </a:solidFill>
              </a:rPr>
              <a:t>CALCIFIED FIBROID</a:t>
            </a:r>
          </a:p>
        </p:txBody>
      </p:sp>
      <p:pic>
        <p:nvPicPr>
          <p:cNvPr id="4" name="Content Placeholder 3" descr="fibroid.jpg"/>
          <p:cNvPicPr>
            <a:picLocks noGrp="1" noChangeAspect="1"/>
          </p:cNvPicPr>
          <p:nvPr>
            <p:ph sz="half" idx="1"/>
          </p:nvPr>
        </p:nvPicPr>
        <p:blipFill>
          <a:blip r:embed="rId2" cstate="print"/>
          <a:stretch>
            <a:fillRect/>
          </a:stretch>
        </p:blipFill>
        <p:spPr>
          <a:xfrm>
            <a:off x="304800" y="1524000"/>
            <a:ext cx="4191000" cy="4191000"/>
          </a:xfrm>
        </p:spPr>
      </p:pic>
      <p:sp>
        <p:nvSpPr>
          <p:cNvPr id="3" name="TextBox 2">
            <a:extLst>
              <a:ext uri="{FF2B5EF4-FFF2-40B4-BE49-F238E27FC236}">
                <a16:creationId xmlns:a16="http://schemas.microsoft.com/office/drawing/2014/main" id="{90ABA0BE-1D8A-9222-481C-350FFA7147D0}"/>
              </a:ext>
            </a:extLst>
          </p:cNvPr>
          <p:cNvSpPr txBox="1"/>
          <p:nvPr/>
        </p:nvSpPr>
        <p:spPr>
          <a:xfrm>
            <a:off x="76200" y="6308725"/>
            <a:ext cx="3276600"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tooth.jpg">
            <a:extLst>
              <a:ext uri="{FF2B5EF4-FFF2-40B4-BE49-F238E27FC236}">
                <a16:creationId xmlns:a16="http://schemas.microsoft.com/office/drawing/2014/main" id="{8D6D897B-096A-B425-DE04-0D8BF09005CE}"/>
              </a:ext>
            </a:extLst>
          </p:cNvPr>
          <p:cNvPicPr>
            <a:picLocks noGrp="1" noChangeAspect="1"/>
          </p:cNvPicPr>
          <p:nvPr>
            <p:ph sz="half" idx="2"/>
          </p:nvPr>
        </p:nvPicPr>
        <p:blipFill rotWithShape="1">
          <a:blip r:embed="rId3" cstate="print"/>
          <a:srcRect l="11105" r="4217"/>
          <a:stretch/>
        </p:blipFill>
        <p:spPr>
          <a:xfrm>
            <a:off x="4267200" y="1524000"/>
            <a:ext cx="4648200" cy="4191000"/>
          </a:xfrm>
        </p:spPr>
      </p:pic>
      <p:sp>
        <p:nvSpPr>
          <p:cNvPr id="7" name="Title 1">
            <a:extLst>
              <a:ext uri="{FF2B5EF4-FFF2-40B4-BE49-F238E27FC236}">
                <a16:creationId xmlns:a16="http://schemas.microsoft.com/office/drawing/2014/main" id="{D951177E-B8A0-E427-1F99-9DD986EE0C99}"/>
              </a:ext>
            </a:extLst>
          </p:cNvPr>
          <p:cNvSpPr txBox="1">
            <a:spLocks/>
          </p:cNvSpPr>
          <p:nvPr/>
        </p:nvSpPr>
        <p:spPr>
          <a:xfrm>
            <a:off x="-24493" y="288245"/>
            <a:ext cx="43434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C000"/>
                </a:solidFill>
              </a:rPr>
              <a:t>CALCIFIED FIBROID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SOFT TISSUES</a:t>
            </a:r>
          </a:p>
        </p:txBody>
      </p:sp>
      <p:sp>
        <p:nvSpPr>
          <p:cNvPr id="3" name="Content Placeholder 2"/>
          <p:cNvSpPr>
            <a:spLocks noGrp="1"/>
          </p:cNvSpPr>
          <p:nvPr>
            <p:ph idx="1"/>
          </p:nvPr>
        </p:nvSpPr>
        <p:spPr/>
        <p:txBody>
          <a:bodyPr/>
          <a:lstStyle/>
          <a:p>
            <a:r>
              <a:rPr lang="en-US" dirty="0" err="1">
                <a:solidFill>
                  <a:schemeClr val="bg1"/>
                </a:solidFill>
              </a:rPr>
              <a:t>Hepatomegaly</a:t>
            </a:r>
            <a:r>
              <a:rPr lang="en-US" dirty="0">
                <a:solidFill>
                  <a:schemeClr val="bg1"/>
                </a:solidFill>
              </a:rPr>
              <a:t>/splenomegaly</a:t>
            </a:r>
          </a:p>
          <a:p>
            <a:r>
              <a:rPr lang="en-US" dirty="0">
                <a:solidFill>
                  <a:schemeClr val="bg1"/>
                </a:solidFill>
              </a:rPr>
              <a:t>Ascites (bulging flanks)</a:t>
            </a:r>
          </a:p>
          <a:p>
            <a:r>
              <a:rPr lang="en-US" dirty="0">
                <a:solidFill>
                  <a:schemeClr val="bg1"/>
                </a:solidFill>
              </a:rPr>
              <a:t>Mass effect (</a:t>
            </a:r>
            <a:r>
              <a:rPr lang="en-US" dirty="0" err="1">
                <a:solidFill>
                  <a:schemeClr val="bg1"/>
                </a:solidFill>
              </a:rPr>
              <a:t>displced</a:t>
            </a:r>
            <a:r>
              <a:rPr lang="en-US" dirty="0">
                <a:solidFill>
                  <a:schemeClr val="bg1"/>
                </a:solidFill>
              </a:rPr>
              <a:t> bowel loops)</a:t>
            </a:r>
          </a:p>
          <a:p>
            <a:r>
              <a:rPr lang="en-US" dirty="0">
                <a:solidFill>
                  <a:schemeClr val="bg1"/>
                </a:solidFill>
              </a:rPr>
              <a:t>Psoas sign (loss of psoas shadow)</a:t>
            </a:r>
          </a:p>
        </p:txBody>
      </p:sp>
      <p:sp>
        <p:nvSpPr>
          <p:cNvPr id="4" name="TextBox 3">
            <a:extLst>
              <a:ext uri="{FF2B5EF4-FFF2-40B4-BE49-F238E27FC236}">
                <a16:creationId xmlns:a16="http://schemas.microsoft.com/office/drawing/2014/main" id="{DDE47B9B-AB0B-2C72-19F2-A8AF2A6B8C62}"/>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692"/>
            <a:ext cx="4191000" cy="731838"/>
          </a:xfrm>
        </p:spPr>
        <p:txBody>
          <a:bodyPr>
            <a:normAutofit fontScale="90000"/>
          </a:bodyPr>
          <a:lstStyle/>
          <a:p>
            <a:r>
              <a:rPr lang="en-US" b="1" dirty="0">
                <a:solidFill>
                  <a:srgbClr val="FFC000"/>
                </a:solidFill>
              </a:rPr>
              <a:t>HEPATOMEGALY</a:t>
            </a:r>
          </a:p>
        </p:txBody>
      </p:sp>
      <p:pic>
        <p:nvPicPr>
          <p:cNvPr id="4" name="Content Placeholder 3" descr="hepatomegaly.gif"/>
          <p:cNvPicPr>
            <a:picLocks noGrp="1" noChangeAspect="1"/>
          </p:cNvPicPr>
          <p:nvPr>
            <p:ph sz="half" idx="1"/>
          </p:nvPr>
        </p:nvPicPr>
        <p:blipFill>
          <a:blip r:embed="rId2" cstate="print"/>
          <a:stretch>
            <a:fillRect/>
          </a:stretch>
        </p:blipFill>
        <p:spPr>
          <a:xfrm>
            <a:off x="609600" y="1317408"/>
            <a:ext cx="3505200" cy="4779819"/>
          </a:xfrm>
        </p:spPr>
      </p:pic>
      <p:sp>
        <p:nvSpPr>
          <p:cNvPr id="3" name="TextBox 2">
            <a:extLst>
              <a:ext uri="{FF2B5EF4-FFF2-40B4-BE49-F238E27FC236}">
                <a16:creationId xmlns:a16="http://schemas.microsoft.com/office/drawing/2014/main" id="{5D023091-1FE5-2F52-E182-4C4954706B27}"/>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ascites.jpg"/>
          <p:cNvPicPr>
            <a:picLocks noGrp="1" noChangeAspect="1"/>
          </p:cNvPicPr>
          <p:nvPr>
            <p:ph sz="half" idx="2"/>
          </p:nvPr>
        </p:nvPicPr>
        <p:blipFill>
          <a:blip r:embed="rId3" cstate="print"/>
          <a:stretch>
            <a:fillRect/>
          </a:stretch>
        </p:blipFill>
        <p:spPr>
          <a:xfrm>
            <a:off x="4419600" y="1317407"/>
            <a:ext cx="4419600" cy="4779819"/>
          </a:xfrm>
        </p:spPr>
      </p:pic>
      <p:sp>
        <p:nvSpPr>
          <p:cNvPr id="7" name="Title 1">
            <a:extLst>
              <a:ext uri="{FF2B5EF4-FFF2-40B4-BE49-F238E27FC236}">
                <a16:creationId xmlns:a16="http://schemas.microsoft.com/office/drawing/2014/main" id="{275458D0-DB39-9C20-4A16-903CC9AC033C}"/>
              </a:ext>
            </a:extLst>
          </p:cNvPr>
          <p:cNvSpPr txBox="1">
            <a:spLocks/>
          </p:cNvSpPr>
          <p:nvPr/>
        </p:nvSpPr>
        <p:spPr>
          <a:xfrm>
            <a:off x="4533900" y="338692"/>
            <a:ext cx="4191000" cy="731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C000"/>
                </a:solidFill>
              </a:rPr>
              <a:t>ASCITES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MASS EFFECT</a:t>
            </a:r>
          </a:p>
        </p:txBody>
      </p:sp>
      <p:pic>
        <p:nvPicPr>
          <p:cNvPr id="4" name="Content Placeholder 3" descr="mass in left lank.jpg"/>
          <p:cNvPicPr>
            <a:picLocks noGrp="1" noChangeAspect="1"/>
          </p:cNvPicPr>
          <p:nvPr>
            <p:ph idx="1"/>
          </p:nvPr>
        </p:nvPicPr>
        <p:blipFill>
          <a:blip r:embed="rId2" cstate="print"/>
          <a:stretch>
            <a:fillRect/>
          </a:stretch>
        </p:blipFill>
        <p:spPr>
          <a:xfrm>
            <a:off x="2057400" y="1371600"/>
            <a:ext cx="4800600" cy="4724400"/>
          </a:xfrm>
        </p:spPr>
      </p:pic>
      <p:sp>
        <p:nvSpPr>
          <p:cNvPr id="3" name="TextBox 2">
            <a:extLst>
              <a:ext uri="{FF2B5EF4-FFF2-40B4-BE49-F238E27FC236}">
                <a16:creationId xmlns:a16="http://schemas.microsoft.com/office/drawing/2014/main" id="{6C60A300-4C3F-E96E-7BF6-36D44F37D3E1}"/>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3FAAFE-C94F-60BE-842D-AC5640E7FF91}"/>
              </a:ext>
            </a:extLst>
          </p:cNvPr>
          <p:cNvGraphicFramePr>
            <a:graphicFrameLocks noGrp="1"/>
          </p:cNvGraphicFramePr>
          <p:nvPr>
            <p:ph idx="4294967295"/>
            <p:extLst>
              <p:ext uri="{D42A27DB-BD31-4B8C-83A1-F6EECF244321}">
                <p14:modId xmlns:p14="http://schemas.microsoft.com/office/powerpoint/2010/main" val="2101408763"/>
              </p:ext>
            </p:extLst>
          </p:nvPr>
        </p:nvGraphicFramePr>
        <p:xfrm>
          <a:off x="457200" y="685800"/>
          <a:ext cx="8153400" cy="5334000"/>
        </p:xfrm>
        <a:graphic>
          <a:graphicData uri="http://schemas.openxmlformats.org/drawingml/2006/table">
            <a:tbl>
              <a:tblPr firstRow="1" firstCol="1" lastRow="1" lastCol="1" bandRow="1" bandCol="1">
                <a:tableStyleId>{5C22544A-7EE6-4342-B048-85BDC9FD1C3A}</a:tableStyleId>
              </a:tblPr>
              <a:tblGrid>
                <a:gridCol w="2895600">
                  <a:extLst>
                    <a:ext uri="{9D8B030D-6E8A-4147-A177-3AD203B41FA5}">
                      <a16:colId xmlns:a16="http://schemas.microsoft.com/office/drawing/2014/main" val="3632687120"/>
                    </a:ext>
                  </a:extLst>
                </a:gridCol>
                <a:gridCol w="5257800">
                  <a:extLst>
                    <a:ext uri="{9D8B030D-6E8A-4147-A177-3AD203B41FA5}">
                      <a16:colId xmlns:a16="http://schemas.microsoft.com/office/drawing/2014/main" val="3367407484"/>
                    </a:ext>
                  </a:extLst>
                </a:gridCol>
              </a:tblGrid>
              <a:tr h="5334000">
                <a:tc>
                  <a:txBody>
                    <a:bodyPr/>
                    <a:lstStyle/>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55"/>
                        </a:spcBef>
                        <a:spcAft>
                          <a:spcPts val="0"/>
                        </a:spcAft>
                      </a:pPr>
                      <a:r>
                        <a:rPr lang="en-US" sz="500" dirty="0">
                          <a:effectLst/>
                        </a:rPr>
                        <a:t> </a:t>
                      </a:r>
                      <a:endParaRPr lang="en-US" sz="1100" dirty="0">
                        <a:effectLst/>
                      </a:endParaRPr>
                    </a:p>
                    <a:p>
                      <a:pPr marL="0" marR="0" algn="l">
                        <a:spcBef>
                          <a:spcPts val="10"/>
                        </a:spcBef>
                        <a:spcAft>
                          <a:spcPts val="0"/>
                        </a:spcAft>
                      </a:pPr>
                      <a:r>
                        <a:rPr lang="en-US" sz="700" dirty="0">
                          <a:effectLst/>
                        </a:rPr>
                        <a:t> </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0" marR="0" algn="l">
                        <a:lnSpc>
                          <a:spcPts val="1555"/>
                        </a:lnSpc>
                        <a:spcBef>
                          <a:spcPts val="0"/>
                        </a:spcBef>
                        <a:spcAft>
                          <a:spcPts val="0"/>
                        </a:spcAft>
                      </a:pPr>
                      <a:r>
                        <a:rPr lang="en-US" sz="1400" b="1" u="sng" dirty="0">
                          <a:solidFill>
                            <a:schemeClr val="tx1">
                              <a:lumMod val="95000"/>
                              <a:lumOff val="5000"/>
                            </a:schemeClr>
                          </a:solidFill>
                          <a:effectLst/>
                        </a:rPr>
                        <a:t>Mission</a:t>
                      </a:r>
                      <a:r>
                        <a:rPr lang="en-US" sz="1400" b="1" u="sng" spc="-20" dirty="0">
                          <a:solidFill>
                            <a:schemeClr val="tx1">
                              <a:lumMod val="95000"/>
                              <a:lumOff val="5000"/>
                            </a:schemeClr>
                          </a:solidFill>
                          <a:effectLst/>
                        </a:rPr>
                        <a:t> </a:t>
                      </a:r>
                      <a:r>
                        <a:rPr lang="en-US" sz="1400" b="1" u="sng" dirty="0">
                          <a:solidFill>
                            <a:schemeClr val="tx1">
                              <a:lumMod val="95000"/>
                              <a:lumOff val="5000"/>
                            </a:schemeClr>
                          </a:solidFill>
                          <a:effectLst/>
                        </a:rPr>
                        <a:t>Statement</a:t>
                      </a:r>
                    </a:p>
                    <a:p>
                      <a:pPr marL="0" marR="125730" algn="just">
                        <a:lnSpc>
                          <a:spcPct val="150000"/>
                        </a:lnSpc>
                        <a:spcBef>
                          <a:spcPts val="15"/>
                        </a:spcBef>
                        <a:spcAft>
                          <a:spcPts val="0"/>
                        </a:spcAft>
                      </a:pPr>
                      <a:r>
                        <a:rPr lang="en-US" sz="1200" dirty="0">
                          <a:solidFill>
                            <a:schemeClr val="tx1">
                              <a:lumMod val="95000"/>
                              <a:lumOff val="5000"/>
                            </a:schemeClr>
                          </a:solidFill>
                          <a:effectLst/>
                        </a:rPr>
                        <a:t>To impart evidence-based research-oriented health professional education in order to provide best possible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patient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care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inculcate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values</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mutual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respect,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ethical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practice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healthcare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social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accountability.</a:t>
                      </a:r>
                    </a:p>
                    <a:p>
                      <a:pPr marL="0" marR="125730" algn="just">
                        <a:lnSpc>
                          <a:spcPct val="150000"/>
                        </a:lnSpc>
                        <a:spcBef>
                          <a:spcPts val="15"/>
                        </a:spcBef>
                        <a:spcAft>
                          <a:spcPts val="0"/>
                        </a:spcAft>
                      </a:pPr>
                      <a:endParaRPr lang="en-US" sz="1200" dirty="0">
                        <a:solidFill>
                          <a:schemeClr val="tx1">
                            <a:lumMod val="95000"/>
                            <a:lumOff val="5000"/>
                          </a:schemeClr>
                        </a:solidFill>
                        <a:effectLst/>
                      </a:endParaRPr>
                    </a:p>
                    <a:p>
                      <a:pPr marL="0" marR="0" algn="l">
                        <a:lnSpc>
                          <a:spcPts val="1605"/>
                        </a:lnSpc>
                        <a:spcBef>
                          <a:spcPts val="0"/>
                        </a:spcBef>
                        <a:spcAft>
                          <a:spcPts val="0"/>
                        </a:spcAft>
                      </a:pPr>
                      <a:r>
                        <a:rPr lang="en-US" sz="1400" u="sng" dirty="0">
                          <a:solidFill>
                            <a:schemeClr val="tx1">
                              <a:lumMod val="95000"/>
                              <a:lumOff val="5000"/>
                            </a:schemeClr>
                          </a:solidFill>
                          <a:effectLst/>
                        </a:rPr>
                        <a:t>Vision</a:t>
                      </a:r>
                      <a:r>
                        <a:rPr lang="en-US" sz="1400" u="sng" spc="-25" dirty="0">
                          <a:solidFill>
                            <a:schemeClr val="tx1">
                              <a:lumMod val="95000"/>
                              <a:lumOff val="5000"/>
                            </a:schemeClr>
                          </a:solidFill>
                          <a:effectLst/>
                        </a:rPr>
                        <a:t> </a:t>
                      </a:r>
                      <a:r>
                        <a:rPr lang="en-US" sz="1400" u="sng" dirty="0">
                          <a:solidFill>
                            <a:schemeClr val="tx1">
                              <a:lumMod val="95000"/>
                              <a:lumOff val="5000"/>
                            </a:schemeClr>
                          </a:solidFill>
                          <a:effectLst/>
                        </a:rPr>
                        <a:t>and</a:t>
                      </a:r>
                      <a:r>
                        <a:rPr lang="en-US" sz="1400" u="sng" spc="-15" dirty="0">
                          <a:solidFill>
                            <a:schemeClr val="tx1">
                              <a:lumMod val="95000"/>
                              <a:lumOff val="5000"/>
                            </a:schemeClr>
                          </a:solidFill>
                          <a:effectLst/>
                        </a:rPr>
                        <a:t> </a:t>
                      </a:r>
                      <a:r>
                        <a:rPr lang="en-US" sz="1400" u="sng" dirty="0">
                          <a:solidFill>
                            <a:schemeClr val="tx1">
                              <a:lumMod val="95000"/>
                              <a:lumOff val="5000"/>
                            </a:schemeClr>
                          </a:solidFill>
                          <a:effectLst/>
                        </a:rPr>
                        <a:t>Values</a:t>
                      </a:r>
                    </a:p>
                    <a:p>
                      <a:pPr marL="0" marR="172720" algn="l">
                        <a:lnSpc>
                          <a:spcPct val="150000"/>
                        </a:lnSpc>
                        <a:spcBef>
                          <a:spcPts val="0"/>
                        </a:spcBef>
                        <a:spcAft>
                          <a:spcPts val="0"/>
                        </a:spcAft>
                      </a:pPr>
                      <a:r>
                        <a:rPr lang="en-US" sz="1200" dirty="0">
                          <a:solidFill>
                            <a:schemeClr val="tx1">
                              <a:lumMod val="95000"/>
                              <a:lumOff val="5000"/>
                            </a:schemeClr>
                          </a:solidFill>
                          <a:effectLst/>
                        </a:rPr>
                        <a:t>Highly recognized and accredited center of excellence in Medical Education, using evidence-based training</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techniques for development of highly competent health professionals, who are lifelong experiential learner</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are socially</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accountable.</a:t>
                      </a:r>
                    </a:p>
                    <a:p>
                      <a:pPr marL="0" marR="172720" algn="l">
                        <a:lnSpc>
                          <a:spcPct val="150000"/>
                        </a:lnSpc>
                        <a:spcBef>
                          <a:spcPts val="0"/>
                        </a:spcBef>
                        <a:spcAft>
                          <a:spcPts val="0"/>
                        </a:spcAft>
                      </a:pPr>
                      <a:endParaRPr lang="en-US" sz="1200" dirty="0">
                        <a:solidFill>
                          <a:schemeClr val="tx1">
                            <a:lumMod val="95000"/>
                            <a:lumOff val="5000"/>
                          </a:schemeClr>
                        </a:solidFill>
                        <a:effectLst/>
                      </a:endParaRPr>
                    </a:p>
                    <a:p>
                      <a:pPr marL="0" marR="0" algn="l">
                        <a:lnSpc>
                          <a:spcPts val="1600"/>
                        </a:lnSpc>
                        <a:spcBef>
                          <a:spcPts val="0"/>
                        </a:spcBef>
                        <a:spcAft>
                          <a:spcPts val="0"/>
                        </a:spcAft>
                      </a:pPr>
                      <a:r>
                        <a:rPr lang="en-US" sz="1400" u="sng" dirty="0">
                          <a:solidFill>
                            <a:schemeClr val="tx1">
                              <a:lumMod val="95000"/>
                              <a:lumOff val="5000"/>
                            </a:schemeClr>
                          </a:solidFill>
                          <a:effectLst/>
                        </a:rPr>
                        <a:t>Goals</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of</a:t>
                      </a:r>
                      <a:r>
                        <a:rPr lang="en-US" sz="1400" u="sng" spc="-15" dirty="0">
                          <a:solidFill>
                            <a:schemeClr val="tx1">
                              <a:lumMod val="95000"/>
                              <a:lumOff val="5000"/>
                            </a:schemeClr>
                          </a:solidFill>
                          <a:effectLst/>
                        </a:rPr>
                        <a:t> </a:t>
                      </a:r>
                      <a:r>
                        <a:rPr lang="en-US" sz="1400" u="sng" dirty="0">
                          <a:solidFill>
                            <a:schemeClr val="tx1">
                              <a:lumMod val="95000"/>
                              <a:lumOff val="5000"/>
                            </a:schemeClr>
                          </a:solidFill>
                          <a:effectLst/>
                        </a:rPr>
                        <a:t>the</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Undergraduate</a:t>
                      </a:r>
                      <a:r>
                        <a:rPr lang="en-US" sz="1400" u="sng" spc="-25" dirty="0">
                          <a:solidFill>
                            <a:schemeClr val="tx1">
                              <a:lumMod val="95000"/>
                              <a:lumOff val="5000"/>
                            </a:schemeClr>
                          </a:solidFill>
                          <a:effectLst/>
                        </a:rPr>
                        <a:t> </a:t>
                      </a:r>
                      <a:r>
                        <a:rPr lang="en-US" sz="1400" u="sng" dirty="0">
                          <a:solidFill>
                            <a:schemeClr val="tx1">
                              <a:lumMod val="95000"/>
                              <a:lumOff val="5000"/>
                            </a:schemeClr>
                          </a:solidFill>
                          <a:effectLst/>
                        </a:rPr>
                        <a:t>Integrated</a:t>
                      </a:r>
                      <a:r>
                        <a:rPr lang="en-US" sz="1400" u="sng" spc="-30" dirty="0">
                          <a:solidFill>
                            <a:schemeClr val="tx1">
                              <a:lumMod val="95000"/>
                              <a:lumOff val="5000"/>
                            </a:schemeClr>
                          </a:solidFill>
                          <a:effectLst/>
                        </a:rPr>
                        <a:t> </a:t>
                      </a:r>
                      <a:r>
                        <a:rPr lang="en-US" sz="1400" u="sng" dirty="0">
                          <a:solidFill>
                            <a:schemeClr val="tx1">
                              <a:lumMod val="95000"/>
                              <a:lumOff val="5000"/>
                            </a:schemeClr>
                          </a:solidFill>
                          <a:effectLst/>
                        </a:rPr>
                        <a:t>Modular</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Curriculum</a:t>
                      </a:r>
                    </a:p>
                    <a:p>
                      <a:pPr marL="0" marR="30480" algn="l">
                        <a:lnSpc>
                          <a:spcPct val="150000"/>
                        </a:lnSpc>
                        <a:spcBef>
                          <a:spcPts val="820"/>
                        </a:spcBef>
                        <a:spcAft>
                          <a:spcPts val="0"/>
                        </a:spcAft>
                      </a:pPr>
                      <a:r>
                        <a:rPr lang="en-US" sz="1200" dirty="0">
                          <a:solidFill>
                            <a:schemeClr val="tx1">
                              <a:lumMod val="95000"/>
                              <a:lumOff val="5000"/>
                            </a:schemeClr>
                          </a:solidFill>
                          <a:effectLst/>
                        </a:rPr>
                        <a:t>To</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provide</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you</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with</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quality</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medical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education</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260" dirty="0">
                          <a:solidFill>
                            <a:schemeClr val="tx1">
                              <a:lumMod val="95000"/>
                              <a:lumOff val="5000"/>
                            </a:schemeClr>
                          </a:solidFill>
                          <a:effectLst/>
                        </a:rPr>
                        <a:t>  </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environment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designed to:</a:t>
                      </a:r>
                    </a:p>
                    <a:p>
                      <a:pPr marL="0" marR="0" algn="l">
                        <a:spcBef>
                          <a:spcPts val="0"/>
                        </a:spcBef>
                        <a:spcAft>
                          <a:spcPts val="0"/>
                        </a:spcAft>
                        <a:tabLst>
                          <a:tab pos="892175" algn="l"/>
                          <a:tab pos="892810" algn="l"/>
                        </a:tabLst>
                      </a:pPr>
                      <a:r>
                        <a:rPr lang="en-US" sz="1200" dirty="0">
                          <a:solidFill>
                            <a:schemeClr val="tx1">
                              <a:lumMod val="95000"/>
                              <a:lumOff val="5000"/>
                            </a:schemeClr>
                          </a:solidFill>
                          <a:effectLst/>
                        </a:rPr>
                        <a:t>Provide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thorough</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grounding</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basic</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theoretical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concepts</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underpinning</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practice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medicine.</a:t>
                      </a:r>
                    </a:p>
                    <a:p>
                      <a:pPr marL="0" marR="127635" algn="l">
                        <a:lnSpc>
                          <a:spcPct val="150000"/>
                        </a:lnSpc>
                        <a:spcBef>
                          <a:spcPts val="630"/>
                        </a:spcBef>
                        <a:spcAft>
                          <a:spcPts val="0"/>
                        </a:spcAft>
                        <a:tabLst>
                          <a:tab pos="892175" algn="l"/>
                          <a:tab pos="892810" algn="l"/>
                        </a:tabLst>
                      </a:pPr>
                      <a:r>
                        <a:rPr lang="en-US" sz="1200" dirty="0">
                          <a:solidFill>
                            <a:schemeClr val="tx1">
                              <a:lumMod val="95000"/>
                              <a:lumOff val="5000"/>
                            </a:schemeClr>
                          </a:solidFill>
                          <a:effectLst/>
                        </a:rPr>
                        <a:t>Develop</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and polish</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the skills</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required</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for</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providing medical</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services</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at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all</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levels</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Health</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care</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delivery</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system.</a:t>
                      </a:r>
                    </a:p>
                    <a:p>
                      <a:pPr marL="0" marR="128270" algn="l">
                        <a:lnSpc>
                          <a:spcPct val="150000"/>
                        </a:lnSpc>
                        <a:spcBef>
                          <a:spcPts val="0"/>
                        </a:spcBef>
                        <a:spcAft>
                          <a:spcPts val="0"/>
                        </a:spcAft>
                        <a:tabLst>
                          <a:tab pos="892175" algn="l"/>
                          <a:tab pos="892810" algn="l"/>
                        </a:tabLst>
                      </a:pPr>
                      <a:r>
                        <a:rPr lang="en-US" sz="1200" dirty="0">
                          <a:solidFill>
                            <a:schemeClr val="tx1">
                              <a:lumMod val="95000"/>
                              <a:lumOff val="5000"/>
                            </a:schemeClr>
                          </a:solidFill>
                          <a:effectLst/>
                        </a:rPr>
                        <a:t>Help</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you</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attain</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maintain</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highest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possible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levels</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ethical</a:t>
                      </a:r>
                      <a:r>
                        <a:rPr lang="en-US" sz="1200" spc="3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professional</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conduct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your</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future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life.</a:t>
                      </a:r>
                    </a:p>
                  </a:txBody>
                  <a:tcPr marL="0" marR="0" marT="0" marB="0"/>
                </a:tc>
                <a:extLst>
                  <a:ext uri="{0D108BD9-81ED-4DB2-BD59-A6C34878D82A}">
                    <a16:rowId xmlns:a16="http://schemas.microsoft.com/office/drawing/2014/main" val="1314889248"/>
                  </a:ext>
                </a:extLst>
              </a:tr>
            </a:tbl>
          </a:graphicData>
        </a:graphic>
      </p:graphicFrame>
      <p:sp>
        <p:nvSpPr>
          <p:cNvPr id="6" name="TextBox 5">
            <a:extLst>
              <a:ext uri="{FF2B5EF4-FFF2-40B4-BE49-F238E27FC236}">
                <a16:creationId xmlns:a16="http://schemas.microsoft.com/office/drawing/2014/main" id="{F06268F9-296C-4475-960E-EC6EE5F00DA7}"/>
              </a:ext>
            </a:extLst>
          </p:cNvPr>
          <p:cNvSpPr txBox="1"/>
          <p:nvPr/>
        </p:nvSpPr>
        <p:spPr>
          <a:xfrm>
            <a:off x="304800" y="2945250"/>
            <a:ext cx="3276600" cy="2339102"/>
          </a:xfrm>
          <a:prstGeom prst="rect">
            <a:avLst/>
          </a:prstGeom>
          <a:noFill/>
        </p:spPr>
        <p:txBody>
          <a:bodyPr wrap="square">
            <a:spAutoFit/>
          </a:bodyPr>
          <a:lstStyle/>
          <a:p>
            <a:pPr algn="ctr" eaLnBrk="1" hangingPunct="1">
              <a:defRPr/>
            </a:pPr>
            <a:r>
              <a:rPr lang="en-US" sz="3200" b="1" i="0" dirty="0">
                <a:solidFill>
                  <a:srgbClr val="FF0000"/>
                </a:solidFill>
                <a:latin typeface="Tahoma" panose="020B0604030504040204" pitchFamily="34" charset="0"/>
                <a:ea typeface="Tahoma" panose="020B0604030504040204" pitchFamily="34" charset="0"/>
                <a:cs typeface="Tahoma" panose="020B0604030504040204" pitchFamily="34" charset="0"/>
              </a:rPr>
              <a:t>TRUTH, WISDOM &amp; SERVICE</a:t>
            </a:r>
          </a:p>
          <a:p>
            <a:pPr algn="ctr" eaLnBrk="1" hangingPunct="1">
              <a:defRPr/>
            </a:pPr>
            <a:r>
              <a:rPr lang="en-US" sz="3200" b="1" i="0" dirty="0">
                <a:solidFill>
                  <a:srgbClr val="FF0000"/>
                </a:solidFill>
                <a:latin typeface="Tahoma" panose="020B0604030504040204" pitchFamily="34" charset="0"/>
                <a:ea typeface="Tahoma" panose="020B0604030504040204" pitchFamily="34" charset="0"/>
                <a:cs typeface="Tahoma" panose="020B0604030504040204" pitchFamily="34" charset="0"/>
              </a:rPr>
              <a:t>“OUT MOTTO”</a:t>
            </a:r>
            <a:endParaRPr lang="en-US" sz="1800" b="1" i="0" dirty="0">
              <a:solidFill>
                <a:srgbClr val="FF0000"/>
              </a:solidFill>
              <a:latin typeface="+mj-lt"/>
            </a:endParaRPr>
          </a:p>
          <a:p>
            <a:pPr algn="ctr" eaLnBrk="1" hangingPunct="1">
              <a:defRPr/>
            </a:pPr>
            <a:endParaRPr lang="en-US" sz="1800" b="1" i="0" dirty="0">
              <a:latin typeface="+mj-lt"/>
            </a:endParaRPr>
          </a:p>
        </p:txBody>
      </p:sp>
      <p:pic>
        <p:nvPicPr>
          <p:cNvPr id="5" name="Picture 3">
            <a:extLst>
              <a:ext uri="{FF2B5EF4-FFF2-40B4-BE49-F238E27FC236}">
                <a16:creationId xmlns:a16="http://schemas.microsoft.com/office/drawing/2014/main" id="{6DB9EC50-5FA7-B440-5F17-0861287C0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1080"/>
          <a:stretch>
            <a:fillRect/>
          </a:stretch>
        </p:blipFill>
        <p:spPr bwMode="auto">
          <a:xfrm>
            <a:off x="838200" y="730809"/>
            <a:ext cx="2081733" cy="20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2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FREE AIR (PNEUMOPERITONEUM)</a:t>
            </a:r>
          </a:p>
        </p:txBody>
      </p:sp>
      <p:sp>
        <p:nvSpPr>
          <p:cNvPr id="3" name="Content Placeholder 2"/>
          <p:cNvSpPr>
            <a:spLocks noGrp="1"/>
          </p:cNvSpPr>
          <p:nvPr>
            <p:ph idx="1"/>
          </p:nvPr>
        </p:nvSpPr>
        <p:spPr/>
        <p:txBody>
          <a:bodyPr/>
          <a:lstStyle/>
          <a:p>
            <a:r>
              <a:rPr lang="en-US" dirty="0">
                <a:solidFill>
                  <a:schemeClr val="bg1"/>
                </a:solidFill>
              </a:rPr>
              <a:t>Usually perforated viscus</a:t>
            </a:r>
          </a:p>
          <a:p>
            <a:r>
              <a:rPr lang="en-US" dirty="0">
                <a:solidFill>
                  <a:schemeClr val="bg1"/>
                </a:solidFill>
              </a:rPr>
              <a:t>Post op…..up to a week</a:t>
            </a:r>
          </a:p>
          <a:p>
            <a:r>
              <a:rPr lang="en-US" dirty="0">
                <a:solidFill>
                  <a:schemeClr val="bg1"/>
                </a:solidFill>
              </a:rPr>
              <a:t>Need only few cubic centimeter to be visible</a:t>
            </a:r>
          </a:p>
          <a:p>
            <a:r>
              <a:rPr lang="en-US" dirty="0">
                <a:solidFill>
                  <a:schemeClr val="bg1"/>
                </a:solidFill>
              </a:rPr>
              <a:t>Air under diaphragm (over liver margin)</a:t>
            </a:r>
          </a:p>
        </p:txBody>
      </p:sp>
      <p:sp>
        <p:nvSpPr>
          <p:cNvPr id="4" name="TextBox 3">
            <a:extLst>
              <a:ext uri="{FF2B5EF4-FFF2-40B4-BE49-F238E27FC236}">
                <a16:creationId xmlns:a16="http://schemas.microsoft.com/office/drawing/2014/main" id="{E27FCAC5-318C-A4A2-6FEC-AD4326766345}"/>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PNEUMOPERITONEUM</a:t>
            </a:r>
          </a:p>
        </p:txBody>
      </p:sp>
      <p:pic>
        <p:nvPicPr>
          <p:cNvPr id="4" name="Content Placeholder 3" descr="pneumo1.jpg"/>
          <p:cNvPicPr>
            <a:picLocks noGrp="1" noChangeAspect="1"/>
          </p:cNvPicPr>
          <p:nvPr>
            <p:ph sz="half" idx="1"/>
          </p:nvPr>
        </p:nvPicPr>
        <p:blipFill>
          <a:blip r:embed="rId2" cstate="print"/>
          <a:stretch>
            <a:fillRect/>
          </a:stretch>
        </p:blipFill>
        <p:spPr>
          <a:xfrm>
            <a:off x="38100" y="1501606"/>
            <a:ext cx="3962400" cy="4369750"/>
          </a:xfrm>
        </p:spPr>
      </p:pic>
      <p:sp>
        <p:nvSpPr>
          <p:cNvPr id="3" name="TextBox 2">
            <a:extLst>
              <a:ext uri="{FF2B5EF4-FFF2-40B4-BE49-F238E27FC236}">
                <a16:creationId xmlns:a16="http://schemas.microsoft.com/office/drawing/2014/main" id="{79BACBCA-CDF9-FCF2-1D8D-9608850C9FA2}"/>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cupola.jpg"/>
          <p:cNvPicPr>
            <a:picLocks noGrp="1" noChangeAspect="1"/>
          </p:cNvPicPr>
          <p:nvPr>
            <p:ph sz="half" idx="2"/>
          </p:nvPr>
        </p:nvPicPr>
        <p:blipFill rotWithShape="1">
          <a:blip r:embed="rId3" cstate="print"/>
          <a:srcRect t="20673" r="45293"/>
          <a:stretch/>
        </p:blipFill>
        <p:spPr>
          <a:xfrm>
            <a:off x="4191000" y="1295400"/>
            <a:ext cx="4191000" cy="44887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tball.jpg"/>
          <p:cNvPicPr>
            <a:picLocks noGrp="1" noChangeAspect="1"/>
          </p:cNvPicPr>
          <p:nvPr>
            <p:ph idx="1"/>
          </p:nvPr>
        </p:nvPicPr>
        <p:blipFill rotWithShape="1">
          <a:blip r:embed="rId2" cstate="print"/>
          <a:srcRect t="18734" b="3759"/>
          <a:stretch/>
        </p:blipFill>
        <p:spPr>
          <a:xfrm>
            <a:off x="533400" y="533401"/>
            <a:ext cx="7924800" cy="5334000"/>
          </a:xfrm>
        </p:spPr>
      </p:pic>
      <p:sp>
        <p:nvSpPr>
          <p:cNvPr id="2" name="TextBox 1">
            <a:extLst>
              <a:ext uri="{FF2B5EF4-FFF2-40B4-BE49-F238E27FC236}">
                <a16:creationId xmlns:a16="http://schemas.microsoft.com/office/drawing/2014/main" id="{F7F781F8-02E1-A2B0-D12C-63C791DE351C}"/>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274638"/>
            <a:ext cx="2362200" cy="1143000"/>
          </a:xfrm>
        </p:spPr>
        <p:txBody>
          <a:bodyPr>
            <a:normAutofit/>
          </a:bodyPr>
          <a:lstStyle/>
          <a:p>
            <a:r>
              <a:rPr lang="en-US" sz="4000" b="1" dirty="0">
                <a:solidFill>
                  <a:srgbClr val="FFC000"/>
                </a:solidFill>
              </a:rPr>
              <a:t>BARIUM</a:t>
            </a:r>
          </a:p>
        </p:txBody>
      </p:sp>
      <p:sp>
        <p:nvSpPr>
          <p:cNvPr id="3" name="Content Placeholder 2"/>
          <p:cNvSpPr>
            <a:spLocks noGrp="1"/>
          </p:cNvSpPr>
          <p:nvPr>
            <p:ph idx="1"/>
          </p:nvPr>
        </p:nvSpPr>
        <p:spPr/>
        <p:txBody>
          <a:bodyPr/>
          <a:lstStyle/>
          <a:p>
            <a:r>
              <a:rPr lang="en-US" dirty="0">
                <a:solidFill>
                  <a:schemeClr val="bg2"/>
                </a:solidFill>
              </a:rPr>
              <a:t>Barium </a:t>
            </a:r>
            <a:r>
              <a:rPr lang="en-US" dirty="0" err="1">
                <a:solidFill>
                  <a:schemeClr val="bg2"/>
                </a:solidFill>
              </a:rPr>
              <a:t>Sulphate</a:t>
            </a:r>
            <a:endParaRPr lang="en-US" dirty="0">
              <a:solidFill>
                <a:schemeClr val="bg2"/>
              </a:solidFill>
            </a:endParaRPr>
          </a:p>
          <a:p>
            <a:r>
              <a:rPr lang="en-US" dirty="0">
                <a:solidFill>
                  <a:schemeClr val="bg2"/>
                </a:solidFill>
              </a:rPr>
              <a:t>Barium carbonate is toxic</a:t>
            </a:r>
          </a:p>
          <a:p>
            <a:r>
              <a:rPr lang="en-US" dirty="0">
                <a:solidFill>
                  <a:schemeClr val="bg2"/>
                </a:solidFill>
              </a:rPr>
              <a:t>Atomic number 56</a:t>
            </a:r>
          </a:p>
          <a:p>
            <a:r>
              <a:rPr lang="en-US" dirty="0">
                <a:solidFill>
                  <a:schemeClr val="bg2"/>
                </a:solidFill>
              </a:rPr>
              <a:t>Inert/ water insoluble</a:t>
            </a:r>
          </a:p>
          <a:p>
            <a:r>
              <a:rPr lang="en-US" dirty="0">
                <a:solidFill>
                  <a:schemeClr val="bg2"/>
                </a:solidFill>
              </a:rPr>
              <a:t>Non absorbable/non toxic</a:t>
            </a:r>
          </a:p>
          <a:p>
            <a:r>
              <a:rPr lang="en-US" dirty="0">
                <a:solidFill>
                  <a:schemeClr val="bg2"/>
                </a:solidFill>
              </a:rPr>
              <a:t>Additives (saccharine, </a:t>
            </a:r>
            <a:r>
              <a:rPr lang="en-US" dirty="0" err="1">
                <a:solidFill>
                  <a:schemeClr val="bg2"/>
                </a:solidFill>
              </a:rPr>
              <a:t>Nacitrate</a:t>
            </a:r>
            <a:r>
              <a:rPr lang="en-US" dirty="0">
                <a:solidFill>
                  <a:schemeClr val="bg2"/>
                </a:solidFill>
              </a:rPr>
              <a:t>, </a:t>
            </a:r>
            <a:r>
              <a:rPr lang="en-US" dirty="0" err="1">
                <a:solidFill>
                  <a:schemeClr val="bg2"/>
                </a:solidFill>
              </a:rPr>
              <a:t>carboximethylcellulose</a:t>
            </a:r>
            <a:r>
              <a:rPr lang="en-US" dirty="0">
                <a:solidFill>
                  <a:schemeClr val="bg2"/>
                </a:solidFill>
              </a:rPr>
              <a:t>)</a:t>
            </a:r>
          </a:p>
        </p:txBody>
      </p:sp>
      <p:sp>
        <p:nvSpPr>
          <p:cNvPr id="4" name="TextBox 3">
            <a:extLst>
              <a:ext uri="{FF2B5EF4-FFF2-40B4-BE49-F238E27FC236}">
                <a16:creationId xmlns:a16="http://schemas.microsoft.com/office/drawing/2014/main" id="{DED38825-8121-2B59-C5FE-FC2B334E8317}"/>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74638"/>
            <a:ext cx="3886200" cy="1143000"/>
          </a:xfrm>
        </p:spPr>
        <p:txBody>
          <a:bodyPr>
            <a:normAutofit/>
          </a:bodyPr>
          <a:lstStyle/>
          <a:p>
            <a:r>
              <a:rPr lang="en-US" sz="4000" b="1" dirty="0">
                <a:solidFill>
                  <a:srgbClr val="FFC000"/>
                </a:solidFill>
              </a:rPr>
              <a:t>BARIUM STUDIES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2"/>
                </a:solidFill>
              </a:rPr>
              <a:t>Barium swallow</a:t>
            </a:r>
          </a:p>
          <a:p>
            <a:pPr marL="514350" indent="-514350">
              <a:buFont typeface="+mj-lt"/>
              <a:buAutoNum type="arabicPeriod"/>
            </a:pPr>
            <a:r>
              <a:rPr lang="en-US" dirty="0">
                <a:solidFill>
                  <a:schemeClr val="bg2"/>
                </a:solidFill>
              </a:rPr>
              <a:t>Barium Meal</a:t>
            </a:r>
          </a:p>
          <a:p>
            <a:pPr marL="514350" indent="-514350">
              <a:buFont typeface="+mj-lt"/>
              <a:buAutoNum type="arabicPeriod"/>
            </a:pPr>
            <a:r>
              <a:rPr lang="en-US" dirty="0">
                <a:solidFill>
                  <a:schemeClr val="bg2"/>
                </a:solidFill>
              </a:rPr>
              <a:t>Barium Meal and Follow through</a:t>
            </a:r>
          </a:p>
          <a:p>
            <a:pPr marL="514350" indent="-514350">
              <a:buFont typeface="+mj-lt"/>
              <a:buAutoNum type="arabicPeriod"/>
            </a:pPr>
            <a:r>
              <a:rPr lang="en-US" dirty="0">
                <a:solidFill>
                  <a:schemeClr val="bg2"/>
                </a:solidFill>
              </a:rPr>
              <a:t>Small Bowel Enema</a:t>
            </a:r>
          </a:p>
          <a:p>
            <a:pPr marL="514350" indent="-514350">
              <a:buFont typeface="+mj-lt"/>
              <a:buAutoNum type="arabicPeriod"/>
            </a:pPr>
            <a:r>
              <a:rPr lang="en-US" dirty="0">
                <a:solidFill>
                  <a:schemeClr val="bg2"/>
                </a:solidFill>
              </a:rPr>
              <a:t>Barium Enema</a:t>
            </a:r>
          </a:p>
        </p:txBody>
      </p:sp>
      <p:sp>
        <p:nvSpPr>
          <p:cNvPr id="4" name="TextBox 3">
            <a:extLst>
              <a:ext uri="{FF2B5EF4-FFF2-40B4-BE49-F238E27FC236}">
                <a16:creationId xmlns:a16="http://schemas.microsoft.com/office/drawing/2014/main" id="{17AC661F-BC15-8646-F9AB-1F9317B985B0}"/>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74638"/>
            <a:ext cx="3886200" cy="1143000"/>
          </a:xfrm>
        </p:spPr>
        <p:txBody>
          <a:bodyPr>
            <a:normAutofit/>
          </a:bodyPr>
          <a:lstStyle/>
          <a:p>
            <a:r>
              <a:rPr lang="en-US" sz="4000" b="1" dirty="0">
                <a:solidFill>
                  <a:srgbClr val="FFC000"/>
                </a:solidFill>
              </a:rPr>
              <a:t>GASTROGRAFFIN</a:t>
            </a:r>
          </a:p>
        </p:txBody>
      </p:sp>
      <p:sp>
        <p:nvSpPr>
          <p:cNvPr id="3" name="Content Placeholder 2"/>
          <p:cNvSpPr>
            <a:spLocks noGrp="1"/>
          </p:cNvSpPr>
          <p:nvPr>
            <p:ph idx="1"/>
          </p:nvPr>
        </p:nvSpPr>
        <p:spPr/>
        <p:txBody>
          <a:bodyPr>
            <a:normAutofit/>
          </a:bodyPr>
          <a:lstStyle/>
          <a:p>
            <a:r>
              <a:rPr lang="en-US" dirty="0">
                <a:solidFill>
                  <a:schemeClr val="bg2"/>
                </a:solidFill>
              </a:rPr>
              <a:t>Ionic iodinate contrast</a:t>
            </a:r>
          </a:p>
          <a:p>
            <a:r>
              <a:rPr lang="en-US" dirty="0">
                <a:solidFill>
                  <a:schemeClr val="bg2"/>
                </a:solidFill>
              </a:rPr>
              <a:t>Barium is contraindicated in perforations and post operative leaks</a:t>
            </a:r>
          </a:p>
          <a:p>
            <a:r>
              <a:rPr lang="en-US" dirty="0">
                <a:solidFill>
                  <a:schemeClr val="bg2"/>
                </a:solidFill>
              </a:rPr>
              <a:t>However </a:t>
            </a:r>
            <a:r>
              <a:rPr lang="en-US" dirty="0" err="1">
                <a:solidFill>
                  <a:schemeClr val="bg2"/>
                </a:solidFill>
              </a:rPr>
              <a:t>gastrograffin</a:t>
            </a:r>
            <a:r>
              <a:rPr lang="en-US" dirty="0">
                <a:solidFill>
                  <a:schemeClr val="bg2"/>
                </a:solidFill>
              </a:rPr>
              <a:t> is not to be used if there is suspicion of aspiration. </a:t>
            </a:r>
          </a:p>
          <a:p>
            <a:r>
              <a:rPr lang="en-US" dirty="0">
                <a:solidFill>
                  <a:schemeClr val="bg2"/>
                </a:solidFill>
              </a:rPr>
              <a:t>In infants we use non ionic iodinated contrast like </a:t>
            </a:r>
            <a:r>
              <a:rPr lang="en-US" dirty="0" err="1">
                <a:solidFill>
                  <a:schemeClr val="bg2"/>
                </a:solidFill>
              </a:rPr>
              <a:t>omnipaque</a:t>
            </a:r>
            <a:endParaRPr lang="en-US" dirty="0">
              <a:solidFill>
                <a:schemeClr val="bg2"/>
              </a:solidFill>
            </a:endParaRPr>
          </a:p>
        </p:txBody>
      </p:sp>
      <p:sp>
        <p:nvSpPr>
          <p:cNvPr id="4" name="TextBox 3">
            <a:extLst>
              <a:ext uri="{FF2B5EF4-FFF2-40B4-BE49-F238E27FC236}">
                <a16:creationId xmlns:a16="http://schemas.microsoft.com/office/drawing/2014/main" id="{B5522D57-D34B-26C8-19FD-76F4BF8E0DCD}"/>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365919"/>
            <a:ext cx="4724400" cy="1143000"/>
          </a:xfrm>
        </p:spPr>
        <p:txBody>
          <a:bodyPr>
            <a:normAutofit/>
          </a:bodyPr>
          <a:lstStyle/>
          <a:p>
            <a:r>
              <a:rPr lang="en-US" sz="4000" b="1" dirty="0">
                <a:solidFill>
                  <a:srgbClr val="FFC000"/>
                </a:solidFill>
              </a:rPr>
              <a:t>BARIUM SWALLOW</a:t>
            </a:r>
          </a:p>
        </p:txBody>
      </p:sp>
      <p:pic>
        <p:nvPicPr>
          <p:cNvPr id="4" name="Content Placeholder 3" descr="single vs double.jpg"/>
          <p:cNvPicPr>
            <a:picLocks noGrp="1" noChangeAspect="1"/>
          </p:cNvPicPr>
          <p:nvPr>
            <p:ph idx="1"/>
          </p:nvPr>
        </p:nvPicPr>
        <p:blipFill>
          <a:blip r:embed="rId2" cstate="print"/>
          <a:stretch>
            <a:fillRect/>
          </a:stretch>
        </p:blipFill>
        <p:spPr>
          <a:xfrm>
            <a:off x="2119765" y="1600200"/>
            <a:ext cx="4904469" cy="4525963"/>
          </a:xfrm>
        </p:spPr>
      </p:pic>
      <p:sp>
        <p:nvSpPr>
          <p:cNvPr id="3" name="TextBox 2">
            <a:extLst>
              <a:ext uri="{FF2B5EF4-FFF2-40B4-BE49-F238E27FC236}">
                <a16:creationId xmlns:a16="http://schemas.microsoft.com/office/drawing/2014/main" id="{C45781BE-696C-9801-C6CE-50DCF89ECE93}"/>
              </a:ext>
            </a:extLst>
          </p:cNvPr>
          <p:cNvSpPr txBox="1"/>
          <p:nvPr/>
        </p:nvSpPr>
        <p:spPr>
          <a:xfrm>
            <a:off x="304800" y="6308725"/>
            <a:ext cx="25908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BARIUM SWALLOW</a:t>
            </a:r>
          </a:p>
        </p:txBody>
      </p:sp>
      <p:pic>
        <p:nvPicPr>
          <p:cNvPr id="4" name="Content Placeholder 3" descr="Ca esophagus.jpg"/>
          <p:cNvPicPr>
            <a:picLocks noGrp="1" noChangeAspect="1"/>
          </p:cNvPicPr>
          <p:nvPr>
            <p:ph sz="half" idx="1"/>
          </p:nvPr>
        </p:nvPicPr>
        <p:blipFill>
          <a:blip r:embed="rId2" cstate="print"/>
          <a:stretch>
            <a:fillRect/>
          </a:stretch>
        </p:blipFill>
        <p:spPr>
          <a:xfrm>
            <a:off x="914400" y="1577912"/>
            <a:ext cx="2720161" cy="4525962"/>
          </a:xfrm>
        </p:spPr>
      </p:pic>
      <p:sp>
        <p:nvSpPr>
          <p:cNvPr id="3" name="TextBox 2">
            <a:extLst>
              <a:ext uri="{FF2B5EF4-FFF2-40B4-BE49-F238E27FC236}">
                <a16:creationId xmlns:a16="http://schemas.microsoft.com/office/drawing/2014/main" id="{0D14EF4F-FD55-05EB-9DCA-7AAC72B457D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pic>
        <p:nvPicPr>
          <p:cNvPr id="6" name="Content Placeholder 3" descr="varices.jpg"/>
          <p:cNvPicPr>
            <a:picLocks noGrp="1" noChangeAspect="1"/>
          </p:cNvPicPr>
          <p:nvPr>
            <p:ph sz="half" idx="2"/>
          </p:nvPr>
        </p:nvPicPr>
        <p:blipFill>
          <a:blip r:embed="rId3" cstate="print"/>
          <a:srcRect b="7317"/>
          <a:stretch>
            <a:fillRect/>
          </a:stretch>
        </p:blipFill>
        <p:spPr>
          <a:xfrm>
            <a:off x="4836273" y="1600200"/>
            <a:ext cx="3662453"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rium-aspiration-3.jpg"/>
          <p:cNvPicPr>
            <a:picLocks noGrp="1" noChangeAspect="1"/>
          </p:cNvPicPr>
          <p:nvPr>
            <p:ph idx="1"/>
          </p:nvPr>
        </p:nvPicPr>
        <p:blipFill>
          <a:blip r:embed="rId2" cstate="print"/>
          <a:stretch>
            <a:fillRect/>
          </a:stretch>
        </p:blipFill>
        <p:spPr>
          <a:xfrm>
            <a:off x="1219200" y="304800"/>
            <a:ext cx="6934200" cy="6096000"/>
          </a:xfrm>
        </p:spPr>
      </p:pic>
      <p:sp>
        <p:nvSpPr>
          <p:cNvPr id="2" name="TextBox 1">
            <a:extLst>
              <a:ext uri="{FF2B5EF4-FFF2-40B4-BE49-F238E27FC236}">
                <a16:creationId xmlns:a16="http://schemas.microsoft.com/office/drawing/2014/main" id="{97C93C55-448E-F24C-C921-16CBFFA69DB5}"/>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nitus plastica.jpg"/>
          <p:cNvPicPr>
            <a:picLocks noGrp="1" noChangeAspect="1"/>
          </p:cNvPicPr>
          <p:nvPr>
            <p:ph idx="1"/>
          </p:nvPr>
        </p:nvPicPr>
        <p:blipFill>
          <a:blip r:embed="rId2" cstate="print"/>
          <a:stretch>
            <a:fillRect/>
          </a:stretch>
        </p:blipFill>
        <p:spPr>
          <a:xfrm>
            <a:off x="1143000" y="228600"/>
            <a:ext cx="6781800" cy="6324600"/>
          </a:xfrm>
        </p:spPr>
      </p:pic>
      <p:sp>
        <p:nvSpPr>
          <p:cNvPr id="2" name="TextBox 1">
            <a:extLst>
              <a:ext uri="{FF2B5EF4-FFF2-40B4-BE49-F238E27FC236}">
                <a16:creationId xmlns:a16="http://schemas.microsoft.com/office/drawing/2014/main" id="{19B1EC53-DA11-ACFA-CE9F-F1D81D5D3A01}"/>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E3C66F66-F793-4183-8390-36C8971AE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080"/>
          <a:stretch>
            <a:fillRect/>
          </a:stretch>
        </p:blipFill>
        <p:spPr bwMode="auto">
          <a:xfrm>
            <a:off x="457200" y="457200"/>
            <a:ext cx="11823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Muhammad UMAR | Vice Chancellor and Chief Executive Officer (CEO) | MBBS,  FCPS, FACG, AGAF, FRCP (London), FRCP (Glasg) | Rawalpindi Medical  University, Rawalpindi, Pakistan, Rawalpindi | RMC | Gastroenterology &amp;  Hepatology | Research profile">
            <a:extLst>
              <a:ext uri="{FF2B5EF4-FFF2-40B4-BE49-F238E27FC236}">
                <a16:creationId xmlns:a16="http://schemas.microsoft.com/office/drawing/2014/main" id="{991F809E-1405-41F2-8AA2-65D0D9CCBB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6200"/>
            <a:ext cx="1992802" cy="199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3966C2DD-80A7-3515-9BE3-2D0FCB44B4F5}"/>
              </a:ext>
            </a:extLst>
          </p:cNvPr>
          <p:cNvSpPr txBox="1">
            <a:spLocks/>
          </p:cNvSpPr>
          <p:nvPr/>
        </p:nvSpPr>
        <p:spPr>
          <a:xfrm>
            <a:off x="762000" y="1943781"/>
            <a:ext cx="7750629" cy="460941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solidFill>
                  <a:schemeClr val="bg1"/>
                </a:solidFill>
              </a:rPr>
              <a:t>Introductory slides</a:t>
            </a:r>
          </a:p>
          <a:p>
            <a:pPr marL="971550" lvl="1" indent="-514350">
              <a:buFont typeface="+mj-lt"/>
              <a:buAutoNum type="romanLcPeriod"/>
            </a:pPr>
            <a:r>
              <a:rPr lang="en-US" dirty="0">
                <a:solidFill>
                  <a:schemeClr val="bg1"/>
                </a:solidFill>
              </a:rPr>
              <a:t>Bismillah					1</a:t>
            </a:r>
          </a:p>
          <a:p>
            <a:pPr marL="971550" lvl="1" indent="-514350">
              <a:buFont typeface="+mj-lt"/>
              <a:buAutoNum type="romanLcPeriod"/>
            </a:pPr>
            <a:r>
              <a:rPr lang="en-US" dirty="0">
                <a:solidFill>
                  <a:schemeClr val="bg1"/>
                </a:solidFill>
              </a:rPr>
              <a:t>Introduction					1</a:t>
            </a:r>
          </a:p>
          <a:p>
            <a:pPr marL="971550" lvl="1" indent="-514350">
              <a:buFont typeface="+mj-lt"/>
              <a:buAutoNum type="romanLcPeriod"/>
            </a:pPr>
            <a:r>
              <a:rPr lang="en-US" dirty="0">
                <a:solidFill>
                  <a:schemeClr val="bg1"/>
                </a:solidFill>
              </a:rPr>
              <a:t>Mission vision					1</a:t>
            </a:r>
          </a:p>
          <a:p>
            <a:pPr marL="971550" lvl="1" indent="-514350">
              <a:buFont typeface="+mj-lt"/>
              <a:buAutoNum type="romanLcPeriod"/>
            </a:pPr>
            <a:r>
              <a:rPr lang="en-US" dirty="0">
                <a:solidFill>
                  <a:schemeClr val="bg1"/>
                </a:solidFill>
              </a:rPr>
              <a:t>Dr. Umar model of LGIS				1</a:t>
            </a:r>
          </a:p>
          <a:p>
            <a:pPr marL="971550" lvl="1" indent="-514350">
              <a:buFont typeface="+mj-lt"/>
              <a:buAutoNum type="romanLcPeriod"/>
            </a:pPr>
            <a:r>
              <a:rPr lang="en-US" dirty="0">
                <a:solidFill>
                  <a:schemeClr val="bg1"/>
                </a:solidFill>
              </a:rPr>
              <a:t>Gain attention slides 				2</a:t>
            </a:r>
          </a:p>
          <a:p>
            <a:pPr marL="514350" indent="-514350">
              <a:buFont typeface="+mj-lt"/>
              <a:buAutoNum type="arabicPeriod"/>
            </a:pPr>
            <a:r>
              <a:rPr lang="en-US" dirty="0">
                <a:solidFill>
                  <a:schemeClr val="bg1"/>
                </a:solidFill>
              </a:rPr>
              <a:t>Learning objectives					1</a:t>
            </a:r>
          </a:p>
          <a:p>
            <a:pPr marL="514350" indent="-514350">
              <a:buFont typeface="+mj-lt"/>
              <a:buAutoNum type="arabicPeriod"/>
            </a:pPr>
            <a:r>
              <a:rPr lang="en-US" dirty="0">
                <a:solidFill>
                  <a:schemeClr val="bg1"/>
                </a:solidFill>
              </a:rPr>
              <a:t>Core Concept					15</a:t>
            </a:r>
          </a:p>
          <a:p>
            <a:pPr marL="514350" indent="-514350">
              <a:buFont typeface="+mj-lt"/>
              <a:buAutoNum type="arabicPeriod"/>
            </a:pPr>
            <a:r>
              <a:rPr lang="en-US" dirty="0">
                <a:solidFill>
                  <a:schemeClr val="bg1"/>
                </a:solidFill>
              </a:rPr>
              <a:t>Horizontal Integration				7</a:t>
            </a:r>
          </a:p>
          <a:p>
            <a:pPr marL="514350" indent="-514350">
              <a:buFont typeface="+mj-lt"/>
              <a:buAutoNum type="arabicPeriod"/>
            </a:pPr>
            <a:r>
              <a:rPr lang="en-US" dirty="0">
                <a:solidFill>
                  <a:schemeClr val="bg1"/>
                </a:solidFill>
              </a:rPr>
              <a:t>Vertical integration					20</a:t>
            </a:r>
          </a:p>
          <a:p>
            <a:pPr marL="514350" indent="-514350">
              <a:buFont typeface="+mj-lt"/>
              <a:buAutoNum type="arabicPeriod"/>
            </a:pPr>
            <a:r>
              <a:rPr lang="en-US" dirty="0">
                <a:solidFill>
                  <a:schemeClr val="bg1"/>
                </a:solidFill>
              </a:rPr>
              <a:t>Recent Articles					2</a:t>
            </a:r>
          </a:p>
          <a:p>
            <a:pPr marL="514350" indent="-514350">
              <a:buFont typeface="+mj-lt"/>
              <a:buAutoNum type="arabicPeriod"/>
            </a:pPr>
            <a:r>
              <a:rPr lang="en-US" dirty="0">
                <a:solidFill>
                  <a:schemeClr val="bg1"/>
                </a:solidFill>
              </a:rPr>
              <a:t>Assessment					3</a:t>
            </a:r>
          </a:p>
          <a:p>
            <a:pPr marL="514350" indent="-514350">
              <a:buFont typeface="+mj-lt"/>
              <a:buAutoNum type="arabicPeriod"/>
            </a:pPr>
            <a:r>
              <a:rPr lang="en-US" dirty="0">
                <a:solidFill>
                  <a:schemeClr val="bg1"/>
                </a:solidFill>
              </a:rPr>
              <a:t>Recommended Books				1</a:t>
            </a:r>
          </a:p>
          <a:p>
            <a:pPr marL="514350" indent="-514350">
              <a:buFont typeface="+mj-lt"/>
              <a:buAutoNum type="arabicPeriod"/>
            </a:pPr>
            <a:r>
              <a:rPr lang="en-US" dirty="0">
                <a:solidFill>
                  <a:schemeClr val="bg1"/>
                </a:solidFill>
              </a:rPr>
              <a:t>Take home message				1</a:t>
            </a:r>
          </a:p>
        </p:txBody>
      </p:sp>
      <p:sp>
        <p:nvSpPr>
          <p:cNvPr id="4" name="TextBox 3">
            <a:extLst>
              <a:ext uri="{FF2B5EF4-FFF2-40B4-BE49-F238E27FC236}">
                <a16:creationId xmlns:a16="http://schemas.microsoft.com/office/drawing/2014/main" id="{CB8486D1-578D-5D88-1F0E-575D8B68EBE6}"/>
              </a:ext>
            </a:extLst>
          </p:cNvPr>
          <p:cNvSpPr txBox="1"/>
          <p:nvPr/>
        </p:nvSpPr>
        <p:spPr>
          <a:xfrm>
            <a:off x="1828800" y="59204"/>
            <a:ext cx="4876800" cy="1938992"/>
          </a:xfrm>
          <a:prstGeom prst="rect">
            <a:avLst/>
          </a:prstGeom>
          <a:noFill/>
        </p:spPr>
        <p:txBody>
          <a:bodyPr wrap="square">
            <a:spAutoFit/>
          </a:bodyPr>
          <a:lstStyle/>
          <a:p>
            <a:pPr algn="ctr"/>
            <a:r>
              <a:rPr lang="en-US" sz="4000" b="1" dirty="0">
                <a:solidFill>
                  <a:srgbClr val="FFC000"/>
                </a:solidFill>
                <a:latin typeface="Calibri" panose="020F0502020204030204" pitchFamily="34" charset="0"/>
                <a:ea typeface="Calibri" panose="020F0502020204030204" pitchFamily="34" charset="0"/>
                <a:cs typeface="Calibri" panose="020F0502020204030204" pitchFamily="34" charset="0"/>
              </a:rPr>
              <a:t>NUMBER OF SLIDES ACCORDING TO DR UMAR LGIS MODEL</a:t>
            </a:r>
            <a:endParaRPr lang="en-US" sz="40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rium enema.jpg"/>
          <p:cNvPicPr>
            <a:picLocks noGrp="1" noChangeAspect="1"/>
          </p:cNvPicPr>
          <p:nvPr>
            <p:ph idx="1"/>
          </p:nvPr>
        </p:nvPicPr>
        <p:blipFill>
          <a:blip r:embed="rId2" cstate="print"/>
          <a:srcRect b="9471"/>
          <a:stretch>
            <a:fillRect/>
          </a:stretch>
        </p:blipFill>
        <p:spPr>
          <a:xfrm>
            <a:off x="1295400" y="457200"/>
            <a:ext cx="6172200" cy="5867400"/>
          </a:xfrm>
        </p:spPr>
      </p:pic>
      <p:sp>
        <p:nvSpPr>
          <p:cNvPr id="2" name="TextBox 1">
            <a:extLst>
              <a:ext uri="{FF2B5EF4-FFF2-40B4-BE49-F238E27FC236}">
                <a16:creationId xmlns:a16="http://schemas.microsoft.com/office/drawing/2014/main" id="{2BF4545F-CA46-41D2-D096-498B0B99989C}"/>
              </a:ext>
            </a:extLst>
          </p:cNvPr>
          <p:cNvSpPr txBox="1"/>
          <p:nvPr/>
        </p:nvSpPr>
        <p:spPr>
          <a:xfrm>
            <a:off x="304800" y="6308725"/>
            <a:ext cx="32004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ylp.jpeg"/>
          <p:cNvPicPr>
            <a:picLocks noGrp="1" noChangeAspect="1"/>
          </p:cNvPicPr>
          <p:nvPr>
            <p:ph idx="1"/>
          </p:nvPr>
        </p:nvPicPr>
        <p:blipFill>
          <a:blip r:embed="rId2" cstate="print"/>
          <a:stretch>
            <a:fillRect/>
          </a:stretch>
        </p:blipFill>
        <p:spPr>
          <a:xfrm>
            <a:off x="533400" y="228600"/>
            <a:ext cx="7467600" cy="6248400"/>
          </a:xfrm>
        </p:spPr>
      </p:pic>
      <p:sp>
        <p:nvSpPr>
          <p:cNvPr id="2" name="TextBox 1">
            <a:extLst>
              <a:ext uri="{FF2B5EF4-FFF2-40B4-BE49-F238E27FC236}">
                <a16:creationId xmlns:a16="http://schemas.microsoft.com/office/drawing/2014/main" id="{B91A8C59-4E11-5438-2E51-BB3850C72317}"/>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79943"/>
            <a:ext cx="4572000" cy="808038"/>
          </a:xfrm>
        </p:spPr>
        <p:txBody>
          <a:bodyPr>
            <a:normAutofit/>
          </a:bodyPr>
          <a:lstStyle/>
          <a:p>
            <a:r>
              <a:rPr lang="en-US" sz="4000" b="1" dirty="0">
                <a:solidFill>
                  <a:srgbClr val="FFC000"/>
                </a:solidFill>
              </a:rPr>
              <a:t>ULTRASONOGRAPHY</a:t>
            </a:r>
          </a:p>
        </p:txBody>
      </p:sp>
      <p:sp>
        <p:nvSpPr>
          <p:cNvPr id="3" name="TextBox 2">
            <a:extLst>
              <a:ext uri="{FF2B5EF4-FFF2-40B4-BE49-F238E27FC236}">
                <a16:creationId xmlns:a16="http://schemas.microsoft.com/office/drawing/2014/main" id="{720071C5-AFAF-CDA3-AC19-3A2A80750643}"/>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pic>
        <p:nvPicPr>
          <p:cNvPr id="1030" name="Picture 6" descr="JCM | Free Full-Text | Gastrointestinal Ultrasound in Emergency Setting">
            <a:extLst>
              <a:ext uri="{FF2B5EF4-FFF2-40B4-BE49-F238E27FC236}">
                <a16:creationId xmlns:a16="http://schemas.microsoft.com/office/drawing/2014/main" id="{52222494-15E8-3FBC-F33F-EF14A3FC9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2427"/>
            <a:ext cx="6941126" cy="4807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endici.jpg"/>
          <p:cNvPicPr>
            <a:picLocks noGrp="1" noChangeAspect="1"/>
          </p:cNvPicPr>
          <p:nvPr>
            <p:ph idx="1"/>
          </p:nvPr>
        </p:nvPicPr>
        <p:blipFill>
          <a:blip r:embed="rId2" cstate="print"/>
          <a:stretch>
            <a:fillRect/>
          </a:stretch>
        </p:blipFill>
        <p:spPr>
          <a:xfrm>
            <a:off x="1447801" y="1219200"/>
            <a:ext cx="6019800" cy="4984136"/>
          </a:xfrm>
        </p:spPr>
      </p:pic>
      <p:sp>
        <p:nvSpPr>
          <p:cNvPr id="2" name="TextBox 1">
            <a:extLst>
              <a:ext uri="{FF2B5EF4-FFF2-40B4-BE49-F238E27FC236}">
                <a16:creationId xmlns:a16="http://schemas.microsoft.com/office/drawing/2014/main" id="{0A855473-739B-156F-AD15-64264EC9C469}"/>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Vertical Integration</a:t>
            </a:r>
          </a:p>
        </p:txBody>
      </p:sp>
      <p:sp>
        <p:nvSpPr>
          <p:cNvPr id="3" name="Title 1">
            <a:extLst>
              <a:ext uri="{FF2B5EF4-FFF2-40B4-BE49-F238E27FC236}">
                <a16:creationId xmlns:a16="http://schemas.microsoft.com/office/drawing/2014/main" id="{DA697D16-318B-0C6A-3A89-BDDFB0B596E1}"/>
              </a:ext>
            </a:extLst>
          </p:cNvPr>
          <p:cNvSpPr>
            <a:spLocks noGrp="1"/>
          </p:cNvSpPr>
          <p:nvPr>
            <p:ph type="title"/>
          </p:nvPr>
        </p:nvSpPr>
        <p:spPr>
          <a:xfrm>
            <a:off x="2286000" y="179943"/>
            <a:ext cx="4572000" cy="808038"/>
          </a:xfrm>
        </p:spPr>
        <p:txBody>
          <a:bodyPr>
            <a:normAutofit fontScale="90000"/>
          </a:bodyPr>
          <a:lstStyle/>
          <a:p>
            <a:r>
              <a:rPr lang="en-US" sz="4000" b="1" dirty="0">
                <a:solidFill>
                  <a:srgbClr val="FFC000"/>
                </a:solidFill>
              </a:rPr>
              <a:t>ULTRASONOGRAPHY</a:t>
            </a:r>
            <a:br>
              <a:rPr lang="en-US" sz="4000" b="1" dirty="0">
                <a:solidFill>
                  <a:srgbClr val="FFC000"/>
                </a:solidFill>
              </a:rPr>
            </a:br>
            <a:r>
              <a:rPr lang="en-US" sz="4000" b="1" dirty="0">
                <a:solidFill>
                  <a:srgbClr val="FFC000"/>
                </a:solidFill>
              </a:rPr>
              <a:t>APPENDICITIS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t machine whole.jpg"/>
          <p:cNvPicPr>
            <a:picLocks noGrp="1" noChangeAspect="1"/>
          </p:cNvPicPr>
          <p:nvPr>
            <p:ph idx="1"/>
          </p:nvPr>
        </p:nvPicPr>
        <p:blipFill>
          <a:blip r:embed="rId2" cstate="print"/>
          <a:stretch>
            <a:fillRect/>
          </a:stretch>
        </p:blipFill>
        <p:spPr>
          <a:xfrm>
            <a:off x="872216" y="858504"/>
            <a:ext cx="3086098" cy="3024376"/>
          </a:xfrm>
        </p:spPr>
      </p:pic>
      <p:pic>
        <p:nvPicPr>
          <p:cNvPr id="5" name="Picture 4" descr="ct machine 2.jpg"/>
          <p:cNvPicPr>
            <a:picLocks noChangeAspect="1"/>
          </p:cNvPicPr>
          <p:nvPr/>
        </p:nvPicPr>
        <p:blipFill>
          <a:blip r:embed="rId3" cstate="print"/>
          <a:stretch>
            <a:fillRect/>
          </a:stretch>
        </p:blipFill>
        <p:spPr>
          <a:xfrm>
            <a:off x="4918982" y="828856"/>
            <a:ext cx="3352802" cy="3073402"/>
          </a:xfrm>
          <a:prstGeom prst="rect">
            <a:avLst/>
          </a:prstGeom>
        </p:spPr>
      </p:pic>
      <p:pic>
        <p:nvPicPr>
          <p:cNvPr id="6" name="Picture 5" descr="ct machine spinning.jpg"/>
          <p:cNvPicPr>
            <a:picLocks noChangeAspect="1"/>
          </p:cNvPicPr>
          <p:nvPr/>
        </p:nvPicPr>
        <p:blipFill>
          <a:blip r:embed="rId4" cstate="print"/>
          <a:stretch>
            <a:fillRect/>
          </a:stretch>
        </p:blipFill>
        <p:spPr>
          <a:xfrm>
            <a:off x="5033283" y="3958925"/>
            <a:ext cx="3124200" cy="2408238"/>
          </a:xfrm>
          <a:prstGeom prst="rect">
            <a:avLst/>
          </a:prstGeom>
        </p:spPr>
      </p:pic>
      <p:pic>
        <p:nvPicPr>
          <p:cNvPr id="7" name="Picture 6" descr="ct machine 1.jpg"/>
          <p:cNvPicPr>
            <a:picLocks noChangeAspect="1"/>
          </p:cNvPicPr>
          <p:nvPr/>
        </p:nvPicPr>
        <p:blipFill>
          <a:blip r:embed="rId5" cstate="print"/>
          <a:stretch>
            <a:fillRect/>
          </a:stretch>
        </p:blipFill>
        <p:spPr>
          <a:xfrm>
            <a:off x="586465" y="3953147"/>
            <a:ext cx="3657600" cy="2414016"/>
          </a:xfrm>
          <a:prstGeom prst="rect">
            <a:avLst/>
          </a:prstGeom>
        </p:spPr>
      </p:pic>
      <p:sp>
        <p:nvSpPr>
          <p:cNvPr id="2" name="TextBox 1">
            <a:extLst>
              <a:ext uri="{FF2B5EF4-FFF2-40B4-BE49-F238E27FC236}">
                <a16:creationId xmlns:a16="http://schemas.microsoft.com/office/drawing/2014/main" id="{9A648082-2CD6-49F4-F285-4E6A0A7C33A3}"/>
              </a:ext>
            </a:extLst>
          </p:cNvPr>
          <p:cNvSpPr txBox="1"/>
          <p:nvPr/>
        </p:nvSpPr>
        <p:spPr>
          <a:xfrm>
            <a:off x="243566" y="6437431"/>
            <a:ext cx="2066026" cy="369332"/>
          </a:xfrm>
          <a:prstGeom prst="rect">
            <a:avLst/>
          </a:prstGeom>
          <a:solidFill>
            <a:srgbClr val="7030A0"/>
          </a:solidFill>
        </p:spPr>
        <p:txBody>
          <a:bodyPr wrap="square" rtlCol="0">
            <a:spAutoFit/>
          </a:bodyPr>
          <a:lstStyle/>
          <a:p>
            <a:pPr algn="ctr"/>
            <a:r>
              <a:rPr lang="en-US" b="1" dirty="0"/>
              <a:t>Core Concept</a:t>
            </a:r>
          </a:p>
        </p:txBody>
      </p:sp>
      <p:sp>
        <p:nvSpPr>
          <p:cNvPr id="3" name="Title 1">
            <a:extLst>
              <a:ext uri="{FF2B5EF4-FFF2-40B4-BE49-F238E27FC236}">
                <a16:creationId xmlns:a16="http://schemas.microsoft.com/office/drawing/2014/main" id="{5CA365CD-1B6B-4C7E-C5CE-EADC10AE48D2}"/>
              </a:ext>
            </a:extLst>
          </p:cNvPr>
          <p:cNvSpPr>
            <a:spLocks noGrp="1"/>
          </p:cNvSpPr>
          <p:nvPr>
            <p:ph type="title"/>
          </p:nvPr>
        </p:nvSpPr>
        <p:spPr>
          <a:xfrm>
            <a:off x="1790700" y="179943"/>
            <a:ext cx="5791200" cy="808038"/>
          </a:xfrm>
        </p:spPr>
        <p:txBody>
          <a:bodyPr>
            <a:normAutofit fontScale="90000"/>
          </a:bodyPr>
          <a:lstStyle/>
          <a:p>
            <a:r>
              <a:rPr lang="en-US" sz="4000" b="1" dirty="0">
                <a:solidFill>
                  <a:srgbClr val="FFC000"/>
                </a:solidFill>
              </a:rPr>
              <a:t>COMPUTED TOMOGRAPHY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79943"/>
            <a:ext cx="5791200" cy="808038"/>
          </a:xfrm>
        </p:spPr>
        <p:txBody>
          <a:bodyPr>
            <a:normAutofit fontScale="90000"/>
          </a:bodyPr>
          <a:lstStyle/>
          <a:p>
            <a:r>
              <a:rPr lang="en-US" sz="4000" b="1" dirty="0">
                <a:solidFill>
                  <a:srgbClr val="FFC000"/>
                </a:solidFill>
              </a:rPr>
              <a:t>COMPUTED TOMOGRAPHY</a:t>
            </a:r>
          </a:p>
        </p:txBody>
      </p:sp>
      <p:pic>
        <p:nvPicPr>
          <p:cNvPr id="4" name="Content Placeholder 3" descr="mal.jpg"/>
          <p:cNvPicPr>
            <a:picLocks noGrp="1" noChangeAspect="1"/>
          </p:cNvPicPr>
          <p:nvPr>
            <p:ph idx="1"/>
          </p:nvPr>
        </p:nvPicPr>
        <p:blipFill>
          <a:blip r:embed="rId2" cstate="print"/>
          <a:stretch>
            <a:fillRect/>
          </a:stretch>
        </p:blipFill>
        <p:spPr>
          <a:xfrm>
            <a:off x="1676400" y="1066800"/>
            <a:ext cx="6019800" cy="5410200"/>
          </a:xfrm>
        </p:spPr>
      </p:pic>
      <p:sp>
        <p:nvSpPr>
          <p:cNvPr id="3" name="TextBox 2">
            <a:extLst>
              <a:ext uri="{FF2B5EF4-FFF2-40B4-BE49-F238E27FC236}">
                <a16:creationId xmlns:a16="http://schemas.microsoft.com/office/drawing/2014/main" id="{A9A044DE-9EB1-3D89-5C04-4A8C1C6882C2}"/>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97C0EF-45F2-FD3B-36CB-F072060094B2}"/>
              </a:ext>
            </a:extLst>
          </p:cNvPr>
          <p:cNvPicPr>
            <a:picLocks noGrp="1" noChangeAspect="1"/>
          </p:cNvPicPr>
          <p:nvPr>
            <p:ph sz="quarter" idx="13"/>
          </p:nvPr>
        </p:nvPicPr>
        <p:blipFill>
          <a:blip r:embed="rId2"/>
          <a:stretch>
            <a:fillRect/>
          </a:stretch>
        </p:blipFill>
        <p:spPr>
          <a:xfrm>
            <a:off x="1516263" y="2020888"/>
            <a:ext cx="6111474" cy="4075112"/>
          </a:xfrm>
          <a:prstGeom prst="rect">
            <a:avLst/>
          </a:prstGeom>
        </p:spPr>
      </p:pic>
      <p:sp>
        <p:nvSpPr>
          <p:cNvPr id="3" name="Title 2">
            <a:extLst>
              <a:ext uri="{FF2B5EF4-FFF2-40B4-BE49-F238E27FC236}">
                <a16:creationId xmlns:a16="http://schemas.microsoft.com/office/drawing/2014/main" id="{64FE8D8A-C9E6-D4C8-7B6C-15A319632447}"/>
              </a:ext>
            </a:extLst>
          </p:cNvPr>
          <p:cNvSpPr>
            <a:spLocks noGrp="1"/>
          </p:cNvSpPr>
          <p:nvPr>
            <p:ph type="title"/>
          </p:nvPr>
        </p:nvSpPr>
        <p:spPr/>
        <p:txBody>
          <a:bodyPr/>
          <a:lstStyle/>
          <a:p>
            <a:r>
              <a:rPr lang="en-US" dirty="0"/>
              <a:t>ARTIFICIAL INTELLIGENCE</a:t>
            </a:r>
          </a:p>
        </p:txBody>
      </p:sp>
      <p:pic>
        <p:nvPicPr>
          <p:cNvPr id="5" name="Picture 4">
            <a:extLst>
              <a:ext uri="{FF2B5EF4-FFF2-40B4-BE49-F238E27FC236}">
                <a16:creationId xmlns:a16="http://schemas.microsoft.com/office/drawing/2014/main" id="{F0DB68C4-3386-0DBE-5CAF-36517F3A37D8}"/>
              </a:ext>
            </a:extLst>
          </p:cNvPr>
          <p:cNvPicPr>
            <a:picLocks noChangeAspect="1"/>
          </p:cNvPicPr>
          <p:nvPr/>
        </p:nvPicPr>
        <p:blipFill>
          <a:blip r:embed="rId3"/>
          <a:stretch>
            <a:fillRect/>
          </a:stretch>
        </p:blipFill>
        <p:spPr>
          <a:xfrm>
            <a:off x="8305800" y="-22121"/>
            <a:ext cx="730937" cy="811161"/>
          </a:xfrm>
          <a:prstGeom prst="rect">
            <a:avLst/>
          </a:prstGeom>
        </p:spPr>
      </p:pic>
      <p:sp>
        <p:nvSpPr>
          <p:cNvPr id="2" name="TextBox 1">
            <a:extLst>
              <a:ext uri="{FF2B5EF4-FFF2-40B4-BE49-F238E27FC236}">
                <a16:creationId xmlns:a16="http://schemas.microsoft.com/office/drawing/2014/main" id="{F0AFE774-D64F-4722-0DD4-B54C40CA62B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extLst>
      <p:ext uri="{BB962C8B-B14F-4D97-AF65-F5344CB8AC3E}">
        <p14:creationId xmlns:p14="http://schemas.microsoft.com/office/powerpoint/2010/main" val="2125672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510F6-3B23-2C72-2440-055A19D5FB86}"/>
              </a:ext>
            </a:extLst>
          </p:cNvPr>
          <p:cNvSpPr>
            <a:spLocks noGrp="1"/>
          </p:cNvSpPr>
          <p:nvPr>
            <p:ph sz="quarter" idx="13"/>
          </p:nvPr>
        </p:nvSpPr>
        <p:spPr/>
        <p:txBody>
          <a:bodyPr>
            <a:normAutofit fontScale="70000" lnSpcReduction="20000"/>
          </a:bodyPr>
          <a:lstStyle/>
          <a:p>
            <a:pPr algn="just"/>
            <a:r>
              <a:rPr lang="en-US" dirty="0">
                <a:solidFill>
                  <a:schemeClr val="bg2"/>
                </a:solidFill>
              </a:rPr>
              <a:t>The initial applications of AI in medicine have focused largely on image-recognition diagnostic tasks such as detecting retinopathy in diabetic people via photographs of the retinal fundus, detecting mammographic lesions, and recognizing skin cancer</a:t>
            </a:r>
          </a:p>
          <a:p>
            <a:pPr algn="just"/>
            <a:r>
              <a:rPr lang="en-US" dirty="0">
                <a:solidFill>
                  <a:schemeClr val="bg2"/>
                </a:solidFill>
              </a:rPr>
              <a:t>The key applications of AI will help address the shortcomings of human intelligence that make us susceptible to the magician’s sleight of hand and, likewise, to overlook important details in distracting circumstances.</a:t>
            </a:r>
          </a:p>
          <a:p>
            <a:pPr algn="just"/>
            <a:r>
              <a:rPr lang="en-US" dirty="0">
                <a:solidFill>
                  <a:schemeClr val="bg2"/>
                </a:solidFill>
              </a:rPr>
              <a:t>AI might be useful to aid the diagnostic aspects of GAS PATTERN, SOFT TISSUE ABNORMALITIES, TUMOR DETECTION IN CT</a:t>
            </a:r>
          </a:p>
          <a:p>
            <a:pPr algn="just"/>
            <a:r>
              <a:rPr lang="en-US" dirty="0">
                <a:solidFill>
                  <a:schemeClr val="bg2"/>
                </a:solidFill>
              </a:rPr>
              <a:t>Research work undergoing on AI detection of occult hepatocellular carcinoma in radiology department holy family hospital.</a:t>
            </a:r>
          </a:p>
        </p:txBody>
      </p:sp>
      <p:sp>
        <p:nvSpPr>
          <p:cNvPr id="3" name="Title 2">
            <a:extLst>
              <a:ext uri="{FF2B5EF4-FFF2-40B4-BE49-F238E27FC236}">
                <a16:creationId xmlns:a16="http://schemas.microsoft.com/office/drawing/2014/main" id="{A871C661-58A6-2DCD-6670-9D9B3F2D5DA9}"/>
              </a:ext>
            </a:extLst>
          </p:cNvPr>
          <p:cNvSpPr>
            <a:spLocks noGrp="1"/>
          </p:cNvSpPr>
          <p:nvPr>
            <p:ph type="title"/>
          </p:nvPr>
        </p:nvSpPr>
        <p:spPr>
          <a:xfrm>
            <a:off x="1143000" y="457200"/>
            <a:ext cx="6858000" cy="1143000"/>
          </a:xfrm>
        </p:spPr>
        <p:txBody>
          <a:bodyPr>
            <a:normAutofit fontScale="90000"/>
          </a:bodyPr>
          <a:lstStyle/>
          <a:p>
            <a:r>
              <a:rPr lang="en-US" b="1" dirty="0">
                <a:solidFill>
                  <a:srgbClr val="FFC000"/>
                </a:solidFill>
              </a:rPr>
              <a:t>ROLE OF AI IN DIAGNOSTIC IMAGING</a:t>
            </a:r>
            <a:endParaRPr lang="en-US" dirty="0"/>
          </a:p>
        </p:txBody>
      </p:sp>
      <p:sp>
        <p:nvSpPr>
          <p:cNvPr id="5" name="TextBox 4">
            <a:extLst>
              <a:ext uri="{FF2B5EF4-FFF2-40B4-BE49-F238E27FC236}">
                <a16:creationId xmlns:a16="http://schemas.microsoft.com/office/drawing/2014/main" id="{99DD2604-D9D0-CEB3-8E0B-6A6CC6B2D0E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 AI</a:t>
            </a:r>
          </a:p>
        </p:txBody>
      </p:sp>
    </p:spTree>
    <p:extLst>
      <p:ext uri="{BB962C8B-B14F-4D97-AF65-F5344CB8AC3E}">
        <p14:creationId xmlns:p14="http://schemas.microsoft.com/office/powerpoint/2010/main" val="353027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CM | Free Full-Text | A Deep Learning Method for Alerting Emergency  Physicians about the Presence of Subphrenic Free Air on Chest Radiographs">
            <a:extLst>
              <a:ext uri="{FF2B5EF4-FFF2-40B4-BE49-F238E27FC236}">
                <a16:creationId xmlns:a16="http://schemas.microsoft.com/office/drawing/2014/main" id="{B2D0246F-015D-DCEC-2915-EDF40F6B1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06116"/>
            <a:ext cx="4648200" cy="5171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D5ED01-32DD-E0C9-A5F5-E3361DAC94DF}"/>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 AI</a:t>
            </a:r>
          </a:p>
        </p:txBody>
      </p:sp>
      <p:sp>
        <p:nvSpPr>
          <p:cNvPr id="3" name="Title 2">
            <a:extLst>
              <a:ext uri="{FF2B5EF4-FFF2-40B4-BE49-F238E27FC236}">
                <a16:creationId xmlns:a16="http://schemas.microsoft.com/office/drawing/2014/main" id="{BB21A49D-1F08-AB1F-FD3B-9919998FB551}"/>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C000"/>
                </a:solidFill>
              </a:rPr>
              <a:t>AI DETECTION OF ABNORMAL GAS PATTERNS</a:t>
            </a:r>
            <a:endParaRPr lang="en-US" dirty="0"/>
          </a:p>
        </p:txBody>
      </p:sp>
    </p:spTree>
    <p:extLst>
      <p:ext uri="{BB962C8B-B14F-4D97-AF65-F5344CB8AC3E}">
        <p14:creationId xmlns:p14="http://schemas.microsoft.com/office/powerpoint/2010/main" val="2456377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operative diagnosis of hepatocellular carcinoma patients with bile duct  tumor thrombus using deep learning method">
            <a:extLst>
              <a:ext uri="{FF2B5EF4-FFF2-40B4-BE49-F238E27FC236}">
                <a16:creationId xmlns:a16="http://schemas.microsoft.com/office/drawing/2014/main" id="{03CE0F86-7534-997C-4F35-1A745A652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245093" cy="44024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F2CD4E3-27F7-7AC9-CF8E-999E58913284}"/>
              </a:ext>
            </a:extLst>
          </p:cNvPr>
          <p:cNvSpPr>
            <a:spLocks noGrp="1"/>
          </p:cNvSpPr>
          <p:nvPr>
            <p:ph type="title"/>
          </p:nvPr>
        </p:nvSpPr>
        <p:spPr/>
        <p:txBody>
          <a:bodyPr>
            <a:normAutofit fontScale="90000"/>
          </a:bodyPr>
          <a:lstStyle/>
          <a:p>
            <a:r>
              <a:rPr lang="en-US" b="1" dirty="0">
                <a:solidFill>
                  <a:srgbClr val="FFC000"/>
                </a:solidFill>
              </a:rPr>
              <a:t>AI DETECTION OF HEPATOCELLULAR CARCINOMA ON CT</a:t>
            </a:r>
            <a:endParaRPr lang="en-US" dirty="0"/>
          </a:p>
        </p:txBody>
      </p:sp>
      <p:sp>
        <p:nvSpPr>
          <p:cNvPr id="5" name="TextBox 4">
            <a:extLst>
              <a:ext uri="{FF2B5EF4-FFF2-40B4-BE49-F238E27FC236}">
                <a16:creationId xmlns:a16="http://schemas.microsoft.com/office/drawing/2014/main" id="{53610F80-77C5-A57B-BBEA-2E22D1111754}"/>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 AI</a:t>
            </a:r>
          </a:p>
        </p:txBody>
      </p:sp>
    </p:spTree>
    <p:extLst>
      <p:ext uri="{BB962C8B-B14F-4D97-AF65-F5344CB8AC3E}">
        <p14:creationId xmlns:p14="http://schemas.microsoft.com/office/powerpoint/2010/main" val="65330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54097"/>
          </a:xfrm>
        </p:spPr>
        <p:txBody>
          <a:bodyPr>
            <a:normAutofit fontScale="90000"/>
          </a:bodyPr>
          <a:lstStyle/>
          <a:p>
            <a:pPr algn="ctr"/>
            <a:r>
              <a:rPr lang="en-US" b="1" dirty="0">
                <a:solidFill>
                  <a:srgbClr val="FFC000"/>
                </a:solidFill>
              </a:rPr>
              <a:t>WHAT DOES PICTURE SHOW???????</a:t>
            </a:r>
          </a:p>
        </p:txBody>
      </p:sp>
      <p:pic>
        <p:nvPicPr>
          <p:cNvPr id="4" name="Content Placeholder 3" descr="ShadowHero_DSC9038.jpg"/>
          <p:cNvPicPr>
            <a:picLocks noGrp="1" noChangeAspect="1"/>
          </p:cNvPicPr>
          <p:nvPr>
            <p:ph idx="1"/>
          </p:nvPr>
        </p:nvPicPr>
        <p:blipFill>
          <a:blip r:embed="rId3" cstate="print"/>
          <a:stretch>
            <a:fillRect/>
          </a:stretch>
        </p:blipFill>
        <p:spPr>
          <a:xfrm>
            <a:off x="381000" y="2362200"/>
            <a:ext cx="3581400" cy="3581400"/>
          </a:xfrm>
        </p:spPr>
      </p:pic>
      <p:pic>
        <p:nvPicPr>
          <p:cNvPr id="5" name="Picture 4" descr="xray shadow.jpg"/>
          <p:cNvPicPr>
            <a:picLocks noChangeAspect="1"/>
          </p:cNvPicPr>
          <p:nvPr/>
        </p:nvPicPr>
        <p:blipFill>
          <a:blip r:embed="rId4" cstate="print"/>
          <a:stretch>
            <a:fillRect/>
          </a:stretch>
        </p:blipFill>
        <p:spPr>
          <a:xfrm>
            <a:off x="4343400" y="2362200"/>
            <a:ext cx="3860800" cy="3581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21C421-87F6-8C5F-F401-FFAD7335D2FA}"/>
              </a:ext>
            </a:extLst>
          </p:cNvPr>
          <p:cNvPicPr>
            <a:picLocks noChangeAspect="1"/>
          </p:cNvPicPr>
          <p:nvPr/>
        </p:nvPicPr>
        <p:blipFill>
          <a:blip r:embed="rId2"/>
          <a:stretch>
            <a:fillRect/>
          </a:stretch>
        </p:blipFill>
        <p:spPr>
          <a:xfrm>
            <a:off x="0" y="609600"/>
            <a:ext cx="9144000" cy="5418147"/>
          </a:xfrm>
          <a:prstGeom prst="rect">
            <a:avLst/>
          </a:prstGeom>
        </p:spPr>
      </p:pic>
      <p:sp>
        <p:nvSpPr>
          <p:cNvPr id="2" name="TextBox 1">
            <a:extLst>
              <a:ext uri="{FF2B5EF4-FFF2-40B4-BE49-F238E27FC236}">
                <a16:creationId xmlns:a16="http://schemas.microsoft.com/office/drawing/2014/main" id="{EE24C1BB-D3CA-0BCB-9F07-F3C600443A6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Recent Articles</a:t>
            </a:r>
          </a:p>
        </p:txBody>
      </p:sp>
    </p:spTree>
    <p:extLst>
      <p:ext uri="{BB962C8B-B14F-4D97-AF65-F5344CB8AC3E}">
        <p14:creationId xmlns:p14="http://schemas.microsoft.com/office/powerpoint/2010/main" val="2772971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E4F2D2-A641-AB36-047A-0C2F57452D00}"/>
              </a:ext>
            </a:extLst>
          </p:cNvPr>
          <p:cNvPicPr>
            <a:picLocks noChangeAspect="1"/>
          </p:cNvPicPr>
          <p:nvPr/>
        </p:nvPicPr>
        <p:blipFill>
          <a:blip r:embed="rId2"/>
          <a:stretch>
            <a:fillRect/>
          </a:stretch>
        </p:blipFill>
        <p:spPr>
          <a:xfrm>
            <a:off x="0" y="1257822"/>
            <a:ext cx="9144000" cy="4342356"/>
          </a:xfrm>
          <a:prstGeom prst="rect">
            <a:avLst/>
          </a:prstGeom>
        </p:spPr>
      </p:pic>
      <p:sp>
        <p:nvSpPr>
          <p:cNvPr id="2" name="TextBox 1">
            <a:extLst>
              <a:ext uri="{FF2B5EF4-FFF2-40B4-BE49-F238E27FC236}">
                <a16:creationId xmlns:a16="http://schemas.microsoft.com/office/drawing/2014/main" id="{D98323DE-24DC-CC76-7BAE-3180FBCCE606}"/>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Recent Articles</a:t>
            </a:r>
          </a:p>
        </p:txBody>
      </p:sp>
    </p:spTree>
    <p:extLst>
      <p:ext uri="{BB962C8B-B14F-4D97-AF65-F5344CB8AC3E}">
        <p14:creationId xmlns:p14="http://schemas.microsoft.com/office/powerpoint/2010/main" val="4166724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966C011-30D1-2979-9537-E499B8346F11}"/>
              </a:ext>
            </a:extLst>
          </p:cNvPr>
          <p:cNvPicPr>
            <a:picLocks noGrp="1" noChangeAspect="1"/>
          </p:cNvPicPr>
          <p:nvPr>
            <p:ph sz="quarter" idx="13"/>
          </p:nvPr>
        </p:nvPicPr>
        <p:blipFill>
          <a:blip r:embed="rId2"/>
          <a:stretch>
            <a:fillRect/>
          </a:stretch>
        </p:blipFill>
        <p:spPr>
          <a:xfrm>
            <a:off x="2057400" y="1600200"/>
            <a:ext cx="5825066" cy="3276600"/>
          </a:xfrm>
          <a:prstGeom prst="rect">
            <a:avLst/>
          </a:prstGeom>
        </p:spPr>
      </p:pic>
      <p:pic>
        <p:nvPicPr>
          <p:cNvPr id="10" name="Picture 9">
            <a:extLst>
              <a:ext uri="{FF2B5EF4-FFF2-40B4-BE49-F238E27FC236}">
                <a16:creationId xmlns:a16="http://schemas.microsoft.com/office/drawing/2014/main" id="{60FE5C32-5FDD-D898-AF81-47D3627D3781}"/>
              </a:ext>
            </a:extLst>
          </p:cNvPr>
          <p:cNvPicPr>
            <a:picLocks noChangeAspect="1"/>
          </p:cNvPicPr>
          <p:nvPr/>
        </p:nvPicPr>
        <p:blipFill>
          <a:blip r:embed="rId3"/>
          <a:stretch>
            <a:fillRect/>
          </a:stretch>
        </p:blipFill>
        <p:spPr>
          <a:xfrm>
            <a:off x="8305800" y="-22121"/>
            <a:ext cx="730937" cy="811161"/>
          </a:xfrm>
          <a:prstGeom prst="rect">
            <a:avLst/>
          </a:prstGeom>
        </p:spPr>
      </p:pic>
      <p:sp>
        <p:nvSpPr>
          <p:cNvPr id="2" name="TextBox 1">
            <a:extLst>
              <a:ext uri="{FF2B5EF4-FFF2-40B4-BE49-F238E27FC236}">
                <a16:creationId xmlns:a16="http://schemas.microsoft.com/office/drawing/2014/main" id="{2C2FC59E-0BB9-437E-24C9-3404E93FBF59}"/>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Assessment</a:t>
            </a:r>
          </a:p>
        </p:txBody>
      </p:sp>
    </p:spTree>
    <p:extLst>
      <p:ext uri="{BB962C8B-B14F-4D97-AF65-F5344CB8AC3E}">
        <p14:creationId xmlns:p14="http://schemas.microsoft.com/office/powerpoint/2010/main" val="792627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neumoperitoneum | Radiology Reference Article | Radiopaedia.org">
            <a:extLst>
              <a:ext uri="{FF2B5EF4-FFF2-40B4-BE49-F238E27FC236}">
                <a16:creationId xmlns:a16="http://schemas.microsoft.com/office/drawing/2014/main" id="{8BA8D5CA-302E-0DBA-5E71-D63F89388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6361"/>
            <a:ext cx="541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712EB1-E45A-26AE-261D-4F1BC10F483E}"/>
              </a:ext>
            </a:extLst>
          </p:cNvPr>
          <p:cNvSpPr txBox="1"/>
          <p:nvPr/>
        </p:nvSpPr>
        <p:spPr>
          <a:xfrm>
            <a:off x="6096000" y="1828800"/>
            <a:ext cx="3048000" cy="2585323"/>
          </a:xfrm>
          <a:prstGeom prst="rect">
            <a:avLst/>
          </a:prstGeom>
          <a:noFill/>
        </p:spPr>
        <p:txBody>
          <a:bodyPr wrap="square">
            <a:spAutoFit/>
          </a:bodyPr>
          <a:lstStyle/>
          <a:p>
            <a:pPr algn="l"/>
            <a:r>
              <a:rPr lang="en-US" dirty="0">
                <a:solidFill>
                  <a:schemeClr val="bg1"/>
                </a:solidFill>
              </a:rPr>
              <a:t>A 20 years old male with history of RTA presented in emergency department </a:t>
            </a:r>
            <a:r>
              <a:rPr lang="en-US" dirty="0" err="1">
                <a:solidFill>
                  <a:schemeClr val="bg1"/>
                </a:solidFill>
              </a:rPr>
              <a:t>withabdominal</a:t>
            </a:r>
            <a:r>
              <a:rPr lang="en-US" dirty="0">
                <a:solidFill>
                  <a:schemeClr val="bg1"/>
                </a:solidFill>
              </a:rPr>
              <a:t> . An abdominal radiograph was performed</a:t>
            </a:r>
          </a:p>
          <a:p>
            <a:pPr marL="285750" indent="-285750" algn="l">
              <a:buFont typeface="Arial" panose="020B0604020202020204" pitchFamily="34" charset="0"/>
              <a:buChar char="•"/>
            </a:pPr>
            <a:r>
              <a:rPr lang="en-US" dirty="0">
                <a:solidFill>
                  <a:schemeClr val="bg1"/>
                </a:solidFill>
              </a:rPr>
              <a:t>Identify the views?</a:t>
            </a:r>
          </a:p>
          <a:p>
            <a:pPr marL="342900" indent="-342900" algn="l">
              <a:buFont typeface="Arial" panose="020B0604020202020204" pitchFamily="34" charset="0"/>
              <a:buChar char="•"/>
            </a:pPr>
            <a:r>
              <a:rPr lang="en-US" dirty="0">
                <a:solidFill>
                  <a:schemeClr val="bg1"/>
                </a:solidFill>
              </a:rPr>
              <a:t>Describe the findings?</a:t>
            </a:r>
          </a:p>
          <a:p>
            <a:pPr marL="342900" indent="-342900" algn="l">
              <a:buFont typeface="Arial" panose="020B0604020202020204" pitchFamily="34" charset="0"/>
              <a:buChar char="•"/>
            </a:pPr>
            <a:r>
              <a:rPr lang="en-US" dirty="0">
                <a:solidFill>
                  <a:schemeClr val="bg1"/>
                </a:solidFill>
              </a:rPr>
              <a:t>Further imaging if required?</a:t>
            </a:r>
          </a:p>
        </p:txBody>
      </p:sp>
      <p:sp>
        <p:nvSpPr>
          <p:cNvPr id="2" name="TextBox 1">
            <a:extLst>
              <a:ext uri="{FF2B5EF4-FFF2-40B4-BE49-F238E27FC236}">
                <a16:creationId xmlns:a16="http://schemas.microsoft.com/office/drawing/2014/main" id="{6049B402-4D7B-D421-5127-693D4BC49BC4}"/>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Assessment</a:t>
            </a:r>
          </a:p>
        </p:txBody>
      </p:sp>
    </p:spTree>
    <p:extLst>
      <p:ext uri="{BB962C8B-B14F-4D97-AF65-F5344CB8AC3E}">
        <p14:creationId xmlns:p14="http://schemas.microsoft.com/office/powerpoint/2010/main" val="324374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846EB-2245-1B2B-2926-41D64753CE20}"/>
              </a:ext>
            </a:extLst>
          </p:cNvPr>
          <p:cNvSpPr txBox="1"/>
          <p:nvPr/>
        </p:nvSpPr>
        <p:spPr>
          <a:xfrm>
            <a:off x="1295400" y="1676400"/>
            <a:ext cx="5181600" cy="1938992"/>
          </a:xfrm>
          <a:prstGeom prst="rect">
            <a:avLst/>
          </a:prstGeom>
          <a:noFill/>
        </p:spPr>
        <p:txBody>
          <a:bodyPr wrap="square">
            <a:spAutoFit/>
          </a:bodyPr>
          <a:lstStyle/>
          <a:p>
            <a:pPr marL="285750" indent="-285750" algn="l">
              <a:buFont typeface="Arial" panose="020B0604020202020204" pitchFamily="34" charset="0"/>
              <a:buChar char="•"/>
            </a:pPr>
            <a:r>
              <a:rPr lang="en-US" sz="2400" dirty="0">
                <a:solidFill>
                  <a:schemeClr val="bg1"/>
                </a:solidFill>
              </a:rPr>
              <a:t>Erect abdominal radiograph</a:t>
            </a:r>
          </a:p>
          <a:p>
            <a:pPr marL="342900" indent="-342900" algn="l">
              <a:buFont typeface="Arial" panose="020B0604020202020204" pitchFamily="34" charset="0"/>
              <a:buChar char="•"/>
            </a:pPr>
            <a:r>
              <a:rPr lang="en-US" sz="2400" dirty="0">
                <a:solidFill>
                  <a:schemeClr val="bg1"/>
                </a:solidFill>
              </a:rPr>
              <a:t>Air under diaphragm (cupola sign) suggestive of bowel rupture and pneumoperitoneum</a:t>
            </a:r>
          </a:p>
          <a:p>
            <a:pPr marL="342900" indent="-342900" algn="l">
              <a:buFont typeface="Arial" panose="020B0604020202020204" pitchFamily="34" charset="0"/>
              <a:buChar char="•"/>
            </a:pPr>
            <a:r>
              <a:rPr lang="en-US" sz="2400" dirty="0">
                <a:solidFill>
                  <a:schemeClr val="bg1"/>
                </a:solidFill>
              </a:rPr>
              <a:t>Abdominal USG</a:t>
            </a:r>
          </a:p>
        </p:txBody>
      </p:sp>
      <p:sp>
        <p:nvSpPr>
          <p:cNvPr id="2" name="TextBox 1">
            <a:extLst>
              <a:ext uri="{FF2B5EF4-FFF2-40B4-BE49-F238E27FC236}">
                <a16:creationId xmlns:a16="http://schemas.microsoft.com/office/drawing/2014/main" id="{2968EC9E-D0CA-4381-70E7-2F6616F276C8}"/>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Assessment</a:t>
            </a:r>
          </a:p>
        </p:txBody>
      </p:sp>
    </p:spTree>
    <p:extLst>
      <p:ext uri="{BB962C8B-B14F-4D97-AF65-F5344CB8AC3E}">
        <p14:creationId xmlns:p14="http://schemas.microsoft.com/office/powerpoint/2010/main" val="1267591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FFC000"/>
                </a:solidFill>
              </a:rPr>
            </a:br>
            <a:r>
              <a:rPr lang="en-US" b="1" dirty="0">
                <a:solidFill>
                  <a:srgbClr val="FFC000"/>
                </a:solidFill>
              </a:rPr>
              <a:t>RECOMMENDED BOOKS:</a:t>
            </a:r>
            <a:r>
              <a:rPr lang="en-US" dirty="0">
                <a:solidFill>
                  <a:srgbClr val="FFC000"/>
                </a:solidFill>
              </a:rPr>
              <a:t>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r>
              <a:rPr lang="en-US" dirty="0">
                <a:solidFill>
                  <a:schemeClr val="bg2"/>
                </a:solidFill>
              </a:rPr>
              <a:t>1. Aids to Radiological Differential Diagnosis by Chapman S. and </a:t>
            </a:r>
            <a:r>
              <a:rPr lang="en-US" dirty="0" err="1">
                <a:solidFill>
                  <a:schemeClr val="bg2"/>
                </a:solidFill>
              </a:rPr>
              <a:t>Nakielny</a:t>
            </a:r>
            <a:r>
              <a:rPr lang="en-US" dirty="0">
                <a:solidFill>
                  <a:schemeClr val="bg2"/>
                </a:solidFill>
              </a:rPr>
              <a:t> R. 4th ed. Elsevier Science Limited; 2003. </a:t>
            </a:r>
          </a:p>
          <a:p>
            <a:r>
              <a:rPr lang="en-US" dirty="0">
                <a:solidFill>
                  <a:schemeClr val="bg2"/>
                </a:solidFill>
              </a:rPr>
              <a:t>2. Online Journals and Reading Materials through HEC Digital Library Facility.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3D63-0487-9C81-49A2-9DA30DBFF801}"/>
              </a:ext>
            </a:extLst>
          </p:cNvPr>
          <p:cNvSpPr>
            <a:spLocks noGrp="1"/>
          </p:cNvSpPr>
          <p:nvPr>
            <p:ph type="title"/>
          </p:nvPr>
        </p:nvSpPr>
        <p:spPr/>
        <p:txBody>
          <a:bodyPr>
            <a:normAutofit/>
          </a:bodyPr>
          <a:lstStyle/>
          <a:p>
            <a:r>
              <a:rPr lang="en-US" sz="4000" b="1" dirty="0">
                <a:solidFill>
                  <a:srgbClr val="FFC000"/>
                </a:solidFill>
              </a:rPr>
              <a:t>TAKE HOME MESSAGE</a:t>
            </a:r>
          </a:p>
        </p:txBody>
      </p:sp>
      <p:pic>
        <p:nvPicPr>
          <p:cNvPr id="4" name="Picture 2" descr="C:\Users\ABC\Downloads\download (5).jpg">
            <a:extLst>
              <a:ext uri="{FF2B5EF4-FFF2-40B4-BE49-F238E27FC236}">
                <a16:creationId xmlns:a16="http://schemas.microsoft.com/office/drawing/2014/main" id="{9D9C571E-832F-72FC-538E-FB58E9884478}"/>
              </a:ext>
            </a:extLst>
          </p:cNvPr>
          <p:cNvPicPr>
            <a:picLocks noGrp="1" noChangeAspect="1" noChangeArrowheads="1"/>
          </p:cNvPicPr>
          <p:nvPr>
            <p:ph idx="1"/>
          </p:nvPr>
        </p:nvPicPr>
        <p:blipFill>
          <a:blip r:embed="rId2" cstate="print"/>
          <a:srcRect/>
          <a:stretch>
            <a:fillRect/>
          </a:stretch>
        </p:blipFill>
        <p:spPr bwMode="auto">
          <a:xfrm>
            <a:off x="4191000" y="1333500"/>
            <a:ext cx="4818915" cy="4191000"/>
          </a:xfrm>
          <a:prstGeom prst="rect">
            <a:avLst/>
          </a:prstGeom>
          <a:noFill/>
        </p:spPr>
      </p:pic>
      <p:sp>
        <p:nvSpPr>
          <p:cNvPr id="5" name="TextBox 4">
            <a:extLst>
              <a:ext uri="{FF2B5EF4-FFF2-40B4-BE49-F238E27FC236}">
                <a16:creationId xmlns:a16="http://schemas.microsoft.com/office/drawing/2014/main" id="{ED604C6A-9A62-EC65-96C7-2BE92A430528}"/>
              </a:ext>
            </a:extLst>
          </p:cNvPr>
          <p:cNvSpPr txBox="1"/>
          <p:nvPr/>
        </p:nvSpPr>
        <p:spPr>
          <a:xfrm>
            <a:off x="381000" y="1417638"/>
            <a:ext cx="3733800" cy="5170646"/>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bg1"/>
                </a:solidFill>
              </a:rPr>
              <a:t>Knowing anatomy of abdomen is most important to make diagnosis</a:t>
            </a:r>
          </a:p>
          <a:p>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Acute abdominal emergencies like pneumoperitoneum, appendicitis can be detected by simple radiological modalities like abdominal radiograph and ultrasound</a:t>
            </a:r>
          </a:p>
          <a:p>
            <a:pPr marL="285750" indent="-285750">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84684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193"/>
            <a:ext cx="7315200" cy="1174813"/>
          </a:xfrm>
        </p:spPr>
        <p:txBody>
          <a:bodyPr>
            <a:normAutofit fontScale="90000"/>
          </a:bodyPr>
          <a:lstStyle/>
          <a:p>
            <a:pPr algn="ctr"/>
            <a:r>
              <a:rPr lang="en-US" b="1" dirty="0">
                <a:solidFill>
                  <a:srgbClr val="FFC000"/>
                </a:solidFill>
              </a:rPr>
              <a:t>XRAYS ALSO FORM SHADOWS!!!!</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7086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02" y="467278"/>
            <a:ext cx="8229600" cy="563562"/>
          </a:xfrm>
        </p:spPr>
        <p:txBody>
          <a:bodyPr>
            <a:normAutofit fontScale="90000"/>
          </a:bodyPr>
          <a:lstStyle/>
          <a:p>
            <a:br>
              <a:rPr lang="en-US" b="1" dirty="0">
                <a:solidFill>
                  <a:srgbClr val="FFC000"/>
                </a:solidFill>
              </a:rPr>
            </a:br>
            <a:r>
              <a:rPr lang="en-US" b="1" dirty="0">
                <a:solidFill>
                  <a:srgbClr val="FFC000"/>
                </a:solidFill>
              </a:rPr>
              <a:t>LEARNING OBJECTIVES </a:t>
            </a:r>
            <a:br>
              <a:rPr lang="en-US" dirty="0">
                <a:solidFill>
                  <a:srgbClr val="FFC000"/>
                </a:solidFill>
              </a:rPr>
            </a:br>
            <a:endParaRPr lang="en-US" dirty="0"/>
          </a:p>
        </p:txBody>
      </p:sp>
      <p:sp>
        <p:nvSpPr>
          <p:cNvPr id="3" name="Content Placeholder 2"/>
          <p:cNvSpPr>
            <a:spLocks noGrp="1"/>
          </p:cNvSpPr>
          <p:nvPr>
            <p:ph idx="1"/>
          </p:nvPr>
        </p:nvSpPr>
        <p:spPr>
          <a:xfrm>
            <a:off x="457200" y="1295400"/>
            <a:ext cx="8229600" cy="4114800"/>
          </a:xfrm>
        </p:spPr>
        <p:txBody>
          <a:bodyPr>
            <a:noAutofit/>
          </a:bodyPr>
          <a:lstStyle/>
          <a:p>
            <a:pPr>
              <a:buNone/>
            </a:pPr>
            <a:r>
              <a:rPr lang="en-US" sz="2200" dirty="0">
                <a:solidFill>
                  <a:schemeClr val="bg1"/>
                </a:solidFill>
              </a:rPr>
              <a:t>Upon completion of the session, students will be able to</a:t>
            </a:r>
          </a:p>
          <a:p>
            <a:pPr>
              <a:buNone/>
            </a:pPr>
            <a:endParaRPr lang="en-US" sz="2200" dirty="0">
              <a:solidFill>
                <a:schemeClr val="bg1"/>
              </a:solidFill>
            </a:endParaRPr>
          </a:p>
          <a:p>
            <a:pPr marL="457200" indent="-457200">
              <a:buFont typeface="+mj-lt"/>
              <a:buAutoNum type="arabicPeriod"/>
            </a:pPr>
            <a:r>
              <a:rPr lang="en-US" sz="2200" dirty="0">
                <a:solidFill>
                  <a:schemeClr val="bg1"/>
                </a:solidFill>
              </a:rPr>
              <a:t>To enlist indications /contraindications of performing abdominal radiograph/ x-ray</a:t>
            </a:r>
          </a:p>
          <a:p>
            <a:pPr marL="457200" indent="-457200">
              <a:buFont typeface="+mj-lt"/>
              <a:buAutoNum type="arabicPeriod"/>
            </a:pPr>
            <a:r>
              <a:rPr lang="en-US" sz="2200" dirty="0">
                <a:solidFill>
                  <a:schemeClr val="bg1"/>
                </a:solidFill>
              </a:rPr>
              <a:t>To identify basic film projections</a:t>
            </a:r>
          </a:p>
          <a:p>
            <a:pPr marL="457200" lvl="0" indent="-457200">
              <a:buFont typeface="+mj-lt"/>
              <a:buAutoNum type="arabicPeriod"/>
            </a:pPr>
            <a:r>
              <a:rPr lang="en-US" sz="2200" dirty="0">
                <a:solidFill>
                  <a:schemeClr val="bg1"/>
                </a:solidFill>
              </a:rPr>
              <a:t>To recognize and differentiate between different radiological densities</a:t>
            </a:r>
          </a:p>
          <a:p>
            <a:pPr marL="457200" lvl="0" indent="-457200">
              <a:buFont typeface="+mj-lt"/>
              <a:buAutoNum type="arabicPeriod"/>
            </a:pPr>
            <a:r>
              <a:rPr lang="en-US" sz="2200" dirty="0">
                <a:solidFill>
                  <a:schemeClr val="bg1"/>
                </a:solidFill>
              </a:rPr>
              <a:t>To outline normal solid soft tissue organs, intestines and the bones</a:t>
            </a:r>
          </a:p>
          <a:p>
            <a:pPr marL="457200" lvl="0" indent="-457200">
              <a:buFont typeface="+mj-lt"/>
              <a:buAutoNum type="arabicPeriod"/>
            </a:pPr>
            <a:r>
              <a:rPr lang="en-US" sz="2200" dirty="0">
                <a:solidFill>
                  <a:schemeClr val="bg1"/>
                </a:solidFill>
              </a:rPr>
              <a:t>To identify common abdominal emergencies and their importance requiring urgent treatment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INDICATIONS</a:t>
            </a:r>
          </a:p>
        </p:txBody>
      </p:sp>
      <p:sp>
        <p:nvSpPr>
          <p:cNvPr id="3" name="Content Placeholder 2"/>
          <p:cNvSpPr>
            <a:spLocks noGrp="1"/>
          </p:cNvSpPr>
          <p:nvPr>
            <p:ph idx="1"/>
          </p:nvPr>
        </p:nvSpPr>
        <p:spPr/>
        <p:txBody>
          <a:bodyPr>
            <a:normAutofit fontScale="92500" lnSpcReduction="10000"/>
          </a:bodyPr>
          <a:lstStyle/>
          <a:p>
            <a:pPr marL="0" indent="0" algn="l">
              <a:buNone/>
            </a:pPr>
            <a:r>
              <a:rPr lang="en-US" sz="2400" b="0" i="0" dirty="0">
                <a:solidFill>
                  <a:schemeClr val="bg1"/>
                </a:solidFill>
                <a:effectLst/>
              </a:rPr>
              <a:t>Abdominal radiographs are used to evaluate the stomach, liver, intestines, and spleen. They can help diagnose:</a:t>
            </a:r>
          </a:p>
          <a:p>
            <a:pPr algn="l">
              <a:buFont typeface="Arial" panose="020B0604020202020204" pitchFamily="34" charset="0"/>
              <a:buChar char="•"/>
            </a:pPr>
            <a:r>
              <a:rPr lang="en-US" sz="2400" b="0" i="0" dirty="0">
                <a:solidFill>
                  <a:schemeClr val="bg1"/>
                </a:solidFill>
                <a:effectLst/>
              </a:rPr>
              <a:t>Unexplained pain</a:t>
            </a:r>
          </a:p>
          <a:p>
            <a:pPr algn="l">
              <a:buFont typeface="Arial" panose="020B0604020202020204" pitchFamily="34" charset="0"/>
              <a:buChar char="•"/>
            </a:pPr>
            <a:r>
              <a:rPr lang="en-US" sz="2400" b="0" i="0" dirty="0">
                <a:solidFill>
                  <a:schemeClr val="bg1"/>
                </a:solidFill>
                <a:effectLst/>
              </a:rPr>
              <a:t>Nausea or vomiting</a:t>
            </a:r>
          </a:p>
          <a:p>
            <a:pPr algn="l">
              <a:buFont typeface="Arial" panose="020B0604020202020204" pitchFamily="34" charset="0"/>
              <a:buChar char="•"/>
            </a:pPr>
            <a:r>
              <a:rPr lang="en-US" sz="2400" b="0" i="0" dirty="0">
                <a:solidFill>
                  <a:schemeClr val="bg1"/>
                </a:solidFill>
                <a:effectLst/>
              </a:rPr>
              <a:t>Bowel obstruction</a:t>
            </a:r>
          </a:p>
          <a:p>
            <a:pPr algn="l">
              <a:buFont typeface="Arial" panose="020B0604020202020204" pitchFamily="34" charset="0"/>
              <a:buChar char="•"/>
            </a:pPr>
            <a:r>
              <a:rPr lang="en-US" sz="2400" b="0" i="0" dirty="0">
                <a:solidFill>
                  <a:schemeClr val="bg1"/>
                </a:solidFill>
                <a:effectLst/>
              </a:rPr>
              <a:t>Perforation</a:t>
            </a:r>
          </a:p>
          <a:p>
            <a:pPr algn="l">
              <a:buFont typeface="Arial" panose="020B0604020202020204" pitchFamily="34" charset="0"/>
              <a:buChar char="•"/>
            </a:pPr>
            <a:r>
              <a:rPr lang="en-US" sz="2400" b="0" i="0" dirty="0">
                <a:solidFill>
                  <a:schemeClr val="bg1"/>
                </a:solidFill>
                <a:effectLst/>
              </a:rPr>
              <a:t>Suspected foreign body</a:t>
            </a:r>
          </a:p>
          <a:p>
            <a:pPr algn="l">
              <a:buFont typeface="Arial" panose="020B0604020202020204" pitchFamily="34" charset="0"/>
              <a:buChar char="•"/>
            </a:pPr>
            <a:r>
              <a:rPr lang="en-US" sz="2400" b="0" i="0" dirty="0">
                <a:solidFill>
                  <a:schemeClr val="bg1"/>
                </a:solidFill>
                <a:effectLst/>
              </a:rPr>
              <a:t>Moderate to severe undifferentiated abdominal pain</a:t>
            </a:r>
          </a:p>
          <a:p>
            <a:pPr algn="l">
              <a:buFont typeface="Arial" panose="020B0604020202020204" pitchFamily="34" charset="0"/>
              <a:buChar char="•"/>
            </a:pPr>
            <a:r>
              <a:rPr lang="en-US" sz="2400" b="0" i="0" dirty="0">
                <a:solidFill>
                  <a:schemeClr val="bg1"/>
                </a:solidFill>
                <a:effectLst/>
              </a:rPr>
              <a:t>Renal tract calculi follow-up</a:t>
            </a:r>
          </a:p>
          <a:p>
            <a:pPr algn="l">
              <a:buFont typeface="Arial" panose="020B0604020202020204" pitchFamily="34" charset="0"/>
              <a:buChar char="•"/>
            </a:pPr>
            <a:r>
              <a:rPr lang="en-US" sz="2400" b="0" i="0" dirty="0">
                <a:solidFill>
                  <a:schemeClr val="bg1"/>
                </a:solidFill>
                <a:effectLst/>
              </a:rPr>
              <a:t>Abdominal distension</a:t>
            </a:r>
          </a:p>
          <a:p>
            <a:pPr algn="l">
              <a:buFont typeface="Arial" panose="020B0604020202020204" pitchFamily="34" charset="0"/>
              <a:buChar char="•"/>
            </a:pPr>
            <a:r>
              <a:rPr lang="en-US" sz="2400" b="0" i="0" dirty="0">
                <a:solidFill>
                  <a:schemeClr val="bg1"/>
                </a:solidFill>
                <a:effectLst/>
              </a:rPr>
              <a:t>Bowel gas</a:t>
            </a:r>
          </a:p>
          <a:p>
            <a:pPr algn="l">
              <a:buFont typeface="Arial" panose="020B0604020202020204" pitchFamily="34" charset="0"/>
              <a:buChar char="•"/>
            </a:pPr>
            <a:r>
              <a:rPr lang="en-US" sz="2400" b="0" i="0" dirty="0">
                <a:solidFill>
                  <a:schemeClr val="bg1"/>
                </a:solidFill>
                <a:effectLst/>
              </a:rPr>
              <a:t>Evaluation of radiopaque tubes and lines</a:t>
            </a:r>
          </a:p>
          <a:p>
            <a:pPr lvl="1"/>
            <a:endParaRPr lang="en-US" dirty="0">
              <a:solidFill>
                <a:schemeClr val="bg1"/>
              </a:solidFill>
            </a:endParaRPr>
          </a:p>
          <a:p>
            <a:endParaRPr lang="en-US" dirty="0"/>
          </a:p>
        </p:txBody>
      </p:sp>
      <p:sp>
        <p:nvSpPr>
          <p:cNvPr id="5" name="TextBox 4">
            <a:extLst>
              <a:ext uri="{FF2B5EF4-FFF2-40B4-BE49-F238E27FC236}">
                <a16:creationId xmlns:a16="http://schemas.microsoft.com/office/drawing/2014/main" id="{FF0EEA86-151E-8F4C-D7B2-C78D9CCC2C63}"/>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CONTRAINDICATIONS</a:t>
            </a:r>
          </a:p>
        </p:txBody>
      </p:sp>
      <p:sp>
        <p:nvSpPr>
          <p:cNvPr id="3" name="Content Placeholder 2"/>
          <p:cNvSpPr>
            <a:spLocks noGrp="1"/>
          </p:cNvSpPr>
          <p:nvPr>
            <p:ph idx="1"/>
          </p:nvPr>
        </p:nvSpPr>
        <p:spPr>
          <a:xfrm>
            <a:off x="345057" y="1828800"/>
            <a:ext cx="6711654" cy="4195481"/>
          </a:xfrm>
        </p:spPr>
        <p:txBody>
          <a:bodyPr/>
          <a:lstStyle/>
          <a:p>
            <a:r>
              <a:rPr lang="en-US" dirty="0">
                <a:solidFill>
                  <a:schemeClr val="bg1"/>
                </a:solidFill>
              </a:rPr>
              <a:t>Pregnancy</a:t>
            </a:r>
          </a:p>
          <a:p>
            <a:r>
              <a:rPr lang="en-US" dirty="0">
                <a:solidFill>
                  <a:schemeClr val="bg1"/>
                </a:solidFill>
              </a:rPr>
              <a:t>Non-ionizing studies (e.g. ultrasound or MRI) </a:t>
            </a:r>
          </a:p>
          <a:p>
            <a:pPr marL="0" indent="0">
              <a:buNone/>
            </a:pPr>
            <a:r>
              <a:rPr lang="en-US" dirty="0">
                <a:solidFill>
                  <a:schemeClr val="bg1"/>
                </a:solidFill>
              </a:rPr>
              <a:t>should be tried first</a:t>
            </a:r>
          </a:p>
        </p:txBody>
      </p:sp>
      <p:pic>
        <p:nvPicPr>
          <p:cNvPr id="5" name="Picture 4">
            <a:extLst>
              <a:ext uri="{FF2B5EF4-FFF2-40B4-BE49-F238E27FC236}">
                <a16:creationId xmlns:a16="http://schemas.microsoft.com/office/drawing/2014/main" id="{6B16CBEF-9FE9-4C7F-A3AD-F3FBE66D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558" y="1685147"/>
            <a:ext cx="3982306" cy="4326194"/>
          </a:xfrm>
          <a:prstGeom prst="rect">
            <a:avLst/>
          </a:prstGeom>
        </p:spPr>
      </p:pic>
      <p:sp>
        <p:nvSpPr>
          <p:cNvPr id="4" name="TextBox 3">
            <a:extLst>
              <a:ext uri="{FF2B5EF4-FFF2-40B4-BE49-F238E27FC236}">
                <a16:creationId xmlns:a16="http://schemas.microsoft.com/office/drawing/2014/main" id="{2ED743B8-334E-C809-1B98-EAE81AF7F9D0}"/>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6341</TotalTime>
  <Words>1167</Words>
  <Application>Microsoft Office PowerPoint</Application>
  <PresentationFormat>On-screen Show (4:3)</PresentationFormat>
  <Paragraphs>235</Paragraphs>
  <Slides>56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Tahoma</vt:lpstr>
      <vt:lpstr>Times New Roman</vt:lpstr>
      <vt:lpstr>Wingdings</vt:lpstr>
      <vt:lpstr>Office Theme</vt:lpstr>
      <vt:lpstr>PowerPoint Presentation</vt:lpstr>
      <vt:lpstr> GIT 1st YEAR MODULE (RADIOLOGY)  BASIC  RADIOLOGICAL APPROACH TO GASTROINTESTINAL ANATOMY AND PATHOLOGY  By.  Dr. Aniqua Saleem Senior Registrar, HFH Hospital Rawalpindi Medical University </vt:lpstr>
      <vt:lpstr>PowerPoint Presentation</vt:lpstr>
      <vt:lpstr>PowerPoint Presentation</vt:lpstr>
      <vt:lpstr>WHAT DOES PICTURE SHOW???????</vt:lpstr>
      <vt:lpstr>XRAYS ALSO FORM SHADOWS!!!!</vt:lpstr>
      <vt:lpstr> LEARNING OBJECTIVES  </vt:lpstr>
      <vt:lpstr>INDICATIONS</vt:lpstr>
      <vt:lpstr>CONTRAINDICATIONS</vt:lpstr>
      <vt:lpstr>VARIOUS RADIOLOGICAL MODALITIES</vt:lpstr>
      <vt:lpstr>PROJECTIONS</vt:lpstr>
      <vt:lpstr>PowerPoint Presentation</vt:lpstr>
      <vt:lpstr>PowerPoint Presentation</vt:lpstr>
      <vt:lpstr>PowerPoint Presentation</vt:lpstr>
      <vt:lpstr>INTERPRETATION OF ABDOMINAL FILM</vt:lpstr>
      <vt:lpstr>PowerPoint Presentation</vt:lpstr>
      <vt:lpstr>ABNORMAL GAS PATTERN</vt:lpstr>
      <vt:lpstr>SMALL BOWEL OBSTRUCTION</vt:lpstr>
      <vt:lpstr>LARGE BOWEL OBSTRUCTION</vt:lpstr>
      <vt:lpstr>PowerPoint Presentation</vt:lpstr>
      <vt:lpstr>ILEUS</vt:lpstr>
      <vt:lpstr>ILEUS DUE TO APPENDICITIS (SENTINEL LOOP)</vt:lpstr>
      <vt:lpstr>CALCIFICATIONS</vt:lpstr>
      <vt:lpstr>URINARY STONES</vt:lpstr>
      <vt:lpstr>AORTIC CALCIFICATION</vt:lpstr>
      <vt:lpstr>CALCIFIED FIBROID</vt:lpstr>
      <vt:lpstr>SOFT TISSUES</vt:lpstr>
      <vt:lpstr>HEPATOMEGALY</vt:lpstr>
      <vt:lpstr>MASS EFFECT</vt:lpstr>
      <vt:lpstr>FREE AIR (PNEUMOPERITONEUM)</vt:lpstr>
      <vt:lpstr>PNEUMOPERITONEUM</vt:lpstr>
      <vt:lpstr>PowerPoint Presentation</vt:lpstr>
      <vt:lpstr>BARIUM</vt:lpstr>
      <vt:lpstr>BARIUM STUDIES</vt:lpstr>
      <vt:lpstr>GASTROGRAFFIN</vt:lpstr>
      <vt:lpstr>BARIUM SWALLOW</vt:lpstr>
      <vt:lpstr>BARIUM SWALLOW</vt:lpstr>
      <vt:lpstr>PowerPoint Presentation</vt:lpstr>
      <vt:lpstr>PowerPoint Presentation</vt:lpstr>
      <vt:lpstr>PowerPoint Presentation</vt:lpstr>
      <vt:lpstr>PowerPoint Presentation</vt:lpstr>
      <vt:lpstr>ULTRASONOGRAPHY</vt:lpstr>
      <vt:lpstr>ULTRASONOGRAPHY APPENDICITIS</vt:lpstr>
      <vt:lpstr>COMPUTED TOMOGRAPHY</vt:lpstr>
      <vt:lpstr>COMPUTED TOMOGRAPHY</vt:lpstr>
      <vt:lpstr>ARTIFICIAL INTELLIGENCE</vt:lpstr>
      <vt:lpstr>ROLE OF AI IN DIAGNOSTIC IMAGING</vt:lpstr>
      <vt:lpstr>PowerPoint Presentation</vt:lpstr>
      <vt:lpstr>AI DETECTION OF HEPATOCELLULAR CARCINOMA ON CT</vt:lpstr>
      <vt:lpstr>PowerPoint Presentation</vt:lpstr>
      <vt:lpstr>PowerPoint Presentation</vt:lpstr>
      <vt:lpstr>PowerPoint Presentation</vt:lpstr>
      <vt:lpstr>PowerPoint Presentation</vt:lpstr>
      <vt:lpstr>PowerPoint Presentation</vt:lpstr>
      <vt:lpstr> RECOMMENDED BOOKS:  </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APPROACH TO ABDOMINAL RADIOGRAPH  By.  Dr. Aniqua Saleem Dr. Lubna Farooq</dc:title>
  <dc:creator>Aadam</dc:creator>
  <cp:lastModifiedBy>Aneeqa Saleem</cp:lastModifiedBy>
  <cp:revision>21</cp:revision>
  <dcterms:created xsi:type="dcterms:W3CDTF">2018-12-31T07:51:55Z</dcterms:created>
  <dcterms:modified xsi:type="dcterms:W3CDTF">2025-02-08T07:40:25Z</dcterms:modified>
</cp:coreProperties>
</file>