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notesMasterIdLst>
    <p:notesMasterId r:id="rId62"/>
  </p:notesMasterIdLst>
  <p:sldIdLst>
    <p:sldId id="316" r:id="rId2"/>
    <p:sldId id="258" r:id="rId3"/>
    <p:sldId id="259" r:id="rId4"/>
    <p:sldId id="260" r:id="rId5"/>
    <p:sldId id="317" r:id="rId6"/>
    <p:sldId id="262" r:id="rId7"/>
    <p:sldId id="318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</p:sldIdLst>
  <p:sldSz cx="9144000" cy="6858000" type="screen4x3"/>
  <p:notesSz cx="9144000" cy="6858000"/>
  <p:defaultTextStyle>
    <a:defPPr>
      <a:defRPr lang="en-P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01B37-CEA3-47A1-A46B-D17BC403B8F3}" type="datetimeFigureOut">
              <a:rPr lang="en-PK" smtClean="0"/>
              <a:t>18/02/2025</a:t>
            </a:fld>
            <a:endParaRPr lang="en-P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D77FDA-E6D1-4061-8655-203180E54EEA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640676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F8B0D-EFD8-E091-2BA8-775B5DE17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0CDE7F-B547-1345-D419-7CABDFE103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A1514-7319-605F-B378-F834AABC3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EE229-C6CE-7563-9A83-57D3D60BF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912F51-1DB2-BFDF-BC6E-1DE7721B5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189657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D0E23-F50F-F950-A708-9DF092290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50DD5A-9D9F-2126-B78D-24B81F910C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10F91B-E2B0-67CD-469C-19BC5877F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B448C-DC0D-1924-AB1E-1E4151D5A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70FA-3998-07DB-2726-D84408B44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992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C370AB-0E29-AA27-D847-1F5FEBA138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A49B44-D9B6-167E-D636-1DBE71C9F4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1E7C4-8B00-5B0F-CC9F-DFCEA1C86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4FF65-95C0-0868-9D76-94CB81DE5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856A0-0DA3-ABDB-5C2F-35F779430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429582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03376" y="1417446"/>
            <a:ext cx="7937246" cy="1671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20268" y="3459556"/>
            <a:ext cx="7468870" cy="8496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91068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CABED-3FEB-CD3C-DD94-B06513E68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DB298-AAD5-A816-4F5C-0266D16BA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8CEFA-471F-C080-2439-DD002B8EE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FD7DE-B382-C8A6-2482-7636C7398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04B70-32A1-2671-B6DA-CB148CA74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349045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57949-FFE7-2BD3-2F88-43B9C8D78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3F7B6-E125-F1FC-E7F7-74CE35BF9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63C1C-778E-A2E3-E443-394347CB8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8FF02-E377-2800-FDB0-B6ACF33DD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DFA151-9D29-7E17-C67C-95D8B1A47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241835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B7A0E-FD10-8FF2-8D54-F09FFEA3E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6D6C9-280D-2F05-9A60-95641149E3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29E4BE-9771-9652-AC44-AE66FF13C0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F69C30-9DD4-CEF8-7F5F-A9C843688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7BFA45-E652-C320-EED7-6390EF330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11D2DA-4834-DDC4-5D93-D9EE6B5B4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472978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586C1-126C-5FD0-127E-E5FD2D7C4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CA3CBD-AD20-4F99-C83B-8B78A52FA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E6929F-59A0-3434-7DDE-15C77AA49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BA4401-C3EF-A954-392E-F176A5F9F5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DAA725-8E07-D7EB-122F-17C57DA1A0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553B3F-156B-5333-8071-4A0B48E1A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FC130D-0954-CA6E-A7EA-32937F0A1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9F2EDB-3A9F-1583-7DB4-86C628A30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057608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2757D-DA9D-10D6-052A-7BD3BF019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F0E30-6D6E-9D61-6240-4CCFBBC07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B9A961-4C47-9960-E71D-3D865F32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2213E1-70A2-DB1E-872D-418EA3AA2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309238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C68BE9-0A13-B6C9-0309-7C0EBE703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AA0487-46E4-BA94-C08A-2D1DFEDAB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C3AE73-A890-E3F6-E4AE-62B5A1A8E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4018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95482-39BC-B8A7-8841-A54FCDEF4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4B65D-A448-2258-70A7-24C2B2DD3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ED6803-61C5-9BF8-C059-C50E50063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1A1AF7-83D1-F45A-7CF5-D42D493C3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EA5507-35D9-6ED4-2FFF-53EF11078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D5A723-CD43-E5C0-5C5F-62003720F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171395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87D5D-5C7E-9444-F38E-BCA220BB8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D3D590-D4D0-F950-BE7F-9BEAA578FB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403C93-5077-ADB2-DBDA-6139F7E9BA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1378B4-7BF5-5AFB-D5D0-83FC98D70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C7C280-DD7F-48D7-6B8E-A30C5BDF7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43F1F3-856E-01D9-9C15-F1DFE776B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861590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B4F6F8-379D-9099-9EBA-B52C628EF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5EE460-E36D-98F9-0E9B-F8AB3102DE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3F12D-F686-D587-10E4-FC531062A0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79A04-EFAF-85E7-E8CB-317D4ADA1C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DB14BE-E845-DCBA-B709-63B02E85A5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927999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://upload.wikimedia.org/wikipedia/commons/thumb/5/53/Bacterial_growth.png/250px-Bacterial_growth.pn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upload.wikimedia.org/wikipedia/commons/thumb/c/c0/Bacterial_growth_en.svg/250px-Bacterial_growth_en.svg.png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arbon" TargetMode="External"/><Relationship Id="rId2" Type="http://schemas.openxmlformats.org/officeDocument/2006/relationships/hyperlink" Target="http://en.wikipedia.org/wiki/Microb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Metabolis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arbohydrate" TargetMode="External"/><Relationship Id="rId2" Type="http://schemas.openxmlformats.org/officeDocument/2006/relationships/hyperlink" Target="http://en.wikipedia.org/wiki/Redo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Electron_acceptor" TargetMode="External"/><Relationship Id="rId4" Type="http://schemas.openxmlformats.org/officeDocument/2006/relationships/hyperlink" Target="http://en.wikipedia.org/wiki/Endogeny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Oxidative_phosphorylation" TargetMode="External"/><Relationship Id="rId2" Type="http://schemas.openxmlformats.org/officeDocument/2006/relationships/hyperlink" Target="http://en.wikipedia.org/wiki/Yeas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Sugar" TargetMode="Externa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Lactic_acid" TargetMode="External"/><Relationship Id="rId2" Type="http://schemas.openxmlformats.org/officeDocument/2006/relationships/hyperlink" Target="http://en.wikipedia.org/wiki/Pyruvate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en.wikipedia.org/wiki/Carbon_dioxide" TargetMode="External"/><Relationship Id="rId4" Type="http://schemas.openxmlformats.org/officeDocument/2006/relationships/hyperlink" Target="http://en.wikipedia.org/wiki/Ethanol" TargetMode="Externa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Lactic_acid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arbon_dioxide" TargetMode="External"/><Relationship Id="rId2" Type="http://schemas.openxmlformats.org/officeDocument/2006/relationships/hyperlink" Target="http://en.wikipedia.org/wiki/Ethanol" TargetMode="Externa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dpi.com/2076-2607/10/7/1386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acterium" TargetMode="External"/><Relationship Id="rId2" Type="http://schemas.openxmlformats.org/officeDocument/2006/relationships/hyperlink" Target="http://en.wikipedia.org/wiki/Asexual_reproduct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Binary_fission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1143000" y="1638300"/>
            <a:ext cx="6858000" cy="17907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b" anchorCtr="0">
            <a:noAutofit/>
          </a:bodyPr>
          <a:lstStyle>
            <a:lvl1pPr marL="0" indent="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4200" b="0" i="0" u="none" baseline="0">
                <a:solidFill>
                  <a:schemeClr val="accent2"/>
                </a:solidFill>
                <a:effectLst/>
                <a:latin typeface="Calibri" pitchFamily="34" charset="0"/>
                <a:ea typeface="Calibri" pitchFamily="34" charset="0"/>
              </a:defRPr>
            </a:lvl1pPr>
          </a:lstStyle>
          <a:p>
            <a:pPr lvl="0" algn="ctr"/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Bacterial</a:t>
            </a:r>
            <a:r>
              <a:rPr lang="en-US" sz="4000" b="1" spc="-225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4000" b="1" spc="-1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growth , nutrition and metabolism</a:t>
            </a:r>
            <a:br>
              <a:rPr lang="en-US" alt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34" charset="-128"/>
              </a:rPr>
            </a:br>
            <a:r>
              <a:rPr lang="en-US" alt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34" charset="-128"/>
              </a:rPr>
              <a:t>Microbe  Module</a:t>
            </a:r>
            <a:br>
              <a:rPr lang="en-US" alt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34" charset="-128"/>
              </a:rPr>
            </a:br>
            <a:r>
              <a:rPr lang="en-US" alt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34" charset="-128"/>
              </a:rPr>
              <a:t>3</a:t>
            </a:r>
            <a:r>
              <a:rPr lang="en-US" altLang="en-US" sz="4000" b="1" baseline="30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34" charset="-128"/>
              </a:rPr>
              <a:t>rd</a:t>
            </a:r>
            <a:r>
              <a:rPr lang="en-US" alt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34" charset="-128"/>
              </a:rPr>
              <a:t> Year MBBS</a:t>
            </a:r>
            <a:endParaRPr lang="en-US" altLang="en-US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Dr Kiran Fatima</a:t>
            </a: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Pathology Department</a:t>
            </a: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Rawalpindi Medical University</a:t>
            </a:r>
          </a:p>
        </p:txBody>
      </p:sp>
    </p:spTree>
    <p:extLst>
      <p:ext uri="{BB962C8B-B14F-4D97-AF65-F5344CB8AC3E}">
        <p14:creationId xmlns:p14="http://schemas.microsoft.com/office/powerpoint/2010/main" val="744516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2963" y="1383919"/>
            <a:ext cx="7514590" cy="13029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growth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cycle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four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major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phases: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lag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phase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(A),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exponential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log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phase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(B),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stationary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phase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(C),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death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phase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(D).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6405">
              <a:lnSpc>
                <a:spcPct val="100000"/>
              </a:lnSpc>
              <a:spcBef>
                <a:spcPts val="1280"/>
              </a:spcBef>
            </a:pPr>
            <a:r>
              <a:rPr sz="100" spc="-10" dirty="0">
                <a:latin typeface="Calibri"/>
                <a:cs typeface="Calibri"/>
              </a:rPr>
              <a:t>mhtml:fil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dirty="0">
                <a:latin typeface="Calibri"/>
                <a:cs typeface="Calibri"/>
              </a:rPr>
              <a:t>e://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dirty="0">
                <a:latin typeface="Calibri"/>
                <a:cs typeface="Calibri"/>
              </a:rPr>
              <a:t>C:\User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s\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Hi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na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\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dirty="0">
                <a:latin typeface="Calibri"/>
                <a:cs typeface="Calibri"/>
              </a:rPr>
              <a:t>Documen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dirty="0">
                <a:latin typeface="Calibri"/>
                <a:cs typeface="Calibri"/>
              </a:rPr>
              <a:t>ts\Bact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er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ia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l%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20g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rowt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dirty="0">
                <a:latin typeface="Calibri"/>
                <a:cs typeface="Calibri"/>
              </a:rPr>
              <a:t>h%20-</a:t>
            </a:r>
            <a:r>
              <a:rPr sz="100" spc="-10" dirty="0">
                <a:latin typeface="Calibri"/>
                <a:cs typeface="Calibri"/>
              </a:rPr>
              <a:t>%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20</a:t>
            </a:r>
            <a:r>
              <a:rPr sz="10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Wi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ki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dirty="0">
                <a:latin typeface="Calibri"/>
                <a:cs typeface="Calibri"/>
              </a:rPr>
              <a:t>p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ed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ia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,%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20t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he%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20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fr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ee%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20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en</a:t>
            </a:r>
            <a:r>
              <a:rPr sz="100" dirty="0">
                <a:latin typeface="Calibri"/>
                <a:cs typeface="Calibri"/>
              </a:rPr>
              <a:t> cyclopedi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a.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mht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!</a:t>
            </a:r>
            <a:r>
              <a:rPr sz="100" u="sng" spc="-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htt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p://upl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oa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d.w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ik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imedi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a.or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g/w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ik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ip</a:t>
            </a:r>
            <a:r>
              <a:rPr sz="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edi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a/commons/t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humb/5/53/Ba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ct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eri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al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_g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row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th</a:t>
            </a:r>
            <a:r>
              <a:rPr sz="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.png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/250px-Bacteri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al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_g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r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ow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th</a:t>
            </a:r>
            <a:r>
              <a:rPr sz="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spc="-10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.p</a:t>
            </a:r>
            <a:r>
              <a:rPr sz="100" spc="-5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00" spc="-25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ng</a:t>
            </a:r>
            <a:endParaRPr sz="1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09800" y="3200398"/>
            <a:ext cx="4863084" cy="365760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</a:rPr>
              <a:t>Pathology</a:t>
            </a:r>
            <a:endParaRPr sz="1600"/>
          </a:p>
        </p:txBody>
      </p:sp>
      <p:sp>
        <p:nvSpPr>
          <p:cNvPr id="6" name="object 6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291622-2962-D77E-2D47-F15096A421AD}"/>
              </a:ext>
            </a:extLst>
          </p:cNvPr>
          <p:cNvSpPr txBox="1"/>
          <p:nvPr/>
        </p:nvSpPr>
        <p:spPr>
          <a:xfrm>
            <a:off x="2303881" y="516418"/>
            <a:ext cx="38927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Growth cycle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30754" y="2352293"/>
            <a:ext cx="1413510" cy="40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" spc="-10" dirty="0">
                <a:latin typeface="Calibri"/>
                <a:cs typeface="Calibri"/>
              </a:rPr>
              <a:t>mhtml:fil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dirty="0">
                <a:latin typeface="Calibri"/>
                <a:cs typeface="Calibri"/>
              </a:rPr>
              <a:t>e://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dirty="0">
                <a:latin typeface="Calibri"/>
                <a:cs typeface="Calibri"/>
              </a:rPr>
              <a:t>C:\User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s\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Hi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na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\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dirty="0">
                <a:latin typeface="Calibri"/>
                <a:cs typeface="Calibri"/>
              </a:rPr>
              <a:t>Documen ts\Bact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er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ia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l%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20g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rowt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dirty="0">
                <a:latin typeface="Calibri"/>
                <a:cs typeface="Calibri"/>
              </a:rPr>
              <a:t>h%20-</a:t>
            </a:r>
            <a:r>
              <a:rPr sz="100" spc="-10" dirty="0">
                <a:latin typeface="Calibri"/>
                <a:cs typeface="Calibri"/>
              </a:rPr>
              <a:t>%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20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Wi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ki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dirty="0">
                <a:latin typeface="Calibri"/>
                <a:cs typeface="Calibri"/>
              </a:rPr>
              <a:t>p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ed</a:t>
            </a:r>
            <a:r>
              <a:rPr sz="10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ia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,%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20t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he%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20</a:t>
            </a:r>
            <a:r>
              <a:rPr sz="10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fr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ee%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20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en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dirty="0">
                <a:latin typeface="Calibri"/>
                <a:cs typeface="Calibri"/>
              </a:rPr>
              <a:t>cyclopedi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a.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mht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!</a:t>
            </a:r>
            <a:r>
              <a:rPr sz="100" u="sng" spc="-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htt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p://upl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oa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d.w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ik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imedi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a.or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g/w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ik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ip</a:t>
            </a:r>
            <a:r>
              <a:rPr sz="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edi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a/commons/t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humb/c/c0/Ba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ct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er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i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al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_g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row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th_en.</a:t>
            </a:r>
            <a:r>
              <a:rPr sz="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sv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g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/250px-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Ba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ct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er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ia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l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_g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rowt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h_en.</a:t>
            </a:r>
            <a:r>
              <a:rPr sz="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sv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g.pn</a:t>
            </a:r>
            <a:r>
              <a:rPr sz="100" spc="-20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g</a:t>
            </a:r>
            <a:endParaRPr sz="1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743200" y="2362200"/>
            <a:ext cx="5486400" cy="3774948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173276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</a:rPr>
              <a:t>Pathology</a:t>
            </a:r>
            <a:endParaRPr sz="1600"/>
          </a:p>
        </p:txBody>
      </p:sp>
      <p:sp>
        <p:nvSpPr>
          <p:cNvPr id="6" name="object 6"/>
          <p:cNvSpPr txBox="1"/>
          <p:nvPr/>
        </p:nvSpPr>
        <p:spPr>
          <a:xfrm>
            <a:off x="6635622" y="-25526"/>
            <a:ext cx="5594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spiral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6C2086-9E43-FEA4-050D-E90355F41171}"/>
              </a:ext>
            </a:extLst>
          </p:cNvPr>
          <p:cNvSpPr txBox="1"/>
          <p:nvPr/>
        </p:nvSpPr>
        <p:spPr>
          <a:xfrm>
            <a:off x="2303881" y="516418"/>
            <a:ext cx="38927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Growth cycle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2963" y="1171702"/>
            <a:ext cx="7915909" cy="3916008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268605" marR="5080" indent="-256540">
              <a:lnSpc>
                <a:spcPct val="84100"/>
              </a:lnSpc>
              <a:spcBef>
                <a:spcPts val="670"/>
              </a:spcBef>
              <a:tabLst>
                <a:tab pos="268605" algn="l"/>
                <a:tab pos="5513070" algn="l"/>
                <a:tab pos="6639559" algn="l"/>
              </a:tabLst>
            </a:pPr>
            <a:r>
              <a:rPr sz="14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4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first lag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phase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,during</a:t>
            </a:r>
            <a:r>
              <a:rPr sz="2400" spc="-2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lang="en-US"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vigrous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metabolic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activity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occurs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cells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do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divide.It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last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few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min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many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hours.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434975" indent="-256540" algn="just">
              <a:lnSpc>
                <a:spcPct val="82700"/>
              </a:lnSpc>
              <a:spcBef>
                <a:spcPts val="75"/>
              </a:spcBef>
            </a:pP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spc="36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log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phase(Exponential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phase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)when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rapid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divison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occurs.Beta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lactum</a:t>
            </a:r>
            <a:r>
              <a:rPr sz="2400" spc="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drugs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during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this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phase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cells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making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peptidoglycan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(dividing).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algn="just">
              <a:lnSpc>
                <a:spcPts val="2855"/>
              </a:lnSpc>
            </a:pP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spc="355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stationary</a:t>
            </a:r>
            <a:r>
              <a:rPr sz="2400" spc="-1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phase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nutrients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depletes</a:t>
            </a:r>
            <a:r>
              <a:rPr sz="2400" spc="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100965">
              <a:lnSpc>
                <a:spcPct val="80000"/>
              </a:lnSpc>
              <a:spcBef>
                <a:spcPts val="455"/>
              </a:spcBef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toxic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products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cause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growth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slow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until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number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produce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balance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number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die(steady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state).Cell</a:t>
            </a:r>
            <a:r>
              <a:rPr sz="24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grown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special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appratus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called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chemostat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fresh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nutrients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added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waste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products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are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removed.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ts val="2305"/>
              </a:lnSpc>
              <a:tabLst>
                <a:tab pos="26860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death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phase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run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out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nutrients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sz="2100" spc="-20" dirty="0">
                <a:latin typeface="Lucida Sans Unicode"/>
                <a:cs typeface="Lucida Sans Unicode"/>
              </a:rPr>
              <a:t>.</a:t>
            </a:r>
            <a:endParaRPr sz="2100" dirty="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0" y="1524000"/>
            <a:ext cx="3639311" cy="455371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5363" y="1414716"/>
            <a:ext cx="3314065" cy="853439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Physical</a:t>
            </a:r>
            <a:r>
              <a:rPr sz="2400" spc="-1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Envoirment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  <a:tabLst>
                <a:tab pos="37782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oxygen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5363" y="2288412"/>
            <a:ext cx="3769360" cy="1696617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9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Temprature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  <a:tabLst>
                <a:tab pos="26860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pH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  <a:tabLst>
                <a:tab pos="26860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Osmosis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Nutritional</a:t>
            </a:r>
            <a:r>
              <a:rPr sz="2400" spc="-1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Envoirment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F4EEAB-B30F-750B-C617-744FC06373EC}"/>
              </a:ext>
            </a:extLst>
          </p:cNvPr>
          <p:cNvSpPr txBox="1"/>
          <p:nvPr/>
        </p:nvSpPr>
        <p:spPr>
          <a:xfrm>
            <a:off x="645363" y="517996"/>
            <a:ext cx="84986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Factor influencing bacterial growth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363" y="1404873"/>
            <a:ext cx="7648575" cy="2336922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268605" marR="1046480" indent="-256540">
              <a:lnSpc>
                <a:spcPts val="2590"/>
              </a:lnSpc>
              <a:spcBef>
                <a:spcPts val="725"/>
              </a:spcBef>
              <a:tabLst>
                <a:tab pos="268605" algn="l"/>
                <a:tab pos="1750060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most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organism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adequate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supply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oxygen enhances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	their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gowth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metabolism.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5080" indent="-256540">
              <a:lnSpc>
                <a:spcPct val="80000"/>
              </a:lnSpc>
              <a:spcBef>
                <a:spcPts val="420"/>
              </a:spcBef>
              <a:tabLst>
                <a:tab pos="34607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Oxygen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hydrogen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acceptor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final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step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energy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production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catalyzed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proteins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cytochromes.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23495" indent="-256540">
              <a:lnSpc>
                <a:spcPct val="78900"/>
              </a:lnSpc>
              <a:spcBef>
                <a:spcPts val="445"/>
              </a:spcBef>
              <a:tabLst>
                <a:tab pos="26860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Use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oxygen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generates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toxic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molecules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hydrogen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peroxide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superoxide.Bacteria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require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two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molecules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utilize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oxygen</a:t>
            </a:r>
            <a:r>
              <a:rPr sz="2400" spc="-114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spc="-20" dirty="0">
                <a:latin typeface="Calibri" panose="020F0502020204030204" pitchFamily="34" charset="0"/>
                <a:cs typeface="Calibri" panose="020F0502020204030204" pitchFamily="34" charset="0"/>
              </a:rPr>
              <a:t>superoxide</a:t>
            </a:r>
            <a:r>
              <a:rPr sz="2400" b="1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dimutase</a:t>
            </a:r>
            <a:r>
              <a:rPr sz="2400" b="1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catalase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304EF7-0089-AC3F-AE09-43FD0EC14F72}"/>
              </a:ext>
            </a:extLst>
          </p:cNvPr>
          <p:cNvSpPr txBox="1"/>
          <p:nvPr/>
        </p:nvSpPr>
        <p:spPr>
          <a:xfrm>
            <a:off x="645363" y="517996"/>
            <a:ext cx="84986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Aerobic and anerobic bacterial growth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5368" y="1521673"/>
            <a:ext cx="7693659" cy="1632819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281305" marR="17780" indent="-256540">
              <a:lnSpc>
                <a:spcPct val="80400"/>
              </a:lnSpc>
              <a:spcBef>
                <a:spcPts val="755"/>
              </a:spcBef>
              <a:tabLst>
                <a:tab pos="281305" algn="l"/>
              </a:tabLst>
            </a:pPr>
            <a:r>
              <a:rPr sz="19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9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b="1" spc="-30" dirty="0">
                <a:latin typeface="Calibri"/>
                <a:cs typeface="Calibri"/>
              </a:rPr>
              <a:t>Obligate</a:t>
            </a:r>
            <a:r>
              <a:rPr sz="2400" b="1" spc="-9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aerobes</a:t>
            </a:r>
            <a:r>
              <a:rPr sz="2400" b="1" spc="-7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require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baseline="-18018" dirty="0">
                <a:latin typeface="Calibri"/>
                <a:cs typeface="Calibri"/>
              </a:rPr>
              <a:t>2</a:t>
            </a:r>
            <a:r>
              <a:rPr sz="2400" spc="-112" baseline="-18018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for</a:t>
            </a:r>
            <a:r>
              <a:rPr sz="2400" spc="-1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growth;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they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use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O</a:t>
            </a:r>
            <a:r>
              <a:rPr sz="2400" spc="-37" baseline="-18018" dirty="0">
                <a:latin typeface="Calibri"/>
                <a:cs typeface="Calibri"/>
              </a:rPr>
              <a:t>2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final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electron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acceptor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aerobic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respiration </a:t>
            </a:r>
            <a:r>
              <a:rPr sz="2400" i="1" spc="-10" dirty="0">
                <a:latin typeface="Calibri"/>
                <a:cs typeface="Calibri"/>
              </a:rPr>
              <a:t>M.tuberculosis.</a:t>
            </a:r>
            <a:endParaRPr sz="2400" dirty="0">
              <a:latin typeface="Calibri"/>
              <a:cs typeface="Calibri"/>
            </a:endParaRPr>
          </a:p>
          <a:p>
            <a:pPr marL="281305" marR="123825" indent="-256540">
              <a:lnSpc>
                <a:spcPct val="80000"/>
              </a:lnSpc>
              <a:spcBef>
                <a:spcPts val="395"/>
              </a:spcBef>
              <a:tabLst>
                <a:tab pos="281305" algn="l"/>
              </a:tabLst>
            </a:pPr>
            <a:r>
              <a:rPr sz="24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24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b="1" spc="-25" dirty="0">
                <a:latin typeface="Calibri"/>
                <a:cs typeface="Calibri"/>
              </a:rPr>
              <a:t>Obligate</a:t>
            </a:r>
            <a:r>
              <a:rPr sz="2400" b="1" spc="-8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anaerobe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Clostridium</a:t>
            </a:r>
            <a:r>
              <a:rPr sz="2400" i="1" spc="-90" dirty="0">
                <a:latin typeface="Calibri"/>
                <a:cs typeface="Calibri"/>
              </a:rPr>
              <a:t> </a:t>
            </a:r>
            <a:r>
              <a:rPr sz="2400" i="1" spc="-25" dirty="0">
                <a:latin typeface="Calibri"/>
                <a:cs typeface="Calibri"/>
              </a:rPr>
              <a:t>tetani</a:t>
            </a:r>
            <a:r>
              <a:rPr sz="2400" i="1" spc="-1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do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not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need 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baseline="-18018" dirty="0">
                <a:latin typeface="Calibri"/>
                <a:cs typeface="Calibri"/>
              </a:rPr>
              <a:t>2</a:t>
            </a:r>
            <a:r>
              <a:rPr sz="2400" spc="-75" baseline="-18018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nutrient.It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can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not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grow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presence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of </a:t>
            </a:r>
            <a:r>
              <a:rPr sz="2400" spc="-35" dirty="0">
                <a:latin typeface="Calibri"/>
                <a:cs typeface="Calibri"/>
              </a:rPr>
              <a:t>oxygen</a:t>
            </a:r>
            <a:r>
              <a:rPr sz="2400" spc="-1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it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lacks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superoxide </a:t>
            </a:r>
            <a:r>
              <a:rPr sz="2400" spc="-10" dirty="0">
                <a:latin typeface="Calibri"/>
                <a:cs typeface="Calibri"/>
              </a:rPr>
              <a:t>dimutase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or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catalase</a:t>
            </a:r>
            <a:r>
              <a:rPr sz="2400" spc="-13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or </a:t>
            </a:r>
            <a:r>
              <a:rPr sz="2400" spc="-10" dirty="0">
                <a:latin typeface="Calibri"/>
                <a:cs typeface="Calibri"/>
              </a:rPr>
              <a:t>both.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5802" y="3426542"/>
            <a:ext cx="7732395" cy="1631985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281305" marR="17780" indent="-256540">
              <a:lnSpc>
                <a:spcPct val="80400"/>
              </a:lnSpc>
              <a:spcBef>
                <a:spcPts val="755"/>
              </a:spcBef>
              <a:tabLst>
                <a:tab pos="281305" algn="l"/>
              </a:tabLst>
            </a:pPr>
            <a:r>
              <a:rPr sz="19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9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b="1" spc="-30" dirty="0">
                <a:latin typeface="Calibri"/>
                <a:cs typeface="Calibri"/>
              </a:rPr>
              <a:t>Facultative</a:t>
            </a:r>
            <a:r>
              <a:rPr sz="2400" b="1" spc="-7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anaerobes</a:t>
            </a:r>
            <a:r>
              <a:rPr sz="2400" b="1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(or</a:t>
            </a:r>
            <a:r>
              <a:rPr sz="2400" spc="-130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facultative</a:t>
            </a:r>
            <a:r>
              <a:rPr sz="2400" b="1" spc="-11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aerobes</a:t>
            </a:r>
            <a:r>
              <a:rPr sz="2400" spc="-10" dirty="0">
                <a:latin typeface="Calibri"/>
                <a:cs typeface="Calibri"/>
              </a:rPr>
              <a:t>)</a:t>
            </a:r>
            <a:r>
              <a:rPr sz="2400" i="1" spc="-10" dirty="0">
                <a:latin typeface="Calibri"/>
                <a:cs typeface="Calibri"/>
              </a:rPr>
              <a:t>E.coli </a:t>
            </a:r>
            <a:r>
              <a:rPr sz="2400" dirty="0">
                <a:latin typeface="Calibri"/>
                <a:cs typeface="Calibri"/>
              </a:rPr>
              <a:t>are</a:t>
            </a:r>
            <a:r>
              <a:rPr sz="2400" spc="-12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organisms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that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can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switch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between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aerobic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and </a:t>
            </a:r>
            <a:r>
              <a:rPr sz="2400" spc="-10" dirty="0">
                <a:latin typeface="Calibri"/>
                <a:cs typeface="Calibri"/>
              </a:rPr>
              <a:t>anaerobic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types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metabolism.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Under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anaerobic conditions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they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grow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by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fermentation,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but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presence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baseline="-18018" dirty="0">
                <a:latin typeface="Calibri"/>
                <a:cs typeface="Calibri"/>
              </a:rPr>
              <a:t>2</a:t>
            </a:r>
            <a:r>
              <a:rPr sz="2400" spc="209" baseline="-18018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they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switch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aerobic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respiration</a:t>
            </a:r>
            <a:r>
              <a:rPr sz="2800" spc="-10" dirty="0">
                <a:latin typeface="Calibri"/>
                <a:cs typeface="Calibri"/>
              </a:rPr>
              <a:t>.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40227" y="762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88528" y="762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3CE8F6-9854-D743-06AC-F07C80D4FF7D}"/>
              </a:ext>
            </a:extLst>
          </p:cNvPr>
          <p:cNvSpPr txBox="1"/>
          <p:nvPr/>
        </p:nvSpPr>
        <p:spPr>
          <a:xfrm>
            <a:off x="645363" y="517996"/>
            <a:ext cx="84986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Aerobic and anerobic bacterial growth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363" y="1898141"/>
            <a:ext cx="7814945" cy="32008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3810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205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205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b="1" spc="-25" dirty="0">
                <a:latin typeface="Calibri" panose="020F0502020204030204" pitchFamily="34" charset="0"/>
                <a:cs typeface="Calibri" panose="020F0502020204030204" pitchFamily="34" charset="0"/>
              </a:rPr>
              <a:t>Microaerophilic</a:t>
            </a:r>
            <a:r>
              <a:rPr sz="2400" b="1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organisms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require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low concentration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oxygen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(2%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10%)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growth.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655"/>
              </a:spcBef>
            </a:pP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5080" indent="-256540">
              <a:lnSpc>
                <a:spcPct val="100000"/>
              </a:lnSpc>
              <a:spcBef>
                <a:spcPts val="5"/>
              </a:spcBef>
              <a:tabLst>
                <a:tab pos="268605" algn="l"/>
                <a:tab pos="420687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b="1" spc="-35" dirty="0">
                <a:latin typeface="Calibri" panose="020F0502020204030204" pitchFamily="34" charset="0"/>
                <a:cs typeface="Calibri" panose="020F0502020204030204" pitchFamily="34" charset="0"/>
              </a:rPr>
              <a:t>Aerotolerant</a:t>
            </a:r>
            <a:r>
              <a:rPr sz="2400" b="1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anaerobes</a:t>
            </a:r>
            <a:r>
              <a:rPr sz="24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like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obligate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anaerobes,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cannot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use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oxygen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transform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energy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can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grow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its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presence.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133985" indent="-83820">
              <a:lnSpc>
                <a:spcPct val="100000"/>
              </a:lnSpc>
              <a:spcBef>
                <a:spcPts val="395"/>
              </a:spcBef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They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obtain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energy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fermentation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are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known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obligate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fermenters</a:t>
            </a:r>
            <a:r>
              <a:rPr sz="3000" spc="-10" dirty="0">
                <a:latin typeface="Calibri"/>
                <a:cs typeface="Calibri"/>
              </a:rPr>
              <a:t>.</a:t>
            </a:r>
            <a:endParaRPr sz="3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3171" y="1530223"/>
            <a:ext cx="7623175" cy="28868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0670" marR="986155" indent="-268605">
              <a:lnSpc>
                <a:spcPct val="112200"/>
              </a:lnSpc>
              <a:spcBef>
                <a:spcPts val="100"/>
              </a:spcBef>
              <a:tabLst>
                <a:tab pos="280670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Psychrophiles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cold-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loving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bacteria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temp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require(5-15c)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0670" marR="364490" indent="-256540">
              <a:lnSpc>
                <a:spcPct val="100000"/>
              </a:lnSpc>
              <a:spcBef>
                <a:spcPts val="395"/>
              </a:spcBef>
              <a:tabLst>
                <a:tab pos="280670" algn="l"/>
                <a:tab pos="236283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Mesophiles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	are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best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at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moderate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temperatures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(25-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25c)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0670" marR="113664" indent="-256540">
              <a:lnSpc>
                <a:spcPct val="100000"/>
              </a:lnSpc>
              <a:spcBef>
                <a:spcPts val="400"/>
              </a:spcBef>
              <a:tabLst>
                <a:tab pos="280670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Thermophiles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heat-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loving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(45- 70c)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0670" marR="5080" indent="-256540">
              <a:lnSpc>
                <a:spcPct val="100000"/>
              </a:lnSpc>
              <a:spcBef>
                <a:spcPts val="405"/>
              </a:spcBef>
              <a:tabLst>
                <a:tab pos="280670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Hyperthermophiles</a:t>
            </a:r>
            <a:r>
              <a:rPr sz="2400" spc="-1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at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very</a:t>
            </a:r>
            <a:r>
              <a:rPr sz="2400" spc="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high</a:t>
            </a:r>
            <a:r>
              <a:rPr sz="2400" spc="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temperatures(70-110</a:t>
            </a:r>
            <a:r>
              <a:rPr sz="2700" spc="-20" dirty="0">
                <a:latin typeface="Lucida Sans Unicode"/>
                <a:cs typeface="Lucida Sans Unicode"/>
              </a:rPr>
              <a:t>)</a:t>
            </a:r>
            <a:endParaRPr sz="2700" dirty="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E707CB-64A4-C024-61BE-1A8C288E0ED1}"/>
              </a:ext>
            </a:extLst>
          </p:cNvPr>
          <p:cNvSpPr txBox="1"/>
          <p:nvPr/>
        </p:nvSpPr>
        <p:spPr>
          <a:xfrm>
            <a:off x="2237733" y="533026"/>
            <a:ext cx="350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Temperature</a:t>
            </a:r>
            <a:r>
              <a:rPr lang="en-US" dirty="0"/>
              <a:t> </a:t>
            </a:r>
            <a:endParaRPr lang="en-PK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635" y="1574348"/>
            <a:ext cx="247396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1.Neutrophiles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04464" y="1546986"/>
            <a:ext cx="564705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best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at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range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8.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635" y="2370201"/>
            <a:ext cx="238823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dirty="0">
                <a:latin typeface="Lucida Sans Unicode"/>
                <a:cs typeface="Lucida Sans Unicode"/>
              </a:rPr>
              <a:t>2.</a:t>
            </a:r>
            <a:r>
              <a:rPr sz="2700" spc="-30" dirty="0">
                <a:latin typeface="Lucida Sans Unicode"/>
                <a:cs typeface="Lucida Sans Unicode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Acidophiles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16072" y="2370201"/>
            <a:ext cx="468312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best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at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below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5.5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635" y="3187065"/>
            <a:ext cx="236982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dirty="0">
                <a:latin typeface="Lucida Sans Unicode"/>
                <a:cs typeface="Lucida Sans Unicode"/>
              </a:rPr>
              <a:t>3.</a:t>
            </a:r>
            <a:r>
              <a:rPr sz="2700" spc="-30" dirty="0">
                <a:latin typeface="Lucida Sans Unicode"/>
                <a:cs typeface="Lucida Sans Unicode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Alkaliphiles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96260" y="3187065"/>
            <a:ext cx="479552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best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at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above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8.5.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AF1D7C-2009-B150-F4E6-B4AE71C7CF8C}"/>
              </a:ext>
            </a:extLst>
          </p:cNvPr>
          <p:cNvSpPr txBox="1"/>
          <p:nvPr/>
        </p:nvSpPr>
        <p:spPr>
          <a:xfrm>
            <a:off x="862377" y="556037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pH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363" y="1417446"/>
            <a:ext cx="792924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Most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require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sz="2400" spc="-1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isotonic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environment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hypotonic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environment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optimum growth.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400" y="2401033"/>
            <a:ext cx="760095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376555" algn="l"/>
              </a:tabLst>
            </a:pPr>
            <a:r>
              <a:rPr sz="12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200" dirty="0">
                <a:solidFill>
                  <a:srgbClr val="2CA0BD"/>
                </a:solidFill>
                <a:latin typeface="Cambria Math"/>
                <a:cs typeface="Cambria Math"/>
              </a:rPr>
              <a:t>	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Organisms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at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relatively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high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salt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concentration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(up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10%)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said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be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osmotolerant.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F02AC7-94FF-13BF-28C1-5D47BFB14E94}"/>
              </a:ext>
            </a:extLst>
          </p:cNvPr>
          <p:cNvSpPr txBox="1"/>
          <p:nvPr/>
        </p:nvSpPr>
        <p:spPr>
          <a:xfrm>
            <a:off x="1232712" y="524331"/>
            <a:ext cx="2490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Osmosis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334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363" y="1693013"/>
            <a:ext cx="7226934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chemicals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elements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environment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utilized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bacterial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growth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referred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nutrients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nutritional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requirements.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5531" y="3142312"/>
            <a:ext cx="779525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Many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grown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laboratory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culture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media</a:t>
            </a:r>
            <a:r>
              <a:rPr sz="2400" spc="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designed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provide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all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essential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nutrients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solution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bacterial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growth.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637A61-4AF1-D8D8-029A-0E8F4A4EB3C3}"/>
              </a:ext>
            </a:extLst>
          </p:cNvPr>
          <p:cNvSpPr txBox="1"/>
          <p:nvPr/>
        </p:nvSpPr>
        <p:spPr>
          <a:xfrm>
            <a:off x="862376" y="556037"/>
            <a:ext cx="50812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Bacterial nutrition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363" y="1536751"/>
            <a:ext cx="7830820" cy="681405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268605" marR="5080" indent="-256540">
              <a:lnSpc>
                <a:spcPts val="2310"/>
              </a:lnSpc>
              <a:spcBef>
                <a:spcPts val="655"/>
              </a:spcBef>
              <a:tabLst>
                <a:tab pos="268605" algn="l"/>
              </a:tabLst>
            </a:pPr>
            <a:r>
              <a:rPr sz="16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6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Combining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their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nutritional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patterns,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all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organisms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nature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placed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one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four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separate groups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363" y="2660396"/>
            <a:ext cx="7533640" cy="1726564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05740" marR="871855" indent="-193675">
              <a:lnSpc>
                <a:spcPts val="2700"/>
              </a:lnSpc>
              <a:spcBef>
                <a:spcPts val="340"/>
              </a:spcBef>
              <a:tabLst>
                <a:tab pos="268605" algn="l"/>
              </a:tabLst>
            </a:pPr>
            <a:r>
              <a:rPr sz="12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200" dirty="0">
                <a:solidFill>
                  <a:srgbClr val="2CA0BD"/>
                </a:solidFill>
                <a:latin typeface="Cambria Math"/>
                <a:cs typeface="Cambria Math"/>
              </a:rPr>
              <a:t>		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Photoautotrophs,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Photoheterotrophs,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Chemoautotrophs,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114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Chemoheterotrophs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5080" indent="-256540">
              <a:lnSpc>
                <a:spcPct val="80000"/>
              </a:lnSpc>
              <a:spcBef>
                <a:spcPts val="3145"/>
              </a:spcBef>
              <a:tabLst>
                <a:tab pos="46164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Microorganisms</a:t>
            </a:r>
            <a:r>
              <a:rPr sz="2400" spc="-114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often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grouped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according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their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energy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source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their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source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carbon</a:t>
            </a:r>
            <a:r>
              <a:rPr sz="2400" spc="-10" dirty="0">
                <a:latin typeface="Lucida Sans Unicode"/>
                <a:cs typeface="Lucida Sans Unicode"/>
              </a:rPr>
              <a:t>.</a:t>
            </a:r>
            <a:endParaRPr sz="2400" dirty="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8650" y="1368314"/>
            <a:ext cx="7886700" cy="1116781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84455" marR="5080" indent="214629">
              <a:lnSpc>
                <a:spcPts val="4029"/>
              </a:lnSpc>
              <a:spcBef>
                <a:spcPts val="1075"/>
              </a:spcBef>
              <a:tabLst>
                <a:tab pos="3303904" algn="l"/>
              </a:tabLst>
            </a:pPr>
            <a:r>
              <a:rPr sz="2400" b="1" spc="-10" dirty="0">
                <a:latin typeface="Calibri"/>
                <a:cs typeface="Calibri"/>
              </a:rPr>
              <a:t>Phototrophs</a:t>
            </a:r>
            <a:r>
              <a:rPr lang="en-US" sz="2400" b="1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use</a:t>
            </a:r>
            <a:r>
              <a:rPr sz="2400" spc="-1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radiant</a:t>
            </a:r>
            <a:r>
              <a:rPr sz="2400" spc="-1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energy </a:t>
            </a:r>
            <a:r>
              <a:rPr sz="2400" dirty="0">
                <a:latin typeface="Calibri"/>
                <a:cs typeface="Calibri"/>
              </a:rPr>
              <a:t>(light)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their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primary</a:t>
            </a:r>
            <a:r>
              <a:rPr sz="2400" spc="-1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energy source.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7998" y="2743200"/>
            <a:ext cx="7086600" cy="740652"/>
          </a:xfrm>
          <a:prstGeom prst="rect">
            <a:avLst/>
          </a:prstGeom>
        </p:spPr>
        <p:txBody>
          <a:bodyPr vert="horz" wrap="square" lIns="0" tIns="140970" rIns="0" bIns="0" rtlCol="0">
            <a:spAutoFit/>
          </a:bodyPr>
          <a:lstStyle/>
          <a:p>
            <a:pPr marL="12700" marR="5080" indent="104775">
              <a:lnSpc>
                <a:spcPct val="80000"/>
              </a:lnSpc>
              <a:spcBef>
                <a:spcPts val="1110"/>
              </a:spcBef>
              <a:tabLst>
                <a:tab pos="3232785" algn="l"/>
                <a:tab pos="3354704" algn="l"/>
              </a:tabLst>
            </a:pPr>
            <a:r>
              <a:rPr sz="2400" b="1" spc="-10" dirty="0">
                <a:latin typeface="Calibri"/>
                <a:cs typeface="Calibri"/>
              </a:rPr>
              <a:t>Chemotroph</a:t>
            </a:r>
            <a:r>
              <a:rPr lang="en-US" sz="2400" b="1" spc="-10" dirty="0">
                <a:latin typeface="Calibri"/>
                <a:cs typeface="Calibri"/>
              </a:rPr>
              <a:t>s </a:t>
            </a:r>
            <a:r>
              <a:rPr sz="2400" dirty="0">
                <a:latin typeface="Calibri"/>
                <a:cs typeface="Calibri"/>
              </a:rPr>
              <a:t>use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oxidation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reduction</a:t>
            </a:r>
            <a:r>
              <a:rPr sz="2400" dirty="0">
                <a:latin typeface="Calibri"/>
                <a:cs typeface="Calibri"/>
              </a:rPr>
              <a:t>	of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chemical compounds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their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primary </a:t>
            </a:r>
            <a:r>
              <a:rPr sz="2400" dirty="0">
                <a:latin typeface="Calibri"/>
                <a:cs typeface="Calibri"/>
              </a:rPr>
              <a:t>energy</a:t>
            </a:r>
            <a:r>
              <a:rPr sz="2400" spc="-2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source.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AB5A07-034E-E0D2-32CE-07874F02158E}"/>
              </a:ext>
            </a:extLst>
          </p:cNvPr>
          <p:cNvSpPr txBox="1"/>
          <p:nvPr/>
        </p:nvSpPr>
        <p:spPr>
          <a:xfrm>
            <a:off x="862376" y="556037"/>
            <a:ext cx="50812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Energy source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3943" y="1729338"/>
            <a:ext cx="7485380" cy="1168974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200025" marR="5080" indent="-187960">
              <a:lnSpc>
                <a:spcPct val="80000"/>
              </a:lnSpc>
              <a:spcBef>
                <a:spcPts val="965"/>
              </a:spcBef>
            </a:pPr>
            <a:r>
              <a:rPr sz="2400" b="1" spc="-10" dirty="0">
                <a:latin typeface="Calibri"/>
                <a:cs typeface="Calibri"/>
              </a:rPr>
              <a:t>Autotrophs</a:t>
            </a:r>
            <a:r>
              <a:rPr sz="2400" spc="-10" dirty="0">
                <a:latin typeface="Calibri"/>
                <a:cs typeface="Calibri"/>
              </a:rPr>
              <a:t>: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require</a:t>
            </a:r>
            <a:r>
              <a:rPr sz="2400" spc="-1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only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carbon</a:t>
            </a:r>
            <a:r>
              <a:rPr sz="2400" spc="-1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dioxide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carbon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source.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autotroph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can </a:t>
            </a:r>
            <a:r>
              <a:rPr sz="2400" spc="-10" dirty="0">
                <a:latin typeface="Calibri"/>
                <a:cs typeface="Calibri"/>
              </a:rPr>
              <a:t>synthesize</a:t>
            </a:r>
            <a:r>
              <a:rPr sz="2400" spc="-1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organic</a:t>
            </a:r>
            <a:r>
              <a:rPr sz="2400" spc="-114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molecules</a:t>
            </a:r>
            <a:r>
              <a:rPr sz="2400" spc="-15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from </a:t>
            </a:r>
            <a:r>
              <a:rPr sz="2400" dirty="0">
                <a:latin typeface="Calibri"/>
                <a:cs typeface="Calibri"/>
              </a:rPr>
              <a:t>inorganic</a:t>
            </a:r>
            <a:r>
              <a:rPr sz="2400" spc="-204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nutrients</a:t>
            </a:r>
            <a:r>
              <a:rPr sz="3600" spc="-10" dirty="0">
                <a:latin typeface="Calibri"/>
                <a:cs typeface="Calibri"/>
              </a:rPr>
              <a:t>.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400" y="3068292"/>
            <a:ext cx="7573645" cy="721416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62865" marR="5080" indent="-50800">
              <a:lnSpc>
                <a:spcPct val="80000"/>
              </a:lnSpc>
              <a:spcBef>
                <a:spcPts val="960"/>
              </a:spcBef>
            </a:pPr>
            <a:r>
              <a:rPr sz="2400" b="1" spc="-30" dirty="0">
                <a:latin typeface="Calibri"/>
                <a:cs typeface="Calibri"/>
              </a:rPr>
              <a:t>Heterotrophs</a:t>
            </a:r>
            <a:r>
              <a:rPr sz="2400" spc="-30" dirty="0">
                <a:latin typeface="Calibri"/>
                <a:cs typeface="Calibri"/>
              </a:rPr>
              <a:t>:</a:t>
            </a:r>
            <a:r>
              <a:rPr sz="2400" spc="-16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require</a:t>
            </a:r>
            <a:r>
              <a:rPr sz="2400" spc="-18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organic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forms</a:t>
            </a:r>
            <a:r>
              <a:rPr sz="2400" spc="-14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carbon.</a:t>
            </a:r>
            <a:r>
              <a:rPr sz="2400" spc="-1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40" dirty="0">
                <a:latin typeface="Calibri"/>
                <a:cs typeface="Calibri"/>
              </a:rPr>
              <a:t>Heterotroph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cannot</a:t>
            </a:r>
            <a:r>
              <a:rPr sz="2400" spc="-15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synthesize </a:t>
            </a:r>
            <a:r>
              <a:rPr sz="2400" spc="-30" dirty="0">
                <a:latin typeface="Calibri"/>
                <a:cs typeface="Calibri"/>
              </a:rPr>
              <a:t>organic</a:t>
            </a:r>
            <a:r>
              <a:rPr sz="2400" spc="-114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molecules</a:t>
            </a:r>
            <a:r>
              <a:rPr sz="2400" spc="-114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from</a:t>
            </a:r>
            <a:r>
              <a:rPr sz="2400" spc="-1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inorganic nutrients.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2A20D8-FAB9-1261-F6CB-6AB13121CCD0}"/>
              </a:ext>
            </a:extLst>
          </p:cNvPr>
          <p:cNvSpPr txBox="1"/>
          <p:nvPr/>
        </p:nvSpPr>
        <p:spPr>
          <a:xfrm>
            <a:off x="862376" y="556037"/>
            <a:ext cx="50812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Carbon  source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395" y="1876120"/>
            <a:ext cx="7614284" cy="1496051"/>
          </a:xfrm>
          <a:prstGeom prst="rect">
            <a:avLst/>
          </a:prstGeom>
        </p:spPr>
        <p:txBody>
          <a:bodyPr vert="horz" wrap="square" lIns="0" tIns="128905" rIns="0" bIns="0" rtlCol="0">
            <a:spAutoFit/>
          </a:bodyPr>
          <a:lstStyle/>
          <a:p>
            <a:pPr marL="12700" marR="5080" indent="73025">
              <a:lnSpc>
                <a:spcPct val="80000"/>
              </a:lnSpc>
              <a:spcBef>
                <a:spcPts val="1015"/>
              </a:spcBef>
            </a:pPr>
            <a:r>
              <a:rPr sz="2400" spc="-20" dirty="0">
                <a:latin typeface="Calibri"/>
                <a:cs typeface="Calibri"/>
              </a:rPr>
              <a:t>Nitrogen</a:t>
            </a:r>
            <a:r>
              <a:rPr sz="2400" spc="-1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needed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for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synthesis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such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molecules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amino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acids,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DNA, </a:t>
            </a:r>
            <a:r>
              <a:rPr sz="2400" dirty="0">
                <a:latin typeface="Calibri"/>
                <a:cs typeface="Calibri"/>
              </a:rPr>
              <a:t>RNA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515" dirty="0">
                <a:latin typeface="Calibri"/>
                <a:cs typeface="Calibri"/>
              </a:rPr>
              <a:t>A</a:t>
            </a:r>
            <a:r>
              <a:rPr sz="2400" spc="-220" dirty="0">
                <a:latin typeface="Calibri"/>
                <a:cs typeface="Calibri"/>
              </a:rPr>
              <a:t>T</a:t>
            </a:r>
            <a:r>
              <a:rPr sz="2400" spc="-685" dirty="0">
                <a:latin typeface="Calibri"/>
                <a:cs typeface="Calibri"/>
              </a:rPr>
              <a:t>P</a:t>
            </a:r>
            <a:r>
              <a:rPr sz="2400" spc="-5" dirty="0">
                <a:latin typeface="Calibri"/>
                <a:cs typeface="Calibri"/>
              </a:rPr>
              <a:t>.</a:t>
            </a:r>
            <a:r>
              <a:rPr sz="2400" spc="-1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Depending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on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the </a:t>
            </a:r>
            <a:r>
              <a:rPr sz="2400" spc="-20" dirty="0">
                <a:latin typeface="Calibri"/>
                <a:cs typeface="Calibri"/>
              </a:rPr>
              <a:t>organism,</a:t>
            </a:r>
            <a:r>
              <a:rPr sz="2400" spc="-15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nitrogen,</a:t>
            </a:r>
            <a:r>
              <a:rPr sz="2400" spc="-165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nitrates,</a:t>
            </a:r>
            <a:r>
              <a:rPr sz="2400" spc="-1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ammonia, </a:t>
            </a:r>
            <a:r>
              <a:rPr sz="2400" dirty="0">
                <a:latin typeface="Calibri"/>
                <a:cs typeface="Calibri"/>
              </a:rPr>
              <a:t>or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organic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nitrogen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compounds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may </a:t>
            </a:r>
            <a:r>
              <a:rPr sz="2400" dirty="0">
                <a:latin typeface="Calibri"/>
                <a:cs typeface="Calibri"/>
              </a:rPr>
              <a:t>be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used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nitrogen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source</a:t>
            </a:r>
            <a:r>
              <a:rPr sz="3800" spc="-10" dirty="0">
                <a:latin typeface="Calibri"/>
                <a:cs typeface="Calibri"/>
              </a:rPr>
              <a:t>.</a:t>
            </a:r>
            <a:endParaRPr sz="38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0A8763-FB4B-097D-C0B4-82B43C0267E7}"/>
              </a:ext>
            </a:extLst>
          </p:cNvPr>
          <p:cNvSpPr txBox="1"/>
          <p:nvPr/>
        </p:nvSpPr>
        <p:spPr>
          <a:xfrm>
            <a:off x="862376" y="556037"/>
            <a:ext cx="50812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Nitrogen  source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3422" y="1245998"/>
            <a:ext cx="7717155" cy="436600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3750"/>
              </a:lnSpc>
              <a:spcBef>
                <a:spcPts val="105"/>
              </a:spcBef>
              <a:tabLst>
                <a:tab pos="297180" algn="l"/>
              </a:tabLst>
            </a:pPr>
            <a:r>
              <a:rPr sz="5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5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Sulphur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07975" marR="97155" indent="977900" algn="r">
              <a:lnSpc>
                <a:spcPct val="84100"/>
              </a:lnSpc>
              <a:spcBef>
                <a:spcPts val="520"/>
              </a:spcBef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Sulphur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needed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synthesize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sulfur-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amino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acids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certain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vitamins.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Depending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on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organism,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sulfates, 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hydrogen</a:t>
            </a:r>
            <a:r>
              <a:rPr sz="2400" spc="-1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sulfide,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sulfur-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amino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>
              <a:lnSpc>
                <a:spcPts val="2750"/>
              </a:lnSpc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acids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may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used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sulfur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source.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ts val="3565"/>
              </a:lnSpc>
              <a:tabLst>
                <a:tab pos="36004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Phosphorus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849630" indent="756920">
              <a:lnSpc>
                <a:spcPts val="3070"/>
              </a:lnSpc>
              <a:spcBef>
                <a:spcPts val="695"/>
              </a:spcBef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Phosphorus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needed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synthesize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phospholipids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DNA,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RNA,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45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204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z="2400" spc="-605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5080" indent="664210">
              <a:lnSpc>
                <a:spcPts val="3110"/>
              </a:lnSpc>
              <a:spcBef>
                <a:spcPts val="390"/>
              </a:spcBef>
            </a:pP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Phosphate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ions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primary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source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phosphorus.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ts val="3440"/>
              </a:lnSpc>
              <a:tabLst>
                <a:tab pos="36004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Potassium</a:t>
            </a:r>
            <a:r>
              <a:rPr sz="2400" b="1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magnesium,</a:t>
            </a:r>
            <a:r>
              <a:rPr sz="2400" b="1" spc="-1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b="1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calcium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701E55-A61F-7FDD-18E1-FFA5812419D0}"/>
              </a:ext>
            </a:extLst>
          </p:cNvPr>
          <p:cNvSpPr txBox="1"/>
          <p:nvPr/>
        </p:nvSpPr>
        <p:spPr>
          <a:xfrm>
            <a:off x="1066800" y="390913"/>
            <a:ext cx="50812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Minerals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1563" y="744474"/>
            <a:ext cx="7613015" cy="367735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3770"/>
              </a:lnSpc>
              <a:spcBef>
                <a:spcPts val="105"/>
              </a:spcBef>
              <a:tabLst>
                <a:tab pos="268605" algn="l"/>
              </a:tabLst>
            </a:pPr>
            <a:r>
              <a:rPr sz="215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215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Iron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98145">
              <a:lnSpc>
                <a:spcPts val="3770"/>
              </a:lnSpc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Iron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part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certain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enzymes.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ts val="3835"/>
              </a:lnSpc>
              <a:spcBef>
                <a:spcPts val="2965"/>
              </a:spcBef>
              <a:tabLst>
                <a:tab pos="26860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Trace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elements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5080" indent="900430">
              <a:lnSpc>
                <a:spcPct val="80000"/>
              </a:lnSpc>
              <a:spcBef>
                <a:spcPts val="760"/>
              </a:spcBef>
              <a:tabLst>
                <a:tab pos="536956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Minute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amounts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required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some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function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cofactors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like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Na,Zn,copper,manganese,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cobalt ions.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41400">
              <a:lnSpc>
                <a:spcPts val="2915"/>
              </a:lnSpc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Cofactors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function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electron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244475">
              <a:lnSpc>
                <a:spcPts val="3100"/>
              </a:lnSpc>
              <a:spcBef>
                <a:spcPts val="555"/>
              </a:spcBef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donors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electron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acceptors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during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enzyme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reaction.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417446"/>
            <a:ext cx="7795259" cy="19107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90805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Availability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water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critical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factor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that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affects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growth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all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cells.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5080" indent="-256540">
              <a:lnSpc>
                <a:spcPct val="100000"/>
              </a:lnSpc>
              <a:spcBef>
                <a:spcPts val="395"/>
              </a:spcBef>
              <a:tabLst>
                <a:tab pos="37655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availability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water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depends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upon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its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presence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atmosphere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(relative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humidity)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its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presence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solution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substance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(water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activity).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3730804"/>
            <a:ext cx="712089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1305" marR="17780" indent="-256540" algn="just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spc="195" dirty="0">
                <a:solidFill>
                  <a:srgbClr val="2CA0BD"/>
                </a:solidFill>
                <a:latin typeface="Cambria Math"/>
                <a:cs typeface="Cambria Math"/>
              </a:rPr>
              <a:t> 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water</a:t>
            </a:r>
            <a:r>
              <a:rPr sz="2400" spc="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activity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(A</a:t>
            </a:r>
            <a:r>
              <a:rPr sz="2400" baseline="-16975" dirty="0"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 pure</a:t>
            </a:r>
            <a:r>
              <a:rPr sz="24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400" baseline="-16975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400" spc="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1.0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(100%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water).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Microorganisms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live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over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range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baseline="-16975" dirty="0"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400" spc="405" baseline="-169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1.0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0.7.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C07C08-034F-B10D-4137-A0ACD31270E8}"/>
              </a:ext>
            </a:extLst>
          </p:cNvPr>
          <p:cNvSpPr txBox="1"/>
          <p:nvPr/>
        </p:nvSpPr>
        <p:spPr>
          <a:xfrm>
            <a:off x="914400" y="508271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Water 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363" y="1755987"/>
            <a:ext cx="7757795" cy="22801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Growth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factors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organic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compounds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such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amino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acids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purines,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pyrimidines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vitamins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must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have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growth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but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cannot</a:t>
            </a:r>
            <a:r>
              <a:rPr sz="2400" spc="-1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synthesize</a:t>
            </a:r>
            <a:r>
              <a:rPr sz="2400" spc="-1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itself.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826135" indent="-256540">
              <a:lnSpc>
                <a:spcPct val="100000"/>
              </a:lnSpc>
              <a:spcBef>
                <a:spcPts val="395"/>
              </a:spcBef>
              <a:tabLst>
                <a:tab pos="37655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Organisms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having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complex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nutritional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requirements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needing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many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growth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factors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said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fastidious.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97907E-4A34-D7CB-F763-3D1FAD8E77D2}"/>
              </a:ext>
            </a:extLst>
          </p:cNvPr>
          <p:cNvSpPr txBox="1"/>
          <p:nvPr/>
        </p:nvSpPr>
        <p:spPr>
          <a:xfrm>
            <a:off x="770432" y="457200"/>
            <a:ext cx="418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Growth factors  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363" y="1487273"/>
            <a:ext cx="792289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Microbial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metabolism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means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sz="2400" u="sng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microbe</a:t>
            </a:r>
            <a:r>
              <a:rPr sz="2400" u="sng" spc="4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obtains</a:t>
            </a:r>
            <a:r>
              <a:rPr sz="24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energy</a:t>
            </a:r>
            <a:r>
              <a:rPr sz="2400" spc="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nutrients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(e.g.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carbon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needs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live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reproduce.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200" y="2718456"/>
            <a:ext cx="785304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Microbes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use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many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different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types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2400" u="sng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metabolic</a:t>
            </a:r>
            <a:r>
              <a:rPr sz="2400" u="sng" spc="-9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strategies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species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often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be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differentiated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each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other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based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on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metabolic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characteristics.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3784F2-BB26-44FF-9DF1-F5BA6D4C61AB}"/>
              </a:ext>
            </a:extLst>
          </p:cNvPr>
          <p:cNvSpPr txBox="1"/>
          <p:nvPr/>
        </p:nvSpPr>
        <p:spPr>
          <a:xfrm>
            <a:off x="770432" y="457200"/>
            <a:ext cx="5477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Bacterial metabolism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3836" y="457200"/>
            <a:ext cx="7331963" cy="2631948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363" y="1417446"/>
            <a:ext cx="7753984" cy="2626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29845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Heterotrophic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metabolism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biologic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oxidation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organic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compounds,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such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as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glucose,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yield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ATP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simpler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organic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(or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inorganic)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compounds,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needed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bacterial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biosynthetic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chemical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reactions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5080" indent="-256540">
              <a:lnSpc>
                <a:spcPct val="100000"/>
              </a:lnSpc>
              <a:spcBef>
                <a:spcPts val="3125"/>
              </a:spcBef>
              <a:tabLst>
                <a:tab pos="37655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All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heterotrophic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  <a:r>
              <a:rPr sz="2400" spc="-114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require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preformed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organic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compounds.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AFF7D1-ACEC-B433-47D6-BC1E20197B91}"/>
              </a:ext>
            </a:extLst>
          </p:cNvPr>
          <p:cNvSpPr txBox="1"/>
          <p:nvPr/>
        </p:nvSpPr>
        <p:spPr>
          <a:xfrm>
            <a:off x="770432" y="457200"/>
            <a:ext cx="6087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Heterotrophic  metabolism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2968" y="1417446"/>
            <a:ext cx="7795895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1305" marR="17780" indent="-256540">
              <a:lnSpc>
                <a:spcPct val="100000"/>
              </a:lnSpc>
              <a:spcBef>
                <a:spcPts val="100"/>
              </a:spcBef>
              <a:tabLst>
                <a:tab pos="281305" algn="l"/>
                <a:tab pos="491045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These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carbon-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nitrogen-containing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compounds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growth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substrates,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are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used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aerobically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anaerobically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generate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reducing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equivalents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(e.g.,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	NADH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400" spc="-30" baseline="20061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3459556"/>
            <a:ext cx="689292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 algn="just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200" spc="480" dirty="0">
                <a:solidFill>
                  <a:srgbClr val="2CA0BD"/>
                </a:solidFill>
                <a:latin typeface="Cambria Math"/>
                <a:cs typeface="Cambria Math"/>
              </a:rPr>
              <a:t>  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These</a:t>
            </a:r>
            <a:r>
              <a:rPr sz="2400" spc="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reducing</a:t>
            </a:r>
            <a:r>
              <a:rPr sz="2400" spc="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equivalents</a:t>
            </a:r>
            <a:r>
              <a:rPr sz="2400" spc="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1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turn</a:t>
            </a:r>
            <a:r>
              <a:rPr sz="2400" spc="1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are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chemical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energy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sources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all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biologic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oxidative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fermentative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systems.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1456127"/>
            <a:ext cx="7390765" cy="861583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268605" marR="5080" indent="-256540" algn="just">
              <a:lnSpc>
                <a:spcPts val="2020"/>
              </a:lnSpc>
              <a:spcBef>
                <a:spcPts val="585"/>
              </a:spcBef>
            </a:pPr>
            <a:r>
              <a:rPr sz="140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400" spc="345" dirty="0">
                <a:solidFill>
                  <a:srgbClr val="2CA0BD"/>
                </a:solidFill>
                <a:latin typeface="Cambria Math"/>
                <a:cs typeface="Cambria Math"/>
              </a:rPr>
              <a:t> 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Respiration</a:t>
            </a:r>
            <a:r>
              <a:rPr sz="2400" spc="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sz="2400" spc="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heterotrophic</a:t>
            </a:r>
            <a:r>
              <a:rPr sz="2400" spc="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metabolism</a:t>
            </a:r>
            <a:r>
              <a:rPr sz="2400" spc="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that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uses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oxygen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38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moles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ATP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derived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oxidation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mole of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glucose.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4868" y="2528696"/>
            <a:ext cx="8016875" cy="2851678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319405" marR="30480" indent="-256540">
              <a:lnSpc>
                <a:spcPct val="79300"/>
              </a:lnSpc>
              <a:spcBef>
                <a:spcPts val="620"/>
              </a:spcBef>
              <a:tabLst>
                <a:tab pos="319405" algn="l"/>
              </a:tabLst>
            </a:pPr>
            <a:r>
              <a:rPr sz="14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4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Glucose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most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common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substrate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used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heterotrophic</a:t>
            </a:r>
            <a:r>
              <a:rPr sz="2400" spc="-1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metabolism.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Most</a:t>
            </a:r>
            <a:r>
              <a:rPr sz="2400" spc="-1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aerobic</a:t>
            </a:r>
            <a:r>
              <a:rPr sz="2400" spc="-114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organisms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oxidize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glucose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completely.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19405" marR="377190" indent="-256540">
              <a:lnSpc>
                <a:spcPct val="80000"/>
              </a:lnSpc>
              <a:spcBef>
                <a:spcPts val="2800"/>
              </a:spcBef>
              <a:tabLst>
                <a:tab pos="31940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Respiration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takes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place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any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organic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compound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(usually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carbohydrate)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oxidized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completely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CO</a:t>
            </a:r>
            <a:r>
              <a:rPr sz="2400" spc="-30" baseline="-15873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spc="-120" baseline="-15873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and H</a:t>
            </a:r>
            <a:r>
              <a:rPr sz="2400" spc="-37" baseline="-15873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1140">
              <a:lnSpc>
                <a:spcPct val="100000"/>
              </a:lnSpc>
              <a:spcBef>
                <a:spcPts val="2175"/>
              </a:spcBef>
            </a:pP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400" spc="-15" baseline="-15873" dirty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400" spc="-15" baseline="-15873" dirty="0">
                <a:latin typeface="Calibri" panose="020F0502020204030204" pitchFamily="34" charset="0"/>
                <a:cs typeface="Calibri" panose="020F0502020204030204" pitchFamily="34" charset="0"/>
              </a:rPr>
              <a:t>12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400" spc="-15" baseline="-15873" dirty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+6O</a:t>
            </a:r>
            <a:r>
              <a:rPr sz="2400" spc="-15" baseline="-15873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→6CO</a:t>
            </a:r>
            <a:r>
              <a:rPr sz="2400" spc="-15" baseline="-15873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+6H</a:t>
            </a:r>
            <a:r>
              <a:rPr sz="2400" spc="-15" baseline="-15873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O+Energy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E3FBD8-0018-D78C-9A70-5338EBF268ED}"/>
              </a:ext>
            </a:extLst>
          </p:cNvPr>
          <p:cNvSpPr txBox="1"/>
          <p:nvPr/>
        </p:nvSpPr>
        <p:spPr>
          <a:xfrm>
            <a:off x="770432" y="457200"/>
            <a:ext cx="6087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Respiration 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363" y="1648856"/>
            <a:ext cx="6830695" cy="7976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complete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oxidation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glucose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may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involve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fundamental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biochemical pathways</a:t>
            </a:r>
            <a:r>
              <a:rPr sz="2700" spc="-10" dirty="0"/>
              <a:t>.</a:t>
            </a:r>
            <a:endParaRPr sz="2700" dirty="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363" y="3048380"/>
            <a:ext cx="7614284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  <a:tab pos="1104900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glycolytic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Krebs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cycle,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third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is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series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membrane-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bound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electron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transport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oxidations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coupled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oxidative phosphorylation.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9353" y="1443116"/>
            <a:ext cx="7746365" cy="7976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275" marR="30480" indent="-257810">
              <a:lnSpc>
                <a:spcPct val="100000"/>
              </a:lnSpc>
              <a:spcBef>
                <a:spcPts val="100"/>
              </a:spcBef>
              <a:tabLst>
                <a:tab pos="29527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aerobic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respiration,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molecular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400" baseline="-16975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serves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as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terminal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acceptor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electrons</a:t>
            </a:r>
            <a:r>
              <a:rPr sz="2700" spc="-10" dirty="0"/>
              <a:t>.</a:t>
            </a:r>
            <a:endParaRPr sz="2700" dirty="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6653" y="2636901"/>
            <a:ext cx="7656195" cy="1900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7975" marR="43180" indent="-257810">
              <a:lnSpc>
                <a:spcPct val="100000"/>
              </a:lnSpc>
              <a:spcBef>
                <a:spcPts val="100"/>
              </a:spcBef>
              <a:tabLst>
                <a:tab pos="414655" algn="l"/>
              </a:tabLst>
            </a:pPr>
            <a:r>
              <a:rPr sz="12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200" dirty="0">
                <a:solidFill>
                  <a:srgbClr val="2CA0BD"/>
                </a:solidFill>
                <a:latin typeface="Cambria Math"/>
                <a:cs typeface="Cambria Math"/>
              </a:rPr>
              <a:t>	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anaerobic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respiration,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sz="2400" baseline="-16975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sz="2400" baseline="20061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SO</a:t>
            </a:r>
            <a:r>
              <a:rPr sz="2400" baseline="-16975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sz="2400" baseline="20061" dirty="0">
                <a:latin typeface="Calibri" panose="020F0502020204030204" pitchFamily="34" charset="0"/>
                <a:cs typeface="Calibri" panose="020F0502020204030204" pitchFamily="34" charset="0"/>
              </a:rPr>
              <a:t>2–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CO</a:t>
            </a:r>
            <a:r>
              <a:rPr sz="2400" spc="-30" baseline="-16975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fumarate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serve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terminal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electron acceptors.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07975" marR="86360" indent="-257810">
              <a:lnSpc>
                <a:spcPct val="100000"/>
              </a:lnSpc>
              <a:spcBef>
                <a:spcPts val="3215"/>
              </a:spcBef>
              <a:tabLst>
                <a:tab pos="41465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Ammonia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formed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protein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amino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acids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present.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363" y="1693013"/>
            <a:ext cx="778827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Fermentation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process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extracting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energy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dirty="0">
                <a:solidFill>
                  <a:srgbClr val="467886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oxidation</a:t>
            </a:r>
            <a:r>
              <a:rPr sz="2400" u="sng" spc="-75" dirty="0">
                <a:uFill>
                  <a:solidFill>
                    <a:srgbClr val="0000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organic compounds,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such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dirty="0"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carbohydrates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using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an </a:t>
            </a:r>
            <a:r>
              <a:rPr sz="2400" u="sng" spc="-10" dirty="0">
                <a:solidFill>
                  <a:srgbClr val="467886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endogenous</a:t>
            </a:r>
            <a:r>
              <a:rPr sz="2400" u="sng" spc="-165" dirty="0">
                <a:uFill>
                  <a:solidFill>
                    <a:srgbClr val="0000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2400" u="sng" dirty="0">
                <a:solidFill>
                  <a:srgbClr val="467886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electron</a:t>
            </a:r>
            <a:r>
              <a:rPr sz="2400" u="sng" spc="-110" dirty="0">
                <a:solidFill>
                  <a:srgbClr val="467886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2400" u="sng" spc="-10" dirty="0"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acceptor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363" y="3650360"/>
            <a:ext cx="914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395" y="3459556"/>
            <a:ext cx="726567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31165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breakdown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monosaccharide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such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glucose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pyruvic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acid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than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lactic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acid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turn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medium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acidic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be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detected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indicator.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0FD0A4-6B8C-5ABD-62DD-A3F06DCEB453}"/>
              </a:ext>
            </a:extLst>
          </p:cNvPr>
          <p:cNvSpPr txBox="1"/>
          <p:nvPr/>
        </p:nvSpPr>
        <p:spPr>
          <a:xfrm>
            <a:off x="770432" y="457200"/>
            <a:ext cx="6087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Fermentation  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3171" y="1381124"/>
            <a:ext cx="7705090" cy="76136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280670" marR="5080" indent="-268605">
              <a:lnSpc>
                <a:spcPts val="2800"/>
              </a:lnSpc>
              <a:spcBef>
                <a:spcPts val="355"/>
              </a:spcBef>
              <a:tabLst>
                <a:tab pos="280670" algn="l"/>
              </a:tabLst>
            </a:pPr>
            <a:r>
              <a:rPr sz="17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7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sz="25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5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sz="25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called</a:t>
            </a:r>
            <a:r>
              <a:rPr sz="25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spc="-10" dirty="0">
                <a:latin typeface="Calibri" panose="020F0502020204030204" pitchFamily="34" charset="0"/>
                <a:cs typeface="Calibri" panose="020F0502020204030204" pitchFamily="34" charset="0"/>
              </a:rPr>
              <a:t>glycolytic</a:t>
            </a:r>
            <a:r>
              <a:rPr sz="25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cycle</a:t>
            </a:r>
            <a:r>
              <a:rPr sz="25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5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spc="-10" dirty="0">
                <a:latin typeface="Calibri" panose="020F0502020204030204" pitchFamily="34" charset="0"/>
                <a:cs typeface="Calibri" panose="020F0502020204030204" pitchFamily="34" charset="0"/>
              </a:rPr>
              <a:t>facultative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  <a:r>
              <a:rPr sz="25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generate</a:t>
            </a:r>
            <a:r>
              <a:rPr sz="25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ATP</a:t>
            </a:r>
            <a:r>
              <a:rPr sz="25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5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5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absence</a:t>
            </a:r>
            <a:r>
              <a:rPr sz="25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5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spc="-10" dirty="0">
                <a:latin typeface="Calibri" panose="020F0502020204030204" pitchFamily="34" charset="0"/>
                <a:cs typeface="Calibri" panose="020F0502020204030204" pitchFamily="34" charset="0"/>
              </a:rPr>
              <a:t>oxygen</a:t>
            </a:r>
            <a:r>
              <a:rPr sz="2500" spc="-10" dirty="0"/>
              <a:t>.</a:t>
            </a:r>
            <a:endParaRPr sz="2500" dirty="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363" y="2448305"/>
            <a:ext cx="7317740" cy="3082254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68605" marR="908050" indent="-256540" algn="just">
              <a:lnSpc>
                <a:spcPts val="2400"/>
              </a:lnSpc>
              <a:spcBef>
                <a:spcPts val="675"/>
              </a:spcBef>
            </a:pPr>
            <a:r>
              <a:rPr sz="1200" spc="434" dirty="0">
                <a:solidFill>
                  <a:srgbClr val="2CA0BD"/>
                </a:solidFill>
                <a:latin typeface="Cambria Math"/>
                <a:cs typeface="Cambria Math"/>
              </a:rPr>
              <a:t> 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sz="2500" spc="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oxygen</a:t>
            </a:r>
            <a:r>
              <a:rPr sz="2500" spc="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present</a:t>
            </a:r>
            <a:r>
              <a:rPr sz="2500" spc="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pyruvate</a:t>
            </a:r>
            <a:r>
              <a:rPr sz="2500" spc="114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produce</a:t>
            </a:r>
            <a:r>
              <a:rPr sz="2500" spc="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spc="-25" dirty="0"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fermentation</a:t>
            </a:r>
            <a:r>
              <a:rPr sz="25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enter</a:t>
            </a:r>
            <a:r>
              <a:rPr sz="25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5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kreb</a:t>
            </a:r>
            <a:r>
              <a:rPr sz="25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cycle</a:t>
            </a:r>
            <a:r>
              <a:rPr sz="25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spc="-10" dirty="0">
                <a:latin typeface="Calibri" panose="020F0502020204030204" pitchFamily="34" charset="0"/>
                <a:cs typeface="Calibri" panose="020F0502020204030204" pitchFamily="34" charset="0"/>
              </a:rPr>
              <a:t>which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generates</a:t>
            </a:r>
            <a:r>
              <a:rPr sz="2500" spc="-1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more</a:t>
            </a:r>
            <a:r>
              <a:rPr sz="25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ATP</a:t>
            </a:r>
            <a:r>
              <a:rPr sz="25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spc="-5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sz="2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2470"/>
              </a:spcBef>
              <a:tabLst>
                <a:tab pos="268605" algn="l"/>
                <a:tab pos="2113915" algn="l"/>
              </a:tabLst>
            </a:pPr>
            <a:r>
              <a:rPr sz="25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500" spc="-10" dirty="0">
                <a:latin typeface="Calibri" panose="020F0502020204030204" pitchFamily="34" charset="0"/>
                <a:cs typeface="Calibri" panose="020F0502020204030204" pitchFamily="34" charset="0"/>
              </a:rPr>
              <a:t>Facultative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	and</a:t>
            </a:r>
            <a:r>
              <a:rPr sz="25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spc="-10" dirty="0">
                <a:latin typeface="Calibri" panose="020F0502020204030204" pitchFamily="34" charset="0"/>
                <a:cs typeface="Calibri" panose="020F0502020204030204" pitchFamily="34" charset="0"/>
              </a:rPr>
              <a:t>anaerobes</a:t>
            </a:r>
            <a:r>
              <a:rPr sz="2500" spc="-1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spc="-10" dirty="0">
                <a:latin typeface="Calibri" panose="020F0502020204030204" pitchFamily="34" charset="0"/>
                <a:cs typeface="Calibri" panose="020F0502020204030204" pitchFamily="34" charset="0"/>
              </a:rPr>
              <a:t>fermentates.</a:t>
            </a:r>
            <a:endParaRPr sz="2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5080" indent="-256540">
              <a:lnSpc>
                <a:spcPct val="80000"/>
              </a:lnSpc>
              <a:spcBef>
                <a:spcPts val="3350"/>
              </a:spcBef>
              <a:tabLst>
                <a:tab pos="368935" algn="l"/>
              </a:tabLst>
            </a:pPr>
            <a:r>
              <a:rPr sz="25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Presence</a:t>
            </a:r>
            <a:r>
              <a:rPr sz="2500" spc="-1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5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abundant</a:t>
            </a:r>
            <a:r>
              <a:rPr sz="25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oxygen,</a:t>
            </a:r>
            <a:r>
              <a:rPr sz="2500" spc="-1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u="sng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yeast</a:t>
            </a:r>
            <a:r>
              <a:rPr sz="2500" u="sng" spc="-14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 </a:t>
            </a:r>
            <a:r>
              <a:rPr sz="2500" spc="-10" dirty="0">
                <a:latin typeface="Calibri" panose="020F0502020204030204" pitchFamily="34" charset="0"/>
                <a:cs typeface="Calibri" panose="020F0502020204030204" pitchFamily="34" charset="0"/>
              </a:rPr>
              <a:t>cells fermentation</a:t>
            </a:r>
            <a:r>
              <a:rPr sz="25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500" spc="-1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u="sng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oxidative</a:t>
            </a:r>
            <a:r>
              <a:rPr sz="2500" u="sng" spc="-80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 </a:t>
            </a:r>
            <a:r>
              <a:rPr sz="2500" u="sng" spc="-10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phosphorylation</a:t>
            </a:r>
            <a:r>
              <a:rPr sz="2500" spc="-1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sz="2500" spc="-1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spc="-25" dirty="0">
                <a:latin typeface="Calibri" panose="020F0502020204030204" pitchFamily="34" charset="0"/>
                <a:cs typeface="Calibri" panose="020F0502020204030204" pitchFamily="34" charset="0"/>
              </a:rPr>
              <a:t>as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long</a:t>
            </a:r>
            <a:r>
              <a:rPr sz="25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5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u="sng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sugars</a:t>
            </a:r>
            <a:r>
              <a:rPr sz="2500" u="sng" spc="-9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5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readily</a:t>
            </a:r>
            <a:r>
              <a:rPr sz="25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available</a:t>
            </a:r>
            <a:r>
              <a:rPr sz="25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spc="-25" dirty="0"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2500" spc="-10" dirty="0">
                <a:latin typeface="Calibri" panose="020F0502020204030204" pitchFamily="34" charset="0"/>
                <a:cs typeface="Calibri" panose="020F0502020204030204" pitchFamily="34" charset="0"/>
              </a:rPr>
              <a:t>consumption.</a:t>
            </a:r>
            <a:endParaRPr sz="2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363" y="1417446"/>
            <a:ext cx="7842250" cy="7976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Lactose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must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broken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down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E.coli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before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fermentation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occurs</a:t>
            </a:r>
            <a:r>
              <a:rPr sz="2700" spc="-10" dirty="0">
                <a:latin typeface="Lucida Sans Unicode"/>
                <a:cs typeface="Lucida Sans Unicode"/>
              </a:rPr>
              <a:t>.</a:t>
            </a:r>
            <a:endParaRPr sz="2700" dirty="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363" y="2636901"/>
            <a:ext cx="6671309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Fermentation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sugars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use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differentiate</a:t>
            </a:r>
            <a:r>
              <a:rPr sz="2400" spc="-1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microorganism.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42464" y="3144139"/>
            <a:ext cx="93345" cy="15240"/>
          </a:xfrm>
          <a:custGeom>
            <a:avLst/>
            <a:gdLst/>
            <a:ahLst/>
            <a:cxnLst/>
            <a:rect l="l" t="t" r="r" b="b"/>
            <a:pathLst>
              <a:path w="93344" h="15239">
                <a:moveTo>
                  <a:pt x="92963" y="0"/>
                </a:moveTo>
                <a:lnTo>
                  <a:pt x="0" y="0"/>
                </a:lnTo>
                <a:lnTo>
                  <a:pt x="0" y="15239"/>
                </a:lnTo>
                <a:lnTo>
                  <a:pt x="92963" y="15239"/>
                </a:lnTo>
                <a:lnTo>
                  <a:pt x="92963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45363" y="1411350"/>
            <a:ext cx="7678420" cy="388696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68605" marR="5080" indent="-256540">
              <a:lnSpc>
                <a:spcPts val="2700"/>
              </a:lnSpc>
              <a:spcBef>
                <a:spcPts val="434"/>
              </a:spcBef>
              <a:tabLst>
                <a:tab pos="268605" algn="l"/>
              </a:tabLst>
            </a:pPr>
            <a:r>
              <a:rPr sz="17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7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During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fermentation,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pyruvate</a:t>
            </a:r>
            <a:r>
              <a:rPr sz="2400" u="sng" spc="-7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metabolised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various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compounds.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366395" indent="-256540">
              <a:lnSpc>
                <a:spcPts val="2700"/>
              </a:lnSpc>
              <a:spcBef>
                <a:spcPts val="2700"/>
              </a:spcBef>
              <a:tabLst>
                <a:tab pos="36893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Homolactic</a:t>
            </a:r>
            <a:r>
              <a:rPr sz="2400" spc="-1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fermentation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production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2400" u="sng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lactic</a:t>
            </a:r>
            <a:r>
              <a:rPr sz="2400" u="sng" spc="-70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 </a:t>
            </a:r>
            <a:r>
              <a:rPr sz="2400" u="sng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acid</a:t>
            </a:r>
            <a:r>
              <a:rPr sz="2400" spc="-95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pyruvate.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709295" indent="-256540">
              <a:lnSpc>
                <a:spcPts val="2700"/>
              </a:lnSpc>
              <a:spcBef>
                <a:spcPts val="2800"/>
              </a:spcBef>
              <a:tabLst>
                <a:tab pos="36893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Alcoholic</a:t>
            </a:r>
            <a:r>
              <a:rPr sz="2400" spc="-1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fermentation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conversion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pyruvate</a:t>
            </a:r>
            <a:r>
              <a:rPr sz="2400" spc="-1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ethanol</a:t>
            </a:r>
            <a:r>
              <a:rPr sz="2400" u="sng" spc="-7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carbon</a:t>
            </a:r>
            <a:r>
              <a:rPr sz="2400" u="sng" spc="-130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 </a:t>
            </a:r>
            <a:r>
              <a:rPr sz="2400" u="sng" spc="-10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dioxide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250825" indent="-256540">
              <a:lnSpc>
                <a:spcPts val="2700"/>
              </a:lnSpc>
              <a:spcBef>
                <a:spcPts val="2700"/>
              </a:spcBef>
              <a:tabLst>
                <a:tab pos="36893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Heterolactic</a:t>
            </a:r>
            <a:r>
              <a:rPr sz="2400" spc="-1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fermentation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production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lactic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acid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well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other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acids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alcohols</a:t>
            </a:r>
            <a:r>
              <a:rPr sz="2500" spc="-10" dirty="0">
                <a:latin typeface="Lucida Sans Unicode"/>
                <a:cs typeface="Lucida Sans Unicode"/>
              </a:rPr>
              <a:t>.</a:t>
            </a:r>
            <a:endParaRPr sz="2500" dirty="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363" y="1412707"/>
            <a:ext cx="7889875" cy="1268937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5"/>
              </a:spcBef>
              <a:tabLst>
                <a:tab pos="37782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Embden</a:t>
            </a:r>
            <a:r>
              <a:rPr sz="2400" spc="-1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Meyerhof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Pathway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5080" indent="607695">
              <a:lnSpc>
                <a:spcPct val="100000"/>
              </a:lnSpc>
              <a:spcBef>
                <a:spcPts val="395"/>
              </a:spcBef>
              <a:tabLst>
                <a:tab pos="347980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homolactic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fermentation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breaks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down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both</a:t>
            </a:r>
            <a:r>
              <a:rPr sz="2400" spc="-114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molecules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pyruvate</a:t>
            </a:r>
            <a:r>
              <a:rPr sz="2400" spc="-1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spc="-10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lactate</a:t>
            </a:r>
            <a:r>
              <a:rPr sz="2700" spc="-10" dirty="0"/>
              <a:t>.</a:t>
            </a:r>
            <a:endParaRPr sz="2700" dirty="0"/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31E45B-86BF-0613-62C9-2133D954C680}"/>
              </a:ext>
            </a:extLst>
          </p:cNvPr>
          <p:cNvSpPr txBox="1"/>
          <p:nvPr/>
        </p:nvSpPr>
        <p:spPr>
          <a:xfrm>
            <a:off x="770432" y="457200"/>
            <a:ext cx="6087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Pathway of fermentation  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45920" y="0"/>
            <a:ext cx="6408420" cy="5391912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8451" y="682751"/>
            <a:ext cx="4131564" cy="32156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105400" y="304800"/>
            <a:ext cx="3657600" cy="576376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173276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35622" y="-25526"/>
            <a:ext cx="5626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spiral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8027" y="1463292"/>
            <a:ext cx="768794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700" dirty="0"/>
              <a:t>In</a:t>
            </a:r>
            <a:r>
              <a:rPr sz="2700" spc="-75" dirty="0"/>
              <a:t> </a:t>
            </a:r>
            <a:r>
              <a:rPr sz="2700" dirty="0"/>
              <a:t>heterolactic</a:t>
            </a:r>
            <a:r>
              <a:rPr sz="2700" spc="-114" dirty="0"/>
              <a:t> </a:t>
            </a:r>
            <a:r>
              <a:rPr sz="2700" dirty="0"/>
              <a:t>acid</a:t>
            </a:r>
            <a:r>
              <a:rPr sz="2700" spc="-90" dirty="0"/>
              <a:t> </a:t>
            </a:r>
            <a:r>
              <a:rPr sz="2700" dirty="0"/>
              <a:t>fermentation,</a:t>
            </a:r>
            <a:r>
              <a:rPr sz="2700" spc="-110" dirty="0"/>
              <a:t> </a:t>
            </a:r>
            <a:r>
              <a:rPr sz="2700" spc="-25" dirty="0"/>
              <a:t>one </a:t>
            </a:r>
            <a:r>
              <a:rPr sz="2700" dirty="0"/>
              <a:t>molecule</a:t>
            </a:r>
            <a:r>
              <a:rPr sz="2700" spc="-45" dirty="0"/>
              <a:t> </a:t>
            </a:r>
            <a:r>
              <a:rPr sz="2700" dirty="0"/>
              <a:t>of</a:t>
            </a:r>
            <a:r>
              <a:rPr sz="2700" spc="-60" dirty="0"/>
              <a:t> </a:t>
            </a:r>
            <a:r>
              <a:rPr sz="2700" dirty="0"/>
              <a:t>pyruvate</a:t>
            </a:r>
            <a:r>
              <a:rPr sz="2700" spc="-95" dirty="0"/>
              <a:t> </a:t>
            </a:r>
            <a:r>
              <a:rPr sz="2700" dirty="0"/>
              <a:t>is</a:t>
            </a:r>
            <a:r>
              <a:rPr sz="2700" spc="-60" dirty="0"/>
              <a:t> </a:t>
            </a:r>
            <a:r>
              <a:rPr sz="2700" dirty="0"/>
              <a:t>converted</a:t>
            </a:r>
            <a:r>
              <a:rPr sz="2700" spc="-80" dirty="0"/>
              <a:t> </a:t>
            </a:r>
            <a:r>
              <a:rPr sz="2700" dirty="0"/>
              <a:t>to</a:t>
            </a:r>
            <a:r>
              <a:rPr sz="2700" spc="-55" dirty="0"/>
              <a:t> </a:t>
            </a:r>
            <a:r>
              <a:rPr sz="2700" spc="-10" dirty="0"/>
              <a:t>lactate; </a:t>
            </a:r>
            <a:r>
              <a:rPr sz="2700" dirty="0"/>
              <a:t>the</a:t>
            </a:r>
            <a:r>
              <a:rPr sz="2700" spc="-65" dirty="0"/>
              <a:t> </a:t>
            </a:r>
            <a:r>
              <a:rPr sz="2700" dirty="0"/>
              <a:t>other</a:t>
            </a:r>
            <a:r>
              <a:rPr sz="2700" spc="-70" dirty="0"/>
              <a:t> </a:t>
            </a:r>
            <a:r>
              <a:rPr sz="2700" dirty="0"/>
              <a:t>is</a:t>
            </a:r>
            <a:r>
              <a:rPr sz="2700" spc="-70" dirty="0"/>
              <a:t> </a:t>
            </a:r>
            <a:r>
              <a:rPr sz="2700" dirty="0"/>
              <a:t>converted</a:t>
            </a:r>
            <a:r>
              <a:rPr sz="2700" spc="-75" dirty="0"/>
              <a:t> </a:t>
            </a:r>
            <a:r>
              <a:rPr sz="2700" dirty="0"/>
              <a:t>to</a:t>
            </a:r>
            <a:r>
              <a:rPr sz="2700" spc="-40" dirty="0"/>
              <a:t> </a:t>
            </a:r>
            <a:r>
              <a:rPr sz="2700" dirty="0"/>
              <a:t>ethanol</a:t>
            </a:r>
            <a:r>
              <a:rPr sz="2700" spc="-80" dirty="0"/>
              <a:t> </a:t>
            </a:r>
            <a:r>
              <a:rPr sz="2700" dirty="0"/>
              <a:t>and</a:t>
            </a:r>
            <a:r>
              <a:rPr sz="2700" spc="-70" dirty="0"/>
              <a:t> </a:t>
            </a:r>
            <a:r>
              <a:rPr sz="2700" spc="-10" dirty="0"/>
              <a:t>carbon dioxide</a:t>
            </a:r>
            <a:endParaRPr sz="27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ACE773-F868-3B69-1008-8B48875EB416}"/>
              </a:ext>
            </a:extLst>
          </p:cNvPr>
          <p:cNvSpPr txBox="1"/>
          <p:nvPr/>
        </p:nvSpPr>
        <p:spPr>
          <a:xfrm>
            <a:off x="615516" y="751527"/>
            <a:ext cx="6087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Heterotactic pathway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4548" y="632459"/>
            <a:ext cx="4075176" cy="422148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53000" y="762000"/>
            <a:ext cx="3657600" cy="551230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1281" y="1186260"/>
            <a:ext cx="7886700" cy="1172807"/>
          </a:xfrm>
          <a:prstGeom prst="rect">
            <a:avLst/>
          </a:prstGeom>
        </p:spPr>
        <p:txBody>
          <a:bodyPr vert="horz" wrap="square" lIns="0" tIns="429945" rIns="0" bIns="0" rtlCol="0">
            <a:spAutoFit/>
          </a:bodyPr>
          <a:lstStyle/>
          <a:p>
            <a:pPr marL="8255" marR="5080" indent="1147445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Alcoholic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fermentation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conversion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pyruvate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ethanol</a:t>
            </a:r>
            <a:r>
              <a:rPr sz="2400" u="sng" spc="-8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2400" u="sng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carbon</a:t>
            </a:r>
            <a:r>
              <a:rPr sz="2400" u="sng" spc="-120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 </a:t>
            </a:r>
            <a:r>
              <a:rPr sz="2400" u="sng" spc="-10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dioxide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24E48F-BEF6-023B-90BA-1F63CAEE149D}"/>
              </a:ext>
            </a:extLst>
          </p:cNvPr>
          <p:cNvSpPr txBox="1"/>
          <p:nvPr/>
        </p:nvSpPr>
        <p:spPr>
          <a:xfrm>
            <a:off x="593393" y="374958"/>
            <a:ext cx="6087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Enter-</a:t>
            </a:r>
            <a:r>
              <a:rPr lang="en-US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doudoroff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 pathway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52800" y="1371600"/>
            <a:ext cx="5486400" cy="519684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D001C2-BCF5-5277-13D2-0E24726899E1}"/>
              </a:ext>
            </a:extLst>
          </p:cNvPr>
          <p:cNvSpPr txBox="1"/>
          <p:nvPr/>
        </p:nvSpPr>
        <p:spPr>
          <a:xfrm>
            <a:off x="815960" y="690753"/>
            <a:ext cx="6087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Enter-</a:t>
            </a:r>
            <a:r>
              <a:rPr lang="en-US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doudoroff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 pathway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519554"/>
            <a:ext cx="914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11632" y="1079871"/>
            <a:ext cx="7886700" cy="1380057"/>
          </a:xfrm>
          <a:prstGeom prst="rect">
            <a:avLst/>
          </a:prstGeom>
        </p:spPr>
        <p:txBody>
          <a:bodyPr vert="horz" wrap="square" lIns="0" tIns="481583" rIns="0" bIns="0" rtlCol="0">
            <a:spAutoFit/>
          </a:bodyPr>
          <a:lstStyle/>
          <a:p>
            <a:pPr marL="8255" marR="30480" indent="252729">
              <a:lnSpc>
                <a:spcPct val="80000"/>
              </a:lnSpc>
              <a:spcBef>
                <a:spcPts val="605"/>
              </a:spcBef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Krebs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cycle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oxidative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process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respiration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pyruvate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(via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acetyl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coenzyme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A)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completely decarboxylated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</a:t>
            </a:r>
            <a:r>
              <a:rPr sz="2400" baseline="-15873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pathway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yields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15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moles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ATP.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5668" y="2786253"/>
            <a:ext cx="7766050" cy="2216184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268605" marR="5080" indent="-256540">
              <a:lnSpc>
                <a:spcPct val="80100"/>
              </a:lnSpc>
              <a:spcBef>
                <a:spcPts val="600"/>
              </a:spcBef>
              <a:tabLst>
                <a:tab pos="268605" algn="l"/>
              </a:tabLst>
            </a:pPr>
            <a:r>
              <a:rPr sz="14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4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bacteria,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reaction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occurs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through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acetyl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~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SCoA,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first</a:t>
            </a:r>
            <a:r>
              <a:rPr sz="2400" spc="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product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oxidative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decarboxylation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pyruvate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pyruvate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dehydrogenase.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8890" indent="-256540">
              <a:lnSpc>
                <a:spcPct val="80000"/>
              </a:lnSpc>
              <a:spcBef>
                <a:spcPts val="2795"/>
              </a:spcBef>
              <a:tabLst>
                <a:tab pos="35242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pyruvate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molecules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obtained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dissimilation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glucose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molecule,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then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ATP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molecules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are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generated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total.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0CFA13-D85A-FAFC-811C-E39E4D248B48}"/>
              </a:ext>
            </a:extLst>
          </p:cNvPr>
          <p:cNvSpPr txBox="1"/>
          <p:nvPr/>
        </p:nvSpPr>
        <p:spPr>
          <a:xfrm>
            <a:off x="815960" y="690753"/>
            <a:ext cx="6087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Kreb cycle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363" y="1648856"/>
            <a:ext cx="7772400" cy="7976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376555" algn="l"/>
              </a:tabLst>
            </a:pPr>
            <a:r>
              <a:rPr sz="12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200" dirty="0">
                <a:solidFill>
                  <a:srgbClr val="2CA0BD"/>
                </a:solidFill>
                <a:latin typeface="Cambria Math"/>
                <a:cs typeface="Cambria Math"/>
              </a:rPr>
              <a:t>	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Chemical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energy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conserved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Krebs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cycle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contained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reduced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compounds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generated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700" spc="-50" dirty="0"/>
              <a:t>.</a:t>
            </a:r>
            <a:endParaRPr sz="2700" dirty="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363" y="3048380"/>
            <a:ext cx="7480934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376555" algn="l"/>
              </a:tabLst>
            </a:pPr>
            <a:r>
              <a:rPr sz="12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2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potential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energy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inherent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these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reduced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compounds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available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ATP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until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final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step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respiration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(electron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transport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oxidative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phosphorylation) occurs.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2168" y="573023"/>
            <a:ext cx="2807208" cy="53340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24200" y="1828799"/>
            <a:ext cx="4572000" cy="405384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363" y="1466199"/>
            <a:ext cx="773557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glyoxylate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cycle,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occurs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some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bacteria,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modification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Krebs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cycle.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363" y="2636901"/>
            <a:ext cx="7810500" cy="1900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Acetyl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coenzyme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generated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directly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from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oxidation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fatty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acids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other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lipid compounds.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429259" indent="-256540">
              <a:lnSpc>
                <a:spcPct val="100000"/>
              </a:lnSpc>
              <a:spcBef>
                <a:spcPts val="3215"/>
              </a:spcBef>
              <a:tabLst>
                <a:tab pos="26860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functions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similarly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Krebs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cycle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but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lacks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many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Krebs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cycle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enzyme reactions.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684F1F-097A-0D57-4072-24852D64E49B}"/>
              </a:ext>
            </a:extLst>
          </p:cNvPr>
          <p:cNvSpPr txBox="1"/>
          <p:nvPr/>
        </p:nvSpPr>
        <p:spPr>
          <a:xfrm>
            <a:off x="815960" y="690753"/>
            <a:ext cx="6087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Glyoxylate  cycle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5195" y="1559779"/>
            <a:ext cx="7614920" cy="143510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268605" marR="5080" indent="-256540">
              <a:lnSpc>
                <a:spcPct val="90000"/>
              </a:lnSpc>
              <a:spcBef>
                <a:spcPts val="395"/>
              </a:spcBef>
              <a:tabLst>
                <a:tab pos="268605" algn="l"/>
              </a:tabLst>
            </a:pPr>
            <a:r>
              <a:rPr sz="17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7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final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stage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respiration,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ATP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formed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through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series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electron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transfer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reactions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within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cytoplasmic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membrane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drive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oxidative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phosphorylation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ADP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ATP.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363" y="3133089"/>
            <a:ext cx="7534275" cy="246380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68605" marR="5080" indent="-256540">
              <a:lnSpc>
                <a:spcPts val="2700"/>
              </a:lnSpc>
              <a:spcBef>
                <a:spcPts val="434"/>
              </a:spcBef>
              <a:tabLst>
                <a:tab pos="368935" algn="l"/>
              </a:tabLst>
            </a:pPr>
            <a:r>
              <a:rPr sz="12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2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  <a:r>
              <a:rPr sz="2400" spc="-1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use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various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flavins,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cytochrome,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and non-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heme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iron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components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well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multiple cytochrome</a:t>
            </a:r>
            <a:r>
              <a:rPr sz="2400" spc="-1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oxidases</a:t>
            </a:r>
            <a:r>
              <a:rPr sz="2400" spc="-114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process.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643255" indent="-256540">
              <a:lnSpc>
                <a:spcPts val="2700"/>
              </a:lnSpc>
              <a:spcBef>
                <a:spcPts val="2700"/>
              </a:spcBef>
              <a:tabLst>
                <a:tab pos="36893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Energy</a:t>
            </a:r>
            <a:r>
              <a:rPr sz="2400" spc="-1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generated</a:t>
            </a:r>
            <a:r>
              <a:rPr sz="2400" spc="-1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conserved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within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membrane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then</a:t>
            </a:r>
            <a:r>
              <a:rPr sz="2400" spc="-1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transferred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coupled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manner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drive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formation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ATP.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C7CBBA-AA44-F489-3016-F44DB1DD0571}"/>
              </a:ext>
            </a:extLst>
          </p:cNvPr>
          <p:cNvSpPr txBox="1"/>
          <p:nvPr/>
        </p:nvSpPr>
        <p:spPr>
          <a:xfrm>
            <a:off x="873885" y="236340"/>
            <a:ext cx="787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Electron transport chain </a:t>
            </a:r>
            <a:r>
              <a:rPr lang="en-US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aand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 oxidative phosphorylation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024E91F-72C4-B4FE-FA4E-3265F7281AA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8650" y="335585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Learning outcomes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8C008C1B-9747-B303-F7C2-382D1B9A076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00050" y="1101271"/>
            <a:ext cx="8743950" cy="5401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sz="2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Bacterial Growth:</a:t>
            </a:r>
            <a:r>
              <a:rPr kumimoji="0" lang="en-PK" altLang="en-PK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Explain the growth curve, calculate generation time, and </a:t>
            </a:r>
            <a:r>
              <a:rPr kumimoji="0" lang="en-PK" altLang="en-PK" sz="2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analyze</a:t>
            </a:r>
            <a:r>
              <a:rPr kumimoji="0" lang="en-PK" altLang="en-PK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factors (temperature, pH, etc.) influencing growth.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sz="2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Understand Microbial Nutrition:</a:t>
            </a:r>
            <a:r>
              <a:rPr kumimoji="0" lang="en-PK" altLang="en-PK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Identify essential nutrients, classify nutritional types, and describe nutrient uptake mechanisms.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sz="2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Decipher Bacterial Metabolism:</a:t>
            </a:r>
            <a:r>
              <a:rPr kumimoji="0" lang="en-PK" altLang="en-PK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Define catabolism/anabolism, explain central metabolic pathways (glycolysis, Krebs cycle), and ATP generation.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sz="2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Compare Respiration and Fermentation:</a:t>
            </a:r>
            <a:r>
              <a:rPr kumimoji="0" lang="en-PK" altLang="en-PK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Differentiate aerobic/anaerobic respiration and fermentation, including products and energy yields.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sz="2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Apply Metabolic Principles:</a:t>
            </a:r>
            <a:r>
              <a:rPr kumimoji="0" lang="en-PK" altLang="en-PK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Explain bacterial roles in biogeochemical cycles and apply knowledge to control bacterial growth.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sz="2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Connect Growth, Nutrition, Metabolism:</a:t>
            </a:r>
            <a:r>
              <a:rPr kumimoji="0" lang="en-PK" altLang="en-PK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Understand the interrelationships of these processes and their importance in diverse fields</a:t>
            </a:r>
            <a:r>
              <a:rPr kumimoji="0" lang="en-PK" altLang="en-PK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2116759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872995"/>
            <a:ext cx="7625080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4005" marR="30480" indent="-256540">
              <a:lnSpc>
                <a:spcPct val="100000"/>
              </a:lnSpc>
              <a:spcBef>
                <a:spcPts val="100"/>
              </a:spcBef>
              <a:tabLst>
                <a:tab pos="2940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Mitchell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hypothesis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explains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energy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conservation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all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cells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on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basis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selective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extrusion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400" baseline="20061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sz="2400" spc="-97" baseline="2006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ions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across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proton-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impermeable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membrane,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which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generates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proton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motive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force.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3871721"/>
            <a:ext cx="7722870" cy="7976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376555" algn="l"/>
              </a:tabLst>
            </a:pPr>
            <a:r>
              <a:rPr sz="12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200" dirty="0">
                <a:solidFill>
                  <a:srgbClr val="2CA0BD"/>
                </a:solidFill>
                <a:latin typeface="Cambria Math"/>
                <a:cs typeface="Cambria Math"/>
              </a:rPr>
              <a:t>	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energy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allows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ATP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synthesis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both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respiration</a:t>
            </a:r>
            <a:r>
              <a:rPr sz="2400" spc="-1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photosynthesis</a:t>
            </a:r>
            <a:r>
              <a:rPr sz="2700" spc="-10" dirty="0">
                <a:latin typeface="Lucida Sans Unicode"/>
                <a:cs typeface="Lucida Sans Unicode"/>
              </a:rPr>
              <a:t>.</a:t>
            </a:r>
            <a:endParaRPr sz="2700" dirty="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9DE92D-4586-6BE7-D3B0-154B6F997544}"/>
              </a:ext>
            </a:extLst>
          </p:cNvPr>
          <p:cNvSpPr txBox="1"/>
          <p:nvPr/>
        </p:nvSpPr>
        <p:spPr>
          <a:xfrm>
            <a:off x="873885" y="236340"/>
            <a:ext cx="787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Mitchell or proton extrusion hypothesis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363" y="1417446"/>
            <a:ext cx="7912734" cy="7976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Bacterial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photosynthesis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light-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dependent,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anaerobic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mode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metabolism</a:t>
            </a:r>
            <a:r>
              <a:rPr sz="2700" spc="-10" dirty="0">
                <a:latin typeface="Lucida Sans Unicode"/>
                <a:cs typeface="Lucida Sans Unicode"/>
              </a:rPr>
              <a:t>.</a:t>
            </a:r>
            <a:endParaRPr sz="2700" dirty="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363" y="2636901"/>
            <a:ext cx="7753984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376555" algn="l"/>
              </a:tabLst>
            </a:pPr>
            <a:r>
              <a:rPr sz="12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200" dirty="0">
                <a:solidFill>
                  <a:srgbClr val="2CA0BD"/>
                </a:solidFill>
                <a:latin typeface="Cambria Math"/>
                <a:cs typeface="Cambria Math"/>
              </a:rPr>
              <a:t>	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Carbon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dioxide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reduced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glucose,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which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used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both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biosynthesis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energy production.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648134-BAF0-A333-7C12-50521D71109B}"/>
              </a:ext>
            </a:extLst>
          </p:cNvPr>
          <p:cNvSpPr txBox="1"/>
          <p:nvPr/>
        </p:nvSpPr>
        <p:spPr>
          <a:xfrm>
            <a:off x="838200" y="339099"/>
            <a:ext cx="787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Bacterial photosynthesis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1253" y="1383918"/>
            <a:ext cx="7369809" cy="436880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33375" marR="358775" indent="-257810">
              <a:lnSpc>
                <a:spcPts val="2400"/>
              </a:lnSpc>
              <a:spcBef>
                <a:spcPts val="675"/>
              </a:spcBef>
              <a:tabLst>
                <a:tab pos="333375" algn="l"/>
              </a:tabLst>
            </a:pPr>
            <a:r>
              <a:rPr sz="17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7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Autotrophy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unique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form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metabolism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found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bacteria.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3375" marR="107950" indent="-257810">
              <a:lnSpc>
                <a:spcPts val="2400"/>
              </a:lnSpc>
              <a:spcBef>
                <a:spcPts val="3204"/>
              </a:spcBef>
              <a:tabLst>
                <a:tab pos="432434" algn="l"/>
                <a:tab pos="368998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Inorganic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compounds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1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oxidized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directly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(without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using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95" dirty="0">
                <a:latin typeface="Calibri" panose="020F0502020204030204" pitchFamily="34" charset="0"/>
                <a:cs typeface="Calibri" panose="020F0502020204030204" pitchFamily="34" charset="0"/>
              </a:rPr>
              <a:t>sunlig</a:t>
            </a:r>
            <a:r>
              <a:rPr sz="2400" spc="-1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400" spc="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t)</a:t>
            </a:r>
            <a:r>
              <a:rPr sz="2400" spc="-2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yield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energy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(e.g.,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NH</a:t>
            </a:r>
            <a:r>
              <a:rPr sz="2400" baseline="-16835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sz="2400" baseline="-16835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spc="37" baseline="-168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847" baseline="3367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400" baseline="-16835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sz="2400" spc="-1260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400" spc="-37" baseline="3367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baseline="3367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spc="60" baseline="3367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sz="2400" spc="40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3375" marR="55880" indent="-257810">
              <a:lnSpc>
                <a:spcPts val="2400"/>
              </a:lnSpc>
              <a:spcBef>
                <a:spcPts val="3195"/>
              </a:spcBef>
              <a:tabLst>
                <a:tab pos="33337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sz="2400" spc="-114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metabolic</a:t>
            </a:r>
            <a:r>
              <a:rPr sz="2400" spc="-1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mode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requires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energy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</a:t>
            </a:r>
            <a:r>
              <a:rPr sz="2400" baseline="-16835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spc="240" baseline="-168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reduction,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like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photosynthesis.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3375" marR="621030" indent="-257810">
              <a:lnSpc>
                <a:spcPct val="80000"/>
              </a:lnSpc>
              <a:spcBef>
                <a:spcPts val="3225"/>
              </a:spcBef>
              <a:tabLst>
                <a:tab pos="33337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metabolic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mode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called chemotrophy,</a:t>
            </a:r>
            <a:r>
              <a:rPr sz="2400" spc="-1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chemoautotrophy,</a:t>
            </a:r>
            <a:r>
              <a:rPr sz="2400" spc="-1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chemolithotrophy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89882A-4AC4-4F96-33AC-8E6DE8F581C5}"/>
              </a:ext>
            </a:extLst>
          </p:cNvPr>
          <p:cNvSpPr txBox="1"/>
          <p:nvPr/>
        </p:nvSpPr>
        <p:spPr>
          <a:xfrm>
            <a:off x="838200" y="459873"/>
            <a:ext cx="787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Autotrophy 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603377" y="1952018"/>
            <a:ext cx="7937246" cy="11669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0515" marR="30480" indent="-256540">
              <a:lnSpc>
                <a:spcPct val="100000"/>
              </a:lnSpc>
              <a:spcBef>
                <a:spcPts val="100"/>
              </a:spcBef>
              <a:tabLst>
                <a:tab pos="311150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Anaerobic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respiration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another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heterotrophic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mode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metabolism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specific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compound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other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than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400" baseline="-16975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spc="-89" baseline="-169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serves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terminal</a:t>
            </a:r>
            <a:r>
              <a:rPr sz="2400" spc="-1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electron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acceptor</a:t>
            </a:r>
            <a:r>
              <a:rPr sz="2700" spc="-10" dirty="0"/>
              <a:t>.</a:t>
            </a:r>
            <a:endParaRPr sz="2700" dirty="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xfrm>
            <a:off x="620268" y="3459556"/>
            <a:ext cx="746887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4005" marR="30480" indent="-256540">
              <a:lnSpc>
                <a:spcPct val="100000"/>
              </a:lnSpc>
              <a:spcBef>
                <a:spcPts val="100"/>
              </a:spcBef>
              <a:tabLst>
                <a:tab pos="401955" algn="l"/>
              </a:tabLst>
            </a:pPr>
            <a:r>
              <a:rPr sz="12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200" dirty="0">
                <a:solidFill>
                  <a:srgbClr val="2CA0BD"/>
                </a:solidFill>
                <a:latin typeface="Cambria Math"/>
                <a:cs typeface="Cambria Math"/>
              </a:rPr>
              <a:t>	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Such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acceptor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compounds</a:t>
            </a:r>
            <a:r>
              <a:rPr sz="2400" spc="-1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include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sz="2400" spc="-15" baseline="-16975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sz="2400" spc="-15" baseline="20061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SO</a:t>
            </a:r>
            <a:r>
              <a:rPr sz="2400" baseline="-16975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sz="2400" baseline="20061" dirty="0">
                <a:latin typeface="Calibri" panose="020F0502020204030204" pitchFamily="34" charset="0"/>
                <a:cs typeface="Calibri" panose="020F0502020204030204" pitchFamily="34" charset="0"/>
              </a:rPr>
              <a:t>2–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fumarate,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even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</a:t>
            </a:r>
            <a:r>
              <a:rPr sz="2400" baseline="-16975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spc="352" baseline="-169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bacteria.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A695CF-D853-188E-3F10-2C6DAFD3AED0}"/>
              </a:ext>
            </a:extLst>
          </p:cNvPr>
          <p:cNvSpPr txBox="1"/>
          <p:nvPr/>
        </p:nvSpPr>
        <p:spPr>
          <a:xfrm>
            <a:off x="838200" y="459873"/>
            <a:ext cx="787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Anaerobic respiration 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363" y="1714087"/>
            <a:ext cx="7561580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nitrogen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cycle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consists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recycling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process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organic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inorganic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nitrogen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compounds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used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metabolically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recycled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among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bacteria,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plants,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animals.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363" y="3885438"/>
            <a:ext cx="7698105" cy="11355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Important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processes,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including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5080">
              <a:lnSpc>
                <a:spcPct val="103899"/>
              </a:lnSpc>
              <a:spcBef>
                <a:spcPts val="5"/>
              </a:spcBef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ammonification,</a:t>
            </a:r>
            <a:r>
              <a:rPr sz="2400" spc="-1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mineralization,</a:t>
            </a:r>
            <a:r>
              <a:rPr sz="2400" spc="-1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nitrification,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denitrification,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nitrogen</a:t>
            </a:r>
            <a:r>
              <a:rPr sz="2400" spc="-114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fixation,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are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carried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out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primarily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bacteria.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03D7A1-9193-434F-51C8-FA89BC848967}"/>
              </a:ext>
            </a:extLst>
          </p:cNvPr>
          <p:cNvSpPr txBox="1"/>
          <p:nvPr/>
        </p:nvSpPr>
        <p:spPr>
          <a:xfrm>
            <a:off x="838200" y="459873"/>
            <a:ext cx="787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The nitrogen cycle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79474"/>
            <a:ext cx="9144000" cy="6478905"/>
            <a:chOff x="0" y="379474"/>
            <a:chExt cx="9144000" cy="647890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2168" y="588263"/>
              <a:ext cx="2606040" cy="429767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79474"/>
              <a:ext cx="9144000" cy="6478524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455789" y="16255"/>
            <a:ext cx="12458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Longitudinal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363" y="1442465"/>
            <a:ext cx="597916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u="sng" spc="-20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hlinkClick r:id="rId2"/>
              </a:rPr>
              <a:t>https://www.mdpi.com/2076-</a:t>
            </a:r>
            <a:r>
              <a:rPr sz="2000" u="sng" spc="-10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hlinkClick r:id="rId2"/>
              </a:rPr>
              <a:t>2607/10/7/1386</a:t>
            </a:r>
            <a:endParaRPr sz="2000"/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628650" y="1825625"/>
            <a:ext cx="7886700" cy="407611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5"/>
              </a:spcBef>
              <a:tabLst>
                <a:tab pos="268605" algn="l"/>
              </a:tabLst>
            </a:pPr>
            <a:r>
              <a:rPr sz="135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study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demonstrate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ability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new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strains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PA12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(P.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alvei),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SC5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(B.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cereus),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328EF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(Codinaeopsis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sp.)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SC15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(P.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sheari)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perform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better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 terms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chlorophyll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index,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(A),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dry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mass,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concentration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important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nutrients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such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N,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P,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Mg,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plants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G. max.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activity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these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strains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compatible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growth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promotion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pattern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presented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commercial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product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available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on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market.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Thus,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we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recommend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use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these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isolates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field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tests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validate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these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strains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production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biological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inoculants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that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will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comprise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portfolio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bioinputs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available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sustainable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agricultural</a:t>
            </a:r>
            <a:r>
              <a:rPr sz="2400" spc="-1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practices.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55789" y="16255"/>
            <a:ext cx="12458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Longitudinal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08C582-3131-67A1-BEF9-565270603E6B}"/>
              </a:ext>
            </a:extLst>
          </p:cNvPr>
          <p:cNvSpPr txBox="1"/>
          <p:nvPr/>
        </p:nvSpPr>
        <p:spPr>
          <a:xfrm>
            <a:off x="838200" y="459873"/>
            <a:ext cx="787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Research 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" y="381000"/>
            <a:ext cx="8324088" cy="6096000"/>
          </a:xfrm>
          <a:prstGeom prst="rect">
            <a:avLst/>
          </a:prstGeom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08074"/>
            <a:ext cx="9144000" cy="624992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7455789" y="16255"/>
            <a:ext cx="12458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Longitudinal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363" y="1404950"/>
            <a:ext cx="7865109" cy="3616183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268605" marR="45720" indent="-256540">
              <a:lnSpc>
                <a:spcPct val="80000"/>
              </a:lnSpc>
              <a:spcBef>
                <a:spcPts val="605"/>
              </a:spcBef>
              <a:tabLst>
                <a:tab pos="268605" algn="l"/>
              </a:tabLst>
            </a:pPr>
            <a:r>
              <a:rPr sz="14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4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35-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year-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old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woman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weakened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immune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system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develops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fever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cough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after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traveling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South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America.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She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suspected</a:t>
            </a:r>
            <a:r>
              <a:rPr sz="24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having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bacterial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lung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infection.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lab,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isolate a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fast-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growing,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rod-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shaped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sputum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sample.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tasked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culturing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identify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determine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best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course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antibiotic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treatment.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5080" indent="-256540">
              <a:lnSpc>
                <a:spcPts val="2020"/>
              </a:lnSpc>
              <a:spcBef>
                <a:spcPts val="390"/>
              </a:spcBef>
              <a:tabLst>
                <a:tab pos="26860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Question: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following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cultural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conditions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would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likely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MOST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appropriate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initial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growth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this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bacteria?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726440" indent="-256540">
              <a:lnSpc>
                <a:spcPct val="79500"/>
              </a:lnSpc>
              <a:spcBef>
                <a:spcPts val="405"/>
              </a:spcBef>
              <a:tabLst>
                <a:tab pos="26860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a)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Blood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agar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plate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incubated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at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37°C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anaerobic chamber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89990" y="5478968"/>
            <a:ext cx="6764020" cy="410209"/>
          </a:xfrm>
          <a:prstGeom prst="rect">
            <a:avLst/>
          </a:prstGeom>
          <a:solidFill>
            <a:srgbClr val="808080"/>
          </a:solidFill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sz="2100" dirty="0">
                <a:latin typeface="Lucida Sans Unicode"/>
                <a:cs typeface="Lucida Sans Unicode"/>
              </a:rPr>
              <a:t>Chocolate</a:t>
            </a:r>
            <a:r>
              <a:rPr sz="2100" spc="-65" dirty="0">
                <a:latin typeface="Lucida Sans Unicode"/>
                <a:cs typeface="Lucida Sans Unicode"/>
              </a:rPr>
              <a:t> </a:t>
            </a:r>
            <a:r>
              <a:rPr sz="2100" dirty="0">
                <a:latin typeface="Lucida Sans Unicode"/>
                <a:cs typeface="Lucida Sans Unicode"/>
              </a:rPr>
              <a:t>agar</a:t>
            </a:r>
            <a:r>
              <a:rPr sz="2100" spc="-50" dirty="0">
                <a:latin typeface="Lucida Sans Unicode"/>
                <a:cs typeface="Lucida Sans Unicode"/>
              </a:rPr>
              <a:t> </a:t>
            </a:r>
            <a:r>
              <a:rPr sz="2100" dirty="0">
                <a:latin typeface="Lucida Sans Unicode"/>
                <a:cs typeface="Lucida Sans Unicode"/>
              </a:rPr>
              <a:t>plate</a:t>
            </a:r>
            <a:r>
              <a:rPr sz="2100" spc="-35" dirty="0">
                <a:latin typeface="Lucida Sans Unicode"/>
                <a:cs typeface="Lucida Sans Unicode"/>
              </a:rPr>
              <a:t> </a:t>
            </a:r>
            <a:r>
              <a:rPr sz="2100" spc="-10" dirty="0">
                <a:latin typeface="Lucida Sans Unicode"/>
                <a:cs typeface="Lucida Sans Unicode"/>
              </a:rPr>
              <a:t>incubated</a:t>
            </a:r>
            <a:r>
              <a:rPr sz="2100" spc="-70" dirty="0">
                <a:latin typeface="Lucida Sans Unicode"/>
                <a:cs typeface="Lucida Sans Unicode"/>
              </a:rPr>
              <a:t> </a:t>
            </a:r>
            <a:r>
              <a:rPr sz="2100" dirty="0">
                <a:latin typeface="Lucida Sans Unicode"/>
                <a:cs typeface="Lucida Sans Unicode"/>
              </a:rPr>
              <a:t>at</a:t>
            </a:r>
            <a:r>
              <a:rPr sz="2100" spc="-30" dirty="0">
                <a:latin typeface="Lucida Sans Unicode"/>
                <a:cs typeface="Lucida Sans Unicode"/>
              </a:rPr>
              <a:t> </a:t>
            </a:r>
            <a:r>
              <a:rPr sz="2100" dirty="0">
                <a:latin typeface="Lucida Sans Unicode"/>
                <a:cs typeface="Lucida Sans Unicode"/>
              </a:rPr>
              <a:t>37°C</a:t>
            </a:r>
            <a:r>
              <a:rPr sz="2100" spc="-50" dirty="0">
                <a:latin typeface="Lucida Sans Unicode"/>
                <a:cs typeface="Lucida Sans Unicode"/>
              </a:rPr>
              <a:t> </a:t>
            </a:r>
            <a:r>
              <a:rPr sz="2100" dirty="0">
                <a:latin typeface="Lucida Sans Unicode"/>
                <a:cs typeface="Lucida Sans Unicode"/>
              </a:rPr>
              <a:t>with</a:t>
            </a:r>
            <a:r>
              <a:rPr sz="2100" spc="-55" dirty="0">
                <a:latin typeface="Lucida Sans Unicode"/>
                <a:cs typeface="Lucida Sans Unicode"/>
              </a:rPr>
              <a:t> </a:t>
            </a:r>
            <a:r>
              <a:rPr sz="2100" dirty="0">
                <a:latin typeface="Lucida Sans Unicode"/>
                <a:cs typeface="Lucida Sans Unicode"/>
              </a:rPr>
              <a:t>5%</a:t>
            </a:r>
            <a:r>
              <a:rPr sz="2100" spc="-50" dirty="0">
                <a:latin typeface="Lucida Sans Unicode"/>
                <a:cs typeface="Lucida Sans Unicode"/>
              </a:rPr>
              <a:t> </a:t>
            </a:r>
            <a:r>
              <a:rPr sz="2100" spc="-25" dirty="0">
                <a:latin typeface="Lucida Sans Unicode"/>
                <a:cs typeface="Lucida Sans Unicode"/>
              </a:rPr>
              <a:t>CO2</a:t>
            </a:r>
            <a:endParaRPr sz="2100" dirty="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5363" y="5087777"/>
            <a:ext cx="7606665" cy="662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51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4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4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b)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MacConkey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agar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plate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incubated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at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room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temperature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ts val="2510"/>
              </a:lnSpc>
              <a:tabLst>
                <a:tab pos="26860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c)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1238" y="5419216"/>
            <a:ext cx="47625" cy="13335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864933" y="5817361"/>
            <a:ext cx="6022975" cy="60198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>
              <a:lnSpc>
                <a:spcPts val="2020"/>
              </a:lnSpc>
              <a:spcBef>
                <a:spcPts val="585"/>
              </a:spcBef>
            </a:pPr>
            <a:r>
              <a:rPr sz="2100" dirty="0">
                <a:latin typeface="Lucida Sans Unicode"/>
                <a:cs typeface="Lucida Sans Unicode"/>
              </a:rPr>
              <a:t>d)</a:t>
            </a:r>
            <a:r>
              <a:rPr sz="2100" spc="-75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Sabouraud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dextrose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agar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plate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incubated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at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25°Cpen_spark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71600" y="719189"/>
            <a:ext cx="365760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4000" spc="-10" dirty="0">
                <a:solidFill>
                  <a:srgbClr val="2121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Family medicine</a:t>
            </a:r>
            <a:endParaRPr sz="1600" dirty="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2667000" y="2683603"/>
            <a:ext cx="4148454" cy="149079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400" u="sng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Levinson,</a:t>
            </a:r>
            <a:r>
              <a:rPr sz="2400" u="sng" spc="-65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W.</a:t>
            </a:r>
            <a:r>
              <a:rPr sz="2400" u="sng" spc="-25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Review</a:t>
            </a:r>
            <a:r>
              <a:rPr sz="2400" u="sng" spc="-60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u="sng" spc="-45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spc="-10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Medical</a:t>
            </a:r>
            <a:r>
              <a:rPr sz="2400" spc="-10" dirty="0">
                <a:solidFill>
                  <a:srgbClr val="006E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spc="-10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Microbiology</a:t>
            </a:r>
            <a:r>
              <a:rPr sz="2400" u="sng" spc="-70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u="sng" spc="-35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spc="-10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Immunology.</a:t>
            </a:r>
            <a:r>
              <a:rPr sz="2400" spc="-10" dirty="0">
                <a:solidFill>
                  <a:srgbClr val="006E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15th</a:t>
            </a:r>
            <a:r>
              <a:rPr sz="2400" u="sng" spc="-40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ed.</a:t>
            </a:r>
            <a:r>
              <a:rPr sz="2400" u="sng" spc="-15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spc="-10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McGraw-</a:t>
            </a:r>
            <a:r>
              <a:rPr sz="2400" u="sng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Hill</a:t>
            </a:r>
            <a:r>
              <a:rPr sz="2400" u="sng" spc="-70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spc="-10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Education</a:t>
            </a:r>
            <a:r>
              <a:rPr sz="2400" u="sng" spc="-85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spc="-50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sz="2400" spc="-50" dirty="0">
                <a:solidFill>
                  <a:srgbClr val="006E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Medical;</a:t>
            </a:r>
            <a:r>
              <a:rPr sz="2400" u="sng" spc="-110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spc="-20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2020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5B22B26-52EC-A83E-E4E1-55BE0459934F}"/>
              </a:ext>
            </a:extLst>
          </p:cNvPr>
          <p:cNvSpPr txBox="1"/>
          <p:nvPr/>
        </p:nvSpPr>
        <p:spPr>
          <a:xfrm>
            <a:off x="2455227" y="1447800"/>
            <a:ext cx="457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Learning resources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1808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62F8A-0018-805E-ABE6-A57989147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0" y="365127"/>
            <a:ext cx="742950" cy="854074"/>
          </a:xfrm>
        </p:spPr>
        <p:txBody>
          <a:bodyPr>
            <a:normAutofit/>
          </a:bodyPr>
          <a:lstStyle/>
          <a:p>
            <a:r>
              <a:rPr lang="en-US" sz="1600" dirty="0"/>
              <a:t>spiral</a:t>
            </a:r>
            <a:endParaRPr lang="en-PK" sz="1600" dirty="0"/>
          </a:p>
        </p:txBody>
      </p:sp>
      <p:pic>
        <p:nvPicPr>
          <p:cNvPr id="1026" name="Picture 2" descr="Bacterial Growth Curve in 2 minutes|4 Phases of Microbial Growth Curve🦠|  Microbiology@biologyexams4u - YouTube">
            <a:extLst>
              <a:ext uri="{FF2B5EF4-FFF2-40B4-BE49-F238E27FC236}">
                <a16:creationId xmlns:a16="http://schemas.microsoft.com/office/drawing/2014/main" id="{94F4131E-2705-780D-FBF4-4B0E07E2E6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0224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668" y="1572514"/>
            <a:ext cx="7379970" cy="1838323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68605" marR="5080" indent="-256540">
              <a:lnSpc>
                <a:spcPts val="2700"/>
              </a:lnSpc>
              <a:spcBef>
                <a:spcPts val="434"/>
              </a:spcBef>
              <a:tabLst>
                <a:tab pos="268605" algn="l"/>
              </a:tabLst>
            </a:pPr>
            <a:r>
              <a:rPr sz="17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7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Bacterial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growth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division</a:t>
            </a:r>
            <a:r>
              <a:rPr sz="2400" u="sng" spc="-4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one </a:t>
            </a:r>
            <a:r>
              <a:rPr sz="2400" u="sng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bacterium</a:t>
            </a:r>
            <a:r>
              <a:rPr sz="2400" u="sng" spc="-10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daughter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cells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process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called</a:t>
            </a:r>
            <a:r>
              <a:rPr sz="2400" spc="-1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binary</a:t>
            </a:r>
            <a:r>
              <a:rPr sz="2400" u="sng" spc="-90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 </a:t>
            </a:r>
            <a:r>
              <a:rPr sz="2400" u="sng" spc="-10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fission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789940" indent="-256540">
              <a:lnSpc>
                <a:spcPts val="2700"/>
              </a:lnSpc>
              <a:spcBef>
                <a:spcPts val="400"/>
              </a:spcBef>
              <a:tabLst>
                <a:tab pos="26860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Providing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mutational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event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occurs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resulting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daughter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cells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genetically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identical</a:t>
            </a:r>
            <a:r>
              <a:rPr sz="2400" spc="-1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original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cell.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2968" y="3564382"/>
            <a:ext cx="6884670" cy="1799339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281305" marR="17780" indent="-256540">
              <a:lnSpc>
                <a:spcPct val="90000"/>
              </a:lnSpc>
              <a:spcBef>
                <a:spcPts val="395"/>
              </a:spcBef>
              <a:tabLst>
                <a:tab pos="281305" algn="l"/>
              </a:tabLst>
            </a:pPr>
            <a:r>
              <a:rPr sz="17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7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One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give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rise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progeny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cells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  <a:r>
              <a:rPr sz="2400" spc="-1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undergo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exponential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growth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concept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exponential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growth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be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illustrated</a:t>
            </a:r>
            <a:r>
              <a:rPr sz="2400" spc="-1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711835" algn="ctr">
              <a:lnSpc>
                <a:spcPct val="100000"/>
              </a:lnSpc>
              <a:spcBef>
                <a:spcPts val="25"/>
              </a:spcBef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NUMBER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CELLS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128905" algn="ctr">
              <a:lnSpc>
                <a:spcPct val="100000"/>
              </a:lnSpc>
              <a:spcBef>
                <a:spcPts val="105"/>
              </a:spcBef>
              <a:tabLst>
                <a:tab pos="2712720" algn="l"/>
              </a:tabLst>
            </a:pP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EXPONENTIAL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	2⁰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baseline="20202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sz="2400" spc="345" baseline="20202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baseline="20202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spc="359" baseline="20202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spc="-30" baseline="20202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spc="-30" baseline="20202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endParaRPr sz="2400" baseline="20202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030AA9-D80E-FA63-E88B-82AFDDA82DCA}"/>
              </a:ext>
            </a:extLst>
          </p:cNvPr>
          <p:cNvSpPr txBox="1"/>
          <p:nvPr/>
        </p:nvSpPr>
        <p:spPr>
          <a:xfrm>
            <a:off x="2555507" y="725430"/>
            <a:ext cx="4585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Bacterial growth</a:t>
            </a:r>
            <a:endParaRPr lang="en-PK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363" y="1767966"/>
            <a:ext cx="7781925" cy="23044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 algn="just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spc="175" dirty="0">
                <a:solidFill>
                  <a:srgbClr val="2CA0BD"/>
                </a:solidFill>
                <a:latin typeface="Cambria Math"/>
                <a:cs typeface="Cambria Math"/>
              </a:rPr>
              <a:t> 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One</a:t>
            </a:r>
            <a:r>
              <a:rPr sz="2400" spc="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bacterium</a:t>
            </a:r>
            <a:r>
              <a:rPr sz="2400" spc="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will</a:t>
            </a:r>
            <a:r>
              <a:rPr sz="2400" spc="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produce</a:t>
            </a:r>
            <a:r>
              <a:rPr sz="2400" spc="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sz="2400" spc="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  <a:r>
              <a:rPr sz="2400" spc="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after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four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generations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.Doubling time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ranges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from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little</a:t>
            </a:r>
            <a:r>
              <a:rPr sz="2400" spc="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sz="2400" spc="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min</a:t>
            </a:r>
            <a:r>
              <a:rPr sz="2400" spc="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E.coli</a:t>
            </a:r>
            <a:r>
              <a:rPr sz="2400" spc="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more</a:t>
            </a:r>
            <a:r>
              <a:rPr sz="2400" spc="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than</a:t>
            </a:r>
            <a:r>
              <a:rPr sz="2400" spc="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24</a:t>
            </a:r>
            <a:r>
              <a:rPr sz="2400" spc="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hr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M.tuberculosis.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320675" indent="-256540">
              <a:lnSpc>
                <a:spcPct val="106000"/>
              </a:lnSpc>
              <a:spcBef>
                <a:spcPts val="200"/>
              </a:spcBef>
              <a:tabLst>
                <a:tab pos="37655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Time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varies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species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also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amount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nutrition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,temp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,pH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other</a:t>
            </a:r>
            <a:r>
              <a:rPr sz="2400" spc="-114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envoirmental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factors.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3055</Words>
  <Application>Microsoft Office PowerPoint</Application>
  <PresentationFormat>On-screen Show (4:3)</PresentationFormat>
  <Paragraphs>282</Paragraphs>
  <Slides>60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8" baseType="lpstr">
      <vt:lpstr>ＭＳ Ｐゴシック</vt:lpstr>
      <vt:lpstr>Aptos</vt:lpstr>
      <vt:lpstr>Aptos Display</vt:lpstr>
      <vt:lpstr>Arial</vt:lpstr>
      <vt:lpstr>Calibri</vt:lpstr>
      <vt:lpstr>Cambria Math</vt:lpstr>
      <vt:lpstr>Lucida Sans Unicode</vt:lpstr>
      <vt:lpstr>Office Theme</vt:lpstr>
      <vt:lpstr>Bacterial growth , nutrition and metabolism Microbe  Module 3rd Year MBBS</vt:lpstr>
      <vt:lpstr>PowerPoint Presentation</vt:lpstr>
      <vt:lpstr>PowerPoint Presentation</vt:lpstr>
      <vt:lpstr>PowerPoint Presentation</vt:lpstr>
      <vt:lpstr>Learning outcomes</vt:lpstr>
      <vt:lpstr>Levinson, W. Review of Medical Microbiology and Immunology. 15th ed. McGraw-Hill Education / Medical; 2020</vt:lpstr>
      <vt:lpstr>spiral</vt:lpstr>
      <vt:lpstr>⦁ Bacterial growth is the division of one bacterium into two daughter cells in a process called binary fission. ⦁ Providing no mutational event occurs the resulting daughter cells are genetically identical to the original cell.</vt:lpstr>
      <vt:lpstr>⦁  One bacterium will produce 16 bacteria after four generations .Doubling time ranges from as little 20 min for E.coli to more than 24 hr for M.tuberculosis. ⦁  Time varies not only with species but also with the amount of nutrition ,temp ,pH and other envoirmental factors.</vt:lpstr>
      <vt:lpstr>Pathology</vt:lpstr>
      <vt:lpstr>Pathology</vt:lpstr>
      <vt:lpstr>PowerPoint Presentation</vt:lpstr>
      <vt:lpstr>Physical Envoirment ⦁ oxygen</vt:lpstr>
      <vt:lpstr>PowerPoint Presentation</vt:lpstr>
      <vt:lpstr>⦁ Obligate aerobes require O2 for growth; they use O2 as a final electron acceptor in aerobic respiration M.tuberculosis. ⦁ Obligate anaerobes Clostridium tetani do not need O2 as a nutrient.It can not grow in presence of oxygen it lacks superoxide dimutase or catalase or both.</vt:lpstr>
      <vt:lpstr>PowerPoint Presentation</vt:lpstr>
      <vt:lpstr>PowerPoint Presentation</vt:lpstr>
      <vt:lpstr>1.Neutrophiles</vt:lpstr>
      <vt:lpstr>PowerPoint Presentation</vt:lpstr>
      <vt:lpstr>⦁ The chemicals and elements of the environment that are utilized for bacterial growth are referred to as nutrients or nutritional requirements.</vt:lpstr>
      <vt:lpstr>⦁ Combining their nutritional patterns, all organisms in nature can be placed into one of four separate groups</vt:lpstr>
      <vt:lpstr>Phototrophs use radiant energy (light) as their primary energy source.</vt:lpstr>
      <vt:lpstr>Autotrophs: require only carbon dioxide as a carbon source. An autotroph can synthesize organic molecules from inorganic nutrients.</vt:lpstr>
      <vt:lpstr>PowerPoint Presentation</vt:lpstr>
      <vt:lpstr>PowerPoint Presentation</vt:lpstr>
      <vt:lpstr>PowerPoint Presentation</vt:lpstr>
      <vt:lpstr>PowerPoint Presentation</vt:lpstr>
      <vt:lpstr>⦁ Growth factors are organic compounds such as amino acids purines, pyrimidines , and vitamins that a cell must have for growth but cannot synthesize itself. ⦁  Organisms having complex nutritional requirements and needing many growth factors are said to be fastidious.</vt:lpstr>
      <vt:lpstr>⦁ Microbial metabolism is the means by which a microbe obtains the energy and nutrients (e.g. carbon) it needs to live and reproduce.</vt:lpstr>
      <vt:lpstr>PowerPoint Presentation</vt:lpstr>
      <vt:lpstr>PowerPoint Presentation</vt:lpstr>
      <vt:lpstr>⦁  Respiration is a type of heterotrophic metabolism that uses oxygen and in which 38 moles of ATP are derived from the oxidation of 1 mole of glucose.</vt:lpstr>
      <vt:lpstr>⦁ The complete oxidation of glucose may involve three fundamental biochemical pathways.</vt:lpstr>
      <vt:lpstr>⦁ In aerobic respiration, molecular O2serves as the terminal acceptor of electrons.</vt:lpstr>
      <vt:lpstr>⦁ Fermentation is the process of extracting energy from the oxidation of organic compounds, such as carbohydrates, using an endogenous electron acceptor.</vt:lpstr>
      <vt:lpstr>⦁ It is also called glycolytic cycle as facultative bacteria generate ATP in the absence of oxygen.</vt:lpstr>
      <vt:lpstr>PowerPoint Presentation</vt:lpstr>
      <vt:lpstr>PowerPoint Presentation</vt:lpstr>
      <vt:lpstr>⦁ Embden -Meyerhof Pathway It is homolactic fermentation breaks down both molecules of pyruvate into lactate.</vt:lpstr>
      <vt:lpstr>PowerPoint Presentation</vt:lpstr>
      <vt:lpstr>⦁ In heterolactic acid fermentation, one molecule of pyruvate is converted to lactate; the other is converted to ethanol and carbon dioxide</vt:lpstr>
      <vt:lpstr>PowerPoint Presentation</vt:lpstr>
      <vt:lpstr>Alcoholic fermentation is the conversion of pyruvate into ethanol and carbon dioxide.</vt:lpstr>
      <vt:lpstr>PowerPoint Presentation</vt:lpstr>
      <vt:lpstr>Krebs cycle is the oxidative process in respiration by which pyruvate (via acetyl coenzyme A) is completely decarboxylated to CO2. The pathway yields 15 moles of ATP.</vt:lpstr>
      <vt:lpstr>⦁  Chemical energy conserved by the Krebs cycle is contained in the reduced compounds generated .</vt:lpstr>
      <vt:lpstr>PowerPoint Presentation</vt:lpstr>
      <vt:lpstr>⦁ The glyoxylate cycle, which occurs in some bacteria, is a modification of the Krebs cycle.</vt:lpstr>
      <vt:lpstr>⦁ In the final stage of respiration, ATP is formed through a series of electron transfer reactions within the cytoplasmic membrane that drive the oxidative phosphorylation of ADP to ATP.</vt:lpstr>
      <vt:lpstr>PowerPoint Presentation</vt:lpstr>
      <vt:lpstr>PowerPoint Presentation</vt:lpstr>
      <vt:lpstr>PowerPoint Presentation</vt:lpstr>
      <vt:lpstr>⦁ Anaerobic respiration is another heterotrophic mode of metabolism in which a specific compound other than O2 serves as a terminal electron acceptor.</vt:lpstr>
      <vt:lpstr>⦁ The nitrogen cycle consists of a recycling process by which organic and inorganic nitrogen compounds are used metabolically and recycled among bacteria, plants, and animals.</vt:lpstr>
      <vt:lpstr>PowerPoint Presentation</vt:lpstr>
      <vt:lpstr>https://www.mdpi.com/2076-2607/10/7/1386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samma</dc:creator>
  <cp:lastModifiedBy>sammarfatima93@gmail.com</cp:lastModifiedBy>
  <cp:revision>3</cp:revision>
  <dcterms:created xsi:type="dcterms:W3CDTF">2025-02-16T15:11:31Z</dcterms:created>
  <dcterms:modified xsi:type="dcterms:W3CDTF">2025-02-18T10:20:58Z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2024-07-18T00:00:00Z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2025-02-16T00:00:00Z</vt:filetime>
  </property>
  <property fmtid="{D5CDD505-2E9C-101B-9397-08002B2CF9AE}" pid="5" name="Producer">
    <vt:lpwstr>iLovePDF</vt:lpwstr>
  </property>
</Properties>
</file>