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4" r:id="rId4"/>
    <p:sldId id="273" r:id="rId5"/>
    <p:sldId id="290" r:id="rId6"/>
    <p:sldId id="291" r:id="rId7"/>
    <p:sldId id="387" r:id="rId8"/>
    <p:sldId id="284" r:id="rId9"/>
    <p:sldId id="383" r:id="rId10"/>
    <p:sldId id="285" r:id="rId11"/>
    <p:sldId id="341" r:id="rId12"/>
    <p:sldId id="267" r:id="rId13"/>
    <p:sldId id="269" r:id="rId14"/>
    <p:sldId id="270" r:id="rId15"/>
    <p:sldId id="276" r:id="rId16"/>
    <p:sldId id="275" r:id="rId17"/>
    <p:sldId id="281" r:id="rId18"/>
    <p:sldId id="287" r:id="rId19"/>
    <p:sldId id="268" r:id="rId20"/>
    <p:sldId id="257" r:id="rId21"/>
    <p:sldId id="282" r:id="rId22"/>
    <p:sldId id="271" r:id="rId23"/>
    <p:sldId id="385" r:id="rId24"/>
    <p:sldId id="280" r:id="rId25"/>
    <p:sldId id="283" r:id="rId26"/>
    <p:sldId id="261" r:id="rId27"/>
    <p:sldId id="259" r:id="rId28"/>
    <p:sldId id="260" r:id="rId29"/>
    <p:sldId id="262" r:id="rId30"/>
    <p:sldId id="277" r:id="rId31"/>
    <p:sldId id="266" r:id="rId32"/>
    <p:sldId id="288" r:id="rId33"/>
    <p:sldId id="279" r:id="rId34"/>
    <p:sldId id="289" r:id="rId35"/>
    <p:sldId id="263" r:id="rId36"/>
    <p:sldId id="264" r:id="rId37"/>
    <p:sldId id="354" r:id="rId38"/>
    <p:sldId id="355" r:id="rId39"/>
    <p:sldId id="386" r:id="rId40"/>
    <p:sldId id="26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>
        <p:scale>
          <a:sx n="92" d="100"/>
          <a:sy n="92" d="100"/>
        </p:scale>
        <p:origin x="12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ABE695-B890-4697-9C00-929D2D6E880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4F142B-6BFB-403E-BF4E-B54956A6AA0A}">
      <dgm:prSet/>
      <dgm:spPr/>
      <dgm:t>
        <a:bodyPr/>
        <a:lstStyle/>
        <a:p>
          <a:r>
            <a:rPr lang="en-US" dirty="0"/>
            <a:t>Autoimmune vasculitis</a:t>
          </a:r>
        </a:p>
      </dgm:t>
    </dgm:pt>
    <dgm:pt modelId="{8C8D249B-16D9-4778-9465-77B53853D2E8}" cxnId="{5307BBD3-78CD-4BED-801F-58CC0FA97948}" type="parTrans">
      <dgm:prSet/>
      <dgm:spPr/>
      <dgm:t>
        <a:bodyPr/>
        <a:lstStyle/>
        <a:p>
          <a:endParaRPr lang="en-US"/>
        </a:p>
      </dgm:t>
    </dgm:pt>
    <dgm:pt modelId="{4EE54CCA-FA9F-4314-988C-061B5BCF16BB}" cxnId="{5307BBD3-78CD-4BED-801F-58CC0FA97948}" type="sibTrans">
      <dgm:prSet/>
      <dgm:spPr/>
      <dgm:t>
        <a:bodyPr/>
        <a:lstStyle/>
        <a:p>
          <a:endParaRPr lang="en-US"/>
        </a:p>
      </dgm:t>
    </dgm:pt>
    <dgm:pt modelId="{7B9735E0-F6F0-4447-AC7E-D3CEBBC2CF84}">
      <dgm:prSet/>
      <dgm:spPr/>
      <dgm:t>
        <a:bodyPr/>
        <a:lstStyle/>
        <a:p>
          <a:r>
            <a:rPr lang="en-US" dirty="0"/>
            <a:t>Deposition of antibodies and immune complexes</a:t>
          </a:r>
        </a:p>
      </dgm:t>
    </dgm:pt>
    <dgm:pt modelId="{19CD5CDB-7C96-458D-A58F-4C0272D1E491}" cxnId="{8671B63B-B76D-4172-A1E3-1580B02A9CB5}" type="parTrans">
      <dgm:prSet/>
      <dgm:spPr/>
      <dgm:t>
        <a:bodyPr/>
        <a:lstStyle/>
        <a:p>
          <a:endParaRPr lang="en-US"/>
        </a:p>
      </dgm:t>
    </dgm:pt>
    <dgm:pt modelId="{967B0132-1318-4163-90C6-A48CBC61F05A}" cxnId="{8671B63B-B76D-4172-A1E3-1580B02A9CB5}" type="sibTrans">
      <dgm:prSet/>
      <dgm:spPr/>
      <dgm:t>
        <a:bodyPr/>
        <a:lstStyle/>
        <a:p>
          <a:endParaRPr lang="en-US"/>
        </a:p>
      </dgm:t>
    </dgm:pt>
    <dgm:pt modelId="{C7CF16CD-A51F-4CD9-A1B4-72A0448FAC7D}">
      <dgm:prSet/>
      <dgm:spPr/>
      <dgm:t>
        <a:bodyPr/>
        <a:lstStyle/>
        <a:p>
          <a:r>
            <a:rPr lang="en-US" dirty="0"/>
            <a:t>Damage structures</a:t>
          </a:r>
        </a:p>
      </dgm:t>
    </dgm:pt>
    <dgm:pt modelId="{1EFD9D72-A8F9-40DC-BBE1-A2258EEA098E}" cxnId="{8B99FA6D-FB13-416E-A624-07A69F8D9DF9}" type="parTrans">
      <dgm:prSet/>
      <dgm:spPr/>
      <dgm:t>
        <a:bodyPr/>
        <a:lstStyle/>
        <a:p>
          <a:endParaRPr lang="en-US"/>
        </a:p>
      </dgm:t>
    </dgm:pt>
    <dgm:pt modelId="{EEF4F370-2A75-4AAB-BB20-C49A97341C02}" cxnId="{8B99FA6D-FB13-416E-A624-07A69F8D9DF9}" type="sibTrans">
      <dgm:prSet/>
      <dgm:spPr/>
      <dgm:t>
        <a:bodyPr/>
        <a:lstStyle/>
        <a:p>
          <a:endParaRPr lang="en-US"/>
        </a:p>
      </dgm:t>
    </dgm:pt>
    <dgm:pt modelId="{D4CE19CB-AFA1-4292-8E9B-C99EC1195E96}" type="pres">
      <dgm:prSet presAssocID="{93ABE695-B890-4697-9C00-929D2D6E8800}" presName="CompostProcess" presStyleCnt="0">
        <dgm:presLayoutVars>
          <dgm:dir/>
          <dgm:resizeHandles val="exact"/>
        </dgm:presLayoutVars>
      </dgm:prSet>
      <dgm:spPr/>
    </dgm:pt>
    <dgm:pt modelId="{C9BA690E-FF44-4573-A5B0-4A251B3C697A}" type="pres">
      <dgm:prSet presAssocID="{93ABE695-B890-4697-9C00-929D2D6E8800}" presName="arrow" presStyleLbl="bgShp" presStyleIdx="0" presStyleCnt="1"/>
      <dgm:spPr/>
    </dgm:pt>
    <dgm:pt modelId="{189721CB-DFD7-4F59-9787-EDD0C2A2DC95}" type="pres">
      <dgm:prSet presAssocID="{93ABE695-B890-4697-9C00-929D2D6E8800}" presName="linearProcess" presStyleCnt="0"/>
      <dgm:spPr/>
    </dgm:pt>
    <dgm:pt modelId="{36334323-4AD9-4092-9A8F-9ED227669045}" type="pres">
      <dgm:prSet presAssocID="{414F142B-6BFB-403E-BF4E-B54956A6AA0A}" presName="textNode" presStyleLbl="node1" presStyleIdx="0" presStyleCnt="3">
        <dgm:presLayoutVars>
          <dgm:bulletEnabled val="1"/>
        </dgm:presLayoutVars>
      </dgm:prSet>
      <dgm:spPr/>
    </dgm:pt>
    <dgm:pt modelId="{5D83E5CC-4A4E-40B9-9941-AE0C4F8DC265}" type="pres">
      <dgm:prSet presAssocID="{4EE54CCA-FA9F-4314-988C-061B5BCF16BB}" presName="sibTrans" presStyleCnt="0"/>
      <dgm:spPr/>
    </dgm:pt>
    <dgm:pt modelId="{DB3F6278-480E-416A-BFB7-601B08A107A1}" type="pres">
      <dgm:prSet presAssocID="{7B9735E0-F6F0-4447-AC7E-D3CEBBC2CF84}" presName="textNode" presStyleLbl="node1" presStyleIdx="1" presStyleCnt="3">
        <dgm:presLayoutVars>
          <dgm:bulletEnabled val="1"/>
        </dgm:presLayoutVars>
      </dgm:prSet>
      <dgm:spPr/>
    </dgm:pt>
    <dgm:pt modelId="{83CC9DBB-0F22-4381-972E-D7284E91FC95}" type="pres">
      <dgm:prSet presAssocID="{967B0132-1318-4163-90C6-A48CBC61F05A}" presName="sibTrans" presStyleCnt="0"/>
      <dgm:spPr/>
    </dgm:pt>
    <dgm:pt modelId="{94C91AFF-3707-4C12-9374-038D58AC487A}" type="pres">
      <dgm:prSet presAssocID="{C7CF16CD-A51F-4CD9-A1B4-72A0448FAC7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8671B63B-B76D-4172-A1E3-1580B02A9CB5}" srcId="{93ABE695-B890-4697-9C00-929D2D6E8800}" destId="{7B9735E0-F6F0-4447-AC7E-D3CEBBC2CF84}" srcOrd="1" destOrd="0" parTransId="{19CD5CDB-7C96-458D-A58F-4C0272D1E491}" sibTransId="{967B0132-1318-4163-90C6-A48CBC61F05A}"/>
    <dgm:cxn modelId="{F48E2447-1FDB-432B-91DF-A291980D8ADF}" type="presOf" srcId="{414F142B-6BFB-403E-BF4E-B54956A6AA0A}" destId="{36334323-4AD9-4092-9A8F-9ED227669045}" srcOrd="0" destOrd="0" presId="urn:microsoft.com/office/officeart/2005/8/layout/hProcess9"/>
    <dgm:cxn modelId="{8B99FA6D-FB13-416E-A624-07A69F8D9DF9}" srcId="{93ABE695-B890-4697-9C00-929D2D6E8800}" destId="{C7CF16CD-A51F-4CD9-A1B4-72A0448FAC7D}" srcOrd="2" destOrd="0" parTransId="{1EFD9D72-A8F9-40DC-BBE1-A2258EEA098E}" sibTransId="{EEF4F370-2A75-4AAB-BB20-C49A97341C02}"/>
    <dgm:cxn modelId="{6E92404F-344C-4B63-BEB6-6D105FAC7478}" type="presOf" srcId="{93ABE695-B890-4697-9C00-929D2D6E8800}" destId="{D4CE19CB-AFA1-4292-8E9B-C99EC1195E96}" srcOrd="0" destOrd="0" presId="urn:microsoft.com/office/officeart/2005/8/layout/hProcess9"/>
    <dgm:cxn modelId="{586CB376-C38E-44A8-A317-6E6E8285A955}" type="presOf" srcId="{7B9735E0-F6F0-4447-AC7E-D3CEBBC2CF84}" destId="{DB3F6278-480E-416A-BFB7-601B08A107A1}" srcOrd="0" destOrd="0" presId="urn:microsoft.com/office/officeart/2005/8/layout/hProcess9"/>
    <dgm:cxn modelId="{C8F719D2-C814-4DE6-978D-037FC9A0263C}" type="presOf" srcId="{C7CF16CD-A51F-4CD9-A1B4-72A0448FAC7D}" destId="{94C91AFF-3707-4C12-9374-038D58AC487A}" srcOrd="0" destOrd="0" presId="urn:microsoft.com/office/officeart/2005/8/layout/hProcess9"/>
    <dgm:cxn modelId="{5307BBD3-78CD-4BED-801F-58CC0FA97948}" srcId="{93ABE695-B890-4697-9C00-929D2D6E8800}" destId="{414F142B-6BFB-403E-BF4E-B54956A6AA0A}" srcOrd="0" destOrd="0" parTransId="{8C8D249B-16D9-4778-9465-77B53853D2E8}" sibTransId="{4EE54CCA-FA9F-4314-988C-061B5BCF16BB}"/>
    <dgm:cxn modelId="{A3CFF0D6-79DA-459F-86EC-0D9D6CD01180}" type="presParOf" srcId="{D4CE19CB-AFA1-4292-8E9B-C99EC1195E96}" destId="{C9BA690E-FF44-4573-A5B0-4A251B3C697A}" srcOrd="0" destOrd="0" presId="urn:microsoft.com/office/officeart/2005/8/layout/hProcess9"/>
    <dgm:cxn modelId="{873F783D-4BBA-4921-B847-8CBC131BEE37}" type="presParOf" srcId="{D4CE19CB-AFA1-4292-8E9B-C99EC1195E96}" destId="{189721CB-DFD7-4F59-9787-EDD0C2A2DC95}" srcOrd="1" destOrd="0" presId="urn:microsoft.com/office/officeart/2005/8/layout/hProcess9"/>
    <dgm:cxn modelId="{34C091F5-5CA4-411D-89D8-C27CCA5A5E13}" type="presParOf" srcId="{189721CB-DFD7-4F59-9787-EDD0C2A2DC95}" destId="{36334323-4AD9-4092-9A8F-9ED227669045}" srcOrd="0" destOrd="0" presId="urn:microsoft.com/office/officeart/2005/8/layout/hProcess9"/>
    <dgm:cxn modelId="{C7B98528-23BB-486B-8545-B26ABA0794B7}" type="presParOf" srcId="{189721CB-DFD7-4F59-9787-EDD0C2A2DC95}" destId="{5D83E5CC-4A4E-40B9-9941-AE0C4F8DC265}" srcOrd="1" destOrd="0" presId="urn:microsoft.com/office/officeart/2005/8/layout/hProcess9"/>
    <dgm:cxn modelId="{D2225802-C203-42C5-9E0C-B15DC35D8A47}" type="presParOf" srcId="{189721CB-DFD7-4F59-9787-EDD0C2A2DC95}" destId="{DB3F6278-480E-416A-BFB7-601B08A107A1}" srcOrd="2" destOrd="0" presId="urn:microsoft.com/office/officeart/2005/8/layout/hProcess9"/>
    <dgm:cxn modelId="{97CCF734-FA99-4F99-97A3-184F4DF60F6B}" type="presParOf" srcId="{189721CB-DFD7-4F59-9787-EDD0C2A2DC95}" destId="{83CC9DBB-0F22-4381-972E-D7284E91FC95}" srcOrd="3" destOrd="0" presId="urn:microsoft.com/office/officeart/2005/8/layout/hProcess9"/>
    <dgm:cxn modelId="{DD0EBB74-A6E3-4330-A6CF-71B3B4CAB73C}" type="presParOf" srcId="{189721CB-DFD7-4F59-9787-EDD0C2A2DC95}" destId="{94C91AFF-3707-4C12-9374-038D58AC487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A87F12-4C08-47D0-BCCD-AD560CC19A4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FB124E-2AAF-4A7F-A150-863B90D1E310}">
      <dgm:prSet/>
      <dgm:spPr/>
      <dgm:t>
        <a:bodyPr/>
        <a:lstStyle/>
        <a:p>
          <a:r>
            <a:rPr lang="en-US" dirty="0"/>
            <a:t>Discoid (DLE): least aggressive, oral lesions and cutaneous lesions no visceral involvement </a:t>
          </a:r>
        </a:p>
      </dgm:t>
    </dgm:pt>
    <dgm:pt modelId="{A8CA9799-5DEF-47B4-90EF-BE9FE8313B0A}" cxnId="{758E5B90-1100-4500-80AE-84B43F2D3EEB}" type="parTrans">
      <dgm:prSet/>
      <dgm:spPr/>
      <dgm:t>
        <a:bodyPr/>
        <a:lstStyle/>
        <a:p>
          <a:endParaRPr lang="en-US"/>
        </a:p>
      </dgm:t>
    </dgm:pt>
    <dgm:pt modelId="{EC32C449-73FE-4E96-A65B-8CA11D623B53}" cxnId="{758E5B90-1100-4500-80AE-84B43F2D3EEB}" type="sibTrans">
      <dgm:prSet/>
      <dgm:spPr/>
      <dgm:t>
        <a:bodyPr/>
        <a:lstStyle/>
        <a:p>
          <a:endParaRPr lang="en-US"/>
        </a:p>
      </dgm:t>
    </dgm:pt>
    <dgm:pt modelId="{8FF46D6D-57C4-48C2-B7A2-8815F9AEC126}">
      <dgm:prSet/>
      <dgm:spPr/>
      <dgm:t>
        <a:bodyPr/>
        <a:lstStyle/>
        <a:p>
          <a:r>
            <a:rPr lang="en-US" dirty="0"/>
            <a:t>Subacute Cutaneous (SCLE): mild systemic form, oral and cutaneous lesions </a:t>
          </a:r>
        </a:p>
      </dgm:t>
    </dgm:pt>
    <dgm:pt modelId="{08F4E729-447F-4425-91C6-39A756A3E001}" cxnId="{92791354-C702-4AF9-94C8-7AE13E2A95B7}" type="parTrans">
      <dgm:prSet/>
      <dgm:spPr/>
      <dgm:t>
        <a:bodyPr/>
        <a:lstStyle/>
        <a:p>
          <a:endParaRPr lang="en-US"/>
        </a:p>
      </dgm:t>
    </dgm:pt>
    <dgm:pt modelId="{EB46EF9F-F544-4EAB-B88C-19BF1EFFC945}" cxnId="{92791354-C702-4AF9-94C8-7AE13E2A95B7}" type="sibTrans">
      <dgm:prSet/>
      <dgm:spPr/>
      <dgm:t>
        <a:bodyPr/>
        <a:lstStyle/>
        <a:p>
          <a:endParaRPr lang="en-US"/>
        </a:p>
      </dgm:t>
    </dgm:pt>
    <dgm:pt modelId="{E26433E8-FB30-432A-B5D3-A87F554EB1C9}">
      <dgm:prSet/>
      <dgm:spPr/>
      <dgm:t>
        <a:bodyPr/>
        <a:lstStyle/>
        <a:p>
          <a:r>
            <a:rPr lang="en-US" dirty="0"/>
            <a:t>Systemic (SLE): occasional oral lesions, butterfly rash, multiple visceral organs involvement</a:t>
          </a:r>
        </a:p>
      </dgm:t>
    </dgm:pt>
    <dgm:pt modelId="{06A3694B-BE6A-4D4F-BCEB-2ACBB8F1F975}" cxnId="{A098C82C-35BF-480A-BC99-C3798DF7CAA0}" type="parTrans">
      <dgm:prSet/>
      <dgm:spPr/>
      <dgm:t>
        <a:bodyPr/>
        <a:lstStyle/>
        <a:p>
          <a:endParaRPr lang="en-US"/>
        </a:p>
      </dgm:t>
    </dgm:pt>
    <dgm:pt modelId="{B486494B-2B4F-4F55-A1AF-CA4208140FDA}" cxnId="{A098C82C-35BF-480A-BC99-C3798DF7CAA0}" type="sibTrans">
      <dgm:prSet/>
      <dgm:spPr/>
      <dgm:t>
        <a:bodyPr/>
        <a:lstStyle/>
        <a:p>
          <a:endParaRPr lang="en-US"/>
        </a:p>
      </dgm:t>
    </dgm:pt>
    <dgm:pt modelId="{9A723CF2-0E16-4961-AEB2-1A9E64E18114}" type="pres">
      <dgm:prSet presAssocID="{33A87F12-4C08-47D0-BCCD-AD560CC19A47}" presName="linearFlow" presStyleCnt="0">
        <dgm:presLayoutVars>
          <dgm:dir/>
          <dgm:resizeHandles val="exact"/>
        </dgm:presLayoutVars>
      </dgm:prSet>
      <dgm:spPr/>
    </dgm:pt>
    <dgm:pt modelId="{42D6E377-6803-4D14-9576-E216216EB422}" type="pres">
      <dgm:prSet presAssocID="{F1FB124E-2AAF-4A7F-A150-863B90D1E310}" presName="composite" presStyleCnt="0"/>
      <dgm:spPr/>
    </dgm:pt>
    <dgm:pt modelId="{DA540C2C-B10E-45C7-812A-C2916CA9D507}" type="pres">
      <dgm:prSet presAssocID="{F1FB124E-2AAF-4A7F-A150-863B90D1E310}" presName="imgShp" presStyleLbl="fgImgPlace1" presStyleIdx="0" presStyleCnt="3" custLinFactNeighborX="-3707" custLinFactNeighborY="2965"/>
      <dgm:spPr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65B3484C-DC9E-4D99-BD85-7BE82DD0ADC4}" type="pres">
      <dgm:prSet presAssocID="{F1FB124E-2AAF-4A7F-A150-863B90D1E310}" presName="txShp" presStyleLbl="node1" presStyleIdx="0" presStyleCnt="3">
        <dgm:presLayoutVars>
          <dgm:bulletEnabled val="1"/>
        </dgm:presLayoutVars>
      </dgm:prSet>
      <dgm:spPr/>
    </dgm:pt>
    <dgm:pt modelId="{ABCE91AA-751A-4B85-85EF-80552ABC15BC}" type="pres">
      <dgm:prSet presAssocID="{EC32C449-73FE-4E96-A65B-8CA11D623B53}" presName="spacing" presStyleCnt="0"/>
      <dgm:spPr/>
    </dgm:pt>
    <dgm:pt modelId="{823DEC90-4D68-478F-9EDD-3B16E26FFC88}" type="pres">
      <dgm:prSet presAssocID="{8FF46D6D-57C4-48C2-B7A2-8815F9AEC126}" presName="composite" presStyleCnt="0"/>
      <dgm:spPr/>
    </dgm:pt>
    <dgm:pt modelId="{6897779E-403F-4288-96D8-11D0F4F7C4CF}" type="pres">
      <dgm:prSet presAssocID="{8FF46D6D-57C4-48C2-B7A2-8815F9AEC126}" presName="imgShp" presStyleLbl="fgImgPlace1" presStyleIdx="1" presStyleCnt="3" custLinFactNeighborX="-3707" custLinFactNeighborY="2672"/>
      <dgm:spPr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3000" r="-23000"/>
          </a:stretch>
        </a:blipFill>
      </dgm:spPr>
    </dgm:pt>
    <dgm:pt modelId="{BE1D34B8-B602-44A1-8973-77C5F9EB0C4D}" type="pres">
      <dgm:prSet presAssocID="{8FF46D6D-57C4-48C2-B7A2-8815F9AEC126}" presName="txShp" presStyleLbl="node1" presStyleIdx="1" presStyleCnt="3">
        <dgm:presLayoutVars>
          <dgm:bulletEnabled val="1"/>
        </dgm:presLayoutVars>
      </dgm:prSet>
      <dgm:spPr/>
    </dgm:pt>
    <dgm:pt modelId="{79849362-6AD8-41D8-8284-1737785613BC}" type="pres">
      <dgm:prSet presAssocID="{EB46EF9F-F544-4EAB-B88C-19BF1EFFC945}" presName="spacing" presStyleCnt="0"/>
      <dgm:spPr/>
    </dgm:pt>
    <dgm:pt modelId="{63902CE4-458B-467B-B9C3-4AC864E96857}" type="pres">
      <dgm:prSet presAssocID="{E26433E8-FB30-432A-B5D3-A87F554EB1C9}" presName="composite" presStyleCnt="0"/>
      <dgm:spPr/>
    </dgm:pt>
    <dgm:pt modelId="{D6247B2F-6F08-4656-89A0-60AD9DBE8BFD}" type="pres">
      <dgm:prSet presAssocID="{E26433E8-FB30-432A-B5D3-A87F554EB1C9}" presName="imgShp" presStyleLbl="fgImgPlace1" presStyleIdx="2" presStyleCnt="3"/>
      <dgm:spPr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A9DF3E9F-5089-4DFF-AB2F-E4FA77EC25A5}" type="pres">
      <dgm:prSet presAssocID="{E26433E8-FB30-432A-B5D3-A87F554EB1C9}" presName="txShp" presStyleLbl="node1" presStyleIdx="2" presStyleCnt="3">
        <dgm:presLayoutVars>
          <dgm:bulletEnabled val="1"/>
        </dgm:presLayoutVars>
      </dgm:prSet>
      <dgm:spPr/>
    </dgm:pt>
  </dgm:ptLst>
  <dgm:cxnLst>
    <dgm:cxn modelId="{A098C82C-35BF-480A-BC99-C3798DF7CAA0}" srcId="{33A87F12-4C08-47D0-BCCD-AD560CC19A47}" destId="{E26433E8-FB30-432A-B5D3-A87F554EB1C9}" srcOrd="2" destOrd="0" parTransId="{06A3694B-BE6A-4D4F-BCEB-2ACBB8F1F975}" sibTransId="{B486494B-2B4F-4F55-A1AF-CA4208140FDA}"/>
    <dgm:cxn modelId="{92791354-C702-4AF9-94C8-7AE13E2A95B7}" srcId="{33A87F12-4C08-47D0-BCCD-AD560CC19A47}" destId="{8FF46D6D-57C4-48C2-B7A2-8815F9AEC126}" srcOrd="1" destOrd="0" parTransId="{08F4E729-447F-4425-91C6-39A756A3E001}" sibTransId="{EB46EF9F-F544-4EAB-B88C-19BF1EFFC945}"/>
    <dgm:cxn modelId="{BA85207D-C32D-4782-90E8-64784A4E1012}" type="presOf" srcId="{E26433E8-FB30-432A-B5D3-A87F554EB1C9}" destId="{A9DF3E9F-5089-4DFF-AB2F-E4FA77EC25A5}" srcOrd="0" destOrd="0" presId="urn:microsoft.com/office/officeart/2005/8/layout/vList3"/>
    <dgm:cxn modelId="{8A3C1F85-4A44-44D3-A901-E9BE63D4F8B7}" type="presOf" srcId="{33A87F12-4C08-47D0-BCCD-AD560CC19A47}" destId="{9A723CF2-0E16-4961-AEB2-1A9E64E18114}" srcOrd="0" destOrd="0" presId="urn:microsoft.com/office/officeart/2005/8/layout/vList3"/>
    <dgm:cxn modelId="{758E5B90-1100-4500-80AE-84B43F2D3EEB}" srcId="{33A87F12-4C08-47D0-BCCD-AD560CC19A47}" destId="{F1FB124E-2AAF-4A7F-A150-863B90D1E310}" srcOrd="0" destOrd="0" parTransId="{A8CA9799-5DEF-47B4-90EF-BE9FE8313B0A}" sibTransId="{EC32C449-73FE-4E96-A65B-8CA11D623B53}"/>
    <dgm:cxn modelId="{A4A299AE-5B00-4FAD-A435-013CFD397F06}" type="presOf" srcId="{8FF46D6D-57C4-48C2-B7A2-8815F9AEC126}" destId="{BE1D34B8-B602-44A1-8973-77C5F9EB0C4D}" srcOrd="0" destOrd="0" presId="urn:microsoft.com/office/officeart/2005/8/layout/vList3"/>
    <dgm:cxn modelId="{9DEC21DD-F5B3-47C6-98DC-0A43FA3F5714}" type="presOf" srcId="{F1FB124E-2AAF-4A7F-A150-863B90D1E310}" destId="{65B3484C-DC9E-4D99-BD85-7BE82DD0ADC4}" srcOrd="0" destOrd="0" presId="urn:microsoft.com/office/officeart/2005/8/layout/vList3"/>
    <dgm:cxn modelId="{9FF5399C-54EF-4076-9202-45743D26FCB2}" type="presParOf" srcId="{9A723CF2-0E16-4961-AEB2-1A9E64E18114}" destId="{42D6E377-6803-4D14-9576-E216216EB422}" srcOrd="0" destOrd="0" presId="urn:microsoft.com/office/officeart/2005/8/layout/vList3"/>
    <dgm:cxn modelId="{1FF5D796-0157-4C43-BCE6-7FB32F5AE999}" type="presParOf" srcId="{42D6E377-6803-4D14-9576-E216216EB422}" destId="{DA540C2C-B10E-45C7-812A-C2916CA9D507}" srcOrd="0" destOrd="0" presId="urn:microsoft.com/office/officeart/2005/8/layout/vList3"/>
    <dgm:cxn modelId="{A706649A-CCCA-4658-8ABB-E45A0C0E2F99}" type="presParOf" srcId="{42D6E377-6803-4D14-9576-E216216EB422}" destId="{65B3484C-DC9E-4D99-BD85-7BE82DD0ADC4}" srcOrd="1" destOrd="0" presId="urn:microsoft.com/office/officeart/2005/8/layout/vList3"/>
    <dgm:cxn modelId="{8B58310F-1EB5-4B49-9184-EF6AD0177848}" type="presParOf" srcId="{9A723CF2-0E16-4961-AEB2-1A9E64E18114}" destId="{ABCE91AA-751A-4B85-85EF-80552ABC15BC}" srcOrd="1" destOrd="0" presId="urn:microsoft.com/office/officeart/2005/8/layout/vList3"/>
    <dgm:cxn modelId="{F7E85A0A-B237-4A9A-A9A4-94DA124D9CB5}" type="presParOf" srcId="{9A723CF2-0E16-4961-AEB2-1A9E64E18114}" destId="{823DEC90-4D68-478F-9EDD-3B16E26FFC88}" srcOrd="2" destOrd="0" presId="urn:microsoft.com/office/officeart/2005/8/layout/vList3"/>
    <dgm:cxn modelId="{D860BFA7-C330-4A47-BA39-91E575B39F61}" type="presParOf" srcId="{823DEC90-4D68-478F-9EDD-3B16E26FFC88}" destId="{6897779E-403F-4288-96D8-11D0F4F7C4CF}" srcOrd="0" destOrd="0" presId="urn:microsoft.com/office/officeart/2005/8/layout/vList3"/>
    <dgm:cxn modelId="{DBF1C008-E4CC-461A-9DD1-4C00D0136E8B}" type="presParOf" srcId="{823DEC90-4D68-478F-9EDD-3B16E26FFC88}" destId="{BE1D34B8-B602-44A1-8973-77C5F9EB0C4D}" srcOrd="1" destOrd="0" presId="urn:microsoft.com/office/officeart/2005/8/layout/vList3"/>
    <dgm:cxn modelId="{E56BA5DA-B24D-48A2-A521-9C4BC732D79E}" type="presParOf" srcId="{9A723CF2-0E16-4961-AEB2-1A9E64E18114}" destId="{79849362-6AD8-41D8-8284-1737785613BC}" srcOrd="3" destOrd="0" presId="urn:microsoft.com/office/officeart/2005/8/layout/vList3"/>
    <dgm:cxn modelId="{DCF74368-A971-42C3-A0F1-5FFDEB845A64}" type="presParOf" srcId="{9A723CF2-0E16-4961-AEB2-1A9E64E18114}" destId="{63902CE4-458B-467B-B9C3-4AC864E96857}" srcOrd="4" destOrd="0" presId="urn:microsoft.com/office/officeart/2005/8/layout/vList3"/>
    <dgm:cxn modelId="{20E8FB33-BA9C-499E-9DCD-410799CDE623}" type="presParOf" srcId="{63902CE4-458B-467B-B9C3-4AC864E96857}" destId="{D6247B2F-6F08-4656-89A0-60AD9DBE8BFD}" srcOrd="0" destOrd="0" presId="urn:microsoft.com/office/officeart/2005/8/layout/vList3"/>
    <dgm:cxn modelId="{B6B53CF0-0507-4EFA-8023-15ED702E01B6}" type="presParOf" srcId="{63902CE4-458B-467B-B9C3-4AC864E96857}" destId="{A9DF3E9F-5089-4DFF-AB2F-E4FA77EC25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E91189-F82D-4DF4-A3D6-2752EACAE23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9A2CEC-3B2A-41D8-8275-B80E50C245EE}">
      <dgm:prSet/>
      <dgm:spPr/>
      <dgm:t>
        <a:bodyPr/>
        <a:lstStyle/>
        <a:p>
          <a:r>
            <a:rPr lang="en-US" dirty="0"/>
            <a:t>Uncertain etiology</a:t>
          </a:r>
        </a:p>
      </dgm:t>
    </dgm:pt>
    <dgm:pt modelId="{83E42F78-34F2-45D2-AD66-0A2AB1BE6F9A}" cxnId="{6A09FE7A-529C-4A3E-9140-B335F9D870E6}" type="parTrans">
      <dgm:prSet/>
      <dgm:spPr/>
      <dgm:t>
        <a:bodyPr/>
        <a:lstStyle/>
        <a:p>
          <a:endParaRPr lang="en-US"/>
        </a:p>
      </dgm:t>
    </dgm:pt>
    <dgm:pt modelId="{6EA1E44C-3FAD-4A1F-AEF0-722609710F10}" cxnId="{6A09FE7A-529C-4A3E-9140-B335F9D870E6}" type="sibTrans">
      <dgm:prSet/>
      <dgm:spPr/>
      <dgm:t>
        <a:bodyPr/>
        <a:lstStyle/>
        <a:p>
          <a:endParaRPr lang="en-US"/>
        </a:p>
      </dgm:t>
    </dgm:pt>
    <dgm:pt modelId="{35630745-2D3B-4774-BE7B-F89E6439889D}">
      <dgm:prSet/>
      <dgm:spPr/>
      <dgm:t>
        <a:bodyPr/>
        <a:lstStyle/>
        <a:p>
          <a:r>
            <a:rPr lang="en-US" dirty="0"/>
            <a:t>Idiopathic necrotizing granulomatous vasculitis of upper and lower respiratory tract with glomerulonephritis</a:t>
          </a:r>
        </a:p>
      </dgm:t>
    </dgm:pt>
    <dgm:pt modelId="{A6170638-4220-4D21-8BDF-ACD56E62E288}" cxnId="{AE3FE548-FB6B-4940-9FB1-C153E66CCE54}" type="parTrans">
      <dgm:prSet/>
      <dgm:spPr/>
      <dgm:t>
        <a:bodyPr/>
        <a:lstStyle/>
        <a:p>
          <a:endParaRPr lang="en-US"/>
        </a:p>
      </dgm:t>
    </dgm:pt>
    <dgm:pt modelId="{9B047CE2-4241-4144-AD42-3E6A8C61650A}" cxnId="{AE3FE548-FB6B-4940-9FB1-C153E66CCE54}" type="sibTrans">
      <dgm:prSet/>
      <dgm:spPr/>
      <dgm:t>
        <a:bodyPr/>
        <a:lstStyle/>
        <a:p>
          <a:endParaRPr lang="en-US"/>
        </a:p>
      </dgm:t>
    </dgm:pt>
    <dgm:pt modelId="{A1CA0662-3A5D-4301-91FB-D604C5567EB0}" type="pres">
      <dgm:prSet presAssocID="{11E91189-F82D-4DF4-A3D6-2752EACAE23C}" presName="CompostProcess" presStyleCnt="0">
        <dgm:presLayoutVars>
          <dgm:dir/>
          <dgm:resizeHandles val="exact"/>
        </dgm:presLayoutVars>
      </dgm:prSet>
      <dgm:spPr/>
    </dgm:pt>
    <dgm:pt modelId="{3D6B7715-FC1C-47E1-B208-EEAEC81DD8DE}" type="pres">
      <dgm:prSet presAssocID="{11E91189-F82D-4DF4-A3D6-2752EACAE23C}" presName="arrow" presStyleLbl="bgShp" presStyleIdx="0" presStyleCnt="1"/>
      <dgm:spPr/>
    </dgm:pt>
    <dgm:pt modelId="{EDF7029E-F4EB-4674-A9C3-F72039CEDD25}" type="pres">
      <dgm:prSet presAssocID="{11E91189-F82D-4DF4-A3D6-2752EACAE23C}" presName="linearProcess" presStyleCnt="0"/>
      <dgm:spPr/>
    </dgm:pt>
    <dgm:pt modelId="{74279460-3B98-46C1-B389-0807821F602D}" type="pres">
      <dgm:prSet presAssocID="{739A2CEC-3B2A-41D8-8275-B80E50C245EE}" presName="textNode" presStyleLbl="node1" presStyleIdx="0" presStyleCnt="2">
        <dgm:presLayoutVars>
          <dgm:bulletEnabled val="1"/>
        </dgm:presLayoutVars>
      </dgm:prSet>
      <dgm:spPr/>
    </dgm:pt>
    <dgm:pt modelId="{73B7AACE-D2A1-4EAE-80F7-E792928A1A11}" type="pres">
      <dgm:prSet presAssocID="{6EA1E44C-3FAD-4A1F-AEF0-722609710F10}" presName="sibTrans" presStyleCnt="0"/>
      <dgm:spPr/>
    </dgm:pt>
    <dgm:pt modelId="{8E6168D2-B19E-422B-90DB-1F46CEB3ECF0}" type="pres">
      <dgm:prSet presAssocID="{35630745-2D3B-4774-BE7B-F89E6439889D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64728222-493F-49AD-AEBE-0F8002FC1DC2}" type="presOf" srcId="{739A2CEC-3B2A-41D8-8275-B80E50C245EE}" destId="{74279460-3B98-46C1-B389-0807821F602D}" srcOrd="0" destOrd="0" presId="urn:microsoft.com/office/officeart/2005/8/layout/hProcess9"/>
    <dgm:cxn modelId="{6654D23B-C97E-4648-A54D-4CDF53E56FFD}" type="presOf" srcId="{11E91189-F82D-4DF4-A3D6-2752EACAE23C}" destId="{A1CA0662-3A5D-4301-91FB-D604C5567EB0}" srcOrd="0" destOrd="0" presId="urn:microsoft.com/office/officeart/2005/8/layout/hProcess9"/>
    <dgm:cxn modelId="{AE3FE548-FB6B-4940-9FB1-C153E66CCE54}" srcId="{11E91189-F82D-4DF4-A3D6-2752EACAE23C}" destId="{35630745-2D3B-4774-BE7B-F89E6439889D}" srcOrd="1" destOrd="0" parTransId="{A6170638-4220-4D21-8BDF-ACD56E62E288}" sibTransId="{9B047CE2-4241-4144-AD42-3E6A8C61650A}"/>
    <dgm:cxn modelId="{E13D5652-4A15-477E-80FA-B40DC0F8574B}" type="presOf" srcId="{35630745-2D3B-4774-BE7B-F89E6439889D}" destId="{8E6168D2-B19E-422B-90DB-1F46CEB3ECF0}" srcOrd="0" destOrd="0" presId="urn:microsoft.com/office/officeart/2005/8/layout/hProcess9"/>
    <dgm:cxn modelId="{6A09FE7A-529C-4A3E-9140-B335F9D870E6}" srcId="{11E91189-F82D-4DF4-A3D6-2752EACAE23C}" destId="{739A2CEC-3B2A-41D8-8275-B80E50C245EE}" srcOrd="0" destOrd="0" parTransId="{83E42F78-34F2-45D2-AD66-0A2AB1BE6F9A}" sibTransId="{6EA1E44C-3FAD-4A1F-AEF0-722609710F10}"/>
    <dgm:cxn modelId="{936008E7-B1C2-40FA-B6BD-308AC05F5AD4}" type="presParOf" srcId="{A1CA0662-3A5D-4301-91FB-D604C5567EB0}" destId="{3D6B7715-FC1C-47E1-B208-EEAEC81DD8DE}" srcOrd="0" destOrd="0" presId="urn:microsoft.com/office/officeart/2005/8/layout/hProcess9"/>
    <dgm:cxn modelId="{75A331BD-8D07-4388-B076-BE928B36D4B9}" type="presParOf" srcId="{A1CA0662-3A5D-4301-91FB-D604C5567EB0}" destId="{EDF7029E-F4EB-4674-A9C3-F72039CEDD25}" srcOrd="1" destOrd="0" presId="urn:microsoft.com/office/officeart/2005/8/layout/hProcess9"/>
    <dgm:cxn modelId="{F59A8EBE-7505-4BD6-9066-EE3889388CE4}" type="presParOf" srcId="{EDF7029E-F4EB-4674-A9C3-F72039CEDD25}" destId="{74279460-3B98-46C1-B389-0807821F602D}" srcOrd="0" destOrd="0" presId="urn:microsoft.com/office/officeart/2005/8/layout/hProcess9"/>
    <dgm:cxn modelId="{FA38E3A8-E3AE-4831-9465-B44DE0700E51}" type="presParOf" srcId="{EDF7029E-F4EB-4674-A9C3-F72039CEDD25}" destId="{73B7AACE-D2A1-4EAE-80F7-E792928A1A11}" srcOrd="1" destOrd="0" presId="urn:microsoft.com/office/officeart/2005/8/layout/hProcess9"/>
    <dgm:cxn modelId="{A91FB1B4-F6F6-4310-B49E-FE7244B4EBBF}" type="presParOf" srcId="{EDF7029E-F4EB-4674-A9C3-F72039CEDD25}" destId="{8E6168D2-B19E-422B-90DB-1F46CEB3ECF0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1771A5-FDAC-40E7-8089-A402FE99F8B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250341-B664-4BB0-803A-4F1353C165EC}">
      <dgm:prSet/>
      <dgm:spPr/>
      <dgm:t>
        <a:bodyPr/>
        <a:lstStyle/>
        <a:p>
          <a:r>
            <a:rPr lang="en-US" dirty="0"/>
            <a:t>Limited (no renal involvement) </a:t>
          </a:r>
        </a:p>
      </dgm:t>
    </dgm:pt>
    <dgm:pt modelId="{DCE5ED61-452D-4C8E-B9A1-6436857E0A82}" cxnId="{EF245C68-AAA8-4164-B488-730A8D453FE9}" type="parTrans">
      <dgm:prSet/>
      <dgm:spPr/>
      <dgm:t>
        <a:bodyPr/>
        <a:lstStyle/>
        <a:p>
          <a:endParaRPr lang="en-US"/>
        </a:p>
      </dgm:t>
    </dgm:pt>
    <dgm:pt modelId="{76E74339-2085-4042-9C41-A1977A605909}" cxnId="{EF245C68-AAA8-4164-B488-730A8D453FE9}" type="sibTrans">
      <dgm:prSet/>
      <dgm:spPr/>
      <dgm:t>
        <a:bodyPr/>
        <a:lstStyle/>
        <a:p>
          <a:endParaRPr lang="en-US"/>
        </a:p>
      </dgm:t>
    </dgm:pt>
    <dgm:pt modelId="{06ED34A2-CD20-4DC5-A2A1-5F69863912AC}">
      <dgm:prSet/>
      <dgm:spPr/>
      <dgm:t>
        <a:bodyPr/>
        <a:lstStyle/>
        <a:p>
          <a:r>
            <a:rPr lang="en-US" dirty="0"/>
            <a:t>Systemic (pulmonary and renal involvement)</a:t>
          </a:r>
        </a:p>
      </dgm:t>
    </dgm:pt>
    <dgm:pt modelId="{DA6974E0-EE12-40B6-A74D-860F845CD3FB}" cxnId="{F0044173-E85B-4C1F-B589-7AE766CD9699}" type="parTrans">
      <dgm:prSet/>
      <dgm:spPr/>
      <dgm:t>
        <a:bodyPr/>
        <a:lstStyle/>
        <a:p>
          <a:endParaRPr lang="en-US"/>
        </a:p>
      </dgm:t>
    </dgm:pt>
    <dgm:pt modelId="{A85928FF-16C7-466E-AFA9-197411F761E5}" cxnId="{F0044173-E85B-4C1F-B589-7AE766CD9699}" type="sibTrans">
      <dgm:prSet/>
      <dgm:spPr/>
      <dgm:t>
        <a:bodyPr/>
        <a:lstStyle/>
        <a:p>
          <a:endParaRPr lang="en-US"/>
        </a:p>
      </dgm:t>
    </dgm:pt>
    <dgm:pt modelId="{4BC22C20-0A1B-419D-8689-05CBBD8EAACA}" type="pres">
      <dgm:prSet presAssocID="{5F1771A5-FDAC-40E7-8089-A402FE99F8B2}" presName="compositeShape" presStyleCnt="0">
        <dgm:presLayoutVars>
          <dgm:chMax val="7"/>
          <dgm:dir/>
          <dgm:resizeHandles val="exact"/>
        </dgm:presLayoutVars>
      </dgm:prSet>
      <dgm:spPr/>
    </dgm:pt>
    <dgm:pt modelId="{287709B3-1979-4A75-9193-1C5F307B5AB4}" type="pres">
      <dgm:prSet presAssocID="{41250341-B664-4BB0-803A-4F1353C165EC}" presName="circ1" presStyleLbl="vennNode1" presStyleIdx="0" presStyleCnt="2"/>
      <dgm:spPr/>
    </dgm:pt>
    <dgm:pt modelId="{170FABA8-D8CA-4128-9124-E375AC748E06}" type="pres">
      <dgm:prSet presAssocID="{41250341-B664-4BB0-803A-4F1353C165E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96EA4-6DDB-4359-8D3B-848876B60709}" type="pres">
      <dgm:prSet presAssocID="{06ED34A2-CD20-4DC5-A2A1-5F69863912AC}" presName="circ2" presStyleLbl="vennNode1" presStyleIdx="1" presStyleCnt="2"/>
      <dgm:spPr/>
    </dgm:pt>
    <dgm:pt modelId="{B6E02E8E-18B2-48F4-8B76-3090577CE778}" type="pres">
      <dgm:prSet presAssocID="{06ED34A2-CD20-4DC5-A2A1-5F69863912A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1EEBB61-C1D6-4E20-857E-5D9D113C0F9C}" type="presOf" srcId="{5F1771A5-FDAC-40E7-8089-A402FE99F8B2}" destId="{4BC22C20-0A1B-419D-8689-05CBBD8EAACA}" srcOrd="0" destOrd="0" presId="urn:microsoft.com/office/officeart/2005/8/layout/venn1"/>
    <dgm:cxn modelId="{EF245C68-AAA8-4164-B488-730A8D453FE9}" srcId="{5F1771A5-FDAC-40E7-8089-A402FE99F8B2}" destId="{41250341-B664-4BB0-803A-4F1353C165EC}" srcOrd="0" destOrd="0" parTransId="{DCE5ED61-452D-4C8E-B9A1-6436857E0A82}" sibTransId="{76E74339-2085-4042-9C41-A1977A605909}"/>
    <dgm:cxn modelId="{F0044173-E85B-4C1F-B589-7AE766CD9699}" srcId="{5F1771A5-FDAC-40E7-8089-A402FE99F8B2}" destId="{06ED34A2-CD20-4DC5-A2A1-5F69863912AC}" srcOrd="1" destOrd="0" parTransId="{DA6974E0-EE12-40B6-A74D-860F845CD3FB}" sibTransId="{A85928FF-16C7-466E-AFA9-197411F761E5}"/>
    <dgm:cxn modelId="{345F4C7C-3C9C-4838-A6C0-6867F82231B3}" type="presOf" srcId="{06ED34A2-CD20-4DC5-A2A1-5F69863912AC}" destId="{B6E02E8E-18B2-48F4-8B76-3090577CE778}" srcOrd="1" destOrd="0" presId="urn:microsoft.com/office/officeart/2005/8/layout/venn1"/>
    <dgm:cxn modelId="{F8FC0487-5B5D-4D90-8969-9CA95949D366}" type="presOf" srcId="{41250341-B664-4BB0-803A-4F1353C165EC}" destId="{287709B3-1979-4A75-9193-1C5F307B5AB4}" srcOrd="0" destOrd="0" presId="urn:microsoft.com/office/officeart/2005/8/layout/venn1"/>
    <dgm:cxn modelId="{F8EF4B9B-8859-4DB8-9DB1-3A0BDBAA431B}" type="presOf" srcId="{41250341-B664-4BB0-803A-4F1353C165EC}" destId="{170FABA8-D8CA-4128-9124-E375AC748E06}" srcOrd="1" destOrd="0" presId="urn:microsoft.com/office/officeart/2005/8/layout/venn1"/>
    <dgm:cxn modelId="{6200DDD9-227C-401A-BCE4-6BBB7D899AE7}" type="presOf" srcId="{06ED34A2-CD20-4DC5-A2A1-5F69863912AC}" destId="{8D496EA4-6DDB-4359-8D3B-848876B60709}" srcOrd="0" destOrd="0" presId="urn:microsoft.com/office/officeart/2005/8/layout/venn1"/>
    <dgm:cxn modelId="{9BC62F58-C381-4D2C-B46C-86A12200495B}" type="presParOf" srcId="{4BC22C20-0A1B-419D-8689-05CBBD8EAACA}" destId="{287709B3-1979-4A75-9193-1C5F307B5AB4}" srcOrd="0" destOrd="0" presId="urn:microsoft.com/office/officeart/2005/8/layout/venn1"/>
    <dgm:cxn modelId="{74010035-F0A7-4CAF-ADE1-4A669671FDA9}" type="presParOf" srcId="{4BC22C20-0A1B-419D-8689-05CBBD8EAACA}" destId="{170FABA8-D8CA-4128-9124-E375AC748E06}" srcOrd="1" destOrd="0" presId="urn:microsoft.com/office/officeart/2005/8/layout/venn1"/>
    <dgm:cxn modelId="{CC157899-4781-4165-B6AF-31E7DDF3CE6B}" type="presParOf" srcId="{4BC22C20-0A1B-419D-8689-05CBBD8EAACA}" destId="{8D496EA4-6DDB-4359-8D3B-848876B60709}" srcOrd="2" destOrd="0" presId="urn:microsoft.com/office/officeart/2005/8/layout/venn1"/>
    <dgm:cxn modelId="{93B88E94-7B4F-4854-ADDF-3A2EA4A5E2A9}" type="presParOf" srcId="{4BC22C20-0A1B-419D-8689-05CBBD8EAACA}" destId="{B6E02E8E-18B2-48F4-8B76-3090577CE77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987430-7030-4B02-9FF5-3CAE1670076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A78B2-A419-4E18-A0D8-C4CC942CA2B3}">
      <dgm:prSet/>
      <dgm:spPr/>
      <dgm:t>
        <a:bodyPr/>
        <a:lstStyle/>
        <a:p>
          <a:r>
            <a:rPr lang="en-US"/>
            <a:t>Systemic granulomatous disease </a:t>
          </a:r>
        </a:p>
      </dgm:t>
    </dgm:pt>
    <dgm:pt modelId="{F6156979-3D39-4493-BA26-6575B65DDE36}" cxnId="{58460598-0979-4338-924B-7636252B7A88}" type="parTrans">
      <dgm:prSet/>
      <dgm:spPr/>
      <dgm:t>
        <a:bodyPr/>
        <a:lstStyle/>
        <a:p>
          <a:endParaRPr lang="en-US"/>
        </a:p>
      </dgm:t>
    </dgm:pt>
    <dgm:pt modelId="{FBC8B7F9-E477-42E4-9D76-975BCBD83BAA}" cxnId="{58460598-0979-4338-924B-7636252B7A88}" type="sibTrans">
      <dgm:prSet/>
      <dgm:spPr/>
      <dgm:t>
        <a:bodyPr/>
        <a:lstStyle/>
        <a:p>
          <a:endParaRPr lang="en-US"/>
        </a:p>
      </dgm:t>
    </dgm:pt>
    <dgm:pt modelId="{76D648D8-4EBE-402A-B8CA-952557B8AF79}">
      <dgm:prSet/>
      <dgm:spPr/>
      <dgm:t>
        <a:bodyPr/>
        <a:lstStyle/>
        <a:p>
          <a:r>
            <a:rPr lang="en-US" dirty="0"/>
            <a:t>Mononuclear cells accumulate in affected organs </a:t>
          </a:r>
        </a:p>
      </dgm:t>
    </dgm:pt>
    <dgm:pt modelId="{ECE6A227-6E2D-4F42-8FF8-61B46D32FAFA}" cxnId="{473E3690-6D8D-4D6D-AC9B-5B80F40051CA}" type="parTrans">
      <dgm:prSet/>
      <dgm:spPr/>
      <dgm:t>
        <a:bodyPr/>
        <a:lstStyle/>
        <a:p>
          <a:endParaRPr lang="en-US"/>
        </a:p>
      </dgm:t>
    </dgm:pt>
    <dgm:pt modelId="{1E50A83D-556A-4A3A-84A8-7694060B2656}" cxnId="{473E3690-6D8D-4D6D-AC9B-5B80F40051CA}" type="sibTrans">
      <dgm:prSet/>
      <dgm:spPr/>
      <dgm:t>
        <a:bodyPr/>
        <a:lstStyle/>
        <a:p>
          <a:endParaRPr lang="en-US"/>
        </a:p>
      </dgm:t>
    </dgm:pt>
    <dgm:pt modelId="{4390EE92-30F2-4201-B847-1C9DCE44F4BA}">
      <dgm:prSet/>
      <dgm:spPr/>
      <dgm:t>
        <a:bodyPr/>
        <a:lstStyle/>
        <a:p>
          <a:r>
            <a:rPr lang="en-US" dirty="0"/>
            <a:t>Formation of granulomas</a:t>
          </a:r>
        </a:p>
      </dgm:t>
    </dgm:pt>
    <dgm:pt modelId="{9A79C9FD-853C-406C-865E-5D51EB2C7412}" cxnId="{C3CE0343-6A70-4242-A057-656241E7D926}" type="parTrans">
      <dgm:prSet/>
      <dgm:spPr/>
      <dgm:t>
        <a:bodyPr/>
        <a:lstStyle/>
        <a:p>
          <a:endParaRPr lang="en-US"/>
        </a:p>
      </dgm:t>
    </dgm:pt>
    <dgm:pt modelId="{2F2BFC92-58E2-4A91-ABCA-31620D74D921}" cxnId="{C3CE0343-6A70-4242-A057-656241E7D926}" type="sibTrans">
      <dgm:prSet/>
      <dgm:spPr/>
      <dgm:t>
        <a:bodyPr/>
        <a:lstStyle/>
        <a:p>
          <a:endParaRPr lang="en-US"/>
        </a:p>
      </dgm:t>
    </dgm:pt>
    <dgm:pt modelId="{6B2960B9-3B00-48A2-AB89-F181494CAC51}">
      <dgm:prSet/>
      <dgm:spPr/>
      <dgm:t>
        <a:bodyPr/>
        <a:lstStyle/>
        <a:p>
          <a:r>
            <a:rPr lang="en-US" dirty="0"/>
            <a:t>Irreversible fibrosis of tissue</a:t>
          </a:r>
        </a:p>
      </dgm:t>
    </dgm:pt>
    <dgm:pt modelId="{0B3AFA45-65D2-4699-BE4B-207555458145}" cxnId="{5FF1BAE7-6F5F-4A34-BD0E-6CCBAEF0C3F9}" type="parTrans">
      <dgm:prSet/>
      <dgm:spPr/>
      <dgm:t>
        <a:bodyPr/>
        <a:lstStyle/>
        <a:p>
          <a:endParaRPr lang="en-US"/>
        </a:p>
      </dgm:t>
    </dgm:pt>
    <dgm:pt modelId="{F235C7FA-1ECC-4EFE-A4FF-9C4662C56405}" cxnId="{5FF1BAE7-6F5F-4A34-BD0E-6CCBAEF0C3F9}" type="sibTrans">
      <dgm:prSet/>
      <dgm:spPr/>
      <dgm:t>
        <a:bodyPr/>
        <a:lstStyle/>
        <a:p>
          <a:endParaRPr lang="en-US"/>
        </a:p>
      </dgm:t>
    </dgm:pt>
    <dgm:pt modelId="{6322E27D-E031-438E-B98C-75381562D617}" type="pres">
      <dgm:prSet presAssocID="{C2987430-7030-4B02-9FF5-3CAE16700763}" presName="CompostProcess" presStyleCnt="0">
        <dgm:presLayoutVars>
          <dgm:dir/>
          <dgm:resizeHandles val="exact"/>
        </dgm:presLayoutVars>
      </dgm:prSet>
      <dgm:spPr/>
    </dgm:pt>
    <dgm:pt modelId="{306FA8CF-9FD2-4664-A94C-FB06260DCC58}" type="pres">
      <dgm:prSet presAssocID="{C2987430-7030-4B02-9FF5-3CAE16700763}" presName="arrow" presStyleLbl="bgShp" presStyleIdx="0" presStyleCnt="1"/>
      <dgm:spPr/>
    </dgm:pt>
    <dgm:pt modelId="{8E633EA5-7FD5-4103-8CE3-3E8225DD94E1}" type="pres">
      <dgm:prSet presAssocID="{C2987430-7030-4B02-9FF5-3CAE16700763}" presName="linearProcess" presStyleCnt="0"/>
      <dgm:spPr/>
    </dgm:pt>
    <dgm:pt modelId="{2446FB01-D2DE-4243-A4C4-62536DA6C167}" type="pres">
      <dgm:prSet presAssocID="{D08A78B2-A419-4E18-A0D8-C4CC942CA2B3}" presName="textNode" presStyleLbl="node1" presStyleIdx="0" presStyleCnt="4">
        <dgm:presLayoutVars>
          <dgm:bulletEnabled val="1"/>
        </dgm:presLayoutVars>
      </dgm:prSet>
      <dgm:spPr/>
    </dgm:pt>
    <dgm:pt modelId="{FFC0A2D0-C7DB-4160-9CF8-B6E5A0EF36F7}" type="pres">
      <dgm:prSet presAssocID="{FBC8B7F9-E477-42E4-9D76-975BCBD83BAA}" presName="sibTrans" presStyleCnt="0"/>
      <dgm:spPr/>
    </dgm:pt>
    <dgm:pt modelId="{B2F6982B-9D19-40DF-891C-84EF2F04A9A1}" type="pres">
      <dgm:prSet presAssocID="{76D648D8-4EBE-402A-B8CA-952557B8AF79}" presName="textNode" presStyleLbl="node1" presStyleIdx="1" presStyleCnt="4">
        <dgm:presLayoutVars>
          <dgm:bulletEnabled val="1"/>
        </dgm:presLayoutVars>
      </dgm:prSet>
      <dgm:spPr/>
    </dgm:pt>
    <dgm:pt modelId="{694EB327-892C-493C-8452-EFB677480CBA}" type="pres">
      <dgm:prSet presAssocID="{1E50A83D-556A-4A3A-84A8-7694060B2656}" presName="sibTrans" presStyleCnt="0"/>
      <dgm:spPr/>
    </dgm:pt>
    <dgm:pt modelId="{14CA961C-B976-409E-B221-BC4A47D76C12}" type="pres">
      <dgm:prSet presAssocID="{4390EE92-30F2-4201-B847-1C9DCE44F4BA}" presName="textNode" presStyleLbl="node1" presStyleIdx="2" presStyleCnt="4">
        <dgm:presLayoutVars>
          <dgm:bulletEnabled val="1"/>
        </dgm:presLayoutVars>
      </dgm:prSet>
      <dgm:spPr/>
    </dgm:pt>
    <dgm:pt modelId="{B02F8246-F297-4ECC-B9B2-33E99E336A58}" type="pres">
      <dgm:prSet presAssocID="{2F2BFC92-58E2-4A91-ABCA-31620D74D921}" presName="sibTrans" presStyleCnt="0"/>
      <dgm:spPr/>
    </dgm:pt>
    <dgm:pt modelId="{8E0DBA4E-4886-4B94-BD40-6B93BE6E1858}" type="pres">
      <dgm:prSet presAssocID="{6B2960B9-3B00-48A2-AB89-F181494CAC5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C3CE0343-6A70-4242-A057-656241E7D926}" srcId="{C2987430-7030-4B02-9FF5-3CAE16700763}" destId="{4390EE92-30F2-4201-B847-1C9DCE44F4BA}" srcOrd="2" destOrd="0" parTransId="{9A79C9FD-853C-406C-865E-5D51EB2C7412}" sibTransId="{2F2BFC92-58E2-4A91-ABCA-31620D74D921}"/>
    <dgm:cxn modelId="{473E3690-6D8D-4D6D-AC9B-5B80F40051CA}" srcId="{C2987430-7030-4B02-9FF5-3CAE16700763}" destId="{76D648D8-4EBE-402A-B8CA-952557B8AF79}" srcOrd="1" destOrd="0" parTransId="{ECE6A227-6E2D-4F42-8FF8-61B46D32FAFA}" sibTransId="{1E50A83D-556A-4A3A-84A8-7694060B2656}"/>
    <dgm:cxn modelId="{58460598-0979-4338-924B-7636252B7A88}" srcId="{C2987430-7030-4B02-9FF5-3CAE16700763}" destId="{D08A78B2-A419-4E18-A0D8-C4CC942CA2B3}" srcOrd="0" destOrd="0" parTransId="{F6156979-3D39-4493-BA26-6575B65DDE36}" sibTransId="{FBC8B7F9-E477-42E4-9D76-975BCBD83BAA}"/>
    <dgm:cxn modelId="{DA1A3BB1-36B1-44B8-A8DE-E8B0C0634B6C}" type="presOf" srcId="{6B2960B9-3B00-48A2-AB89-F181494CAC51}" destId="{8E0DBA4E-4886-4B94-BD40-6B93BE6E1858}" srcOrd="0" destOrd="0" presId="urn:microsoft.com/office/officeart/2005/8/layout/hProcess9"/>
    <dgm:cxn modelId="{47A4A7B2-5E7D-433B-AEA9-E42897E31C67}" type="presOf" srcId="{D08A78B2-A419-4E18-A0D8-C4CC942CA2B3}" destId="{2446FB01-D2DE-4243-A4C4-62536DA6C167}" srcOrd="0" destOrd="0" presId="urn:microsoft.com/office/officeart/2005/8/layout/hProcess9"/>
    <dgm:cxn modelId="{8E78B3B3-E801-4C0F-A6C8-C6375D5FC601}" type="presOf" srcId="{4390EE92-30F2-4201-B847-1C9DCE44F4BA}" destId="{14CA961C-B976-409E-B221-BC4A47D76C12}" srcOrd="0" destOrd="0" presId="urn:microsoft.com/office/officeart/2005/8/layout/hProcess9"/>
    <dgm:cxn modelId="{316295C4-5AB7-4FD1-AB6A-5FD40FD207BE}" type="presOf" srcId="{C2987430-7030-4B02-9FF5-3CAE16700763}" destId="{6322E27D-E031-438E-B98C-75381562D617}" srcOrd="0" destOrd="0" presId="urn:microsoft.com/office/officeart/2005/8/layout/hProcess9"/>
    <dgm:cxn modelId="{1EEFABE0-BA26-41AE-90E2-FE1B78F8B166}" type="presOf" srcId="{76D648D8-4EBE-402A-B8CA-952557B8AF79}" destId="{B2F6982B-9D19-40DF-891C-84EF2F04A9A1}" srcOrd="0" destOrd="0" presId="urn:microsoft.com/office/officeart/2005/8/layout/hProcess9"/>
    <dgm:cxn modelId="{5FF1BAE7-6F5F-4A34-BD0E-6CCBAEF0C3F9}" srcId="{C2987430-7030-4B02-9FF5-3CAE16700763}" destId="{6B2960B9-3B00-48A2-AB89-F181494CAC51}" srcOrd="3" destOrd="0" parTransId="{0B3AFA45-65D2-4699-BE4B-207555458145}" sibTransId="{F235C7FA-1ECC-4EFE-A4FF-9C4662C56405}"/>
    <dgm:cxn modelId="{80F18160-17B3-4292-BEE2-A2DD5B95822F}" type="presParOf" srcId="{6322E27D-E031-438E-B98C-75381562D617}" destId="{306FA8CF-9FD2-4664-A94C-FB06260DCC58}" srcOrd="0" destOrd="0" presId="urn:microsoft.com/office/officeart/2005/8/layout/hProcess9"/>
    <dgm:cxn modelId="{F2C43F35-CBA3-4903-B4D0-A163BC7D2B88}" type="presParOf" srcId="{6322E27D-E031-438E-B98C-75381562D617}" destId="{8E633EA5-7FD5-4103-8CE3-3E8225DD94E1}" srcOrd="1" destOrd="0" presId="urn:microsoft.com/office/officeart/2005/8/layout/hProcess9"/>
    <dgm:cxn modelId="{FFAF6C56-37A2-4CAD-8E5F-92B9F398246A}" type="presParOf" srcId="{8E633EA5-7FD5-4103-8CE3-3E8225DD94E1}" destId="{2446FB01-D2DE-4243-A4C4-62536DA6C167}" srcOrd="0" destOrd="0" presId="urn:microsoft.com/office/officeart/2005/8/layout/hProcess9"/>
    <dgm:cxn modelId="{C0CC7C42-E6F0-4FF0-8C57-2B180BC87A34}" type="presParOf" srcId="{8E633EA5-7FD5-4103-8CE3-3E8225DD94E1}" destId="{FFC0A2D0-C7DB-4160-9CF8-B6E5A0EF36F7}" srcOrd="1" destOrd="0" presId="urn:microsoft.com/office/officeart/2005/8/layout/hProcess9"/>
    <dgm:cxn modelId="{C295B9F0-2A33-477E-A55C-49424BF440A1}" type="presParOf" srcId="{8E633EA5-7FD5-4103-8CE3-3E8225DD94E1}" destId="{B2F6982B-9D19-40DF-891C-84EF2F04A9A1}" srcOrd="2" destOrd="0" presId="urn:microsoft.com/office/officeart/2005/8/layout/hProcess9"/>
    <dgm:cxn modelId="{D8C97574-5523-4CD5-AB07-00B9109FE572}" type="presParOf" srcId="{8E633EA5-7FD5-4103-8CE3-3E8225DD94E1}" destId="{694EB327-892C-493C-8452-EFB677480CBA}" srcOrd="3" destOrd="0" presId="urn:microsoft.com/office/officeart/2005/8/layout/hProcess9"/>
    <dgm:cxn modelId="{D3ED0EAB-BB74-4D91-B370-3542ADC74F47}" type="presParOf" srcId="{8E633EA5-7FD5-4103-8CE3-3E8225DD94E1}" destId="{14CA961C-B976-409E-B221-BC4A47D76C12}" srcOrd="4" destOrd="0" presId="urn:microsoft.com/office/officeart/2005/8/layout/hProcess9"/>
    <dgm:cxn modelId="{12BF3A2A-CA21-4FE2-B1BA-4DB6AFB7C5D2}" type="presParOf" srcId="{8E633EA5-7FD5-4103-8CE3-3E8225DD94E1}" destId="{B02F8246-F297-4ECC-B9B2-33E99E336A58}" srcOrd="5" destOrd="0" presId="urn:microsoft.com/office/officeart/2005/8/layout/hProcess9"/>
    <dgm:cxn modelId="{C1EFC43A-E7A8-4173-A806-9540BE4EBDE3}" type="presParOf" srcId="{8E633EA5-7FD5-4103-8CE3-3E8225DD94E1}" destId="{8E0DBA4E-4886-4B94-BD40-6B93BE6E185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515600" cy="4351338"/>
        <a:chOff x="0" y="0"/>
        <a:chExt cx="10515600" cy="4351338"/>
      </a:xfrm>
    </dsp:grpSpPr>
    <dsp:sp modelId="{C9BA690E-FF44-4573-A5B0-4A251B3C697A}">
      <dsp:nvSpPr>
        <dsp:cNvPr id="3" name="Right Arrow 2"/>
        <dsp:cNvSpPr/>
      </dsp:nvSpPr>
      <dsp:spPr bwMode="white">
        <a:xfrm>
          <a:off x="788670" y="0"/>
          <a:ext cx="8938260" cy="4351338"/>
        </a:xfrm>
        <a:prstGeom prst="rightArrow">
          <a:avLst/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788670" y="0"/>
        <a:ext cx="8938260" cy="4351338"/>
      </dsp:txXfrm>
    </dsp:sp>
    <dsp:sp modelId="{36334323-4AD9-4092-9A8F-9ED227669045}">
      <dsp:nvSpPr>
        <dsp:cNvPr id="4" name="Rounded Rectangle 3"/>
        <dsp:cNvSpPr/>
      </dsp:nvSpPr>
      <dsp:spPr bwMode="white">
        <a:xfrm>
          <a:off x="0" y="1305401"/>
          <a:ext cx="315468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2870" tIns="102870" rIns="102870" bIns="10287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Autoimmune vasculitis</a:t>
          </a:r>
        </a:p>
      </dsp:txBody>
      <dsp:txXfrm>
        <a:off x="0" y="1305401"/>
        <a:ext cx="3154680" cy="1740535"/>
      </dsp:txXfrm>
    </dsp:sp>
    <dsp:sp modelId="{DB3F6278-480E-416A-BFB7-601B08A107A1}">
      <dsp:nvSpPr>
        <dsp:cNvPr id="5" name="Rounded Rectangle 4"/>
        <dsp:cNvSpPr/>
      </dsp:nvSpPr>
      <dsp:spPr bwMode="white">
        <a:xfrm>
          <a:off x="3680460" y="1305401"/>
          <a:ext cx="315468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2870" tIns="102870" rIns="102870" bIns="10287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Deposition of antibodies and immune complexes</a:t>
          </a:r>
        </a:p>
      </dsp:txBody>
      <dsp:txXfrm>
        <a:off x="3680460" y="1305401"/>
        <a:ext cx="3154680" cy="1740535"/>
      </dsp:txXfrm>
    </dsp:sp>
    <dsp:sp modelId="{94C91AFF-3707-4C12-9374-038D58AC487A}">
      <dsp:nvSpPr>
        <dsp:cNvPr id="6" name="Rounded Rectangle 5"/>
        <dsp:cNvSpPr/>
      </dsp:nvSpPr>
      <dsp:spPr bwMode="white">
        <a:xfrm>
          <a:off x="7360920" y="1305401"/>
          <a:ext cx="315468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2870" tIns="102870" rIns="102870" bIns="10287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Damage structures</a:t>
          </a:r>
        </a:p>
      </dsp:txBody>
      <dsp:txXfrm>
        <a:off x="7360920" y="1305401"/>
        <a:ext cx="3154680" cy="1740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1286565" cy="5298140"/>
        <a:chOff x="0" y="0"/>
        <a:chExt cx="11286565" cy="5298140"/>
      </a:xfrm>
    </dsp:grpSpPr>
    <dsp:sp modelId="{65B3484C-DC9E-4D99-BD85-7BE82DD0ADC4}">
      <dsp:nvSpPr>
        <dsp:cNvPr id="4" name="Pentagon 3"/>
        <dsp:cNvSpPr/>
      </dsp:nvSpPr>
      <dsp:spPr bwMode="white">
        <a:xfrm rot="10800000">
          <a:off x="2268938" y="0"/>
          <a:ext cx="7505566" cy="1513754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667523" tIns="106680" rIns="199136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Discoid (DLE): least aggressive, oral lesions and cutaneous lesions no visceral involvement </a:t>
          </a:r>
        </a:p>
      </dsp:txBody>
      <dsp:txXfrm rot="10800000">
        <a:off x="2268938" y="0"/>
        <a:ext cx="7505566" cy="1513754"/>
      </dsp:txXfrm>
    </dsp:sp>
    <dsp:sp modelId="{DA540C2C-B10E-45C7-812A-C2916CA9D507}">
      <dsp:nvSpPr>
        <dsp:cNvPr id="3" name="Rectangles 2"/>
        <dsp:cNvSpPr/>
      </dsp:nvSpPr>
      <dsp:spPr bwMode="white">
        <a:xfrm>
          <a:off x="1455946" y="44883"/>
          <a:ext cx="1513754" cy="1513754"/>
        </a:xfrm>
        <a:prstGeom prst="rect">
          <a:avLst/>
        </a:prstGeom>
        <a:blipFill rotWithShape="1">
          <a:blip r:embed="rId1"/>
          <a:srcRect/>
          <a:stretch>
            <a:fillRect l="-17000" r="-17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1455946" y="44883"/>
        <a:ext cx="1513754" cy="1513754"/>
      </dsp:txXfrm>
    </dsp:sp>
    <dsp:sp modelId="{BE1D34B8-B602-44A1-8973-77C5F9EB0C4D}">
      <dsp:nvSpPr>
        <dsp:cNvPr id="6" name="Pentagon 5"/>
        <dsp:cNvSpPr/>
      </dsp:nvSpPr>
      <dsp:spPr bwMode="white">
        <a:xfrm rot="10800000">
          <a:off x="2268938" y="1892193"/>
          <a:ext cx="7505566" cy="1513754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667523" tIns="106680" rIns="199136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Subacute Cutaneous (SCLE): mild systemic form, oral and cutaneous lesions </a:t>
          </a:r>
        </a:p>
      </dsp:txBody>
      <dsp:txXfrm rot="10800000">
        <a:off x="2268938" y="1892193"/>
        <a:ext cx="7505566" cy="1513754"/>
      </dsp:txXfrm>
    </dsp:sp>
    <dsp:sp modelId="{6897779E-403F-4288-96D8-11D0F4F7C4CF}">
      <dsp:nvSpPr>
        <dsp:cNvPr id="5" name="Rectangles 4"/>
        <dsp:cNvSpPr/>
      </dsp:nvSpPr>
      <dsp:spPr bwMode="white">
        <a:xfrm>
          <a:off x="1455946" y="1932640"/>
          <a:ext cx="1513754" cy="1513754"/>
        </a:xfrm>
        <a:prstGeom prst="rect">
          <a:avLst/>
        </a:prstGeom>
        <a:blipFill rotWithShape="1">
          <a:blip r:embed="rId2"/>
          <a:srcRect/>
          <a:stretch>
            <a:fillRect l="-23000" r="-23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1455946" y="1932640"/>
        <a:ext cx="1513754" cy="1513754"/>
      </dsp:txXfrm>
    </dsp:sp>
    <dsp:sp modelId="{A9DF3E9F-5089-4DFF-AB2F-E4FA77EC25A5}">
      <dsp:nvSpPr>
        <dsp:cNvPr id="8" name="Pentagon 7"/>
        <dsp:cNvSpPr/>
      </dsp:nvSpPr>
      <dsp:spPr bwMode="white">
        <a:xfrm rot="10800000">
          <a:off x="2268938" y="3784386"/>
          <a:ext cx="7505566" cy="1513754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667523" tIns="106680" rIns="199136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Systemic (SLE): occasional oral lesions, butterfly rash, multiple visceral organs involvement</a:t>
          </a:r>
        </a:p>
      </dsp:txBody>
      <dsp:txXfrm rot="10800000">
        <a:off x="2268938" y="3784386"/>
        <a:ext cx="7505566" cy="1513754"/>
      </dsp:txXfrm>
    </dsp:sp>
    <dsp:sp modelId="{D6247B2F-6F08-4656-89A0-60AD9DBE8BFD}">
      <dsp:nvSpPr>
        <dsp:cNvPr id="7" name="Rectangles 6"/>
        <dsp:cNvSpPr/>
      </dsp:nvSpPr>
      <dsp:spPr bwMode="white">
        <a:xfrm>
          <a:off x="1512061" y="3784386"/>
          <a:ext cx="1513754" cy="1513754"/>
        </a:xfrm>
        <a:prstGeom prst="rect">
          <a:avLst/>
        </a:prstGeom>
        <a:blipFill rotWithShape="1">
          <a:blip r:embed="rId3"/>
          <a:srcRect/>
          <a:stretch>
            <a:fillRect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1512061" y="3784386"/>
        <a:ext cx="1513754" cy="15137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515600" cy="4351338"/>
        <a:chOff x="0" y="0"/>
        <a:chExt cx="10515600" cy="4351338"/>
      </a:xfrm>
    </dsp:grpSpPr>
    <dsp:sp modelId="{3D6B7715-FC1C-47E1-B208-EEAEC81DD8DE}">
      <dsp:nvSpPr>
        <dsp:cNvPr id="3" name="Right Arrow 2"/>
        <dsp:cNvSpPr/>
      </dsp:nvSpPr>
      <dsp:spPr bwMode="white">
        <a:xfrm>
          <a:off x="788670" y="0"/>
          <a:ext cx="8938260" cy="4351338"/>
        </a:xfrm>
        <a:prstGeom prst="rightArrow">
          <a:avLst/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788670" y="0"/>
        <a:ext cx="8938260" cy="4351338"/>
      </dsp:txXfrm>
    </dsp:sp>
    <dsp:sp modelId="{74279460-3B98-46C1-B389-0807821F602D}">
      <dsp:nvSpPr>
        <dsp:cNvPr id="4" name="Rounded Rectangle 3"/>
        <dsp:cNvSpPr/>
      </dsp:nvSpPr>
      <dsp:spPr bwMode="white">
        <a:xfrm>
          <a:off x="1840230" y="1305401"/>
          <a:ext cx="315468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Uncertain etiology</a:t>
          </a:r>
        </a:p>
      </dsp:txBody>
      <dsp:txXfrm>
        <a:off x="1840230" y="1305401"/>
        <a:ext cx="3154680" cy="1740535"/>
      </dsp:txXfrm>
    </dsp:sp>
    <dsp:sp modelId="{8E6168D2-B19E-422B-90DB-1F46CEB3ECF0}">
      <dsp:nvSpPr>
        <dsp:cNvPr id="5" name="Rounded Rectangle 4"/>
        <dsp:cNvSpPr/>
      </dsp:nvSpPr>
      <dsp:spPr bwMode="white">
        <a:xfrm>
          <a:off x="5520690" y="1305401"/>
          <a:ext cx="315468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8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Idiopathic necrotizing granulomatous vasculitis of upper and lower respiratory tract with glomerulonephritis</a:t>
          </a:r>
        </a:p>
      </dsp:txBody>
      <dsp:txXfrm>
        <a:off x="5520690" y="1305401"/>
        <a:ext cx="3154680" cy="17405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797598" cy="4351338"/>
        <a:chOff x="0" y="0"/>
        <a:chExt cx="7797598" cy="4351338"/>
      </a:xfrm>
    </dsp:grpSpPr>
    <dsp:sp modelId="{287709B3-1979-4A75-9193-1C5F307B5AB4}">
      <dsp:nvSpPr>
        <dsp:cNvPr id="3" name="Oval 2"/>
        <dsp:cNvSpPr/>
      </dsp:nvSpPr>
      <dsp:spPr bwMode="white">
        <a:xfrm>
          <a:off x="1534447" y="11836"/>
          <a:ext cx="4327667" cy="4327667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lIns="0" tIns="0" rIns="0" bIns="0" anchor="ctr"/>
        <a:lstStyle>
          <a:lvl1pPr algn="ctr">
            <a:defRPr sz="36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tx1"/>
              </a:solidFill>
            </a:rPr>
            <a:t>Limited (no renal involvement) </a:t>
          </a:r>
          <a:endParaRPr>
            <a:solidFill>
              <a:schemeClr val="tx1"/>
            </a:solidFill>
          </a:endParaRPr>
        </a:p>
      </dsp:txBody>
      <dsp:txXfrm>
        <a:off x="1534447" y="11836"/>
        <a:ext cx="4327667" cy="4327667"/>
      </dsp:txXfrm>
    </dsp:sp>
    <dsp:sp modelId="{8D496EA4-6DDB-4359-8D3B-848876B60709}">
      <dsp:nvSpPr>
        <dsp:cNvPr id="4" name="Oval 3"/>
        <dsp:cNvSpPr/>
      </dsp:nvSpPr>
      <dsp:spPr bwMode="white">
        <a:xfrm>
          <a:off x="4653486" y="11836"/>
          <a:ext cx="4327667" cy="4327667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lIns="0" tIns="0" rIns="0" bIns="0" anchor="ctr"/>
        <a:lstStyle>
          <a:lvl1pPr algn="ctr">
            <a:defRPr sz="36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tx1"/>
              </a:solidFill>
            </a:rPr>
            <a:t>Systemic (pulmonary and renal involvement)</a:t>
          </a:r>
          <a:endParaRPr>
            <a:solidFill>
              <a:schemeClr val="tx1"/>
            </a:solidFill>
          </a:endParaRPr>
        </a:p>
      </dsp:txBody>
      <dsp:txXfrm>
        <a:off x="4653486" y="11836"/>
        <a:ext cx="4327667" cy="43276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515600" cy="4351338"/>
        <a:chOff x="0" y="0"/>
        <a:chExt cx="10515600" cy="4351338"/>
      </a:xfrm>
    </dsp:grpSpPr>
    <dsp:sp modelId="{306FA8CF-9FD2-4664-A94C-FB06260DCC58}">
      <dsp:nvSpPr>
        <dsp:cNvPr id="3" name="Right Arrow 2"/>
        <dsp:cNvSpPr/>
      </dsp:nvSpPr>
      <dsp:spPr bwMode="white">
        <a:xfrm>
          <a:off x="788670" y="0"/>
          <a:ext cx="8938260" cy="4351338"/>
        </a:xfrm>
        <a:prstGeom prst="rightArrow">
          <a:avLst/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788670" y="0"/>
        <a:ext cx="8938260" cy="4351338"/>
      </dsp:txXfrm>
    </dsp:sp>
    <dsp:sp modelId="{2446FB01-D2DE-4243-A4C4-62536DA6C167}">
      <dsp:nvSpPr>
        <dsp:cNvPr id="4" name="Rounded Rectangle 3"/>
        <dsp:cNvSpPr/>
      </dsp:nvSpPr>
      <dsp:spPr bwMode="white">
        <a:xfrm>
          <a:off x="0" y="1305401"/>
          <a:ext cx="233680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3820" tIns="83820" rIns="83820" bIns="8382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Systemic granulomatous disease </a:t>
          </a:r>
        </a:p>
      </dsp:txBody>
      <dsp:txXfrm>
        <a:off x="0" y="1305401"/>
        <a:ext cx="2336800" cy="1740535"/>
      </dsp:txXfrm>
    </dsp:sp>
    <dsp:sp modelId="{B2F6982B-9D19-40DF-891C-84EF2F04A9A1}">
      <dsp:nvSpPr>
        <dsp:cNvPr id="5" name="Rounded Rectangle 4"/>
        <dsp:cNvSpPr/>
      </dsp:nvSpPr>
      <dsp:spPr bwMode="white">
        <a:xfrm>
          <a:off x="2726267" y="1305401"/>
          <a:ext cx="233680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3820" tIns="83820" rIns="83820" bIns="8382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Mononuclear cells accumulate in affected organs </a:t>
          </a:r>
        </a:p>
      </dsp:txBody>
      <dsp:txXfrm>
        <a:off x="2726267" y="1305401"/>
        <a:ext cx="2336800" cy="1740535"/>
      </dsp:txXfrm>
    </dsp:sp>
    <dsp:sp modelId="{14CA961C-B976-409E-B221-BC4A47D76C12}">
      <dsp:nvSpPr>
        <dsp:cNvPr id="6" name="Rounded Rectangle 5"/>
        <dsp:cNvSpPr/>
      </dsp:nvSpPr>
      <dsp:spPr bwMode="white">
        <a:xfrm>
          <a:off x="5452533" y="1305401"/>
          <a:ext cx="233680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3820" tIns="83820" rIns="83820" bIns="8382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Formation of granulomas</a:t>
          </a:r>
        </a:p>
      </dsp:txBody>
      <dsp:txXfrm>
        <a:off x="5452533" y="1305401"/>
        <a:ext cx="2336800" cy="1740535"/>
      </dsp:txXfrm>
    </dsp:sp>
    <dsp:sp modelId="{8E0DBA4E-4886-4B94-BD40-6B93BE6E1858}">
      <dsp:nvSpPr>
        <dsp:cNvPr id="7" name="Rounded Rectangle 6"/>
        <dsp:cNvSpPr/>
      </dsp:nvSpPr>
      <dsp:spPr bwMode="white">
        <a:xfrm>
          <a:off x="8178800" y="1305401"/>
          <a:ext cx="2336800" cy="17405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3820" tIns="83820" rIns="83820" bIns="8382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Irreversible fibrosis of tissue</a:t>
          </a:r>
        </a:p>
      </dsp:txBody>
      <dsp:txXfrm>
        <a:off x="8178800" y="1305401"/>
        <a:ext cx="2336800" cy="1740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8BB4-4BDE-4733-B30D-5208D6BE9D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C57EF-AC6C-4F52-9DC9-C0AD19A2BF5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Autoimmune &amp; Granulotamous Diseases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19457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635" y="4419600"/>
            <a:ext cx="9142730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400" dirty="0"/>
              <a:t>HORIZONTAL INTEGRATION WITH PATHOLOGY</a:t>
            </a:r>
            <a:endParaRPr lang="en-US" sz="4400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Pathophysiology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5835" y="1488142"/>
          <a:ext cx="11286565" cy="5298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Head &amp; Neck Clinical Features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Malar rash</a:t>
            </a:r>
            <a:endParaRPr lang="en-US" dirty="0"/>
          </a:p>
          <a:p>
            <a:r>
              <a:rPr lang="en-US" dirty="0"/>
              <a:t>Mucosal oral ulcerations with an erythematous halo</a:t>
            </a:r>
            <a:endParaRPr lang="en-US" dirty="0"/>
          </a:p>
          <a:p>
            <a:r>
              <a:rPr lang="en-US" dirty="0"/>
              <a:t>Nasal perforation</a:t>
            </a:r>
            <a:endParaRPr lang="en-US" dirty="0"/>
          </a:p>
          <a:p>
            <a:r>
              <a:rPr lang="en-US" dirty="0"/>
              <a:t>Hoarseness </a:t>
            </a:r>
            <a:endParaRPr lang="en-US" dirty="0"/>
          </a:p>
          <a:p>
            <a:r>
              <a:rPr lang="en-US" dirty="0"/>
              <a:t>Cranial neuropathies</a:t>
            </a:r>
            <a:endParaRPr lang="en-US" dirty="0"/>
          </a:p>
          <a:p>
            <a:r>
              <a:rPr lang="en-US" dirty="0"/>
              <a:t>Nonspecific lymphadenopathy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Others system involvement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Constitutional </a:t>
            </a:r>
            <a:endParaRPr lang="en-US" dirty="0"/>
          </a:p>
          <a:p>
            <a:r>
              <a:rPr lang="en-US" dirty="0"/>
              <a:t>Proliferative glomerulonephritis</a:t>
            </a:r>
            <a:endParaRPr lang="en-US" dirty="0"/>
          </a:p>
          <a:p>
            <a:r>
              <a:rPr lang="en-US" dirty="0"/>
              <a:t>Anemia</a:t>
            </a:r>
            <a:endParaRPr lang="en-US" dirty="0"/>
          </a:p>
          <a:p>
            <a:r>
              <a:rPr lang="en-US" dirty="0"/>
              <a:t>Raynaud’s phenomenon</a:t>
            </a:r>
            <a:endParaRPr lang="en-US" dirty="0"/>
          </a:p>
          <a:p>
            <a:r>
              <a:rPr lang="en-US" dirty="0"/>
              <a:t>Diffuse interstitial pulmonary fibrosis</a:t>
            </a:r>
            <a:endParaRPr lang="en-US" dirty="0"/>
          </a:p>
          <a:p>
            <a:r>
              <a:rPr lang="en-US" dirty="0"/>
              <a:t>Pericarditis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Antinuclear antibodies (ANA, nonspecific, screen)</a:t>
            </a:r>
            <a:endParaRPr lang="en-US" dirty="0"/>
          </a:p>
          <a:p>
            <a:r>
              <a:rPr lang="en-US" dirty="0"/>
              <a:t>Anti dsDNA (highly specific)</a:t>
            </a:r>
            <a:endParaRPr lang="en-US" dirty="0"/>
          </a:p>
          <a:p>
            <a:r>
              <a:rPr lang="en-US" dirty="0"/>
              <a:t>Anti-</a:t>
            </a:r>
            <a:r>
              <a:rPr lang="en-US" dirty="0" err="1"/>
              <a:t>sm</a:t>
            </a:r>
            <a:r>
              <a:rPr lang="en-US" dirty="0"/>
              <a:t> (highly specific)</a:t>
            </a:r>
            <a:endParaRPr lang="en-US" dirty="0"/>
          </a:p>
          <a:p>
            <a:r>
              <a:rPr lang="en-US" dirty="0"/>
              <a:t>SS-A and SS-B antibodies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Tests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immunofluorescence</a:t>
            </a:r>
            <a:endParaRPr lang="en-US" dirty="0"/>
          </a:p>
          <a:p>
            <a:r>
              <a:rPr lang="en-US" dirty="0"/>
              <a:t>Other ancillary tests depending on organ involvement (urine analysis, ECG, </a:t>
            </a:r>
            <a:r>
              <a:rPr lang="en-US" dirty="0" err="1"/>
              <a:t>etc</a:t>
            </a:r>
            <a:r>
              <a:rPr lang="en-US" dirty="0"/>
              <a:t>)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Criteria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b="23905"/>
          <a:stretch>
            <a:fillRect/>
          </a:stretch>
        </p:blipFill>
        <p:spPr>
          <a:xfrm>
            <a:off x="380611" y="2105069"/>
            <a:ext cx="11282472" cy="41702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For Inflammation</a:t>
            </a:r>
            <a:endParaRPr lang="en-US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Oral and topical corticosteroids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NSAIDS/ salicylates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Immunosuppressives for severe disease</a:t>
            </a:r>
            <a:endParaRPr lang="en-US" dirty="0"/>
          </a:p>
          <a:p>
            <a:r>
              <a:rPr lang="en-US" dirty="0"/>
              <a:t>Avoid sun exposure</a:t>
            </a:r>
            <a:endParaRPr lang="en-US" dirty="0"/>
          </a:p>
          <a:p>
            <a:r>
              <a:rPr lang="en-US" dirty="0"/>
              <a:t>Supportive care for oral lesions and xerostomia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WEGENER’S GRANULOMATOSIS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Autoimmune disorder causing </a:t>
            </a:r>
            <a:r>
              <a:rPr lang="en-US" b="0" i="0" dirty="0">
                <a:solidFill>
                  <a:srgbClr val="2A2A2A"/>
                </a:solidFill>
                <a:effectLst/>
                <a:latin typeface="proxima_nova_rgregular"/>
              </a:rPr>
              <a:t>necrotizing granulomatous inflammation in small- and medium-sized blood vessels</a:t>
            </a:r>
            <a:endParaRPr lang="en-US" b="0" i="0" dirty="0">
              <a:solidFill>
                <a:srgbClr val="2A2A2A"/>
              </a:solidFill>
              <a:effectLst/>
              <a:latin typeface="proxima_nova_rgregular"/>
            </a:endParaRPr>
          </a:p>
          <a:p>
            <a:endParaRPr lang="en-US" dirty="0">
              <a:solidFill>
                <a:srgbClr val="2A2A2A"/>
              </a:solidFill>
              <a:latin typeface="proxima_nova_rgregular"/>
            </a:endParaRPr>
          </a:p>
          <a:p>
            <a:r>
              <a:rPr lang="en-US" dirty="0"/>
              <a:t>Involves upper airways, lungs, kidneys &amp; skin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Epidemiology</a:t>
            </a:r>
            <a:endParaRPr lang="en-US" b="1" dirty="0"/>
          </a:p>
          <a:p>
            <a:pPr marL="0" indent="0">
              <a:buNone/>
            </a:pPr>
            <a:r>
              <a:rPr lang="en-US" b="0" i="0" dirty="0">
                <a:solidFill>
                  <a:srgbClr val="2A2A2A"/>
                </a:solidFill>
                <a:effectLst/>
                <a:latin typeface="proxima_nova_rgregular"/>
              </a:rPr>
              <a:t>3 cases per 100,000 people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8" name="Picture 4" descr="Wegener's granulomatosis causes, symptoms, diagnosis, treatment &amp; prognos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184"/>
            <a:ext cx="5181600" cy="343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458" y="1395347"/>
            <a:ext cx="8911687" cy="1280890"/>
          </a:xfrm>
        </p:spPr>
        <p:txBody>
          <a:bodyPr/>
          <a:lstStyle/>
          <a:p>
            <a:r>
              <a:rPr lang="en-US" sz="3600" b="1" dirty="0"/>
              <a:t>University Motto, Vision, Values &amp;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529110"/>
            <a:ext cx="8915400" cy="49592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C00000"/>
                </a:solidFill>
              </a:rPr>
              <a:t>Mission Statement </a:t>
            </a:r>
            <a:endParaRPr lang="en-US" sz="18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chemeClr val="tx1"/>
                </a:solidFill>
              </a:rPr>
              <a:t>To impart evidence-based research-oriented health professional education Best possible patient care Mutual respect, ethical practice of healthcare and social accountability. 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C00000"/>
                </a:solidFill>
              </a:rPr>
              <a:t>Vision and Values </a:t>
            </a:r>
            <a:endParaRPr lang="en-US" sz="20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n-US" sz="1800" dirty="0"/>
              <a:t>Highly recognized and accredited center of excellence in Medical Education, using evidence-based training techniques for development of highly competent health professionals, who are lifelong experiential learner and are socially accountable. </a:t>
            </a:r>
            <a:endParaRPr lang="en-US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C00000"/>
                </a:solidFill>
              </a:rPr>
              <a:t>Goals </a:t>
            </a:r>
            <a:endParaRPr lang="en-US" sz="20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chemeClr val="tx1"/>
                </a:solidFill>
              </a:rPr>
              <a:t>The Undergraduate Integrated Learning Program is geared to provide you with quality medical education in an environment designed to 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9" name="Picture 8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Pathophysiology: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08" y="634737"/>
            <a:ext cx="10515600" cy="1325563"/>
          </a:xfrm>
        </p:spPr>
        <p:txBody>
          <a:bodyPr/>
          <a:lstStyle/>
          <a:p>
            <a:r>
              <a:rPr lang="en-US" b="1" dirty="0"/>
              <a:t>Types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400" dirty="0"/>
              <a:t>HORIZONTAL INTEGRATION WITH HISTOLOGY</a:t>
            </a:r>
            <a:endParaRPr lang="en-US" sz="4400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Histopathology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Necrotizing granulomas (multinucleated giant cells) with vasculitis of upper and lower respiratory tract</a:t>
            </a:r>
            <a:endParaRPr lang="en-US" dirty="0"/>
          </a:p>
        </p:txBody>
      </p:sp>
      <p:pic>
        <p:nvPicPr>
          <p:cNvPr id="2050" name="Picture 2" descr="Granulomatosis with polyangiitis - Libre Pathology"/>
          <p:cNvPicPr>
            <a:picLocks noGrp="1" noChangeAspect="1" noChangeArrowheads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035" y="1825625"/>
            <a:ext cx="4504765" cy="27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Wegner's Granulomatosis shown &amp; explained using medical animation stil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98" y="546847"/>
            <a:ext cx="9441086" cy="576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Antineutrophil Cytoplasmic Autoantibodies (</a:t>
            </a:r>
            <a:r>
              <a:rPr lang="en-US" dirty="0" err="1"/>
              <a:t>cANCA</a:t>
            </a:r>
            <a:r>
              <a:rPr lang="en-US" dirty="0"/>
              <a:t> and PR3): suggests active disease</a:t>
            </a:r>
            <a:endParaRPr lang="en-US" dirty="0"/>
          </a:p>
          <a:p>
            <a:r>
              <a:rPr lang="en-US" dirty="0"/>
              <a:t> X-ray chest may show a single or multiple cavity lesions. </a:t>
            </a:r>
            <a:endParaRPr lang="en-US" dirty="0"/>
          </a:p>
          <a:p>
            <a:r>
              <a:rPr lang="en-US" dirty="0"/>
              <a:t>Urine examination will show red cells, casts and albumin. </a:t>
            </a:r>
            <a:endParaRPr lang="en-US" dirty="0"/>
          </a:p>
          <a:p>
            <a:r>
              <a:rPr lang="en-US" dirty="0"/>
              <a:t>Serum creatinine level  &amp; ESR ↑.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Biopsy from the nose is diagnostic.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Systemic steroids and cytotoxic drugs. </a:t>
            </a:r>
            <a:endParaRPr lang="en-US" dirty="0"/>
          </a:p>
          <a:p>
            <a:r>
              <a:rPr lang="en-US" dirty="0"/>
              <a:t>Cyclophosphamide and azathioprine</a:t>
            </a:r>
            <a:endParaRPr lang="en-US" dirty="0"/>
          </a:p>
          <a:p>
            <a:r>
              <a:rPr lang="en-US" dirty="0"/>
              <a:t>Nasal hypertonic saline irrigations and nasal debridement for local therapy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Sarcoidosis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Granulomatous disease with the absence of caseation. </a:t>
            </a:r>
            <a:endParaRPr lang="en-US" dirty="0"/>
          </a:p>
          <a:p>
            <a:r>
              <a:rPr lang="en-US" dirty="0"/>
              <a:t>It is a systemic disorder</a:t>
            </a:r>
            <a:endParaRPr lang="en-US" dirty="0"/>
          </a:p>
          <a:p>
            <a:r>
              <a:rPr lang="en-US" dirty="0"/>
              <a:t>involvement of lungs, lymph nodes, eyes or skin. 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Pathophysiology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458" y="1395347"/>
            <a:ext cx="8911687" cy="1280890"/>
          </a:xfrm>
        </p:spPr>
        <p:txBody>
          <a:bodyPr/>
          <a:lstStyle/>
          <a:p>
            <a:pPr algn="ctr"/>
            <a:r>
              <a:rPr lang="en-US" b="1" dirty="0"/>
              <a:t>SEQUENCE OF LGIS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529110"/>
            <a:ext cx="8915400" cy="49592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Learning objectives 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Mechanism of autoimmune </a:t>
            </a:r>
            <a:r>
              <a:rPr lang="en-US" sz="2800" dirty="0">
                <a:solidFill>
                  <a:schemeClr val="tx1"/>
                </a:solidFill>
              </a:rPr>
              <a:t>diseases(core concept=70%)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Related Physiology (Horizontal Integration 15%) 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Related Histology and development (Vertical integration 10%)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Research articles related to topic (3%)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Ethics (2%)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Features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Nasal 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Nasal obstruction, crusting bleeding, perforation</a:t>
            </a:r>
            <a:endParaRPr lang="en-US" dirty="0"/>
          </a:p>
          <a:p>
            <a:r>
              <a:rPr lang="en-US" dirty="0"/>
              <a:t>Strawberry skin appearance of nasal mucosa </a:t>
            </a:r>
            <a:endParaRPr lang="en-US" dirty="0"/>
          </a:p>
          <a:p>
            <a:r>
              <a:rPr lang="en-US" dirty="0"/>
              <a:t>Purplish discoloration of overlying skin &gt; </a:t>
            </a:r>
            <a:r>
              <a:rPr lang="en-US" b="1" dirty="0"/>
              <a:t>Lupus pernio</a:t>
            </a:r>
            <a:endParaRPr lang="en-US" b="1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Lupus Pernio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6172200" y="2647715"/>
            <a:ext cx="5183188" cy="3399307"/>
          </a:xfrm>
          <a:prstGeom prst="rect">
            <a:avLst/>
          </a:prstGeom>
        </p:spPr>
      </p:pic>
      <p:pic>
        <p:nvPicPr>
          <p:cNvPr id="8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err="1"/>
              <a:t>Heerfordt’s</a:t>
            </a:r>
            <a:r>
              <a:rPr lang="en-US" b="1" dirty="0"/>
              <a:t> syndrome </a:t>
            </a:r>
            <a:r>
              <a:rPr lang="en-US" dirty="0"/>
              <a:t>(uveitis, parotid enlargement, facial palsy)</a:t>
            </a:r>
            <a:endParaRPr lang="en-US" dirty="0"/>
          </a:p>
          <a:p>
            <a:r>
              <a:rPr lang="en-US" b="1" dirty="0"/>
              <a:t>Laryngeal involvement </a:t>
            </a:r>
            <a:r>
              <a:rPr lang="en-US" dirty="0"/>
              <a:t>hoarseness, dysphagia and rarely stridor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677025" y="1997798"/>
            <a:ext cx="4941234" cy="3972695"/>
          </a:xfrm>
          <a:prstGeom prst="rect">
            <a:avLst/>
          </a:prstGeom>
        </p:spPr>
      </p:pic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Systemic Symptoms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40% asymptomatic </a:t>
            </a:r>
            <a:endParaRPr lang="en-US" dirty="0"/>
          </a:p>
          <a:p>
            <a:r>
              <a:rPr lang="en-US" dirty="0"/>
              <a:t>pulmonary involvement (88%, cough, dyspnea)</a:t>
            </a:r>
            <a:endParaRPr lang="en-US" dirty="0"/>
          </a:p>
          <a:p>
            <a:r>
              <a:rPr lang="en-US" dirty="0"/>
              <a:t>cutaneous lesions (erythema nodosum, rashes)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72200" y="1825625"/>
            <a:ext cx="5181600" cy="3640942"/>
          </a:xfrm>
          <a:prstGeom prst="rect">
            <a:avLst/>
          </a:prstGeom>
        </p:spPr>
      </p:pic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Hepatic and renal involvement</a:t>
            </a:r>
            <a:endParaRPr lang="en-US" dirty="0"/>
          </a:p>
          <a:p>
            <a:r>
              <a:rPr lang="en-US" dirty="0"/>
              <a:t>Cardiac involvement (arrhythmias)</a:t>
            </a:r>
            <a:endParaRPr lang="en-US" dirty="0"/>
          </a:p>
          <a:p>
            <a:r>
              <a:rPr lang="en-US" dirty="0"/>
              <a:t>Bone lesions</a:t>
            </a:r>
            <a:endParaRPr lang="en-US" dirty="0"/>
          </a:p>
          <a:p>
            <a:r>
              <a:rPr lang="en-US" dirty="0"/>
              <a:t>Neuropathies</a:t>
            </a:r>
            <a:endParaRPr lang="en-US" dirty="0"/>
          </a:p>
          <a:p>
            <a:r>
              <a:rPr lang="en-US" dirty="0"/>
              <a:t>Fever, weight loss 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 chest shows diffuse pulmonary infiltrate with hilar adenopathy.</a:t>
            </a:r>
            <a:endParaRPr lang="en-US" dirty="0"/>
          </a:p>
          <a:p>
            <a:r>
              <a:rPr lang="en-US" dirty="0"/>
              <a:t>Serum and urinary calcium levels ↑</a:t>
            </a:r>
            <a:endParaRPr lang="en-US" dirty="0"/>
          </a:p>
          <a:p>
            <a:r>
              <a:rPr lang="en-US" dirty="0"/>
              <a:t>Biopsy of the lesions helps to establish the diagnosis.</a:t>
            </a:r>
            <a:endParaRPr lang="en-US" dirty="0"/>
          </a:p>
          <a:p>
            <a:r>
              <a:rPr lang="en-US" dirty="0"/>
              <a:t>Serum ACE level in 85 % patients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Systemic steroids.</a:t>
            </a:r>
            <a:endParaRPr lang="en-US" dirty="0"/>
          </a:p>
          <a:p>
            <a:r>
              <a:rPr lang="en-US" dirty="0"/>
              <a:t>For nasal symptoms, steroids can be used locally as nasal spray</a:t>
            </a:r>
            <a:endParaRPr lang="en-US" dirty="0"/>
          </a:p>
          <a:p>
            <a:r>
              <a:rPr lang="en-US" dirty="0"/>
              <a:t>May require surgical excision of obstructing laryngeal lesions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1913581" y="812615"/>
            <a:ext cx="6589712" cy="1281112"/>
          </a:xfrm>
        </p:spPr>
        <p:txBody>
          <a:bodyPr/>
          <a:lstStyle/>
          <a:p>
            <a:pPr algn="ctr" eaLnBrk="1" hangingPunct="1"/>
            <a:r>
              <a:rPr lang="en-US" altLang="en-US" b="1" dirty="0"/>
              <a:t>Biomedical Ethics</a:t>
            </a:r>
            <a:endParaRPr lang="en-US" altLang="en-US" b="1" dirty="0"/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656709" y="2454276"/>
            <a:ext cx="9804133" cy="4997450"/>
          </a:xfrm>
        </p:spPr>
        <p:txBody>
          <a:bodyPr/>
          <a:lstStyle/>
          <a:p>
            <a:pPr eaLnBrk="1" hangingPunct="1"/>
            <a:r>
              <a:rPr lang="en-US" altLang="en-US" dirty="0"/>
              <a:t>Before doing any medical and surgical treatment, informed consent must be taken </a:t>
            </a:r>
            <a:endParaRPr lang="en-US" altLang="en-US" dirty="0"/>
          </a:p>
          <a:p>
            <a:pPr eaLnBrk="1" hangingPunct="1"/>
            <a:r>
              <a:rPr lang="en-US" altLang="en-US" dirty="0"/>
              <a:t>Prognosis should be explained to patients and attendants</a:t>
            </a:r>
            <a:endParaRPr lang="en-US" altLang="en-US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0" y="152400"/>
            <a:ext cx="2840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Longitudinal Integration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r>
              <a:rPr lang="en-US" altLang="en-US" b="1" dirty="0"/>
              <a:t>Family Medicine</a:t>
            </a:r>
            <a:endParaRPr lang="en-US" altLang="en-US" b="1" dirty="0"/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337804" y="2241550"/>
            <a:ext cx="10876548" cy="4464050"/>
          </a:xfrm>
        </p:spPr>
        <p:txBody>
          <a:bodyPr/>
          <a:lstStyle/>
          <a:p>
            <a:pPr eaLnBrk="1" hangingPunct="1"/>
            <a:r>
              <a:rPr lang="en-US" altLang="en-US" dirty="0"/>
              <a:t>Any patient with suspected autoimmune diseases should be investigated and treated by multidisciplinary approach</a:t>
            </a:r>
            <a:endParaRPr lang="en-US" altLang="en-US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0" y="152400"/>
            <a:ext cx="2840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Longitudinal Integration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65564" y="1690688"/>
            <a:ext cx="8423563" cy="4759484"/>
          </a:xfrm>
          <a:prstGeom prst="rect">
            <a:avLst/>
          </a:prstGeom>
        </p:spPr>
      </p:pic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b="15414"/>
          <a:stretch>
            <a:fillRect/>
          </a:stretch>
        </p:blipFill>
        <p:spPr>
          <a:xfrm>
            <a:off x="2431473" y="1866490"/>
            <a:ext cx="5947496" cy="40593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619" y="831273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PROF UMER MODEL OF INTEGRATED LECTURE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40" y="2112163"/>
            <a:ext cx="8116113" cy="4641273"/>
          </a:xfrm>
        </p:spPr>
      </p:pic>
      <p:pic>
        <p:nvPicPr>
          <p:cNvPr id="9" name="Picture 8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outcomes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At the end of this lecture, you will learn</a:t>
            </a:r>
            <a:endParaRPr lang="en-US" dirty="0"/>
          </a:p>
          <a:p>
            <a:r>
              <a:rPr lang="en-US" dirty="0"/>
              <a:t>Autoimmune disease mechanism</a:t>
            </a:r>
            <a:endParaRPr lang="en-US" dirty="0"/>
          </a:p>
          <a:p>
            <a:r>
              <a:rPr lang="en-US" dirty="0"/>
              <a:t>SLE, Wegener’s granulomatosis, Sarcoidosis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Etiology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Pathophysiology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Clinical Features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Diagnosis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Treatment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400" dirty="0"/>
              <a:t>INTEGRATION WITH PHYSIOLOGY</a:t>
            </a:r>
            <a:endParaRPr lang="en-US" sz="4400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45776" y="439271"/>
            <a:ext cx="10300447" cy="6299153"/>
          </a:xfrm>
          <a:prstGeom prst="rect">
            <a:avLst/>
          </a:prstGeom>
        </p:spPr>
      </p:pic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000" dirty="0"/>
              <a:t>HORIZONTAL INTEGRATION WITH COMMUNITY MEDICINE</a:t>
            </a:r>
            <a:endParaRPr lang="en-US" sz="4000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charset="0"/>
                <a:cs typeface="Times New Roman" panose="02020603050405020304" charset="0"/>
              </a:rPr>
              <a:t>Definition </a:t>
            </a:r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: A</a:t>
            </a:r>
            <a:r>
              <a:rPr lang="en-US" b="0" i="0" dirty="0">
                <a:solidFill>
                  <a:srgbClr val="040C28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 autoimmune disease in which the immune system attacks its own tissues, causing widespread inflammation and tissue damage in the affected organs</a:t>
            </a:r>
            <a:r>
              <a:rPr lang="en-US" b="0" i="0" dirty="0">
                <a:solidFill>
                  <a:srgbClr val="1F1F1F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b="1" dirty="0">
                <a:latin typeface="Times New Roman" panose="02020603050405020304" charset="0"/>
                <a:cs typeface="Times New Roman" panose="02020603050405020304" charset="0"/>
              </a:rPr>
              <a:t>Epidemiology: </a:t>
            </a:r>
            <a:r>
              <a:rPr lang="en-US" b="1" i="0" dirty="0">
                <a:solidFill>
                  <a:srgbClr val="474747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b="0" i="0" dirty="0">
                <a:solidFill>
                  <a:srgbClr val="474747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Prevalence </a:t>
            </a:r>
            <a:r>
              <a:rPr lang="en-US" b="0" i="0" dirty="0">
                <a:solidFill>
                  <a:srgbClr val="040C28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20 to 150 cases per 100,000</a:t>
            </a:r>
            <a:endParaRPr 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4451</Words>
  <Application>WPS Presentation</Application>
  <PresentationFormat>Widescreen</PresentationFormat>
  <Paragraphs>200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4" baseType="lpstr">
      <vt:lpstr>Arial</vt:lpstr>
      <vt:lpstr>SimSun</vt:lpstr>
      <vt:lpstr>Wingdings</vt:lpstr>
      <vt:lpstr>Google Sans</vt:lpstr>
      <vt:lpstr>Segoe Print</vt:lpstr>
      <vt:lpstr>Calibri Light</vt:lpstr>
      <vt:lpstr>Calibri</vt:lpstr>
      <vt:lpstr>Microsoft YaHei</vt:lpstr>
      <vt:lpstr>Arial Unicode MS</vt:lpstr>
      <vt:lpstr>proxima_nova_rgregular</vt:lpstr>
      <vt:lpstr>Wingdings 3</vt:lpstr>
      <vt:lpstr>Symbol</vt:lpstr>
      <vt:lpstr>Century Gothic</vt:lpstr>
      <vt:lpstr>Times New Roman</vt:lpstr>
      <vt:lpstr>Office Theme</vt:lpstr>
      <vt:lpstr>Autoimmune &amp; Granulotamous Diseases</vt:lpstr>
      <vt:lpstr>University Motto, Vision, Values &amp; Goals</vt:lpstr>
      <vt:lpstr>SEQUENCE OF LGIS</vt:lpstr>
      <vt:lpstr>PROF UMER MODEL OF INTEGRATED LECTURE</vt:lpstr>
      <vt:lpstr>Learning outcomes</vt:lpstr>
      <vt:lpstr>PowerPoint 演示文稿</vt:lpstr>
      <vt:lpstr>PowerPoint 演示文稿</vt:lpstr>
      <vt:lpstr>PowerPoint 演示文稿</vt:lpstr>
      <vt:lpstr>SLE</vt:lpstr>
      <vt:lpstr>PowerPoint 演示文稿</vt:lpstr>
      <vt:lpstr>Pathophysiology</vt:lpstr>
      <vt:lpstr>Types</vt:lpstr>
      <vt:lpstr>Head &amp; Neck Clinical Features</vt:lpstr>
      <vt:lpstr>Others system involvement</vt:lpstr>
      <vt:lpstr>Diagnosis</vt:lpstr>
      <vt:lpstr>Other Tests</vt:lpstr>
      <vt:lpstr>Diagnostic Criteria</vt:lpstr>
      <vt:lpstr>Treatment</vt:lpstr>
      <vt:lpstr>WEGENER’S GRANULOMATOSIS</vt:lpstr>
      <vt:lpstr>Pathophysiology:</vt:lpstr>
      <vt:lpstr>Types  </vt:lpstr>
      <vt:lpstr>PowerPoint 演示文稿</vt:lpstr>
      <vt:lpstr>Histopathology</vt:lpstr>
      <vt:lpstr>PowerPoint 演示文稿</vt:lpstr>
      <vt:lpstr>DIAGNOSIS</vt:lpstr>
      <vt:lpstr>Diagnosis</vt:lpstr>
      <vt:lpstr>Treatment</vt:lpstr>
      <vt:lpstr>Sarcoidosis</vt:lpstr>
      <vt:lpstr>Pathophysiology</vt:lpstr>
      <vt:lpstr>Clinical Features</vt:lpstr>
      <vt:lpstr>PowerPoint 演示文稿</vt:lpstr>
      <vt:lpstr>Systemic Symptoms</vt:lpstr>
      <vt:lpstr>PowerPoint 演示文稿</vt:lpstr>
      <vt:lpstr>Diagnosis</vt:lpstr>
      <vt:lpstr>Treatment</vt:lpstr>
      <vt:lpstr>Biomedical Ethics</vt:lpstr>
      <vt:lpstr>Family Medicine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Autoimmune Disorders</dc:title>
  <dc:creator>Zuneera Shabbir</dc:creator>
  <cp:lastModifiedBy>Fatima Shahid</cp:lastModifiedBy>
  <cp:revision>20</cp:revision>
  <dcterms:created xsi:type="dcterms:W3CDTF">2024-03-05T07:21:00Z</dcterms:created>
  <dcterms:modified xsi:type="dcterms:W3CDTF">2025-02-01T12:15:31Z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56F6AA6460764F8D9ACD4AFBB24A126C_12</vt:lpwstr>
  </property>
  <property fmtid="{D5CDD505-2E9C-101B-9397-08002B2CF9AE}" pid="3" name="KSOProductBuildVer">
    <vt:lpwstr>1033-12.2.0.19805</vt:lpwstr>
  </property>
</Properties>
</file>