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84" r:id="rId2"/>
    <p:sldId id="256" r:id="rId3"/>
    <p:sldId id="257" r:id="rId4"/>
    <p:sldId id="258" r:id="rId5"/>
    <p:sldId id="322" r:id="rId6"/>
    <p:sldId id="337" r:id="rId7"/>
    <p:sldId id="325" r:id="rId8"/>
    <p:sldId id="326" r:id="rId9"/>
    <p:sldId id="264" r:id="rId10"/>
    <p:sldId id="265" r:id="rId11"/>
    <p:sldId id="266" r:id="rId12"/>
    <p:sldId id="327" r:id="rId13"/>
    <p:sldId id="268" r:id="rId14"/>
    <p:sldId id="339" r:id="rId15"/>
    <p:sldId id="340" r:id="rId16"/>
    <p:sldId id="285" r:id="rId17"/>
    <p:sldId id="278" r:id="rId18"/>
    <p:sldId id="286" r:id="rId19"/>
    <p:sldId id="279" r:id="rId20"/>
    <p:sldId id="347" r:id="rId21"/>
    <p:sldId id="348" r:id="rId22"/>
    <p:sldId id="270" r:id="rId23"/>
    <p:sldId id="319" r:id="rId24"/>
    <p:sldId id="280" r:id="rId25"/>
    <p:sldId id="323" r:id="rId26"/>
    <p:sldId id="318" r:id="rId27"/>
    <p:sldId id="317" r:id="rId28"/>
    <p:sldId id="332" r:id="rId29"/>
    <p:sldId id="336" r:id="rId30"/>
    <p:sldId id="333" r:id="rId31"/>
    <p:sldId id="338" r:id="rId32"/>
    <p:sldId id="334" r:id="rId33"/>
    <p:sldId id="342" r:id="rId34"/>
    <p:sldId id="335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2705" autoAdjust="0"/>
  </p:normalViewPr>
  <p:slideViewPr>
    <p:cSldViewPr snapToGrid="0">
      <p:cViewPr varScale="1">
        <p:scale>
          <a:sx n="58" d="100"/>
          <a:sy n="5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5003-A91D-4A7F-9589-33084BC5DB36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33325-0339-46E4-ACF9-476A5690C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3325-0339-46E4-ACF9-476A5690CF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refers to the genetic tendency to develop allergic diseases such as allergic rhinitis, asthma and atopic dermatitis (eczema).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typically associated with heightened immune responses to common allergens, especially inhaled allergens and food allergens.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exaggerated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-mediated immune response; all atopic disorders are type I hypersensitivity disorders. Allergy is any exaggerated immune response to a foreign antigen regardless of mechanism.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3325-0339-46E4-ACF9-476A5690CF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7CC6F-0BB9-2C6A-9987-EB6339577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CF97D-DD84-013D-D646-ECE3EE980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85A25-5452-EB0A-BAD7-3BFAD9987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15%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BB4F-D3AB-D828-62B9-8CEE79BF5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3325-0339-46E4-ACF9-476A5690CF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2F530-5170-BDA5-78EF-08945C6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BEA09-4450-0544-063B-898992764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F56A5-C74E-864E-EDF1-F6FEAA96A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15%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81417-ED5C-0272-9E63-4A34DD92A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3325-0339-46E4-ACF9-476A5690CF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In 2022 and beyond, the care of patients with asthma will likely be transformed by novel monoclonal antibodies targeting cytokines, new asthma guidelines emphasizing precision medicine, and real-world evidence on the efficacy of newer asthma drugs</a:t>
            </a:r>
          </a:p>
          <a:p>
            <a:endParaRPr lang="en-GB" sz="1800" dirty="0"/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Registry</a:t>
            </a:r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Pattern</a:t>
            </a:r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Pathophysiology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Asthma Management: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address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in:</a:t>
            </a:r>
          </a:p>
          <a:p>
            <a:pPr lvl="1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medications and therapies for improved asthma control.</a:t>
            </a:r>
          </a:p>
          <a:p>
            <a:pPr lvl="1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asthma phenotypes and tailoring treatment accordingly.</a:t>
            </a:r>
          </a:p>
          <a:p>
            <a:pPr lvl="1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environmental and genetic factors contributing to asthma.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Multidisciplinary Management: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importance of collaboration between: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physicians: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Providing primary care and coordination.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Pulmonologists: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Specialists in respiratory diseases.</a:t>
            </a:r>
          </a:p>
          <a:p>
            <a:pPr lvl="1"/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Allergologists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Specialists in allergies, which can be linked to asthma.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specialists: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Depending on individual patient needs (e.g., cardiologist for heart concerns).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Nurses and patient educators: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Providing support and education to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08FC3-464C-4A03-A92D-44380B36D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Intelligence (AI) in Asthma Management: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Diagnosis: Utilizing AI algorithms to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breathing patterns and medical data for improved initial diagnosis and differential diagnosis.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AI-powered decision support systems suggesting personalized treatment plans based on individual patient factors.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Asthma symptom monitoring through wearable devices and AI-driven analysis for early intervention.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Prediction: Predicting exacerbations and hospital admissions to enable preventive measures.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 Role of Family Medicine in Asthma Care: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the crucial role of family physicians in: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long-term, comprehensive asthma management.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Coordinating care with specialists if needed.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Educating patients and empowering them to manage their own asthma effectively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08FC3-464C-4A03-A92D-44380B36D2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3325-0339-46E4-ACF9-476A5690CF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0B13-192D-4F9D-A2A0-E6C0F9ED22BE}" type="datetimeFigureOut">
              <a:rPr lang="en-US" smtClean="0"/>
              <a:t>09-Feb-25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68F8-45DA-48CF-97CC-D9BDD62B13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95756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56" y="328614"/>
            <a:ext cx="8305425" cy="63492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132" y="889158"/>
            <a:ext cx="8257735" cy="5079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73" y="568037"/>
            <a:ext cx="4628718" cy="568079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0327"/>
            <a:ext cx="4828309" cy="570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" y="1039091"/>
            <a:ext cx="7810083" cy="477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00518" y="2060835"/>
            <a:ext cx="3896248" cy="2736327"/>
          </a:xfrm>
        </p:spPr>
        <p:txBody>
          <a:bodyPr/>
          <a:lstStyle/>
          <a:p>
            <a:r>
              <a:rPr lang="en-US" dirty="0"/>
              <a:t>OBSTRUCTIVE</a:t>
            </a:r>
          </a:p>
          <a:p>
            <a:pPr lvl="1"/>
            <a:r>
              <a:rPr lang="en-US" dirty="0"/>
              <a:t>Asthma</a:t>
            </a:r>
          </a:p>
          <a:p>
            <a:pPr lvl="1"/>
            <a:r>
              <a:rPr lang="en-US" dirty="0"/>
              <a:t>COPD</a:t>
            </a:r>
          </a:p>
          <a:p>
            <a:r>
              <a:rPr lang="en-US" dirty="0"/>
              <a:t>RESTRICTIVE</a:t>
            </a:r>
          </a:p>
          <a:p>
            <a:pPr lvl="1"/>
            <a:r>
              <a:rPr lang="en-US" dirty="0"/>
              <a:t>ILD</a:t>
            </a:r>
          </a:p>
        </p:txBody>
      </p:sp>
    </p:spTree>
    <p:extLst>
      <p:ext uri="{BB962C8B-B14F-4D97-AF65-F5344CB8AC3E}">
        <p14:creationId xmlns:p14="http://schemas.microsoft.com/office/powerpoint/2010/main" val="42380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509029"/>
            <a:ext cx="5181600" cy="4351338"/>
          </a:xfrm>
        </p:spPr>
        <p:txBody>
          <a:bodyPr/>
          <a:lstStyle/>
          <a:p>
            <a:r>
              <a:rPr lang="en-US" dirty="0"/>
              <a:t>DIAGNOSIS</a:t>
            </a:r>
          </a:p>
          <a:p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461962"/>
            <a:ext cx="5181600" cy="4351338"/>
          </a:xfrm>
        </p:spPr>
        <p:txBody>
          <a:bodyPr/>
          <a:lstStyle/>
          <a:p>
            <a:r>
              <a:rPr lang="en-GB" dirty="0"/>
              <a:t>DEFININIG CRITERIA</a:t>
            </a:r>
            <a:r>
              <a:rPr lang="en-US" dirty="0"/>
              <a:t> </a:t>
            </a:r>
            <a:r>
              <a:rPr lang="en-GB" dirty="0"/>
              <a:t>ASTHMA</a:t>
            </a:r>
          </a:p>
          <a:p>
            <a:r>
              <a:rPr lang="en-GB" dirty="0"/>
              <a:t>AFL</a:t>
            </a:r>
          </a:p>
          <a:p>
            <a:r>
              <a:rPr lang="en-GB" dirty="0"/>
              <a:t>Airway hyper- responsiveness</a:t>
            </a:r>
          </a:p>
          <a:p>
            <a:r>
              <a:rPr lang="en-GB" dirty="0"/>
              <a:t>Bronchial inflammation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" y="2557585"/>
            <a:ext cx="9941867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9909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Horizontal Integration with Clinical Disciplines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18383"/>
            <a:ext cx="85821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Community Medicine: Prevalence rates, urban vs. rural distribution.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Pathology: Eosinophilic infiltration, subepithelial fibrosis.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Family Medicine: Long-term asthma management, inhaler adherence, patient education.</a:t>
            </a:r>
          </a:p>
        </p:txBody>
      </p:sp>
    </p:spTree>
    <p:extLst>
      <p:ext uri="{BB962C8B-B14F-4D97-AF65-F5344CB8AC3E}">
        <p14:creationId xmlns:p14="http://schemas.microsoft.com/office/powerpoint/2010/main" val="77611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016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Vertical Integration with Basic 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Anatomy/Physiology: Airway hyperresponsiveness, bronchial smooth muscle hypertrophy.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Immunology: </a:t>
            </a:r>
            <a:r>
              <a:rPr dirty="0" err="1">
                <a:solidFill>
                  <a:schemeClr val="tx1">
                    <a:lumMod val="95000"/>
                  </a:schemeClr>
                </a:solidFill>
              </a:rPr>
              <a:t>IgE</a:t>
            </a:r>
            <a:r>
              <a:rPr dirty="0">
                <a:solidFill>
                  <a:schemeClr val="tx1">
                    <a:lumMod val="95000"/>
                  </a:schemeClr>
                </a:solidFill>
              </a:rPr>
              <a:t>-mediated inflammation, Th2 cytokines (IL-4, IL-5, IL-13).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Pharmacology: Mechanisms of β2-agonists, corticosteroids, and biologics (e.g., omalizumab).</a:t>
            </a:r>
          </a:p>
        </p:txBody>
      </p:sp>
    </p:spTree>
    <p:extLst>
      <p:ext uri="{BB962C8B-B14F-4D97-AF65-F5344CB8AC3E}">
        <p14:creationId xmlns:p14="http://schemas.microsoft.com/office/powerpoint/2010/main" val="239024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GB" dirty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1 and 18% prevalence. More common in developed than developing countries. Rates are lower in Asia, Eastern Europe, and Africa.</a:t>
            </a:r>
          </a:p>
          <a:p>
            <a:r>
              <a:rPr lang="en-GB" dirty="0"/>
              <a:t>Within developed countries it is more common among those who are economically disadvantaged while in contrast in developing countries it is more common amongst the affluent</a:t>
            </a:r>
          </a:p>
          <a:p>
            <a:r>
              <a:rPr lang="en-GB" dirty="0"/>
              <a:t>About 250,000 people die per year from asthma-related causes. Low and middle income countries make up more than 80% of the mortality.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GINA report 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r>
              <a:rPr lang="en-GB" dirty="0" err="1"/>
              <a:t>Atopy</a:t>
            </a:r>
            <a:endParaRPr lang="en-GB" dirty="0"/>
          </a:p>
          <a:p>
            <a:pPr lvl="1"/>
            <a:r>
              <a:rPr lang="en-GB" dirty="0"/>
              <a:t>Familial, skin prick test, allergen specific </a:t>
            </a:r>
            <a:r>
              <a:rPr lang="en-GB" dirty="0" err="1"/>
              <a:t>ab</a:t>
            </a:r>
            <a:r>
              <a:rPr lang="en-GB" dirty="0"/>
              <a:t>, </a:t>
            </a:r>
            <a:r>
              <a:rPr lang="en-GB" dirty="0" err="1"/>
              <a:t>IgE</a:t>
            </a:r>
            <a:endParaRPr lang="en-GB" dirty="0"/>
          </a:p>
          <a:p>
            <a:r>
              <a:rPr lang="en-GB" dirty="0"/>
              <a:t>Genetic</a:t>
            </a:r>
          </a:p>
          <a:p>
            <a:r>
              <a:rPr lang="en-GB" dirty="0"/>
              <a:t>Environmental factors</a:t>
            </a:r>
          </a:p>
          <a:p>
            <a:pPr lvl="1"/>
            <a:r>
              <a:rPr lang="en-GB" dirty="0"/>
              <a:t>Hygiene concept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GB" dirty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Occupational</a:t>
            </a:r>
          </a:p>
          <a:p>
            <a:pPr lvl="1"/>
            <a:r>
              <a:rPr lang="en-GB" dirty="0" err="1"/>
              <a:t>Icocynates</a:t>
            </a:r>
            <a:r>
              <a:rPr lang="en-GB" dirty="0"/>
              <a:t>- paints/sprays, colophony fumes- soldering/electrical industry= LMW- </a:t>
            </a:r>
            <a:r>
              <a:rPr lang="en-GB" dirty="0" err="1"/>
              <a:t>IgE</a:t>
            </a:r>
            <a:r>
              <a:rPr lang="en-GB" dirty="0"/>
              <a:t> unrelated </a:t>
            </a:r>
            <a:endParaRPr lang="en-US" dirty="0"/>
          </a:p>
          <a:p>
            <a:pPr lvl="1"/>
            <a:r>
              <a:rPr lang="en-GB" dirty="0"/>
              <a:t>Allergens from animals/insects, Latex, Medications, Enzymes-W Powders= HMW- </a:t>
            </a:r>
            <a:r>
              <a:rPr lang="en-GB" dirty="0" err="1"/>
              <a:t>IgE</a:t>
            </a:r>
            <a:r>
              <a:rPr lang="en-GB" dirty="0"/>
              <a:t> related </a:t>
            </a:r>
            <a:endParaRPr lang="en-US" dirty="0"/>
          </a:p>
          <a:p>
            <a:r>
              <a:rPr lang="en-GB" dirty="0"/>
              <a:t>Cold/Exercise</a:t>
            </a:r>
          </a:p>
          <a:p>
            <a:r>
              <a:rPr lang="en-GB" dirty="0"/>
              <a:t>Pollution</a:t>
            </a:r>
          </a:p>
          <a:p>
            <a:r>
              <a:rPr lang="en-GB" dirty="0"/>
              <a:t>Diet</a:t>
            </a:r>
          </a:p>
          <a:p>
            <a:r>
              <a:rPr lang="en-GB" dirty="0"/>
              <a:t>Medications</a:t>
            </a:r>
          </a:p>
          <a:p>
            <a:r>
              <a:rPr lang="en-GB" dirty="0"/>
              <a:t>Emotions?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Clinical features &amp; diagnosis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2079857"/>
            <a:ext cx="8647444" cy="4119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US" sz="5200"/>
              <a:t>Obstructive Lung Disease- Asthma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Final Year MBBS- LGIS</a:t>
            </a:r>
            <a:endParaRPr lang="en-US"/>
          </a:p>
          <a:p>
            <a:pPr algn="l"/>
            <a:r>
              <a:rPr lang="en-US" dirty="0"/>
              <a:t>PROF MUHAMMAD KHURRAM</a:t>
            </a:r>
            <a:endParaRPr lang="en-US"/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26137C20-F05C-BF54-B4C8-6403DABFA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Lungs">
            <a:extLst>
              <a:ext uri="{FF2B5EF4-FFF2-40B4-BE49-F238E27FC236}">
                <a16:creationId xmlns:a16="http://schemas.microsoft.com/office/drawing/2014/main" id="{3A8E6F8B-618E-49EF-8FDF-F0B8324CB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567A5-BB8C-B63F-B645-5F005F9E1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B3E7-F847-E15E-0D04-D0FBA70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Horizontal Integration with Clinical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1E2C-EF75-D9AF-8848-530F337C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Community Medicine: Prevalence rates, urban vs. rural distribution.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Pathology: Eosinophilic infiltration, subepithelial fibrosis.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Family Medicine: Long-term asthma management, inhaler adherence, patient education.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8271D-81FD-F843-45A7-E66EA866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7236-BAA0-6478-EF01-8EC3AD6CF0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Vertical Integration with Basic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BEE3-7FCC-D303-EC8D-A96FC1E3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Anatomy/Physiology: Airway hyperresponsiveness, bronchial smooth muscle hypertrophy.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Immunology: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IgE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-mediated inflammation, Th2 cytokines (IL-4, IL-5, IL-13).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Pharmacology: Mechanisms of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β2-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agonists, corticosteroids, and biologics (e.g., omalizumab).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2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GB" dirty="0"/>
              <a:t>Classification- Control Based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08918"/>
              </p:ext>
            </p:extLst>
          </p:nvPr>
        </p:nvGraphicFramePr>
        <p:xfrm>
          <a:off x="716661" y="2020485"/>
          <a:ext cx="11024316" cy="45760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0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14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36385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Components of Asthma Control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134745" marR="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Classification based on Asthma Control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7970" marR="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Well Controlled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7490" marR="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Partly Controlled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165" marR="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Not Controlled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663">
                <a:tc>
                  <a:txBody>
                    <a:bodyPr/>
                    <a:lstStyle/>
                    <a:p>
                      <a:pPr marL="75565" marR="0">
                        <a:lnSpc>
                          <a:spcPct val="132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Daytime asthma symptoms &gt; 2 ×/week Nighttime awakenings due to asthma Interference with normal activity due to asthma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177165" marR="0" indent="-101600">
                        <a:lnSpc>
                          <a:spcPct val="96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Reliever medication needed for asthma symptoms &gt; 2 ×/week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168275" marR="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None of these </a:t>
                      </a:r>
                    </a:p>
                    <a:p>
                      <a:pPr marL="168275" marR="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components within past</a:t>
                      </a:r>
                    </a:p>
                    <a:p>
                      <a:pPr marL="168275" marR="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167640" marR="0" indent="-8001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1800" spc="-11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n-US" sz="1800" spc="-1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67640" marR="0" indent="-8001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components within past </a:t>
                      </a:r>
                    </a:p>
                    <a:p>
                      <a:pPr marL="167640" marR="0" indent="-8001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1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  <a:p>
                      <a:pPr marL="167640" marR="6604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1800" spc="-11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n-US" sz="1800" spc="-1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67640" marR="6604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components within past</a:t>
                      </a:r>
                    </a:p>
                    <a:p>
                      <a:pPr marL="167640" marR="66040" indent="-10160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15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40" y="187493"/>
            <a:ext cx="4979720" cy="64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4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Medications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Relievers</a:t>
            </a:r>
          </a:p>
          <a:p>
            <a:r>
              <a:rPr lang="en-US" dirty="0"/>
              <a:t>Controllers</a:t>
            </a:r>
          </a:p>
          <a:p>
            <a:endParaRPr lang="en-GB" dirty="0"/>
          </a:p>
          <a:p>
            <a:r>
              <a:rPr lang="en-GB" dirty="0"/>
              <a:t>B2 stimulants</a:t>
            </a:r>
          </a:p>
          <a:p>
            <a:r>
              <a:rPr lang="en-GB" dirty="0"/>
              <a:t>Anticholinergics</a:t>
            </a:r>
          </a:p>
          <a:p>
            <a:r>
              <a:rPr lang="en-GB" dirty="0"/>
              <a:t>Steroids</a:t>
            </a:r>
          </a:p>
          <a:p>
            <a:r>
              <a:rPr lang="en-GB" dirty="0"/>
              <a:t>Leukotriene antagonists</a:t>
            </a:r>
          </a:p>
          <a:p>
            <a:r>
              <a:rPr lang="en-GB" dirty="0"/>
              <a:t>Monoclonal antibodies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758950"/>
            <a:ext cx="3905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EE105-DBE5-AFD6-70AF-C8BDE19AD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51605" cy="703977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405" y="170180"/>
            <a:ext cx="9605645" cy="64249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80" y="635"/>
            <a:ext cx="11602720" cy="70091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439387"/>
            <a:ext cx="9664846" cy="38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4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Desensitization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Allergen immunotherapy involves repeated administration of allergen extracts or products over several years</a:t>
            </a:r>
          </a:p>
          <a:p>
            <a:r>
              <a:rPr lang="en-GB" dirty="0"/>
              <a:t>It may offer a more permanent solution to drugs that only treat symptoms and not the underlying cause.</a:t>
            </a:r>
          </a:p>
          <a:p>
            <a:r>
              <a:rPr lang="en-GB" dirty="0"/>
              <a:t>It is offered to individuals who are atopic with </a:t>
            </a:r>
            <a:r>
              <a:rPr lang="en-GB" dirty="0" err="1"/>
              <a:t>IgE</a:t>
            </a:r>
            <a:r>
              <a:rPr lang="en-GB" dirty="0"/>
              <a:t>-mediated allergic rhinitis and/or allergic asthma due to inhaled allergens, such as pollens and house dust mites (HDMs), who have shown an inadequate response to anti-allergy drugs or who have experienced unacceptable drug side effects.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8073" y="6419212"/>
            <a:ext cx="42533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 Rev </a:t>
            </a:r>
            <a:r>
              <a:rPr lang="en-US" u="sng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Immunol</a:t>
            </a: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 2022 Oct 17 : 1–12</a:t>
            </a:r>
          </a:p>
        </p:txBody>
      </p:sp>
    </p:spTree>
    <p:extLst>
      <p:ext uri="{BB962C8B-B14F-4D97-AF65-F5344CB8AC3E}">
        <p14:creationId xmlns:p14="http://schemas.microsoft.com/office/powerpoint/2010/main" val="216655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82" y="939165"/>
            <a:ext cx="4739725" cy="2019527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25"/>
              </a:spcBef>
            </a:pPr>
            <a:r>
              <a:rPr b="1" spc="-425" dirty="0">
                <a:solidFill>
                  <a:srgbClr val="01153E"/>
                </a:solidFill>
                <a:latin typeface="Verdana"/>
                <a:cs typeface="Verdana"/>
              </a:rPr>
              <a:t>University</a:t>
            </a:r>
            <a:r>
              <a:rPr b="1" spc="-204" dirty="0">
                <a:solidFill>
                  <a:srgbClr val="01153E"/>
                </a:solidFill>
                <a:latin typeface="Verdana"/>
                <a:cs typeface="Verdana"/>
              </a:rPr>
              <a:t> </a:t>
            </a:r>
            <a:r>
              <a:rPr b="1" spc="-330" dirty="0">
                <a:solidFill>
                  <a:srgbClr val="01153E"/>
                </a:solidFill>
                <a:latin typeface="Verdana"/>
                <a:cs typeface="Verdana"/>
              </a:rPr>
              <a:t>Motto,</a:t>
            </a:r>
            <a:r>
              <a:rPr b="1" spc="-204" dirty="0">
                <a:solidFill>
                  <a:srgbClr val="01153E"/>
                </a:solidFill>
                <a:latin typeface="Verdana"/>
                <a:cs typeface="Verdana"/>
              </a:rPr>
              <a:t> </a:t>
            </a:r>
            <a:r>
              <a:rPr b="1" spc="-360" dirty="0">
                <a:solidFill>
                  <a:srgbClr val="01153E"/>
                </a:solidFill>
                <a:latin typeface="Verdana"/>
                <a:cs typeface="Verdana"/>
              </a:rPr>
              <a:t>Vision, </a:t>
            </a:r>
            <a:r>
              <a:rPr b="1" spc="-285" dirty="0">
                <a:solidFill>
                  <a:srgbClr val="01153E"/>
                </a:solidFill>
                <a:latin typeface="Verdana"/>
                <a:cs typeface="Verdana"/>
              </a:rPr>
              <a:t>Values</a:t>
            </a:r>
            <a:r>
              <a:rPr b="1" spc="-215" dirty="0">
                <a:solidFill>
                  <a:srgbClr val="01153E"/>
                </a:solidFill>
                <a:latin typeface="Verdana"/>
                <a:cs typeface="Verdana"/>
              </a:rPr>
              <a:t> </a:t>
            </a:r>
            <a:r>
              <a:rPr b="1" spc="-685" dirty="0">
                <a:solidFill>
                  <a:srgbClr val="01153E"/>
                </a:solidFill>
                <a:latin typeface="Verdana"/>
                <a:cs typeface="Verdana"/>
              </a:rPr>
              <a:t>&amp;</a:t>
            </a:r>
            <a:r>
              <a:rPr b="1" spc="-215" dirty="0">
                <a:solidFill>
                  <a:srgbClr val="01153E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01153E"/>
                </a:solidFill>
                <a:latin typeface="Verdana"/>
                <a:cs typeface="Verdana"/>
              </a:rPr>
              <a:t>Goals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87268" y="380258"/>
            <a:ext cx="6375400" cy="6139831"/>
            <a:chOff x="2413000" y="1587500"/>
            <a:chExt cx="6375400" cy="4918710"/>
          </a:xfrm>
        </p:grpSpPr>
        <p:sp>
          <p:nvSpPr>
            <p:cNvPr id="4" name="object 4"/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69555" y="939165"/>
            <a:ext cx="6035040" cy="497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b="1" spc="-190" dirty="0">
                <a:solidFill>
                  <a:srgbClr val="0070C0"/>
                </a:solidFill>
                <a:latin typeface="Verdana"/>
                <a:cs typeface="Verdana"/>
              </a:rPr>
              <a:t>Mission</a:t>
            </a:r>
            <a:r>
              <a:rPr b="1" spc="-114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b="1" spc="-95" dirty="0">
                <a:solidFill>
                  <a:srgbClr val="0070C0"/>
                </a:solidFill>
                <a:latin typeface="Verdana"/>
                <a:cs typeface="Verdana"/>
              </a:rPr>
              <a:t>Statement</a:t>
            </a:r>
            <a:endParaRPr dirty="0">
              <a:latin typeface="Verdana"/>
              <a:cs typeface="Verdana"/>
            </a:endParaRPr>
          </a:p>
          <a:p>
            <a:pPr marL="12700" marR="890269">
              <a:lnSpc>
                <a:spcPts val="1580"/>
              </a:lnSpc>
              <a:spcBef>
                <a:spcPts val="204"/>
              </a:spcBef>
            </a:pPr>
            <a:r>
              <a:rPr sz="1600" b="1" spc="-25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impart</a:t>
            </a:r>
            <a:r>
              <a:rPr sz="1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evidence-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research-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oriented</a:t>
            </a:r>
            <a:r>
              <a:rPr sz="16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health </a:t>
            </a: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education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460"/>
              </a:lnSpc>
            </a:pPr>
            <a:r>
              <a:rPr sz="1600" b="1" spc="-220" dirty="0">
                <a:solidFill>
                  <a:srgbClr val="FFFFFF"/>
                </a:solidFill>
                <a:latin typeface="Verdana"/>
                <a:cs typeface="Verdana"/>
              </a:rPr>
              <a:t>Best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possible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endParaRPr sz="1600" dirty="0">
              <a:latin typeface="Verdana"/>
              <a:cs typeface="Verdana"/>
            </a:endParaRPr>
          </a:p>
          <a:p>
            <a:pPr marL="12700" marR="393700">
              <a:lnSpc>
                <a:spcPts val="1580"/>
              </a:lnSpc>
              <a:spcBef>
                <a:spcPts val="180"/>
              </a:spcBef>
            </a:pP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Mutual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respect,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ethical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social 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accountability.</a:t>
            </a:r>
            <a:endParaRPr sz="1600" dirty="0">
              <a:latin typeface="Verdana"/>
              <a:cs typeface="Verdana"/>
            </a:endParaRPr>
          </a:p>
          <a:p>
            <a:pPr marL="12700">
              <a:spcBef>
                <a:spcPts val="1010"/>
              </a:spcBef>
            </a:pPr>
            <a:r>
              <a:rPr b="1" spc="-180" dirty="0">
                <a:solidFill>
                  <a:srgbClr val="0070C0"/>
                </a:solidFill>
                <a:latin typeface="Verdana"/>
                <a:cs typeface="Verdana"/>
              </a:rPr>
              <a:t>Vision</a:t>
            </a:r>
            <a:r>
              <a:rPr b="1" spc="-10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b="1" spc="-114" dirty="0">
                <a:solidFill>
                  <a:srgbClr val="0070C0"/>
                </a:solidFill>
                <a:latin typeface="Verdana"/>
                <a:cs typeface="Verdana"/>
              </a:rPr>
              <a:t>and</a:t>
            </a:r>
            <a:r>
              <a:rPr b="1" spc="-10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0070C0"/>
                </a:solidFill>
                <a:latin typeface="Verdana"/>
                <a:cs typeface="Verdana"/>
              </a:rPr>
              <a:t>Values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30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Highly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recognized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accredited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Verdana"/>
                <a:cs typeface="Verdana"/>
              </a:rPr>
              <a:t>centre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excellence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1600" dirty="0">
              <a:latin typeface="Verdana"/>
              <a:cs typeface="Verdana"/>
            </a:endParaRPr>
          </a:p>
          <a:p>
            <a:pPr marL="12700" marR="511175">
              <a:lnSpc>
                <a:spcPts val="2880"/>
              </a:lnSpc>
              <a:spcBef>
                <a:spcPts val="185"/>
              </a:spcBef>
            </a:pP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Education,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evidence-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training 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techniques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highly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competent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endParaRPr sz="1600" dirty="0">
              <a:latin typeface="Verdana"/>
              <a:cs typeface="Verdana"/>
            </a:endParaRPr>
          </a:p>
          <a:p>
            <a:pPr marL="12700" marR="229870">
              <a:lnSpc>
                <a:spcPts val="2900"/>
              </a:lnSpc>
              <a:spcBef>
                <a:spcPts val="10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professionals,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lifelong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experiential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learner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socially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accountable.</a:t>
            </a:r>
            <a:endParaRPr sz="1600" dirty="0">
              <a:latin typeface="Verdana"/>
              <a:cs typeface="Verdana"/>
            </a:endParaRPr>
          </a:p>
          <a:p>
            <a:pPr marL="12700">
              <a:spcBef>
                <a:spcPts val="120"/>
              </a:spcBef>
            </a:pPr>
            <a:r>
              <a:rPr b="1" spc="-10" dirty="0">
                <a:solidFill>
                  <a:srgbClr val="0070C0"/>
                </a:solidFill>
                <a:latin typeface="Verdana"/>
                <a:cs typeface="Verdana"/>
              </a:rPr>
              <a:t>Goals</a:t>
            </a:r>
            <a:endParaRPr dirty="0">
              <a:latin typeface="Verdana"/>
              <a:cs typeface="Verdana"/>
            </a:endParaRPr>
          </a:p>
          <a:p>
            <a:pPr marL="12700" marR="5080">
              <a:lnSpc>
                <a:spcPct val="150600"/>
              </a:lnSpc>
              <a:spcBef>
                <a:spcPts val="380"/>
              </a:spcBef>
            </a:pPr>
            <a:r>
              <a:rPr sz="1600" b="1" spc="-2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Undergraduate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Integrated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geared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b="1" spc="-12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3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quality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Verdana"/>
                <a:cs typeface="Verdana"/>
              </a:rPr>
              <a:t>education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environment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designed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to: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444" y="3899309"/>
            <a:ext cx="2133600" cy="22161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457201"/>
            <a:ext cx="5386917" cy="9905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MDM</a:t>
            </a:r>
          </a:p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752601"/>
            <a:ext cx="5386917" cy="43735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Family physicians:</a:t>
            </a:r>
            <a:r>
              <a:rPr lang="en-GB" sz="2400" dirty="0"/>
              <a:t> Providing primary care and coordination.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Pulmonologists: </a:t>
            </a:r>
            <a:r>
              <a:rPr lang="en-GB" sz="2400" dirty="0"/>
              <a:t>Specialists in respiratory diseases.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Allergologists</a:t>
            </a:r>
            <a:r>
              <a:rPr lang="en-GB" sz="2400" b="1" dirty="0">
                <a:solidFill>
                  <a:srgbClr val="FF0000"/>
                </a:solidFill>
              </a:rPr>
              <a:t>/Immunologist: </a:t>
            </a:r>
            <a:r>
              <a:rPr lang="en-GB" sz="2400" dirty="0"/>
              <a:t>Specialists in allergies, which can be linked to asthma.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Other specialists:</a:t>
            </a:r>
            <a:r>
              <a:rPr lang="en-GB" sz="2400" dirty="0"/>
              <a:t> Depending on individual patient needs (e.g., </a:t>
            </a:r>
            <a:r>
              <a:rPr lang="en-GB" sz="2400" dirty="0" err="1"/>
              <a:t>Gynae</a:t>
            </a:r>
            <a:r>
              <a:rPr lang="en-GB" sz="2400" dirty="0"/>
              <a:t>, Surgery, cardiology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Nurses and patient educators:</a:t>
            </a:r>
            <a:r>
              <a:rPr lang="en-GB" sz="2400" dirty="0"/>
              <a:t> Providing support and education to patients.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7601" y="457200"/>
            <a:ext cx="5389033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Future perspective – Research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752601"/>
            <a:ext cx="5389033" cy="4373563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New medications and therapies for improved asthma control.</a:t>
            </a:r>
          </a:p>
          <a:p>
            <a:pPr lvl="1"/>
            <a:r>
              <a:rPr lang="en-GB" dirty="0"/>
              <a:t>Identifying asthma phenotypes and tailoring treatment accordingly.</a:t>
            </a:r>
          </a:p>
          <a:p>
            <a:pPr lvl="1"/>
            <a:r>
              <a:rPr lang="en-GB" dirty="0"/>
              <a:t>Understanding the environmental and genetic factors contributing to asthma.</a:t>
            </a:r>
          </a:p>
        </p:txBody>
      </p:sp>
    </p:spTree>
    <p:extLst>
      <p:ext uri="{BB962C8B-B14F-4D97-AF65-F5344CB8AC3E}">
        <p14:creationId xmlns:p14="http://schemas.microsoft.com/office/powerpoint/2010/main" val="1554680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shot of a medical information&#10;&#10;AI-generated content may be incorr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8513" y="643467"/>
            <a:ext cx="653497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457201"/>
            <a:ext cx="5386917" cy="990599"/>
          </a:xfr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AI</a:t>
            </a:r>
          </a:p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7601" y="457200"/>
            <a:ext cx="5389033" cy="990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Family Medicine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752601"/>
            <a:ext cx="5389033" cy="4373563"/>
          </a:xfrm>
        </p:spPr>
        <p:txBody>
          <a:bodyPr/>
          <a:lstStyle/>
          <a:p>
            <a:r>
              <a:rPr lang="en-GB" dirty="0"/>
              <a:t>Emphasize the crucial role of family physicians in:</a:t>
            </a:r>
          </a:p>
          <a:p>
            <a:r>
              <a:rPr lang="en-GB" dirty="0"/>
              <a:t>Providing long-term, comprehensive asthma management.</a:t>
            </a:r>
          </a:p>
          <a:p>
            <a:r>
              <a:rPr lang="en-GB" dirty="0"/>
              <a:t>Coordinating care with specialists if needed.</a:t>
            </a:r>
          </a:p>
          <a:p>
            <a:r>
              <a:rPr lang="en-GB" dirty="0"/>
              <a:t>Educating patients and empowering them to manage their own asthma effectively</a:t>
            </a:r>
            <a:r>
              <a:rPr lang="en-GB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09083" y="1752600"/>
            <a:ext cx="5386917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Diagnosis:</a:t>
            </a:r>
            <a:r>
              <a:rPr lang="en-GB" dirty="0"/>
              <a:t> Utilizing AI algorithms to </a:t>
            </a:r>
            <a:r>
              <a:rPr lang="en-GB" dirty="0" err="1"/>
              <a:t>analyze</a:t>
            </a:r>
            <a:r>
              <a:rPr lang="en-GB" dirty="0"/>
              <a:t> breathing patterns and medical data for improved initial diagnosis and differential diagnosis.</a:t>
            </a:r>
          </a:p>
          <a:p>
            <a:r>
              <a:rPr lang="en-GB" b="1" dirty="0">
                <a:solidFill>
                  <a:srgbClr val="FF0000"/>
                </a:solidFill>
              </a:rPr>
              <a:t>Management: </a:t>
            </a:r>
            <a:r>
              <a:rPr lang="en-GB" dirty="0"/>
              <a:t>AI-powered decision support systems suggesting personalized treatment plans based on individual patient factors.</a:t>
            </a:r>
          </a:p>
          <a:p>
            <a:r>
              <a:rPr lang="en-GB" b="1" dirty="0">
                <a:solidFill>
                  <a:srgbClr val="FF0000"/>
                </a:solidFill>
              </a:rPr>
              <a:t>Asthma symptom monitoring </a:t>
            </a:r>
            <a:r>
              <a:rPr lang="en-GB" dirty="0"/>
              <a:t>through wearable devices and AI-driven analysis for early intervention.</a:t>
            </a:r>
          </a:p>
          <a:p>
            <a:r>
              <a:rPr lang="en-GB" b="1" dirty="0">
                <a:solidFill>
                  <a:srgbClr val="FF0000"/>
                </a:solidFill>
              </a:rPr>
              <a:t>Prediction:</a:t>
            </a:r>
            <a:r>
              <a:rPr lang="en-GB" dirty="0"/>
              <a:t> Predicting exacerbations and hospital admissions to enable preventive measures.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1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2476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Recent Advances in Asthma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Biologics: Dupilumab (anti-IL-4/IL-13) for severe asthma.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AI Applications: Predictive algorithms for exacerbations using wearable sensors.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Immunotherapy: Sublingual tablets (e.g., grass pollen SLIT).</a:t>
            </a:r>
          </a:p>
        </p:txBody>
      </p:sp>
    </p:spTree>
    <p:extLst>
      <p:ext uri="{BB962C8B-B14F-4D97-AF65-F5344CB8AC3E}">
        <p14:creationId xmlns:p14="http://schemas.microsoft.com/office/powerpoint/2010/main" val="2261980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457201"/>
            <a:ext cx="5386917" cy="990599"/>
          </a:xfr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Resources/References</a:t>
            </a:r>
          </a:p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7601" y="457200"/>
            <a:ext cx="5389033" cy="990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Article to go though/MCQs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013585"/>
            <a:ext cx="1930400" cy="15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2013585"/>
            <a:ext cx="1828800" cy="15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6265" y="5186958"/>
            <a:ext cx="232756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RMU Portal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65" y="4153377"/>
            <a:ext cx="2298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6265" y="5987058"/>
            <a:ext cx="23275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GINA Guidelines</a:t>
            </a:r>
          </a:p>
        </p:txBody>
      </p:sp>
    </p:spTree>
    <p:extLst>
      <p:ext uri="{BB962C8B-B14F-4D97-AF65-F5344CB8AC3E}">
        <p14:creationId xmlns:p14="http://schemas.microsoft.com/office/powerpoint/2010/main" val="712576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75" y="1105174"/>
            <a:ext cx="4816525" cy="466001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7598" y="1084513"/>
            <a:ext cx="4294909" cy="4680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594" y="96429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SEQUENCE OF 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3594" y="2195232"/>
            <a:ext cx="10515600" cy="24675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5"/>
              </a:spcBef>
            </a:pPr>
            <a:r>
              <a:rPr sz="2400" dirty="0"/>
              <a:t>Learning objectives</a:t>
            </a:r>
          </a:p>
          <a:p>
            <a:pPr marL="12700" marR="5080" algn="just">
              <a:lnSpc>
                <a:spcPct val="100800"/>
              </a:lnSpc>
              <a:spcBef>
                <a:spcPts val="985"/>
              </a:spcBef>
              <a:tabLst>
                <a:tab pos="2256790" algn="l"/>
                <a:tab pos="2762885" algn="l"/>
                <a:tab pos="4219575" algn="l"/>
                <a:tab pos="5230495" algn="l"/>
                <a:tab pos="6730365" algn="l"/>
              </a:tabLst>
            </a:pPr>
            <a:r>
              <a:rPr lang="en-US" sz="2400" dirty="0"/>
              <a:t>What is Asthma and How to Diagnose it? </a:t>
            </a:r>
            <a:r>
              <a:rPr sz="2400" dirty="0"/>
              <a:t>(core	concept	= 70%)</a:t>
            </a:r>
          </a:p>
          <a:p>
            <a:pPr marL="12700" marR="5715" algn="just">
              <a:lnSpc>
                <a:spcPct val="100000"/>
              </a:lnSpc>
              <a:spcBef>
                <a:spcPts val="1035"/>
              </a:spcBef>
              <a:tabLst>
                <a:tab pos="1741805" algn="l"/>
                <a:tab pos="3872865" algn="l"/>
                <a:tab pos="5041265" algn="l"/>
              </a:tabLst>
            </a:pPr>
            <a:r>
              <a:rPr sz="2400" dirty="0"/>
              <a:t>Related	</a:t>
            </a:r>
            <a:r>
              <a:rPr lang="en-US" sz="2400" dirty="0"/>
              <a:t>pathology</a:t>
            </a:r>
            <a:r>
              <a:rPr sz="2400" dirty="0"/>
              <a:t>	and	</a:t>
            </a:r>
            <a:r>
              <a:rPr lang="en-US" sz="2400" dirty="0"/>
              <a:t>pharmacology</a:t>
            </a:r>
            <a:r>
              <a:rPr sz="2400" dirty="0"/>
              <a:t> (horizontal integration 15%)</a:t>
            </a:r>
          </a:p>
          <a:p>
            <a:pPr marL="12700" marR="5715" algn="just">
              <a:lnSpc>
                <a:spcPct val="100800"/>
              </a:lnSpc>
              <a:spcBef>
                <a:spcPts val="910"/>
              </a:spcBef>
              <a:tabLst>
                <a:tab pos="1421765" algn="l"/>
                <a:tab pos="2696845" algn="l"/>
                <a:tab pos="3075940" algn="l"/>
                <a:tab pos="4925695" algn="l"/>
              </a:tabLst>
            </a:pPr>
            <a:r>
              <a:rPr lang="en-US" sz="2400" dirty="0"/>
              <a:t>Related Obstetrics - Asthma and Pregnancy</a:t>
            </a:r>
            <a:r>
              <a:rPr sz="2400" dirty="0"/>
              <a:t> (vertical integration – 10%)</a:t>
            </a:r>
          </a:p>
          <a:p>
            <a:pPr marL="12700" marR="1412240" algn="just">
              <a:lnSpc>
                <a:spcPts val="3910"/>
              </a:lnSpc>
              <a:spcBef>
                <a:spcPts val="80"/>
              </a:spcBef>
            </a:pPr>
            <a:r>
              <a:rPr sz="2400" dirty="0"/>
              <a:t>Research article related to topic (3%) Ethics (2%)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/>
          <a:lstStyle/>
          <a:p>
            <a:r>
              <a:rPr lang="en-GB" b="1" dirty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know etiopathogenesis, and epidemiology of Asthma</a:t>
            </a:r>
          </a:p>
          <a:p>
            <a:r>
              <a:rPr lang="en-GB" dirty="0"/>
              <a:t>Establish diagnosis of asthma through a focused history and physical exam</a:t>
            </a:r>
          </a:p>
          <a:p>
            <a:r>
              <a:rPr lang="en-GB" dirty="0"/>
              <a:t>Assessment of asthma control</a:t>
            </a:r>
          </a:p>
          <a:p>
            <a:r>
              <a:rPr lang="en-GB" dirty="0"/>
              <a:t>Know different medication categories</a:t>
            </a:r>
          </a:p>
          <a:p>
            <a:r>
              <a:rPr lang="en-GB" dirty="0"/>
              <a:t>Propose management plan.</a:t>
            </a:r>
          </a:p>
          <a:p>
            <a:r>
              <a:rPr lang="en-GB" dirty="0">
                <a:solidFill>
                  <a:srgbClr val="92D050"/>
                </a:solidFill>
              </a:rPr>
              <a:t>MDM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/Future perspective.-Research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en-GB" dirty="0"/>
              <a:t>/Family Medicine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Resources</a:t>
            </a:r>
            <a:r>
              <a:rPr lang="en-GB" dirty="0"/>
              <a:t>/Articles to go through-MCQs</a:t>
            </a:r>
          </a:p>
        </p:txBody>
      </p:sp>
    </p:spTree>
    <p:extLst>
      <p:ext uri="{BB962C8B-B14F-4D97-AF65-F5344CB8AC3E}">
        <p14:creationId xmlns:p14="http://schemas.microsoft.com/office/powerpoint/2010/main" val="79029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FC40B-BFBF-83A7-6DD5-4C76E393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38" y="1305207"/>
            <a:ext cx="7357723" cy="531270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47E9CDE-68C1-CC49-5A9C-A8FEC8429B2E}"/>
              </a:ext>
            </a:extLst>
          </p:cNvPr>
          <p:cNvSpPr txBox="1">
            <a:spLocks/>
          </p:cNvSpPr>
          <p:nvPr/>
        </p:nvSpPr>
        <p:spPr>
          <a:xfrm>
            <a:off x="1267767" y="535628"/>
            <a:ext cx="9656466" cy="54893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1899"/>
              </a:lnSpc>
              <a:spcBef>
                <a:spcPts val="25"/>
              </a:spcBef>
            </a:pPr>
            <a:r>
              <a:rPr lang="en-US" sz="3600" spc="-100" dirty="0"/>
              <a:t>PROF</a:t>
            </a:r>
            <a:r>
              <a:rPr lang="en-US" sz="3600" spc="-235" dirty="0"/>
              <a:t> </a:t>
            </a:r>
            <a:r>
              <a:rPr lang="en-US" sz="3600" spc="-175" dirty="0"/>
              <a:t>UMER</a:t>
            </a:r>
            <a:r>
              <a:rPr lang="en-US" sz="3600" spc="-235" dirty="0"/>
              <a:t> </a:t>
            </a:r>
            <a:r>
              <a:rPr lang="en-US" sz="3600" spc="-50" dirty="0"/>
              <a:t>MODEL</a:t>
            </a:r>
            <a:r>
              <a:rPr lang="en-US" sz="3600" spc="-240" dirty="0"/>
              <a:t> </a:t>
            </a:r>
            <a:r>
              <a:rPr lang="en-US" sz="3600" dirty="0"/>
              <a:t>OF</a:t>
            </a:r>
            <a:r>
              <a:rPr lang="en-US" sz="3600" spc="-229" dirty="0"/>
              <a:t> </a:t>
            </a:r>
            <a:r>
              <a:rPr lang="en-US" sz="3600" spc="-265" dirty="0"/>
              <a:t>INTEGRATED </a:t>
            </a:r>
            <a:r>
              <a:rPr lang="en-US" sz="3600" spc="-270" dirty="0"/>
              <a:t>LECTURE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82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/>
              <a:t>Case 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  <a:p>
            <a:r>
              <a:rPr lang="en-US" dirty="0"/>
              <a:t>14 year old male</a:t>
            </a:r>
          </a:p>
          <a:p>
            <a:r>
              <a:rPr lang="en-US" dirty="0"/>
              <a:t>Presentation with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SOB</a:t>
            </a:r>
          </a:p>
          <a:p>
            <a:r>
              <a:rPr lang="en-US" dirty="0"/>
              <a:t>Diagnosis ----?</a:t>
            </a:r>
          </a:p>
          <a:p>
            <a:r>
              <a:rPr lang="en-US" dirty="0"/>
              <a:t>DETAILS OF PRESENTING COMPLAINTS</a:t>
            </a:r>
          </a:p>
          <a:p>
            <a:r>
              <a:rPr lang="en-US" dirty="0"/>
              <a:t>OTHER COMPONENTS OF HISTORY</a:t>
            </a:r>
          </a:p>
          <a:p>
            <a:r>
              <a:rPr lang="en-US" dirty="0"/>
              <a:t>WHAT TO DO NEXT?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0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  <a:p>
            <a:r>
              <a:rPr lang="en-US" dirty="0"/>
              <a:t>GPE</a:t>
            </a:r>
          </a:p>
          <a:p>
            <a:r>
              <a:rPr lang="en-US" dirty="0"/>
              <a:t>Chest Examination</a:t>
            </a:r>
          </a:p>
          <a:p>
            <a:r>
              <a:rPr lang="en-US" dirty="0"/>
              <a:t>WHAT TO DO NOW?</a:t>
            </a:r>
          </a:p>
          <a:p>
            <a:r>
              <a:rPr lang="en-US" dirty="0"/>
              <a:t>WORK UP</a:t>
            </a:r>
          </a:p>
          <a:p>
            <a:r>
              <a:rPr lang="en-US" dirty="0"/>
              <a:t>General and specific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C403E-06DD-BAFA-A04C-D5372A2D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2"/>
          </a:solidFill>
        </p:spPr>
        <p:txBody>
          <a:bodyPr/>
          <a:lstStyle/>
          <a:p>
            <a:r>
              <a:rPr lang="en-US" b="1" dirty="0"/>
              <a:t>Case Vignette</a:t>
            </a:r>
          </a:p>
        </p:txBody>
      </p:sp>
    </p:spTree>
    <p:extLst>
      <p:ext uri="{BB962C8B-B14F-4D97-AF65-F5344CB8AC3E}">
        <p14:creationId xmlns:p14="http://schemas.microsoft.com/office/powerpoint/2010/main" val="421923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708" y="1550775"/>
            <a:ext cx="3519054" cy="375645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06" y="1466850"/>
            <a:ext cx="45243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1391</Words>
  <Application>Microsoft Office PowerPoint</Application>
  <PresentationFormat>Widescreen</PresentationFormat>
  <Paragraphs>215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Office Theme</vt:lpstr>
      <vt:lpstr>PowerPoint Presentation</vt:lpstr>
      <vt:lpstr>Obstructive Lung Disease- Asthma</vt:lpstr>
      <vt:lpstr>University Motto, Vision, Values &amp; Goals</vt:lpstr>
      <vt:lpstr>SEQUENCE OF LGIS</vt:lpstr>
      <vt:lpstr>Learning Objectives</vt:lpstr>
      <vt:lpstr>PowerPoint Presentation</vt:lpstr>
      <vt:lpstr>Case Vignette</vt:lpstr>
      <vt:lpstr>Case Vignette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Prevalence</vt:lpstr>
      <vt:lpstr>Pathophysiology</vt:lpstr>
      <vt:lpstr>Precipitation</vt:lpstr>
      <vt:lpstr>Clinical features &amp; diagnosis</vt:lpstr>
      <vt:lpstr>Horizontal Integration with Clinical Disciplines</vt:lpstr>
      <vt:lpstr>Vertical Integration with Basic Sciences</vt:lpstr>
      <vt:lpstr>Classification- Control Based</vt:lpstr>
      <vt:lpstr>PowerPoint Presentation</vt:lpstr>
      <vt:lpstr>Medications available</vt:lpstr>
      <vt:lpstr>PowerPoint Presentation</vt:lpstr>
      <vt:lpstr>PowerPoint Presentation</vt:lpstr>
      <vt:lpstr>PowerPoint Presentation</vt:lpstr>
      <vt:lpstr>PowerPoint Presentation</vt:lpstr>
      <vt:lpstr>Desensitization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Lung Disease- Asthma</dc:title>
  <dc:creator>MK</dc:creator>
  <cp:lastModifiedBy>MK</cp:lastModifiedBy>
  <cp:revision>69</cp:revision>
  <dcterms:created xsi:type="dcterms:W3CDTF">2022-02-06T14:31:00Z</dcterms:created>
  <dcterms:modified xsi:type="dcterms:W3CDTF">2025-02-10T03:28:42Z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7636410293EF43088CFDEED97DAF7A3C</vt:lpwstr>
  </property>
  <property fmtid="{D5CDD505-2E9C-101B-9397-08002B2CF9AE}" pid="3" name="KSOProductBuildVer">
    <vt:lpwstr>1033-11.2.0.11341</vt:lpwstr>
  </property>
</Properties>
</file>