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343" r:id="rId5"/>
    <p:sldId id="344" r:id="rId6"/>
    <p:sldId id="345" r:id="rId7"/>
    <p:sldId id="346" r:id="rId8"/>
    <p:sldId id="269" r:id="rId9"/>
    <p:sldId id="270" r:id="rId10"/>
    <p:sldId id="273" r:id="rId11"/>
    <p:sldId id="274" r:id="rId12"/>
    <p:sldId id="259" r:id="rId13"/>
    <p:sldId id="260" r:id="rId14"/>
    <p:sldId id="262" r:id="rId15"/>
    <p:sldId id="263" r:id="rId16"/>
    <p:sldId id="265" r:id="rId17"/>
    <p:sldId id="266" r:id="rId18"/>
    <p:sldId id="267" r:id="rId19"/>
    <p:sldId id="268" r:id="rId20"/>
    <p:sldId id="272" r:id="rId21"/>
    <p:sldId id="300" r:id="rId22"/>
    <p:sldId id="301" r:id="rId23"/>
    <p:sldId id="302" r:id="rId24"/>
    <p:sldId id="303" r:id="rId25"/>
    <p:sldId id="305" r:id="rId26"/>
    <p:sldId id="306" r:id="rId27"/>
    <p:sldId id="307" r:id="rId28"/>
    <p:sldId id="308" r:id="rId29"/>
    <p:sldId id="309" r:id="rId30"/>
    <p:sldId id="276" r:id="rId31"/>
    <p:sldId id="277" r:id="rId32"/>
    <p:sldId id="258" r:id="rId33"/>
    <p:sldId id="279" r:id="rId34"/>
    <p:sldId id="280" r:id="rId35"/>
    <p:sldId id="256" r:id="rId36"/>
    <p:sldId id="310" r:id="rId37"/>
  </p:sldIdLst>
  <p:sldSz cx="9144000" cy="6858000" type="screen4x3"/>
  <p:notesSz cx="6858000" cy="9144000"/>
  <p:defaultTextStyle>
    <a:defPPr>
      <a:defRPr lang="en-GB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Tahoma" panose="020B060403050404020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212"/>
  </p:normalViewPr>
  <p:slideViewPr>
    <p:cSldViewPr showGuides="1">
      <p:cViewPr varScale="1">
        <p:scale>
          <a:sx n="46" d="100"/>
          <a:sy n="46" d="100"/>
        </p:scale>
        <p:origin x="-6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6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8" name="Rectangle 4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GB" sz="1200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GB" sz="1200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13314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31746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33794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35842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37890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39938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51202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53250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55298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57346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59394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15362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61442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17410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19458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21506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23554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27650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en-GB" altLang="en-US" sz="1200" dirty="0">
                <a:latin typeface="Arial" panose="020B0604020202020204" pitchFamily="34" charset="0"/>
              </a:rPr>
            </a:fld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29698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lang="en-US" altLang="x-non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FDE934FF-F4E1-47C5-9CA5-30A81DDE2BE4}" type="datetimeFigureOut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fontAlgn="base"/>
            <a:fld id="{B3561BA9-CDCF-4958-B8AB-66F3BF063E13}" type="slidenum">
              <a:rPr lang="en-US" strike="noStrike" noProof="1" smtClean="0">
                <a:latin typeface="Tahoma" panose="020B060403050404020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027" name="Text Placeholder 1026"/>
          <p:cNvSpPr/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GB"/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GB" strike="noStrike" noProof="1" dirty="0">
                <a:latin typeface="Tahoma" panose="020B0604030504040204" charset="0"/>
                <a:ea typeface="+mn-ea"/>
                <a:cs typeface="+mn-cs"/>
              </a:rPr>
            </a:fld>
            <a:endParaRPr lang="en-GB" strike="noStrike" noProof="1" dirty="0">
              <a:latin typeface="Tahoma" panose="020B060403050404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1.wmf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1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Rectangle 4"/>
          <p:cNvSpPr>
            <a:spLocks noGrp="1"/>
          </p:cNvSpPr>
          <p:nvPr>
            <p:ph type="title"/>
          </p:nvPr>
        </p:nvSpPr>
        <p:spPr>
          <a:xfrm>
            <a:off x="611188" y="692150"/>
            <a:ext cx="8153400" cy="2689225"/>
          </a:xfrm>
          <a:ln/>
        </p:spPr>
        <p:txBody>
          <a:bodyPr vert="horz" wrap="square" lIns="91440" tIns="45720" rIns="91440" bIns="45720" anchor="b" anchorCtr="0"/>
          <a:p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</a:rPr>
              <a:t>A BOY ABOUT 14 YEARS OF AGE REPORTS WITH RECCURENT ATTACKS OF PROFUSE NASAL BLEEDING AND NASAL OBSTRUCTION. THE BOY IS GROSSLY ANAEMIC. ON EXAMINATION NOSE </a:t>
            </a:r>
            <a:r>
              <a:rPr lang="en-US" altLang="x-none" sz="2000" dirty="0">
                <a:solidFill>
                  <a:schemeClr val="tx1"/>
                </a:solidFill>
              </a:rPr>
              <a:t>you notice slight bulging of cheek and </a:t>
            </a:r>
            <a:r>
              <a:rPr lang="en-GB" sz="2000" dirty="0">
                <a:solidFill>
                  <a:schemeClr val="tx1"/>
                </a:solidFill>
                <a:latin typeface="Verdana" panose="020B0604030504040204" pitchFamily="34" charset="0"/>
              </a:rPr>
              <a:t>SMOOTH COMPRESSIBLE  LOBULATED MASS IN RIGHT NASAL CAVITY &amp; NASOPHARYNX</a:t>
            </a:r>
            <a:r>
              <a:rPr lang="en-US" altLang="x-none" sz="2000" dirty="0">
                <a:solidFill>
                  <a:schemeClr val="tx1"/>
                </a:solidFill>
              </a:rPr>
              <a:t>.</a:t>
            </a:r>
            <a:br>
              <a:rPr lang="en-US" altLang="x-none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Rectangle 4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Juvenile Nasopharyngeal</a:t>
            </a:r>
            <a:br>
              <a:rPr lang="en-GB" b="1" dirty="0"/>
            </a:br>
            <a:r>
              <a:rPr lang="en-GB" b="1" dirty="0"/>
              <a:t>Angiofibroma</a:t>
            </a:r>
            <a:endParaRPr lang="en-GB" b="1" dirty="0"/>
          </a:p>
        </p:txBody>
      </p:sp>
      <p:sp>
        <p:nvSpPr>
          <p:cNvPr id="22530" name="Rectangle 14"/>
          <p:cNvSpPr>
            <a:spLocks noGrp="1"/>
          </p:cNvSpPr>
          <p:nvPr>
            <p:ph idx="1"/>
          </p:nvPr>
        </p:nvSpPr>
        <p:spPr>
          <a:xfrm>
            <a:off x="1187450" y="1989138"/>
            <a:ext cx="7772400" cy="4114800"/>
          </a:xfrm>
          <a:ln/>
        </p:spPr>
        <p:txBody>
          <a:bodyPr vert="horz" wrap="square" lIns="91440" tIns="45720" rIns="91440" bIns="45720" anchor="t" anchorCtr="0"/>
          <a:p>
            <a:endParaRPr lang="en-US" altLang="x-none" dirty="0"/>
          </a:p>
        </p:txBody>
      </p:sp>
      <p:pic>
        <p:nvPicPr>
          <p:cNvPr id="22531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844675"/>
            <a:ext cx="8496300" cy="53292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JNA Facts and Statistics</a:t>
            </a:r>
            <a:endParaRPr lang="en-GB" b="1" dirty="0"/>
          </a:p>
        </p:txBody>
      </p:sp>
      <p:sp>
        <p:nvSpPr>
          <p:cNvPr id="24578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r>
              <a:rPr lang="en-GB" sz="2000" dirty="0"/>
              <a:t>Up to 0.5% of head and neck tumors</a:t>
            </a:r>
            <a:endParaRPr lang="en-GB" sz="2000" dirty="0"/>
          </a:p>
          <a:p>
            <a:r>
              <a:rPr lang="en-GB" sz="2000" dirty="0"/>
              <a:t>Occurring almost exclusively in males</a:t>
            </a:r>
            <a:endParaRPr lang="en-GB" sz="2000" dirty="0"/>
          </a:p>
          <a:p>
            <a:r>
              <a:rPr lang="en-GB" sz="2000" dirty="0"/>
              <a:t>Average age of onset = 15 years old</a:t>
            </a:r>
            <a:endParaRPr lang="en-GB" sz="2000" dirty="0"/>
          </a:p>
          <a:p>
            <a:r>
              <a:rPr lang="en-GB" sz="2000" dirty="0"/>
              <a:t>Intracranial Extension between 10-20%</a:t>
            </a:r>
            <a:endParaRPr lang="en-GB" sz="2000" dirty="0"/>
          </a:p>
          <a:p>
            <a:r>
              <a:rPr lang="en-GB" sz="2000" dirty="0"/>
              <a:t>Recurrence Rates as high as 50%</a:t>
            </a:r>
            <a:endParaRPr lang="en-GB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Rectangle 4"/>
          <p:cNvSpPr>
            <a:spLocks noGrp="1"/>
          </p:cNvSpPr>
          <p:nvPr>
            <p:ph idx="4294967295"/>
          </p:nvPr>
        </p:nvSpPr>
        <p:spPr>
          <a:xfrm>
            <a:off x="1116013" y="1052513"/>
            <a:ext cx="7804150" cy="5054600"/>
          </a:xfrm>
          <a:ln/>
        </p:spPr>
        <p:txBody>
          <a:bodyPr vert="horz" wrap="square" lIns="91440" tIns="45720" rIns="91440" bIns="45720" anchor="t" anchorCtr="0"/>
          <a:p>
            <a:pPr lvl="2"/>
            <a:r>
              <a:rPr lang="en-GB" b="1" dirty="0"/>
              <a:t>Origin</a:t>
            </a:r>
            <a:endParaRPr lang="en-GB" b="1" dirty="0"/>
          </a:p>
        </p:txBody>
      </p:sp>
      <p:pic>
        <p:nvPicPr>
          <p:cNvPr id="2662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065338" y="-112712"/>
            <a:ext cx="5805487" cy="6840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Rectangle 6"/>
          <p:cNvSpPr/>
          <p:nvPr/>
        </p:nvSpPr>
        <p:spPr>
          <a:xfrm>
            <a:off x="7380288" y="7173913"/>
            <a:ext cx="914400" cy="2222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x-none" dirty="0">
                <a:latin typeface="Tahoma" panose="020B0604030504040204" charset="0"/>
              </a:rPr>
              <a:t>Sphenopalatine foramen</a:t>
            </a:r>
            <a:endParaRPr lang="en-US" altLang="x-none" dirty="0">
              <a:latin typeface="Tahoma" panose="020B0604030504040204" charset="0"/>
            </a:endParaRPr>
          </a:p>
        </p:txBody>
      </p:sp>
      <p:sp>
        <p:nvSpPr>
          <p:cNvPr id="26628" name="Rectangle 7"/>
          <p:cNvSpPr/>
          <p:nvPr/>
        </p:nvSpPr>
        <p:spPr>
          <a:xfrm>
            <a:off x="7019925" y="5876925"/>
            <a:ext cx="576263" cy="36036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en-US" altLang="x-none" dirty="0">
                <a:latin typeface="Tahoma" panose="020B0604030504040204" charset="0"/>
              </a:rPr>
              <a:t>spf</a:t>
            </a:r>
            <a:endParaRPr lang="en-US" altLang="x-none" dirty="0">
              <a:latin typeface="Tahoma" panose="020B06040305040402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Routes of Spread</a:t>
            </a:r>
            <a:endParaRPr lang="en-GB" b="1" dirty="0"/>
          </a:p>
        </p:txBody>
      </p:sp>
      <p:sp>
        <p:nvSpPr>
          <p:cNvPr id="28674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marL="0" indent="0" algn="l">
              <a:buClrTx/>
              <a:buSzTx/>
              <a:buNone/>
            </a:pPr>
            <a:r>
              <a:rPr lang="en-GB" sz="2000" b="1" dirty="0"/>
              <a:t>Medial growth</a:t>
            </a:r>
            <a:endParaRPr lang="en-GB" sz="2000" b="1" dirty="0"/>
          </a:p>
          <a:p>
            <a:pPr algn="l">
              <a:buClrTx/>
              <a:buSzTx/>
              <a:buFontTx/>
            </a:pPr>
            <a:r>
              <a:rPr lang="en-GB" sz="2000" dirty="0"/>
              <a:t>Nasal cavity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Nasopharynx</a:t>
            </a:r>
            <a:endParaRPr lang="en-GB" sz="2000" dirty="0"/>
          </a:p>
          <a:p>
            <a:pPr marL="0" indent="0" algn="l">
              <a:buClrTx/>
              <a:buSzTx/>
              <a:buNone/>
            </a:pPr>
            <a:r>
              <a:rPr lang="en-GB" sz="2000" b="1" dirty="0">
                <a:solidFill>
                  <a:schemeClr val="tx1"/>
                </a:solidFill>
              </a:rPr>
              <a:t>Lateral growth</a:t>
            </a:r>
            <a:endParaRPr lang="en-GB" sz="2000" b="1" dirty="0">
              <a:solidFill>
                <a:schemeClr val="tx1"/>
              </a:solidFill>
            </a:endParaRPr>
          </a:p>
          <a:p>
            <a:pPr algn="l">
              <a:buClrTx/>
              <a:buSzTx/>
              <a:buFontTx/>
            </a:pPr>
            <a:r>
              <a:rPr lang="en-GB" sz="2000" dirty="0"/>
              <a:t>Pterygopalatine fossa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Infratemporal fossa</a:t>
            </a:r>
            <a:endParaRPr lang="en-GB" sz="2000" dirty="0"/>
          </a:p>
          <a:p>
            <a:endParaRPr lang="en-GB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Diagnosis</a:t>
            </a:r>
            <a:endParaRPr lang="en-GB" b="1" dirty="0"/>
          </a:p>
        </p:txBody>
      </p:sp>
      <p:sp>
        <p:nvSpPr>
          <p:cNvPr id="30722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marL="609600" indent="-609600"/>
            <a:endParaRPr lang="en-GB" sz="2800" dirty="0"/>
          </a:p>
          <a:p>
            <a:pPr algn="l">
              <a:buClrTx/>
              <a:buSzTx/>
              <a:buFontTx/>
            </a:pPr>
            <a:r>
              <a:rPr lang="en-GB" sz="2000" dirty="0"/>
              <a:t>History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Physical Exam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Radiological study</a:t>
            </a:r>
            <a:endParaRPr lang="en-GB" sz="2000" dirty="0"/>
          </a:p>
          <a:p>
            <a:pPr algn="l">
              <a:buClrTx/>
              <a:buSzTx/>
              <a:buFontTx/>
            </a:pPr>
            <a:endParaRPr lang="en-GB" sz="2000" dirty="0"/>
          </a:p>
          <a:p>
            <a:pPr algn="l">
              <a:buClrTx/>
              <a:buSzTx/>
              <a:buFont typeface="Wingdings" panose="05000000000000000000" charset="0"/>
              <a:buChar char="Ø"/>
            </a:pPr>
            <a:r>
              <a:rPr lang="en-GB" sz="2000" dirty="0"/>
              <a:t>CT Scan</a:t>
            </a:r>
            <a:endParaRPr lang="en-GB" sz="2000" dirty="0"/>
          </a:p>
          <a:p>
            <a:pPr algn="l">
              <a:buClrTx/>
              <a:buSzTx/>
              <a:buFont typeface="Wingdings" panose="05000000000000000000" charset="0"/>
              <a:buChar char="Ø"/>
            </a:pPr>
            <a:r>
              <a:rPr lang="en-GB" sz="2000" dirty="0"/>
              <a:t>MRI</a:t>
            </a:r>
            <a:endParaRPr lang="en-GB" sz="2000" dirty="0"/>
          </a:p>
          <a:p>
            <a:pPr algn="l">
              <a:buClrTx/>
              <a:buSzTx/>
              <a:buFont typeface="Wingdings" panose="05000000000000000000" charset="0"/>
              <a:buChar char="Ø"/>
            </a:pPr>
            <a:r>
              <a:rPr lang="en-GB" sz="2000" dirty="0"/>
              <a:t>Angiogram</a:t>
            </a:r>
            <a:endParaRPr lang="en-GB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Characteristic Presentation</a:t>
            </a:r>
            <a:endParaRPr lang="en-GB" b="1" dirty="0"/>
          </a:p>
        </p:txBody>
      </p:sp>
      <p:sp>
        <p:nvSpPr>
          <p:cNvPr id="32770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l">
              <a:buClrTx/>
              <a:buSzTx/>
              <a:buFontTx/>
            </a:pPr>
            <a:r>
              <a:rPr lang="en-GB" sz="2000" dirty="0"/>
              <a:t>Teenage or young adult male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Recurrent epistaxis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Nasal obstruction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r="49034"/>
          <a:stretch>
            <a:fillRect/>
          </a:stretch>
        </p:blipFill>
        <p:spPr>
          <a:xfrm>
            <a:off x="5796280" y="1772920"/>
            <a:ext cx="2160270" cy="34766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Rectangle 2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793037" cy="1462087"/>
          </a:xfrm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Additional Findings at Presentation</a:t>
            </a:r>
            <a:endParaRPr lang="en-GB" b="1" dirty="0"/>
          </a:p>
        </p:txBody>
      </p:sp>
      <p:sp>
        <p:nvSpPr>
          <p:cNvPr id="34818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l">
              <a:buClrTx/>
              <a:buSzTx/>
              <a:buFontTx/>
            </a:pPr>
            <a:r>
              <a:rPr lang="en-GB" sz="2000" dirty="0"/>
              <a:t>Conductive hearing loss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Rhinolalia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Hyposmia/Anosmia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Swelling of cheek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Dacrocystits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Deformity of hard and/or soft palate</a:t>
            </a: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Orbital proptosis</a:t>
            </a:r>
            <a:endParaRPr lang="en-GB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Appearance</a:t>
            </a:r>
            <a:endParaRPr lang="en-GB" b="1" dirty="0"/>
          </a:p>
        </p:txBody>
      </p:sp>
      <p:sp>
        <p:nvSpPr>
          <p:cNvPr id="36866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l">
              <a:buClrTx/>
              <a:buSzTx/>
              <a:buFontTx/>
            </a:pPr>
            <a:r>
              <a:rPr lang="en-GB" sz="2000" dirty="0"/>
              <a:t>Smooth lobulated mass in the nasopharynx or lateral nasal wall</a:t>
            </a:r>
            <a:endParaRPr lang="en-GB" sz="2000" dirty="0"/>
          </a:p>
          <a:p>
            <a:pPr algn="l">
              <a:buClrTx/>
              <a:buSzTx/>
              <a:buFontTx/>
            </a:pP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Pale, purplish, red-gray, or beefy red</a:t>
            </a:r>
            <a:endParaRPr lang="en-GB" sz="2000" dirty="0"/>
          </a:p>
          <a:p>
            <a:pPr algn="l">
              <a:buClrTx/>
              <a:buSzTx/>
              <a:buFontTx/>
            </a:pPr>
            <a:endParaRPr lang="en-GB" sz="2000" dirty="0"/>
          </a:p>
          <a:p>
            <a:pPr algn="l">
              <a:buClrTx/>
              <a:buSzTx/>
              <a:buFontTx/>
            </a:pPr>
            <a:r>
              <a:rPr lang="en-GB" sz="2000" dirty="0"/>
              <a:t>Compressible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3190" y="2637155"/>
            <a:ext cx="3439795" cy="29813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Radiological Studies</a:t>
            </a:r>
            <a:endParaRPr lang="en-GB" b="1" dirty="0"/>
          </a:p>
        </p:txBody>
      </p:sp>
      <p:sp>
        <p:nvSpPr>
          <p:cNvPr id="38914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</a:pPr>
            <a:r>
              <a:rPr lang="en-GB" sz="2400" dirty="0"/>
              <a:t>CT Scan</a:t>
            </a:r>
            <a:endParaRPr lang="en-GB" sz="2400" dirty="0"/>
          </a:p>
          <a:p>
            <a:pPr>
              <a:lnSpc>
                <a:spcPct val="90000"/>
              </a:lnSpc>
              <a:buNone/>
            </a:pPr>
            <a:r>
              <a:rPr lang="en-GB" sz="2000" dirty="0">
                <a:latin typeface="Verdana" panose="020B0604030504040204" pitchFamily="34" charset="0"/>
              </a:rPr>
              <a:t>Excellent for bone detail</a:t>
            </a:r>
            <a:endParaRPr lang="en-GB" sz="2000" dirty="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sz="2000" dirty="0">
                <a:latin typeface="Verdana" panose="020B0604030504040204" pitchFamily="34" charset="0"/>
              </a:rPr>
              <a:t>Lesion enhances with contrast on CT</a:t>
            </a:r>
            <a:endParaRPr lang="en-GB" sz="2000" dirty="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400" dirty="0"/>
              <a:t>MRI</a:t>
            </a:r>
            <a:endParaRPr lang="en-GB" sz="2400" dirty="0"/>
          </a:p>
          <a:p>
            <a:pPr>
              <a:lnSpc>
                <a:spcPct val="90000"/>
              </a:lnSpc>
              <a:buNone/>
            </a:pPr>
            <a:r>
              <a:rPr lang="en-GB" sz="2000" dirty="0">
                <a:latin typeface="Verdana" panose="020B0604030504040204" pitchFamily="34" charset="0"/>
              </a:rPr>
              <a:t>Differentiate tumor from other soft tissue structures</a:t>
            </a:r>
            <a:endParaRPr lang="en-GB" sz="2000" dirty="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400" dirty="0"/>
              <a:t>Angiogram</a:t>
            </a:r>
            <a:endParaRPr lang="en-GB" sz="2400" dirty="0"/>
          </a:p>
          <a:p>
            <a:pPr>
              <a:lnSpc>
                <a:spcPct val="90000"/>
              </a:lnSpc>
              <a:buNone/>
            </a:pPr>
            <a:r>
              <a:rPr lang="en-GB" sz="2000" dirty="0">
                <a:latin typeface="Verdana" panose="020B0604030504040204" pitchFamily="34" charset="0"/>
              </a:rPr>
              <a:t>Evaluation of feeding blood vessels</a:t>
            </a:r>
            <a:endParaRPr lang="en-GB" sz="2000" dirty="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sz="2000" dirty="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sz="2000" dirty="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400" dirty="0"/>
              <a:t>Holman-Miller Sign</a:t>
            </a:r>
            <a:endParaRPr lang="en-GB" sz="2400" dirty="0"/>
          </a:p>
          <a:p>
            <a:pPr>
              <a:lnSpc>
                <a:spcPct val="90000"/>
              </a:lnSpc>
              <a:buNone/>
            </a:pPr>
            <a:r>
              <a:rPr lang="en-GB" sz="2000" dirty="0">
                <a:latin typeface="Verdana" panose="020B0604030504040204" pitchFamily="34" charset="0"/>
              </a:rPr>
              <a:t>Characteristic anterior bowing of posterior maxillary wall</a:t>
            </a:r>
            <a:endParaRPr lang="en-GB" sz="20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Rectangle 5"/>
          <p:cNvSpPr>
            <a:spLocks noGrp="1" noRot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en-US" altLang="x-none" dirty="0"/>
              <a:t>Coronal CT</a:t>
            </a:r>
            <a:endParaRPr lang="en-US" altLang="x-none" dirty="0"/>
          </a:p>
        </p:txBody>
      </p:sp>
      <p:sp>
        <p:nvSpPr>
          <p:cNvPr id="40962" name="Rectangle 6"/>
          <p:cNvSpPr>
            <a:spLocks noGrp="1"/>
          </p:cNvSpPr>
          <p:nvPr>
            <p:ph type="body" sz="half" idx="4294967295"/>
          </p:nvPr>
        </p:nvSpPr>
        <p:spPr>
          <a:xfrm>
            <a:off x="1182688" y="2017713"/>
            <a:ext cx="3814762" cy="4114800"/>
          </a:xfrm>
          <a:ln/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r>
              <a:rPr lang="en-GB" sz="2000" dirty="0">
                <a:latin typeface="Verdana" panose="020B0604030504040204" pitchFamily="34" charset="0"/>
              </a:rPr>
              <a:t>Widening of left sphenopalatine foramen</a:t>
            </a:r>
            <a:endParaRPr lang="en-GB" sz="2000" dirty="0">
              <a:latin typeface="Verdana" panose="020B0604030504040204" pitchFamily="34" charset="0"/>
            </a:endParaRPr>
          </a:p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endParaRPr lang="en-GB" sz="2000" dirty="0">
              <a:latin typeface="Verdana" panose="020B0604030504040204" pitchFamily="34" charset="0"/>
            </a:endParaRPr>
          </a:p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r>
              <a:rPr lang="en-GB" sz="2000" dirty="0">
                <a:latin typeface="Verdana" panose="020B0604030504040204" pitchFamily="34" charset="0"/>
              </a:rPr>
              <a:t>Lesion fills left choanae </a:t>
            </a:r>
            <a:endParaRPr lang="en-GB" sz="2000" dirty="0">
              <a:latin typeface="Verdana" panose="020B0604030504040204" pitchFamily="34" charset="0"/>
            </a:endParaRPr>
          </a:p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Char char="•"/>
            </a:pPr>
            <a:endParaRPr lang="en-US" altLang="x-none" sz="2800" dirty="0"/>
          </a:p>
        </p:txBody>
      </p:sp>
      <p:pic>
        <p:nvPicPr>
          <p:cNvPr id="40963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0" y="1447800"/>
            <a:ext cx="3954463" cy="4286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b="1"/>
              <a:t>ANGIOFIBROMA</a:t>
            </a:r>
            <a:endParaRPr lang="en-US" b="1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3602355"/>
            <a:ext cx="8079740" cy="22796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Rectangle 4"/>
          <p:cNvSpPr>
            <a:spLocks noGrp="1" noRot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en-US" altLang="x-none" sz="4000" dirty="0"/>
              <a:t>Axial CT</a:t>
            </a:r>
            <a:endParaRPr lang="en-US" altLang="x-none" sz="4000" dirty="0"/>
          </a:p>
        </p:txBody>
      </p:sp>
      <p:sp>
        <p:nvSpPr>
          <p:cNvPr id="41986" name="Rectangle 7"/>
          <p:cNvSpPr>
            <a:spLocks noGrp="1"/>
          </p:cNvSpPr>
          <p:nvPr>
            <p:ph type="body" sz="half" idx="4294967295"/>
          </p:nvPr>
        </p:nvSpPr>
        <p:spPr>
          <a:xfrm>
            <a:off x="1182688" y="2017713"/>
            <a:ext cx="3814762" cy="4114800"/>
          </a:xfrm>
          <a:ln/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endParaRPr lang="en-GB" sz="2000" dirty="0">
              <a:latin typeface="Verdana" panose="020B0604030504040204" pitchFamily="34" charset="0"/>
            </a:endParaRPr>
          </a:p>
          <a:p>
            <a:pPr marL="0" lvl="0" indent="0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sz="2000" dirty="0">
                <a:latin typeface="Verdana" panose="020B0604030504040204" pitchFamily="34" charset="0"/>
              </a:rPr>
              <a:t>Widening of left sphenopalatine foramen</a:t>
            </a:r>
            <a:endParaRPr lang="en-GB" sz="2000" dirty="0">
              <a:latin typeface="Verdana" panose="020B0604030504040204" pitchFamily="34" charset="0"/>
            </a:endParaRPr>
          </a:p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endParaRPr lang="en-GB" sz="2000" dirty="0">
              <a:latin typeface="Verdana" panose="020B0604030504040204" pitchFamily="34" charset="0"/>
            </a:endParaRPr>
          </a:p>
          <a:p>
            <a:pPr marL="0" lvl="0" indent="0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sz="2000" dirty="0">
                <a:latin typeface="Verdana" panose="020B0604030504040204" pitchFamily="34" charset="0"/>
              </a:rPr>
              <a:t>Extension into</a:t>
            </a:r>
            <a:endParaRPr lang="en-GB" sz="2000" dirty="0">
              <a:latin typeface="Verdana" panose="020B0604030504040204" pitchFamily="34" charset="0"/>
            </a:endParaRPr>
          </a:p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r>
              <a:rPr lang="en-GB" sz="2000" dirty="0">
                <a:latin typeface="Verdana" panose="020B0604030504040204" pitchFamily="34" charset="0"/>
              </a:rPr>
              <a:t>Nasopharynx</a:t>
            </a:r>
            <a:endParaRPr lang="en-GB" sz="2000" dirty="0">
              <a:latin typeface="Verdana" panose="020B0604030504040204" pitchFamily="34" charset="0"/>
            </a:endParaRPr>
          </a:p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r>
              <a:rPr lang="en-GB" sz="2000" dirty="0">
                <a:latin typeface="Verdana" panose="020B0604030504040204" pitchFamily="34" charset="0"/>
              </a:rPr>
              <a:t>Pterygopalatine fossa</a:t>
            </a:r>
            <a:endParaRPr lang="en-GB" sz="2000" dirty="0">
              <a:latin typeface="Verdana" panose="020B0604030504040204" pitchFamily="34" charset="0"/>
            </a:endParaRPr>
          </a:p>
        </p:txBody>
      </p:sp>
      <p:pic>
        <p:nvPicPr>
          <p:cNvPr id="41987" name="Picture 6"/>
          <p:cNvPicPr>
            <a:picLocks noGrp="1"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5140325" y="2238375"/>
            <a:ext cx="3814763" cy="3671888"/>
          </a:xfrm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Rectangle 2"/>
          <p:cNvSpPr>
            <a:spLocks noGrp="1" noRot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en-US" altLang="x-none" sz="4000" dirty="0"/>
              <a:t>Axial CT</a:t>
            </a:r>
            <a:endParaRPr lang="en-US" altLang="x-none" sz="4000" dirty="0"/>
          </a:p>
        </p:txBody>
      </p:sp>
      <p:sp>
        <p:nvSpPr>
          <p:cNvPr id="43010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182688" y="2017713"/>
            <a:ext cx="3814762" cy="4114800"/>
          </a:xfrm>
          <a:ln/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Char char="•"/>
            </a:pPr>
            <a:endParaRPr lang="en-US" altLang="x-none" sz="2800" dirty="0"/>
          </a:p>
          <a:p>
            <a:pPr marL="0" lvl="0" indent="0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sz="2000" dirty="0">
                <a:latin typeface="Verdana" panose="020B0604030504040204" pitchFamily="34" charset="0"/>
              </a:rPr>
              <a:t>Widening of right sphenopalatine foramen</a:t>
            </a:r>
            <a:endParaRPr lang="en-GB" sz="2000" dirty="0">
              <a:latin typeface="Verdana" panose="020B0604030504040204" pitchFamily="34" charset="0"/>
            </a:endParaRPr>
          </a:p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endParaRPr lang="en-GB" sz="2000" dirty="0">
              <a:latin typeface="Verdana" panose="020B0604030504040204" pitchFamily="34" charset="0"/>
            </a:endParaRPr>
          </a:p>
          <a:p>
            <a:pPr marL="0" lvl="0" indent="0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sz="2000" dirty="0">
                <a:latin typeface="Verdana" panose="020B0604030504040204" pitchFamily="34" charset="0"/>
              </a:rPr>
              <a:t>Extension into</a:t>
            </a:r>
            <a:endParaRPr lang="en-GB" sz="2000" dirty="0">
              <a:latin typeface="Verdana" panose="020B0604030504040204" pitchFamily="34" charset="0"/>
            </a:endParaRPr>
          </a:p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r>
              <a:rPr lang="en-GB" sz="2000" dirty="0">
                <a:latin typeface="Verdana" panose="020B0604030504040204" pitchFamily="34" charset="0"/>
              </a:rPr>
              <a:t>Nasopharynx</a:t>
            </a:r>
            <a:endParaRPr lang="en-GB" sz="2000" dirty="0">
              <a:latin typeface="Verdana" panose="020B0604030504040204" pitchFamily="34" charset="0"/>
            </a:endParaRPr>
          </a:p>
          <a:p>
            <a:pPr lvl="0" algn="l">
              <a:lnSpc>
                <a:spcPct val="90000"/>
              </a:lnSpc>
              <a:buFont typeface="Wingdings" panose="05000000000000000000" pitchFamily="2" charset="2"/>
              <a:buChar char="•"/>
            </a:pPr>
            <a:r>
              <a:rPr lang="en-GB" sz="2000" dirty="0">
                <a:latin typeface="Verdana" panose="020B0604030504040204" pitchFamily="34" charset="0"/>
              </a:rPr>
              <a:t>Pterygopalatine fossa</a:t>
            </a:r>
            <a:endParaRPr lang="en-GB" sz="2000" dirty="0">
              <a:latin typeface="Verdana" panose="020B0604030504040204" pitchFamily="34" charset="0"/>
            </a:endParaRPr>
          </a:p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Char char="•"/>
            </a:pPr>
            <a:endParaRPr lang="en-US" altLang="x-none" sz="2800" dirty="0"/>
          </a:p>
        </p:txBody>
      </p:sp>
      <p:sp>
        <p:nvSpPr>
          <p:cNvPr id="43011" name="Rectangle 6"/>
          <p:cNvSpPr>
            <a:spLocks noGrp="1"/>
          </p:cNvSpPr>
          <p:nvPr>
            <p:ph sz="half" idx="4294967295"/>
          </p:nvPr>
        </p:nvSpPr>
        <p:spPr>
          <a:xfrm>
            <a:off x="5140325" y="2017713"/>
            <a:ext cx="3814763" cy="4114800"/>
          </a:xfrm>
          <a:ln/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Char char="•"/>
            </a:pPr>
            <a:endParaRPr lang="en-US" altLang="x-none" sz="2800" dirty="0"/>
          </a:p>
        </p:txBody>
      </p:sp>
      <p:sp>
        <p:nvSpPr>
          <p:cNvPr id="78852" name="Rectangle 4"/>
          <p:cNvSpPr>
            <a:spLocks noGrp="1" noChangeAspect="1" noChangeArrowheads="1"/>
          </p:cNvSpPr>
          <p:nvPr isPhoto="1"/>
        </p:nvSpPr>
        <p:spPr bwMode="auto">
          <a:xfrm>
            <a:off x="4648200" y="1447800"/>
            <a:ext cx="4368800" cy="4953000"/>
          </a:xfrm>
          <a:prstGeom prst="rect">
            <a:avLst/>
          </a:prstGeom>
          <a:blipFill dpi="0" rotWithShape="1">
            <a:blip r:embed="rId1" cstate="print"/>
            <a:srcRect/>
            <a:stretch>
              <a:fillRect b="-4626"/>
            </a:stretch>
          </a:blip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Rectangle 5"/>
          <p:cNvSpPr>
            <a:spLocks noGrp="1" noRot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en-US" altLang="x-none" dirty="0"/>
              <a:t>External Carotid Arteriogram</a:t>
            </a:r>
            <a:endParaRPr lang="en-US" altLang="x-none" dirty="0"/>
          </a:p>
        </p:txBody>
      </p:sp>
      <p:pic>
        <p:nvPicPr>
          <p:cNvPr id="4403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371600"/>
            <a:ext cx="3810000" cy="3779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9335" name="Rectangle 7"/>
          <p:cNvSpPr>
            <a:spLocks noGrp="1" noChangeAspect="1" noChangeArrowheads="1"/>
          </p:cNvSpPr>
          <p:nvPr isPhoto="1"/>
        </p:nvSpPr>
        <p:spPr bwMode="auto">
          <a:xfrm>
            <a:off x="4267200" y="1371600"/>
            <a:ext cx="4724400" cy="3810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7527"/>
            </a:stretch>
          </a:blip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4036" name="Text Box 8"/>
          <p:cNvSpPr txBox="1"/>
          <p:nvPr/>
        </p:nvSpPr>
        <p:spPr>
          <a:xfrm>
            <a:off x="1447800" y="5715000"/>
            <a:ext cx="6934200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x-none" sz="2800" dirty="0">
                <a:latin typeface="Garamond" pitchFamily="18" charset="0"/>
              </a:rPr>
              <a:t>Feeding vessel = Internal Maxillary Artery</a:t>
            </a:r>
            <a:endParaRPr lang="en-US" altLang="x-none" sz="2800" dirty="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Title 1"/>
          <p:cNvSpPr>
            <a:spLocks noGrp="1"/>
          </p:cNvSpPr>
          <p:nvPr>
            <p:ph type="title" idx="4294967295"/>
          </p:nvPr>
        </p:nvSpPr>
        <p:spPr>
          <a:xfrm>
            <a:off x="1188720" y="274955"/>
            <a:ext cx="5543550" cy="4167505"/>
          </a:xfrm>
          <a:ln/>
        </p:spPr>
        <p:txBody>
          <a:bodyPr vert="horz" wrap="square" lIns="91440" tIns="45720" rIns="91440" bIns="45720" anchor="ctr" anchorCtr="0"/>
          <a:p>
            <a:r>
              <a:rPr lang="en-US" altLang="x-none" sz="7200" dirty="0"/>
              <a:t>      </a:t>
            </a:r>
            <a:br>
              <a:rPr lang="en-US" altLang="x-none" sz="7200" dirty="0"/>
            </a:br>
            <a:r>
              <a:rPr lang="en-US" altLang="x-none" sz="7200" dirty="0"/>
              <a:t>      </a:t>
            </a:r>
            <a:br>
              <a:rPr lang="en-US" altLang="x-none" sz="7200" dirty="0"/>
            </a:br>
            <a:r>
              <a:rPr lang="en-US" altLang="x-none" sz="7200" dirty="0"/>
              <a:t>      Biopsy?         </a:t>
            </a:r>
            <a:br>
              <a:rPr lang="en-US" altLang="x-none" sz="7200" dirty="0"/>
            </a:br>
            <a:r>
              <a:rPr lang="en-US" altLang="x-none" sz="7200" dirty="0"/>
              <a:t>           </a:t>
            </a:r>
            <a:endParaRPr lang="en-US" altLang="x-none" sz="7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1" name="Rectangle 2"/>
          <p:cNvSpPr>
            <a:spLocks noGrp="1" noRot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x-none" dirty="0"/>
          </a:p>
        </p:txBody>
      </p:sp>
      <p:sp>
        <p:nvSpPr>
          <p:cNvPr id="46082" name="Rectangle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525963"/>
          </a:xfrm>
          <a:ln/>
        </p:spPr>
        <p:txBody>
          <a:bodyPr vert="horz" wrap="square" lIns="91440" tIns="45720" rIns="91440" bIns="45720" anchor="t" anchorCtr="0"/>
          <a:p>
            <a:endParaRPr lang="en-US" altLang="x-none" sz="2800" dirty="0"/>
          </a:p>
          <a:p>
            <a:endParaRPr lang="en-US" altLang="x-none" sz="2800" dirty="0"/>
          </a:p>
          <a:p>
            <a:endParaRPr lang="en-US" altLang="x-none" sz="2800" dirty="0"/>
          </a:p>
          <a:p>
            <a:endParaRPr lang="en-US" altLang="x-none" sz="2800" dirty="0"/>
          </a:p>
          <a:p>
            <a:r>
              <a:rPr lang="en-US" altLang="x-none" sz="2800" dirty="0"/>
              <a:t>Blood vessels lack a complete muscular layer</a:t>
            </a:r>
            <a:endParaRPr lang="en-US" altLang="x-none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Rectangle 2"/>
          <p:cNvSpPr>
            <a:spLocks noGrp="1" noRot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en-US" altLang="x-none" dirty="0"/>
              <a:t>Preoperative Embolization</a:t>
            </a:r>
            <a:endParaRPr lang="en-US" altLang="x-none" dirty="0"/>
          </a:p>
        </p:txBody>
      </p:sp>
      <p:sp>
        <p:nvSpPr>
          <p:cNvPr id="47106" name="Rectangle 3"/>
          <p:cNvSpPr>
            <a:spLocks noGrp="1"/>
          </p:cNvSpPr>
          <p:nvPr>
            <p:ph idx="4294967295"/>
          </p:nvPr>
        </p:nvSpPr>
        <p:spPr>
          <a:ln/>
        </p:spPr>
        <p:txBody>
          <a:bodyPr vert="horz" wrap="square" lIns="91440" tIns="45720" rIns="91440" bIns="45720" anchor="t" anchorCtr="0"/>
          <a:p>
            <a:pPr>
              <a:lnSpc>
                <a:spcPct val="90000"/>
              </a:lnSpc>
            </a:pPr>
            <a:endParaRPr lang="en-US" altLang="x-none" dirty="0"/>
          </a:p>
          <a:p>
            <a:pPr>
              <a:lnSpc>
                <a:spcPct val="90000"/>
              </a:lnSpc>
            </a:pPr>
            <a:r>
              <a:rPr lang="en-US" altLang="x-none" dirty="0"/>
              <a:t>24 to 72 hours preoperatively</a:t>
            </a:r>
            <a:endParaRPr lang="en-US" altLang="x-none" dirty="0"/>
          </a:p>
          <a:p>
            <a:pPr>
              <a:lnSpc>
                <a:spcPct val="90000"/>
              </a:lnSpc>
            </a:pPr>
            <a:r>
              <a:rPr lang="en-US" altLang="x-none" dirty="0"/>
              <a:t>Gelfoam or polyvinyl alcohol foam</a:t>
            </a:r>
            <a:endParaRPr lang="en-US" altLang="x-none" dirty="0"/>
          </a:p>
          <a:p>
            <a:pPr>
              <a:lnSpc>
                <a:spcPct val="90000"/>
              </a:lnSpc>
            </a:pPr>
            <a:r>
              <a:rPr lang="en-US" altLang="x-none" dirty="0"/>
              <a:t>Complications</a:t>
            </a:r>
            <a:endParaRPr lang="en-US" altLang="x-none" dirty="0"/>
          </a:p>
          <a:p>
            <a:pPr lvl="1">
              <a:lnSpc>
                <a:spcPct val="90000"/>
              </a:lnSpc>
            </a:pPr>
            <a:r>
              <a:rPr lang="en-US" altLang="x-none" dirty="0"/>
              <a:t>Brain and ophthalmic artery embolization</a:t>
            </a:r>
            <a:endParaRPr lang="en-US" altLang="x-none" dirty="0"/>
          </a:p>
          <a:p>
            <a:pPr lvl="1">
              <a:lnSpc>
                <a:spcPct val="90000"/>
              </a:lnSpc>
            </a:pPr>
            <a:r>
              <a:rPr lang="en-US" altLang="x-none" dirty="0"/>
              <a:t>Facial nerve palsy</a:t>
            </a:r>
            <a:endParaRPr lang="en-US" altLang="x-none" dirty="0"/>
          </a:p>
          <a:p>
            <a:pPr lvl="1">
              <a:lnSpc>
                <a:spcPct val="90000"/>
              </a:lnSpc>
            </a:pPr>
            <a:r>
              <a:rPr lang="en-US" altLang="x-none" dirty="0"/>
              <a:t>Skin and soft tissue necrosi</a:t>
            </a:r>
            <a:r>
              <a:rPr lang="en-US" altLang="x-none" sz="2400" dirty="0"/>
              <a:t>s</a:t>
            </a:r>
            <a:endParaRPr lang="en-US" altLang="x-none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Rectangle 2"/>
          <p:cNvSpPr>
            <a:spLocks noGrp="1" noRot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en-US" altLang="x-none" dirty="0"/>
              <a:t>Embolization</a:t>
            </a:r>
            <a:endParaRPr lang="en-US" altLang="x-none" dirty="0"/>
          </a:p>
        </p:txBody>
      </p:sp>
      <p:pic>
        <p:nvPicPr>
          <p:cNvPr id="48130" name="Picture 3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182688" y="2251075"/>
            <a:ext cx="7772400" cy="3648075"/>
          </a:xfrm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Rectangle 2"/>
          <p:cNvSpPr>
            <a:spLocks noGrp="1" noRot="1"/>
          </p:cNvSpPr>
          <p:nvPr>
            <p:ph type="title" idx="4294967295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en-US" altLang="x-none" dirty="0"/>
              <a:t>Embolization</a:t>
            </a:r>
            <a:endParaRPr lang="en-US" altLang="x-none" dirty="0"/>
          </a:p>
        </p:txBody>
      </p:sp>
      <p:pic>
        <p:nvPicPr>
          <p:cNvPr id="49154" name="Picture 3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182688" y="2284413"/>
            <a:ext cx="7772400" cy="3581400"/>
          </a:xfrm>
          <a:ln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7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Treatment Options</a:t>
            </a:r>
            <a:endParaRPr lang="en-GB" b="1" dirty="0"/>
          </a:p>
        </p:txBody>
      </p:sp>
      <p:sp>
        <p:nvSpPr>
          <p:cNvPr id="50178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>
              <a:lnSpc>
                <a:spcPct val="80000"/>
              </a:lnSpc>
            </a:pPr>
            <a:r>
              <a:rPr lang="en-GB" sz="2400" b="1" u="sng" dirty="0"/>
              <a:t>Surgery</a:t>
            </a:r>
            <a:endParaRPr lang="en-GB" sz="2400" b="1" u="sng" dirty="0"/>
          </a:p>
          <a:p>
            <a:pPr>
              <a:lnSpc>
                <a:spcPct val="80000"/>
              </a:lnSpc>
            </a:pPr>
            <a:endParaRPr lang="en-GB" sz="2400" b="1" u="sng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GB" sz="2000" dirty="0"/>
              <a:t>    </a:t>
            </a:r>
            <a:r>
              <a:rPr lang="en-GB" sz="2000" dirty="0">
                <a:solidFill>
                  <a:schemeClr val="accent2"/>
                </a:solidFill>
              </a:rPr>
              <a:t>Gold standard</a:t>
            </a:r>
            <a:endParaRPr lang="en-GB" sz="2000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GB" sz="2000" dirty="0"/>
          </a:p>
          <a:p>
            <a:pPr>
              <a:lnSpc>
                <a:spcPct val="80000"/>
              </a:lnSpc>
              <a:buNone/>
            </a:pPr>
            <a:endParaRPr lang="en-GB" sz="2000" dirty="0"/>
          </a:p>
          <a:p>
            <a:pPr>
              <a:lnSpc>
                <a:spcPct val="80000"/>
              </a:lnSpc>
            </a:pPr>
            <a:r>
              <a:rPr lang="en-GB" sz="2000" dirty="0"/>
              <a:t>Radiation therapy</a:t>
            </a:r>
            <a:endParaRPr lang="en-GB" sz="2000" dirty="0"/>
          </a:p>
          <a:p>
            <a:pPr>
              <a:lnSpc>
                <a:spcPct val="80000"/>
              </a:lnSpc>
              <a:buNone/>
            </a:pPr>
            <a:r>
              <a:rPr lang="en-GB" sz="2000" dirty="0"/>
              <a:t>   Reserved for unresectable, life-threatening tumors</a:t>
            </a:r>
            <a:endParaRPr lang="en-GB" sz="2000" dirty="0"/>
          </a:p>
          <a:p>
            <a:pPr>
              <a:lnSpc>
                <a:spcPct val="80000"/>
              </a:lnSpc>
            </a:pPr>
            <a:endParaRPr lang="en-GB" sz="2000" dirty="0"/>
          </a:p>
          <a:p>
            <a:pPr>
              <a:lnSpc>
                <a:spcPct val="80000"/>
              </a:lnSpc>
            </a:pPr>
            <a:r>
              <a:rPr lang="en-GB" sz="2000" dirty="0"/>
              <a:t>Chemotherapy</a:t>
            </a:r>
            <a:endParaRPr lang="en-GB" sz="2000" dirty="0"/>
          </a:p>
          <a:p>
            <a:pPr>
              <a:lnSpc>
                <a:spcPct val="80000"/>
              </a:lnSpc>
              <a:buNone/>
            </a:pPr>
            <a:r>
              <a:rPr lang="en-GB" sz="2000" dirty="0"/>
              <a:t>   Recurrent tumors with previous surgery and radiation</a:t>
            </a:r>
            <a:endParaRPr lang="en-GB" sz="2000" dirty="0"/>
          </a:p>
          <a:p>
            <a:pPr>
              <a:lnSpc>
                <a:spcPct val="80000"/>
              </a:lnSpc>
            </a:pPr>
            <a:r>
              <a:rPr lang="en-GB" sz="2000" dirty="0"/>
              <a:t>Hormone therapy</a:t>
            </a:r>
            <a:endParaRPr lang="en-GB" sz="2000" dirty="0"/>
          </a:p>
          <a:p>
            <a:pPr>
              <a:lnSpc>
                <a:spcPct val="80000"/>
              </a:lnSpc>
              <a:buNone/>
            </a:pPr>
            <a:r>
              <a:rPr lang="en-GB" sz="2000" dirty="0"/>
              <a:t>   Estrogens and antiandrogens used to decrease tumor size and vascularity</a:t>
            </a:r>
            <a:endParaRPr lang="en-GB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5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Surgical Approaches</a:t>
            </a:r>
            <a:endParaRPr lang="en-GB" b="1" dirty="0"/>
          </a:p>
        </p:txBody>
      </p:sp>
      <p:sp>
        <p:nvSpPr>
          <p:cNvPr id="52226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r>
              <a:rPr lang="en-GB" b="1" dirty="0"/>
              <a:t>Endoscopic transnasal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Transpalatal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Medial maxillectomy</a:t>
            </a:r>
            <a:endParaRPr lang="en-GB" b="1" dirty="0"/>
          </a:p>
          <a:p>
            <a:endParaRPr lang="en-GB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530" y="91440"/>
            <a:ext cx="8952865" cy="663511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Surgical Planning</a:t>
            </a:r>
            <a:endParaRPr lang="en-GB" b="1" dirty="0"/>
          </a:p>
        </p:txBody>
      </p:sp>
      <p:sp>
        <p:nvSpPr>
          <p:cNvPr id="54274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r>
              <a:rPr lang="en-GB" dirty="0"/>
              <a:t> </a:t>
            </a:r>
            <a:r>
              <a:rPr lang="en-GB" b="1" u="sng" dirty="0"/>
              <a:t>Smaller tumors</a:t>
            </a:r>
            <a:endParaRPr lang="en-GB" dirty="0"/>
          </a:p>
          <a:p>
            <a:r>
              <a:rPr lang="en-GB" dirty="0"/>
              <a:t> Trans-nasal endoscopic</a:t>
            </a:r>
            <a:endParaRPr lang="en-GB" dirty="0"/>
          </a:p>
          <a:p>
            <a:r>
              <a:rPr lang="en-GB" dirty="0"/>
              <a:t> Transpalatal </a:t>
            </a:r>
            <a:endParaRPr lang="en-GB" dirty="0"/>
          </a:p>
          <a:p>
            <a:r>
              <a:rPr lang="en-GB" dirty="0"/>
              <a:t> </a:t>
            </a:r>
            <a:r>
              <a:rPr lang="en-GB" b="1" u="sng" dirty="0"/>
              <a:t>Larger tumors</a:t>
            </a:r>
            <a:endParaRPr lang="en-GB" dirty="0"/>
          </a:p>
          <a:p>
            <a:r>
              <a:rPr lang="en-GB" dirty="0"/>
              <a:t> Lateral rhinotomy</a:t>
            </a:r>
            <a:endParaRPr lang="en-GB" dirty="0"/>
          </a:p>
          <a:p>
            <a:r>
              <a:rPr lang="en-GB" dirty="0"/>
              <a:t> Midfacial degloving </a:t>
            </a:r>
            <a:endParaRPr lang="en-GB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Picture 6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 rot="5400000">
            <a:off x="2374900" y="655638"/>
            <a:ext cx="4681538" cy="7200900"/>
          </a:xfrm>
          <a:ln/>
        </p:spPr>
      </p:pic>
      <p:sp>
        <p:nvSpPr>
          <p:cNvPr id="56322" name="Rectangle 4"/>
          <p:cNvSpPr>
            <a:spLocks noGrp="1"/>
          </p:cNvSpPr>
          <p:nvPr>
            <p:ph type="title"/>
          </p:nvPr>
        </p:nvSpPr>
        <p:spPr>
          <a:xfrm>
            <a:off x="1350963" y="214313"/>
            <a:ext cx="7793037" cy="1462087"/>
          </a:xfrm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Endoscopic Transnasal</a:t>
            </a:r>
            <a:endParaRPr lang="en-GB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Rectangle 1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Transpalatal</a:t>
            </a:r>
            <a:endParaRPr lang="en-GB" b="1" dirty="0"/>
          </a:p>
        </p:txBody>
      </p:sp>
      <p:pic>
        <p:nvPicPr>
          <p:cNvPr id="58370" name="Picture 1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5400000">
            <a:off x="1549400" y="1987550"/>
            <a:ext cx="3057525" cy="4114800"/>
          </a:xfrm>
          <a:ln/>
        </p:spPr>
      </p:pic>
      <p:pic>
        <p:nvPicPr>
          <p:cNvPr id="58371" name="Picture 1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148263" y="2025650"/>
            <a:ext cx="3810000" cy="4041775"/>
          </a:xfrm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7" name="Rectangle 2"/>
          <p:cNvSpPr>
            <a:spLocks noGrp="1"/>
          </p:cNvSpPr>
          <p:nvPr>
            <p:ph type="ctrTitle"/>
          </p:nvPr>
        </p:nvSpPr>
        <p:spPr>
          <a:xfrm>
            <a:off x="1187450" y="692150"/>
            <a:ext cx="7196138" cy="2160588"/>
          </a:xfrm>
          <a:ln/>
        </p:spPr>
        <p:txBody>
          <a:bodyPr vert="horz" wrap="square" lIns="91440" tIns="45720" rIns="91440" bIns="45720" anchor="b" anchorCtr="0"/>
          <a:p>
            <a:pPr defTabSz="914400">
              <a:buClrTx/>
              <a:buSzTx/>
              <a:buFontTx/>
              <a:buNone/>
            </a:pPr>
            <a:r>
              <a:rPr lang="en-GB" b="1" kern="1200" baseline="0" dirty="0">
                <a:latin typeface="+mj-lt"/>
                <a:ea typeface="+mj-ea"/>
                <a:cs typeface="+mj-cs"/>
              </a:rPr>
              <a:t>Conclusions</a:t>
            </a:r>
            <a:endParaRPr lang="en-GB" b="1" kern="120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60418" name="Rectangle 3"/>
          <p:cNvSpPr>
            <a:spLocks noGrp="1"/>
          </p:cNvSpPr>
          <p:nvPr>
            <p:ph type="subTitle" idx="1"/>
          </p:nvPr>
        </p:nvSpPr>
        <p:spPr>
          <a:xfrm>
            <a:off x="1403350" y="3357563"/>
            <a:ext cx="6400800" cy="3311525"/>
          </a:xfrm>
          <a:ln/>
        </p:spPr>
        <p:txBody>
          <a:bodyPr vert="horz" wrap="square" lIns="91440" tIns="45720" rIns="91440" bIns="45720" anchor="t" anchorCtr="0"/>
          <a:p>
            <a:pPr algn="l" defTabSz="914400">
              <a:lnSpc>
                <a:spcPct val="80000"/>
              </a:lnSpc>
              <a:buClrTx/>
              <a:buSzPct val="60000"/>
              <a:buFontTx/>
            </a:pPr>
            <a:r>
              <a:rPr lang="en-GB" sz="2400" kern="1200" baseline="0" dirty="0">
                <a:latin typeface="Verdana" panose="020B0604030504040204" pitchFamily="34" charset="0"/>
                <a:ea typeface="+mn-ea"/>
                <a:cs typeface="+mn-cs"/>
              </a:rPr>
              <a:t>1 Rare, benign, vascular tumor found almost exclusively in young males</a:t>
            </a:r>
            <a:endParaRPr lang="en-GB" sz="2400" kern="1200" baseline="0" dirty="0">
              <a:latin typeface="Verdana" panose="020B0604030504040204" pitchFamily="34" charset="0"/>
              <a:ea typeface="+mn-ea"/>
              <a:cs typeface="+mn-cs"/>
            </a:endParaRPr>
          </a:p>
          <a:p>
            <a:pPr algn="l" defTabSz="914400">
              <a:lnSpc>
                <a:spcPct val="80000"/>
              </a:lnSpc>
              <a:buClrTx/>
              <a:buSzPct val="60000"/>
              <a:buFontTx/>
            </a:pPr>
            <a:endParaRPr lang="en-GB" sz="2400" kern="1200" baseline="0" dirty="0">
              <a:latin typeface="Verdana" panose="020B0604030504040204" pitchFamily="34" charset="0"/>
              <a:ea typeface="+mn-ea"/>
              <a:cs typeface="+mn-cs"/>
            </a:endParaRPr>
          </a:p>
          <a:p>
            <a:pPr algn="l" defTabSz="914400">
              <a:lnSpc>
                <a:spcPct val="80000"/>
              </a:lnSpc>
              <a:buClrTx/>
              <a:buSzPct val="60000"/>
              <a:buFontTx/>
            </a:pPr>
            <a:r>
              <a:rPr lang="en-GB" sz="2400" kern="1200" baseline="0" dirty="0">
                <a:latin typeface="Verdana" panose="020B0604030504040204" pitchFamily="34" charset="0"/>
                <a:ea typeface="+mn-ea"/>
                <a:cs typeface="+mn-cs"/>
              </a:rPr>
              <a:t>2 Surgery is the gold standard with a trend towards endoscopic approaches</a:t>
            </a:r>
            <a:endParaRPr lang="en-GB" sz="2400" kern="1200" baseline="0" dirty="0">
              <a:latin typeface="Verdana" panose="020B0604030504040204" pitchFamily="34" charset="0"/>
              <a:ea typeface="+mn-ea"/>
              <a:cs typeface="+mn-cs"/>
            </a:endParaRPr>
          </a:p>
          <a:p>
            <a:pPr algn="l" defTabSz="914400">
              <a:lnSpc>
                <a:spcPct val="80000"/>
              </a:lnSpc>
              <a:buClrTx/>
              <a:buSzPct val="60000"/>
              <a:buFontTx/>
            </a:pPr>
            <a:endParaRPr lang="en-GB" sz="2400" kern="1200" baseline="0" dirty="0">
              <a:latin typeface="Verdana" panose="020B0604030504040204" pitchFamily="34" charset="0"/>
              <a:ea typeface="+mn-ea"/>
              <a:cs typeface="+mn-cs"/>
            </a:endParaRPr>
          </a:p>
          <a:p>
            <a:pPr algn="l" defTabSz="914400">
              <a:lnSpc>
                <a:spcPct val="80000"/>
              </a:lnSpc>
              <a:buClrTx/>
              <a:buSzPct val="60000"/>
              <a:buFontTx/>
            </a:pPr>
            <a:r>
              <a:rPr lang="en-GB" sz="2400" kern="1200" baseline="0" dirty="0">
                <a:latin typeface="Verdana" panose="020B0604030504040204" pitchFamily="34" charset="0"/>
                <a:ea typeface="+mn-ea"/>
                <a:cs typeface="+mn-cs"/>
              </a:rPr>
              <a:t>3 Frequent follow-up after treatment is necessary</a:t>
            </a:r>
            <a:endParaRPr lang="en-GB" sz="2400" kern="1200" baseline="0" dirty="0"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7" name="Rectangle 2"/>
          <p:cNvSpPr>
            <a:spLocks noGrp="1"/>
          </p:cNvSpPr>
          <p:nvPr>
            <p:ph type="title"/>
          </p:nvPr>
        </p:nvSpPr>
        <p:spPr>
          <a:xfrm>
            <a:off x="539750" y="2420938"/>
            <a:ext cx="8229600" cy="1143000"/>
          </a:xfrm>
          <a:ln/>
        </p:spPr>
        <p:txBody>
          <a:bodyPr vert="horz" wrap="square" lIns="91440" tIns="45720" rIns="91440" bIns="45720" anchor="b" anchorCtr="0"/>
          <a:p>
            <a:r>
              <a:rPr lang="en-US" altLang="x-none" dirty="0"/>
              <a:t>THANK YOU</a:t>
            </a:r>
            <a:endParaRPr lang="en-US" altLang="x-non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315" y="91440"/>
            <a:ext cx="8796020" cy="6600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118745"/>
            <a:ext cx="9048750" cy="66262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Picture 5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403350" y="765175"/>
            <a:ext cx="7056438" cy="6092825"/>
          </a:xfrm>
          <a:ln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Picture 5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 rot="5400000">
            <a:off x="2255838" y="188913"/>
            <a:ext cx="5524500" cy="5918200"/>
          </a:xfrm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Coronal CT</a:t>
            </a:r>
            <a:endParaRPr lang="en-GB" b="1" dirty="0"/>
          </a:p>
        </p:txBody>
      </p:sp>
      <p:sp>
        <p:nvSpPr>
          <p:cNvPr id="18434" name="Rectangle 4"/>
          <p:cNvSpPr>
            <a:spLocks noGrp="1"/>
          </p:cNvSpPr>
          <p:nvPr>
            <p:ph type="body" sz="half" idx="4294967295"/>
          </p:nvPr>
        </p:nvSpPr>
        <p:spPr>
          <a:ln/>
        </p:spPr>
        <p:txBody>
          <a:bodyPr vert="horz" wrap="square" lIns="91440" tIns="45720" rIns="91440" bIns="45720" anchor="t" anchorCtr="0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Char char="•"/>
            </a:pPr>
            <a:r>
              <a:rPr lang="en-GB" sz="2000" dirty="0"/>
              <a:t>Widening of left</a:t>
            </a:r>
            <a:endParaRPr lang="en-GB" sz="2000" dirty="0"/>
          </a:p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n-GB" sz="2000" dirty="0"/>
              <a:t>sphenopalatine foramen</a:t>
            </a:r>
            <a:endParaRPr lang="en-GB" sz="2000" dirty="0"/>
          </a:p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endParaRPr lang="en-GB" sz="2000" dirty="0"/>
          </a:p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Char char="•"/>
            </a:pPr>
            <a:r>
              <a:rPr lang="en-GB" sz="2000" dirty="0"/>
              <a:t>Lesion fills left choanae</a:t>
            </a:r>
            <a:endParaRPr lang="en-GB" sz="2000" dirty="0"/>
          </a:p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Char char="•"/>
            </a:pPr>
            <a:endParaRPr lang="en-GB" sz="2000" dirty="0"/>
          </a:p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Char char="•"/>
            </a:pPr>
            <a:r>
              <a:rPr lang="en-GB" sz="2000" dirty="0"/>
              <a:t>Extends into sphenoid</a:t>
            </a:r>
            <a:endParaRPr lang="en-GB" sz="2000" dirty="0"/>
          </a:p>
          <a:p>
            <a:pPr lvl="0"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n-GB" sz="2000" dirty="0"/>
              <a:t>sinus</a:t>
            </a:r>
            <a:endParaRPr lang="en-GB" sz="2000" dirty="0"/>
          </a:p>
        </p:txBody>
      </p:sp>
      <p:pic>
        <p:nvPicPr>
          <p:cNvPr id="18435" name="Picture 6"/>
          <p:cNvPicPr>
            <a:picLocks noChangeAspect="1"/>
          </p:cNvPicPr>
          <p:nvPr>
            <p:ph sz="half" idx="4294967295"/>
          </p:nvPr>
        </p:nvPicPr>
        <p:blipFill>
          <a:blip r:embed="rId1"/>
          <a:stretch>
            <a:fillRect/>
          </a:stretch>
        </p:blipFill>
        <p:spPr>
          <a:xfrm>
            <a:off x="4995863" y="2144713"/>
            <a:ext cx="4114800" cy="3803650"/>
          </a:xfrm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Rectangle 4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GB" b="1" dirty="0"/>
              <a:t>External Carotid Arteriogram</a:t>
            </a:r>
            <a:endParaRPr lang="en-GB" b="1" dirty="0"/>
          </a:p>
        </p:txBody>
      </p:sp>
      <p:pic>
        <p:nvPicPr>
          <p:cNvPr id="20482" name="Picture 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5400000">
            <a:off x="1185863" y="2132013"/>
            <a:ext cx="3810000" cy="3759200"/>
          </a:xfrm>
          <a:ln/>
        </p:spPr>
      </p:pic>
      <p:pic>
        <p:nvPicPr>
          <p:cNvPr id="20483" name="Picture 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5600" y="2133600"/>
            <a:ext cx="3529013" cy="3810000"/>
          </a:xfrm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0</TotalTime>
  <Words>2830</Words>
  <Application>WPS Presentation</Application>
  <PresentationFormat>On-screen Show (4:3)</PresentationFormat>
  <Paragraphs>185</Paragraphs>
  <Slides>34</Slides>
  <Notes>43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SimSun</vt:lpstr>
      <vt:lpstr>Wingdings</vt:lpstr>
      <vt:lpstr>Tahoma</vt:lpstr>
      <vt:lpstr>Verdana</vt:lpstr>
      <vt:lpstr>Garamond</vt:lpstr>
      <vt:lpstr>Segoe Print</vt:lpstr>
      <vt:lpstr>Times New Roman</vt:lpstr>
      <vt:lpstr>Microsoft YaHei</vt:lpstr>
      <vt:lpstr>Arial Unicode MS</vt:lpstr>
      <vt:lpstr>Wingdings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Conclusions</dc:title>
  <dc:creator>Rehma Ahmed</dc:creator>
  <cp:lastModifiedBy>Fatima Shahid</cp:lastModifiedBy>
  <cp:revision>12</cp:revision>
  <dcterms:created xsi:type="dcterms:W3CDTF">2010-05-28T17:41:52Z</dcterms:created>
  <dcterms:modified xsi:type="dcterms:W3CDTF">2025-02-06T08:19:28Z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11E80C508B474E50B0F120AEE2E30477_12</vt:lpwstr>
  </property>
  <property fmtid="{D5CDD505-2E9C-101B-9397-08002B2CF9AE}" pid="3" name="KSOProductBuildVer">
    <vt:lpwstr>1033-12.2.0.19805</vt:lpwstr>
  </property>
</Properties>
</file>