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316" r:id="rId3"/>
    <p:sldId id="315" r:id="rId4"/>
    <p:sldId id="323" r:id="rId5"/>
    <p:sldId id="326" r:id="rId6"/>
    <p:sldId id="257" r:id="rId7"/>
    <p:sldId id="258" r:id="rId8"/>
    <p:sldId id="259" r:id="rId9"/>
    <p:sldId id="327" r:id="rId10"/>
    <p:sldId id="260" r:id="rId11"/>
    <p:sldId id="289" r:id="rId12"/>
    <p:sldId id="328" r:id="rId13"/>
    <p:sldId id="261" r:id="rId14"/>
    <p:sldId id="263" r:id="rId15"/>
    <p:sldId id="264" r:id="rId16"/>
    <p:sldId id="266" r:id="rId17"/>
    <p:sldId id="269" r:id="rId18"/>
    <p:sldId id="270" r:id="rId19"/>
    <p:sldId id="272" r:id="rId20"/>
    <p:sldId id="274" r:id="rId21"/>
    <p:sldId id="277" r:id="rId22"/>
    <p:sldId id="278" r:id="rId23"/>
    <p:sldId id="279" r:id="rId24"/>
    <p:sldId id="285" r:id="rId25"/>
    <p:sldId id="287" r:id="rId26"/>
    <p:sldId id="292" r:id="rId27"/>
    <p:sldId id="299" r:id="rId28"/>
    <p:sldId id="303" r:id="rId29"/>
    <p:sldId id="305" r:id="rId30"/>
    <p:sldId id="306" r:id="rId31"/>
    <p:sldId id="308" r:id="rId32"/>
    <p:sldId id="311" r:id="rId33"/>
    <p:sldId id="314" r:id="rId34"/>
    <p:sldId id="324" r:id="rId35"/>
    <p:sldId id="325" r:id="rId3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A31D815-D077-4866-A600-165E070A2D6F}" type="presOf" srcId="{F9CEBA05-2F10-437E-89B2-54F4D9FAF478}" destId="{5ED88519-AC6C-4AA3-B76D-812B93A167E4}" srcOrd="0" destOrd="0" presId="urn:microsoft.com/office/officeart/2005/8/layout/gear1#1"/>
    <dgm:cxn modelId="{4A9FFF58-7BC4-4C65-9759-C9C669FC2B76}" type="presOf" srcId="{DACAB5BA-B8B4-4D66-8B11-1D02259E020B}" destId="{B6B6B41B-120B-4968-AB6A-FC6E7C8EF3C0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416A29-364E-458C-90C5-1284F3C404E9}" type="presOf" srcId="{663C1E13-76F9-4B70-A2F2-CA23180743CE}" destId="{4822A78E-EAEC-401F-941A-3A84E13E2357}" srcOrd="2" destOrd="0" presId="urn:microsoft.com/office/officeart/2005/8/layout/gear1#1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5990A8E9-7068-4CD0-BDC1-650288BAF401}" type="presOf" srcId="{663C1E13-76F9-4B70-A2F2-CA23180743CE}" destId="{B9330EE9-43E4-4FD4-8144-E92B1DD0FCDF}" srcOrd="1" destOrd="0" presId="urn:microsoft.com/office/officeart/2005/8/layout/gear1#1"/>
    <dgm:cxn modelId="{E633DDFA-2095-473F-876E-4E0B2BFEEFF6}" type="presOf" srcId="{23718C41-0A1F-40BF-86BE-8A5476EC271E}" destId="{398423B3-DD54-4226-99D7-017EFC1488DF}" srcOrd="0" destOrd="0" presId="urn:microsoft.com/office/officeart/2005/8/layout/gear1#1"/>
    <dgm:cxn modelId="{EEB57BF3-C8C3-4D26-B720-6A2822B576FB}" type="presOf" srcId="{399ACE2F-90C5-48B1-9E65-700A32562848}" destId="{9815588C-16D0-4475-B64C-847FC87C8C32}" srcOrd="3" destOrd="0" presId="urn:microsoft.com/office/officeart/2005/8/layout/gear1#1"/>
    <dgm:cxn modelId="{0C255DF6-A053-4031-BF78-2222755ED1B9}" type="presOf" srcId="{663C1E13-76F9-4B70-A2F2-CA23180743CE}" destId="{93300324-D62F-4E58-B882-734182BDB462}" srcOrd="0" destOrd="0" presId="urn:microsoft.com/office/officeart/2005/8/layout/gear1#1"/>
    <dgm:cxn modelId="{EC63EEBE-12D9-4B46-A3D6-28286309B01D}" type="presOf" srcId="{DACAB5BA-B8B4-4D66-8B11-1D02259E020B}" destId="{87622A90-D0D8-4EA3-BC0D-D537801AF2B1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CD461FA2-0710-4EF6-AA5F-BD774C121CA7}" type="presOf" srcId="{399ACE2F-90C5-48B1-9E65-700A32562848}" destId="{7D3EFDB4-E5D1-439A-86D8-1FCF80D959BA}" srcOrd="2" destOrd="0" presId="urn:microsoft.com/office/officeart/2005/8/layout/gear1#1"/>
    <dgm:cxn modelId="{9A0FA2F0-3016-4FA6-B4C5-E56783E79BCF}" type="presOf" srcId="{399ACE2F-90C5-48B1-9E65-700A32562848}" destId="{59EDF28D-6C67-49D0-B5A1-DE5C3CBA2292}" srcOrd="0" destOrd="0" presId="urn:microsoft.com/office/officeart/2005/8/layout/gear1#1"/>
    <dgm:cxn modelId="{8DEEF35F-B436-4B54-B7F8-F04A2A69F5A6}" type="presOf" srcId="{188C389E-9423-41DE-9C5E-D4A7E95C7E62}" destId="{6DF3A3A0-5919-4E69-80DD-61760D6340A0}" srcOrd="0" destOrd="0" presId="urn:microsoft.com/office/officeart/2005/8/layout/gear1#1"/>
    <dgm:cxn modelId="{ED902FCE-FC6D-4D59-A8C3-CAA6A78FCEEC}" type="presOf" srcId="{399ACE2F-90C5-48B1-9E65-700A32562848}" destId="{23DC08E4-3725-4448-BFFF-1CCEA2F2987E}" srcOrd="1" destOrd="0" presId="urn:microsoft.com/office/officeart/2005/8/layout/gear1#1"/>
    <dgm:cxn modelId="{E4A97E14-7D05-4D68-BAE4-4AC1811FFA38}" type="presOf" srcId="{DA82EADB-2721-42A0-95EA-F9B5521A38A6}" destId="{A09CEA93-9338-4361-A5E6-CF85B6019F5A}" srcOrd="0" destOrd="0" presId="urn:microsoft.com/office/officeart/2005/8/layout/gear1#1"/>
    <dgm:cxn modelId="{17623212-9C52-4B97-A93F-581E50A0EE7B}" type="presOf" srcId="{DACAB5BA-B8B4-4D66-8B11-1D02259E020B}" destId="{8BC64EA7-2794-42B6-96C9-F39A52CB985A}" srcOrd="2" destOrd="0" presId="urn:microsoft.com/office/officeart/2005/8/layout/gear1#1"/>
    <dgm:cxn modelId="{1C705BF0-F7A3-4A41-98DE-5AA498EC2268}" type="presParOf" srcId="{5ED88519-AC6C-4AA3-B76D-812B93A167E4}" destId="{87622A90-D0D8-4EA3-BC0D-D537801AF2B1}" srcOrd="0" destOrd="0" presId="urn:microsoft.com/office/officeart/2005/8/layout/gear1#1"/>
    <dgm:cxn modelId="{5266FA23-4487-4733-8F43-10B4A20688EF}" type="presParOf" srcId="{5ED88519-AC6C-4AA3-B76D-812B93A167E4}" destId="{B6B6B41B-120B-4968-AB6A-FC6E7C8EF3C0}" srcOrd="1" destOrd="0" presId="urn:microsoft.com/office/officeart/2005/8/layout/gear1#1"/>
    <dgm:cxn modelId="{23C721C6-4DD1-49A5-A0CC-65BFB64A7E75}" type="presParOf" srcId="{5ED88519-AC6C-4AA3-B76D-812B93A167E4}" destId="{8BC64EA7-2794-42B6-96C9-F39A52CB985A}" srcOrd="2" destOrd="0" presId="urn:microsoft.com/office/officeart/2005/8/layout/gear1#1"/>
    <dgm:cxn modelId="{08D4CDD4-CF96-43E9-B573-3FB26B41DE0C}" type="presParOf" srcId="{5ED88519-AC6C-4AA3-B76D-812B93A167E4}" destId="{93300324-D62F-4E58-B882-734182BDB462}" srcOrd="3" destOrd="0" presId="urn:microsoft.com/office/officeart/2005/8/layout/gear1#1"/>
    <dgm:cxn modelId="{0C03EB2A-BA9F-4177-9C0D-A92A2D112A1E}" type="presParOf" srcId="{5ED88519-AC6C-4AA3-B76D-812B93A167E4}" destId="{B9330EE9-43E4-4FD4-8144-E92B1DD0FCDF}" srcOrd="4" destOrd="0" presId="urn:microsoft.com/office/officeart/2005/8/layout/gear1#1"/>
    <dgm:cxn modelId="{B7789E63-81C6-41C0-A5D9-387B1A51717B}" type="presParOf" srcId="{5ED88519-AC6C-4AA3-B76D-812B93A167E4}" destId="{4822A78E-EAEC-401F-941A-3A84E13E2357}" srcOrd="5" destOrd="0" presId="urn:microsoft.com/office/officeart/2005/8/layout/gear1#1"/>
    <dgm:cxn modelId="{830F74C4-09BC-4E6A-ABCE-5808A3EAE773}" type="presParOf" srcId="{5ED88519-AC6C-4AA3-B76D-812B93A167E4}" destId="{59EDF28D-6C67-49D0-B5A1-DE5C3CBA2292}" srcOrd="6" destOrd="0" presId="urn:microsoft.com/office/officeart/2005/8/layout/gear1#1"/>
    <dgm:cxn modelId="{92E21763-77DE-4C9D-A499-28DE0AED0A6E}" type="presParOf" srcId="{5ED88519-AC6C-4AA3-B76D-812B93A167E4}" destId="{23DC08E4-3725-4448-BFFF-1CCEA2F2987E}" srcOrd="7" destOrd="0" presId="urn:microsoft.com/office/officeart/2005/8/layout/gear1#1"/>
    <dgm:cxn modelId="{E00C3D16-7BB4-47D7-9337-A6DC556836A3}" type="presParOf" srcId="{5ED88519-AC6C-4AA3-B76D-812B93A167E4}" destId="{7D3EFDB4-E5D1-439A-86D8-1FCF80D959BA}" srcOrd="8" destOrd="0" presId="urn:microsoft.com/office/officeart/2005/8/layout/gear1#1"/>
    <dgm:cxn modelId="{B1A8B9D7-A8F9-4D92-9BB0-4672EC454C94}" type="presParOf" srcId="{5ED88519-AC6C-4AA3-B76D-812B93A167E4}" destId="{9815588C-16D0-4475-B64C-847FC87C8C32}" srcOrd="9" destOrd="0" presId="urn:microsoft.com/office/officeart/2005/8/layout/gear1#1"/>
    <dgm:cxn modelId="{FFB249CB-C123-4064-A0AD-BE7A0B9EF2A4}" type="presParOf" srcId="{5ED88519-AC6C-4AA3-B76D-812B93A167E4}" destId="{398423B3-DD54-4226-99D7-017EFC1488DF}" srcOrd="10" destOrd="0" presId="urn:microsoft.com/office/officeart/2005/8/layout/gear1#1"/>
    <dgm:cxn modelId="{00DCB96D-7544-4E39-9DB2-EC33C479AC4C}" type="presParOf" srcId="{5ED88519-AC6C-4AA3-B76D-812B93A167E4}" destId="{6DF3A3A0-5919-4E69-80DD-61760D6340A0}" srcOrd="11" destOrd="0" presId="urn:microsoft.com/office/officeart/2005/8/layout/gear1#1"/>
    <dgm:cxn modelId="{A941BE95-AD73-4534-949E-F30171D085E1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846395" y="1019404"/>
          <a:ext cx="1037271" cy="1037271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>
              <a:latin typeface="Arial Black" pitchFamily="34" charset="0"/>
            </a:rPr>
            <a:t>Wisdom</a:t>
          </a:r>
        </a:p>
      </dsp:txBody>
      <dsp:txXfrm>
        <a:off x="1054933" y="1262380"/>
        <a:ext cx="620195" cy="533178"/>
      </dsp:txXfrm>
    </dsp:sp>
    <dsp:sp modelId="{93300324-D62F-4E58-B882-734182BDB462}">
      <dsp:nvSpPr>
        <dsp:cNvPr id="0" name=""/>
        <dsp:cNvSpPr/>
      </dsp:nvSpPr>
      <dsp:spPr>
        <a:xfrm>
          <a:off x="245173" y="776512"/>
          <a:ext cx="754379" cy="754379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>
              <a:latin typeface="Arial Black" pitchFamily="34" charset="0"/>
            </a:rPr>
            <a:t>Truth</a:t>
          </a:r>
          <a:r>
            <a:rPr lang="en-US" sz="700" kern="1200" dirty="0"/>
            <a:t> </a:t>
          </a:r>
        </a:p>
      </dsp:txBody>
      <dsp:txXfrm>
        <a:off x="435090" y="967577"/>
        <a:ext cx="374545" cy="372249"/>
      </dsp:txXfrm>
    </dsp:sp>
    <dsp:sp modelId="{59EDF28D-6C67-49D0-B5A1-DE5C3CBA2292}">
      <dsp:nvSpPr>
        <dsp:cNvPr id="0" name=""/>
        <dsp:cNvSpPr/>
      </dsp:nvSpPr>
      <dsp:spPr>
        <a:xfrm rot="20700000">
          <a:off x="667702" y="256067"/>
          <a:ext cx="739138" cy="739138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>
              <a:latin typeface="Arial Black" pitchFamily="34" charset="0"/>
            </a:rPr>
            <a:t>Servic</a:t>
          </a:r>
          <a:r>
            <a:rPr lang="en-US" sz="700" kern="1200">
              <a:latin typeface="Arial Black" pitchFamily="34" charset="0"/>
            </a:rPr>
            <a:t>e</a:t>
          </a:r>
          <a:r>
            <a:rPr lang="en-US" sz="700" kern="1200"/>
            <a:t> </a:t>
          </a:r>
        </a:p>
      </dsp:txBody>
      <dsp:txXfrm rot="-20700000">
        <a:off x="829817" y="418182"/>
        <a:ext cx="414908" cy="414908"/>
      </dsp:txXfrm>
    </dsp:sp>
    <dsp:sp modelId="{398423B3-DD54-4226-99D7-017EFC1488DF}">
      <dsp:nvSpPr>
        <dsp:cNvPr id="0" name=""/>
        <dsp:cNvSpPr/>
      </dsp:nvSpPr>
      <dsp:spPr>
        <a:xfrm>
          <a:off x="745951" y="877753"/>
          <a:ext cx="1327708" cy="1327708"/>
        </a:xfrm>
        <a:prstGeom prst="circularArrow">
          <a:avLst>
            <a:gd name="adj1" fmla="val 4687"/>
            <a:gd name="adj2" fmla="val 299029"/>
            <a:gd name="adj3" fmla="val 2411686"/>
            <a:gd name="adj4" fmla="val 1610821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11574" y="619503"/>
          <a:ext cx="964662" cy="96466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496732" y="104075"/>
          <a:ext cx="1040100" cy="104010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BC1C-FFC4-4071-9C4D-26C32CD4021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B8074-F503-404F-B90F-2A6EE45B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3A251335-7014-4E41-A200-29F957973714}" type="slidenum">
              <a:rPr lang="en-US" altLang="en-US">
                <a:latin typeface="Verdana" panose="020B0604030504040204" pitchFamily="34" charset="0"/>
              </a:rPr>
              <a:pPr/>
              <a:t>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4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8788" y="94488"/>
            <a:ext cx="1264919" cy="126339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0754" y="1905000"/>
            <a:ext cx="2274829" cy="4587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E1A5-875D-4613-BB9F-A7141CB3EAA1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FA4E-E6B0-4BD0-BB54-67B4D7BBD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9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665" y="465201"/>
            <a:ext cx="7646669" cy="9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1711198"/>
            <a:ext cx="6053455" cy="413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7132" y="2335148"/>
            <a:ext cx="4730750" cy="122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990"/>
              </a:lnSpc>
              <a:spcBef>
                <a:spcPts val="100"/>
              </a:spcBef>
            </a:pPr>
            <a:r>
              <a:rPr sz="3600" dirty="0"/>
              <a:t>A</a:t>
            </a:r>
            <a:r>
              <a:rPr sz="3600" spc="-75" dirty="0"/>
              <a:t> </a:t>
            </a:r>
            <a:r>
              <a:rPr sz="3600" dirty="0"/>
              <a:t>Brief</a:t>
            </a:r>
            <a:r>
              <a:rPr sz="3600" spc="-70" dirty="0"/>
              <a:t> </a:t>
            </a:r>
            <a:r>
              <a:rPr sz="3600" dirty="0"/>
              <a:t>Review</a:t>
            </a:r>
            <a:r>
              <a:rPr sz="3600" spc="-90" dirty="0"/>
              <a:t> </a:t>
            </a:r>
            <a:r>
              <a:rPr sz="3600" spc="-25" dirty="0"/>
              <a:t>of</a:t>
            </a:r>
            <a:endParaRPr sz="3600"/>
          </a:p>
          <a:p>
            <a:pPr algn="ctr">
              <a:lnSpc>
                <a:spcPts val="5430"/>
              </a:lnSpc>
            </a:pPr>
            <a:r>
              <a:rPr sz="48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4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4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spc="-10" dirty="0">
                <a:solidFill>
                  <a:srgbClr val="FF0000"/>
                </a:solidFill>
                <a:latin typeface="Calibri"/>
                <a:cs typeface="Calibri"/>
              </a:rPr>
              <a:t>Children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6736" y="3775709"/>
            <a:ext cx="4970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Calibri Light"/>
                <a:cs typeface="Calibri Light"/>
              </a:rPr>
              <a:t>Epidemiology,</a:t>
            </a:r>
            <a:r>
              <a:rPr sz="1800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 Light"/>
                <a:cs typeface="Calibri Light"/>
              </a:rPr>
              <a:t>Etiology,</a:t>
            </a:r>
            <a:r>
              <a:rPr sz="1800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 Light"/>
                <a:cs typeface="Calibri Light"/>
              </a:rPr>
              <a:t>Clinical</a:t>
            </a:r>
            <a:r>
              <a:rPr sz="1800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 Light"/>
                <a:cs typeface="Calibri Light"/>
              </a:rPr>
              <a:t>Features,</a:t>
            </a:r>
            <a:r>
              <a:rPr sz="1800" spc="-5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 Light"/>
                <a:cs typeface="Calibri Light"/>
              </a:rPr>
              <a:t>Classification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6429" y="4997551"/>
            <a:ext cx="2770505" cy="58862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29"/>
              </a:spcBef>
            </a:pPr>
            <a:r>
              <a:rPr lang="en-US" sz="1100" dirty="0" smtClean="0">
                <a:solidFill>
                  <a:srgbClr val="FF0000"/>
                </a:solidFill>
                <a:latin typeface="Arial MT"/>
                <a:cs typeface="Arial MT"/>
              </a:rPr>
              <a:t>Dr. Muhammad </a:t>
            </a:r>
            <a:r>
              <a:rPr lang="en-US" sz="1100" dirty="0" err="1" smtClean="0">
                <a:solidFill>
                  <a:srgbClr val="FF0000"/>
                </a:solidFill>
                <a:latin typeface="Arial MT"/>
                <a:cs typeface="Arial MT"/>
              </a:rPr>
              <a:t>Hafeez</a:t>
            </a:r>
            <a:endParaRPr lang="en-US" sz="1100" dirty="0" smtClean="0">
              <a:solidFill>
                <a:srgbClr val="FF0000"/>
              </a:solidFill>
              <a:latin typeface="Arial MT"/>
              <a:cs typeface="Arial MT"/>
            </a:endParaRPr>
          </a:p>
          <a:p>
            <a:pPr marL="1270" algn="ctr">
              <a:lnSpc>
                <a:spcPct val="100000"/>
              </a:lnSpc>
              <a:spcBef>
                <a:spcPts val="229"/>
              </a:spcBef>
            </a:pPr>
            <a:r>
              <a:rPr lang="en-US" sz="1100" dirty="0" smtClean="0">
                <a:solidFill>
                  <a:srgbClr val="FF0000"/>
                </a:solidFill>
                <a:latin typeface="Arial MT"/>
                <a:cs typeface="Arial MT"/>
              </a:rPr>
              <a:t>Assistant Professor</a:t>
            </a:r>
          </a:p>
          <a:p>
            <a:pPr marL="1270" algn="ctr">
              <a:lnSpc>
                <a:spcPct val="100000"/>
              </a:lnSpc>
              <a:spcBef>
                <a:spcPts val="229"/>
              </a:spcBef>
            </a:pPr>
            <a:r>
              <a:rPr lang="en-US" sz="1100" dirty="0" smtClean="0">
                <a:solidFill>
                  <a:srgbClr val="FF0000"/>
                </a:solidFill>
                <a:latin typeface="Arial MT"/>
                <a:cs typeface="Arial MT"/>
              </a:rPr>
              <a:t>Rawalpindi Medical University, Rawalpindi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1923" y="217931"/>
            <a:ext cx="2740152" cy="2055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1637664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Epidemiology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02638"/>
            <a:ext cx="7570470" cy="130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commonest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disorders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children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Clr>
                <a:srgbClr val="FF0000"/>
              </a:buClr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seen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53.7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%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children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Pakistan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(NNS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2018)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2951" y="3746082"/>
            <a:ext cx="4108926" cy="2508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564" rIns="0" bIns="0" rtlCol="0">
            <a:spAutoFit/>
          </a:bodyPr>
          <a:lstStyle/>
          <a:p>
            <a:pPr marL="2540" algn="ctr">
              <a:lnSpc>
                <a:spcPts val="421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z="3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Deficiency</a:t>
            </a:r>
            <a:r>
              <a:rPr sz="3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3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3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Epidemiology</a:t>
            </a:r>
            <a:endParaRPr sz="3600">
              <a:latin typeface="Calibri"/>
              <a:cs typeface="Calibri"/>
            </a:endParaRPr>
          </a:p>
          <a:p>
            <a:pPr marL="2540" algn="ctr">
              <a:lnSpc>
                <a:spcPts val="2770"/>
              </a:lnSpc>
            </a:pP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National</a:t>
            </a:r>
            <a:r>
              <a:rPr sz="2400" spc="-5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Nutrition</a:t>
            </a:r>
            <a:r>
              <a:rPr sz="2400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Survey</a:t>
            </a:r>
            <a:r>
              <a:rPr sz="2400" spc="-6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–</a:t>
            </a:r>
            <a:r>
              <a:rPr sz="24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2018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81301"/>
            <a:ext cx="7668259" cy="43281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41300" marR="638810" indent="-228600">
              <a:lnSpc>
                <a:spcPct val="8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z="22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deficiency</a:t>
            </a:r>
            <a:r>
              <a:rPr sz="22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most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common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nutritional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deficiency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world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seen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30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%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world's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population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35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41300" marR="629285" indent="-228600">
              <a:lnSpc>
                <a:spcPct val="80000"/>
              </a:lnSpc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Nutritional</a:t>
            </a:r>
            <a:r>
              <a:rPr sz="22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z="22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Deficiency</a:t>
            </a:r>
            <a:r>
              <a:rPr sz="2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2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commonest disorders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children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Pakistan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90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2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sz="22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seen</a:t>
            </a:r>
            <a:r>
              <a:rPr sz="22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2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53.7</a:t>
            </a:r>
            <a:r>
              <a:rPr sz="22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%</a:t>
            </a:r>
            <a:r>
              <a:rPr sz="22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2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children</a:t>
            </a:r>
            <a:r>
              <a:rPr sz="22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2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Calibri"/>
                <a:cs typeface="Calibri"/>
              </a:rPr>
              <a:t>Pakistan</a:t>
            </a:r>
            <a:r>
              <a:rPr sz="22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(NNS </a:t>
            </a:r>
            <a:r>
              <a:rPr sz="2200" spc="-10" dirty="0">
                <a:solidFill>
                  <a:srgbClr val="6F2F9F"/>
                </a:solidFill>
                <a:latin typeface="Calibri"/>
                <a:cs typeface="Calibri"/>
              </a:rPr>
              <a:t>2018)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5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deficiency</a:t>
            </a:r>
            <a:r>
              <a:rPr sz="2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seen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2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28.6</a:t>
            </a:r>
            <a:r>
              <a:rPr sz="22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%</a:t>
            </a:r>
            <a:r>
              <a:rPr sz="22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children</a:t>
            </a:r>
            <a:r>
              <a:rPr sz="22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Pakistan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(NNS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2018)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15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110"/>
              </a:lnSpc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Impaired</a:t>
            </a:r>
            <a:r>
              <a:rPr sz="22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z="22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utilization</a:t>
            </a:r>
            <a:r>
              <a:rPr sz="22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due</a:t>
            </a:r>
            <a:r>
              <a:rPr sz="22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to</a:t>
            </a:r>
            <a:r>
              <a:rPr sz="22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frequent</a:t>
            </a:r>
            <a:r>
              <a:rPr sz="22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Calibri"/>
                <a:cs typeface="Calibri"/>
              </a:rPr>
              <a:t>infections</a:t>
            </a:r>
            <a:r>
              <a:rPr sz="22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sz="22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22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cause</a:t>
            </a:r>
            <a:r>
              <a:rPr sz="22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6F2F9F"/>
                </a:solidFill>
                <a:latin typeface="Calibri"/>
                <a:cs typeface="Calibri"/>
              </a:rPr>
              <a:t>of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anemia</a:t>
            </a:r>
            <a:r>
              <a:rPr sz="22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2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many</a:t>
            </a:r>
            <a:r>
              <a:rPr sz="22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other</a:t>
            </a:r>
            <a:r>
              <a:rPr sz="22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Calibri"/>
                <a:cs typeface="Calibri"/>
              </a:rPr>
              <a:t>children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7646669" cy="492443"/>
          </a:xfrm>
        </p:spPr>
        <p:txBody>
          <a:bodyPr/>
          <a:lstStyle/>
          <a:p>
            <a:pPr algn="ctr"/>
            <a:r>
              <a:rPr lang="en-US" b="1" dirty="0" smtClean="0"/>
              <a:t>Core Subject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5109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1977389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Definition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11198"/>
            <a:ext cx="5699125" cy="230886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decrease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149225">
              <a:lnSpc>
                <a:spcPct val="100000"/>
              </a:lnSpc>
              <a:spcBef>
                <a:spcPts val="720"/>
              </a:spcBef>
            </a:pPr>
            <a:r>
              <a:rPr sz="2400" spc="-2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Hemoglobin</a:t>
            </a:r>
            <a:endParaRPr sz="2400">
              <a:latin typeface="Calibri"/>
              <a:cs typeface="Calibri"/>
            </a:endParaRPr>
          </a:p>
          <a:p>
            <a:pPr marL="149225">
              <a:lnSpc>
                <a:spcPct val="100000"/>
              </a:lnSpc>
              <a:spcBef>
                <a:spcPts val="710"/>
              </a:spcBef>
            </a:pPr>
            <a:r>
              <a:rPr sz="2400" spc="-2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Hematocrit</a:t>
            </a:r>
            <a:endParaRPr sz="2400">
              <a:latin typeface="Calibri"/>
              <a:cs typeface="Calibri"/>
            </a:endParaRPr>
          </a:p>
          <a:p>
            <a:pPr marL="149225">
              <a:lnSpc>
                <a:spcPct val="100000"/>
              </a:lnSpc>
              <a:spcBef>
                <a:spcPts val="710"/>
              </a:spcBef>
            </a:pPr>
            <a:r>
              <a:rPr sz="2400" spc="-2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RBC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mass</a:t>
            </a:r>
            <a:endParaRPr sz="2400">
              <a:latin typeface="Calibri"/>
              <a:cs typeface="Calibri"/>
            </a:endParaRPr>
          </a:p>
          <a:p>
            <a:pPr marL="490855">
              <a:lnSpc>
                <a:spcPct val="100000"/>
              </a:lnSpc>
              <a:spcBef>
                <a:spcPts val="715"/>
              </a:spcBef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below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reference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range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age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sex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" y="4698491"/>
            <a:ext cx="4361688" cy="21595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9576" y="4690834"/>
            <a:ext cx="3910583" cy="21260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95186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3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Abnormal</a:t>
            </a:r>
            <a:r>
              <a:rPr sz="3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Symptoms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11198"/>
            <a:ext cx="3051810" cy="36779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Pallor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Fatigue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Anorexia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Breathlessness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Palpitation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Breath</a:t>
            </a:r>
            <a:r>
              <a:rPr sz="2400" spc="-6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–</a:t>
            </a:r>
            <a:r>
              <a:rPr sz="2400" spc="-3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holding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spells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Irritability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Poor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sleep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0795" y="1478280"/>
            <a:ext cx="2013203" cy="23119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0795" y="4002023"/>
            <a:ext cx="2013203" cy="26837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145224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– Abnormal</a:t>
            </a:r>
            <a:r>
              <a:rPr sz="3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Signs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02638"/>
            <a:ext cx="4918710" cy="312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Pallor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palms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tongue,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conjunctiva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Kilonychia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Tachycardia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Flow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murmurs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heart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Cardiac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Failure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(Anemic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Heart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Failure)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4259" y="1825751"/>
            <a:ext cx="1729739" cy="23058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5203" rIns="0" bIns="0" rtlCol="0">
            <a:spAutoFit/>
          </a:bodyPr>
          <a:lstStyle/>
          <a:p>
            <a:pPr marL="215265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Etiology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11198"/>
            <a:ext cx="6805295" cy="41338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Decreased</a:t>
            </a:r>
            <a:r>
              <a:rPr sz="2400" spc="-9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production</a:t>
            </a:r>
            <a:r>
              <a:rPr sz="2400" spc="-6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490855">
              <a:lnSpc>
                <a:spcPct val="100000"/>
              </a:lnSpc>
              <a:spcBef>
                <a:spcPts val="720"/>
              </a:spcBef>
            </a:pPr>
            <a:r>
              <a:rPr sz="2400" spc="-20" dirty="0">
                <a:solidFill>
                  <a:srgbClr val="003300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-</a:t>
            </a:r>
            <a:r>
              <a:rPr sz="24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Nutritional</a:t>
            </a:r>
            <a:r>
              <a:rPr sz="2400" spc="-5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00"/>
                </a:solidFill>
                <a:latin typeface="Calibri"/>
                <a:cs typeface="Calibri"/>
              </a:rPr>
              <a:t>substrate</a:t>
            </a:r>
            <a:r>
              <a:rPr sz="2400" spc="-4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deficiency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–</a:t>
            </a:r>
            <a:r>
              <a:rPr sz="2400" spc="-3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Iron,</a:t>
            </a:r>
            <a:r>
              <a:rPr sz="24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Folic</a:t>
            </a:r>
            <a:r>
              <a:rPr sz="24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00"/>
                </a:solidFill>
                <a:latin typeface="Calibri"/>
                <a:cs typeface="Calibri"/>
              </a:rPr>
              <a:t>acid</a:t>
            </a:r>
            <a:endParaRPr sz="2400">
              <a:latin typeface="Calibri"/>
              <a:cs typeface="Calibri"/>
            </a:endParaRPr>
          </a:p>
          <a:p>
            <a:pPr marL="490855">
              <a:lnSpc>
                <a:spcPct val="100000"/>
              </a:lnSpc>
              <a:spcBef>
                <a:spcPts val="710"/>
              </a:spcBef>
            </a:pPr>
            <a:r>
              <a:rPr sz="2400" spc="-20" dirty="0">
                <a:solidFill>
                  <a:srgbClr val="003300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-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Chronic</a:t>
            </a:r>
            <a:r>
              <a:rPr sz="2400" spc="-5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diseases</a:t>
            </a:r>
            <a:r>
              <a:rPr sz="2400" spc="-4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–</a:t>
            </a:r>
            <a:r>
              <a:rPr sz="2400" spc="-3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CKD,</a:t>
            </a:r>
            <a:r>
              <a:rPr sz="2400" spc="-7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JIA,</a:t>
            </a:r>
            <a:r>
              <a:rPr sz="2400" spc="-4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Hypothyroid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Chronic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Blood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Loss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Worms,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Visible</a:t>
            </a:r>
            <a:r>
              <a:rPr sz="2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chronic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bleeds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Hypoplastic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/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Aplastic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Anemia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Bone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marrow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Bone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Marrow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Replacement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Leukemia,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lymphoma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Hemolytic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increased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RBC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breakdown</a:t>
            </a:r>
            <a:endParaRPr sz="2400">
              <a:latin typeface="Calibri"/>
              <a:cs typeface="Calibri"/>
            </a:endParaRPr>
          </a:p>
          <a:p>
            <a:pPr marL="422275">
              <a:lnSpc>
                <a:spcPct val="100000"/>
              </a:lnSpc>
              <a:spcBef>
                <a:spcPts val="720"/>
              </a:spcBef>
            </a:pP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-</a:t>
            </a:r>
            <a:r>
              <a:rPr sz="24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Genetic,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congenital</a:t>
            </a:r>
            <a:r>
              <a:rPr sz="24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defects</a:t>
            </a:r>
            <a:endParaRPr sz="2400">
              <a:latin typeface="Calibri"/>
              <a:cs typeface="Calibri"/>
            </a:endParaRPr>
          </a:p>
          <a:p>
            <a:pPr marL="422275">
              <a:lnSpc>
                <a:spcPct val="100000"/>
              </a:lnSpc>
              <a:spcBef>
                <a:spcPts val="710"/>
              </a:spcBef>
            </a:pPr>
            <a:r>
              <a:rPr sz="2400" spc="-20" dirty="0">
                <a:solidFill>
                  <a:srgbClr val="003300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-</a:t>
            </a:r>
            <a:r>
              <a:rPr sz="24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Acquired</a:t>
            </a:r>
            <a:r>
              <a:rPr sz="2400" spc="-3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disorders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944" rIns="0" bIns="0" rtlCol="0">
            <a:spAutoFit/>
          </a:bodyPr>
          <a:lstStyle/>
          <a:p>
            <a:pPr marL="2059939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4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40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Calibri"/>
                <a:cs typeface="Calibri"/>
              </a:rPr>
              <a:t>History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46250"/>
            <a:ext cx="7028180" cy="409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Age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onset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Duration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Birth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Weight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Gestational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age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Milk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intake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Solid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diet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Feeding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problems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History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Blood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loss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bruising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Blood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Transfusions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indicate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severity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chronicity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Any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symptoms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symptoms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chronic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GI,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liver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or 	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kidney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174625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Examination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11198"/>
            <a:ext cx="6955790" cy="41338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Dysmorphic</a:t>
            </a:r>
            <a:r>
              <a:rPr sz="24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features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Congenital</a:t>
            </a:r>
            <a:r>
              <a:rPr sz="24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hypoplastic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anemia,</a:t>
            </a:r>
            <a:endParaRPr sz="2400">
              <a:latin typeface="Calibri"/>
              <a:cs typeface="Calibri"/>
            </a:endParaRPr>
          </a:p>
          <a:p>
            <a:pPr marL="2879090">
              <a:lnSpc>
                <a:spcPct val="100000"/>
              </a:lnSpc>
              <a:spcBef>
                <a:spcPts val="720"/>
              </a:spcBef>
            </a:pP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Chronic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hemolytic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anemia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Jaundice</a:t>
            </a:r>
            <a:r>
              <a:rPr sz="2400" spc="-2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Hemolysis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Tongue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(atrophy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papillae)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severe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Iron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deficiency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Purpura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bleeding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Thrombocytopenia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Kilonychia</a:t>
            </a:r>
            <a:r>
              <a:rPr sz="2400" spc="-6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–</a:t>
            </a:r>
            <a:r>
              <a:rPr sz="2400" spc="-8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severe</a:t>
            </a:r>
            <a:r>
              <a:rPr sz="2400" spc="-6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CC"/>
                </a:solidFill>
                <a:latin typeface="Calibri"/>
                <a:cs typeface="Calibri"/>
              </a:rPr>
              <a:t>Iron</a:t>
            </a:r>
            <a:r>
              <a:rPr sz="2400" spc="-85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CC"/>
                </a:solidFill>
                <a:latin typeface="Calibri"/>
                <a:cs typeface="Calibri"/>
              </a:rPr>
              <a:t>deficiency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Cardiac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examination</a:t>
            </a:r>
            <a:r>
              <a:rPr sz="2400" spc="-5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–</a:t>
            </a:r>
            <a:r>
              <a:rPr sz="2400" spc="-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Heart</a:t>
            </a:r>
            <a:r>
              <a:rPr sz="2400" spc="-3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Lymphadenopathy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leukemia,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lymphoma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Splenomegaly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Hemolysis,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leukemia,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lymphoma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1147" y="3771900"/>
            <a:ext cx="1482852" cy="19781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509" rIns="0" bIns="0" rtlCol="0">
            <a:spAutoFit/>
          </a:bodyPr>
          <a:lstStyle/>
          <a:p>
            <a:pPr marL="137858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Anemia</a:t>
            </a:r>
            <a:r>
              <a:rPr sz="4000" spc="-7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–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Investigations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11198"/>
            <a:ext cx="7545070" cy="40068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CBC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Hb,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Hematocrit,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MCV,MCH,MCHC,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TLC,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DLC,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Platelets)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Peripheral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Blood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Film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(microcytic,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normocytic,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macrocytic)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Reticulocyte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count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high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(hemolysis),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Low</a:t>
            </a:r>
            <a:r>
              <a:rPr sz="2400" spc="-2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(hypoplastic)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ESR,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CRP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(chronic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disease,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chronic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inflammation)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ts val="2735"/>
              </a:lnSpc>
              <a:spcBef>
                <a:spcPts val="70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Serum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Ferritin,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Serum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Iron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(Iron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deficiency,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chronic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inflammation)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Hemoglobin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Electrophoresis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(Hemoglobinopathies)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Bone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Marrow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Examination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(hypoplasia,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leukemia)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225" y="3303703"/>
            <a:ext cx="1362773" cy="13444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17528" y="3028950"/>
          <a:ext cx="1885949" cy="223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0250" y="1314450"/>
            <a:ext cx="5099050" cy="977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Motto          </a:t>
            </a:r>
            <a:r>
              <a:rPr lang="en-US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Vision</a:t>
            </a:r>
            <a:endParaRPr lang="en-US" sz="27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148" name="Content Placeholder 10"/>
          <p:cNvSpPr>
            <a:spLocks noGrp="1"/>
          </p:cNvSpPr>
          <p:nvPr>
            <p:ph sz="half" idx="2"/>
          </p:nvPr>
        </p:nvSpPr>
        <p:spPr>
          <a:xfrm>
            <a:off x="1516063" y="2800350"/>
            <a:ext cx="3086100" cy="3336925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9" name="Content Placeholder 12"/>
          <p:cNvSpPr>
            <a:spLocks noGrp="1"/>
          </p:cNvSpPr>
          <p:nvPr>
            <p:ph sz="quarter" idx="4"/>
          </p:nvPr>
        </p:nvSpPr>
        <p:spPr>
          <a:xfrm>
            <a:off x="4629150" y="2800350"/>
            <a:ext cx="3032125" cy="3336925"/>
          </a:xfrm>
        </p:spPr>
        <p:txBody>
          <a:bodyPr/>
          <a:lstStyle/>
          <a:p>
            <a:r>
              <a:rPr lang="en-US" altLang="en-US" smtClean="0"/>
              <a:t>To impart evidence based research oriented medical education</a:t>
            </a:r>
          </a:p>
          <a:p>
            <a:r>
              <a:rPr lang="en-US" altLang="en-US" smtClean="0"/>
              <a:t>To provide best possible patient care</a:t>
            </a:r>
          </a:p>
          <a:p>
            <a:r>
              <a:rPr lang="en-US" altLang="en-US" smtClean="0"/>
              <a:t>To inculcate the values of mutual respect and ethical practice of medicine</a:t>
            </a:r>
          </a:p>
          <a:p>
            <a:endParaRPr lang="en-US" altLang="en-US" smtClean="0"/>
          </a:p>
        </p:txBody>
      </p:sp>
      <p:pic>
        <p:nvPicPr>
          <p:cNvPr id="6150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7561" r="11351" b="8025"/>
          <a:stretch>
            <a:fillRect/>
          </a:stretch>
        </p:blipFill>
        <p:spPr bwMode="auto">
          <a:xfrm>
            <a:off x="5372100" y="1252538"/>
            <a:ext cx="1284288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6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673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RBC</a:t>
            </a:r>
            <a:r>
              <a:rPr sz="28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morphology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11198"/>
            <a:ext cx="5707380" cy="413385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SIZE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Normocyte</a:t>
            </a:r>
            <a:r>
              <a:rPr sz="2400" spc="-4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–</a:t>
            </a:r>
            <a:r>
              <a:rPr sz="2400" spc="-2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normal</a:t>
            </a:r>
            <a:r>
              <a:rPr sz="2400" spc="-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size</a:t>
            </a:r>
            <a:r>
              <a:rPr sz="2400" spc="-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(MCV</a:t>
            </a:r>
            <a:r>
              <a:rPr sz="24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=</a:t>
            </a:r>
            <a:r>
              <a:rPr sz="2400" spc="-1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75</a:t>
            </a:r>
            <a:r>
              <a:rPr sz="2400" spc="-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-</a:t>
            </a:r>
            <a:r>
              <a:rPr sz="2400" spc="-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105</a:t>
            </a:r>
            <a:r>
              <a:rPr sz="2400" spc="-2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3300"/>
                </a:solidFill>
                <a:latin typeface="Calibri"/>
                <a:cs typeface="Calibri"/>
              </a:rPr>
              <a:t>fl)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Microcyte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small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cells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(MCV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&lt;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75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fl)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Macrocye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large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cells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(MCV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&gt;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105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fl)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SHAPES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Anisocytosis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variation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size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Poikilocytosis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variation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shapes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Spherocyte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small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round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cell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2120" y="0"/>
            <a:ext cx="3611879" cy="203149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366" rIns="0" bIns="0" rtlCol="0">
            <a:spAutoFit/>
          </a:bodyPr>
          <a:lstStyle/>
          <a:p>
            <a:pPr marL="60134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Normocytic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(MCV</a:t>
            </a:r>
            <a:r>
              <a:rPr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75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105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fl)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02638"/>
            <a:ext cx="6389370" cy="312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Acute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blood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loss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Chronic</a:t>
            </a:r>
            <a:r>
              <a:rPr sz="2400" spc="-7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diseases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Hypo-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plastic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Anemia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Decreased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RBC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production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6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Hemolytic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Anemia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(G6-</a:t>
            </a:r>
            <a:r>
              <a:rPr sz="2400" dirty="0">
                <a:latin typeface="Calibri"/>
                <a:cs typeface="Calibri"/>
              </a:rPr>
              <a:t>PD,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AHA)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7671" y="4317491"/>
            <a:ext cx="3386328" cy="25405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919" rIns="0" bIns="0" rtlCol="0">
            <a:spAutoFit/>
          </a:bodyPr>
          <a:lstStyle/>
          <a:p>
            <a:pPr marL="116205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Microcytic</a:t>
            </a:r>
            <a:r>
              <a:rPr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(MCV</a:t>
            </a:r>
            <a:r>
              <a:rPr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&lt;</a:t>
            </a:r>
            <a:r>
              <a:rPr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75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fl)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02638"/>
            <a:ext cx="7543165" cy="2217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Iron</a:t>
            </a:r>
            <a:r>
              <a:rPr sz="24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deficiency</a:t>
            </a:r>
            <a:r>
              <a:rPr sz="24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anemia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Hemolytic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Anemia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(Thalassemia,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Hereditary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Spherocytosis)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Chronic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diseases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7444" y="4093463"/>
            <a:ext cx="3686555" cy="27645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919" rIns="0" bIns="0" rtlCol="0">
            <a:spAutoFit/>
          </a:bodyPr>
          <a:lstStyle/>
          <a:p>
            <a:pPr marL="111061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Macrocytic</a:t>
            </a:r>
            <a:r>
              <a:rPr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(MCV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75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fl)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02638"/>
            <a:ext cx="4985385" cy="2217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Hemolytic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Anemia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(chronic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hemolysis)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Folic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Acid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Deficiency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Vitamin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B12</a:t>
            </a:r>
            <a:r>
              <a:rPr sz="24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deficiency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6547" y="4232147"/>
            <a:ext cx="3997452" cy="26258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198247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Iron</a:t>
            </a:r>
            <a:r>
              <a:rPr sz="36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36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C00000"/>
                </a:solidFill>
                <a:latin typeface="Calibri"/>
                <a:cs typeface="Calibri"/>
              </a:rPr>
              <a:t>Human</a:t>
            </a:r>
            <a:r>
              <a:rPr sz="36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C00000"/>
                </a:solidFill>
                <a:latin typeface="Calibri"/>
                <a:cs typeface="Calibri"/>
              </a:rPr>
              <a:t>body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07918"/>
            <a:ext cx="7492365" cy="35617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029" algn="l"/>
                <a:tab pos="158115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Adults: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3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- 5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gm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Children: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55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/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60"/>
              </a:spcBef>
            </a:pPr>
            <a:endParaRPr sz="2800">
              <a:latin typeface="Calibri"/>
              <a:cs typeface="Calibri"/>
            </a:endParaRPr>
          </a:p>
          <a:p>
            <a:pPr marL="321945" indent="-30924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21945" algn="l"/>
                <a:tab pos="3200400" algn="l"/>
              </a:tabLst>
            </a:pP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Hemoglobin</a:t>
            </a:r>
            <a:r>
              <a:rPr sz="28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8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70%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	(200</a:t>
            </a:r>
            <a:r>
              <a:rPr sz="28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mg</a:t>
            </a:r>
            <a:r>
              <a:rPr sz="28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Iron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8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00000"/>
                </a:solidFill>
                <a:latin typeface="Calibri"/>
                <a:cs typeface="Calibri"/>
              </a:rPr>
              <a:t>ml</a:t>
            </a:r>
            <a:r>
              <a:rPr sz="2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Calibri"/>
                <a:cs typeface="Calibri"/>
              </a:rPr>
              <a:t>blood)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05"/>
              </a:spcBef>
              <a:buFont typeface="Wingdings"/>
              <a:buChar char=""/>
              <a:tabLst>
                <a:tab pos="240665" algn="l"/>
                <a:tab pos="2085339" algn="l"/>
                <a:tab pos="2426970" algn="l"/>
              </a:tabLst>
            </a:pP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Body</a:t>
            </a:r>
            <a:r>
              <a:rPr sz="28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stores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	</a:t>
            </a:r>
            <a:r>
              <a:rPr sz="2800" spc="-50" dirty="0">
                <a:solidFill>
                  <a:srgbClr val="6F2F9F"/>
                </a:solidFill>
                <a:latin typeface="Calibri"/>
                <a:cs typeface="Calibri"/>
              </a:rPr>
              <a:t>=</a:t>
            </a:r>
            <a:r>
              <a:rPr sz="2800" dirty="0">
                <a:solidFill>
                  <a:srgbClr val="6F2F9F"/>
                </a:solidFill>
                <a:latin typeface="Calibri"/>
                <a:cs typeface="Calibri"/>
              </a:rPr>
              <a:t>	</a:t>
            </a:r>
            <a:r>
              <a:rPr sz="2800" spc="-25" dirty="0">
                <a:solidFill>
                  <a:srgbClr val="6F2F9F"/>
                </a:solidFill>
                <a:latin typeface="Calibri"/>
                <a:cs typeface="Calibri"/>
              </a:rPr>
              <a:t>26%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20"/>
              </a:spcBef>
              <a:buFont typeface="Wingdings"/>
              <a:buChar char="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Myoglobin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(muscles)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3.9%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7415" y="1419728"/>
            <a:ext cx="1584724" cy="17554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232854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6F2F9F"/>
                </a:solidFill>
                <a:latin typeface="Calibri"/>
                <a:cs typeface="Calibri"/>
              </a:rPr>
              <a:t>Sources</a:t>
            </a:r>
            <a:r>
              <a:rPr sz="3600" spc="-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36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6F2F9F"/>
                </a:solidFill>
                <a:latin typeface="Calibri"/>
                <a:cs typeface="Calibri"/>
              </a:rPr>
              <a:t>IRON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0029" algn="l"/>
              </a:tabLst>
            </a:pPr>
            <a:r>
              <a:rPr spc="-10" dirty="0"/>
              <a:t>Liver</a:t>
            </a: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>
                <a:solidFill>
                  <a:srgbClr val="FF0000"/>
                </a:solidFill>
              </a:rPr>
              <a:t>Red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Meat</a:t>
            </a: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>
                <a:solidFill>
                  <a:srgbClr val="008000"/>
                </a:solidFill>
              </a:rPr>
              <a:t>Green</a:t>
            </a:r>
            <a:r>
              <a:rPr spc="-80" dirty="0">
                <a:solidFill>
                  <a:srgbClr val="008000"/>
                </a:solidFill>
              </a:rPr>
              <a:t> </a:t>
            </a:r>
            <a:r>
              <a:rPr spc="-10" dirty="0">
                <a:solidFill>
                  <a:srgbClr val="008000"/>
                </a:solidFill>
              </a:rPr>
              <a:t>vegetables</a:t>
            </a: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pc="-10" dirty="0">
              <a:solidFill>
                <a:srgbClr val="008000"/>
              </a:solidFill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pc="-10" dirty="0">
                <a:solidFill>
                  <a:srgbClr val="006FC0"/>
                </a:solidFill>
              </a:rPr>
              <a:t>Recommended</a:t>
            </a:r>
            <a:r>
              <a:rPr spc="-10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Dietary</a:t>
            </a:r>
            <a:r>
              <a:rPr spc="-10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Allowance</a:t>
            </a:r>
            <a:r>
              <a:rPr spc="-85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(RDA)</a:t>
            </a:r>
          </a:p>
          <a:p>
            <a:pPr marL="240029" indent="-227329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>
                <a:solidFill>
                  <a:srgbClr val="FF0000"/>
                </a:solidFill>
              </a:rPr>
              <a:t>IRON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10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mg/day</a:t>
            </a: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pc="-10" dirty="0">
              <a:solidFill>
                <a:srgbClr val="FF0000"/>
              </a:solidFill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dirty="0">
                <a:solidFill>
                  <a:srgbClr val="000000"/>
                </a:solidFill>
              </a:rPr>
              <a:t>Only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10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%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ingested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Iron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absorbed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body</a:t>
            </a: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029" algn="l"/>
              </a:tabLst>
            </a:pPr>
            <a:r>
              <a:rPr dirty="0">
                <a:solidFill>
                  <a:srgbClr val="FF0000"/>
                </a:solidFill>
              </a:rPr>
              <a:t>Heme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Iron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is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better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absorbed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than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other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forms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6728" y="1690116"/>
            <a:ext cx="2557272" cy="19187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366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Deficiency</a:t>
            </a:r>
            <a:r>
              <a:rPr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common</a:t>
            </a:r>
            <a:r>
              <a:rPr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reasons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73682"/>
            <a:ext cx="7649209" cy="37877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0029" marR="5080" indent="-227329">
              <a:lnSpc>
                <a:spcPts val="23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Newborns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have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sufficient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Iron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stores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last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six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months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– 	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except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when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mother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anemic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OR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baby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preterm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marR="166370" indent="-227329">
              <a:lnSpc>
                <a:spcPts val="23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deficiency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likely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develop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after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six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months 	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supplemented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Iron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Animal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milk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very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poor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source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Iron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6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marR="739775" indent="-227329">
              <a:lnSpc>
                <a:spcPts val="23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Children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less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than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three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years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age,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who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take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large 	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amount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animal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milk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daily,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deficient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1631" y="3560064"/>
            <a:ext cx="2182368" cy="12252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z="3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deficiency</a:t>
            </a:r>
            <a:r>
              <a:rPr sz="3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3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3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Complications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2259838"/>
            <a:ext cx="6518275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Low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physical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performance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6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Impaired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cognitive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functions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poor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learning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ability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4540377"/>
            <a:ext cx="5575300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Breath-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holding</a:t>
            </a:r>
            <a:r>
              <a:rPr sz="2400" spc="-4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spells</a:t>
            </a:r>
            <a:r>
              <a:rPr sz="24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in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8000"/>
                </a:solidFill>
                <a:latin typeface="Calibri"/>
                <a:cs typeface="Calibri"/>
              </a:rPr>
              <a:t>children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Increased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risk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febrile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seizures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children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3783" y="4367783"/>
            <a:ext cx="2490216" cy="24902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4304" y="1479803"/>
            <a:ext cx="2139696" cy="16032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673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deficiency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Differential</a:t>
            </a:r>
            <a:r>
              <a:rPr sz="28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Diagnosis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02638"/>
            <a:ext cx="8051800" cy="345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Hypoplastic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Anemia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Purpura,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Leukopenia,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Thrombocytopenia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Hemolytic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Splenomegaly,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increased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Reticulocytes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Chronic</a:t>
            </a:r>
            <a:r>
              <a:rPr sz="2400" spc="-7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diseases</a:t>
            </a:r>
            <a:r>
              <a:rPr sz="2400" spc="-4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(CKD,</a:t>
            </a:r>
            <a:r>
              <a:rPr sz="2400" spc="-6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JIA,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Hypothyroid)</a:t>
            </a:r>
            <a:r>
              <a:rPr sz="2400" spc="-5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–</a:t>
            </a:r>
            <a:r>
              <a:rPr sz="2400" spc="-3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Symptoms</a:t>
            </a:r>
            <a:r>
              <a:rPr sz="2400" spc="-7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&amp;</a:t>
            </a:r>
            <a:r>
              <a:rPr sz="2400" spc="-4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Signs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9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marR="158115" indent="-227329">
              <a:lnSpc>
                <a:spcPts val="259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Bone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Marrow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Replacement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(Leukemia,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lymphoma)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Purpura, 	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Lymphadenopathy,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Hepatosplenomegaly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082" rIns="0" bIns="0" rtlCol="0">
            <a:spAutoFit/>
          </a:bodyPr>
          <a:lstStyle/>
          <a:p>
            <a:pPr marL="118237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 MT"/>
                <a:cs typeface="Arial MT"/>
              </a:rPr>
              <a:t>Diagnosis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of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solidFill>
                  <a:srgbClr val="C00000"/>
                </a:solidFill>
                <a:latin typeface="Arial MT"/>
                <a:cs typeface="Arial MT"/>
              </a:rPr>
              <a:t>IRON</a:t>
            </a:r>
            <a:r>
              <a:rPr spc="-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deficiency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26819"/>
            <a:ext cx="6833234" cy="422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Clinical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Diagnosis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(pallor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pica)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Spleen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enlarged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9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Lab</a:t>
            </a:r>
            <a:r>
              <a:rPr sz="2400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Diagnosis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Hemoglobin</a:t>
            </a:r>
            <a:r>
              <a:rPr sz="2400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low,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TRBC</a:t>
            </a:r>
            <a:r>
              <a:rPr sz="2400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count</a:t>
            </a:r>
            <a:r>
              <a:rPr sz="2400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low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MCV,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MCH,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MCHC</a:t>
            </a:r>
            <a:r>
              <a:rPr sz="24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all</a:t>
            </a:r>
            <a:r>
              <a:rPr sz="2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low,</a:t>
            </a:r>
            <a:r>
              <a:rPr sz="2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RDW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increased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Blood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film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Microcytosis,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Hypochromia,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Anisocytosis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Platelets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count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increased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Serum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Ferritin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level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&lt;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10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ng/ml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Serum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Iron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level</a:t>
            </a:r>
            <a:r>
              <a:rPr sz="2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&lt;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70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mcg/dl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1131" y="4591811"/>
            <a:ext cx="2372868" cy="17800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1131" y="1443227"/>
            <a:ext cx="2372867" cy="17800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911225"/>
            <a:ext cx="5657850" cy="906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b="1" spc="-56" dirty="0">
                <a:solidFill>
                  <a:srgbClr val="C00000"/>
                </a:solidFill>
              </a:rPr>
              <a:t> Professor Umar Model of  Integrated Lecture 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E0E7F40-3D62-4169-9D45-99ADA8EB5356}" type="slidenum">
              <a:rPr lang="en-US" altLang="en-US" sz="900">
                <a:solidFill>
                  <a:srgbClr val="898989"/>
                </a:solidFill>
                <a:latin typeface="Garamond" panose="02020404030301010803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900">
              <a:solidFill>
                <a:srgbClr val="898989"/>
              </a:solidFill>
              <a:latin typeface="Garamond" panose="02020404030301010803" pitchFamily="18" charset="0"/>
            </a:endParaRPr>
          </a:p>
        </p:txBody>
      </p:sp>
      <p:pic>
        <p:nvPicPr>
          <p:cNvPr id="11268" name="Picture 2" descr="C:\Users\User\Downloads\WhatsApp Image 2022-10-11 at 2.02.06 PM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065338"/>
            <a:ext cx="5886450" cy="3421062"/>
          </a:xfrm>
        </p:spPr>
      </p:pic>
      <p:pic>
        <p:nvPicPr>
          <p:cNvPr id="1126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20800"/>
            <a:ext cx="7985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5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3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Blood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peripheral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film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in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Iron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deficiency</a:t>
            </a:r>
            <a:r>
              <a:rPr spc="-9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anemia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364" y="1973579"/>
            <a:ext cx="5605272" cy="42031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499109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z="3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Deficiency</a:t>
            </a:r>
            <a:r>
              <a:rPr sz="3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3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3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Treatment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02638"/>
            <a:ext cx="6893559" cy="4116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Diet</a:t>
            </a:r>
            <a:r>
              <a:rPr sz="2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modification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(less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milk,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products)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Oral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therapy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marR="617855" indent="-227329">
              <a:lnSpc>
                <a:spcPts val="259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Intravenous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Iron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administration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day 	</a:t>
            </a:r>
            <a:r>
              <a:rPr sz="2400" dirty="0">
                <a:latin typeface="Calibri"/>
                <a:cs typeface="Calibri"/>
              </a:rPr>
              <a:t>IV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slowly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2-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hours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1-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doses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60"/>
              </a:lnSpc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(given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severe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anemia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or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oral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iron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intolerance)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95"/>
              </a:spcBef>
            </a:pP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Packed</a:t>
            </a:r>
            <a:r>
              <a:rPr sz="24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RBC</a:t>
            </a:r>
            <a:r>
              <a:rPr sz="24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transfusion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(for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rapid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correction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severe 	anemia)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45021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z="3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Deficiency</a:t>
            </a:r>
            <a:r>
              <a:rPr sz="3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3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3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Prevention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773682"/>
            <a:ext cx="7693812" cy="4315027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0029" marR="5080" indent="-227329">
              <a:lnSpc>
                <a:spcPts val="23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Animal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Milk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main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nutrition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for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most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infants</a:t>
            </a:r>
            <a:r>
              <a:rPr sz="2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and 	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small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children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 smtClean="0">
                <a:solidFill>
                  <a:srgbClr val="6F2F9F"/>
                </a:solidFill>
                <a:latin typeface="Calibri"/>
                <a:cs typeface="Calibri"/>
              </a:rPr>
              <a:t>Pakistan</a:t>
            </a:r>
            <a:endParaRPr lang="en-US" sz="2400" spc="-10" dirty="0" smtClean="0">
              <a:solidFill>
                <a:srgbClr val="6F2F9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40029" algn="l"/>
              </a:tabLst>
            </a:pPr>
            <a:endParaRPr sz="2400" dirty="0">
              <a:latin typeface="Calibri"/>
              <a:cs typeface="Calibri"/>
            </a:endParaRPr>
          </a:p>
          <a:p>
            <a:pPr marL="240029" marR="189230" indent="-227329">
              <a:lnSpc>
                <a:spcPct val="800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Iron</a:t>
            </a:r>
            <a:r>
              <a:rPr sz="24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deficiency</a:t>
            </a:r>
            <a:r>
              <a:rPr sz="24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2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likely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develop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after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six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months 	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diet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supplemented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 smtClean="0">
                <a:latin typeface="Calibri"/>
                <a:cs typeface="Calibri"/>
              </a:rPr>
              <a:t>Iron</a:t>
            </a:r>
            <a:endParaRPr sz="2400" dirty="0">
              <a:latin typeface="Calibri"/>
              <a:cs typeface="Calibri"/>
            </a:endParaRPr>
          </a:p>
          <a:p>
            <a:pPr marL="240029" marR="128270" indent="-227329">
              <a:lnSpc>
                <a:spcPts val="23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one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age,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6F2F9F"/>
                </a:solidFill>
                <a:latin typeface="Calibri"/>
                <a:cs typeface="Calibri"/>
              </a:rPr>
              <a:t>milk not more than 1 </a:t>
            </a:r>
            <a:r>
              <a:rPr lang="en-US" sz="2400" dirty="0" err="1" smtClean="0">
                <a:solidFill>
                  <a:srgbClr val="6F2F9F"/>
                </a:solidFill>
                <a:latin typeface="Calibri"/>
                <a:cs typeface="Calibri"/>
              </a:rPr>
              <a:t>litre</a:t>
            </a:r>
            <a:r>
              <a:rPr sz="2400" spc="-20" dirty="0" smtClean="0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endParaRPr lang="en-US" sz="2400" spc="-20" dirty="0" smtClean="0">
              <a:solidFill>
                <a:srgbClr val="6F2F9F"/>
              </a:solidFill>
              <a:latin typeface="Calibri"/>
              <a:cs typeface="Calibri"/>
            </a:endParaRPr>
          </a:p>
          <a:p>
            <a:pPr marL="240029" marR="128270" indent="-227329">
              <a:lnSpc>
                <a:spcPts val="23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After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two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years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age,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milk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once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day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0" dirty="0" smtClean="0">
                <a:solidFill>
                  <a:srgbClr val="C00000"/>
                </a:solidFill>
                <a:latin typeface="Calibri"/>
                <a:cs typeface="Calibri"/>
              </a:rPr>
              <a:t>only</a:t>
            </a:r>
            <a:endParaRPr lang="en-US" sz="2400" spc="-2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240029" algn="l"/>
              </a:tabLst>
            </a:pPr>
            <a:endParaRPr lang="en-US" sz="2400" spc="-2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029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Liver</a:t>
            </a:r>
            <a:r>
              <a:rPr kumimoji="0" lang="en-US" sz="2400" b="0" i="0" u="none" strike="noStrike" kern="0" cap="none" spc="-3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lang="en-US" sz="2400" b="0" i="0" u="none" strike="noStrike" kern="0" cap="none" spc="-3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animal</a:t>
            </a:r>
            <a:r>
              <a:rPr kumimoji="0" lang="en-US" sz="2400" b="0" i="0" u="none" strike="noStrike" kern="0" cap="none" spc="-4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meat</a:t>
            </a:r>
            <a:r>
              <a:rPr kumimoji="0" lang="en-US" sz="2400" b="0" i="0" u="none" strike="noStrike" kern="0" cap="none" spc="-4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as</a:t>
            </a:r>
            <a:r>
              <a:rPr kumimoji="0" lang="en-US" sz="2400" b="0" i="0" u="none" strike="noStrike" kern="0" cap="none" spc="-3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part</a:t>
            </a:r>
            <a:r>
              <a:rPr kumimoji="0" lang="en-US" sz="2400" b="0" i="0" u="none" strike="noStrike" kern="0" cap="none" spc="-4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lang="en-US" sz="2400" b="0" i="0" u="none" strike="noStrike" kern="0" cap="none" spc="-3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-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diet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029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Iron</a:t>
            </a:r>
            <a:r>
              <a:rPr kumimoji="0" lang="en-US" sz="24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supplementation</a:t>
            </a:r>
            <a:r>
              <a:rPr kumimoji="0" lang="en-US" sz="2400" b="0" i="0" u="none" strike="noStrike" kern="0" cap="none" spc="-4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=</a:t>
            </a:r>
            <a:r>
              <a:rPr kumimoji="0" lang="en-US" sz="24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1-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lang="en-US" sz="24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mg</a:t>
            </a:r>
            <a:r>
              <a:rPr kumimoji="0" lang="en-US" sz="2400" b="0" i="0" u="none" strike="noStrike" kern="0" cap="none" spc="-3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lang="en-US" sz="24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kg</a:t>
            </a:r>
            <a:r>
              <a:rPr kumimoji="0" lang="en-US" sz="2400" b="0" i="0" u="none" strike="noStrike" kern="0" cap="none" spc="-4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lang="en-US" sz="2400" b="0" i="0" u="none" strike="noStrike" kern="0" cap="none" spc="-1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400" b="0" i="0" u="none" strike="noStrike" kern="0" cap="none" spc="-2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cs typeface="Calibri"/>
              </a:rPr>
              <a:t>day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240029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5683" y="4681204"/>
            <a:ext cx="1779651" cy="137159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465201"/>
            <a:ext cx="7646669" cy="492443"/>
          </a:xfrm>
        </p:spPr>
        <p:txBody>
          <a:bodyPr/>
          <a:lstStyle/>
          <a:p>
            <a:r>
              <a:rPr lang="en-US" dirty="0" smtClean="0"/>
              <a:t>Research/ recent advances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3" y="1637420"/>
            <a:ext cx="5729288" cy="50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50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REFERENCE BOOKS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42" y="1711198"/>
            <a:ext cx="6053455" cy="110799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dirty="0" smtClean="0"/>
              <a:t>BASIS </a:t>
            </a:r>
            <a:r>
              <a:rPr lang="en-US" dirty="0"/>
              <a:t>OF PEDIATRICS by PERVAIZ AKBAR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	(REVISED </a:t>
            </a:r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107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557134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Bio ethical aspects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514600"/>
            <a:ext cx="6053455" cy="295465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1-informed consent from parents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2-early detection and treatment of anemia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3- socioeconomic status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4- Resource allocation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5- cultural sensitivity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6-Parental non adherence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7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465201"/>
            <a:ext cx="7646669" cy="49244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Learning </a:t>
            </a:r>
            <a:r>
              <a:rPr lang="en-US" b="1" dirty="0" smtClean="0">
                <a:solidFill>
                  <a:srgbClr val="FF0000"/>
                </a:solidFill>
              </a:rPr>
              <a:t>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542" y="1711198"/>
            <a:ext cx="7687792" cy="406265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dirty="0">
                <a:solidFill>
                  <a:schemeClr val="tx1"/>
                </a:solidFill>
              </a:rPr>
              <a:t>the end of this session, students will be able to:</a:t>
            </a:r>
          </a:p>
          <a:p>
            <a:r>
              <a:rPr lang="en-US" dirty="0">
                <a:solidFill>
                  <a:schemeClr val="tx1"/>
                </a:solidFill>
              </a:rPr>
              <a:t>✅ Define anemia and classify its types.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✅ Explain the etiology and pathophysiology of iron deficiency anemia (IDA).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✅ Identify the clinical features, diagnostic approach, and laboratory findings of IDA.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✅ Discuss the management, including iron therapy and dietary modifications.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✅ Recognize complications and preventive strategies for IDA in children.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0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7646669" cy="1969770"/>
          </a:xfrm>
        </p:spPr>
        <p:txBody>
          <a:bodyPr/>
          <a:lstStyle/>
          <a:p>
            <a:pPr algn="ctr"/>
            <a:r>
              <a:rPr lang="en-US" b="1" dirty="0" smtClean="0"/>
              <a:t>Vertical Integration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Anatomy</a:t>
            </a:r>
            <a:br>
              <a:rPr lang="en-US" dirty="0" smtClean="0"/>
            </a:br>
            <a:r>
              <a:rPr lang="en-US" dirty="0" smtClean="0"/>
              <a:t>Physiology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2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2866" y="465201"/>
            <a:ext cx="4939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Anatomy</a:t>
            </a:r>
            <a:r>
              <a:rPr sz="36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600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Erythropoiesis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967816"/>
            <a:ext cx="7196455" cy="429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276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(RBC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production)</a:t>
            </a:r>
            <a:endParaRPr sz="32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7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fetal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life,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erythropoiesis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occurs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liver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spleen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After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birth,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RBCs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are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produced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Bone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marrow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5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marR="423545" indent="-227329">
              <a:lnSpc>
                <a:spcPts val="259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Active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Bone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marrow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small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children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present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all 	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skeleton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30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Active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marrow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adults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present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axial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skeleton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6561" y="465201"/>
            <a:ext cx="5232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Physiology</a:t>
            </a:r>
            <a:r>
              <a:rPr sz="36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36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Erythropoiesis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967816"/>
            <a:ext cx="7665084" cy="4876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3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(RBC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production)</a:t>
            </a:r>
            <a:endParaRPr sz="32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7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Anemia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other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disorders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produce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cellular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hypoxia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Hypoxia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stimulus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production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erythropoietin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Erythropoietin</a:t>
            </a:r>
            <a:r>
              <a:rPr sz="2400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produced</a:t>
            </a:r>
            <a:r>
              <a:rPr sz="2400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kidney</a:t>
            </a:r>
            <a:r>
              <a:rPr sz="2400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stimulates</a:t>
            </a:r>
            <a:r>
              <a:rPr sz="2400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Erythropoiesis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Thyroid</a:t>
            </a:r>
            <a:r>
              <a:rPr sz="2400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hormones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are</a:t>
            </a:r>
            <a:r>
              <a:rPr sz="24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needed</a:t>
            </a:r>
            <a:r>
              <a:rPr sz="24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sz="2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erythropoiesis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Adrenal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cortical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steroids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erythropoiesis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1913889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Physiology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20342"/>
            <a:ext cx="7431405" cy="426021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52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Average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lifespan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RBCs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120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days</a:t>
            </a:r>
            <a:endParaRPr sz="2400">
              <a:latin typeface="Calibri"/>
              <a:cs typeface="Calibri"/>
            </a:endParaRPr>
          </a:p>
          <a:p>
            <a:pPr marL="240029" marR="5080" indent="-227329" algn="just">
              <a:lnSpc>
                <a:spcPts val="23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About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body's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total</a:t>
            </a:r>
            <a:r>
              <a:rPr sz="2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red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blood</a:t>
            </a:r>
            <a:r>
              <a:rPr sz="2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cells</a:t>
            </a:r>
            <a:r>
              <a:rPr sz="2400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are</a:t>
            </a:r>
            <a:r>
              <a:rPr sz="2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Calibri"/>
                <a:cs typeface="Calibri"/>
              </a:rPr>
              <a:t>produced 	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400" spc="4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replaced</a:t>
            </a:r>
            <a:r>
              <a:rPr sz="2400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per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F2F9F"/>
                </a:solidFill>
                <a:latin typeface="Calibri"/>
                <a:cs typeface="Calibri"/>
              </a:rPr>
              <a:t>day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occurs</a:t>
            </a:r>
            <a:r>
              <a:rPr sz="24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when</a:t>
            </a:r>
            <a:r>
              <a:rPr sz="24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there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is:</a:t>
            </a:r>
            <a:endParaRPr sz="2400">
              <a:latin typeface="Calibri"/>
              <a:cs typeface="Calibri"/>
            </a:endParaRPr>
          </a:p>
          <a:p>
            <a:pPr marL="216535">
              <a:lnSpc>
                <a:spcPct val="100000"/>
              </a:lnSpc>
              <a:spcBef>
                <a:spcPts val="420"/>
              </a:spcBef>
            </a:pP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4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decreased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production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RBCs</a:t>
            </a:r>
            <a:endParaRPr sz="2400">
              <a:latin typeface="Calibri"/>
              <a:cs typeface="Calibri"/>
            </a:endParaRPr>
          </a:p>
          <a:p>
            <a:pPr marL="216535">
              <a:lnSpc>
                <a:spcPct val="100000"/>
              </a:lnSpc>
              <a:spcBef>
                <a:spcPts val="430"/>
              </a:spcBef>
            </a:pP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increased</a:t>
            </a:r>
            <a:r>
              <a:rPr sz="2400" spc="-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00"/>
                </a:solidFill>
                <a:latin typeface="Calibri"/>
                <a:cs typeface="Calibri"/>
              </a:rPr>
              <a:t>destruction</a:t>
            </a:r>
            <a:r>
              <a:rPr sz="2400" spc="-55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/</a:t>
            </a:r>
            <a:r>
              <a:rPr sz="2400" spc="-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loss</a:t>
            </a:r>
            <a:r>
              <a:rPr sz="2400" spc="-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00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0033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00"/>
                </a:solidFill>
                <a:latin typeface="Calibri"/>
                <a:cs typeface="Calibri"/>
              </a:rPr>
              <a:t>RBCs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Calibri"/>
              <a:cs typeface="Calibri"/>
            </a:endParaRPr>
          </a:p>
          <a:p>
            <a:pPr marL="240029" marR="26670" indent="-227329" algn="just">
              <a:lnSpc>
                <a:spcPts val="2300"/>
              </a:lnSpc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normal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functioning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Bone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marrow,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Anemia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results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in 	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Erythroid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Hyperplasia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which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can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increase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RBC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production 	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many</a:t>
            </a:r>
            <a:r>
              <a:rPr sz="24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times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5888" y="3017520"/>
            <a:ext cx="1658111" cy="17876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646669" cy="984885"/>
          </a:xfrm>
        </p:spPr>
        <p:txBody>
          <a:bodyPr/>
          <a:lstStyle/>
          <a:p>
            <a:pPr algn="ctr"/>
            <a:r>
              <a:rPr lang="en-US" b="1" dirty="0" smtClean="0"/>
              <a:t>Horizontal Integration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Community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53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1007</Words>
  <Application>Microsoft Office PowerPoint</Application>
  <PresentationFormat>On-screen Show (4:3)</PresentationFormat>
  <Paragraphs>244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Arial Black</vt:lpstr>
      <vt:lpstr>Arial MT</vt:lpstr>
      <vt:lpstr>Calibri</vt:lpstr>
      <vt:lpstr>Calibri Light</vt:lpstr>
      <vt:lpstr>Garamond</vt:lpstr>
      <vt:lpstr>Times New Roman</vt:lpstr>
      <vt:lpstr>Verdana</vt:lpstr>
      <vt:lpstr>Wingdings</vt:lpstr>
      <vt:lpstr>Office Theme</vt:lpstr>
      <vt:lpstr>A Brief Review of Anemia in Children</vt:lpstr>
      <vt:lpstr>Motto          Vision</vt:lpstr>
      <vt:lpstr> Professor Umar Model of  Integrated Lecture </vt:lpstr>
      <vt:lpstr>Learning Objectives</vt:lpstr>
      <vt:lpstr>Vertical Integration  Anatomy Physiology </vt:lpstr>
      <vt:lpstr>Anatomy of Erythropoiesis</vt:lpstr>
      <vt:lpstr>Physiology of Erythropoiesis</vt:lpstr>
      <vt:lpstr>Anemia – Physiology</vt:lpstr>
      <vt:lpstr>Horizontal Integration Community Medicine</vt:lpstr>
      <vt:lpstr>Anemia – Epidemiology</vt:lpstr>
      <vt:lpstr>Iron Deficiency Anemia – Epidemiology National Nutrition Survey – 2018</vt:lpstr>
      <vt:lpstr>Core Subject</vt:lpstr>
      <vt:lpstr>Anemia – Definition</vt:lpstr>
      <vt:lpstr>Anemia – Abnormal Symptoms</vt:lpstr>
      <vt:lpstr>Anemia – Abnormal Signs</vt:lpstr>
      <vt:lpstr>Anemia – Etiology</vt:lpstr>
      <vt:lpstr>Anemia – History</vt:lpstr>
      <vt:lpstr>Anemia – Examination</vt:lpstr>
      <vt:lpstr>Anemia – Investigations</vt:lpstr>
      <vt:lpstr>Anemia – RBC morphology</vt:lpstr>
      <vt:lpstr>Normocytic Anemia (MCV = 75 - 105 fl)</vt:lpstr>
      <vt:lpstr>Microcytic Anemia (MCV &lt; 75 fl)</vt:lpstr>
      <vt:lpstr>Macrocytic Anemia (MCV &gt; 75 fl)</vt:lpstr>
      <vt:lpstr>Iron in Human body</vt:lpstr>
      <vt:lpstr>Sources of IRON</vt:lpstr>
      <vt:lpstr>Iron Deficiency Anemia – common reasons</vt:lpstr>
      <vt:lpstr>Iron deficiency Anemia – Complications</vt:lpstr>
      <vt:lpstr>Iron deficiency Anemia – Differential Diagnosis</vt:lpstr>
      <vt:lpstr>Diagnosis of IRON deficiency</vt:lpstr>
      <vt:lpstr>Blood peripheral film in Iron deficiency anemia</vt:lpstr>
      <vt:lpstr>Iron Deficiency Anemia – Treatment</vt:lpstr>
      <vt:lpstr>Iron Deficiency Anemia – Prevention</vt:lpstr>
      <vt:lpstr>Research/ recent advances</vt:lpstr>
      <vt:lpstr>REFERENCE BOOKS </vt:lpstr>
      <vt:lpstr>Bio ethical aspects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Review of Anemia in Children</dc:title>
  <cp:lastModifiedBy>DELL</cp:lastModifiedBy>
  <cp:revision>26</cp:revision>
  <dcterms:created xsi:type="dcterms:W3CDTF">2025-02-06T05:25:07Z</dcterms:created>
  <dcterms:modified xsi:type="dcterms:W3CDTF">2025-02-20T07:31:21Z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2025-02-06T00:00:00Z</vt:filetime>
  </property>
  <property fmtid="{D5CDD505-2E9C-101B-9397-08002B2CF9AE}" pid="3" name="LastSaved">
    <vt:filetime>2025-02-06T00:00:00Z</vt:filetime>
  </property>
  <property fmtid="{D5CDD505-2E9C-101B-9397-08002B2CF9AE}" pid="4" name="Producer">
    <vt:lpwstr>iLovePDF</vt:lpwstr>
  </property>
</Properties>
</file>