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9" r:id="rId1"/>
  </p:sldMasterIdLst>
  <p:notesMasterIdLst>
    <p:notesMasterId r:id="rId57"/>
  </p:notesMasterIdLst>
  <p:sldIdLst>
    <p:sldId id="395" r:id="rId2"/>
    <p:sldId id="396" r:id="rId3"/>
    <p:sldId id="397" r:id="rId4"/>
    <p:sldId id="398" r:id="rId5"/>
    <p:sldId id="391" r:id="rId6"/>
    <p:sldId id="392" r:id="rId7"/>
    <p:sldId id="393" r:id="rId8"/>
    <p:sldId id="256" r:id="rId9"/>
    <p:sldId id="331" r:id="rId10"/>
    <p:sldId id="291" r:id="rId11"/>
    <p:sldId id="267" r:id="rId12"/>
    <p:sldId id="268" r:id="rId13"/>
    <p:sldId id="316" r:id="rId14"/>
    <p:sldId id="314" r:id="rId15"/>
    <p:sldId id="319" r:id="rId16"/>
    <p:sldId id="318" r:id="rId17"/>
    <p:sldId id="320" r:id="rId18"/>
    <p:sldId id="276" r:id="rId19"/>
    <p:sldId id="321" r:id="rId20"/>
    <p:sldId id="269" r:id="rId21"/>
    <p:sldId id="279" r:id="rId22"/>
    <p:sldId id="281" r:id="rId23"/>
    <p:sldId id="280" r:id="rId24"/>
    <p:sldId id="292" r:id="rId25"/>
    <p:sldId id="259" r:id="rId26"/>
    <p:sldId id="258" r:id="rId27"/>
    <p:sldId id="260" r:id="rId28"/>
    <p:sldId id="287" r:id="rId29"/>
    <p:sldId id="264" r:id="rId30"/>
    <p:sldId id="261" r:id="rId31"/>
    <p:sldId id="257" r:id="rId32"/>
    <p:sldId id="283" r:id="rId33"/>
    <p:sldId id="284" r:id="rId34"/>
    <p:sldId id="294" r:id="rId35"/>
    <p:sldId id="273" r:id="rId36"/>
    <p:sldId id="275" r:id="rId37"/>
    <p:sldId id="288" r:id="rId38"/>
    <p:sldId id="289" r:id="rId39"/>
    <p:sldId id="290" r:id="rId40"/>
    <p:sldId id="265" r:id="rId41"/>
    <p:sldId id="295" r:id="rId42"/>
    <p:sldId id="296" r:id="rId43"/>
    <p:sldId id="297" r:id="rId44"/>
    <p:sldId id="298" r:id="rId45"/>
    <p:sldId id="299" r:id="rId46"/>
    <p:sldId id="325" r:id="rId47"/>
    <p:sldId id="301" r:id="rId48"/>
    <p:sldId id="317" r:id="rId49"/>
    <p:sldId id="303" r:id="rId50"/>
    <p:sldId id="304" r:id="rId51"/>
    <p:sldId id="305" r:id="rId52"/>
    <p:sldId id="306" r:id="rId53"/>
    <p:sldId id="330" r:id="rId54"/>
    <p:sldId id="332" r:id="rId55"/>
    <p:sldId id="271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20"/>
    <p:restoredTop sz="91408"/>
  </p:normalViewPr>
  <p:slideViewPr>
    <p:cSldViewPr showGuides="1">
      <p:cViewPr varScale="1">
        <p:scale>
          <a:sx n="112" d="100"/>
          <a:sy n="112" d="100"/>
        </p:scale>
        <p:origin x="14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#4">
  <dgm:title val=""/>
  <dgm:desc val=""/>
  <dgm:catLst>
    <dgm:cat type="accent2" pri="11400"/>
  </dgm:catLst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#4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#5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B862BA-0666-D44D-9F0E-08E9FC79A31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A8011A50-878B-534A-94A7-ABEA89DE8E4F}">
      <dgm:prSet/>
      <dgm:spPr/>
      <dgm:t>
        <a:bodyPr/>
        <a:lstStyle/>
        <a:p>
          <a:r>
            <a:rPr lang="en-US" dirty="0"/>
            <a:t>LADIES AND GENTLEMEN PLEASE RISE FOR THE NATIONAL ANTHEM</a:t>
          </a:r>
        </a:p>
      </dgm:t>
    </dgm:pt>
    <dgm:pt modelId="{2FF16BE7-535F-AF4B-95D0-C5A09AFBD970}" type="parTrans" cxnId="{043872F8-A552-6C4B-905E-04A8885D587E}">
      <dgm:prSet/>
      <dgm:spPr/>
      <dgm:t>
        <a:bodyPr/>
        <a:lstStyle/>
        <a:p>
          <a:endParaRPr lang="en-US"/>
        </a:p>
      </dgm:t>
    </dgm:pt>
    <dgm:pt modelId="{11281926-8B31-BD4D-BFD7-6256F5D2F8B2}" type="sibTrans" cxnId="{043872F8-A552-6C4B-905E-04A8885D587E}">
      <dgm:prSet/>
      <dgm:spPr/>
      <dgm:t>
        <a:bodyPr/>
        <a:lstStyle/>
        <a:p>
          <a:endParaRPr lang="en-US"/>
        </a:p>
      </dgm:t>
    </dgm:pt>
    <dgm:pt modelId="{B0DD57BD-0A4B-524B-BD3F-CF311F8C4E9B}" type="pres">
      <dgm:prSet presAssocID="{BFB862BA-0666-D44D-9F0E-08E9FC79A314}" presName="linear" presStyleCnt="0">
        <dgm:presLayoutVars>
          <dgm:animLvl val="lvl"/>
          <dgm:resizeHandles val="exact"/>
        </dgm:presLayoutVars>
      </dgm:prSet>
      <dgm:spPr/>
    </dgm:pt>
    <dgm:pt modelId="{C9429B76-9B22-434D-A79A-0BCBE8DED50D}" type="pres">
      <dgm:prSet presAssocID="{A8011A50-878B-534A-94A7-ABEA89DE8E4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CBCBD23-F1F4-B24B-8242-7F17035AC6C3}" type="presOf" srcId="{BFB862BA-0666-D44D-9F0E-08E9FC79A314}" destId="{B0DD57BD-0A4B-524B-BD3F-CF311F8C4E9B}" srcOrd="0" destOrd="0" presId="urn:microsoft.com/office/officeart/2005/8/layout/vList2"/>
    <dgm:cxn modelId="{93783B39-77CF-0F4E-AAD3-FC17D7651639}" type="presOf" srcId="{A8011A50-878B-534A-94A7-ABEA89DE8E4F}" destId="{C9429B76-9B22-434D-A79A-0BCBE8DED50D}" srcOrd="0" destOrd="0" presId="urn:microsoft.com/office/officeart/2005/8/layout/vList2"/>
    <dgm:cxn modelId="{043872F8-A552-6C4B-905E-04A8885D587E}" srcId="{BFB862BA-0666-D44D-9F0E-08E9FC79A314}" destId="{A8011A50-878B-534A-94A7-ABEA89DE8E4F}" srcOrd="0" destOrd="0" parTransId="{2FF16BE7-535F-AF4B-95D0-C5A09AFBD970}" sibTransId="{11281926-8B31-BD4D-BFD7-6256F5D2F8B2}"/>
    <dgm:cxn modelId="{75B38DC3-8C2C-E040-8EA9-3E3C0F3DFF80}" type="presParOf" srcId="{B0DD57BD-0A4B-524B-BD3F-CF311F8C4E9B}" destId="{C9429B76-9B22-434D-A79A-0BCBE8DED5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B3608-49F8-0540-81B8-0BE06ECFC775}" type="doc">
      <dgm:prSet loTypeId="urn:microsoft.com/office/officeart/2005/8/layout/vList2#65" loCatId="list" qsTypeId="urn:microsoft.com/office/officeart/2005/8/quickstyle/simple1#81" qsCatId="simple" csTypeId="urn:microsoft.com/office/officeart/2005/8/colors/accent2_4#4" csCatId="accent2" phldr="1"/>
      <dgm:spPr/>
      <dgm:t>
        <a:bodyPr/>
        <a:lstStyle/>
        <a:p>
          <a:endParaRPr lang="en-US"/>
        </a:p>
      </dgm:t>
    </dgm:pt>
    <dgm:pt modelId="{931DBCE2-B72F-2442-BE4F-8D733FC9E0CE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Learning objectives</a:t>
          </a:r>
        </a:p>
      </dgm:t>
    </dgm:pt>
    <dgm:pt modelId="{86E41154-35A0-AA4E-B994-7F421375B2DA}" type="parTrans" cxnId="{878A25DB-203C-7745-B747-00B6905862B0}">
      <dgm:prSet/>
      <dgm:spPr/>
      <dgm:t>
        <a:bodyPr/>
        <a:lstStyle/>
        <a:p>
          <a:endParaRPr lang="en-US"/>
        </a:p>
      </dgm:t>
    </dgm:pt>
    <dgm:pt modelId="{80D13703-1BC0-5A4B-BF6B-5DDF0D6993F2}" type="sibTrans" cxnId="{878A25DB-203C-7745-B747-00B6905862B0}">
      <dgm:prSet/>
      <dgm:spPr/>
      <dgm:t>
        <a:bodyPr/>
        <a:lstStyle/>
        <a:p>
          <a:endParaRPr lang="en-US"/>
        </a:p>
      </dgm:t>
    </dgm:pt>
    <dgm:pt modelId="{C219EFBC-4D7B-944D-B44D-DA52F1F2A85B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Core concept of subject	60%</a:t>
          </a:r>
        </a:p>
      </dgm:t>
    </dgm:pt>
    <dgm:pt modelId="{C78F6D01-0FE5-A143-A31F-96B30BBE4F3C}" type="parTrans" cxnId="{C0A7F897-34F4-2D4C-AC1E-843F6FC234A3}">
      <dgm:prSet/>
      <dgm:spPr/>
      <dgm:t>
        <a:bodyPr/>
        <a:lstStyle/>
        <a:p>
          <a:endParaRPr lang="en-US"/>
        </a:p>
      </dgm:t>
    </dgm:pt>
    <dgm:pt modelId="{B551D532-4EC6-C341-BA0E-ADCD34854412}" type="sibTrans" cxnId="{C0A7F897-34F4-2D4C-AC1E-843F6FC234A3}">
      <dgm:prSet/>
      <dgm:spPr/>
      <dgm:t>
        <a:bodyPr/>
        <a:lstStyle/>
        <a:p>
          <a:endParaRPr lang="en-US"/>
        </a:p>
      </dgm:t>
    </dgm:pt>
    <dgm:pt modelId="{4B2A2A51-9438-B540-A7C3-02D9682308CB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Anatomy, Biochemistry, Physiology (spiral integration 08%)</a:t>
          </a:r>
        </a:p>
      </dgm:t>
    </dgm:pt>
    <dgm:pt modelId="{EE110491-B0A0-AC4C-BB74-D4CA80502725}" type="parTrans" cxnId="{A88D7983-D652-BB45-8E1A-046C31EEB30D}">
      <dgm:prSet/>
      <dgm:spPr/>
      <dgm:t>
        <a:bodyPr/>
        <a:lstStyle/>
        <a:p>
          <a:endParaRPr lang="en-US"/>
        </a:p>
      </dgm:t>
    </dgm:pt>
    <dgm:pt modelId="{BB22FBEF-E8E0-CE40-B6EB-CBED7FFBDCD3}" type="sibTrans" cxnId="{A88D7983-D652-BB45-8E1A-046C31EEB30D}">
      <dgm:prSet/>
      <dgm:spPr/>
      <dgm:t>
        <a:bodyPr/>
        <a:lstStyle/>
        <a:p>
          <a:endParaRPr lang="en-US"/>
        </a:p>
      </dgm:t>
    </dgm:pt>
    <dgm:pt modelId="{091C19AC-62C9-7447-AF3D-9C89B68623CE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Surgery, Medicine (vertical integration – 07%)</a:t>
          </a:r>
        </a:p>
      </dgm:t>
    </dgm:pt>
    <dgm:pt modelId="{659197F9-EF23-D94F-B304-F907E2DB74EE}" type="parTrans" cxnId="{0AE94E16-7929-C84E-A79F-89D7FCB40A05}">
      <dgm:prSet/>
      <dgm:spPr/>
      <dgm:t>
        <a:bodyPr/>
        <a:lstStyle/>
        <a:p>
          <a:endParaRPr lang="en-US"/>
        </a:p>
      </dgm:t>
    </dgm:pt>
    <dgm:pt modelId="{AD318A03-958A-AE42-AE5C-3AE4C227B47F}" type="sibTrans" cxnId="{0AE94E16-7929-C84E-A79F-89D7FCB40A05}">
      <dgm:prSet/>
      <dgm:spPr/>
      <dgm:t>
        <a:bodyPr/>
        <a:lstStyle/>
        <a:p>
          <a:endParaRPr lang="en-US"/>
        </a:p>
      </dgm:t>
    </dgm:pt>
    <dgm:pt modelId="{5CD05CD8-683A-514C-90E0-5182F6CDB227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Research article related to topic, Bioethics, A.I (05%)  </a:t>
          </a:r>
        </a:p>
      </dgm:t>
    </dgm:pt>
    <dgm:pt modelId="{C5A6ADD9-5E3F-B147-8BD0-E3D899088660}" type="parTrans" cxnId="{89B368A8-A187-DE43-944A-254719C52C5C}">
      <dgm:prSet/>
      <dgm:spPr/>
      <dgm:t>
        <a:bodyPr/>
        <a:lstStyle/>
        <a:p>
          <a:endParaRPr lang="en-US"/>
        </a:p>
      </dgm:t>
    </dgm:pt>
    <dgm:pt modelId="{2C51B4DA-33AD-4344-962C-290F85A6BADC}" type="sibTrans" cxnId="{89B368A8-A187-DE43-944A-254719C52C5C}">
      <dgm:prSet/>
      <dgm:spPr/>
      <dgm:t>
        <a:bodyPr/>
        <a:lstStyle/>
        <a:p>
          <a:endParaRPr lang="en-US"/>
        </a:p>
      </dgm:t>
    </dgm:pt>
    <dgm:pt modelId="{BFBCA9EB-868D-CF42-839B-DF347D1F6C72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Comm Med, Pathology (20%)</a:t>
          </a:r>
        </a:p>
      </dgm:t>
    </dgm:pt>
    <dgm:pt modelId="{0F1B8D33-6673-8044-A4C0-5787DB48EB81}" type="parTrans" cxnId="{524FF0C3-C804-A04D-B9D3-89B11DD057F4}">
      <dgm:prSet/>
      <dgm:spPr/>
      <dgm:t>
        <a:bodyPr/>
        <a:lstStyle/>
        <a:p>
          <a:endParaRPr lang="en-US"/>
        </a:p>
      </dgm:t>
    </dgm:pt>
    <dgm:pt modelId="{DB47D37C-821F-3A40-8797-86253F3B5CAD}" type="sibTrans" cxnId="{524FF0C3-C804-A04D-B9D3-89B11DD057F4}">
      <dgm:prSet/>
      <dgm:spPr/>
      <dgm:t>
        <a:bodyPr/>
        <a:lstStyle/>
        <a:p>
          <a:endParaRPr lang="en-US"/>
        </a:p>
      </dgm:t>
    </dgm:pt>
    <dgm:pt modelId="{6ACAB888-6809-734B-B065-E2D1A41AD50A}" type="pres">
      <dgm:prSet presAssocID="{3A3B3608-49F8-0540-81B8-0BE06ECFC775}" presName="linear" presStyleCnt="0">
        <dgm:presLayoutVars>
          <dgm:animLvl val="lvl"/>
          <dgm:resizeHandles val="exact"/>
        </dgm:presLayoutVars>
      </dgm:prSet>
      <dgm:spPr/>
    </dgm:pt>
    <dgm:pt modelId="{BF997106-1BC4-D54B-9A07-27D2B06DD46A}" type="pres">
      <dgm:prSet presAssocID="{931DBCE2-B72F-2442-BE4F-8D733FC9E0C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E98B025-BAA9-A845-9018-5C7E88059426}" type="pres">
      <dgm:prSet presAssocID="{80D13703-1BC0-5A4B-BF6B-5DDF0D6993F2}" presName="spacer" presStyleCnt="0"/>
      <dgm:spPr/>
    </dgm:pt>
    <dgm:pt modelId="{D5ACB9FF-AA74-5C4D-BC7D-7DB3364C7B16}" type="pres">
      <dgm:prSet presAssocID="{C219EFBC-4D7B-944D-B44D-DA52F1F2A85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5BEA677-E359-8348-9B39-4BFDA6327323}" type="pres">
      <dgm:prSet presAssocID="{B551D532-4EC6-C341-BA0E-ADCD34854412}" presName="spacer" presStyleCnt="0"/>
      <dgm:spPr/>
    </dgm:pt>
    <dgm:pt modelId="{F80BD160-F353-EE46-9010-DD89583F5AC7}" type="pres">
      <dgm:prSet presAssocID="{4B2A2A51-9438-B540-A7C3-02D9682308C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DF089C1-329E-9247-A441-D6D53516A774}" type="pres">
      <dgm:prSet presAssocID="{BB22FBEF-E8E0-CE40-B6EB-CBED7FFBDCD3}" presName="spacer" presStyleCnt="0"/>
      <dgm:spPr/>
    </dgm:pt>
    <dgm:pt modelId="{167755E5-178F-B842-81C7-0F102DC2E37D}" type="pres">
      <dgm:prSet presAssocID="{091C19AC-62C9-7447-AF3D-9C89B68623C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8AE6B31-F157-5B42-A51A-2678D70E3B98}" type="pres">
      <dgm:prSet presAssocID="{AD318A03-958A-AE42-AE5C-3AE4C227B47F}" presName="spacer" presStyleCnt="0"/>
      <dgm:spPr/>
    </dgm:pt>
    <dgm:pt modelId="{C015C3E0-E520-A941-9739-13A1E1009394}" type="pres">
      <dgm:prSet presAssocID="{5CD05CD8-683A-514C-90E0-5182F6CDB22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11E7440-7601-FB4E-8BA8-BA9EF37EBB1D}" type="pres">
      <dgm:prSet presAssocID="{2C51B4DA-33AD-4344-962C-290F85A6BADC}" presName="spacer" presStyleCnt="0"/>
      <dgm:spPr/>
    </dgm:pt>
    <dgm:pt modelId="{85C8DD90-8182-BA4B-BAAC-9D0EAF5FAC11}" type="pres">
      <dgm:prSet presAssocID="{BFBCA9EB-868D-CF42-839B-DF347D1F6C7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12D1409-C453-D646-9469-1B9D50971959}" type="presOf" srcId="{5CD05CD8-683A-514C-90E0-5182F6CDB227}" destId="{C015C3E0-E520-A941-9739-13A1E1009394}" srcOrd="0" destOrd="0" presId="urn:microsoft.com/office/officeart/2005/8/layout/vList2#65"/>
    <dgm:cxn modelId="{0AE94E16-7929-C84E-A79F-89D7FCB40A05}" srcId="{3A3B3608-49F8-0540-81B8-0BE06ECFC775}" destId="{091C19AC-62C9-7447-AF3D-9C89B68623CE}" srcOrd="3" destOrd="0" parTransId="{659197F9-EF23-D94F-B304-F907E2DB74EE}" sibTransId="{AD318A03-958A-AE42-AE5C-3AE4C227B47F}"/>
    <dgm:cxn modelId="{89823B47-95D5-AE46-9A2C-AEF0AF7FA8C2}" type="presOf" srcId="{BFBCA9EB-868D-CF42-839B-DF347D1F6C72}" destId="{85C8DD90-8182-BA4B-BAAC-9D0EAF5FAC11}" srcOrd="0" destOrd="0" presId="urn:microsoft.com/office/officeart/2005/8/layout/vList2#65"/>
    <dgm:cxn modelId="{23C8A66E-60F7-1546-8F8B-5DE44E4086F8}" type="presOf" srcId="{091C19AC-62C9-7447-AF3D-9C89B68623CE}" destId="{167755E5-178F-B842-81C7-0F102DC2E37D}" srcOrd="0" destOrd="0" presId="urn:microsoft.com/office/officeart/2005/8/layout/vList2#65"/>
    <dgm:cxn modelId="{EA5CD97C-7FCA-1E4D-91A6-F176ACAB50FB}" type="presOf" srcId="{931DBCE2-B72F-2442-BE4F-8D733FC9E0CE}" destId="{BF997106-1BC4-D54B-9A07-27D2B06DD46A}" srcOrd="0" destOrd="0" presId="urn:microsoft.com/office/officeart/2005/8/layout/vList2#65"/>
    <dgm:cxn modelId="{49234881-5B51-974D-9805-CAE0DC8D076D}" type="presOf" srcId="{3A3B3608-49F8-0540-81B8-0BE06ECFC775}" destId="{6ACAB888-6809-734B-B065-E2D1A41AD50A}" srcOrd="0" destOrd="0" presId="urn:microsoft.com/office/officeart/2005/8/layout/vList2#65"/>
    <dgm:cxn modelId="{A88D7983-D652-BB45-8E1A-046C31EEB30D}" srcId="{3A3B3608-49F8-0540-81B8-0BE06ECFC775}" destId="{4B2A2A51-9438-B540-A7C3-02D9682308CB}" srcOrd="2" destOrd="0" parTransId="{EE110491-B0A0-AC4C-BB74-D4CA80502725}" sibTransId="{BB22FBEF-E8E0-CE40-B6EB-CBED7FFBDCD3}"/>
    <dgm:cxn modelId="{C0A7F897-34F4-2D4C-AC1E-843F6FC234A3}" srcId="{3A3B3608-49F8-0540-81B8-0BE06ECFC775}" destId="{C219EFBC-4D7B-944D-B44D-DA52F1F2A85B}" srcOrd="1" destOrd="0" parTransId="{C78F6D01-0FE5-A143-A31F-96B30BBE4F3C}" sibTransId="{B551D532-4EC6-C341-BA0E-ADCD34854412}"/>
    <dgm:cxn modelId="{3604B999-6C1B-F04F-9585-D9D70DDA9B05}" type="presOf" srcId="{4B2A2A51-9438-B540-A7C3-02D9682308CB}" destId="{F80BD160-F353-EE46-9010-DD89583F5AC7}" srcOrd="0" destOrd="0" presId="urn:microsoft.com/office/officeart/2005/8/layout/vList2#65"/>
    <dgm:cxn modelId="{C0EFF5A3-FB18-A643-97ED-ED894A21E3EA}" type="presOf" srcId="{C219EFBC-4D7B-944D-B44D-DA52F1F2A85B}" destId="{D5ACB9FF-AA74-5C4D-BC7D-7DB3364C7B16}" srcOrd="0" destOrd="0" presId="urn:microsoft.com/office/officeart/2005/8/layout/vList2#65"/>
    <dgm:cxn modelId="{89B368A8-A187-DE43-944A-254719C52C5C}" srcId="{3A3B3608-49F8-0540-81B8-0BE06ECFC775}" destId="{5CD05CD8-683A-514C-90E0-5182F6CDB227}" srcOrd="4" destOrd="0" parTransId="{C5A6ADD9-5E3F-B147-8BD0-E3D899088660}" sibTransId="{2C51B4DA-33AD-4344-962C-290F85A6BADC}"/>
    <dgm:cxn modelId="{524FF0C3-C804-A04D-B9D3-89B11DD057F4}" srcId="{3A3B3608-49F8-0540-81B8-0BE06ECFC775}" destId="{BFBCA9EB-868D-CF42-839B-DF347D1F6C72}" srcOrd="5" destOrd="0" parTransId="{0F1B8D33-6673-8044-A4C0-5787DB48EB81}" sibTransId="{DB47D37C-821F-3A40-8797-86253F3B5CAD}"/>
    <dgm:cxn modelId="{878A25DB-203C-7745-B747-00B6905862B0}" srcId="{3A3B3608-49F8-0540-81B8-0BE06ECFC775}" destId="{931DBCE2-B72F-2442-BE4F-8D733FC9E0CE}" srcOrd="0" destOrd="0" parTransId="{86E41154-35A0-AA4E-B994-7F421375B2DA}" sibTransId="{80D13703-1BC0-5A4B-BF6B-5DDF0D6993F2}"/>
    <dgm:cxn modelId="{5E2EB367-1E86-F840-997E-FF5AF98EA6B9}" type="presParOf" srcId="{6ACAB888-6809-734B-B065-E2D1A41AD50A}" destId="{BF997106-1BC4-D54B-9A07-27D2B06DD46A}" srcOrd="0" destOrd="0" presId="urn:microsoft.com/office/officeart/2005/8/layout/vList2#65"/>
    <dgm:cxn modelId="{9742262F-4190-8245-A856-1CA153130118}" type="presParOf" srcId="{6ACAB888-6809-734B-B065-E2D1A41AD50A}" destId="{0E98B025-BAA9-A845-9018-5C7E88059426}" srcOrd="1" destOrd="0" presId="urn:microsoft.com/office/officeart/2005/8/layout/vList2#65"/>
    <dgm:cxn modelId="{80746D44-0F6B-CA45-B13F-FB9FBF321903}" type="presParOf" srcId="{6ACAB888-6809-734B-B065-E2D1A41AD50A}" destId="{D5ACB9FF-AA74-5C4D-BC7D-7DB3364C7B16}" srcOrd="2" destOrd="0" presId="urn:microsoft.com/office/officeart/2005/8/layout/vList2#65"/>
    <dgm:cxn modelId="{F02D413D-81BB-8F47-B379-0593FBD86634}" type="presParOf" srcId="{6ACAB888-6809-734B-B065-E2D1A41AD50A}" destId="{55BEA677-E359-8348-9B39-4BFDA6327323}" srcOrd="3" destOrd="0" presId="urn:microsoft.com/office/officeart/2005/8/layout/vList2#65"/>
    <dgm:cxn modelId="{00D4F6E1-A005-6246-AEB5-8515320497CE}" type="presParOf" srcId="{6ACAB888-6809-734B-B065-E2D1A41AD50A}" destId="{F80BD160-F353-EE46-9010-DD89583F5AC7}" srcOrd="4" destOrd="0" presId="urn:microsoft.com/office/officeart/2005/8/layout/vList2#65"/>
    <dgm:cxn modelId="{E8F03075-F25A-0147-B14C-45EA17A94279}" type="presParOf" srcId="{6ACAB888-6809-734B-B065-E2D1A41AD50A}" destId="{0DF089C1-329E-9247-A441-D6D53516A774}" srcOrd="5" destOrd="0" presId="urn:microsoft.com/office/officeart/2005/8/layout/vList2#65"/>
    <dgm:cxn modelId="{407C3F76-4333-4F41-8C79-04B5EDFA72EA}" type="presParOf" srcId="{6ACAB888-6809-734B-B065-E2D1A41AD50A}" destId="{167755E5-178F-B842-81C7-0F102DC2E37D}" srcOrd="6" destOrd="0" presId="urn:microsoft.com/office/officeart/2005/8/layout/vList2#65"/>
    <dgm:cxn modelId="{034B161B-E8DD-1E48-81D7-89CBCD89560E}" type="presParOf" srcId="{6ACAB888-6809-734B-B065-E2D1A41AD50A}" destId="{58AE6B31-F157-5B42-A51A-2678D70E3B98}" srcOrd="7" destOrd="0" presId="urn:microsoft.com/office/officeart/2005/8/layout/vList2#65"/>
    <dgm:cxn modelId="{2F7C18DD-096D-D743-80E0-66598414A8F0}" type="presParOf" srcId="{6ACAB888-6809-734B-B065-E2D1A41AD50A}" destId="{C015C3E0-E520-A941-9739-13A1E1009394}" srcOrd="8" destOrd="0" presId="urn:microsoft.com/office/officeart/2005/8/layout/vList2#65"/>
    <dgm:cxn modelId="{3ECA1FEE-0EDC-F649-ACE1-8C905882F17F}" type="presParOf" srcId="{6ACAB888-6809-734B-B065-E2D1A41AD50A}" destId="{011E7440-7601-FB4E-8BA8-BA9EF37EBB1D}" srcOrd="9" destOrd="0" presId="urn:microsoft.com/office/officeart/2005/8/layout/vList2#65"/>
    <dgm:cxn modelId="{62709FFE-799B-3B4B-83D5-FC0D3A1213D5}" type="presParOf" srcId="{6ACAB888-6809-734B-B065-E2D1A41AD50A}" destId="{85C8DD90-8182-BA4B-BAAC-9D0EAF5FAC11}" srcOrd="10" destOrd="0" presId="urn:microsoft.com/office/officeart/2005/8/layout/vList2#6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322FB4-B12B-F74B-B7D3-D589C7A01B6A}" type="doc">
      <dgm:prSet loTypeId="urn:microsoft.com/office/officeart/2005/8/layout/vList2#66" loCatId="list" qsTypeId="urn:microsoft.com/office/officeart/2005/8/quickstyle/simple1#82" qsCatId="simple" csTypeId="urn:microsoft.com/office/officeart/2005/8/colors/colorful2#4" csCatId="colorful"/>
      <dgm:spPr/>
      <dgm:t>
        <a:bodyPr/>
        <a:lstStyle/>
        <a:p>
          <a:endParaRPr lang="en-US"/>
        </a:p>
      </dgm:t>
    </dgm:pt>
    <dgm:pt modelId="{B1F129F7-2B28-FE42-8325-C964052986E4}">
      <dgm:prSet custT="1"/>
      <dgm:spPr/>
      <dgm:t>
        <a:bodyPr/>
        <a:lstStyle/>
        <a:p>
          <a:r>
            <a:rPr lang="en-US" sz="2800" dirty="0"/>
            <a:t>At the end of this session you all would be able to:</a:t>
          </a:r>
        </a:p>
      </dgm:t>
    </dgm:pt>
    <dgm:pt modelId="{790C00A0-BC72-EE4E-9032-FB3DDE7AAB58}" type="parTrans" cxnId="{1586D3BD-E35F-B24B-AA25-8F2B1026B472}">
      <dgm:prSet/>
      <dgm:spPr/>
      <dgm:t>
        <a:bodyPr/>
        <a:lstStyle/>
        <a:p>
          <a:endParaRPr lang="en-US"/>
        </a:p>
      </dgm:t>
    </dgm:pt>
    <dgm:pt modelId="{D18BCA19-B78E-874F-935D-886F718EE708}" type="sibTrans" cxnId="{1586D3BD-E35F-B24B-AA25-8F2B1026B472}">
      <dgm:prSet/>
      <dgm:spPr/>
      <dgm:t>
        <a:bodyPr/>
        <a:lstStyle/>
        <a:p>
          <a:endParaRPr lang="en-US"/>
        </a:p>
      </dgm:t>
    </dgm:pt>
    <dgm:pt modelId="{76D08885-0310-D041-B4DA-EAA0F4C42E9F}">
      <dgm:prSet custT="1"/>
      <dgm:spPr/>
      <dgm:t>
        <a:bodyPr/>
        <a:lstStyle/>
        <a:p>
          <a:r>
            <a:rPr lang="en-US" sz="2800" dirty="0"/>
            <a:t>Identify anatomical structure of oral cavity, pharynx and esophagus</a:t>
          </a:r>
        </a:p>
      </dgm:t>
    </dgm:pt>
    <dgm:pt modelId="{9212BF87-C47A-5A45-B321-4FA51D6AF31C}" type="parTrans" cxnId="{372D8063-4369-284B-8F2C-B8338EE79463}">
      <dgm:prSet/>
      <dgm:spPr/>
      <dgm:t>
        <a:bodyPr/>
        <a:lstStyle/>
        <a:p>
          <a:endParaRPr lang="en-US"/>
        </a:p>
      </dgm:t>
    </dgm:pt>
    <dgm:pt modelId="{7C865A08-671F-DF43-B31A-2CC40D133ED2}" type="sibTrans" cxnId="{372D8063-4369-284B-8F2C-B8338EE79463}">
      <dgm:prSet/>
      <dgm:spPr/>
      <dgm:t>
        <a:bodyPr/>
        <a:lstStyle/>
        <a:p>
          <a:endParaRPr lang="en-US"/>
        </a:p>
      </dgm:t>
    </dgm:pt>
    <dgm:pt modelId="{E8DC8DF8-930C-8E4A-965B-B1B810AAD915}">
      <dgm:prSet custT="1"/>
      <dgm:spPr/>
      <dgm:t>
        <a:bodyPr/>
        <a:lstStyle/>
        <a:p>
          <a:r>
            <a:rPr lang="en-US" sz="2800" dirty="0"/>
            <a:t>Enlist arterial, venous, nerve supply and lymphatic drainage of these structures</a:t>
          </a:r>
        </a:p>
      </dgm:t>
    </dgm:pt>
    <dgm:pt modelId="{315FFCB4-379A-404F-87E6-BFE79D83F7E8}" type="parTrans" cxnId="{DF29DB33-ACD7-9D45-BED9-DEF959E18CD4}">
      <dgm:prSet/>
      <dgm:spPr/>
      <dgm:t>
        <a:bodyPr/>
        <a:lstStyle/>
        <a:p>
          <a:endParaRPr lang="en-US"/>
        </a:p>
      </dgm:t>
    </dgm:pt>
    <dgm:pt modelId="{98737AB6-1283-9346-BD29-F44EE77CC089}" type="sibTrans" cxnId="{DF29DB33-ACD7-9D45-BED9-DEF959E18CD4}">
      <dgm:prSet/>
      <dgm:spPr/>
      <dgm:t>
        <a:bodyPr/>
        <a:lstStyle/>
        <a:p>
          <a:endParaRPr lang="en-US"/>
        </a:p>
      </dgm:t>
    </dgm:pt>
    <dgm:pt modelId="{F756079E-A7CE-8840-A820-72AF0FAE96DA}" type="pres">
      <dgm:prSet presAssocID="{20322FB4-B12B-F74B-B7D3-D589C7A01B6A}" presName="linear" presStyleCnt="0">
        <dgm:presLayoutVars>
          <dgm:animLvl val="lvl"/>
          <dgm:resizeHandles val="exact"/>
        </dgm:presLayoutVars>
      </dgm:prSet>
      <dgm:spPr/>
    </dgm:pt>
    <dgm:pt modelId="{7140B1F8-727B-BB46-8859-37716F2EA67B}" type="pres">
      <dgm:prSet presAssocID="{B1F129F7-2B28-FE42-8325-C964052986E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613C761-73A4-564A-8E7F-BBCCA172E18A}" type="pres">
      <dgm:prSet presAssocID="{D18BCA19-B78E-874F-935D-886F718EE708}" presName="spacer" presStyleCnt="0"/>
      <dgm:spPr/>
    </dgm:pt>
    <dgm:pt modelId="{2608C737-4889-6E42-8C73-E18F033C966B}" type="pres">
      <dgm:prSet presAssocID="{76D08885-0310-D041-B4DA-EAA0F4C42E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DFA6846-1951-BF4F-B4E9-40BC9A231AA5}" type="pres">
      <dgm:prSet presAssocID="{7C865A08-671F-DF43-B31A-2CC40D133ED2}" presName="spacer" presStyleCnt="0"/>
      <dgm:spPr/>
    </dgm:pt>
    <dgm:pt modelId="{01BCB385-7AB9-6B4E-A0F0-EFFB9F41990C}" type="pres">
      <dgm:prSet presAssocID="{E8DC8DF8-930C-8E4A-965B-B1B810AAD91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89EA60B-57F0-5B46-9509-3EB3F211EFD6}" type="presOf" srcId="{76D08885-0310-D041-B4DA-EAA0F4C42E9F}" destId="{2608C737-4889-6E42-8C73-E18F033C966B}" srcOrd="0" destOrd="0" presId="urn:microsoft.com/office/officeart/2005/8/layout/vList2#66"/>
    <dgm:cxn modelId="{DF29DB33-ACD7-9D45-BED9-DEF959E18CD4}" srcId="{20322FB4-B12B-F74B-B7D3-D589C7A01B6A}" destId="{E8DC8DF8-930C-8E4A-965B-B1B810AAD915}" srcOrd="2" destOrd="0" parTransId="{315FFCB4-379A-404F-87E6-BFE79D83F7E8}" sibTransId="{98737AB6-1283-9346-BD29-F44EE77CC089}"/>
    <dgm:cxn modelId="{B193984A-4DF5-5242-BE12-FF314E525FB8}" type="presOf" srcId="{20322FB4-B12B-F74B-B7D3-D589C7A01B6A}" destId="{F756079E-A7CE-8840-A820-72AF0FAE96DA}" srcOrd="0" destOrd="0" presId="urn:microsoft.com/office/officeart/2005/8/layout/vList2#66"/>
    <dgm:cxn modelId="{1726C951-ABE1-CB40-ADB9-AFA357F4729F}" type="presOf" srcId="{B1F129F7-2B28-FE42-8325-C964052986E4}" destId="{7140B1F8-727B-BB46-8859-37716F2EA67B}" srcOrd="0" destOrd="0" presId="urn:microsoft.com/office/officeart/2005/8/layout/vList2#66"/>
    <dgm:cxn modelId="{9B2BFD52-C59E-8C4D-8505-BD150099D0C8}" type="presOf" srcId="{E8DC8DF8-930C-8E4A-965B-B1B810AAD915}" destId="{01BCB385-7AB9-6B4E-A0F0-EFFB9F41990C}" srcOrd="0" destOrd="0" presId="urn:microsoft.com/office/officeart/2005/8/layout/vList2#66"/>
    <dgm:cxn modelId="{372D8063-4369-284B-8F2C-B8338EE79463}" srcId="{20322FB4-B12B-F74B-B7D3-D589C7A01B6A}" destId="{76D08885-0310-D041-B4DA-EAA0F4C42E9F}" srcOrd="1" destOrd="0" parTransId="{9212BF87-C47A-5A45-B321-4FA51D6AF31C}" sibTransId="{7C865A08-671F-DF43-B31A-2CC40D133ED2}"/>
    <dgm:cxn modelId="{1586D3BD-E35F-B24B-AA25-8F2B1026B472}" srcId="{20322FB4-B12B-F74B-B7D3-D589C7A01B6A}" destId="{B1F129F7-2B28-FE42-8325-C964052986E4}" srcOrd="0" destOrd="0" parTransId="{790C00A0-BC72-EE4E-9032-FB3DDE7AAB58}" sibTransId="{D18BCA19-B78E-874F-935D-886F718EE708}"/>
    <dgm:cxn modelId="{DFBD9684-3267-F048-90AC-C6B24F14BCCC}" type="presParOf" srcId="{F756079E-A7CE-8840-A820-72AF0FAE96DA}" destId="{7140B1F8-727B-BB46-8859-37716F2EA67B}" srcOrd="0" destOrd="0" presId="urn:microsoft.com/office/officeart/2005/8/layout/vList2#66"/>
    <dgm:cxn modelId="{CA22B4E1-3476-5E44-9550-17D7F1119F01}" type="presParOf" srcId="{F756079E-A7CE-8840-A820-72AF0FAE96DA}" destId="{2613C761-73A4-564A-8E7F-BBCCA172E18A}" srcOrd="1" destOrd="0" presId="urn:microsoft.com/office/officeart/2005/8/layout/vList2#66"/>
    <dgm:cxn modelId="{00B012B1-FC01-1A4A-9115-D0BDBE5738CF}" type="presParOf" srcId="{F756079E-A7CE-8840-A820-72AF0FAE96DA}" destId="{2608C737-4889-6E42-8C73-E18F033C966B}" srcOrd="2" destOrd="0" presId="urn:microsoft.com/office/officeart/2005/8/layout/vList2#66"/>
    <dgm:cxn modelId="{21F22F41-0AEF-ED41-9040-D16BBE969DBD}" type="presParOf" srcId="{F756079E-A7CE-8840-A820-72AF0FAE96DA}" destId="{5DFA6846-1951-BF4F-B4E9-40BC9A231AA5}" srcOrd="3" destOrd="0" presId="urn:microsoft.com/office/officeart/2005/8/layout/vList2#66"/>
    <dgm:cxn modelId="{D65FC3DE-0027-104D-9770-98EFF83F3E2B}" type="presParOf" srcId="{F756079E-A7CE-8840-A820-72AF0FAE96DA}" destId="{01BCB385-7AB9-6B4E-A0F0-EFFB9F41990C}" srcOrd="4" destOrd="0" presId="urn:microsoft.com/office/officeart/2005/8/layout/vList2#6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7E8E87-FE88-0F41-B566-11A3E2622A7C}" type="doc">
      <dgm:prSet loTypeId="urn:microsoft.com/office/officeart/2005/8/layout/vList2#67" loCatId="list" qsTypeId="urn:microsoft.com/office/officeart/2005/8/quickstyle/simple1#83" qsCatId="simple" csTypeId="urn:microsoft.com/office/officeart/2005/8/colors/colorful2#5" csCatId="colorful" phldr="1"/>
      <dgm:spPr/>
      <dgm:t>
        <a:bodyPr/>
        <a:lstStyle/>
        <a:p>
          <a:endParaRPr lang="en-US"/>
        </a:p>
      </dgm:t>
    </dgm:pt>
    <dgm:pt modelId="{DE59620F-C609-4947-A738-4F252F00FDA7}">
      <dgm:prSet custT="1"/>
      <dgm:spPr/>
      <dgm:t>
        <a:bodyPr/>
        <a:lstStyle/>
        <a:p>
          <a:r>
            <a:rPr lang="en-US" sz="2000" dirty="0"/>
            <a:t>X-ray post nasal space lateral view---Adenoids</a:t>
          </a:r>
        </a:p>
      </dgm:t>
    </dgm:pt>
    <dgm:pt modelId="{887D3924-74FC-234B-A27A-BE02FBB702B3}" type="parTrans" cxnId="{1A6CA68B-C040-1342-841A-2C92A35C1DF6}">
      <dgm:prSet/>
      <dgm:spPr/>
      <dgm:t>
        <a:bodyPr/>
        <a:lstStyle/>
        <a:p>
          <a:endParaRPr lang="en-US"/>
        </a:p>
      </dgm:t>
    </dgm:pt>
    <dgm:pt modelId="{FDE34F37-80B1-724E-8BDD-9FCC8046DDA9}" type="sibTrans" cxnId="{1A6CA68B-C040-1342-841A-2C92A35C1DF6}">
      <dgm:prSet/>
      <dgm:spPr/>
      <dgm:t>
        <a:bodyPr/>
        <a:lstStyle/>
        <a:p>
          <a:endParaRPr lang="en-US"/>
        </a:p>
      </dgm:t>
    </dgm:pt>
    <dgm:pt modelId="{41B43AC8-048B-2A4B-8593-009BB615637E}">
      <dgm:prSet custT="1"/>
      <dgm:spPr/>
      <dgm:t>
        <a:bodyPr/>
        <a:lstStyle/>
        <a:p>
          <a:r>
            <a:rPr lang="en-US" sz="2000" dirty="0"/>
            <a:t>X-ray neck lateral view soft tissue-Foreign body esophagus, retropharyngeal abscess</a:t>
          </a:r>
        </a:p>
      </dgm:t>
    </dgm:pt>
    <dgm:pt modelId="{BFB6695E-FB9C-FC44-BC08-C86197C80D80}" type="parTrans" cxnId="{70C47914-7FA3-D34F-87CC-42020C15C895}">
      <dgm:prSet/>
      <dgm:spPr/>
      <dgm:t>
        <a:bodyPr/>
        <a:lstStyle/>
        <a:p>
          <a:endParaRPr lang="en-US"/>
        </a:p>
      </dgm:t>
    </dgm:pt>
    <dgm:pt modelId="{DC52E819-008F-8041-9363-E8AC001112EB}" type="sibTrans" cxnId="{70C47914-7FA3-D34F-87CC-42020C15C895}">
      <dgm:prSet/>
      <dgm:spPr/>
      <dgm:t>
        <a:bodyPr/>
        <a:lstStyle/>
        <a:p>
          <a:endParaRPr lang="en-US"/>
        </a:p>
      </dgm:t>
    </dgm:pt>
    <dgm:pt modelId="{DF1FE876-B6E3-A247-BE4F-D280299759C5}">
      <dgm:prSet custT="1"/>
      <dgm:spPr/>
      <dgm:t>
        <a:bodyPr/>
        <a:lstStyle/>
        <a:p>
          <a:r>
            <a:rPr lang="en-US" sz="2000" dirty="0"/>
            <a:t>Barium Swallow- dysphagia</a:t>
          </a:r>
        </a:p>
      </dgm:t>
    </dgm:pt>
    <dgm:pt modelId="{6EB661B3-F05B-C541-AFEC-E01BC5A8C6BC}" type="parTrans" cxnId="{26F17070-E4BE-8244-8E19-56B4A4824E95}">
      <dgm:prSet/>
      <dgm:spPr/>
      <dgm:t>
        <a:bodyPr/>
        <a:lstStyle/>
        <a:p>
          <a:endParaRPr lang="en-US"/>
        </a:p>
      </dgm:t>
    </dgm:pt>
    <dgm:pt modelId="{98112A34-421C-E74A-A27D-FDC3D397921C}" type="sibTrans" cxnId="{26F17070-E4BE-8244-8E19-56B4A4824E95}">
      <dgm:prSet/>
      <dgm:spPr/>
      <dgm:t>
        <a:bodyPr/>
        <a:lstStyle/>
        <a:p>
          <a:endParaRPr lang="en-US"/>
        </a:p>
      </dgm:t>
    </dgm:pt>
    <dgm:pt modelId="{1E1EB3CD-FABD-714B-AE68-E6CF4DAB61D0}">
      <dgm:prSet custT="1"/>
      <dgm:spPr/>
      <dgm:t>
        <a:bodyPr/>
        <a:lstStyle/>
        <a:p>
          <a:r>
            <a:rPr lang="en-US" sz="2000" dirty="0"/>
            <a:t>Flexible endoscopy</a:t>
          </a:r>
        </a:p>
      </dgm:t>
    </dgm:pt>
    <dgm:pt modelId="{D388B2C2-00CE-9E42-B339-A4081743A955}" type="parTrans" cxnId="{CAF07FEC-533C-8840-B94B-0497BEE4357F}">
      <dgm:prSet/>
      <dgm:spPr/>
      <dgm:t>
        <a:bodyPr/>
        <a:lstStyle/>
        <a:p>
          <a:endParaRPr lang="en-US"/>
        </a:p>
      </dgm:t>
    </dgm:pt>
    <dgm:pt modelId="{698AF49E-AE25-874A-B18B-37ABF0938B75}" type="sibTrans" cxnId="{CAF07FEC-533C-8840-B94B-0497BEE4357F}">
      <dgm:prSet/>
      <dgm:spPr/>
      <dgm:t>
        <a:bodyPr/>
        <a:lstStyle/>
        <a:p>
          <a:endParaRPr lang="en-US"/>
        </a:p>
      </dgm:t>
    </dgm:pt>
    <dgm:pt modelId="{55CF01FB-82E8-5042-8A51-B145EA5B78C4}">
      <dgm:prSet custT="1"/>
      <dgm:spPr/>
      <dgm:t>
        <a:bodyPr/>
        <a:lstStyle/>
        <a:p>
          <a:r>
            <a:rPr lang="en-US" sz="2000" dirty="0"/>
            <a:t>Ct scan neck</a:t>
          </a:r>
        </a:p>
      </dgm:t>
    </dgm:pt>
    <dgm:pt modelId="{020A8853-F4E5-9444-8628-5B6EEA79D650}" type="parTrans" cxnId="{2C6135DA-8207-644C-8315-2D938193C800}">
      <dgm:prSet/>
      <dgm:spPr/>
      <dgm:t>
        <a:bodyPr/>
        <a:lstStyle/>
        <a:p>
          <a:endParaRPr lang="en-US"/>
        </a:p>
      </dgm:t>
    </dgm:pt>
    <dgm:pt modelId="{B7C2DA5A-F97D-5540-A2AE-E8B43E01D307}" type="sibTrans" cxnId="{2C6135DA-8207-644C-8315-2D938193C800}">
      <dgm:prSet/>
      <dgm:spPr/>
      <dgm:t>
        <a:bodyPr/>
        <a:lstStyle/>
        <a:p>
          <a:endParaRPr lang="en-US"/>
        </a:p>
      </dgm:t>
    </dgm:pt>
    <dgm:pt modelId="{53F57DA5-71CA-364A-9E63-D3552FEFC35E}">
      <dgm:prSet custT="1"/>
      <dgm:spPr/>
      <dgm:t>
        <a:bodyPr/>
        <a:lstStyle/>
        <a:p>
          <a:r>
            <a:rPr lang="en-US" sz="2000" dirty="0"/>
            <a:t>FNAC- neck node </a:t>
          </a:r>
        </a:p>
      </dgm:t>
    </dgm:pt>
    <dgm:pt modelId="{23824A47-3A3C-0F4D-8ABC-B0C09E89DA5F}" type="parTrans" cxnId="{AF6C3278-0C67-0D4A-96DA-E9176DF7CFA0}">
      <dgm:prSet/>
      <dgm:spPr/>
      <dgm:t>
        <a:bodyPr/>
        <a:lstStyle/>
        <a:p>
          <a:endParaRPr lang="en-US"/>
        </a:p>
      </dgm:t>
    </dgm:pt>
    <dgm:pt modelId="{2E2D39E0-C8F2-3347-810F-404FA5647A7E}" type="sibTrans" cxnId="{AF6C3278-0C67-0D4A-96DA-E9176DF7CFA0}">
      <dgm:prSet/>
      <dgm:spPr/>
      <dgm:t>
        <a:bodyPr/>
        <a:lstStyle/>
        <a:p>
          <a:endParaRPr lang="en-US"/>
        </a:p>
      </dgm:t>
    </dgm:pt>
    <dgm:pt modelId="{265B5105-A50D-AA48-B013-CFE62C30A18C}">
      <dgm:prSet custT="1"/>
      <dgm:spPr/>
      <dgm:t>
        <a:bodyPr/>
        <a:lstStyle/>
        <a:p>
          <a:r>
            <a:rPr lang="en-US" sz="2000" dirty="0"/>
            <a:t>Biopsy</a:t>
          </a:r>
        </a:p>
      </dgm:t>
    </dgm:pt>
    <dgm:pt modelId="{093AD8C3-567C-3041-BCBA-F3FB34492B2D}" type="parTrans" cxnId="{15E0B229-FCDC-C04E-AD0C-C28448416AAB}">
      <dgm:prSet/>
      <dgm:spPr/>
      <dgm:t>
        <a:bodyPr/>
        <a:lstStyle/>
        <a:p>
          <a:endParaRPr lang="en-US"/>
        </a:p>
      </dgm:t>
    </dgm:pt>
    <dgm:pt modelId="{960B5736-1CC6-9843-AC02-AC00C7AFBA5E}" type="sibTrans" cxnId="{15E0B229-FCDC-C04E-AD0C-C28448416AAB}">
      <dgm:prSet/>
      <dgm:spPr/>
      <dgm:t>
        <a:bodyPr/>
        <a:lstStyle/>
        <a:p>
          <a:endParaRPr lang="en-US"/>
        </a:p>
      </dgm:t>
    </dgm:pt>
    <dgm:pt modelId="{14059D4C-6C17-F643-AE0D-9EBBC6097E81}" type="pres">
      <dgm:prSet presAssocID="{827E8E87-FE88-0F41-B566-11A3E2622A7C}" presName="linear" presStyleCnt="0">
        <dgm:presLayoutVars>
          <dgm:animLvl val="lvl"/>
          <dgm:resizeHandles val="exact"/>
        </dgm:presLayoutVars>
      </dgm:prSet>
      <dgm:spPr/>
    </dgm:pt>
    <dgm:pt modelId="{834F6DED-475D-074C-93C2-EF4B29ADAD2E}" type="pres">
      <dgm:prSet presAssocID="{DE59620F-C609-4947-A738-4F252F00FDA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4199BBB-F935-274B-9C3A-2278FB8CC80B}" type="pres">
      <dgm:prSet presAssocID="{FDE34F37-80B1-724E-8BDD-9FCC8046DDA9}" presName="spacer" presStyleCnt="0"/>
      <dgm:spPr/>
    </dgm:pt>
    <dgm:pt modelId="{F758E0BD-329F-A744-A155-1A1BF48F2797}" type="pres">
      <dgm:prSet presAssocID="{41B43AC8-048B-2A4B-8593-009BB615637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78F3FEA-828A-8349-9447-627FEDE7809D}" type="pres">
      <dgm:prSet presAssocID="{DC52E819-008F-8041-9363-E8AC001112EB}" presName="spacer" presStyleCnt="0"/>
      <dgm:spPr/>
    </dgm:pt>
    <dgm:pt modelId="{FFAC995D-34AF-594C-B2D3-AEC2A93B8454}" type="pres">
      <dgm:prSet presAssocID="{DF1FE876-B6E3-A247-BE4F-D280299759C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72510CA-100D-0B47-BB26-29EF6BE800FC}" type="pres">
      <dgm:prSet presAssocID="{98112A34-421C-E74A-A27D-FDC3D397921C}" presName="spacer" presStyleCnt="0"/>
      <dgm:spPr/>
    </dgm:pt>
    <dgm:pt modelId="{561BC530-4D72-EC4C-9A21-8AC81421EB8E}" type="pres">
      <dgm:prSet presAssocID="{1E1EB3CD-FABD-714B-AE68-E6CF4DAB61D0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11DAFBA-D641-0C4C-876C-8517038F4511}" type="pres">
      <dgm:prSet presAssocID="{698AF49E-AE25-874A-B18B-37ABF0938B75}" presName="spacer" presStyleCnt="0"/>
      <dgm:spPr/>
    </dgm:pt>
    <dgm:pt modelId="{DCC9EA0B-6724-4B4B-B226-EA7573324630}" type="pres">
      <dgm:prSet presAssocID="{55CF01FB-82E8-5042-8A51-B145EA5B78C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898EC9D-1F40-374A-8C59-50BBEA907AA0}" type="pres">
      <dgm:prSet presAssocID="{B7C2DA5A-F97D-5540-A2AE-E8B43E01D307}" presName="spacer" presStyleCnt="0"/>
      <dgm:spPr/>
    </dgm:pt>
    <dgm:pt modelId="{45FA9661-187C-1D44-B7C7-B0A3413F6380}" type="pres">
      <dgm:prSet presAssocID="{53F57DA5-71CA-364A-9E63-D3552FEFC35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66A9832-97B6-F549-B381-B540E459B8AF}" type="pres">
      <dgm:prSet presAssocID="{2E2D39E0-C8F2-3347-810F-404FA5647A7E}" presName="spacer" presStyleCnt="0"/>
      <dgm:spPr/>
    </dgm:pt>
    <dgm:pt modelId="{7C26A1C6-5B8C-B24E-B47A-AF5357A16DD7}" type="pres">
      <dgm:prSet presAssocID="{265B5105-A50D-AA48-B013-CFE62C30A18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0C47914-7FA3-D34F-87CC-42020C15C895}" srcId="{827E8E87-FE88-0F41-B566-11A3E2622A7C}" destId="{41B43AC8-048B-2A4B-8593-009BB615637E}" srcOrd="1" destOrd="0" parTransId="{BFB6695E-FB9C-FC44-BC08-C86197C80D80}" sibTransId="{DC52E819-008F-8041-9363-E8AC001112EB}"/>
    <dgm:cxn modelId="{15E0B229-FCDC-C04E-AD0C-C28448416AAB}" srcId="{827E8E87-FE88-0F41-B566-11A3E2622A7C}" destId="{265B5105-A50D-AA48-B013-CFE62C30A18C}" srcOrd="6" destOrd="0" parTransId="{093AD8C3-567C-3041-BCBA-F3FB34492B2D}" sibTransId="{960B5736-1CC6-9843-AC02-AC00C7AFBA5E}"/>
    <dgm:cxn modelId="{157FD939-D032-B54B-8DC3-64B513BE0CFF}" type="presOf" srcId="{53F57DA5-71CA-364A-9E63-D3552FEFC35E}" destId="{45FA9661-187C-1D44-B7C7-B0A3413F6380}" srcOrd="0" destOrd="0" presId="urn:microsoft.com/office/officeart/2005/8/layout/vList2#67"/>
    <dgm:cxn modelId="{1FB9F339-4A62-9441-9CB7-45FAF9C48107}" type="presOf" srcId="{41B43AC8-048B-2A4B-8593-009BB615637E}" destId="{F758E0BD-329F-A744-A155-1A1BF48F2797}" srcOrd="0" destOrd="0" presId="urn:microsoft.com/office/officeart/2005/8/layout/vList2#67"/>
    <dgm:cxn modelId="{C406B269-974C-1546-AAA3-25D0223A0462}" type="presOf" srcId="{265B5105-A50D-AA48-B013-CFE62C30A18C}" destId="{7C26A1C6-5B8C-B24E-B47A-AF5357A16DD7}" srcOrd="0" destOrd="0" presId="urn:microsoft.com/office/officeart/2005/8/layout/vList2#67"/>
    <dgm:cxn modelId="{C473FD6C-D08F-7A47-A9AC-1B50DD85FB9B}" type="presOf" srcId="{1E1EB3CD-FABD-714B-AE68-E6CF4DAB61D0}" destId="{561BC530-4D72-EC4C-9A21-8AC81421EB8E}" srcOrd="0" destOrd="0" presId="urn:microsoft.com/office/officeart/2005/8/layout/vList2#67"/>
    <dgm:cxn modelId="{26F17070-E4BE-8244-8E19-56B4A4824E95}" srcId="{827E8E87-FE88-0F41-B566-11A3E2622A7C}" destId="{DF1FE876-B6E3-A247-BE4F-D280299759C5}" srcOrd="2" destOrd="0" parTransId="{6EB661B3-F05B-C541-AFEC-E01BC5A8C6BC}" sibTransId="{98112A34-421C-E74A-A27D-FDC3D397921C}"/>
    <dgm:cxn modelId="{AF6C3278-0C67-0D4A-96DA-E9176DF7CFA0}" srcId="{827E8E87-FE88-0F41-B566-11A3E2622A7C}" destId="{53F57DA5-71CA-364A-9E63-D3552FEFC35E}" srcOrd="5" destOrd="0" parTransId="{23824A47-3A3C-0F4D-8ABC-B0C09E89DA5F}" sibTransId="{2E2D39E0-C8F2-3347-810F-404FA5647A7E}"/>
    <dgm:cxn modelId="{1A6CA68B-C040-1342-841A-2C92A35C1DF6}" srcId="{827E8E87-FE88-0F41-B566-11A3E2622A7C}" destId="{DE59620F-C609-4947-A738-4F252F00FDA7}" srcOrd="0" destOrd="0" parTransId="{887D3924-74FC-234B-A27A-BE02FBB702B3}" sibTransId="{FDE34F37-80B1-724E-8BDD-9FCC8046DDA9}"/>
    <dgm:cxn modelId="{E38A9290-2474-6B48-BE7C-8CB1A6FCF9A1}" type="presOf" srcId="{DF1FE876-B6E3-A247-BE4F-D280299759C5}" destId="{FFAC995D-34AF-594C-B2D3-AEC2A93B8454}" srcOrd="0" destOrd="0" presId="urn:microsoft.com/office/officeart/2005/8/layout/vList2#67"/>
    <dgm:cxn modelId="{6CD813AB-F364-1945-87F1-7D5F46D8860C}" type="presOf" srcId="{827E8E87-FE88-0F41-B566-11A3E2622A7C}" destId="{14059D4C-6C17-F643-AE0D-9EBBC6097E81}" srcOrd="0" destOrd="0" presId="urn:microsoft.com/office/officeart/2005/8/layout/vList2#67"/>
    <dgm:cxn modelId="{DBD19FCE-CFB1-494A-85FC-AC7C8FBB232C}" type="presOf" srcId="{DE59620F-C609-4947-A738-4F252F00FDA7}" destId="{834F6DED-475D-074C-93C2-EF4B29ADAD2E}" srcOrd="0" destOrd="0" presId="urn:microsoft.com/office/officeart/2005/8/layout/vList2#67"/>
    <dgm:cxn modelId="{2C6135DA-8207-644C-8315-2D938193C800}" srcId="{827E8E87-FE88-0F41-B566-11A3E2622A7C}" destId="{55CF01FB-82E8-5042-8A51-B145EA5B78C4}" srcOrd="4" destOrd="0" parTransId="{020A8853-F4E5-9444-8628-5B6EEA79D650}" sibTransId="{B7C2DA5A-F97D-5540-A2AE-E8B43E01D307}"/>
    <dgm:cxn modelId="{CAF07FEC-533C-8840-B94B-0497BEE4357F}" srcId="{827E8E87-FE88-0F41-B566-11A3E2622A7C}" destId="{1E1EB3CD-FABD-714B-AE68-E6CF4DAB61D0}" srcOrd="3" destOrd="0" parTransId="{D388B2C2-00CE-9E42-B339-A4081743A955}" sibTransId="{698AF49E-AE25-874A-B18B-37ABF0938B75}"/>
    <dgm:cxn modelId="{820316F9-58C1-6B4F-8698-FB814EC7B16D}" type="presOf" srcId="{55CF01FB-82E8-5042-8A51-B145EA5B78C4}" destId="{DCC9EA0B-6724-4B4B-B226-EA7573324630}" srcOrd="0" destOrd="0" presId="urn:microsoft.com/office/officeart/2005/8/layout/vList2#67"/>
    <dgm:cxn modelId="{8B984118-7AE7-4E4C-AD16-65E8CA634E86}" type="presParOf" srcId="{14059D4C-6C17-F643-AE0D-9EBBC6097E81}" destId="{834F6DED-475D-074C-93C2-EF4B29ADAD2E}" srcOrd="0" destOrd="0" presId="urn:microsoft.com/office/officeart/2005/8/layout/vList2#67"/>
    <dgm:cxn modelId="{FE4FE889-FCEC-7B40-B4D9-5589ECD2126B}" type="presParOf" srcId="{14059D4C-6C17-F643-AE0D-9EBBC6097E81}" destId="{94199BBB-F935-274B-9C3A-2278FB8CC80B}" srcOrd="1" destOrd="0" presId="urn:microsoft.com/office/officeart/2005/8/layout/vList2#67"/>
    <dgm:cxn modelId="{356FC762-A3DF-6C4F-B9BC-8290CFBCB40E}" type="presParOf" srcId="{14059D4C-6C17-F643-AE0D-9EBBC6097E81}" destId="{F758E0BD-329F-A744-A155-1A1BF48F2797}" srcOrd="2" destOrd="0" presId="urn:microsoft.com/office/officeart/2005/8/layout/vList2#67"/>
    <dgm:cxn modelId="{DE561F6F-9E54-8045-ABC2-5F9496B72EDD}" type="presParOf" srcId="{14059D4C-6C17-F643-AE0D-9EBBC6097E81}" destId="{278F3FEA-828A-8349-9447-627FEDE7809D}" srcOrd="3" destOrd="0" presId="urn:microsoft.com/office/officeart/2005/8/layout/vList2#67"/>
    <dgm:cxn modelId="{C73D58A6-C683-4B4B-8535-8FEE75376540}" type="presParOf" srcId="{14059D4C-6C17-F643-AE0D-9EBBC6097E81}" destId="{FFAC995D-34AF-594C-B2D3-AEC2A93B8454}" srcOrd="4" destOrd="0" presId="urn:microsoft.com/office/officeart/2005/8/layout/vList2#67"/>
    <dgm:cxn modelId="{6971317A-C6A3-0E46-AB72-227FD7AE8C0D}" type="presParOf" srcId="{14059D4C-6C17-F643-AE0D-9EBBC6097E81}" destId="{472510CA-100D-0B47-BB26-29EF6BE800FC}" srcOrd="5" destOrd="0" presId="urn:microsoft.com/office/officeart/2005/8/layout/vList2#67"/>
    <dgm:cxn modelId="{C31D2601-4495-7244-97AE-335986E82F6E}" type="presParOf" srcId="{14059D4C-6C17-F643-AE0D-9EBBC6097E81}" destId="{561BC530-4D72-EC4C-9A21-8AC81421EB8E}" srcOrd="6" destOrd="0" presId="urn:microsoft.com/office/officeart/2005/8/layout/vList2#67"/>
    <dgm:cxn modelId="{0A623E89-CF34-4241-826E-3ECEA6FD3C4F}" type="presParOf" srcId="{14059D4C-6C17-F643-AE0D-9EBBC6097E81}" destId="{F11DAFBA-D641-0C4C-876C-8517038F4511}" srcOrd="7" destOrd="0" presId="urn:microsoft.com/office/officeart/2005/8/layout/vList2#67"/>
    <dgm:cxn modelId="{E82F580F-DA15-D14E-8594-1653E08A3B7F}" type="presParOf" srcId="{14059D4C-6C17-F643-AE0D-9EBBC6097E81}" destId="{DCC9EA0B-6724-4B4B-B226-EA7573324630}" srcOrd="8" destOrd="0" presId="urn:microsoft.com/office/officeart/2005/8/layout/vList2#67"/>
    <dgm:cxn modelId="{96784FB2-D548-3548-95A8-52439C8D6AE2}" type="presParOf" srcId="{14059D4C-6C17-F643-AE0D-9EBBC6097E81}" destId="{0898EC9D-1F40-374A-8C59-50BBEA907AA0}" srcOrd="9" destOrd="0" presId="urn:microsoft.com/office/officeart/2005/8/layout/vList2#67"/>
    <dgm:cxn modelId="{B7728E6D-540C-2344-ABF2-13B2381FE56D}" type="presParOf" srcId="{14059D4C-6C17-F643-AE0D-9EBBC6097E81}" destId="{45FA9661-187C-1D44-B7C7-B0A3413F6380}" srcOrd="10" destOrd="0" presId="urn:microsoft.com/office/officeart/2005/8/layout/vList2#67"/>
    <dgm:cxn modelId="{997EB239-1668-0F4F-ABF1-AE07FCD5900A}" type="presParOf" srcId="{14059D4C-6C17-F643-AE0D-9EBBC6097E81}" destId="{766A9832-97B6-F549-B381-B540E459B8AF}" srcOrd="11" destOrd="0" presId="urn:microsoft.com/office/officeart/2005/8/layout/vList2#67"/>
    <dgm:cxn modelId="{2E85BE3F-7667-F848-BD47-148FE5EE5E04}" type="presParOf" srcId="{14059D4C-6C17-F643-AE0D-9EBBC6097E81}" destId="{7C26A1C6-5B8C-B24E-B47A-AF5357A16DD7}" srcOrd="12" destOrd="0" presId="urn:microsoft.com/office/officeart/2005/8/layout/vList2#6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9B76-9B22-434D-A79A-0BCBE8DED50D}">
      <dsp:nvSpPr>
        <dsp:cNvPr id="0" name=""/>
        <dsp:cNvSpPr/>
      </dsp:nvSpPr>
      <dsp:spPr>
        <a:xfrm>
          <a:off x="0" y="626"/>
          <a:ext cx="7829210" cy="2859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LADIES AND GENTLEMEN PLEASE RISE FOR THE NATIONAL ANTHEM</a:t>
          </a:r>
        </a:p>
      </dsp:txBody>
      <dsp:txXfrm>
        <a:off x="139588" y="140214"/>
        <a:ext cx="7550034" cy="25803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97106-1BC4-D54B-9A07-27D2B06DD46A}">
      <dsp:nvSpPr>
        <dsp:cNvPr id="0" name=""/>
        <dsp:cNvSpPr/>
      </dsp:nvSpPr>
      <dsp:spPr bwMode="white">
        <a:xfrm>
          <a:off x="0" y="16933"/>
          <a:ext cx="8199371" cy="67392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Learning objectives</a:t>
          </a:r>
        </a:p>
      </dsp:txBody>
      <dsp:txXfrm>
        <a:off x="32898" y="49831"/>
        <a:ext cx="8133575" cy="608124"/>
      </dsp:txXfrm>
    </dsp:sp>
    <dsp:sp modelId="{D5ACB9FF-AA74-5C4D-BC7D-7DB3364C7B16}">
      <dsp:nvSpPr>
        <dsp:cNvPr id="0" name=""/>
        <dsp:cNvSpPr/>
      </dsp:nvSpPr>
      <dsp:spPr bwMode="white">
        <a:xfrm>
          <a:off x="0" y="794533"/>
          <a:ext cx="8199371" cy="673920"/>
        </a:xfrm>
        <a:prstGeom prst="roundRect">
          <a:avLst/>
        </a:prstGeom>
        <a:solidFill>
          <a:schemeClr val="accent2">
            <a:shade val="50000"/>
            <a:hueOff val="193156"/>
            <a:satOff val="-8032"/>
            <a:lumOff val="166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Core concept of subject	60%</a:t>
          </a:r>
        </a:p>
      </dsp:txBody>
      <dsp:txXfrm>
        <a:off x="32898" y="827431"/>
        <a:ext cx="8133575" cy="608124"/>
      </dsp:txXfrm>
    </dsp:sp>
    <dsp:sp modelId="{F80BD160-F353-EE46-9010-DD89583F5AC7}">
      <dsp:nvSpPr>
        <dsp:cNvPr id="0" name=""/>
        <dsp:cNvSpPr/>
      </dsp:nvSpPr>
      <dsp:spPr bwMode="white">
        <a:xfrm>
          <a:off x="0" y="1572133"/>
          <a:ext cx="8199371" cy="673920"/>
        </a:xfrm>
        <a:prstGeom prst="roundRect">
          <a:avLst/>
        </a:prstGeom>
        <a:solidFill>
          <a:schemeClr val="accent2">
            <a:shade val="50000"/>
            <a:hueOff val="386313"/>
            <a:satOff val="-16063"/>
            <a:lumOff val="3328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Anatomy, Biochemistry, Physiology (spiral integration 08%)</a:t>
          </a:r>
        </a:p>
      </dsp:txBody>
      <dsp:txXfrm>
        <a:off x="32898" y="1605031"/>
        <a:ext cx="8133575" cy="608124"/>
      </dsp:txXfrm>
    </dsp:sp>
    <dsp:sp modelId="{167755E5-178F-B842-81C7-0F102DC2E37D}">
      <dsp:nvSpPr>
        <dsp:cNvPr id="0" name=""/>
        <dsp:cNvSpPr/>
      </dsp:nvSpPr>
      <dsp:spPr bwMode="white">
        <a:xfrm>
          <a:off x="0" y="2349733"/>
          <a:ext cx="8199371" cy="673920"/>
        </a:xfrm>
        <a:prstGeom prst="roundRect">
          <a:avLst/>
        </a:prstGeom>
        <a:solidFill>
          <a:schemeClr val="accent2">
            <a:shade val="50000"/>
            <a:hueOff val="579469"/>
            <a:satOff val="-24095"/>
            <a:lumOff val="4993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Surgery, Medicine (vertical integration – 07%)</a:t>
          </a:r>
        </a:p>
      </dsp:txBody>
      <dsp:txXfrm>
        <a:off x="32898" y="2382631"/>
        <a:ext cx="8133575" cy="608124"/>
      </dsp:txXfrm>
    </dsp:sp>
    <dsp:sp modelId="{C015C3E0-E520-A941-9739-13A1E1009394}">
      <dsp:nvSpPr>
        <dsp:cNvPr id="0" name=""/>
        <dsp:cNvSpPr/>
      </dsp:nvSpPr>
      <dsp:spPr bwMode="white">
        <a:xfrm>
          <a:off x="0" y="3127333"/>
          <a:ext cx="8199371" cy="673920"/>
        </a:xfrm>
        <a:prstGeom prst="roundRect">
          <a:avLst/>
        </a:prstGeom>
        <a:solidFill>
          <a:schemeClr val="accent2">
            <a:shade val="50000"/>
            <a:hueOff val="386313"/>
            <a:satOff val="-16063"/>
            <a:lumOff val="3328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Research article related to topic, Bioethics, A.I (05%)  </a:t>
          </a:r>
        </a:p>
      </dsp:txBody>
      <dsp:txXfrm>
        <a:off x="32898" y="3160231"/>
        <a:ext cx="8133575" cy="608124"/>
      </dsp:txXfrm>
    </dsp:sp>
    <dsp:sp modelId="{85C8DD90-8182-BA4B-BAAC-9D0EAF5FAC11}">
      <dsp:nvSpPr>
        <dsp:cNvPr id="0" name=""/>
        <dsp:cNvSpPr/>
      </dsp:nvSpPr>
      <dsp:spPr bwMode="white">
        <a:xfrm>
          <a:off x="0" y="3904933"/>
          <a:ext cx="8199371" cy="673920"/>
        </a:xfrm>
        <a:prstGeom prst="roundRect">
          <a:avLst/>
        </a:prstGeom>
        <a:solidFill>
          <a:schemeClr val="accent2">
            <a:shade val="50000"/>
            <a:hueOff val="193156"/>
            <a:satOff val="-8032"/>
            <a:lumOff val="166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Comm Med, Pathology (20%)</a:t>
          </a:r>
        </a:p>
      </dsp:txBody>
      <dsp:txXfrm>
        <a:off x="32898" y="3937831"/>
        <a:ext cx="8133575" cy="608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0B1F8-727B-BB46-8859-37716F2EA67B}">
      <dsp:nvSpPr>
        <dsp:cNvPr id="0" name=""/>
        <dsp:cNvSpPr/>
      </dsp:nvSpPr>
      <dsp:spPr bwMode="white">
        <a:xfrm>
          <a:off x="0" y="83099"/>
          <a:ext cx="8153402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At the end of this session you all would be able to:</a:t>
          </a:r>
        </a:p>
      </dsp:txBody>
      <dsp:txXfrm>
        <a:off x="59399" y="142498"/>
        <a:ext cx="8034604" cy="1098002"/>
      </dsp:txXfrm>
    </dsp:sp>
    <dsp:sp modelId="{2608C737-4889-6E42-8C73-E18F033C966B}">
      <dsp:nvSpPr>
        <dsp:cNvPr id="0" name=""/>
        <dsp:cNvSpPr/>
      </dsp:nvSpPr>
      <dsp:spPr bwMode="white">
        <a:xfrm>
          <a:off x="0" y="1487100"/>
          <a:ext cx="8153402" cy="1216800"/>
        </a:xfrm>
        <a:prstGeom prst="roundRect">
          <a:avLst/>
        </a:prstGeom>
        <a:solidFill>
          <a:schemeClr val="accent2">
            <a:hueOff val="-1356225"/>
            <a:satOff val="-828"/>
            <a:lumOff val="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Identify anatomical structure of oral cavity, pharynx and esophagus</a:t>
          </a:r>
        </a:p>
      </dsp:txBody>
      <dsp:txXfrm>
        <a:off x="59399" y="1546499"/>
        <a:ext cx="8034604" cy="1098002"/>
      </dsp:txXfrm>
    </dsp:sp>
    <dsp:sp modelId="{01BCB385-7AB9-6B4E-A0F0-EFFB9F41990C}">
      <dsp:nvSpPr>
        <dsp:cNvPr id="0" name=""/>
        <dsp:cNvSpPr/>
      </dsp:nvSpPr>
      <dsp:spPr bwMode="white">
        <a:xfrm>
          <a:off x="0" y="2891100"/>
          <a:ext cx="8153402" cy="1216800"/>
        </a:xfrm>
        <a:prstGeom prst="round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Enlist arterial, venous, nerve supply and lymphatic drainage of these structures</a:t>
          </a:r>
        </a:p>
      </dsp:txBody>
      <dsp:txXfrm>
        <a:off x="59399" y="2950499"/>
        <a:ext cx="8034604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F6DED-475D-074C-93C2-EF4B29ADAD2E}">
      <dsp:nvSpPr>
        <dsp:cNvPr id="0" name=""/>
        <dsp:cNvSpPr/>
      </dsp:nvSpPr>
      <dsp:spPr bwMode="white">
        <a:xfrm>
          <a:off x="0" y="1770"/>
          <a:ext cx="8305800" cy="6743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X-ray post nasal space lateral view---Adenoids</a:t>
          </a:r>
        </a:p>
      </dsp:txBody>
      <dsp:txXfrm>
        <a:off x="32919" y="34689"/>
        <a:ext cx="8239962" cy="608511"/>
      </dsp:txXfrm>
    </dsp:sp>
    <dsp:sp modelId="{F758E0BD-329F-A744-A155-1A1BF48F2797}">
      <dsp:nvSpPr>
        <dsp:cNvPr id="0" name=""/>
        <dsp:cNvSpPr/>
      </dsp:nvSpPr>
      <dsp:spPr bwMode="white">
        <a:xfrm>
          <a:off x="0" y="688888"/>
          <a:ext cx="8305800" cy="674349"/>
        </a:xfrm>
        <a:prstGeom prst="roundRect">
          <a:avLst/>
        </a:prstGeom>
        <a:solidFill>
          <a:schemeClr val="accent2">
            <a:hueOff val="-452075"/>
            <a:satOff val="-276"/>
            <a:lumOff val="107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X-ray neck lateral view soft tissue-Foreign body esophagus, retropharyngeal abscess</a:t>
          </a:r>
        </a:p>
      </dsp:txBody>
      <dsp:txXfrm>
        <a:off x="32919" y="721807"/>
        <a:ext cx="8239962" cy="608511"/>
      </dsp:txXfrm>
    </dsp:sp>
    <dsp:sp modelId="{FFAC995D-34AF-594C-B2D3-AEC2A93B8454}">
      <dsp:nvSpPr>
        <dsp:cNvPr id="0" name=""/>
        <dsp:cNvSpPr/>
      </dsp:nvSpPr>
      <dsp:spPr bwMode="white">
        <a:xfrm>
          <a:off x="0" y="1376006"/>
          <a:ext cx="8305800" cy="674349"/>
        </a:xfrm>
        <a:prstGeom prst="roundRect">
          <a:avLst/>
        </a:prstGeom>
        <a:solidFill>
          <a:schemeClr val="accent2">
            <a:hueOff val="-904150"/>
            <a:satOff val="-552"/>
            <a:lumOff val="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Barium Swallow- dysphagia</a:t>
          </a:r>
        </a:p>
      </dsp:txBody>
      <dsp:txXfrm>
        <a:off x="32919" y="1408925"/>
        <a:ext cx="8239962" cy="608511"/>
      </dsp:txXfrm>
    </dsp:sp>
    <dsp:sp modelId="{561BC530-4D72-EC4C-9A21-8AC81421EB8E}">
      <dsp:nvSpPr>
        <dsp:cNvPr id="0" name=""/>
        <dsp:cNvSpPr/>
      </dsp:nvSpPr>
      <dsp:spPr bwMode="white">
        <a:xfrm>
          <a:off x="0" y="2063125"/>
          <a:ext cx="8305800" cy="674349"/>
        </a:xfrm>
        <a:prstGeom prst="roundRect">
          <a:avLst/>
        </a:prstGeom>
        <a:solidFill>
          <a:schemeClr val="accent2">
            <a:hueOff val="-1356225"/>
            <a:satOff val="-828"/>
            <a:lumOff val="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Flexible endoscopy</a:t>
          </a:r>
        </a:p>
      </dsp:txBody>
      <dsp:txXfrm>
        <a:off x="32919" y="2096044"/>
        <a:ext cx="8239962" cy="608511"/>
      </dsp:txXfrm>
    </dsp:sp>
    <dsp:sp modelId="{DCC9EA0B-6724-4B4B-B226-EA7573324630}">
      <dsp:nvSpPr>
        <dsp:cNvPr id="0" name=""/>
        <dsp:cNvSpPr/>
      </dsp:nvSpPr>
      <dsp:spPr bwMode="white">
        <a:xfrm>
          <a:off x="0" y="2750243"/>
          <a:ext cx="8305800" cy="674349"/>
        </a:xfrm>
        <a:prstGeom prst="roundRect">
          <a:avLst/>
        </a:prstGeom>
        <a:solidFill>
          <a:schemeClr val="accent2">
            <a:hueOff val="-1808300"/>
            <a:satOff val="-1104"/>
            <a:lumOff val="431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Ct scan neck</a:t>
          </a:r>
        </a:p>
      </dsp:txBody>
      <dsp:txXfrm>
        <a:off x="32919" y="2783162"/>
        <a:ext cx="8239962" cy="608511"/>
      </dsp:txXfrm>
    </dsp:sp>
    <dsp:sp modelId="{45FA9661-187C-1D44-B7C7-B0A3413F6380}">
      <dsp:nvSpPr>
        <dsp:cNvPr id="0" name=""/>
        <dsp:cNvSpPr/>
      </dsp:nvSpPr>
      <dsp:spPr bwMode="white">
        <a:xfrm>
          <a:off x="0" y="3437361"/>
          <a:ext cx="8305800" cy="674349"/>
        </a:xfrm>
        <a:prstGeom prst="roundRect">
          <a:avLst/>
        </a:prstGeom>
        <a:solidFill>
          <a:schemeClr val="accent2">
            <a:hueOff val="-2260375"/>
            <a:satOff val="-1380"/>
            <a:lumOff val="539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FNAC- neck node </a:t>
          </a:r>
        </a:p>
      </dsp:txBody>
      <dsp:txXfrm>
        <a:off x="32919" y="3470280"/>
        <a:ext cx="8239962" cy="608511"/>
      </dsp:txXfrm>
    </dsp:sp>
    <dsp:sp modelId="{7C26A1C6-5B8C-B24E-B47A-AF5357A16DD7}">
      <dsp:nvSpPr>
        <dsp:cNvPr id="0" name=""/>
        <dsp:cNvSpPr/>
      </dsp:nvSpPr>
      <dsp:spPr bwMode="white">
        <a:xfrm>
          <a:off x="0" y="4124480"/>
          <a:ext cx="8305800" cy="674349"/>
        </a:xfrm>
        <a:prstGeom prst="round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Biopsy</a:t>
          </a:r>
        </a:p>
      </dsp:txBody>
      <dsp:txXfrm>
        <a:off x="32919" y="4157399"/>
        <a:ext cx="8239962" cy="608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#65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#66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#67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8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8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8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EAA91B-C145-4E42-B26B-2241056199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2/7/25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/>
              <a:t>‹#›</a:t>
            </a:fld>
            <a:endParaRPr lang="en-US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734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349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553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758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68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lang="en-US" altLang="en-US" b="1">
                <a:solidFill>
                  <a:schemeClr val="hlink"/>
                </a:solidFill>
              </a:rPr>
              <a:t>Vertically oriented, sub-epithelial lymphoid tissue ring located in pharynx, thought to function as a barrier to infection in first few years of life.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00FFFF"/>
                </a:solidFill>
              </a:rPr>
              <a:t>Named after nineteenth century German anatomist Heinrich Wilhelm Gottfried von Waldeyer-Hartz</a:t>
            </a:r>
            <a:endParaRPr lang="en-US" altLang="en-US"/>
          </a:p>
        </p:txBody>
      </p:sp>
      <p:sp>
        <p:nvSpPr>
          <p:cNvPr id="7373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7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782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987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2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397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601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1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11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6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39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lnSpc>
                <a:spcPct val="190000"/>
              </a:lnSpc>
            </a:pPr>
            <a:r>
              <a:rPr lang="en-US" altLang="en-US" b="1">
                <a:solidFill>
                  <a:srgbClr val="00FFFF"/>
                </a:solidFill>
              </a:rPr>
              <a:t>Triangular weak area between thyropharyngeus &amp; cricopharyngeus part of inferior constrictor</a:t>
            </a:r>
          </a:p>
          <a:p>
            <a:pPr lvl="0">
              <a:lnSpc>
                <a:spcPct val="190000"/>
              </a:lnSpc>
            </a:pPr>
            <a:r>
              <a:rPr lang="en-US" altLang="en-US" b="1">
                <a:solidFill>
                  <a:schemeClr val="hlink"/>
                </a:solidFill>
              </a:rPr>
              <a:t>Mucosa herniates through it to form hypo-pharyngeal pouch (</a:t>
            </a:r>
            <a:r>
              <a:rPr lang="en-US" altLang="en-US" b="1">
                <a:solidFill>
                  <a:srgbClr val="66FF33"/>
                </a:solidFill>
              </a:rPr>
              <a:t>Zenker’s diverticulum</a:t>
            </a:r>
            <a:r>
              <a:rPr lang="en-US" altLang="en-US" b="1">
                <a:solidFill>
                  <a:schemeClr val="hlink"/>
                </a:solidFill>
              </a:rPr>
              <a:t>) </a:t>
            </a:r>
          </a:p>
          <a:p>
            <a:pPr lvl="0">
              <a:lnSpc>
                <a:spcPct val="190000"/>
              </a:lnSpc>
            </a:pPr>
            <a:r>
              <a:rPr lang="en-US" altLang="en-US" b="1">
                <a:solidFill>
                  <a:srgbClr val="00FFFF"/>
                </a:solidFill>
              </a:rPr>
              <a:t>Perforation occurs here during forceful oesophagoscopy (</a:t>
            </a:r>
            <a:r>
              <a:rPr lang="en-US" altLang="en-US" b="1">
                <a:solidFill>
                  <a:srgbClr val="66FF33"/>
                </a:solidFill>
              </a:rPr>
              <a:t>gateway of tears</a:t>
            </a:r>
            <a:r>
              <a:rPr lang="en-US" altLang="en-US" b="1">
                <a:solidFill>
                  <a:srgbClr val="00FFFF"/>
                </a:solidFill>
              </a:rPr>
              <a:t>)</a:t>
            </a:r>
            <a:endParaRPr lang="en-GB" altLang="en-US" b="1">
              <a:solidFill>
                <a:srgbClr val="00FFFF"/>
              </a:solidFill>
            </a:endParaRPr>
          </a:p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421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625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830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035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0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445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649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854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059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49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469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50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673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51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878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52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083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53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390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55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5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GB" altLang="en-US" smtClean="0"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227147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583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25268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284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95877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4732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9400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4718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7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7488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3841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508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19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295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087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383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243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lvl="0"/>
            <a:fld id="{9A0DB2DC-4C9A-4742-B13C-FB6460FD3503}" type="slidenum">
              <a:rPr lang="en-GB" altLang="en-US" smtClean="0">
                <a:latin typeface="Times New Roman" panose="02020603050405020304" pitchFamily="18" charset="0"/>
              </a:rPr>
              <a:t>‹#›</a:t>
            </a:fld>
            <a:endParaRPr lang="en-GB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5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660" r:id="rId18"/>
    <p:sldLayoutId id="2147483661" r:id="rId19"/>
    <p:sldLayoutId id="2147483662" r:id="rId20"/>
    <p:sldLayoutId id="2147483663" r:id="rId2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E916-CF7B-46D9-2EE2-E0020D0C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remium Vector | Stylish floral background flower soft beautiful ...">
            <a:extLst>
              <a:ext uri="{FF2B5EF4-FFF2-40B4-BE49-F238E27FC236}">
                <a16:creationId xmlns:a16="http://schemas.microsoft.com/office/drawing/2014/main" id="{F986B609-69A5-B559-C676-139C523E17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3" y="381000"/>
            <a:ext cx="8833737" cy="555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3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736725"/>
          </a:xfrm>
        </p:spPr>
        <p:txBody>
          <a:bodyPr vert="horz" wrap="square" lIns="91440" tIns="45720" rIns="91440" bIns="45720" anchor="b" anchorCtr="0"/>
          <a:lstStyle/>
          <a:p>
            <a:pPr algn="ctr" defTabSz="457200" eaLnBrk="1" hangingPunct="1">
              <a:buClrTx/>
              <a:buSzTx/>
              <a:buFontTx/>
            </a:pPr>
            <a:r>
              <a:rPr lang="en-US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ORAL CAVITY</a:t>
            </a:r>
            <a:endParaRPr lang="en-GB" alt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Parts of Oral Cavity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6" descr="F041-001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143000"/>
            <a:ext cx="7113588" cy="53943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Floor of mouth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8" descr="Mouth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6306" y="2577306"/>
            <a:ext cx="5715000" cy="304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9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Lymphatic drainage</a:t>
            </a:r>
          </a:p>
        </p:txBody>
      </p:sp>
      <p:pic>
        <p:nvPicPr>
          <p:cNvPr id="37890" name="Picture 8" descr="Picture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295400"/>
            <a:ext cx="6781800" cy="464343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Intrinsic tongue muscles</a:t>
            </a:r>
          </a:p>
        </p:txBody>
      </p:sp>
      <p:pic>
        <p:nvPicPr>
          <p:cNvPr id="39938" name="Picture 11" descr="Picture1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47813" y="1630363"/>
            <a:ext cx="5538787" cy="480853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Extrinsic tongue muscles</a:t>
            </a:r>
          </a:p>
        </p:txBody>
      </p:sp>
      <p:pic>
        <p:nvPicPr>
          <p:cNvPr id="41986" name="Picture 6" descr="IMG_182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96975" y="1566863"/>
            <a:ext cx="6651625" cy="49895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Coronal section of tongue</a:t>
            </a:r>
          </a:p>
        </p:txBody>
      </p:sp>
      <p:pic>
        <p:nvPicPr>
          <p:cNvPr id="44034" name="Picture 6" descr="IMG_1828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06438" y="1676400"/>
            <a:ext cx="7551737" cy="47625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Actions of tongue muscles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10600" cy="54102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Inferior Longitudinal: moves tip up &amp; down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Superior Longitudinal: moves tip up &amp; down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Transverse: narrows &amp; lengthens tongue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Vertical: flattens &amp; depresses tongue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Genioglossus: Prevents tongue from falling back</a:t>
            </a:r>
          </a:p>
          <a:p>
            <a:pPr marL="342900" marR="0" lvl="0" indent="-342900" algn="l" defTabSz="4572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Styloglossus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Pulls tongue up &amp; back </a:t>
            </a:r>
          </a:p>
          <a:p>
            <a:pPr marL="342900" marR="0" lvl="0" indent="-342900" algn="l" defTabSz="4572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Palatoglossus: Pulls tongue back</a:t>
            </a:r>
          </a:p>
          <a:p>
            <a:pPr marL="342900" marR="0" lvl="0" indent="-342900" algn="l" defTabSz="4572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Hyoglossus: Depresses tongue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1398588" y="112713"/>
            <a:ext cx="6346825" cy="1320800"/>
          </a:xfrm>
        </p:spPr>
        <p:txBody>
          <a:bodyPr vert="horz" wrap="square" lIns="91440" tIns="45720" rIns="91440" bIns="45720" anchor="t" anchorCtr="0"/>
          <a:lstStyle/>
          <a:p>
            <a:pPr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Nerve Supply of Tongue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4096" name="Group 64"/>
          <p:cNvGraphicFramePr>
            <a:graphicFrameLocks noGrp="1"/>
          </p:cNvGraphicFramePr>
          <p:nvPr>
            <p:ph idx="1"/>
          </p:nvPr>
        </p:nvGraphicFramePr>
        <p:xfrm>
          <a:off x="152400" y="1524000"/>
          <a:ext cx="8839200" cy="3570288"/>
        </p:xfrm>
        <a:graphic>
          <a:graphicData uri="http://schemas.openxmlformats.org/drawingml/2006/table">
            <a:tbl>
              <a:tblPr/>
              <a:tblGrid>
                <a:gridCol w="192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Anterior 2/3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Posterior 1/3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Sensory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Lingual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Glossopharyngeal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Hypoglossal ***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Taste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Chorda tympani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Glossopharyngeal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152" name="Rectangle 61"/>
          <p:cNvSpPr>
            <a:spLocks noGrp="1"/>
          </p:cNvSpPr>
          <p:nvPr>
            <p:ph type="body" idx="4294967295"/>
          </p:nvPr>
        </p:nvSpPr>
        <p:spPr>
          <a:xfrm>
            <a:off x="381000" y="5181600"/>
            <a:ext cx="8763000" cy="14478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*** except palatoglossus which is supplied by 	pharyngeal plexus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6" descr="IMG_182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400800" cy="6858000"/>
          </a:xfrm>
        </p:spPr>
      </p:pic>
      <p:sp>
        <p:nvSpPr>
          <p:cNvPr id="50178" name="Rectangle 7"/>
          <p:cNvSpPr>
            <a:spLocks noGrp="1"/>
          </p:cNvSpPr>
          <p:nvPr>
            <p:ph type="body" sz="half" idx="4294967295"/>
          </p:nvPr>
        </p:nvSpPr>
        <p:spPr>
          <a:xfrm>
            <a:off x="6477000" y="0"/>
            <a:ext cx="2667000" cy="6858000"/>
          </a:xfrm>
        </p:spPr>
        <p:txBody>
          <a:bodyPr vert="horz" wrap="square" lIns="91440" tIns="45720" rIns="91440" bIns="45720" anchor="t" anchorCtr="0"/>
          <a:lstStyle/>
          <a:p>
            <a:pPr marL="533400" indent="-533400" algn="ctr" eaLnBrk="1" hangingPunct="1">
              <a:lnSpc>
                <a:spcPct val="20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>
                <a:solidFill>
                  <a:srgbClr val="FDD717"/>
                </a:solidFill>
              </a:rPr>
              <a:t>Nerve </a:t>
            </a:r>
          </a:p>
          <a:p>
            <a:pPr marL="533400" indent="-533400" algn="ctr" eaLnBrk="1" hangingPunct="1">
              <a:lnSpc>
                <a:spcPct val="20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>
                <a:solidFill>
                  <a:srgbClr val="FDD717"/>
                </a:solidFill>
              </a:rPr>
              <a:t>Supply </a:t>
            </a:r>
          </a:p>
          <a:p>
            <a:pPr marL="533400" indent="-533400" algn="ctr" eaLnBrk="1" hangingPunct="1">
              <a:lnSpc>
                <a:spcPct val="20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>
                <a:solidFill>
                  <a:srgbClr val="FDD717"/>
                </a:solidFill>
              </a:rPr>
              <a:t>of </a:t>
            </a:r>
          </a:p>
          <a:p>
            <a:pPr marL="533400" indent="-533400" algn="ctr" eaLnBrk="1" hangingPunct="1">
              <a:lnSpc>
                <a:spcPct val="20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4800" b="1">
                <a:solidFill>
                  <a:srgbClr val="FDD717"/>
                </a:solidFill>
              </a:rPr>
              <a:t>Tongue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02F9-E201-267D-872F-0A7478D92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5FCCA-126B-8ED3-3409-36A2EE005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urat Al-Alaq (The Clot) | Mishary Rashid Alafasy | مشاري بن راشد العفاسي | سورة العلق">
            <a:hlinkClick r:id="" action="ppaction://media"/>
            <a:extLst>
              <a:ext uri="{FF2B5EF4-FFF2-40B4-BE49-F238E27FC236}">
                <a16:creationId xmlns:a16="http://schemas.microsoft.com/office/drawing/2014/main" id="{B8961FF5-26F3-C046-824C-7CD407D1EC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635" y="457200"/>
            <a:ext cx="865961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Papillae in tongue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52226" name="Picture 8" descr="image_200742416104498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36700" y="1600200"/>
            <a:ext cx="5626100" cy="485933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Papillae in tongue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sp>
        <p:nvSpPr>
          <p:cNvPr id="54274" name="Rectangle 3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257800"/>
          </a:xfrm>
        </p:spPr>
        <p:txBody>
          <a:bodyPr vert="horz" wrap="square" lIns="91440" tIns="45720" rIns="91440" bIns="45720" anchor="t" anchorCtr="0"/>
          <a:lstStyle/>
          <a:p>
            <a:pPr algn="l" eaLnBrk="1" hangingPunct="1">
              <a:lnSpc>
                <a:spcPct val="14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   Lingual taste buds sit on lateral borders of raised papillae. They are classified as: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Fungiform: at tip &amp; sides of tongue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Circumvallate: just in front of terminal sulcus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Foliate: at posterior lateral margins of tongue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Filiform: centre of tongue, have no taste buds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Papillae in tongue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56322" name="Picture 8" descr="image_20074241616424270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5806" y="2539206"/>
            <a:ext cx="6096000" cy="31242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n-US" altLang="en-US"/>
              <a:t>Tongue Map ?</a:t>
            </a:r>
            <a:endParaRPr lang="en-GB" altLang="en-US"/>
          </a:p>
        </p:txBody>
      </p:sp>
      <p:sp>
        <p:nvSpPr>
          <p:cNvPr id="58370" name="Rectangle 8"/>
          <p:cNvSpPr>
            <a:spLocks noGrp="1"/>
          </p:cNvSpPr>
          <p:nvPr>
            <p:ph type="body" sz="half" idx="4294967295"/>
          </p:nvPr>
        </p:nvSpPr>
        <p:spPr>
          <a:xfrm>
            <a:off x="0" y="1295400"/>
            <a:ext cx="4267200" cy="52578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215000"/>
              </a:lnSpc>
              <a:buClr>
                <a:schemeClr val="accent1"/>
              </a:buClr>
              <a:buSzPct val="80000"/>
              <a:buFont typeface="Wingdings 3" pitchFamily="2" charset="2"/>
            </a:pPr>
            <a:r>
              <a:rPr lang="en-US" altLang="en-US" sz="2800" b="1">
                <a:solidFill>
                  <a:srgbClr val="66FF33"/>
                </a:solidFill>
              </a:rPr>
              <a:t>Sweet</a:t>
            </a:r>
            <a:r>
              <a:rPr lang="en-US" altLang="en-US" sz="2800" b="1"/>
              <a:t> = </a:t>
            </a:r>
            <a:r>
              <a:rPr lang="en-US" altLang="en-US" sz="2800" b="1">
                <a:solidFill>
                  <a:srgbClr val="66FF33"/>
                </a:solidFill>
              </a:rPr>
              <a:t>Sucrose</a:t>
            </a:r>
          </a:p>
          <a:p>
            <a:pPr eaLnBrk="1" hangingPunct="1">
              <a:lnSpc>
                <a:spcPct val="215000"/>
              </a:lnSpc>
              <a:buClr>
                <a:schemeClr val="accent1"/>
              </a:buClr>
              <a:buSzPct val="80000"/>
              <a:buFont typeface="Wingdings 3" pitchFamily="2" charset="2"/>
            </a:pPr>
            <a:r>
              <a:rPr lang="en-US" altLang="en-US" sz="2800" b="1">
                <a:solidFill>
                  <a:srgbClr val="66FF33"/>
                </a:solidFill>
              </a:rPr>
              <a:t>Salty</a:t>
            </a:r>
            <a:r>
              <a:rPr lang="en-US" altLang="en-US" sz="2800" b="1"/>
              <a:t> = </a:t>
            </a:r>
            <a:r>
              <a:rPr lang="en-US" altLang="en-US" sz="2800" b="1">
                <a:solidFill>
                  <a:srgbClr val="00FFFF"/>
                </a:solidFill>
              </a:rPr>
              <a:t>NaCl</a:t>
            </a:r>
          </a:p>
          <a:p>
            <a:pPr eaLnBrk="1" hangingPunct="1">
              <a:lnSpc>
                <a:spcPct val="215000"/>
              </a:lnSpc>
              <a:buClr>
                <a:schemeClr val="accent1"/>
              </a:buClr>
              <a:buSzPct val="80000"/>
              <a:buFont typeface="Wingdings 3" pitchFamily="2" charset="2"/>
            </a:pPr>
            <a:r>
              <a:rPr lang="en-US" altLang="en-US" sz="2800" b="1">
                <a:solidFill>
                  <a:srgbClr val="66FF33"/>
                </a:solidFill>
              </a:rPr>
              <a:t>Sour</a:t>
            </a:r>
            <a:r>
              <a:rPr lang="en-US" altLang="en-US" sz="2800" b="1"/>
              <a:t> = </a:t>
            </a:r>
            <a:r>
              <a:rPr lang="en-US" altLang="en-US" sz="2800" b="1">
                <a:solidFill>
                  <a:srgbClr val="66FF33"/>
                </a:solidFill>
              </a:rPr>
              <a:t>HCl</a:t>
            </a:r>
          </a:p>
          <a:p>
            <a:pPr eaLnBrk="1" hangingPunct="1">
              <a:lnSpc>
                <a:spcPct val="215000"/>
              </a:lnSpc>
              <a:buClr>
                <a:schemeClr val="accent1"/>
              </a:buClr>
              <a:buSzPct val="80000"/>
              <a:buFont typeface="Wingdings 3" pitchFamily="2" charset="2"/>
            </a:pPr>
            <a:r>
              <a:rPr lang="en-US" altLang="en-US" sz="2800" b="1">
                <a:solidFill>
                  <a:srgbClr val="66FF33"/>
                </a:solidFill>
              </a:rPr>
              <a:t>Bitter</a:t>
            </a:r>
            <a:r>
              <a:rPr lang="en-US" altLang="en-US" sz="2800" b="1"/>
              <a:t> =</a:t>
            </a:r>
            <a:r>
              <a:rPr lang="en-US" altLang="en-US" sz="2800" b="1">
                <a:solidFill>
                  <a:srgbClr val="00FFFF"/>
                </a:solidFill>
              </a:rPr>
              <a:t> Quininn</a:t>
            </a:r>
          </a:p>
        </p:txBody>
      </p:sp>
      <p:pic>
        <p:nvPicPr>
          <p:cNvPr id="58371" name="Picture 7" descr="tongue 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849313"/>
            <a:ext cx="5105400" cy="54102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736725"/>
          </a:xfrm>
        </p:spPr>
        <p:txBody>
          <a:bodyPr vert="horz" wrap="square" lIns="91440" tIns="45720" rIns="91440" bIns="45720" anchor="b" anchorCtr="0"/>
          <a:lstStyle/>
          <a:p>
            <a:pPr algn="ctr" defTabSz="457200" eaLnBrk="1" hangingPunct="1">
              <a:buClrTx/>
              <a:buSzTx/>
              <a:buFontTx/>
            </a:pPr>
            <a:r>
              <a:rPr lang="en-US" alt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Pharynx</a:t>
            </a:r>
            <a:endParaRPr lang="en-GB" alt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Divisions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62466" name="Picture 10" descr="Picture1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69963" y="1560513"/>
            <a:ext cx="7031037" cy="484981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Divisions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64514" name="Picture 6" descr="F046-00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600200"/>
            <a:ext cx="5332413" cy="4876800"/>
          </a:xfrm>
        </p:spPr>
      </p:pic>
      <p:pic>
        <p:nvPicPr>
          <p:cNvPr id="6451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475" y="1600200"/>
            <a:ext cx="4835525" cy="4876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Anterior Relations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66562" name="Picture 6" descr="F046-00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65188" y="1143000"/>
            <a:ext cx="7367587" cy="489902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Nasopharynx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8610" name="Picture 10" descr="Picture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1738" y="1524000"/>
            <a:ext cx="6723062" cy="4572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/>
          </p:cNvSpPr>
          <p:nvPr>
            <p:ph type="title"/>
          </p:nvPr>
        </p:nvSpPr>
        <p:spPr>
          <a:xfrm>
            <a:off x="3048000" y="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Oropharynx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0658" name="Picture 6" descr="oropharynx_P2253089_lb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990600"/>
            <a:ext cx="5016500" cy="3881438"/>
          </a:xfrm>
        </p:spPr>
      </p:pic>
      <p:pic>
        <p:nvPicPr>
          <p:cNvPr id="70659" name="Picture 16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082925"/>
            <a:ext cx="4581525" cy="3576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2989-E171-CA39-F47E-BE568E51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CC472A-B826-EC03-8A7D-9A27CB1DD2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216" y="2628901"/>
          <a:ext cx="7829210" cy="2860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6379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Waldeyer’s Tonsillar Ring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2706" name="Picture 6" descr="F046-00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9975" y="1522413"/>
            <a:ext cx="6931025" cy="495617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Hypopharynx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4754" name="Picture 5" descr="Picture122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7206" y="2964656"/>
            <a:ext cx="4013200" cy="22733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Coronal section of Pharynx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6802" name="Picture 9" descr="Picture1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23938" y="1671638"/>
            <a:ext cx="6672262" cy="469106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/>
          </p:cNvSpPr>
          <p:nvPr>
            <p:ph type="title"/>
          </p:nvPr>
        </p:nvSpPr>
        <p:spPr>
          <a:xfrm>
            <a:off x="914400" y="2286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Layers of Pharyngeal Wall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915400" cy="5257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Mucosa: ciliated columnar in nasopharynx &amp;  stratified squamous elsewhere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Pharyngo-basilar fascia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Longitudinal muscles: stylo-pharyngeus +  salpingo-pharyngeus + palato-pharyngeus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Constrictor muscles: superior + middle + inferior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Bucco-pharyngeal fascia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Muscles</a:t>
            </a:r>
            <a:endParaRPr lang="en-GB" alt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0898" name="Picture 6" descr="IMG_167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33575" y="876300"/>
            <a:ext cx="5265738" cy="55245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42352"/>
              </p:ext>
            </p:extLst>
          </p:nvPr>
        </p:nvGraphicFramePr>
        <p:xfrm>
          <a:off x="76200" y="304800"/>
          <a:ext cx="8991600" cy="6248401"/>
        </p:xfrm>
        <a:graphic>
          <a:graphicData uri="http://schemas.openxmlformats.org/drawingml/2006/table">
            <a:tbl>
              <a:tblPr/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64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DD71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Structures Passing</a:t>
                      </a:r>
                      <a:endParaRPr kumimoji="0" lang="en-GB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FDD717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7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Between Skull Base &amp; Superior Constrictor (Sinus of Morgagni)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Eustachian tube +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Levator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palatini + Tensor palatini + Ascending palatine artery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Between Superior &amp; Middle Constrictors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Glossopharyngeal nerve &amp; Stylopharyngeus muscle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Between Middle &amp;  Inferior Constrictors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Laryngeal nerve &amp; Superior Laryngeal artery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7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Below Inferior   Constrictor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Recurrent Laryngeal nerve &amp; Inferior Laryngeal artery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/>
          </p:cNvSpPr>
          <p:nvPr>
            <p:ph type="title"/>
          </p:nvPr>
        </p:nvSpPr>
        <p:spPr>
          <a:xfrm>
            <a:off x="990600" y="3048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Nerve Supply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994" name="Rectangle 3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410200"/>
          </a:xfrm>
        </p:spPr>
        <p:txBody>
          <a:bodyPr vert="horz" wrap="square" lIns="91440" tIns="45720" rIns="91440" bIns="45720" anchor="t" anchorCtr="0"/>
          <a:lstStyle/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Nasopharynx: pterygo-palatine ganglion (V2)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Oropharynx: glossopharyngeal &amp; vagus nv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Hypopharynx: Superior &amp; recurrent laryngeal nv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All muscles by pharyngeal nerve plexus (vagus nv carrying cranial part of accessory nv) except stylopharyngeus (glossopharyngeal nv) &amp; cricopharyngeus (also by recurrent laryngeal)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Arterial Supply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Facial artery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Lingual artery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Ascending pharyngeal artery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Ascending palatine artery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Greater palatine artery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Artery of pterygoid canal</a:t>
            </a:r>
          </a:p>
          <a:p>
            <a:pPr marL="342900" marR="0" lvl="0" indent="-342900" algn="l" defTabSz="914400" rtl="0" eaLnBrk="1" latinLnBrk="0" hangingPunct="1">
              <a:lnSpc>
                <a:spcPct val="140000"/>
              </a:lnSpc>
              <a:spcBef>
                <a:spcPct val="20000"/>
              </a:spcBef>
              <a:buClrTx/>
              <a:buSzTx/>
              <a:buFont typeface="Wingdings 3" pitchFamily="2" charset="2"/>
              <a:buChar char=""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Superior laryngeal artery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Venous Drainage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9090" name="Rectangle 3"/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5181600"/>
          </a:xfrm>
        </p:spPr>
        <p:txBody>
          <a:bodyPr vert="horz" wrap="square" lIns="91440" tIns="45720" rIns="91440" bIns="45720" anchor="t" anchorCtr="0"/>
          <a:lstStyle/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Upper pharynx: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Pharyngeal venous plexus situated on middle constrictor </a:t>
            </a: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  <a:sym typeface="Symbol" panose="05050102010706020507" pitchFamily="18" charset="2"/>
              </a:rPr>
              <a:t> pterygoid venous plexus &amp; internal jugular vein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  <a:sym typeface="Symbol" panose="05050102010706020507" pitchFamily="18" charset="2"/>
              </a:rPr>
              <a:t>Lower pharynx: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  <a:sym typeface="Symbol" panose="05050102010706020507" pitchFamily="18" charset="2"/>
              </a:rPr>
              <a:t>Inferior thyroid veins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/>
          </p:cNvSpPr>
          <p:nvPr>
            <p:ph type="title"/>
          </p:nvPr>
        </p:nvSpPr>
        <p:spPr>
          <a:xfrm>
            <a:off x="1676400" y="2286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Lymphatic Drainage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1138" name="Rectangle 3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81600"/>
          </a:xfrm>
        </p:spPr>
        <p:txBody>
          <a:bodyPr vert="horz" wrap="square" lIns="91440" tIns="45720" rIns="91440" bIns="45720" anchor="t" anchorCtr="0"/>
          <a:lstStyle/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Nasopharynx: upper deep cervical + retro-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                             pharyngeal + parapharyngeal +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                             posterior triangle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Oropharynx: upper deep cervical + retro-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                          pharyngeal + parapharyngeal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Hypopharynx: deep cervical + parapharyngeal + </a:t>
            </a:r>
          </a:p>
          <a:p>
            <a:pPr algn="l" eaLnBrk="1" hangingPunct="1">
              <a:lnSpc>
                <a:spcPct val="140000"/>
              </a:lnSpc>
              <a:buClrTx/>
              <a:buSzTx/>
              <a:buFont typeface="Wingdings 3" pitchFamily="2" charset="2"/>
              <a:buChar char=""/>
            </a:pPr>
            <a:r>
              <a:rPr lang="en-US" altLang="en-US" sz="2000" noProof="0" dirty="0">
                <a:ln>
                  <a:noFill/>
                </a:ln>
                <a:effectLst/>
                <a:uLnTx/>
                <a:uFillTx/>
              </a:rPr>
              <a:t>                             paratracheal + supraclavicular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D7A7-7C43-FFAD-1367-6DFF83308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ational Anthem">
            <a:hlinkClick r:id="" action="ppaction://media"/>
            <a:extLst>
              <a:ext uri="{FF2B5EF4-FFF2-40B4-BE49-F238E27FC236}">
                <a16:creationId xmlns:a16="http://schemas.microsoft.com/office/drawing/2014/main" id="{51F6FD72-4299-F320-974C-B5DB718F13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672" y="962711"/>
            <a:ext cx="8488393" cy="4915113"/>
          </a:xfrm>
        </p:spPr>
      </p:pic>
    </p:spTree>
    <p:extLst>
      <p:ext uri="{BB962C8B-B14F-4D97-AF65-F5344CB8AC3E}">
        <p14:creationId xmlns:p14="http://schemas.microsoft.com/office/powerpoint/2010/main" val="31796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4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Killian’s Dehiscence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3186" name="Picture 8" descr="Picture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6613" y="1219200"/>
            <a:ext cx="7324725" cy="4822825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ctrTitle" idx="4294967295"/>
          </p:nvPr>
        </p:nvSpPr>
        <p:spPr>
          <a:xfrm>
            <a:off x="0" y="2133600"/>
            <a:ext cx="7772400" cy="2667000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Tx/>
              <a:defRPr/>
            </a:lvl1pPr>
          </a:lstStyle>
          <a:p>
            <a:pPr lvl="0" algn="ctr" eaLnBrk="1" hangingPunct="1"/>
            <a:r>
              <a:rPr lang="en-US" altLang="en-US" sz="6600">
                <a:solidFill>
                  <a:schemeClr val="tx1"/>
                </a:solidFill>
              </a:rPr>
              <a:t>Oesophagus</a:t>
            </a:r>
            <a:endParaRPr lang="en-GB" altLang="en-US" sz="66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7282" name="Rectangle 3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8006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205000"/>
              </a:lnSpc>
            </a:pPr>
            <a:r>
              <a:rPr lang="en-US" altLang="en-US" sz="2000">
                <a:solidFill>
                  <a:schemeClr val="tx1"/>
                </a:solidFill>
              </a:rPr>
              <a:t>Also called gullet</a:t>
            </a:r>
          </a:p>
          <a:p>
            <a:pPr eaLnBrk="1" hangingPunct="1">
              <a:lnSpc>
                <a:spcPct val="205000"/>
              </a:lnSpc>
            </a:pPr>
            <a:r>
              <a:rPr lang="en-US" altLang="en-US" sz="2000">
                <a:solidFill>
                  <a:schemeClr val="tx1"/>
                </a:solidFill>
              </a:rPr>
              <a:t>23 to 25 cm long </a:t>
            </a:r>
          </a:p>
          <a:p>
            <a:pPr eaLnBrk="1" hangingPunct="1">
              <a:lnSpc>
                <a:spcPct val="205000"/>
              </a:lnSpc>
            </a:pPr>
            <a:r>
              <a:rPr lang="en-US" altLang="en-US" sz="2000">
                <a:solidFill>
                  <a:schemeClr val="tx1"/>
                </a:solidFill>
              </a:rPr>
              <a:t>Extends from crico-pharyngeal sphincter (C6 vertebra) to cardiac orifice of stomach (T11 vertebra)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eaLnBrk="1" hangingPunct="1"/>
            <a:r>
              <a:rPr lang="en-US" altLang="en-US" sz="4000"/>
              <a:t>Anterior Curvature</a:t>
            </a:r>
            <a:endParaRPr lang="en-GB" altLang="en-US" sz="4000"/>
          </a:p>
        </p:txBody>
      </p:sp>
      <p:sp>
        <p:nvSpPr>
          <p:cNvPr id="99330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371600"/>
            <a:ext cx="3810000" cy="5181600"/>
          </a:xfrm>
        </p:spPr>
        <p:txBody>
          <a:bodyPr vert="horz" wrap="square" lIns="91440" tIns="45720" rIns="91440" bIns="45720" anchor="t" anchorCtr="0"/>
          <a:lstStyle/>
          <a:p>
            <a:pPr marL="0" indent="0" algn="l" eaLnBrk="1" hangingPunct="1">
              <a:lnSpc>
                <a:spcPct val="205000"/>
              </a:lnSpc>
              <a:buClrTx/>
              <a:buSzTx/>
              <a:buNone/>
            </a:pPr>
            <a:r>
              <a:rPr lang="en-US" altLang="en-US" sz="2000"/>
              <a:t>Follows antero- </a:t>
            </a:r>
          </a:p>
          <a:p>
            <a:pPr marL="0" indent="0" algn="l" eaLnBrk="1" hangingPunct="1">
              <a:lnSpc>
                <a:spcPct val="205000"/>
              </a:lnSpc>
              <a:buClrTx/>
              <a:buSzTx/>
              <a:buNone/>
            </a:pPr>
            <a:r>
              <a:rPr lang="en-US" altLang="en-US" sz="2000"/>
              <a:t>posterior curve of </a:t>
            </a:r>
          </a:p>
          <a:p>
            <a:pPr marL="0" indent="0" algn="l" eaLnBrk="1" hangingPunct="1">
              <a:lnSpc>
                <a:spcPct val="205000"/>
              </a:lnSpc>
              <a:buClrTx/>
              <a:buSzTx/>
              <a:buNone/>
            </a:pPr>
            <a:r>
              <a:rPr lang="en-US" altLang="en-US" sz="2000"/>
              <a:t>vertebral column </a:t>
            </a:r>
          </a:p>
          <a:p>
            <a:pPr marL="0" indent="0" algn="l" eaLnBrk="1" hangingPunct="1">
              <a:lnSpc>
                <a:spcPct val="205000"/>
              </a:lnSpc>
              <a:buClrTx/>
              <a:buSzTx/>
              <a:buNone/>
            </a:pPr>
            <a:r>
              <a:rPr lang="en-US" altLang="en-US" sz="2000"/>
              <a:t>through neck, thorax </a:t>
            </a:r>
          </a:p>
          <a:p>
            <a:pPr marL="0" indent="0" algn="l" eaLnBrk="1" hangingPunct="1">
              <a:lnSpc>
                <a:spcPct val="205000"/>
              </a:lnSpc>
              <a:buClrTx/>
              <a:buSzTx/>
              <a:buNone/>
            </a:pPr>
            <a:r>
              <a:rPr lang="en-US" altLang="en-US" sz="2000"/>
              <a:t>(postr mediastinum) </a:t>
            </a:r>
          </a:p>
          <a:p>
            <a:pPr marL="0" indent="0" algn="l" eaLnBrk="1" hangingPunct="1">
              <a:lnSpc>
                <a:spcPct val="205000"/>
              </a:lnSpc>
              <a:buClrTx/>
              <a:buSzTx/>
              <a:buNone/>
            </a:pPr>
            <a:r>
              <a:rPr lang="en-US" altLang="en-US" sz="2000"/>
              <a:t>&amp; upper abdomen</a:t>
            </a:r>
            <a:r>
              <a:rPr lang="en-US" altLang="en-US" sz="2800" b="1">
                <a:solidFill>
                  <a:srgbClr val="00FFFF"/>
                </a:solidFill>
              </a:rPr>
              <a:t> </a:t>
            </a:r>
            <a:endParaRPr lang="en-GB" altLang="en-US" sz="2800" b="1">
              <a:solidFill>
                <a:srgbClr val="00FFFF"/>
              </a:solidFill>
            </a:endParaRPr>
          </a:p>
        </p:txBody>
      </p:sp>
      <p:pic>
        <p:nvPicPr>
          <p:cNvPr id="99331" name="Picture 6" descr="Picture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1295400"/>
            <a:ext cx="5105400" cy="54102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eaLnBrk="1" hangingPunct="1"/>
            <a:r>
              <a:rPr lang="en-US" altLang="en-US" sz="4000"/>
              <a:t>Lateral curvatures</a:t>
            </a:r>
            <a:endParaRPr lang="en-GB" altLang="en-US" sz="4000"/>
          </a:p>
        </p:txBody>
      </p:sp>
      <p:sp>
        <p:nvSpPr>
          <p:cNvPr id="101378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447800"/>
            <a:ext cx="4191000" cy="5105400"/>
          </a:xfrm>
        </p:spPr>
        <p:txBody>
          <a:bodyPr vert="horz" wrap="square" lIns="91440" tIns="45720" rIns="91440" bIns="45720" anchor="t" anchorCtr="0"/>
          <a:lstStyle/>
          <a:p>
            <a:pPr algn="l" eaLnBrk="1" hangingPunct="1">
              <a:lnSpc>
                <a:spcPct val="205000"/>
              </a:lnSpc>
              <a:buClrTx/>
              <a:buSzTx/>
              <a:buFontTx/>
            </a:pPr>
            <a:r>
              <a:rPr lang="en-US" altLang="en-US" sz="2000"/>
              <a:t>   Starts in midline → deviates to left at C7 →  returns to midline at T5 → deviates to left again at T7 to reach gastric cardia</a:t>
            </a:r>
          </a:p>
        </p:txBody>
      </p:sp>
      <p:pic>
        <p:nvPicPr>
          <p:cNvPr id="101379" name="Picture 4" descr="IMG_1528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46750" y="1600200"/>
            <a:ext cx="3397250" cy="453072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Natural Constrictions</a:t>
            </a:r>
            <a:endParaRPr lang="en-GB" alt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103426" name="Picture 3" descr="IMG_151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68538" y="749300"/>
            <a:ext cx="4530725" cy="58039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6" descr="4554-0550x047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533400"/>
            <a:ext cx="4495800" cy="5735638"/>
          </a:xfrm>
        </p:spPr>
      </p:pic>
      <p:pic>
        <p:nvPicPr>
          <p:cNvPr id="10547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3400"/>
            <a:ext cx="4224338" cy="5735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216025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Importance of constrictions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7522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260000"/>
              </a:lnSpc>
            </a:pPr>
            <a:r>
              <a:rPr lang="en-US" altLang="en-US" sz="2000">
                <a:solidFill>
                  <a:schemeClr val="tx1"/>
                </a:solidFill>
              </a:rPr>
              <a:t>Common sites for lodgement of oesophageal foreign bodies</a:t>
            </a:r>
          </a:p>
          <a:p>
            <a:pPr eaLnBrk="1" hangingPunct="1">
              <a:lnSpc>
                <a:spcPct val="260000"/>
              </a:lnSpc>
            </a:pPr>
            <a:r>
              <a:rPr lang="en-US" altLang="en-US" sz="2000">
                <a:solidFill>
                  <a:schemeClr val="tx1"/>
                </a:solidFill>
              </a:rPr>
              <a:t>Common sites for caustic stricture of oesophagus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4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Blood Supply</a:t>
            </a:r>
          </a:p>
        </p:txBody>
      </p:sp>
      <p:graphicFrame>
        <p:nvGraphicFramePr>
          <p:cNvPr id="109608" name="Group 40"/>
          <p:cNvGraphicFramePr>
            <a:graphicFrameLocks noGrp="1"/>
          </p:cNvGraphicFramePr>
          <p:nvPr>
            <p:ph idx="1"/>
          </p:nvPr>
        </p:nvGraphicFramePr>
        <p:xfrm>
          <a:off x="228600" y="1447800"/>
          <a:ext cx="8763000" cy="5149851"/>
        </p:xfrm>
        <a:graphic>
          <a:graphicData uri="http://schemas.openxmlformats.org/drawingml/2006/table">
            <a:tbl>
              <a:tblPr/>
              <a:tblGrid>
                <a:gridCol w="2132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6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6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Arterial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Venous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Cervical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Inferior thyroid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Inferior thyroid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Thoracic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Descending thoracic aorta,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Bronchial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Azygos,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Hemi-azygos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8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Abdominal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gastric,                    Inferior phrenic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gastric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Abdominal azygos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eaLnBrk="1" hangingPunct="1"/>
            <a:r>
              <a:rPr lang="en-US" altLang="en-US" sz="4000">
                <a:solidFill>
                  <a:schemeClr val="tx1"/>
                </a:solidFill>
              </a:rPr>
              <a:t>Oesophageal varices</a:t>
            </a:r>
            <a:endParaRPr lang="en-GB" altLang="en-US" sz="4000">
              <a:solidFill>
                <a:schemeClr val="tx1"/>
              </a:solidFill>
            </a:endParaRPr>
          </a:p>
        </p:txBody>
      </p:sp>
      <p:sp>
        <p:nvSpPr>
          <p:cNvPr id="111618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447800"/>
            <a:ext cx="4114800" cy="51054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17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tx1"/>
                </a:solidFill>
              </a:rPr>
              <a:t> </a:t>
            </a:r>
            <a:r>
              <a:rPr lang="en-US" altLang="en-US" sz="2000" b="1">
                <a:solidFill>
                  <a:schemeClr val="tx1"/>
                </a:solidFill>
              </a:rPr>
              <a:t>Left gastric vein is a </a:t>
            </a:r>
          </a:p>
          <a:p>
            <a:pPr eaLnBrk="1" hangingPunct="1">
              <a:lnSpc>
                <a:spcPct val="17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 site of portal-systemic </a:t>
            </a:r>
          </a:p>
          <a:p>
            <a:pPr eaLnBrk="1" hangingPunct="1">
              <a:lnSpc>
                <a:spcPct val="17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 anastomosis. Portal </a:t>
            </a:r>
          </a:p>
          <a:p>
            <a:pPr eaLnBrk="1" hangingPunct="1">
              <a:lnSpc>
                <a:spcPct val="17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 obstruction </a:t>
            </a:r>
            <a:r>
              <a:rPr lang="en-US" altLang="en-US" sz="2000" b="1">
                <a:solidFill>
                  <a:schemeClr val="tx1"/>
                </a:solidFill>
                <a:sym typeface="Symbol" panose="05050102010706020507" pitchFamily="18" charset="2"/>
              </a:rPr>
              <a:t>leads to  </a:t>
            </a:r>
          </a:p>
          <a:p>
            <a:pPr eaLnBrk="1" hangingPunct="1">
              <a:lnSpc>
                <a:spcPct val="17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b="1">
                <a:solidFill>
                  <a:schemeClr val="tx1"/>
                </a:solidFill>
              </a:rPr>
              <a:t>varicose veins in         </a:t>
            </a:r>
          </a:p>
          <a:p>
            <a:pPr eaLnBrk="1" hangingPunct="1">
              <a:lnSpc>
                <a:spcPct val="17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lower oesophagus </a:t>
            </a:r>
          </a:p>
        </p:txBody>
      </p:sp>
      <p:pic>
        <p:nvPicPr>
          <p:cNvPr id="111619" name="Picture 7" descr="2_1e-a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27550" y="1600200"/>
            <a:ext cx="4616450" cy="46482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object 2"/>
          <p:cNvSpPr>
            <a:spLocks noGrp="1" noChangeArrowheads="1"/>
          </p:cNvSpPr>
          <p:nvPr>
            <p:ph type="title"/>
          </p:nvPr>
        </p:nvSpPr>
        <p:spPr>
          <a:xfrm>
            <a:off x="1247775" y="173038"/>
            <a:ext cx="7439025" cy="889000"/>
          </a:xfrm>
        </p:spPr>
        <p:txBody>
          <a:bodyPr vert="horz" wrap="square" lIns="51435" tIns="1786" rIns="51435" bIns="25718" numCol="1" anchor="t" anchorCtr="0" compatLnSpc="1">
            <a:normAutofit fontScale="90000"/>
          </a:bodyPr>
          <a:lstStyle/>
          <a:p>
            <a:pPr marL="6350" marR="0" lvl="0" indent="0" algn="ctr" defTabSz="457200" rtl="0" eaLnBrk="0" fontAlgn="base" latinLnBrk="0" hangingPunct="0">
              <a:lnSpc>
                <a:spcPct val="102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University Motto, Mission, Vision &amp; Values</a:t>
            </a:r>
          </a:p>
        </p:txBody>
      </p:sp>
      <p:grpSp>
        <p:nvGrpSpPr>
          <p:cNvPr id="25602" name="object 3"/>
          <p:cNvGrpSpPr/>
          <p:nvPr/>
        </p:nvGrpSpPr>
        <p:grpSpPr>
          <a:xfrm>
            <a:off x="355600" y="2124075"/>
            <a:ext cx="8662988" cy="4468813"/>
            <a:chOff x="2413000" y="1587500"/>
            <a:chExt cx="6375400" cy="4842510"/>
          </a:xfrm>
        </p:grpSpPr>
        <p:sp>
          <p:nvSpPr>
            <p:cNvPr id="3077" name="object 4"/>
            <p:cNvSpPr/>
            <p:nvPr/>
          </p:nvSpPr>
          <p:spPr bwMode="auto">
            <a:xfrm>
              <a:off x="2438703" y="1599542"/>
              <a:ext cx="6323995" cy="4804663"/>
            </a:xfrm>
            <a:custGeom>
              <a:avLst/>
              <a:gdLst>
                <a:gd name="T0" fmla="*/ 6324600 w 6324600"/>
                <a:gd name="T1" fmla="*/ 0 h 4804410"/>
                <a:gd name="T2" fmla="*/ 0 w 6324600"/>
                <a:gd name="T3" fmla="*/ 0 h 4804410"/>
                <a:gd name="T4" fmla="*/ 0 w 6324600"/>
                <a:gd name="T5" fmla="*/ 4804283 h 4804410"/>
                <a:gd name="T6" fmla="*/ 6324600 w 6324600"/>
                <a:gd name="T7" fmla="*/ 4804283 h 4804410"/>
                <a:gd name="T8" fmla="*/ 6324600 w 6324600"/>
                <a:gd name="T9" fmla="*/ 0 h 4804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4600" h="4804410">
                  <a:moveTo>
                    <a:pt x="6324600" y="0"/>
                  </a:moveTo>
                  <a:lnTo>
                    <a:pt x="0" y="0"/>
                  </a:lnTo>
                  <a:lnTo>
                    <a:pt x="0" y="4804283"/>
                  </a:lnTo>
                  <a:lnTo>
                    <a:pt x="6324600" y="4804283"/>
                  </a:lnTo>
                  <a:lnTo>
                    <a:pt x="6324600" y="0"/>
                  </a:lnTo>
                  <a:close/>
                </a:path>
              </a:pathLst>
            </a:custGeom>
            <a:solidFill>
              <a:srgbClr val="B6C882"/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78" name="object 5"/>
            <p:cNvSpPr/>
            <p:nvPr/>
          </p:nvSpPr>
          <p:spPr bwMode="auto">
            <a:xfrm>
              <a:off x="2438703" y="1594381"/>
              <a:ext cx="6323995" cy="4828748"/>
            </a:xfrm>
            <a:custGeom>
              <a:avLst/>
              <a:gdLst>
                <a:gd name="T0" fmla="*/ 0 w 6324600"/>
                <a:gd name="T1" fmla="*/ 0 h 4829810"/>
                <a:gd name="T2" fmla="*/ 0 w 6324600"/>
                <a:gd name="T3" fmla="*/ 4829682 h 4829810"/>
                <a:gd name="T4" fmla="*/ 6324603 w 6324600"/>
                <a:gd name="T5" fmla="*/ 0 h 4829810"/>
                <a:gd name="T6" fmla="*/ 6324603 w 6324600"/>
                <a:gd name="T7" fmla="*/ 4829682 h 4829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24600" h="4829810">
                  <a:moveTo>
                    <a:pt x="0" y="0"/>
                  </a:moveTo>
                  <a:lnTo>
                    <a:pt x="0" y="4829682"/>
                  </a:lnTo>
                </a:path>
                <a:path w="6324600" h="4829810">
                  <a:moveTo>
                    <a:pt x="6324603" y="0"/>
                  </a:moveTo>
                  <a:lnTo>
                    <a:pt x="6324603" y="482968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</a:ln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79" name="object 6"/>
            <p:cNvSpPr/>
            <p:nvPr/>
          </p:nvSpPr>
          <p:spPr bwMode="auto">
            <a:xfrm>
              <a:off x="2431693" y="1594381"/>
              <a:ext cx="6338014" cy="12042"/>
            </a:xfrm>
            <a:custGeom>
              <a:avLst/>
              <a:gdLst>
                <a:gd name="T0" fmla="*/ 0 w 6337300"/>
                <a:gd name="T1" fmla="*/ 0 h 12700"/>
                <a:gd name="T2" fmla="*/ 6337303 w 6337300"/>
                <a:gd name="T3" fmla="*/ 0 h 12700"/>
                <a:gd name="T4" fmla="*/ 6337303 w 6337300"/>
                <a:gd name="T5" fmla="*/ 12700 h 12700"/>
                <a:gd name="T6" fmla="*/ 0 w 6337300"/>
                <a:gd name="T7" fmla="*/ 12700 h 12700"/>
                <a:gd name="T8" fmla="*/ 0 w 6337300"/>
                <a:gd name="T9" fmla="*/ 0 h 1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7300" h="12700">
                  <a:moveTo>
                    <a:pt x="0" y="0"/>
                  </a:moveTo>
                  <a:lnTo>
                    <a:pt x="6337303" y="0"/>
                  </a:lnTo>
                  <a:lnTo>
                    <a:pt x="6337303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80" name="object 7"/>
            <p:cNvSpPr/>
            <p:nvPr/>
          </p:nvSpPr>
          <p:spPr bwMode="auto">
            <a:xfrm>
              <a:off x="2431693" y="6404206"/>
              <a:ext cx="6338014" cy="0"/>
            </a:xfrm>
            <a:custGeom>
              <a:avLst/>
              <a:gdLst>
                <a:gd name="T0" fmla="*/ 0 w 6337300"/>
                <a:gd name="T1" fmla="*/ 6337303 w 633730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337300">
                  <a:moveTo>
                    <a:pt x="0" y="0"/>
                  </a:moveTo>
                  <a:lnTo>
                    <a:pt x="6337303" y="0"/>
                  </a:lnTo>
                </a:path>
              </a:pathLst>
            </a:custGeom>
            <a:noFill/>
            <a:ln w="38100">
              <a:solidFill>
                <a:srgbClr val="FFFFFF"/>
              </a:solidFill>
              <a:round/>
            </a:ln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603" name="object 8"/>
          <p:cNvSpPr txBox="1"/>
          <p:nvPr/>
        </p:nvSpPr>
        <p:spPr>
          <a:xfrm>
            <a:off x="681038" y="2246313"/>
            <a:ext cx="8005762" cy="4224337"/>
          </a:xfrm>
          <a:prstGeom prst="rect">
            <a:avLst/>
          </a:prstGeom>
          <a:noFill/>
          <a:ln w="9525">
            <a:noFill/>
          </a:ln>
        </p:spPr>
        <p:txBody>
          <a:bodyPr lIns="0" tIns="7144" rIns="0" bIns="0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2700" lvl="0" indent="0" defTabSz="914400">
              <a:spcBef>
                <a:spcPts val="5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Statement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 indent="0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impart evidence-based research-oriented health</a:t>
            </a:r>
          </a:p>
          <a:p>
            <a:pPr marL="12700" lvl="0" indent="0" defTabSz="914400">
              <a:spcBef>
                <a:spcPts val="125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education, best possible patient care,</a:t>
            </a:r>
          </a:p>
          <a:p>
            <a:pPr marL="12700" lvl="0" indent="0" defTabSz="914400">
              <a:spcBef>
                <a:spcPts val="15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respect, ethical practice of healthcare and social  accountability.</a:t>
            </a:r>
          </a:p>
          <a:p>
            <a:pPr marL="12700" lvl="0" indent="0" defTabSz="914400">
              <a:spcBef>
                <a:spcPts val="565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and Values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 indent="0" defTabSz="914400">
              <a:spcBef>
                <a:spcPts val="35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recognized and accredited center of excellence in</a:t>
            </a:r>
          </a:p>
          <a:p>
            <a:pPr marL="12700" lvl="0" indent="0" defTabSz="914400">
              <a:spcBef>
                <a:spcPts val="1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Education, using evidence-based training  techniques for development of highly competent health professionals, who are lifelong experiential learner and are  socially accountable.</a:t>
            </a:r>
            <a:endParaRPr lang="en-US" altLang="en-US" sz="24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6" name="object 9"/>
          <p:cNvSpPr>
            <a:spLocks noChangeArrowheads="1"/>
          </p:cNvSpPr>
          <p:nvPr/>
        </p:nvSpPr>
        <p:spPr bwMode="auto">
          <a:xfrm>
            <a:off x="417513" y="877888"/>
            <a:ext cx="1200150" cy="12461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1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Nerve Supply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3666" name="Rectangle 3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8674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lnSpc>
                <a:spcPct val="175000"/>
              </a:lnSpc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Cervical: </a:t>
            </a:r>
            <a:r>
              <a:rPr lang="en-US" altLang="en-US" sz="2000">
                <a:solidFill>
                  <a:schemeClr val="tx1"/>
                </a:solidFill>
              </a:rPr>
              <a:t>recurrent laryngeal nerve &amp; cervical sympathetic trunk</a:t>
            </a:r>
            <a:r>
              <a:rPr lang="en-US" altLang="en-US" sz="2000" b="1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175000"/>
              </a:lnSpc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Thoracic: </a:t>
            </a:r>
            <a:r>
              <a:rPr lang="en-US" altLang="en-US" sz="2000">
                <a:solidFill>
                  <a:schemeClr val="tx1"/>
                </a:solidFill>
              </a:rPr>
              <a:t>vagal trunks, oesophageal plexus &amp; thoracic sympathetic trunk</a:t>
            </a:r>
            <a:r>
              <a:rPr lang="en-US" altLang="en-US" sz="2000" b="1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175000"/>
              </a:lnSpc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Abdominal: </a:t>
            </a:r>
            <a:r>
              <a:rPr lang="en-US" altLang="en-US" sz="2000">
                <a:solidFill>
                  <a:schemeClr val="tx1"/>
                </a:solidFill>
              </a:rPr>
              <a:t>vagal trunks &amp; thoracic sympathetic trunk </a:t>
            </a:r>
          </a:p>
          <a:p>
            <a:pPr eaLnBrk="1" hangingPunct="1">
              <a:lnSpc>
                <a:spcPct val="175000"/>
              </a:lnSpc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Esophageal pain mimics cardiac angina due to common nerve supply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defTabSz="457200" eaLnBrk="1" hangingPunct="1"/>
            <a:r>
              <a:rPr lang="en-US" altLang="en-US" kern="1200">
                <a:latin typeface="+mj-lt"/>
                <a:ea typeface="+mj-ea"/>
                <a:cs typeface="+mj-cs"/>
              </a:rPr>
              <a:t>Lymphatic Drainage</a:t>
            </a:r>
            <a:endParaRPr lang="en-GB" altLang="en-US" kern="1200">
              <a:latin typeface="+mj-lt"/>
              <a:ea typeface="+mj-ea"/>
              <a:cs typeface="+mj-cs"/>
            </a:endParaRPr>
          </a:p>
        </p:txBody>
      </p:sp>
      <p:sp>
        <p:nvSpPr>
          <p:cNvPr id="115714" name="Rectangle 3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724400"/>
          </a:xfrm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66FF33"/>
                </a:solidFill>
              </a:rPr>
              <a:t>deep cervical + posterior mediastinal + left gastric lymph nodes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b="1"/>
              <a:t> 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chemeClr val="hlink"/>
                </a:solidFill>
              </a:rPr>
              <a:t>drain into coeliac lymph nodes</a:t>
            </a:r>
            <a:r>
              <a:rPr lang="en-US" altLang="en-US" sz="2800" b="1"/>
              <a:t> 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en-US" sz="2800" b="1"/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00FFFF"/>
                </a:solidFill>
              </a:rPr>
              <a:t>thoracic duct</a:t>
            </a:r>
            <a:endParaRPr lang="en-GB" altLang="en-US" sz="2800" b="1">
              <a:solidFill>
                <a:srgbClr val="00FFFF"/>
              </a:solidFill>
            </a:endParaRPr>
          </a:p>
        </p:txBody>
      </p:sp>
      <p:sp>
        <p:nvSpPr>
          <p:cNvPr id="115715" name="Line 4"/>
          <p:cNvSpPr/>
          <p:nvPr/>
        </p:nvSpPr>
        <p:spPr>
          <a:xfrm>
            <a:off x="4724400" y="3429000"/>
            <a:ext cx="0" cy="53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5716" name="Line 5"/>
          <p:cNvSpPr/>
          <p:nvPr/>
        </p:nvSpPr>
        <p:spPr>
          <a:xfrm>
            <a:off x="4724400" y="4953000"/>
            <a:ext cx="0" cy="457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/>
          </p:nvPr>
        </p:nvSpPr>
        <p:spPr>
          <a:xfrm>
            <a:off x="-914400" y="184150"/>
            <a:ext cx="8001000" cy="1216025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Histology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7762" name="Picture 3" descr="IMG_151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21300" y="228600"/>
            <a:ext cx="3724275" cy="3124200"/>
          </a:xfrm>
        </p:spPr>
      </p:pic>
      <p:sp>
        <p:nvSpPr>
          <p:cNvPr id="117763" name="TextBox 1"/>
          <p:cNvSpPr txBox="1"/>
          <p:nvPr/>
        </p:nvSpPr>
        <p:spPr>
          <a:xfrm>
            <a:off x="161925" y="1355725"/>
            <a:ext cx="5324475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lnSpc>
                <a:spcPct val="2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Four coats from outside inwards: </a:t>
            </a:r>
            <a:br>
              <a:rPr lang="en-US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Fibrous coat (adventitia)</a:t>
            </a:r>
            <a:br>
              <a:rPr lang="en-US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2. Muscular coat (muscularis propria)</a:t>
            </a:r>
          </a:p>
          <a:p>
            <a:pPr marL="0" lvl="0" indent="0" defTabSz="914400">
              <a:lnSpc>
                <a:spcPct val="2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3. Submucous coat </a:t>
            </a:r>
          </a:p>
          <a:p>
            <a:pPr marL="0" lvl="0" indent="0" defTabSz="914400">
              <a:lnSpc>
                <a:spcPct val="2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4. Mucous coat </a:t>
            </a:r>
            <a:endParaRPr lang="en-GB" altLang="en-US" sz="2000" b="1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endParaRPr lang="en-GB" altLang="en-US" sz="2000" b="1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Barret’s esophagus</a:t>
            </a:r>
          </a:p>
        </p:txBody>
      </p:sp>
      <p:pic>
        <p:nvPicPr>
          <p:cNvPr id="119810" name="Picture 5" descr="11_barretts_esophagu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341692"/>
            <a:ext cx="6348413" cy="351922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latin typeface="+mj-lt"/>
                <a:ea typeface="+mj-ea"/>
                <a:cs typeface="+mj-cs"/>
              </a:rPr>
              <a:t>Investigations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676400"/>
          <a:ext cx="8305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4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algn="ctr" defTabSz="457200" eaLnBrk="1" hangingPunct="1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  <a:endParaRPr lang="en-GB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882" name="Picture 8" descr="Picture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6953" y="2160588"/>
            <a:ext cx="5353706" cy="388143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bject 2"/>
          <p:cNvSpPr>
            <a:spLocks noGrp="1"/>
          </p:cNvSpPr>
          <p:nvPr>
            <p:ph type="title"/>
          </p:nvPr>
        </p:nvSpPr>
        <p:spPr>
          <a:xfrm>
            <a:off x="617538" y="123825"/>
            <a:ext cx="7493000" cy="674688"/>
          </a:xfrm>
        </p:spPr>
        <p:txBody>
          <a:bodyPr vert="horz" wrap="square" lIns="51435" tIns="1786" rIns="51435" bIns="25718" anchor="t" anchorCtr="0">
            <a:normAutofit fontScale="90000"/>
          </a:bodyPr>
          <a:lstStyle/>
          <a:p>
            <a:pPr marL="6350" indent="0" algn="ctr">
              <a:lnSpc>
                <a:spcPct val="102000"/>
              </a:lnSpc>
              <a:spcBef>
                <a:spcPts val="15"/>
              </a:spcBef>
            </a:pPr>
            <a:r>
              <a:rPr lang="en-US" altLang="en-US">
                <a:latin typeface="Arial" panose="020B0604020202020204" pitchFamily="34" charset="0"/>
              </a:rPr>
              <a:t>Prof Umar Model Of Integrated  Lecture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1525588"/>
            <a:ext cx="8110538" cy="4567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1413" y="188913"/>
            <a:ext cx="5256213" cy="719138"/>
          </a:xfrm>
        </p:spPr>
        <p:txBody>
          <a:bodyPr vert="horz" wrap="square" lIns="51435" tIns="7144" rIns="51435" bIns="25718" numCol="1" rtlCol="0" anchor="t" anchorCtr="0" compatLnSpc="1">
            <a:noAutofit/>
          </a:bodyPr>
          <a:lstStyle/>
          <a:p>
            <a:pPr marL="6985" marR="0" lvl="0" indent="0" algn="l" defTabSz="457200" rtl="0" eaLnBrk="0" fontAlgn="base" latinLnBrk="0" hangingPunct="0">
              <a:lnSpc>
                <a:spcPct val="100000"/>
              </a:lnSpc>
              <a:spcBef>
                <a:spcPts val="5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-9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Sequence </a:t>
            </a:r>
            <a:r>
              <a:rPr kumimoji="0" lang="en-US" sz="3600" b="0" i="0" u="none" strike="noStrike" kern="1200" cap="none" spc="-11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Of</a:t>
            </a:r>
            <a:r>
              <a:rPr kumimoji="0" lang="en-US" sz="3600" b="0" i="0" u="none" strike="noStrike" kern="1200" cap="none" spc="-244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-194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LGIS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472314" y="1524000"/>
          <a:ext cx="8199371" cy="4595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ctrTitle"/>
          </p:nvPr>
        </p:nvSpPr>
        <p:spPr>
          <a:xfrm>
            <a:off x="0" y="1295400"/>
            <a:ext cx="6665595" cy="3261995"/>
          </a:xfrm>
        </p:spPr>
        <p:txBody>
          <a:bodyPr vert="horz" wrap="square" lIns="91440" tIns="45720" rIns="91440" bIns="45720" anchor="b" anchorCtr="0"/>
          <a:lstStyle/>
          <a:p>
            <a:pPr defTabSz="457200" eaLnBrk="1" hangingPunct="1">
              <a:lnSpc>
                <a:spcPct val="125000"/>
              </a:lnSpc>
              <a:buClrTx/>
              <a:buSzTx/>
              <a:buFontTx/>
            </a:pPr>
            <a:r>
              <a:rPr lang="en-US" alt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Anatomy  &amp; Investigation of Oral Cavity, Pharynx &amp; Oesophagus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0" y="4724400"/>
            <a:ext cx="7703185" cy="1697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828800"/>
            <a:ext cx="2438400" cy="2197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348413" cy="1320800"/>
          </a:xfrm>
        </p:spPr>
        <p:txBody>
          <a:bodyPr vert="horz" wrap="square" lIns="91440" tIns="45720" rIns="91440" bIns="45720" anchor="t" anchorCtr="0"/>
          <a:lstStyle/>
          <a:p>
            <a:pPr defTabSz="457200" eaLnBrk="1" hangingPunct="1"/>
            <a:r>
              <a:rPr lang="en-US" alt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 OBJECTIVES: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339300"/>
              </p:ext>
            </p:extLst>
          </p:nvPr>
        </p:nvGraphicFramePr>
        <p:xfrm>
          <a:off x="609598" y="1295400"/>
          <a:ext cx="8153402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{D10A5A7C-07FA-6A4E-A42C-C68821759BF3}tf10001060_mac</Template>
  <TotalTime>2</TotalTime>
  <Words>1016</Words>
  <Application>Microsoft Macintosh PowerPoint</Application>
  <PresentationFormat>On-screen Show (4:3)</PresentationFormat>
  <Paragraphs>235</Paragraphs>
  <Slides>55</Slides>
  <Notes>46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Symbol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University Motto, Mission, Vision &amp; Values</vt:lpstr>
      <vt:lpstr>Prof Umar Model Of Integrated  Lecture</vt:lpstr>
      <vt:lpstr>Sequence Of  LGIS</vt:lpstr>
      <vt:lpstr>Anatomy  &amp; Investigation of Oral Cavity, Pharynx &amp; Oesophagus</vt:lpstr>
      <vt:lpstr>LEARNING OBJECTIVES:</vt:lpstr>
      <vt:lpstr>ORAL CAVITY</vt:lpstr>
      <vt:lpstr>Parts of Oral Cavity</vt:lpstr>
      <vt:lpstr>Floor of mouth</vt:lpstr>
      <vt:lpstr>Lymphatic drainage</vt:lpstr>
      <vt:lpstr>Intrinsic tongue muscles</vt:lpstr>
      <vt:lpstr>Extrinsic tongue muscles</vt:lpstr>
      <vt:lpstr>Coronal section of tongue</vt:lpstr>
      <vt:lpstr>Actions of tongue muscles</vt:lpstr>
      <vt:lpstr>Nerve Supply of Tongue</vt:lpstr>
      <vt:lpstr>PowerPoint Presentation</vt:lpstr>
      <vt:lpstr>Papillae in tongue</vt:lpstr>
      <vt:lpstr>Papillae in tongue</vt:lpstr>
      <vt:lpstr>Papillae in tongue</vt:lpstr>
      <vt:lpstr>Tongue Map ?</vt:lpstr>
      <vt:lpstr>Pharynx</vt:lpstr>
      <vt:lpstr>Divisions</vt:lpstr>
      <vt:lpstr>Divisions</vt:lpstr>
      <vt:lpstr>Anterior Relations</vt:lpstr>
      <vt:lpstr>Nasopharynx</vt:lpstr>
      <vt:lpstr>Oropharynx</vt:lpstr>
      <vt:lpstr>Waldeyer’s Tonsillar Ring</vt:lpstr>
      <vt:lpstr>Hypopharynx</vt:lpstr>
      <vt:lpstr>Coronal section of Pharynx</vt:lpstr>
      <vt:lpstr>Layers of Pharyngeal Wall</vt:lpstr>
      <vt:lpstr>Muscles</vt:lpstr>
      <vt:lpstr>PowerPoint Presentation</vt:lpstr>
      <vt:lpstr>Nerve Supply</vt:lpstr>
      <vt:lpstr>Arterial Supply</vt:lpstr>
      <vt:lpstr>Venous Drainage</vt:lpstr>
      <vt:lpstr>Lymphatic Drainage</vt:lpstr>
      <vt:lpstr>Killian’s Dehiscence</vt:lpstr>
      <vt:lpstr>Oesophagus</vt:lpstr>
      <vt:lpstr>Introduction</vt:lpstr>
      <vt:lpstr>Anterior Curvature</vt:lpstr>
      <vt:lpstr>Lateral curvatures</vt:lpstr>
      <vt:lpstr>Natural Constrictions</vt:lpstr>
      <vt:lpstr>PowerPoint Presentation</vt:lpstr>
      <vt:lpstr>Importance of constrictions</vt:lpstr>
      <vt:lpstr>Blood Supply</vt:lpstr>
      <vt:lpstr>Oesophageal varices</vt:lpstr>
      <vt:lpstr>Nerve Supply</vt:lpstr>
      <vt:lpstr>Lymphatic Drainage</vt:lpstr>
      <vt:lpstr>Histology</vt:lpstr>
      <vt:lpstr>Barret’s esophagus</vt:lpstr>
      <vt:lpstr>Investigations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of oral cavity + pharynx</dc:title>
  <dc:creator>Vishal</dc:creator>
  <cp:lastModifiedBy>Basil Aatif</cp:lastModifiedBy>
  <cp:revision>110</cp:revision>
  <dcterms:created xsi:type="dcterms:W3CDTF">2025-01-29T06:46:00Z</dcterms:created>
  <dcterms:modified xsi:type="dcterms:W3CDTF">2025-02-07T05:02:48Z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CC428D4E3CDF488EBB83F03D7196BE31_12</vt:lpwstr>
  </property>
  <property fmtid="{D5CDD505-2E9C-101B-9397-08002B2CF9AE}" pid="4" name="KSOProductBuildVer">
    <vt:lpwstr>1033-12.2.0.19805</vt:lpwstr>
  </property>
</Properties>
</file>