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31" r:id="rId5"/>
    <p:sldId id="338" r:id="rId6"/>
    <p:sldId id="337" r:id="rId7"/>
    <p:sldId id="336" r:id="rId8"/>
    <p:sldId id="257" r:id="rId9"/>
    <p:sldId id="258" r:id="rId10"/>
    <p:sldId id="260" r:id="rId11"/>
    <p:sldId id="262" r:id="rId12"/>
    <p:sldId id="261" r:id="rId13"/>
    <p:sldId id="259" r:id="rId14"/>
    <p:sldId id="263" r:id="rId15"/>
    <p:sldId id="310" r:id="rId16"/>
    <p:sldId id="311" r:id="rId17"/>
    <p:sldId id="264" r:id="rId18"/>
    <p:sldId id="265" r:id="rId19"/>
    <p:sldId id="266" r:id="rId20"/>
    <p:sldId id="267" r:id="rId21"/>
    <p:sldId id="288" r:id="rId22"/>
    <p:sldId id="268" r:id="rId23"/>
    <p:sldId id="274" r:id="rId24"/>
    <p:sldId id="269" r:id="rId25"/>
    <p:sldId id="281" r:id="rId26"/>
    <p:sldId id="270" r:id="rId27"/>
    <p:sldId id="280" r:id="rId28"/>
    <p:sldId id="341" r:id="rId29"/>
    <p:sldId id="271" r:id="rId30"/>
    <p:sldId id="313" r:id="rId31"/>
    <p:sldId id="279" r:id="rId32"/>
    <p:sldId id="343" r:id="rId33"/>
    <p:sldId id="344" r:id="rId34"/>
    <p:sldId id="272" r:id="rId35"/>
    <p:sldId id="339" r:id="rId36"/>
    <p:sldId id="273" r:id="rId37"/>
    <p:sldId id="314" r:id="rId38"/>
    <p:sldId id="324" r:id="rId39"/>
    <p:sldId id="326" r:id="rId40"/>
    <p:sldId id="327" r:id="rId41"/>
    <p:sldId id="275" r:id="rId42"/>
    <p:sldId id="276" r:id="rId43"/>
    <p:sldId id="277" r:id="rId44"/>
    <p:sldId id="278" r:id="rId45"/>
    <p:sldId id="282" r:id="rId46"/>
    <p:sldId id="283" r:id="rId47"/>
    <p:sldId id="284" r:id="rId48"/>
    <p:sldId id="287" r:id="rId49"/>
    <p:sldId id="340" r:id="rId50"/>
    <p:sldId id="342" r:id="rId51"/>
    <p:sldId id="285" r:id="rId52"/>
    <p:sldId id="345" r:id="rId53"/>
    <p:sldId id="346" r:id="rId54"/>
    <p:sldId id="347" r:id="rId55"/>
    <p:sldId id="348" r:id="rId56"/>
    <p:sldId id="289"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0" d="100"/>
          <a:sy n="70" d="100"/>
        </p:scale>
        <p:origin x="1386"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0" Type="http://schemas.openxmlformats.org/officeDocument/2006/relationships/tableStyles" Target="tableStyles.xml"/><Relationship Id="rId6" Type="http://schemas.openxmlformats.org/officeDocument/2006/relationships/slide" Target="slides/slide3.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E87054-4133-4558-AF79-B3694715B925}"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7526A3-CC89-4EC7-B7E8-D673C3376FC7}"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459A59-58C7-4851-A09F-295F492E4B5E}"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DAD158-7203-40B9-9222-3FAC3396C79A}"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DAD158-7203-40B9-9222-3FAC3396C79A}"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DAD158-7203-40B9-9222-3FAC3396C79A}"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6BC1C1-A3DF-4782-9486-D03B6F8B641C}" type="slidenum">
              <a:rPr lang="en-US" smtClean="0"/>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vmlDrawing" Target="../drawings/vmlDrawing1.vml"/><Relationship Id="rId3" Type="http://schemas.openxmlformats.org/officeDocument/2006/relationships/slideLayout" Target="../slideLayouts/slideLayout4.xml"/><Relationship Id="rId2" Type="http://schemas.openxmlformats.org/officeDocument/2006/relationships/image" Target="../media/image12.png"/><Relationship Id="rId1"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vmlDrawing" Target="../drawings/vmlDrawing2.vml"/><Relationship Id="rId3" Type="http://schemas.openxmlformats.org/officeDocument/2006/relationships/slideLayout" Target="../slideLayouts/slideLayout4.xml"/><Relationship Id="rId2" Type="http://schemas.openxmlformats.org/officeDocument/2006/relationships/image" Target="../media/image14.png"/><Relationship Id="rId1"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vmlDrawing" Target="../drawings/vmlDrawing5.vml"/><Relationship Id="rId3" Type="http://schemas.openxmlformats.org/officeDocument/2006/relationships/slideLayout" Target="../slideLayouts/slideLayout6.xml"/><Relationship Id="rId2" Type="http://schemas.openxmlformats.org/officeDocument/2006/relationships/image" Target="../media/image19.png"/><Relationship Id="rId1"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4.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image" Target="../media/image27.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image" Target="../media/image29.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image" Target="../media/image30.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image" Target="../media/image31.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jpeg"/></Relationships>
</file>

<file path=ppt/slides/_rels/slide49.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jpeg"/><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750" y="2277110"/>
            <a:ext cx="4733290" cy="1752600"/>
          </a:xfrm>
        </p:spPr>
        <p:txBody>
          <a:bodyPr>
            <a:normAutofit fontScale="90000"/>
          </a:bodyPr>
          <a:lstStyle/>
          <a:p>
            <a:r>
              <a:rPr lang="en-US" b="1" dirty="0">
                <a:effectLst/>
              </a:rPr>
              <a:t>ANATOMY OF NOSE AND PARANASAL SINUSES</a:t>
            </a:r>
            <a:endParaRPr lang="en-US" b="1" dirty="0">
              <a:effectLst/>
            </a:endParaRPr>
          </a:p>
        </p:txBody>
      </p:sp>
      <p:pic>
        <p:nvPicPr>
          <p:cNvPr id="24577" name="Picture 1" descr="C:\Users\User\Desktop\nose-in-the-sky-tech.jpg"/>
          <p:cNvPicPr>
            <a:picLocks noChangeAspect="1" noChangeArrowheads="1"/>
          </p:cNvPicPr>
          <p:nvPr/>
        </p:nvPicPr>
        <p:blipFill>
          <a:blip r:embed="rId1" cstate="print"/>
          <a:srcRect/>
          <a:stretch>
            <a:fillRect/>
          </a:stretch>
        </p:blipFill>
        <p:spPr bwMode="auto">
          <a:xfrm>
            <a:off x="5507990" y="2132965"/>
            <a:ext cx="2940685" cy="2171065"/>
          </a:xfrm>
          <a:prstGeom prst="rect">
            <a:avLst/>
          </a:prstGeom>
          <a:noFill/>
        </p:spPr>
      </p:pic>
      <p:pic>
        <p:nvPicPr>
          <p:cNvPr id="5" name="Picture 4"/>
          <p:cNvPicPr>
            <a:picLocks noChangeAspect="1"/>
          </p:cNvPicPr>
          <p:nvPr/>
        </p:nvPicPr>
        <p:blipFill>
          <a:blip r:embed="rId2"/>
          <a:stretch>
            <a:fillRect/>
          </a:stretch>
        </p:blipFill>
        <p:spPr>
          <a:xfrm>
            <a:off x="611505" y="4869180"/>
            <a:ext cx="7725410" cy="15144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Nose</a:t>
            </a:r>
            <a:endParaRPr lang="en-US" dirty="0"/>
          </a:p>
        </p:txBody>
      </p:sp>
      <p:pic>
        <p:nvPicPr>
          <p:cNvPr id="4" name="Picture 1027" descr="22_02b"/>
          <p:cNvPicPr>
            <a:picLocks noGrp="1" noChangeAspect="1" noChangeArrowheads="1"/>
          </p:cNvPicPr>
          <p:nvPr>
            <p:ph idx="1"/>
          </p:nvPr>
        </p:nvPicPr>
        <p:blipFill>
          <a:blip r:embed="rId1" cstate="print"/>
          <a:srcRect l="9688" t="2499"/>
          <a:stretch>
            <a:fillRect/>
          </a:stretch>
        </p:blipFill>
        <p:spPr bwMode="auto">
          <a:xfrm>
            <a:off x="533401" y="1295400"/>
            <a:ext cx="8153400" cy="5181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Blood Supply of the External Nose</a:t>
            </a:r>
            <a:endParaRPr lang="en-US" dirty="0"/>
          </a:p>
        </p:txBody>
      </p:sp>
      <p:sp>
        <p:nvSpPr>
          <p:cNvPr id="3" name="Content Placeholder 2"/>
          <p:cNvSpPr>
            <a:spLocks noGrp="1"/>
          </p:cNvSpPr>
          <p:nvPr>
            <p:ph idx="1"/>
          </p:nvPr>
        </p:nvSpPr>
        <p:spPr/>
        <p:txBody>
          <a:bodyPr/>
          <a:lstStyle/>
          <a:p>
            <a:r>
              <a:rPr lang="en-US" dirty="0"/>
              <a:t>The skin of the external nose is supplied by branches of the ophthalmic and the maxillary arteries.</a:t>
            </a:r>
            <a:endParaRPr lang="en-US" dirty="0"/>
          </a:p>
          <a:p>
            <a:r>
              <a:rPr lang="en-US" dirty="0"/>
              <a:t>The skin of the ala and the lower part of the septum are supplied by branches from the facial artery.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Nerve Supply of the External Nose</a:t>
            </a:r>
            <a:endParaRPr lang="en-US" dirty="0"/>
          </a:p>
        </p:txBody>
      </p:sp>
      <p:sp>
        <p:nvSpPr>
          <p:cNvPr id="3" name="Content Placeholder 2"/>
          <p:cNvSpPr>
            <a:spLocks noGrp="1"/>
          </p:cNvSpPr>
          <p:nvPr>
            <p:ph idx="1"/>
          </p:nvPr>
        </p:nvSpPr>
        <p:spPr/>
        <p:txBody>
          <a:bodyPr>
            <a:normAutofit/>
          </a:bodyPr>
          <a:lstStyle/>
          <a:p>
            <a:r>
              <a:rPr lang="en-US" sz="3600" dirty="0"/>
              <a:t>The </a:t>
            </a:r>
            <a:r>
              <a:rPr lang="en-US" sz="3600" dirty="0" err="1"/>
              <a:t>infratrochlear</a:t>
            </a:r>
            <a:r>
              <a:rPr lang="en-US" sz="3600" dirty="0"/>
              <a:t> and external nasal branches of the ophthalmic nerve (CN V) and the </a:t>
            </a:r>
            <a:r>
              <a:rPr lang="en-US" sz="3600" dirty="0" err="1"/>
              <a:t>infraorbital</a:t>
            </a:r>
            <a:r>
              <a:rPr lang="en-US" sz="3600" dirty="0"/>
              <a:t> branch of the maxillary nerve (CN V).</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Lymphatic Drainage</a:t>
            </a:r>
            <a:endParaRPr lang="en-US"/>
          </a:p>
        </p:txBody>
      </p:sp>
      <p:sp>
        <p:nvSpPr>
          <p:cNvPr id="3" name="Content Placeholder 2"/>
          <p:cNvSpPr>
            <a:spLocks noGrp="1"/>
          </p:cNvSpPr>
          <p:nvPr>
            <p:ph idx="1"/>
          </p:nvPr>
        </p:nvSpPr>
        <p:spPr/>
        <p:txBody>
          <a:bodyPr/>
          <a:lstStyle/>
          <a:p>
            <a:r>
              <a:rPr lang="en-US"/>
              <a:t>lymphatics from the external nose drain into submandibular lymph nodes</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INTERNAL NOSE</a:t>
            </a:r>
            <a:endParaRPr lang="en-US"/>
          </a:p>
        </p:txBody>
      </p:sp>
      <p:sp>
        <p:nvSpPr>
          <p:cNvPr id="3" name="Content Placeholder 2"/>
          <p:cNvSpPr>
            <a:spLocks noGrp="1"/>
          </p:cNvSpPr>
          <p:nvPr>
            <p:ph idx="1"/>
          </p:nvPr>
        </p:nvSpPr>
        <p:spPr/>
        <p:txBody>
          <a:bodyPr/>
          <a:lstStyle/>
          <a:p>
            <a:r>
              <a:rPr lang="en-US"/>
              <a:t>It is divided into right and left nasal cavities by nasal septum.</a:t>
            </a:r>
            <a:endParaRPr lang="en-US"/>
          </a:p>
          <a:p>
            <a:r>
              <a:rPr lang="en-US"/>
              <a:t>Each nasal cavity consists of</a:t>
            </a:r>
            <a:endParaRPr lang="en-US"/>
          </a:p>
          <a:p>
            <a:pPr marL="0" indent="0">
              <a:buNone/>
            </a:pPr>
            <a:r>
              <a:rPr lang="en-US"/>
              <a:t>a)Skin lined portion-vestibule</a:t>
            </a:r>
            <a:endParaRPr lang="en-US"/>
          </a:p>
          <a:p>
            <a:pPr marL="0" indent="0">
              <a:buNone/>
            </a:pPr>
            <a:r>
              <a:rPr lang="en-US"/>
              <a:t>b)Mucosa lined portion-nasal cavity proper</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Nasal Cavity</a:t>
            </a:r>
            <a:endParaRPr lang="en-US" dirty="0"/>
          </a:p>
        </p:txBody>
      </p:sp>
      <p:sp>
        <p:nvSpPr>
          <p:cNvPr id="4" name="Content Placeholder 3"/>
          <p:cNvSpPr>
            <a:spLocks noGrp="1"/>
          </p:cNvSpPr>
          <p:nvPr>
            <p:ph sz="half" idx="1"/>
          </p:nvPr>
        </p:nvSpPr>
        <p:spPr/>
        <p:txBody>
          <a:bodyPr>
            <a:normAutofit/>
          </a:bodyPr>
          <a:lstStyle/>
          <a:p>
            <a:r>
              <a:rPr lang="en-US" dirty="0"/>
              <a:t>The nasal cavity has</a:t>
            </a:r>
            <a:endParaRPr lang="en-US" dirty="0"/>
          </a:p>
          <a:p>
            <a:pPr lvl="1"/>
            <a:r>
              <a:rPr lang="en-US" sz="2800" dirty="0"/>
              <a:t>a floor, </a:t>
            </a:r>
            <a:endParaRPr lang="en-US" sz="2800" dirty="0"/>
          </a:p>
          <a:p>
            <a:pPr lvl="1"/>
            <a:r>
              <a:rPr lang="en-US" sz="2800" dirty="0"/>
              <a:t>a roof, </a:t>
            </a:r>
            <a:endParaRPr lang="en-US" sz="2800" dirty="0"/>
          </a:p>
          <a:p>
            <a:pPr lvl="1"/>
            <a:r>
              <a:rPr lang="en-US" sz="2800" dirty="0"/>
              <a:t>a lateral wall, </a:t>
            </a:r>
            <a:endParaRPr lang="en-US" sz="2800" dirty="0"/>
          </a:p>
          <a:p>
            <a:pPr lvl="1"/>
            <a:r>
              <a:rPr lang="en-US" sz="2800" dirty="0"/>
              <a:t>a medial or </a:t>
            </a:r>
            <a:r>
              <a:rPr lang="en-US" sz="2800" dirty="0" err="1"/>
              <a:t>septal</a:t>
            </a:r>
            <a:r>
              <a:rPr lang="en-US" sz="2800" dirty="0"/>
              <a:t> wall.</a:t>
            </a:r>
            <a:endParaRPr lang="en-US" sz="2800" dirty="0"/>
          </a:p>
        </p:txBody>
      </p:sp>
      <p:pic>
        <p:nvPicPr>
          <p:cNvPr id="8193" name="Picture 1"/>
          <p:cNvPicPr>
            <a:picLocks noGrp="1" noChangeAspect="1" noChangeArrowheads="1"/>
          </p:cNvPicPr>
          <p:nvPr>
            <p:ph sz="half" idx="2"/>
          </p:nvPr>
        </p:nvPicPr>
        <p:blipFill>
          <a:blip r:embed="rId1" cstate="print"/>
          <a:srcRect/>
          <a:stretch>
            <a:fillRect/>
          </a:stretch>
        </p:blipFill>
        <p:spPr bwMode="auto">
          <a:xfrm>
            <a:off x="4191000" y="1600200"/>
            <a:ext cx="47244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Floor of Nasal Cavity </a:t>
            </a:r>
            <a:endParaRPr lang="en-US" dirty="0"/>
          </a:p>
        </p:txBody>
      </p:sp>
      <p:sp>
        <p:nvSpPr>
          <p:cNvPr id="3" name="Content Placeholder 2"/>
          <p:cNvSpPr>
            <a:spLocks noGrp="1"/>
          </p:cNvSpPr>
          <p:nvPr>
            <p:ph sz="half" idx="1"/>
          </p:nvPr>
        </p:nvSpPr>
        <p:spPr/>
        <p:txBody>
          <a:bodyPr/>
          <a:lstStyle/>
          <a:p>
            <a:endParaRPr lang="en-US" dirty="0"/>
          </a:p>
          <a:p>
            <a:r>
              <a:rPr lang="en-US" dirty="0"/>
              <a:t>Palatine process of maxilla(anterior 3/4th)</a:t>
            </a:r>
            <a:endParaRPr lang="en-US" dirty="0"/>
          </a:p>
          <a:p>
            <a:endParaRPr lang="en-US" dirty="0"/>
          </a:p>
          <a:p>
            <a:r>
              <a:rPr lang="en-US" dirty="0"/>
              <a:t>Horizontal part of palatine bone(posterior 1/4th)</a:t>
            </a:r>
            <a:endParaRPr lang="en-US" dirty="0"/>
          </a:p>
          <a:p>
            <a:pPr>
              <a:buNone/>
            </a:pPr>
            <a:endParaRPr lang="en-US" dirty="0"/>
          </a:p>
        </p:txBody>
      </p:sp>
      <p:pic>
        <p:nvPicPr>
          <p:cNvPr id="48129" name="Picture 1" descr="C:\Users\User\Desktop\nasal_bones_medial.jpg"/>
          <p:cNvPicPr>
            <a:picLocks noGrp="1" noChangeAspect="1" noChangeArrowheads="1"/>
          </p:cNvPicPr>
          <p:nvPr>
            <p:ph sz="half" idx="2"/>
          </p:nvPr>
        </p:nvPicPr>
        <p:blipFill>
          <a:blip r:embed="rId1" cstate="print"/>
          <a:srcRect/>
          <a:stretch>
            <a:fillRect/>
          </a:stretch>
        </p:blipFill>
        <p:spPr bwMode="auto">
          <a:xfrm>
            <a:off x="4343400" y="1600200"/>
            <a:ext cx="4800600" cy="4343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Roof of Nasal Cavity </a:t>
            </a:r>
            <a:endParaRPr lang="en-US" dirty="0"/>
          </a:p>
        </p:txBody>
      </p:sp>
      <p:sp>
        <p:nvSpPr>
          <p:cNvPr id="3" name="Content Placeholder 2"/>
          <p:cNvSpPr>
            <a:spLocks noGrp="1"/>
          </p:cNvSpPr>
          <p:nvPr>
            <p:ph sz="half" idx="1"/>
          </p:nvPr>
        </p:nvSpPr>
        <p:spPr/>
        <p:txBody>
          <a:bodyPr/>
          <a:lstStyle/>
          <a:p>
            <a:pPr>
              <a:lnSpc>
                <a:spcPct val="90000"/>
              </a:lnSpc>
            </a:pPr>
            <a:r>
              <a:rPr lang="en-US" sz="2400" dirty="0"/>
              <a:t>Narrow</a:t>
            </a:r>
            <a:endParaRPr lang="en-US" sz="2400" dirty="0"/>
          </a:p>
          <a:p>
            <a:pPr>
              <a:lnSpc>
                <a:spcPct val="90000"/>
              </a:lnSpc>
            </a:pPr>
            <a:r>
              <a:rPr lang="en-US" sz="2400" dirty="0"/>
              <a:t>It is formed </a:t>
            </a:r>
            <a:endParaRPr lang="en-US" sz="2400" dirty="0"/>
          </a:p>
          <a:p>
            <a:pPr lvl="1">
              <a:lnSpc>
                <a:spcPct val="90000"/>
              </a:lnSpc>
            </a:pPr>
            <a:r>
              <a:rPr lang="en-US" sz="2000" dirty="0"/>
              <a:t>anteriorly beneath the bridge of the nose by the nasal and frontal bones, </a:t>
            </a:r>
            <a:endParaRPr lang="en-US" sz="2000" dirty="0"/>
          </a:p>
          <a:p>
            <a:pPr lvl="1">
              <a:lnSpc>
                <a:spcPct val="90000"/>
              </a:lnSpc>
            </a:pPr>
            <a:r>
              <a:rPr lang="en-US" sz="2000" dirty="0"/>
              <a:t>in the middle by the </a:t>
            </a:r>
            <a:r>
              <a:rPr lang="en-US" sz="2000" dirty="0" err="1"/>
              <a:t>cribriform</a:t>
            </a:r>
            <a:r>
              <a:rPr lang="en-US" sz="2000" dirty="0"/>
              <a:t> plate of the ethmoid, </a:t>
            </a:r>
            <a:endParaRPr lang="en-US" sz="2000" dirty="0"/>
          </a:p>
          <a:p>
            <a:pPr lvl="1">
              <a:lnSpc>
                <a:spcPct val="90000"/>
              </a:lnSpc>
            </a:pPr>
            <a:r>
              <a:rPr lang="en-US" sz="2000" dirty="0"/>
              <a:t>located beneath the anterior cranial </a:t>
            </a:r>
            <a:r>
              <a:rPr lang="en-US" sz="2000" dirty="0" err="1"/>
              <a:t>fossa</a:t>
            </a:r>
            <a:r>
              <a:rPr lang="en-US" sz="2000" dirty="0"/>
              <a:t>,</a:t>
            </a:r>
            <a:endParaRPr lang="en-US" sz="2000" dirty="0"/>
          </a:p>
          <a:p>
            <a:pPr lvl="1">
              <a:lnSpc>
                <a:spcPct val="90000"/>
              </a:lnSpc>
            </a:pPr>
            <a:r>
              <a:rPr lang="en-US" sz="2000" dirty="0" err="1"/>
              <a:t>posteriorly</a:t>
            </a:r>
            <a:r>
              <a:rPr lang="en-US" sz="2000" dirty="0"/>
              <a:t> by the downward sloping body of the sphenoid</a:t>
            </a:r>
            <a:endParaRPr lang="en-US" sz="1600" b="1" dirty="0"/>
          </a:p>
        </p:txBody>
      </p:sp>
      <p:pic>
        <p:nvPicPr>
          <p:cNvPr id="56321" name="Picture 1"/>
          <p:cNvPicPr>
            <a:picLocks noGrp="1" noChangeAspect="1" noChangeArrowheads="1"/>
          </p:cNvPicPr>
          <p:nvPr>
            <p:ph sz="half" idx="2"/>
          </p:nvPr>
        </p:nvPicPr>
        <p:blipFill>
          <a:blip r:embed="rId1" cstate="print"/>
          <a:srcRect/>
          <a:stretch>
            <a:fillRect/>
          </a:stretch>
        </p:blipFill>
        <p:spPr bwMode="auto">
          <a:xfrm>
            <a:off x="4419600" y="1905000"/>
            <a:ext cx="45720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Medial Wall of Nasal Cavity </a:t>
            </a:r>
            <a:endParaRPr lang="en-US" dirty="0"/>
          </a:p>
        </p:txBody>
      </p:sp>
      <p:sp>
        <p:nvSpPr>
          <p:cNvPr id="5" name="Content Placeholder 4"/>
          <p:cNvSpPr>
            <a:spLocks noGrp="1"/>
          </p:cNvSpPr>
          <p:nvPr>
            <p:ph sz="half" idx="1"/>
          </p:nvPr>
        </p:nvSpPr>
        <p:spPr>
          <a:xfrm>
            <a:off x="457200" y="1447800"/>
            <a:ext cx="4038600" cy="4678363"/>
          </a:xfrm>
        </p:spPr>
        <p:txBody>
          <a:bodyPr>
            <a:normAutofit fontScale="92500" lnSpcReduction="20000"/>
          </a:bodyPr>
          <a:lstStyle/>
          <a:p>
            <a:r>
              <a:rPr lang="en-US" dirty="0"/>
              <a:t>The Nasal Septum</a:t>
            </a:r>
            <a:endParaRPr lang="en-US" dirty="0"/>
          </a:p>
          <a:p>
            <a:r>
              <a:rPr lang="en-US" dirty="0"/>
              <a:t>Divides the nasal cavity into right and left halves</a:t>
            </a:r>
            <a:endParaRPr lang="en-US" dirty="0"/>
          </a:p>
          <a:p>
            <a:r>
              <a:rPr lang="en-US" dirty="0"/>
              <a:t>It has osseous and cartilaginous parts </a:t>
            </a:r>
            <a:endParaRPr lang="en-US" dirty="0"/>
          </a:p>
          <a:p>
            <a:endParaRPr lang="en-US" dirty="0"/>
          </a:p>
          <a:p>
            <a:r>
              <a:rPr lang="en-US" dirty="0"/>
              <a:t>Nasal septum consists of the </a:t>
            </a:r>
            <a:r>
              <a:rPr lang="en-US" b="1" dirty="0"/>
              <a:t>perpendicular plate of the ethmoid</a:t>
            </a:r>
            <a:r>
              <a:rPr lang="en-US" dirty="0"/>
              <a:t> bone (superior), the </a:t>
            </a:r>
            <a:r>
              <a:rPr lang="en-US" b="1" dirty="0"/>
              <a:t>vomer</a:t>
            </a:r>
            <a:r>
              <a:rPr lang="en-US" dirty="0"/>
              <a:t> (inferior) and </a:t>
            </a:r>
            <a:r>
              <a:rPr lang="en-US" b="1" dirty="0" err="1"/>
              <a:t>septal</a:t>
            </a:r>
            <a:r>
              <a:rPr lang="en-US" b="1" dirty="0"/>
              <a:t> cartilage</a:t>
            </a:r>
            <a:r>
              <a:rPr lang="en-US" dirty="0"/>
              <a:t> (anterior)</a:t>
            </a:r>
            <a:endParaRPr lang="en-US" dirty="0"/>
          </a:p>
          <a:p>
            <a:endParaRPr lang="en-US" dirty="0"/>
          </a:p>
          <a:p>
            <a:endParaRPr lang="en-US" dirty="0"/>
          </a:p>
          <a:p>
            <a:endParaRPr lang="en-US" dirty="0"/>
          </a:p>
          <a:p>
            <a:endParaRPr lang="en-US" dirty="0"/>
          </a:p>
        </p:txBody>
      </p:sp>
      <p:graphicFrame>
        <p:nvGraphicFramePr>
          <p:cNvPr id="2050" name="Object 2"/>
          <p:cNvGraphicFramePr>
            <a:graphicFrameLocks noGrp="1" noChangeAspect="1"/>
          </p:cNvGraphicFramePr>
          <p:nvPr>
            <p:ph sz="half" idx="2"/>
          </p:nvPr>
        </p:nvGraphicFramePr>
        <p:xfrm>
          <a:off x="4648200" y="1828800"/>
          <a:ext cx="4038600" cy="3800704"/>
        </p:xfrm>
        <a:graphic>
          <a:graphicData uri="http://schemas.openxmlformats.org/presentationml/2006/ole">
            <mc:AlternateContent xmlns:mc="http://schemas.openxmlformats.org/markup-compatibility/2006">
              <mc:Choice xmlns:v="urn:schemas-microsoft-com:vml" Requires="v">
                <p:oleObj spid="_x0000_s1036" name="צילום של Photo Editor" r:id="rId1" imgW="4257675" imgH="3724275" progId="">
                  <p:embed/>
                </p:oleObj>
              </mc:Choice>
              <mc:Fallback>
                <p:oleObj name="צילום של Photo Editor" r:id="rId1" imgW="4257675" imgH="3724275" progId="">
                  <p:embed/>
                  <p:pic>
                    <p:nvPicPr>
                      <p:cNvPr id="0" name="Picture 1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28800"/>
                        <a:ext cx="4038600" cy="38007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16"/>
          <p:cNvSpPr txBox="1">
            <a:spLocks noChangeArrowheads="1"/>
          </p:cNvSpPr>
          <p:nvPr/>
        </p:nvSpPr>
        <p:spPr bwMode="auto">
          <a:xfrm>
            <a:off x="6019800" y="3047999"/>
            <a:ext cx="1600200" cy="646331"/>
          </a:xfrm>
          <a:prstGeom prst="rect">
            <a:avLst/>
          </a:prstGeom>
          <a:noFill/>
          <a:ln w="9525">
            <a:noFill/>
            <a:miter lim="800000"/>
          </a:ln>
          <a:effectLst/>
        </p:spPr>
        <p:txBody>
          <a:bodyPr wrap="square">
            <a:spAutoFit/>
          </a:bodyPr>
          <a:lstStyle/>
          <a:p>
            <a:pPr algn="ctr">
              <a:spcBef>
                <a:spcPct val="50000"/>
              </a:spcBef>
            </a:pPr>
            <a:r>
              <a:rPr lang="en-US" b="1" dirty="0"/>
              <a:t>Perpendicular Plate </a:t>
            </a:r>
            <a:r>
              <a:rPr lang="en-US" sz="1400" b="1" dirty="0"/>
              <a:t>(ethmoid)</a:t>
            </a:r>
            <a:endParaRPr lang="en-US" sz="1400" b="1" dirty="0"/>
          </a:p>
        </p:txBody>
      </p:sp>
      <p:sp>
        <p:nvSpPr>
          <p:cNvPr id="9" name="Text Box 18"/>
          <p:cNvSpPr txBox="1">
            <a:spLocks noChangeArrowheads="1"/>
          </p:cNvSpPr>
          <p:nvPr/>
        </p:nvSpPr>
        <p:spPr bwMode="auto">
          <a:xfrm>
            <a:off x="5105400" y="3581400"/>
            <a:ext cx="1143000" cy="646331"/>
          </a:xfrm>
          <a:prstGeom prst="rect">
            <a:avLst/>
          </a:prstGeom>
          <a:noFill/>
          <a:ln w="9525">
            <a:noFill/>
            <a:miter lim="800000"/>
          </a:ln>
          <a:effectLst/>
        </p:spPr>
        <p:txBody>
          <a:bodyPr wrap="square">
            <a:spAutoFit/>
          </a:bodyPr>
          <a:lstStyle/>
          <a:p>
            <a:pPr>
              <a:spcBef>
                <a:spcPct val="50000"/>
              </a:spcBef>
            </a:pPr>
            <a:r>
              <a:rPr lang="en-US" b="1" dirty="0" err="1"/>
              <a:t>Septal</a:t>
            </a:r>
            <a:r>
              <a:rPr lang="en-US" b="1" dirty="0"/>
              <a:t> Cartilage</a:t>
            </a:r>
            <a:endParaRPr lang="en-US" b="1" dirty="0"/>
          </a:p>
        </p:txBody>
      </p:sp>
      <p:sp>
        <p:nvSpPr>
          <p:cNvPr id="10" name="Text Box 17"/>
          <p:cNvSpPr txBox="1">
            <a:spLocks noChangeArrowheads="1"/>
          </p:cNvSpPr>
          <p:nvPr/>
        </p:nvSpPr>
        <p:spPr bwMode="auto">
          <a:xfrm>
            <a:off x="6248400" y="4038600"/>
            <a:ext cx="838200" cy="369332"/>
          </a:xfrm>
          <a:prstGeom prst="rect">
            <a:avLst/>
          </a:prstGeom>
          <a:noFill/>
          <a:ln w="9525">
            <a:noFill/>
            <a:miter lim="800000"/>
          </a:ln>
          <a:effectLst/>
        </p:spPr>
        <p:txBody>
          <a:bodyPr wrap="square">
            <a:spAutoFit/>
          </a:bodyPr>
          <a:lstStyle/>
          <a:p>
            <a:pPr>
              <a:spcBef>
                <a:spcPct val="50000"/>
              </a:spcBef>
            </a:pPr>
            <a:r>
              <a:rPr lang="en-US" b="1" dirty="0"/>
              <a:t>Vomer</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Grp="1" noChangeArrowheads="1"/>
          </p:cNvSpPr>
          <p:nvPr>
            <p:ph type="title"/>
          </p:nvPr>
        </p:nvSpPr>
        <p:spPr/>
        <p:txBody>
          <a:bodyPr/>
          <a:lstStyle/>
          <a:p>
            <a:r>
              <a:rPr lang="en-US"/>
              <a:t>The Nasal Septum</a:t>
            </a:r>
            <a:endParaRPr lang="en-US"/>
          </a:p>
        </p:txBody>
      </p:sp>
      <p:pic>
        <p:nvPicPr>
          <p:cNvPr id="108549" name="Picture 5" descr="snaze"/>
          <p:cNvPicPr>
            <a:picLocks noChangeAspect="1" noChangeArrowheads="1"/>
          </p:cNvPicPr>
          <p:nvPr/>
        </p:nvPicPr>
        <p:blipFill>
          <a:blip r:embed="rId1" cstate="print"/>
          <a:srcRect/>
          <a:stretch>
            <a:fillRect/>
          </a:stretch>
        </p:blipFill>
        <p:spPr bwMode="auto">
          <a:xfrm>
            <a:off x="685800" y="1219200"/>
            <a:ext cx="7772400" cy="5334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5625" y="534035"/>
            <a:ext cx="7468235" cy="1007110"/>
          </a:xfrm>
          <a:prstGeom prst="rect">
            <a:avLst/>
          </a:prstGeom>
        </p:spPr>
        <p:txBody>
          <a:bodyPr vert="horz" wrap="square" lIns="0" tIns="3175" rIns="0" bIns="0" rtlCol="0">
            <a:spAutoFit/>
          </a:bodyPr>
          <a:lstStyle/>
          <a:p>
            <a:pPr marL="12700" marR="5080">
              <a:lnSpc>
                <a:spcPct val="102000"/>
              </a:lnSpc>
              <a:spcBef>
                <a:spcPts val="25"/>
              </a:spcBef>
            </a:pPr>
            <a:r>
              <a:rPr sz="3200" b="1" dirty="0">
                <a:solidFill>
                  <a:srgbClr val="01153E"/>
                </a:solidFill>
                <a:latin typeface="Arial" panose="020B0604020202020204" pitchFamily="34" charset="0"/>
                <a:cs typeface="Arial" panose="020B0604020202020204" pitchFamily="34" charset="0"/>
              </a:rPr>
              <a:t>University</a:t>
            </a:r>
            <a:r>
              <a:rPr sz="3200" b="1" spc="-35" dirty="0">
                <a:solidFill>
                  <a:srgbClr val="01153E"/>
                </a:solidFill>
                <a:latin typeface="Arial" panose="020B0604020202020204" pitchFamily="34" charset="0"/>
                <a:cs typeface="Arial" panose="020B0604020202020204" pitchFamily="34" charset="0"/>
              </a:rPr>
              <a:t> </a:t>
            </a:r>
            <a:r>
              <a:rPr sz="3200" b="1" dirty="0">
                <a:solidFill>
                  <a:srgbClr val="01153E"/>
                </a:solidFill>
                <a:latin typeface="Arial" panose="020B0604020202020204" pitchFamily="34" charset="0"/>
                <a:cs typeface="Arial" panose="020B0604020202020204" pitchFamily="34" charset="0"/>
              </a:rPr>
              <a:t>Motto,</a:t>
            </a:r>
            <a:r>
              <a:rPr sz="3200" b="1" spc="-20" dirty="0">
                <a:solidFill>
                  <a:srgbClr val="01153E"/>
                </a:solidFill>
                <a:latin typeface="Arial" panose="020B0604020202020204" pitchFamily="34" charset="0"/>
                <a:cs typeface="Arial" panose="020B0604020202020204" pitchFamily="34" charset="0"/>
              </a:rPr>
              <a:t> </a:t>
            </a:r>
            <a:r>
              <a:rPr sz="3200" b="1" spc="-10" dirty="0">
                <a:solidFill>
                  <a:srgbClr val="01153E"/>
                </a:solidFill>
                <a:latin typeface="Arial" panose="020B0604020202020204" pitchFamily="34" charset="0"/>
                <a:cs typeface="Arial" panose="020B0604020202020204" pitchFamily="34" charset="0"/>
              </a:rPr>
              <a:t>Vision, </a:t>
            </a:r>
            <a:r>
              <a:rPr sz="3200" b="1" dirty="0">
                <a:solidFill>
                  <a:srgbClr val="01153E"/>
                </a:solidFill>
                <a:latin typeface="Arial" panose="020B0604020202020204" pitchFamily="34" charset="0"/>
                <a:cs typeface="Arial" panose="020B0604020202020204" pitchFamily="34" charset="0"/>
              </a:rPr>
              <a:t>Values &amp;</a:t>
            </a:r>
            <a:r>
              <a:rPr sz="3200" b="1" spc="-5" dirty="0">
                <a:solidFill>
                  <a:srgbClr val="01153E"/>
                </a:solidFill>
                <a:latin typeface="Arial" panose="020B0604020202020204" pitchFamily="34" charset="0"/>
                <a:cs typeface="Arial" panose="020B0604020202020204" pitchFamily="34" charset="0"/>
              </a:rPr>
              <a:t> </a:t>
            </a:r>
            <a:r>
              <a:rPr sz="3200" b="1" spc="-10" dirty="0">
                <a:solidFill>
                  <a:srgbClr val="01153E"/>
                </a:solidFill>
                <a:latin typeface="Arial" panose="020B0604020202020204" pitchFamily="34" charset="0"/>
                <a:cs typeface="Arial" panose="020B0604020202020204" pitchFamily="34" charset="0"/>
              </a:rPr>
              <a:t>Goals</a:t>
            </a:r>
            <a:endParaRPr sz="3200" b="1" spc="-10" dirty="0">
              <a:solidFill>
                <a:srgbClr val="01153E"/>
              </a:solidFill>
              <a:latin typeface="Arial" panose="020B0604020202020204" pitchFamily="34" charset="0"/>
              <a:cs typeface="Arial" panose="020B0604020202020204" pitchFamily="34" charset="0"/>
            </a:endParaRPr>
          </a:p>
        </p:txBody>
      </p:sp>
      <p:grpSp>
        <p:nvGrpSpPr>
          <p:cNvPr id="3" name="object 3"/>
          <p:cNvGrpSpPr/>
          <p:nvPr/>
        </p:nvGrpSpPr>
        <p:grpSpPr>
          <a:xfrm>
            <a:off x="2417686" y="1694815"/>
            <a:ext cx="6375400" cy="4918710"/>
            <a:chOff x="2413000" y="1587500"/>
            <a:chExt cx="6375400" cy="4918710"/>
          </a:xfrm>
        </p:grpSpPr>
        <p:sp>
          <p:nvSpPr>
            <p:cNvPr id="4" name="object 4"/>
            <p:cNvSpPr/>
            <p:nvPr/>
          </p:nvSpPr>
          <p:spPr>
            <a:xfrm>
              <a:off x="2438400" y="1600199"/>
              <a:ext cx="6324600" cy="4880610"/>
            </a:xfrm>
            <a:custGeom>
              <a:avLst/>
              <a:gdLst/>
              <a:ahLst/>
              <a:cxnLst/>
              <a:rect l="l" t="t" r="r" b="b"/>
              <a:pathLst>
                <a:path w="6324600" h="4880610">
                  <a:moveTo>
                    <a:pt x="6324600" y="0"/>
                  </a:moveTo>
                  <a:lnTo>
                    <a:pt x="0" y="0"/>
                  </a:lnTo>
                  <a:lnTo>
                    <a:pt x="0" y="4880483"/>
                  </a:lnTo>
                  <a:lnTo>
                    <a:pt x="6324600" y="4880483"/>
                  </a:lnTo>
                  <a:lnTo>
                    <a:pt x="6324600" y="0"/>
                  </a:lnTo>
                  <a:close/>
                </a:path>
              </a:pathLst>
            </a:custGeom>
            <a:solidFill>
              <a:srgbClr val="B6C882"/>
            </a:solidFill>
          </p:spPr>
          <p:txBody>
            <a:bodyPr wrap="square" lIns="0" tIns="0" rIns="0" bIns="0" rtlCol="0"/>
            <a:lstStyle/>
            <a:p/>
          </p:txBody>
        </p:sp>
        <p:sp>
          <p:nvSpPr>
            <p:cNvPr id="5" name="object 5"/>
            <p:cNvSpPr/>
            <p:nvPr/>
          </p:nvSpPr>
          <p:spPr>
            <a:xfrm>
              <a:off x="2432050" y="1593850"/>
              <a:ext cx="6337300" cy="4906010"/>
            </a:xfrm>
            <a:custGeom>
              <a:avLst/>
              <a:gdLst/>
              <a:ahLst/>
              <a:cxnLst/>
              <a:rect l="l" t="t" r="r" b="b"/>
              <a:pathLst>
                <a:path w="6337300" h="4906010">
                  <a:moveTo>
                    <a:pt x="6350" y="0"/>
                  </a:moveTo>
                  <a:lnTo>
                    <a:pt x="6350" y="4905883"/>
                  </a:lnTo>
                </a:path>
                <a:path w="6337300" h="4906010">
                  <a:moveTo>
                    <a:pt x="6330950" y="0"/>
                  </a:moveTo>
                  <a:lnTo>
                    <a:pt x="6330950" y="4905883"/>
                  </a:lnTo>
                </a:path>
                <a:path w="6337300" h="4906010">
                  <a:moveTo>
                    <a:pt x="0" y="6350"/>
                  </a:moveTo>
                  <a:lnTo>
                    <a:pt x="6337300" y="6350"/>
                  </a:lnTo>
                </a:path>
              </a:pathLst>
            </a:custGeom>
            <a:ln w="12700">
              <a:solidFill>
                <a:srgbClr val="FFFFFF"/>
              </a:solidFill>
            </a:ln>
          </p:spPr>
          <p:txBody>
            <a:bodyPr wrap="square" lIns="0" tIns="0" rIns="0" bIns="0" rtlCol="0"/>
            <a:lstStyle/>
            <a:p/>
          </p:txBody>
        </p:sp>
        <p:sp>
          <p:nvSpPr>
            <p:cNvPr id="6" name="object 6"/>
            <p:cNvSpPr/>
            <p:nvPr/>
          </p:nvSpPr>
          <p:spPr>
            <a:xfrm>
              <a:off x="2432050" y="6480683"/>
              <a:ext cx="6337300" cy="0"/>
            </a:xfrm>
            <a:custGeom>
              <a:avLst/>
              <a:gdLst/>
              <a:ahLst/>
              <a:cxnLst/>
              <a:rect l="l" t="t" r="r" b="b"/>
              <a:pathLst>
                <a:path w="6337300">
                  <a:moveTo>
                    <a:pt x="0" y="0"/>
                  </a:moveTo>
                  <a:lnTo>
                    <a:pt x="6337300" y="0"/>
                  </a:lnTo>
                </a:path>
              </a:pathLst>
            </a:custGeom>
            <a:ln w="38100">
              <a:solidFill>
                <a:srgbClr val="FFFFFF"/>
              </a:solidFill>
            </a:ln>
          </p:spPr>
          <p:txBody>
            <a:bodyPr wrap="square" lIns="0" tIns="0" rIns="0" bIns="0" rtlCol="0"/>
            <a:lstStyle/>
            <a:p/>
          </p:txBody>
        </p:sp>
      </p:grpSp>
      <p:sp>
        <p:nvSpPr>
          <p:cNvPr id="7" name="object 7"/>
          <p:cNvSpPr txBox="1"/>
          <p:nvPr/>
        </p:nvSpPr>
        <p:spPr>
          <a:xfrm>
            <a:off x="2623134" y="1845209"/>
            <a:ext cx="6107669" cy="4573905"/>
          </a:xfrm>
          <a:prstGeom prst="rect">
            <a:avLst/>
          </a:prstGeom>
        </p:spPr>
        <p:txBody>
          <a:bodyPr vert="horz" wrap="square" lIns="0" tIns="12700" rIns="0" bIns="0" rtlCol="0">
            <a:spAutoFit/>
          </a:bodyPr>
          <a:lstStyle/>
          <a:p>
            <a:pPr marL="12700">
              <a:lnSpc>
                <a:spcPts val="2030"/>
              </a:lnSpc>
              <a:spcBef>
                <a:spcPts val="100"/>
              </a:spcBef>
            </a:pPr>
            <a:r>
              <a:rPr sz="1800" b="1" dirty="0" smtClean="0">
                <a:solidFill>
                  <a:srgbClr val="0070C0"/>
                </a:solidFill>
                <a:latin typeface="Arial" panose="020B0604020202020204" pitchFamily="34" charset="0"/>
                <a:cs typeface="Arial" panose="020B0604020202020204" pitchFamily="34" charset="0"/>
              </a:rPr>
              <a:t>Mission</a:t>
            </a:r>
            <a:r>
              <a:rPr sz="1800" b="1" spc="-10" dirty="0" smtClean="0">
                <a:solidFill>
                  <a:srgbClr val="0070C0"/>
                </a:solidFill>
                <a:latin typeface="Arial" panose="020B0604020202020204" pitchFamily="34" charset="0"/>
                <a:cs typeface="Arial" panose="020B0604020202020204" pitchFamily="34" charset="0"/>
              </a:rPr>
              <a:t> Statement</a:t>
            </a:r>
            <a:endParaRPr sz="1800" dirty="0" smtClean="0">
              <a:latin typeface="Arial" panose="020B0604020202020204" pitchFamily="34" charset="0"/>
              <a:cs typeface="Arial" panose="020B0604020202020204" pitchFamily="34" charset="0"/>
            </a:endParaRPr>
          </a:p>
          <a:p>
            <a:pPr marL="12700" marR="890270">
              <a:lnSpc>
                <a:spcPts val="1580"/>
              </a:lnSpc>
              <a:spcBef>
                <a:spcPts val="205"/>
              </a:spcBef>
            </a:pPr>
            <a:r>
              <a:rPr sz="1600" b="1" dirty="0" smtClean="0">
                <a:solidFill>
                  <a:srgbClr val="FFFFFF"/>
                </a:solidFill>
                <a:latin typeface="Arial" panose="020B0604020202020204" pitchFamily="34" charset="0"/>
                <a:cs typeface="Arial" panose="020B0604020202020204" pitchFamily="34" charset="0"/>
              </a:rPr>
              <a:t>To</a:t>
            </a:r>
            <a:r>
              <a:rPr sz="1600" b="1" spc="30" dirty="0" smtClean="0">
                <a:solidFill>
                  <a:srgbClr val="FFFFFF"/>
                </a:solidFill>
                <a:latin typeface="Arial" panose="020B0604020202020204" pitchFamily="34" charset="0"/>
                <a:cs typeface="Arial" panose="020B0604020202020204" pitchFamily="34" charset="0"/>
              </a:rPr>
              <a:t> </a:t>
            </a:r>
            <a:r>
              <a:rPr sz="1600" b="1" dirty="0" smtClean="0">
                <a:solidFill>
                  <a:srgbClr val="FFFFFF"/>
                </a:solidFill>
                <a:latin typeface="Arial" panose="020B0604020202020204" pitchFamily="34" charset="0"/>
                <a:cs typeface="Arial" panose="020B0604020202020204" pitchFamily="34" charset="0"/>
              </a:rPr>
              <a:t>impart</a:t>
            </a:r>
            <a:r>
              <a:rPr sz="1600" b="1" spc="25" dirty="0" smtClean="0">
                <a:solidFill>
                  <a:srgbClr val="FFFFFF"/>
                </a:solidFill>
                <a:latin typeface="Arial" panose="020B0604020202020204" pitchFamily="34" charset="0"/>
                <a:cs typeface="Arial" panose="020B0604020202020204" pitchFamily="34" charset="0"/>
              </a:rPr>
              <a:t> </a:t>
            </a:r>
            <a:r>
              <a:rPr sz="1600" b="1" dirty="0" smtClean="0">
                <a:solidFill>
                  <a:srgbClr val="FFFFFF"/>
                </a:solidFill>
                <a:latin typeface="Arial" panose="020B0604020202020204" pitchFamily="34" charset="0"/>
                <a:cs typeface="Arial" panose="020B0604020202020204" pitchFamily="34" charset="0"/>
              </a:rPr>
              <a:t>evidence-based</a:t>
            </a:r>
            <a:r>
              <a:rPr sz="1600" b="1" spc="40" dirty="0" smtClean="0">
                <a:solidFill>
                  <a:srgbClr val="FFFFFF"/>
                </a:solidFill>
                <a:latin typeface="Arial" panose="020B0604020202020204" pitchFamily="34" charset="0"/>
                <a:cs typeface="Arial" panose="020B0604020202020204" pitchFamily="34" charset="0"/>
              </a:rPr>
              <a:t> </a:t>
            </a:r>
            <a:r>
              <a:rPr sz="1600" b="1" spc="-130" dirty="0" smtClean="0">
                <a:solidFill>
                  <a:srgbClr val="FFFFFF"/>
                </a:solidFill>
                <a:latin typeface="Arial" panose="020B0604020202020204" pitchFamily="34" charset="0"/>
                <a:cs typeface="Arial" panose="020B0604020202020204" pitchFamily="34" charset="0"/>
              </a:rPr>
              <a:t>research-</a:t>
            </a:r>
            <a:r>
              <a:rPr sz="1600" b="1" spc="-125" dirty="0" smtClean="0">
                <a:solidFill>
                  <a:srgbClr val="FFFFFF"/>
                </a:solidFill>
                <a:latin typeface="Arial" panose="020B0604020202020204" pitchFamily="34" charset="0"/>
                <a:cs typeface="Arial" panose="020B0604020202020204" pitchFamily="34" charset="0"/>
              </a:rPr>
              <a:t>oriented </a:t>
            </a:r>
            <a:r>
              <a:rPr sz="1600" b="1" dirty="0" smtClean="0">
                <a:solidFill>
                  <a:srgbClr val="FFFFFF"/>
                </a:solidFill>
                <a:latin typeface="Arial" panose="020B0604020202020204" pitchFamily="34" charset="0"/>
                <a:cs typeface="Arial" panose="020B0604020202020204" pitchFamily="34" charset="0"/>
              </a:rPr>
              <a:t>health</a:t>
            </a:r>
            <a:r>
              <a:rPr sz="1600" b="1" spc="-5" dirty="0" smtClean="0">
                <a:solidFill>
                  <a:srgbClr val="FFFFFF"/>
                </a:solidFill>
                <a:latin typeface="Arial" panose="020B0604020202020204" pitchFamily="34" charset="0"/>
                <a:cs typeface="Arial" panose="020B0604020202020204" pitchFamily="34" charset="0"/>
              </a:rPr>
              <a:t> </a:t>
            </a:r>
            <a:r>
              <a:rPr sz="1600" b="1" dirty="0" smtClean="0">
                <a:solidFill>
                  <a:srgbClr val="FFFFFF"/>
                </a:solidFill>
                <a:latin typeface="Arial" panose="020B0604020202020204" pitchFamily="34" charset="0"/>
                <a:cs typeface="Arial" panose="020B0604020202020204" pitchFamily="34" charset="0"/>
              </a:rPr>
              <a:t>professional </a:t>
            </a:r>
            <a:r>
              <a:rPr sz="1600" b="1" spc="-10" dirty="0" smtClean="0">
                <a:solidFill>
                  <a:srgbClr val="FFFFFF"/>
                </a:solidFill>
                <a:latin typeface="Arial" panose="020B0604020202020204" pitchFamily="34" charset="0"/>
                <a:cs typeface="Arial" panose="020B0604020202020204" pitchFamily="34" charset="0"/>
              </a:rPr>
              <a:t>education</a:t>
            </a:r>
            <a:endParaRPr sz="1600" dirty="0" smtClean="0">
              <a:latin typeface="Arial" panose="020B0604020202020204" pitchFamily="34" charset="0"/>
              <a:cs typeface="Arial" panose="020B0604020202020204" pitchFamily="34" charset="0"/>
            </a:endParaRPr>
          </a:p>
          <a:p>
            <a:pPr marL="12700">
              <a:lnSpc>
                <a:spcPts val="1460"/>
              </a:lnSpc>
            </a:pPr>
            <a:r>
              <a:rPr sz="1600" b="1" dirty="0" smtClean="0">
                <a:solidFill>
                  <a:srgbClr val="FFFFFF"/>
                </a:solidFill>
                <a:latin typeface="Arial" panose="020B0604020202020204" pitchFamily="34" charset="0"/>
                <a:cs typeface="Arial" panose="020B0604020202020204" pitchFamily="34" charset="0"/>
              </a:rPr>
              <a:t>Best</a:t>
            </a:r>
            <a:r>
              <a:rPr sz="1600" b="1" spc="-10" dirty="0" smtClean="0">
                <a:solidFill>
                  <a:srgbClr val="FFFFFF"/>
                </a:solidFill>
                <a:latin typeface="Arial" panose="020B0604020202020204" pitchFamily="34" charset="0"/>
                <a:cs typeface="Arial" panose="020B0604020202020204" pitchFamily="34" charset="0"/>
              </a:rPr>
              <a:t> </a:t>
            </a:r>
            <a:r>
              <a:rPr lang="en-US" sz="1600" b="1" spc="-10" dirty="0" smtClean="0">
                <a:solidFill>
                  <a:srgbClr val="FFFFFF"/>
                </a:solidFill>
                <a:latin typeface="Arial" panose="020B0604020202020204" pitchFamily="34" charset="0"/>
                <a:cs typeface="Arial" panose="020B0604020202020204" pitchFamily="34" charset="0"/>
              </a:rPr>
              <a:t> p</a:t>
            </a:r>
            <a:r>
              <a:rPr sz="1600" b="1" dirty="0" smtClean="0">
                <a:solidFill>
                  <a:srgbClr val="FFFFFF"/>
                </a:solidFill>
                <a:latin typeface="Arial" panose="020B0604020202020204" pitchFamily="34" charset="0"/>
                <a:cs typeface="Arial" panose="020B0604020202020204" pitchFamily="34" charset="0"/>
              </a:rPr>
              <a:t>ossible patient</a:t>
            </a:r>
            <a:r>
              <a:rPr sz="1600" b="1" spc="-5" dirty="0" smtClean="0">
                <a:solidFill>
                  <a:srgbClr val="FFFFFF"/>
                </a:solidFill>
                <a:latin typeface="Arial" panose="020B0604020202020204" pitchFamily="34" charset="0"/>
                <a:cs typeface="Arial" panose="020B0604020202020204" pitchFamily="34" charset="0"/>
              </a:rPr>
              <a:t> </a:t>
            </a:r>
            <a:r>
              <a:rPr sz="1600" b="1" spc="-20" dirty="0" smtClean="0">
                <a:solidFill>
                  <a:srgbClr val="FFFFFF"/>
                </a:solidFill>
                <a:latin typeface="Arial" panose="020B0604020202020204" pitchFamily="34" charset="0"/>
                <a:cs typeface="Arial" panose="020B0604020202020204" pitchFamily="34" charset="0"/>
              </a:rPr>
              <a:t>care</a:t>
            </a:r>
            <a:endParaRPr sz="1600" dirty="0" smtClean="0">
              <a:latin typeface="Arial" panose="020B0604020202020204" pitchFamily="34" charset="0"/>
              <a:cs typeface="Arial" panose="020B0604020202020204" pitchFamily="34" charset="0"/>
            </a:endParaRPr>
          </a:p>
          <a:p>
            <a:pPr marL="12700" marR="393700">
              <a:lnSpc>
                <a:spcPts val="1580"/>
              </a:lnSpc>
              <a:spcBef>
                <a:spcPts val="180"/>
              </a:spcBef>
            </a:pPr>
            <a:r>
              <a:rPr sz="1600" b="1" dirty="0" smtClean="0">
                <a:solidFill>
                  <a:srgbClr val="FFFFFF"/>
                </a:solidFill>
                <a:latin typeface="Arial" panose="020B0604020202020204" pitchFamily="34" charset="0"/>
                <a:cs typeface="Arial" panose="020B0604020202020204" pitchFamily="34" charset="0"/>
              </a:rPr>
              <a:t>Mutual</a:t>
            </a:r>
            <a:r>
              <a:rPr lang="en-US" sz="1600" b="1" dirty="0" smtClean="0">
                <a:solidFill>
                  <a:srgbClr val="FFFFFF"/>
                </a:solidFill>
                <a:latin typeface="Arial" panose="020B0604020202020204" pitchFamily="34" charset="0"/>
                <a:cs typeface="Arial" panose="020B0604020202020204" pitchFamily="34" charset="0"/>
              </a:rPr>
              <a:t> </a:t>
            </a:r>
            <a:r>
              <a:rPr sz="1600" b="1" dirty="0" smtClean="0">
                <a:solidFill>
                  <a:srgbClr val="FFFFFF"/>
                </a:solidFill>
                <a:latin typeface="Arial" panose="020B0604020202020204" pitchFamily="34" charset="0"/>
                <a:cs typeface="Arial" panose="020B0604020202020204" pitchFamily="34" charset="0"/>
              </a:rPr>
              <a:t>respect, ethical practice</a:t>
            </a:r>
            <a:r>
              <a:rPr sz="1600" b="1" spc="-5" dirty="0" smtClean="0">
                <a:solidFill>
                  <a:srgbClr val="FFFFFF"/>
                </a:solidFill>
                <a:latin typeface="Arial" panose="020B0604020202020204" pitchFamily="34" charset="0"/>
                <a:cs typeface="Arial" panose="020B0604020202020204" pitchFamily="34" charset="0"/>
              </a:rPr>
              <a:t> </a:t>
            </a:r>
            <a:r>
              <a:rPr sz="1600" b="1" dirty="0" smtClean="0">
                <a:solidFill>
                  <a:srgbClr val="FFFFFF"/>
                </a:solidFill>
                <a:latin typeface="Arial" panose="020B0604020202020204" pitchFamily="34" charset="0"/>
                <a:cs typeface="Arial" panose="020B0604020202020204" pitchFamily="34" charset="0"/>
              </a:rPr>
              <a:t>of healthcare</a:t>
            </a:r>
            <a:r>
              <a:rPr lang="en-US" sz="1600" b="1" dirty="0" smtClean="0">
                <a:solidFill>
                  <a:srgbClr val="FFFFFF"/>
                </a:solidFill>
                <a:latin typeface="Arial" panose="020B0604020202020204" pitchFamily="34" charset="0"/>
                <a:cs typeface="Arial" panose="020B0604020202020204" pitchFamily="34" charset="0"/>
              </a:rPr>
              <a:t> and </a:t>
            </a:r>
            <a:r>
              <a:rPr sz="1600" b="1" dirty="0" smtClean="0">
                <a:solidFill>
                  <a:srgbClr val="FFFFFF"/>
                </a:solidFill>
                <a:latin typeface="Arial" panose="020B0604020202020204" pitchFamily="34" charset="0"/>
                <a:cs typeface="Arial" panose="020B0604020202020204" pitchFamily="34" charset="0"/>
              </a:rPr>
              <a:t>social</a:t>
            </a:r>
            <a:r>
              <a:rPr lang="en-US" sz="1600" b="1" dirty="0" smtClean="0">
                <a:solidFill>
                  <a:srgbClr val="FFFFFF"/>
                </a:solidFill>
                <a:latin typeface="Arial" panose="020B0604020202020204" pitchFamily="34" charset="0"/>
                <a:cs typeface="Arial" panose="020B0604020202020204" pitchFamily="34" charset="0"/>
              </a:rPr>
              <a:t> accountability</a:t>
            </a:r>
            <a:endParaRPr sz="1600" dirty="0" smtClean="0">
              <a:latin typeface="Arial" panose="020B0604020202020204" pitchFamily="34" charset="0"/>
              <a:cs typeface="Arial" panose="020B0604020202020204" pitchFamily="34" charset="0"/>
            </a:endParaRPr>
          </a:p>
          <a:p>
            <a:pPr marL="12700">
              <a:lnSpc>
                <a:spcPct val="100000"/>
              </a:lnSpc>
              <a:spcBef>
                <a:spcPts val="1010"/>
              </a:spcBef>
            </a:pPr>
            <a:r>
              <a:rPr sz="1800" b="1" dirty="0" smtClean="0">
                <a:solidFill>
                  <a:srgbClr val="0070C0"/>
                </a:solidFill>
                <a:latin typeface="Arial" panose="020B0604020202020204" pitchFamily="34" charset="0"/>
                <a:cs typeface="Arial" panose="020B0604020202020204" pitchFamily="34" charset="0"/>
              </a:rPr>
              <a:t>Vision</a:t>
            </a:r>
            <a:r>
              <a:rPr sz="1800" b="1" spc="-15" dirty="0" smtClean="0">
                <a:solidFill>
                  <a:srgbClr val="0070C0"/>
                </a:solidFill>
                <a:latin typeface="Arial" panose="020B0604020202020204" pitchFamily="34" charset="0"/>
                <a:cs typeface="Arial" panose="020B0604020202020204" pitchFamily="34" charset="0"/>
              </a:rPr>
              <a:t> </a:t>
            </a:r>
            <a:r>
              <a:rPr sz="1800" b="1" dirty="0" smtClean="0">
                <a:solidFill>
                  <a:srgbClr val="0070C0"/>
                </a:solidFill>
                <a:latin typeface="Arial" panose="020B0604020202020204" pitchFamily="34" charset="0"/>
                <a:cs typeface="Arial" panose="020B0604020202020204" pitchFamily="34" charset="0"/>
              </a:rPr>
              <a:t>and</a:t>
            </a:r>
            <a:r>
              <a:rPr sz="1800" b="1" spc="-15" dirty="0" smtClean="0">
                <a:solidFill>
                  <a:srgbClr val="0070C0"/>
                </a:solidFill>
                <a:latin typeface="Arial" panose="020B0604020202020204" pitchFamily="34" charset="0"/>
                <a:cs typeface="Arial" panose="020B0604020202020204" pitchFamily="34" charset="0"/>
              </a:rPr>
              <a:t> </a:t>
            </a:r>
            <a:r>
              <a:rPr sz="1800" b="1" spc="-10" dirty="0" smtClean="0">
                <a:solidFill>
                  <a:srgbClr val="0070C0"/>
                </a:solidFill>
                <a:latin typeface="Arial" panose="020B0604020202020204" pitchFamily="34" charset="0"/>
                <a:cs typeface="Arial" panose="020B0604020202020204" pitchFamily="34" charset="0"/>
              </a:rPr>
              <a:t>Va</a:t>
            </a:r>
            <a:r>
              <a:rPr lang="en-US" sz="1800" b="1" spc="-10" dirty="0" smtClean="0">
                <a:solidFill>
                  <a:srgbClr val="0070C0"/>
                </a:solidFill>
                <a:latin typeface="Arial" panose="020B0604020202020204" pitchFamily="34" charset="0"/>
                <a:cs typeface="Arial" panose="020B0604020202020204" pitchFamily="34" charset="0"/>
              </a:rPr>
              <a:t>l</a:t>
            </a:r>
            <a:r>
              <a:rPr sz="1800" b="1" spc="-10" dirty="0" smtClean="0">
                <a:solidFill>
                  <a:srgbClr val="0070C0"/>
                </a:solidFill>
                <a:latin typeface="Arial" panose="020B0604020202020204" pitchFamily="34" charset="0"/>
                <a:cs typeface="Arial" panose="020B0604020202020204" pitchFamily="34" charset="0"/>
              </a:rPr>
              <a:t>ues</a:t>
            </a:r>
            <a:endParaRPr sz="1800" dirty="0" smtClean="0">
              <a:latin typeface="Arial" panose="020B0604020202020204" pitchFamily="34" charset="0"/>
              <a:cs typeface="Arial" panose="020B0604020202020204" pitchFamily="34" charset="0"/>
            </a:endParaRPr>
          </a:p>
          <a:p>
            <a:pPr marL="12700">
              <a:lnSpc>
                <a:spcPct val="100000"/>
              </a:lnSpc>
              <a:spcBef>
                <a:spcPts val="630"/>
              </a:spcBef>
            </a:pPr>
            <a:r>
              <a:rPr sz="1600" b="1" dirty="0" smtClean="0">
                <a:solidFill>
                  <a:srgbClr val="FFFFFF"/>
                </a:solidFill>
                <a:latin typeface="Arial" panose="020B0604020202020204" pitchFamily="34" charset="0"/>
                <a:cs typeface="Arial" panose="020B0604020202020204" pitchFamily="34" charset="0"/>
              </a:rPr>
              <a:t>Highly</a:t>
            </a:r>
            <a:r>
              <a:rPr sz="1600" b="1" spc="-5" dirty="0" smtClean="0">
                <a:solidFill>
                  <a:srgbClr val="FFFFFF"/>
                </a:solidFill>
                <a:latin typeface="Arial" panose="020B0604020202020204" pitchFamily="34" charset="0"/>
                <a:cs typeface="Arial" panose="020B0604020202020204" pitchFamily="34" charset="0"/>
              </a:rPr>
              <a:t> </a:t>
            </a:r>
            <a:r>
              <a:rPr sz="1600" b="1" dirty="0" smtClean="0">
                <a:solidFill>
                  <a:srgbClr val="FFFFFF"/>
                </a:solidFill>
                <a:latin typeface="Arial" panose="020B0604020202020204" pitchFamily="34" charset="0"/>
                <a:cs typeface="Arial" panose="020B0604020202020204" pitchFamily="34" charset="0"/>
              </a:rPr>
              <a:t>recognized</a:t>
            </a:r>
            <a:r>
              <a:rPr sz="1600" b="1" spc="5" dirty="0" smtClean="0">
                <a:solidFill>
                  <a:srgbClr val="FFFFFF"/>
                </a:solidFill>
                <a:latin typeface="Arial" panose="020B0604020202020204" pitchFamily="34" charset="0"/>
                <a:cs typeface="Arial" panose="020B0604020202020204" pitchFamily="34" charset="0"/>
              </a:rPr>
              <a:t> </a:t>
            </a:r>
            <a:r>
              <a:rPr sz="1600" b="1" dirty="0" smtClean="0">
                <a:solidFill>
                  <a:srgbClr val="FFFFFF"/>
                </a:solidFill>
                <a:latin typeface="Arial" panose="020B0604020202020204" pitchFamily="34" charset="0"/>
                <a:cs typeface="Arial" panose="020B0604020202020204" pitchFamily="34" charset="0"/>
              </a:rPr>
              <a:t>and</a:t>
            </a:r>
            <a:r>
              <a:rPr sz="1600" b="1" spc="10" dirty="0" smtClean="0">
                <a:solidFill>
                  <a:srgbClr val="FFFFFF"/>
                </a:solidFill>
                <a:latin typeface="Arial" panose="020B0604020202020204" pitchFamily="34" charset="0"/>
                <a:cs typeface="Arial" panose="020B0604020202020204" pitchFamily="34" charset="0"/>
              </a:rPr>
              <a:t> </a:t>
            </a:r>
            <a:r>
              <a:rPr sz="1600" b="1" dirty="0" smtClean="0">
                <a:solidFill>
                  <a:srgbClr val="FFFFFF"/>
                </a:solidFill>
                <a:latin typeface="Arial" panose="020B0604020202020204" pitchFamily="34" charset="0"/>
                <a:cs typeface="Arial" panose="020B0604020202020204" pitchFamily="34" charset="0"/>
              </a:rPr>
              <a:t>accredited</a:t>
            </a:r>
            <a:r>
              <a:rPr sz="1600" b="1" spc="5" dirty="0" smtClean="0">
                <a:solidFill>
                  <a:srgbClr val="FFFFFF"/>
                </a:solidFill>
                <a:latin typeface="Arial" panose="020B0604020202020204" pitchFamily="34" charset="0"/>
                <a:cs typeface="Arial" panose="020B0604020202020204" pitchFamily="34" charset="0"/>
              </a:rPr>
              <a:t> </a:t>
            </a:r>
            <a:r>
              <a:rPr sz="1600" b="1" dirty="0" err="1" smtClean="0">
                <a:solidFill>
                  <a:srgbClr val="FFFFFF"/>
                </a:solidFill>
                <a:latin typeface="Arial" panose="020B0604020202020204" pitchFamily="34" charset="0"/>
                <a:cs typeface="Arial" panose="020B0604020202020204" pitchFamily="34" charset="0"/>
              </a:rPr>
              <a:t>centre</a:t>
            </a:r>
            <a:r>
              <a:rPr sz="1600" b="1" spc="5" dirty="0" smtClean="0">
                <a:solidFill>
                  <a:srgbClr val="FFFFFF"/>
                </a:solidFill>
                <a:latin typeface="Arial" panose="020B0604020202020204" pitchFamily="34" charset="0"/>
                <a:cs typeface="Arial" panose="020B0604020202020204" pitchFamily="34" charset="0"/>
              </a:rPr>
              <a:t> </a:t>
            </a:r>
            <a:r>
              <a:rPr sz="1600" b="1" spc="-25" dirty="0" smtClean="0">
                <a:solidFill>
                  <a:srgbClr val="FFFFFF"/>
                </a:solidFill>
                <a:latin typeface="Arial" panose="020B0604020202020204" pitchFamily="34" charset="0"/>
                <a:cs typeface="Arial" panose="020B0604020202020204" pitchFamily="34" charset="0"/>
              </a:rPr>
              <a:t>of </a:t>
            </a:r>
            <a:r>
              <a:rPr lang="en-US" sz="1600" b="1" spc="-25" dirty="0" smtClean="0">
                <a:solidFill>
                  <a:srgbClr val="FFFFFF"/>
                </a:solidFill>
                <a:latin typeface="Arial" panose="020B0604020202020204" pitchFamily="34" charset="0"/>
                <a:cs typeface="Arial" panose="020B0604020202020204" pitchFamily="34" charset="0"/>
              </a:rPr>
              <a:t>excellence in</a:t>
            </a:r>
            <a:endParaRPr lang="en-US" sz="1600" b="1" spc="-655" dirty="0" smtClean="0">
              <a:solidFill>
                <a:srgbClr val="FFFFFF"/>
              </a:solidFill>
              <a:latin typeface="Arial" panose="020B0604020202020204" pitchFamily="34" charset="0"/>
              <a:cs typeface="Arial" panose="020B0604020202020204" pitchFamily="34" charset="0"/>
            </a:endParaRPr>
          </a:p>
          <a:p>
            <a:pPr marL="12700">
              <a:lnSpc>
                <a:spcPct val="100000"/>
              </a:lnSpc>
              <a:spcBef>
                <a:spcPts val="630"/>
              </a:spcBef>
            </a:pPr>
            <a:r>
              <a:rPr sz="1600" b="1" dirty="0" smtClean="0">
                <a:solidFill>
                  <a:srgbClr val="FFFFFF"/>
                </a:solidFill>
                <a:latin typeface="Arial" panose="020B0604020202020204" pitchFamily="34" charset="0"/>
                <a:cs typeface="Arial" panose="020B0604020202020204" pitchFamily="34" charset="0"/>
              </a:rPr>
              <a:t>Medical</a:t>
            </a:r>
            <a:r>
              <a:rPr sz="1600" b="1" spc="-5" dirty="0" smtClean="0">
                <a:solidFill>
                  <a:srgbClr val="FFFFFF"/>
                </a:solidFill>
                <a:latin typeface="Arial" panose="020B0604020202020204" pitchFamily="34" charset="0"/>
                <a:cs typeface="Arial" panose="020B0604020202020204" pitchFamily="34" charset="0"/>
              </a:rPr>
              <a:t> </a:t>
            </a:r>
            <a:r>
              <a:rPr sz="1600" b="1" dirty="0" smtClean="0">
                <a:solidFill>
                  <a:srgbClr val="FFFFFF"/>
                </a:solidFill>
                <a:latin typeface="Arial" panose="020B0604020202020204" pitchFamily="34" charset="0"/>
                <a:cs typeface="Arial" panose="020B0604020202020204" pitchFamily="34" charset="0"/>
              </a:rPr>
              <a:t>Education,</a:t>
            </a:r>
            <a:r>
              <a:rPr sz="1600" b="1" spc="10" dirty="0" smtClean="0">
                <a:solidFill>
                  <a:srgbClr val="FFFFFF"/>
                </a:solidFill>
                <a:latin typeface="Arial" panose="020B0604020202020204" pitchFamily="34" charset="0"/>
                <a:cs typeface="Arial" panose="020B0604020202020204" pitchFamily="34" charset="0"/>
              </a:rPr>
              <a:t> </a:t>
            </a:r>
            <a:r>
              <a:rPr sz="1600" b="1" dirty="0" smtClean="0">
                <a:solidFill>
                  <a:srgbClr val="FFFFFF"/>
                </a:solidFill>
                <a:latin typeface="Arial" panose="020B0604020202020204" pitchFamily="34" charset="0"/>
                <a:cs typeface="Arial" panose="020B0604020202020204" pitchFamily="34" charset="0"/>
              </a:rPr>
              <a:t>using</a:t>
            </a:r>
            <a:r>
              <a:rPr sz="1600" b="1" spc="5" dirty="0" smtClean="0">
                <a:solidFill>
                  <a:srgbClr val="FFFFFF"/>
                </a:solidFill>
                <a:latin typeface="Arial" panose="020B0604020202020204" pitchFamily="34" charset="0"/>
                <a:cs typeface="Arial" panose="020B0604020202020204" pitchFamily="34" charset="0"/>
              </a:rPr>
              <a:t> </a:t>
            </a:r>
            <a:r>
              <a:rPr sz="1600" b="1" dirty="0" smtClean="0">
                <a:solidFill>
                  <a:srgbClr val="FFFFFF"/>
                </a:solidFill>
                <a:latin typeface="Arial" panose="020B0604020202020204" pitchFamily="34" charset="0"/>
                <a:cs typeface="Arial" panose="020B0604020202020204" pitchFamily="34" charset="0"/>
              </a:rPr>
              <a:t>evidence-based</a:t>
            </a:r>
            <a:r>
              <a:rPr sz="1600" b="1" spc="10" dirty="0" smtClean="0">
                <a:solidFill>
                  <a:srgbClr val="FFFFFF"/>
                </a:solidFill>
                <a:latin typeface="Arial" panose="020B0604020202020204" pitchFamily="34" charset="0"/>
                <a:cs typeface="Arial" panose="020B0604020202020204" pitchFamily="34" charset="0"/>
              </a:rPr>
              <a:t> </a:t>
            </a:r>
            <a:r>
              <a:rPr lang="en-US" sz="1600" b="1" spc="10" dirty="0" smtClean="0">
                <a:solidFill>
                  <a:srgbClr val="FFFFFF"/>
                </a:solidFill>
                <a:latin typeface="Arial" panose="020B0604020202020204" pitchFamily="34" charset="0"/>
                <a:cs typeface="Arial" panose="020B0604020202020204" pitchFamily="34" charset="0"/>
              </a:rPr>
              <a:t>training </a:t>
            </a:r>
            <a:r>
              <a:rPr sz="1600" b="1" spc="-5" dirty="0" smtClean="0">
                <a:solidFill>
                  <a:srgbClr val="FFFFFF"/>
                </a:solidFill>
                <a:latin typeface="Arial" panose="020B0604020202020204" pitchFamily="34" charset="0"/>
                <a:cs typeface="Arial" panose="020B0604020202020204" pitchFamily="34" charset="0"/>
              </a:rPr>
              <a:t> </a:t>
            </a:r>
            <a:r>
              <a:rPr lang="en-US" sz="1600" b="1" spc="-5" dirty="0" smtClean="0">
                <a:solidFill>
                  <a:srgbClr val="FFFFFF"/>
                </a:solidFill>
                <a:latin typeface="Arial" panose="020B0604020202020204" pitchFamily="34" charset="0"/>
                <a:cs typeface="Arial" panose="020B0604020202020204" pitchFamily="34" charset="0"/>
              </a:rPr>
              <a:t>techniques </a:t>
            </a:r>
            <a:r>
              <a:rPr sz="1600" b="1" dirty="0" smtClean="0">
                <a:solidFill>
                  <a:srgbClr val="FFFFFF"/>
                </a:solidFill>
                <a:latin typeface="Arial" panose="020B0604020202020204" pitchFamily="34" charset="0"/>
                <a:cs typeface="Arial" panose="020B0604020202020204" pitchFamily="34" charset="0"/>
              </a:rPr>
              <a:t>for development of</a:t>
            </a:r>
            <a:r>
              <a:rPr lang="en-US" sz="1600" b="1" dirty="0" smtClean="0">
                <a:solidFill>
                  <a:srgbClr val="FFFFFF"/>
                </a:solidFill>
                <a:latin typeface="Arial" panose="020B0604020202020204" pitchFamily="34" charset="0"/>
                <a:cs typeface="Arial" panose="020B0604020202020204" pitchFamily="34" charset="0"/>
              </a:rPr>
              <a:t> highly competent</a:t>
            </a:r>
            <a:r>
              <a:rPr sz="1600" b="1" dirty="0" smtClean="0">
                <a:solidFill>
                  <a:srgbClr val="FFFFFF"/>
                </a:solidFill>
                <a:latin typeface="Arial" panose="020B0604020202020204" pitchFamily="34" charset="0"/>
                <a:cs typeface="Arial" panose="020B0604020202020204" pitchFamily="34" charset="0"/>
              </a:rPr>
              <a:t> </a:t>
            </a:r>
            <a:r>
              <a:rPr sz="1600" b="1" spc="-10" dirty="0" smtClean="0">
                <a:solidFill>
                  <a:srgbClr val="FFFFFF"/>
                </a:solidFill>
                <a:latin typeface="Arial" panose="020B0604020202020204" pitchFamily="34" charset="0"/>
                <a:cs typeface="Arial" panose="020B0604020202020204" pitchFamily="34" charset="0"/>
              </a:rPr>
              <a:t>health</a:t>
            </a:r>
            <a:r>
              <a:rPr lang="en-US" sz="1600" b="1" spc="-10" dirty="0" smtClean="0">
                <a:solidFill>
                  <a:srgbClr val="FFFFFF"/>
                </a:solidFill>
                <a:latin typeface="Arial" panose="020B0604020202020204" pitchFamily="34" charset="0"/>
                <a:cs typeface="Arial" panose="020B0604020202020204" pitchFamily="34" charset="0"/>
              </a:rPr>
              <a:t>    </a:t>
            </a:r>
            <a:r>
              <a:rPr sz="1600" b="1" dirty="0" smtClean="0">
                <a:solidFill>
                  <a:srgbClr val="FFFFFF"/>
                </a:solidFill>
                <a:latin typeface="Arial" panose="020B0604020202020204" pitchFamily="34" charset="0"/>
                <a:cs typeface="Arial" panose="020B0604020202020204" pitchFamily="34" charset="0"/>
              </a:rPr>
              <a:t>professionals,</a:t>
            </a:r>
            <a:r>
              <a:rPr sz="1600" b="1" spc="-5" dirty="0" smtClean="0">
                <a:solidFill>
                  <a:srgbClr val="FFFFFF"/>
                </a:solidFill>
                <a:latin typeface="Arial" panose="020B0604020202020204" pitchFamily="34" charset="0"/>
                <a:cs typeface="Arial" panose="020B0604020202020204" pitchFamily="34" charset="0"/>
              </a:rPr>
              <a:t> </a:t>
            </a:r>
            <a:r>
              <a:rPr sz="1600" b="1" dirty="0" smtClean="0">
                <a:solidFill>
                  <a:srgbClr val="FFFFFF"/>
                </a:solidFill>
                <a:latin typeface="Arial" panose="020B0604020202020204" pitchFamily="34" charset="0"/>
                <a:cs typeface="Arial" panose="020B0604020202020204" pitchFamily="34" charset="0"/>
              </a:rPr>
              <a:t>who are lifelong experiential</a:t>
            </a:r>
            <a:r>
              <a:rPr sz="1600" b="1" spc="5" dirty="0" smtClean="0">
                <a:solidFill>
                  <a:srgbClr val="FFFFFF"/>
                </a:solidFill>
                <a:latin typeface="Arial" panose="020B0604020202020204" pitchFamily="34" charset="0"/>
                <a:cs typeface="Arial" panose="020B0604020202020204" pitchFamily="34" charset="0"/>
              </a:rPr>
              <a:t> </a:t>
            </a:r>
            <a:r>
              <a:rPr sz="1600" b="1" dirty="0" smtClean="0">
                <a:solidFill>
                  <a:srgbClr val="FFFFFF"/>
                </a:solidFill>
                <a:latin typeface="Arial" panose="020B0604020202020204" pitchFamily="34" charset="0"/>
                <a:cs typeface="Arial" panose="020B0604020202020204" pitchFamily="34" charset="0"/>
              </a:rPr>
              <a:t>learner </a:t>
            </a:r>
            <a:r>
              <a:rPr sz="1600" b="1" spc="-1030" dirty="0" smtClean="0">
                <a:solidFill>
                  <a:srgbClr val="FFFFFF"/>
                </a:solidFill>
                <a:latin typeface="Arial" panose="020B0604020202020204" pitchFamily="34" charset="0"/>
                <a:cs typeface="Arial" panose="020B0604020202020204" pitchFamily="34" charset="0"/>
              </a:rPr>
              <a:t>and</a:t>
            </a:r>
            <a:r>
              <a:rPr sz="1600" b="1" dirty="0" smtClean="0">
                <a:solidFill>
                  <a:srgbClr val="FFFFFF"/>
                </a:solidFill>
                <a:latin typeface="Arial" panose="020B0604020202020204" pitchFamily="34" charset="0"/>
                <a:cs typeface="Arial" panose="020B0604020202020204" pitchFamily="34" charset="0"/>
              </a:rPr>
              <a:t> </a:t>
            </a:r>
            <a:r>
              <a:rPr lang="en-US" sz="1600" b="1" dirty="0" smtClean="0">
                <a:solidFill>
                  <a:srgbClr val="FFFFFF"/>
                </a:solidFill>
                <a:latin typeface="Arial" panose="020B0604020202020204" pitchFamily="34" charset="0"/>
                <a:cs typeface="Arial" panose="020B0604020202020204" pitchFamily="34" charset="0"/>
              </a:rPr>
              <a:t> and are </a:t>
            </a:r>
            <a:r>
              <a:rPr sz="1600" b="1" dirty="0" smtClean="0">
                <a:solidFill>
                  <a:srgbClr val="FFFFFF"/>
                </a:solidFill>
                <a:latin typeface="Arial" panose="020B0604020202020204" pitchFamily="34" charset="0"/>
                <a:cs typeface="Arial" panose="020B0604020202020204" pitchFamily="34" charset="0"/>
              </a:rPr>
              <a:t>socially </a:t>
            </a:r>
            <a:r>
              <a:rPr sz="1600" b="1" spc="-10" dirty="0" smtClean="0">
                <a:solidFill>
                  <a:srgbClr val="FFFFFF"/>
                </a:solidFill>
                <a:latin typeface="Arial" panose="020B0604020202020204" pitchFamily="34" charset="0"/>
                <a:cs typeface="Arial" panose="020B0604020202020204" pitchFamily="34" charset="0"/>
              </a:rPr>
              <a:t>accountable.</a:t>
            </a:r>
            <a:endParaRPr sz="1600" dirty="0" smtClean="0">
              <a:latin typeface="Arial" panose="020B0604020202020204" pitchFamily="34" charset="0"/>
              <a:cs typeface="Arial" panose="020B0604020202020204" pitchFamily="34" charset="0"/>
            </a:endParaRPr>
          </a:p>
          <a:p>
            <a:pPr marL="12700">
              <a:lnSpc>
                <a:spcPct val="100000"/>
              </a:lnSpc>
              <a:spcBef>
                <a:spcPts val="120"/>
              </a:spcBef>
            </a:pPr>
            <a:r>
              <a:rPr sz="1800" b="1" spc="-10" dirty="0" smtClean="0">
                <a:solidFill>
                  <a:srgbClr val="0070C0"/>
                </a:solidFill>
                <a:latin typeface="Arial" panose="020B0604020202020204" pitchFamily="34" charset="0"/>
                <a:cs typeface="Arial" panose="020B0604020202020204" pitchFamily="34" charset="0"/>
              </a:rPr>
              <a:t>Goals</a:t>
            </a:r>
            <a:endParaRPr sz="1800" dirty="0" smtClean="0">
              <a:latin typeface="Arial" panose="020B0604020202020204" pitchFamily="34" charset="0"/>
              <a:cs typeface="Arial" panose="020B0604020202020204" pitchFamily="34" charset="0"/>
            </a:endParaRPr>
          </a:p>
          <a:p>
            <a:pPr marL="12700" marR="5080">
              <a:lnSpc>
                <a:spcPct val="151000"/>
              </a:lnSpc>
              <a:spcBef>
                <a:spcPts val="380"/>
              </a:spcBef>
            </a:pPr>
            <a:r>
              <a:rPr sz="1600" b="1" dirty="0" smtClean="0">
                <a:solidFill>
                  <a:srgbClr val="FFFFFF"/>
                </a:solidFill>
                <a:latin typeface="Arial" panose="020B0604020202020204" pitchFamily="34" charset="0"/>
                <a:cs typeface="Arial" panose="020B0604020202020204" pitchFamily="34" charset="0"/>
              </a:rPr>
              <a:t>The</a:t>
            </a:r>
            <a:r>
              <a:rPr sz="1600" b="1" spc="-5" dirty="0" smtClean="0">
                <a:solidFill>
                  <a:srgbClr val="FFFFFF"/>
                </a:solidFill>
                <a:latin typeface="Arial" panose="020B0604020202020204" pitchFamily="34" charset="0"/>
                <a:cs typeface="Arial" panose="020B0604020202020204" pitchFamily="34" charset="0"/>
              </a:rPr>
              <a:t> </a:t>
            </a:r>
            <a:r>
              <a:rPr sz="1600" b="1" dirty="0" smtClean="0">
                <a:solidFill>
                  <a:srgbClr val="FFFFFF"/>
                </a:solidFill>
                <a:latin typeface="Arial" panose="020B0604020202020204" pitchFamily="34" charset="0"/>
                <a:cs typeface="Arial" panose="020B0604020202020204" pitchFamily="34" charset="0"/>
              </a:rPr>
              <a:t>Undergraduate</a:t>
            </a:r>
            <a:r>
              <a:rPr sz="1600" b="1" spc="5" dirty="0" smtClean="0">
                <a:solidFill>
                  <a:srgbClr val="FFFFFF"/>
                </a:solidFill>
                <a:latin typeface="Arial" panose="020B0604020202020204" pitchFamily="34" charset="0"/>
                <a:cs typeface="Arial" panose="020B0604020202020204" pitchFamily="34" charset="0"/>
              </a:rPr>
              <a:t> </a:t>
            </a:r>
            <a:r>
              <a:rPr sz="1600" b="1" dirty="0" smtClean="0">
                <a:solidFill>
                  <a:srgbClr val="FFFFFF"/>
                </a:solidFill>
                <a:latin typeface="Arial" panose="020B0604020202020204" pitchFamily="34" charset="0"/>
                <a:cs typeface="Arial" panose="020B0604020202020204" pitchFamily="34" charset="0"/>
              </a:rPr>
              <a:t>Integrated</a:t>
            </a:r>
            <a:r>
              <a:rPr sz="1600" b="1" spc="10" dirty="0" smtClean="0">
                <a:solidFill>
                  <a:srgbClr val="FFFFFF"/>
                </a:solidFill>
                <a:latin typeface="Arial" panose="020B0604020202020204" pitchFamily="34" charset="0"/>
                <a:cs typeface="Arial" panose="020B0604020202020204" pitchFamily="34" charset="0"/>
              </a:rPr>
              <a:t> </a:t>
            </a:r>
            <a:r>
              <a:rPr sz="1600" b="1" dirty="0" smtClean="0">
                <a:solidFill>
                  <a:srgbClr val="FFFFFF"/>
                </a:solidFill>
                <a:latin typeface="Arial" panose="020B0604020202020204" pitchFamily="34" charset="0"/>
                <a:cs typeface="Arial" panose="020B0604020202020204" pitchFamily="34" charset="0"/>
              </a:rPr>
              <a:t>Learning</a:t>
            </a:r>
            <a:r>
              <a:rPr sz="1600" b="1" spc="10" dirty="0" smtClean="0">
                <a:solidFill>
                  <a:srgbClr val="FFFFFF"/>
                </a:solidFill>
                <a:latin typeface="Arial" panose="020B0604020202020204" pitchFamily="34" charset="0"/>
                <a:cs typeface="Arial" panose="020B0604020202020204" pitchFamily="34" charset="0"/>
              </a:rPr>
              <a:t> </a:t>
            </a:r>
            <a:r>
              <a:rPr sz="1600" b="1" dirty="0" smtClean="0">
                <a:solidFill>
                  <a:srgbClr val="FFFFFF"/>
                </a:solidFill>
                <a:latin typeface="Arial" panose="020B0604020202020204" pitchFamily="34" charset="0"/>
                <a:cs typeface="Arial" panose="020B0604020202020204" pitchFamily="34" charset="0"/>
              </a:rPr>
              <a:t>Program </a:t>
            </a:r>
            <a:r>
              <a:rPr sz="1600" b="1" spc="-25" dirty="0" smtClean="0">
                <a:solidFill>
                  <a:srgbClr val="FFFFFF"/>
                </a:solidFill>
                <a:latin typeface="Arial" panose="020B0604020202020204" pitchFamily="34" charset="0"/>
                <a:cs typeface="Arial" panose="020B0604020202020204" pitchFamily="34" charset="0"/>
              </a:rPr>
              <a:t>is </a:t>
            </a:r>
            <a:r>
              <a:rPr lang="en-US" sz="1600" b="1" spc="-25" dirty="0" smtClean="0">
                <a:solidFill>
                  <a:srgbClr val="FFFFFF"/>
                </a:solidFill>
                <a:latin typeface="Arial" panose="020B0604020202020204" pitchFamily="34" charset="0"/>
                <a:cs typeface="Arial" panose="020B0604020202020204" pitchFamily="34" charset="0"/>
              </a:rPr>
              <a:t>geared to </a:t>
            </a:r>
            <a:r>
              <a:rPr sz="1600" b="1" dirty="0" smtClean="0">
                <a:solidFill>
                  <a:srgbClr val="FFFFFF"/>
                </a:solidFill>
                <a:latin typeface="Arial" panose="020B0604020202020204" pitchFamily="34" charset="0"/>
                <a:cs typeface="Arial" panose="020B0604020202020204" pitchFamily="34" charset="0"/>
              </a:rPr>
              <a:t>provide you</a:t>
            </a:r>
            <a:r>
              <a:rPr sz="1600" b="1" spc="5" dirty="0" smtClean="0">
                <a:solidFill>
                  <a:srgbClr val="FFFFFF"/>
                </a:solidFill>
                <a:latin typeface="Arial" panose="020B0604020202020204" pitchFamily="34" charset="0"/>
                <a:cs typeface="Arial" panose="020B0604020202020204" pitchFamily="34" charset="0"/>
              </a:rPr>
              <a:t> </a:t>
            </a:r>
            <a:r>
              <a:rPr sz="1600" b="1" dirty="0" smtClean="0">
                <a:solidFill>
                  <a:srgbClr val="FFFFFF"/>
                </a:solidFill>
                <a:latin typeface="Arial" panose="020B0604020202020204" pitchFamily="34" charset="0"/>
                <a:cs typeface="Arial" panose="020B0604020202020204" pitchFamily="34" charset="0"/>
              </a:rPr>
              <a:t>with</a:t>
            </a:r>
            <a:r>
              <a:rPr sz="1600" b="1" spc="10" dirty="0" smtClean="0">
                <a:solidFill>
                  <a:srgbClr val="FFFFFF"/>
                </a:solidFill>
                <a:latin typeface="Arial" panose="020B0604020202020204" pitchFamily="34" charset="0"/>
                <a:cs typeface="Arial" panose="020B0604020202020204" pitchFamily="34" charset="0"/>
              </a:rPr>
              <a:t> </a:t>
            </a:r>
            <a:r>
              <a:rPr sz="1600" b="1" dirty="0" smtClean="0">
                <a:solidFill>
                  <a:srgbClr val="FFFFFF"/>
                </a:solidFill>
                <a:latin typeface="Arial" panose="020B0604020202020204" pitchFamily="34" charset="0"/>
                <a:cs typeface="Arial" panose="020B0604020202020204" pitchFamily="34" charset="0"/>
              </a:rPr>
              <a:t>quality</a:t>
            </a:r>
            <a:r>
              <a:rPr sz="1600" b="1" spc="-5" dirty="0" smtClean="0">
                <a:solidFill>
                  <a:srgbClr val="FFFFFF"/>
                </a:solidFill>
                <a:latin typeface="Arial" panose="020B0604020202020204" pitchFamily="34" charset="0"/>
                <a:cs typeface="Arial" panose="020B0604020202020204" pitchFamily="34" charset="0"/>
              </a:rPr>
              <a:t> </a:t>
            </a:r>
            <a:r>
              <a:rPr sz="1600" b="1" dirty="0" smtClean="0">
                <a:solidFill>
                  <a:srgbClr val="FFFFFF"/>
                </a:solidFill>
                <a:latin typeface="Arial" panose="020B0604020202020204" pitchFamily="34" charset="0"/>
                <a:cs typeface="Arial" panose="020B0604020202020204" pitchFamily="34" charset="0"/>
              </a:rPr>
              <a:t>medical</a:t>
            </a:r>
            <a:r>
              <a:rPr sz="1600" b="1" spc="5" dirty="0" smtClean="0">
                <a:solidFill>
                  <a:srgbClr val="FFFFFF"/>
                </a:solidFill>
                <a:latin typeface="Arial" panose="020B0604020202020204" pitchFamily="34" charset="0"/>
                <a:cs typeface="Arial" panose="020B0604020202020204" pitchFamily="34" charset="0"/>
              </a:rPr>
              <a:t> </a:t>
            </a:r>
            <a:r>
              <a:rPr sz="1600" b="1" dirty="0" smtClean="0">
                <a:solidFill>
                  <a:srgbClr val="FFFFFF"/>
                </a:solidFill>
                <a:latin typeface="Arial" panose="020B0604020202020204" pitchFamily="34" charset="0"/>
                <a:cs typeface="Arial" panose="020B0604020202020204" pitchFamily="34" charset="0"/>
              </a:rPr>
              <a:t>education</a:t>
            </a:r>
            <a:r>
              <a:rPr sz="1600" b="1" spc="5" dirty="0" smtClean="0">
                <a:solidFill>
                  <a:srgbClr val="FFFFFF"/>
                </a:solidFill>
                <a:latin typeface="Arial" panose="020B0604020202020204" pitchFamily="34" charset="0"/>
                <a:cs typeface="Arial" panose="020B0604020202020204" pitchFamily="34" charset="0"/>
              </a:rPr>
              <a:t> </a:t>
            </a:r>
            <a:r>
              <a:rPr sz="1600" b="1" dirty="0" smtClean="0">
                <a:solidFill>
                  <a:srgbClr val="FFFFFF"/>
                </a:solidFill>
                <a:latin typeface="Arial" panose="020B0604020202020204" pitchFamily="34" charset="0"/>
                <a:cs typeface="Arial" panose="020B0604020202020204" pitchFamily="34" charset="0"/>
              </a:rPr>
              <a:t>in</a:t>
            </a:r>
            <a:r>
              <a:rPr sz="1600" b="1" spc="10" dirty="0" smtClean="0">
                <a:solidFill>
                  <a:srgbClr val="FFFFFF"/>
                </a:solidFill>
                <a:latin typeface="Arial" panose="020B0604020202020204" pitchFamily="34" charset="0"/>
                <a:cs typeface="Arial" panose="020B0604020202020204" pitchFamily="34" charset="0"/>
              </a:rPr>
              <a:t> </a:t>
            </a:r>
            <a:r>
              <a:rPr sz="1600" b="1" spc="-25" dirty="0" smtClean="0">
                <a:solidFill>
                  <a:srgbClr val="FFFFFF"/>
                </a:solidFill>
                <a:latin typeface="Arial" panose="020B0604020202020204" pitchFamily="34" charset="0"/>
                <a:cs typeface="Arial" panose="020B0604020202020204" pitchFamily="34" charset="0"/>
              </a:rPr>
              <a:t>an </a:t>
            </a:r>
            <a:r>
              <a:rPr sz="1600" b="1" dirty="0" smtClean="0">
                <a:solidFill>
                  <a:srgbClr val="FFFFFF"/>
                </a:solidFill>
                <a:latin typeface="Arial" panose="020B0604020202020204" pitchFamily="34" charset="0"/>
                <a:cs typeface="Arial" panose="020B0604020202020204" pitchFamily="34" charset="0"/>
              </a:rPr>
              <a:t>environment</a:t>
            </a:r>
            <a:r>
              <a:rPr sz="1600" b="1" spc="-5" dirty="0" smtClean="0">
                <a:solidFill>
                  <a:srgbClr val="FFFFFF"/>
                </a:solidFill>
                <a:latin typeface="Arial" panose="020B0604020202020204" pitchFamily="34" charset="0"/>
                <a:cs typeface="Arial" panose="020B0604020202020204" pitchFamily="34" charset="0"/>
              </a:rPr>
              <a:t> </a:t>
            </a:r>
            <a:r>
              <a:rPr sz="1600" b="1" dirty="0" smtClean="0">
                <a:solidFill>
                  <a:srgbClr val="FFFFFF"/>
                </a:solidFill>
                <a:latin typeface="Arial" panose="020B0604020202020204" pitchFamily="34" charset="0"/>
                <a:cs typeface="Arial" panose="020B0604020202020204" pitchFamily="34" charset="0"/>
              </a:rPr>
              <a:t>designed</a:t>
            </a:r>
            <a:r>
              <a:rPr sz="1600" b="1" spc="5" dirty="0" smtClean="0">
                <a:solidFill>
                  <a:srgbClr val="FFFFFF"/>
                </a:solidFill>
                <a:latin typeface="Arial" panose="020B0604020202020204" pitchFamily="34" charset="0"/>
                <a:cs typeface="Arial" panose="020B0604020202020204" pitchFamily="34" charset="0"/>
              </a:rPr>
              <a:t> </a:t>
            </a:r>
            <a:r>
              <a:rPr sz="1600" b="1" spc="-25" dirty="0" smtClean="0">
                <a:solidFill>
                  <a:srgbClr val="FFFFFF"/>
                </a:solidFill>
                <a:latin typeface="Arial" panose="020B0604020202020204" pitchFamily="34" charset="0"/>
                <a:cs typeface="Arial" panose="020B0604020202020204" pitchFamily="34" charset="0"/>
              </a:rPr>
              <a:t>to:</a:t>
            </a:r>
            <a:endParaRPr sz="1600" dirty="0">
              <a:latin typeface="Arial" panose="020B0604020202020204" pitchFamily="34" charset="0"/>
              <a:cs typeface="Arial" panose="020B0604020202020204" pitchFamily="34" charset="0"/>
            </a:endParaRPr>
          </a:p>
        </p:txBody>
      </p:sp>
      <p:pic>
        <p:nvPicPr>
          <p:cNvPr id="8" name="object 8"/>
          <p:cNvPicPr/>
          <p:nvPr/>
        </p:nvPicPr>
        <p:blipFill>
          <a:blip r:embed="rId1" cstate="print"/>
          <a:stretch>
            <a:fillRect/>
          </a:stretch>
        </p:blipFill>
        <p:spPr>
          <a:xfrm>
            <a:off x="122712" y="3073524"/>
            <a:ext cx="2133600" cy="221615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Lateral Walls of Nasal Cavity </a:t>
            </a:r>
            <a:endParaRPr lang="en-US" dirty="0"/>
          </a:p>
        </p:txBody>
      </p:sp>
      <p:sp>
        <p:nvSpPr>
          <p:cNvPr id="3" name="Content Placeholder 2"/>
          <p:cNvSpPr>
            <a:spLocks noGrp="1"/>
          </p:cNvSpPr>
          <p:nvPr>
            <p:ph sz="half" idx="1"/>
          </p:nvPr>
        </p:nvSpPr>
        <p:spPr/>
        <p:txBody>
          <a:bodyPr/>
          <a:lstStyle/>
          <a:p>
            <a:pPr>
              <a:buFontTx/>
              <a:buNone/>
            </a:pPr>
            <a:r>
              <a:rPr lang="en-US" dirty="0"/>
              <a:t>Marked by 3 projections:</a:t>
            </a:r>
            <a:endParaRPr lang="en-US" dirty="0"/>
          </a:p>
          <a:p>
            <a:pPr lvl="1"/>
            <a:r>
              <a:rPr lang="en-US" dirty="0"/>
              <a:t>Superior concha</a:t>
            </a:r>
            <a:endParaRPr lang="en-US" dirty="0"/>
          </a:p>
          <a:p>
            <a:pPr lvl="1"/>
            <a:r>
              <a:rPr lang="en-US" dirty="0"/>
              <a:t>Middle concha</a:t>
            </a:r>
            <a:endParaRPr lang="en-US" dirty="0"/>
          </a:p>
          <a:p>
            <a:pPr lvl="1"/>
            <a:r>
              <a:rPr lang="en-US" dirty="0"/>
              <a:t>Inferior concha</a:t>
            </a:r>
            <a:endParaRPr lang="en-US" dirty="0"/>
          </a:p>
          <a:p>
            <a:r>
              <a:rPr lang="en-US" dirty="0"/>
              <a:t>The space below each concha is called a meatus.</a:t>
            </a:r>
            <a:endParaRPr lang="en-US" dirty="0"/>
          </a:p>
        </p:txBody>
      </p:sp>
      <p:graphicFrame>
        <p:nvGraphicFramePr>
          <p:cNvPr id="3074" name="Object 2"/>
          <p:cNvGraphicFramePr>
            <a:graphicFrameLocks noGrp="1" noChangeAspect="1"/>
          </p:cNvGraphicFramePr>
          <p:nvPr>
            <p:ph sz="half" idx="2"/>
          </p:nvPr>
        </p:nvGraphicFramePr>
        <p:xfrm>
          <a:off x="4572000" y="1905000"/>
          <a:ext cx="4038600" cy="3505200"/>
        </p:xfrm>
        <a:graphic>
          <a:graphicData uri="http://schemas.openxmlformats.org/presentationml/2006/ole">
            <mc:AlternateContent xmlns:mc="http://schemas.openxmlformats.org/markup-compatibility/2006">
              <mc:Choice xmlns:v="urn:schemas-microsoft-com:vml" Requires="v">
                <p:oleObj spid="_x0000_s2060" name="צילום של Photo Editor" r:id="rId1" imgW="3114675" imgH="1790700" progId="">
                  <p:embed/>
                </p:oleObj>
              </mc:Choice>
              <mc:Fallback>
                <p:oleObj name="צילום של Photo Editor" r:id="rId1" imgW="3114675" imgH="1790700" progId="">
                  <p:embed/>
                  <p:pic>
                    <p:nvPicPr>
                      <p:cNvPr id="0" name="Picture 1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05000"/>
                        <a:ext cx="4038600" cy="350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Lateral Walls of Nasal Cavity </a:t>
            </a:r>
            <a:endParaRPr lang="en-US" dirty="0"/>
          </a:p>
        </p:txBody>
      </p:sp>
      <p:pic>
        <p:nvPicPr>
          <p:cNvPr id="7" name="Picture 5" descr="0710a_BonesofNasalCavity_1"/>
          <p:cNvPicPr>
            <a:picLocks noGrp="1" noChangeAspect="1" noChangeArrowheads="1"/>
          </p:cNvPicPr>
          <p:nvPr>
            <p:ph idx="1"/>
          </p:nvPr>
        </p:nvPicPr>
        <p:blipFill>
          <a:blip r:embed="rId1" cstate="print"/>
          <a:srcRect/>
          <a:stretch>
            <a:fillRect/>
          </a:stretch>
        </p:blipFill>
        <p:spPr bwMode="auto">
          <a:xfrm>
            <a:off x="381000" y="1600200"/>
            <a:ext cx="8381999" cy="5029200"/>
          </a:xfrm>
          <a:prstGeom prst="rect">
            <a:avLst/>
          </a:prstGeom>
          <a:solidFill>
            <a:schemeClr val="accent2"/>
          </a:solid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Lateral Walls of Nasal Cavity </a:t>
            </a:r>
            <a:endParaRPr lang="en-US" dirty="0"/>
          </a:p>
        </p:txBody>
      </p:sp>
      <p:sp>
        <p:nvSpPr>
          <p:cNvPr id="3" name="Content Placeholder 2"/>
          <p:cNvSpPr>
            <a:spLocks noGrp="1"/>
          </p:cNvSpPr>
          <p:nvPr>
            <p:ph sz="half" idx="1"/>
          </p:nvPr>
        </p:nvSpPr>
        <p:spPr/>
        <p:txBody>
          <a:bodyPr>
            <a:normAutofit fontScale="92500"/>
          </a:bodyPr>
          <a:lstStyle/>
          <a:p>
            <a:pPr marL="457200" indent="-457200">
              <a:spcBef>
                <a:spcPct val="50000"/>
              </a:spcBef>
              <a:buFontTx/>
              <a:buAutoNum type="arabicPeriod"/>
            </a:pPr>
            <a:r>
              <a:rPr lang="en-US" sz="2400" b="1" dirty="0"/>
              <a:t>Inferior meatus:  </a:t>
            </a:r>
            <a:r>
              <a:rPr lang="en-US" sz="2400" dirty="0" err="1"/>
              <a:t>nasolacrimal</a:t>
            </a:r>
            <a:r>
              <a:rPr lang="en-US" sz="2400" dirty="0"/>
              <a:t> duct</a:t>
            </a:r>
            <a:endParaRPr lang="en-US" sz="2400" dirty="0"/>
          </a:p>
          <a:p>
            <a:pPr marL="457200" indent="-457200">
              <a:spcBef>
                <a:spcPct val="50000"/>
              </a:spcBef>
              <a:buFontTx/>
              <a:buAutoNum type="arabicPeriod"/>
            </a:pPr>
            <a:r>
              <a:rPr lang="en-US" sz="2400" b="1" dirty="0"/>
              <a:t>Middle meatus:</a:t>
            </a:r>
            <a:endParaRPr lang="en-US" sz="2400" b="1" dirty="0"/>
          </a:p>
          <a:p>
            <a:pPr marL="914400" lvl="1" indent="-457200">
              <a:spcBef>
                <a:spcPct val="50000"/>
              </a:spcBef>
              <a:buFontTx/>
              <a:buChar char="•"/>
            </a:pPr>
            <a:r>
              <a:rPr lang="en-US" dirty="0"/>
              <a:t>Maxillary sinus</a:t>
            </a:r>
            <a:endParaRPr lang="en-US" dirty="0"/>
          </a:p>
          <a:p>
            <a:pPr marL="914400" lvl="1" indent="-457200">
              <a:spcBef>
                <a:spcPct val="50000"/>
              </a:spcBef>
              <a:buFontTx/>
              <a:buChar char="•"/>
            </a:pPr>
            <a:r>
              <a:rPr lang="en-US" dirty="0"/>
              <a:t>Frontal sinus</a:t>
            </a:r>
            <a:endParaRPr lang="en-US" dirty="0"/>
          </a:p>
          <a:p>
            <a:pPr marL="914400" lvl="1" indent="-457200">
              <a:spcBef>
                <a:spcPct val="50000"/>
              </a:spcBef>
              <a:buFontTx/>
              <a:buChar char="•"/>
            </a:pPr>
            <a:r>
              <a:rPr lang="en-US" dirty="0"/>
              <a:t>Anterior ethmoid sinuses</a:t>
            </a:r>
            <a:endParaRPr lang="en-US" dirty="0"/>
          </a:p>
          <a:p>
            <a:pPr marL="457200" indent="-457200">
              <a:spcBef>
                <a:spcPct val="50000"/>
              </a:spcBef>
              <a:buFont typeface="+mj-lt"/>
              <a:buAutoNum type="arabicPeriod"/>
            </a:pPr>
            <a:r>
              <a:rPr lang="en-US" sz="2400" b="1" dirty="0"/>
              <a:t>Superior meatus:      </a:t>
            </a:r>
            <a:r>
              <a:rPr lang="en-US" sz="2400" dirty="0"/>
              <a:t>posterior ethmoid sinuses</a:t>
            </a:r>
            <a:endParaRPr lang="en-US" sz="2400" dirty="0"/>
          </a:p>
          <a:p>
            <a:pPr marL="457200" indent="-457200">
              <a:spcBef>
                <a:spcPct val="50000"/>
              </a:spcBef>
              <a:buFont typeface="+mj-lt"/>
              <a:buAutoNum type="arabicPeriod"/>
            </a:pPr>
            <a:r>
              <a:rPr lang="en-US" sz="2400" b="1" dirty="0"/>
              <a:t>Sphenoethmoidal recess: </a:t>
            </a:r>
            <a:r>
              <a:rPr lang="en-US" sz="2400" dirty="0"/>
              <a:t>sphenoid sinus</a:t>
            </a:r>
            <a:endParaRPr lang="en-US" sz="2400" dirty="0"/>
          </a:p>
        </p:txBody>
      </p:sp>
      <p:pic>
        <p:nvPicPr>
          <p:cNvPr id="44033" name="Picture 1" descr="C:\Users\User\Desktop\Picture3.png"/>
          <p:cNvPicPr>
            <a:picLocks noGrp="1" noChangeAspect="1" noChangeArrowheads="1"/>
          </p:cNvPicPr>
          <p:nvPr>
            <p:ph sz="half" idx="2"/>
          </p:nvPr>
        </p:nvPicPr>
        <p:blipFill>
          <a:blip r:embed="rId1" cstate="print"/>
          <a:srcRect/>
          <a:stretch>
            <a:fillRect/>
          </a:stretch>
        </p:blipFill>
        <p:spPr bwMode="auto">
          <a:xfrm>
            <a:off x="4495800" y="1981200"/>
            <a:ext cx="4419600" cy="3733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0"/>
            <a:ext cx="8229600" cy="1143000"/>
          </a:xfrm>
        </p:spPr>
        <p:txBody>
          <a:bodyPr/>
          <a:lstStyle/>
          <a:p>
            <a:r>
              <a:rPr lang="en-US" dirty="0"/>
              <a:t>Openings Into the Nasal Cavity</a:t>
            </a:r>
            <a:endParaRPr lang="en-US" dirty="0"/>
          </a:p>
        </p:txBody>
      </p:sp>
      <p:graphicFrame>
        <p:nvGraphicFramePr>
          <p:cNvPr id="32771" name="Object 3"/>
          <p:cNvGraphicFramePr>
            <a:graphicFrameLocks noGrp="1" noChangeAspect="1"/>
          </p:cNvGraphicFramePr>
          <p:nvPr>
            <p:ph type="body" idx="1"/>
          </p:nvPr>
        </p:nvGraphicFramePr>
        <p:xfrm>
          <a:off x="2895600" y="1676400"/>
          <a:ext cx="5626100" cy="4525963"/>
        </p:xfrm>
        <a:graphic>
          <a:graphicData uri="http://schemas.openxmlformats.org/presentationml/2006/ole">
            <mc:AlternateContent xmlns:mc="http://schemas.openxmlformats.org/markup-compatibility/2006">
              <mc:Choice xmlns:v="urn:schemas-microsoft-com:vml" Requires="v">
                <p:oleObj spid="_x0000_s3084" name="צילום של Photo Editor" r:id="rId1" imgW="2533650" imgH="2038350" progId="">
                  <p:embed/>
                </p:oleObj>
              </mc:Choice>
              <mc:Fallback>
                <p:oleObj name="צילום של Photo Editor" r:id="rId1" imgW="2533650" imgH="2038350" progId="">
                  <p:embed/>
                  <p:pic>
                    <p:nvPicPr>
                      <p:cNvPr id="0" name="Picture 1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676400"/>
                        <a:ext cx="5626100"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Text Box 4"/>
          <p:cNvSpPr txBox="1">
            <a:spLocks noChangeArrowheads="1"/>
          </p:cNvSpPr>
          <p:nvPr/>
        </p:nvSpPr>
        <p:spPr bwMode="auto">
          <a:xfrm>
            <a:off x="1905000" y="5943600"/>
            <a:ext cx="3276600" cy="641350"/>
          </a:xfrm>
          <a:prstGeom prst="rect">
            <a:avLst/>
          </a:prstGeom>
          <a:noFill/>
          <a:ln w="9525">
            <a:noFill/>
            <a:miter lim="800000"/>
          </a:ln>
          <a:effectLst/>
        </p:spPr>
        <p:txBody>
          <a:bodyPr>
            <a:spAutoFit/>
          </a:bodyPr>
          <a:lstStyle/>
          <a:p>
            <a:r>
              <a:rPr lang="en-US" b="1"/>
              <a:t>Nasolacrimal Canal drains into</a:t>
            </a:r>
            <a:r>
              <a:rPr lang="en-US"/>
              <a:t> </a:t>
            </a:r>
            <a:r>
              <a:rPr lang="en-US" b="1"/>
              <a:t>Inferior Meatus</a:t>
            </a:r>
            <a:endParaRPr lang="en-US" b="1"/>
          </a:p>
        </p:txBody>
      </p:sp>
      <p:sp>
        <p:nvSpPr>
          <p:cNvPr id="32773" name="Line 5"/>
          <p:cNvSpPr>
            <a:spLocks noChangeShapeType="1"/>
          </p:cNvSpPr>
          <p:nvPr/>
        </p:nvSpPr>
        <p:spPr bwMode="auto">
          <a:xfrm flipV="1">
            <a:off x="4038600" y="4343400"/>
            <a:ext cx="838200" cy="1676400"/>
          </a:xfrm>
          <a:prstGeom prst="line">
            <a:avLst/>
          </a:prstGeom>
          <a:noFill/>
          <a:ln w="28575">
            <a:solidFill>
              <a:schemeClr val="tx1"/>
            </a:solidFill>
            <a:round/>
            <a:tailEnd type="triangle" w="med" len="med"/>
          </a:ln>
          <a:effectLst/>
        </p:spPr>
        <p:txBody>
          <a:bodyPr/>
          <a:lstStyle/>
          <a:p>
            <a:endParaRPr lang="en-US"/>
          </a:p>
        </p:txBody>
      </p:sp>
      <p:sp>
        <p:nvSpPr>
          <p:cNvPr id="32774" name="Text Box 6"/>
          <p:cNvSpPr txBox="1">
            <a:spLocks noChangeArrowheads="1"/>
          </p:cNvSpPr>
          <p:nvPr/>
        </p:nvSpPr>
        <p:spPr bwMode="auto">
          <a:xfrm>
            <a:off x="5257800" y="1219200"/>
            <a:ext cx="3200400" cy="641350"/>
          </a:xfrm>
          <a:prstGeom prst="rect">
            <a:avLst/>
          </a:prstGeom>
          <a:noFill/>
          <a:ln w="9525">
            <a:noFill/>
            <a:miter lim="800000"/>
          </a:ln>
          <a:effectLst/>
        </p:spPr>
        <p:txBody>
          <a:bodyPr>
            <a:spAutoFit/>
          </a:bodyPr>
          <a:lstStyle/>
          <a:p>
            <a:pPr>
              <a:spcBef>
                <a:spcPct val="50000"/>
              </a:spcBef>
            </a:pPr>
            <a:r>
              <a:rPr lang="en-US" b="1" dirty="0"/>
              <a:t>Sphenoid sinus opens into sphenoethmoidal recess</a:t>
            </a:r>
            <a:endParaRPr lang="en-US" b="1" dirty="0"/>
          </a:p>
        </p:txBody>
      </p:sp>
      <p:sp>
        <p:nvSpPr>
          <p:cNvPr id="32775" name="Line 7"/>
          <p:cNvSpPr>
            <a:spLocks noChangeShapeType="1"/>
          </p:cNvSpPr>
          <p:nvPr/>
        </p:nvSpPr>
        <p:spPr bwMode="auto">
          <a:xfrm flipH="1">
            <a:off x="5867400" y="1752600"/>
            <a:ext cx="152400" cy="1524000"/>
          </a:xfrm>
          <a:prstGeom prst="line">
            <a:avLst/>
          </a:prstGeom>
          <a:noFill/>
          <a:ln w="28575">
            <a:solidFill>
              <a:schemeClr val="tx1"/>
            </a:solidFill>
            <a:round/>
            <a:tailEnd type="triangle" w="med" len="med"/>
          </a:ln>
          <a:effectLst/>
        </p:spPr>
        <p:txBody>
          <a:bodyPr/>
          <a:lstStyle/>
          <a:p>
            <a:endParaRPr lang="en-US"/>
          </a:p>
        </p:txBody>
      </p:sp>
      <p:sp>
        <p:nvSpPr>
          <p:cNvPr id="32777" name="Text Box 9"/>
          <p:cNvSpPr txBox="1">
            <a:spLocks noChangeArrowheads="1"/>
          </p:cNvSpPr>
          <p:nvPr/>
        </p:nvSpPr>
        <p:spPr bwMode="auto">
          <a:xfrm>
            <a:off x="6019800" y="1828800"/>
            <a:ext cx="3124200" cy="915988"/>
          </a:xfrm>
          <a:prstGeom prst="rect">
            <a:avLst/>
          </a:prstGeom>
          <a:noFill/>
          <a:ln w="9525">
            <a:noFill/>
            <a:miter lim="800000"/>
          </a:ln>
          <a:effectLst/>
        </p:spPr>
        <p:txBody>
          <a:bodyPr>
            <a:spAutoFit/>
          </a:bodyPr>
          <a:lstStyle/>
          <a:p>
            <a:pPr>
              <a:spcBef>
                <a:spcPct val="50000"/>
              </a:spcBef>
            </a:pPr>
            <a:r>
              <a:rPr lang="en-US" b="1"/>
              <a:t>Posterior ethmoidal air cells open into superior meatus</a:t>
            </a:r>
            <a:endParaRPr lang="en-US" b="1"/>
          </a:p>
        </p:txBody>
      </p:sp>
      <p:sp>
        <p:nvSpPr>
          <p:cNvPr id="32778" name="Line 10"/>
          <p:cNvSpPr>
            <a:spLocks noChangeShapeType="1"/>
          </p:cNvSpPr>
          <p:nvPr/>
        </p:nvSpPr>
        <p:spPr bwMode="auto">
          <a:xfrm flipH="1">
            <a:off x="5867400" y="2514600"/>
            <a:ext cx="304800" cy="990600"/>
          </a:xfrm>
          <a:prstGeom prst="line">
            <a:avLst/>
          </a:prstGeom>
          <a:noFill/>
          <a:ln w="28575">
            <a:solidFill>
              <a:schemeClr val="tx1"/>
            </a:solidFill>
            <a:round/>
            <a:tailEnd type="triangle" w="med" len="med"/>
          </a:ln>
          <a:effectLst/>
        </p:spPr>
        <p:txBody>
          <a:bodyPr/>
          <a:lstStyle/>
          <a:p>
            <a:endParaRPr lang="en-US"/>
          </a:p>
        </p:txBody>
      </p:sp>
      <p:sp>
        <p:nvSpPr>
          <p:cNvPr id="32779" name="Text Box 11"/>
          <p:cNvSpPr txBox="1">
            <a:spLocks noChangeArrowheads="1"/>
          </p:cNvSpPr>
          <p:nvPr/>
        </p:nvSpPr>
        <p:spPr bwMode="auto">
          <a:xfrm>
            <a:off x="228600" y="1752600"/>
            <a:ext cx="3200400" cy="1190625"/>
          </a:xfrm>
          <a:prstGeom prst="rect">
            <a:avLst/>
          </a:prstGeom>
          <a:noFill/>
          <a:ln w="9525">
            <a:noFill/>
            <a:miter lim="800000"/>
          </a:ln>
          <a:effectLst/>
        </p:spPr>
        <p:txBody>
          <a:bodyPr>
            <a:spAutoFit/>
          </a:bodyPr>
          <a:lstStyle/>
          <a:p>
            <a:pPr>
              <a:spcBef>
                <a:spcPct val="50000"/>
              </a:spcBef>
            </a:pPr>
            <a:r>
              <a:rPr lang="en-US" b="1" dirty="0"/>
              <a:t>Anterior &amp; middle ethmoid air cells, maxillary and frontal sinuses open into middle meatus</a:t>
            </a:r>
            <a:endParaRPr lang="en-US" b="1" dirty="0"/>
          </a:p>
        </p:txBody>
      </p:sp>
      <p:sp>
        <p:nvSpPr>
          <p:cNvPr id="32780" name="Line 12"/>
          <p:cNvSpPr>
            <a:spLocks noChangeShapeType="1"/>
          </p:cNvSpPr>
          <p:nvPr/>
        </p:nvSpPr>
        <p:spPr bwMode="auto">
          <a:xfrm>
            <a:off x="3124200" y="2362200"/>
            <a:ext cx="1905000" cy="1143000"/>
          </a:xfrm>
          <a:prstGeom prst="line">
            <a:avLst/>
          </a:prstGeom>
          <a:noFill/>
          <a:ln w="28575">
            <a:solidFill>
              <a:schemeClr val="tx1"/>
            </a:solidFill>
            <a:prstDash val="sysDot"/>
            <a:rou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Supply to the Nasal Cavity</a:t>
            </a:r>
            <a:endParaRPr lang="en-US" dirty="0"/>
          </a:p>
        </p:txBody>
      </p:sp>
      <p:sp>
        <p:nvSpPr>
          <p:cNvPr id="3" name="Content Placeholder 2"/>
          <p:cNvSpPr>
            <a:spLocks noGrp="1"/>
          </p:cNvSpPr>
          <p:nvPr>
            <p:ph idx="1"/>
          </p:nvPr>
        </p:nvSpPr>
        <p:spPr/>
        <p:txBody>
          <a:bodyPr>
            <a:noAutofit/>
          </a:bodyPr>
          <a:lstStyle/>
          <a:p>
            <a:r>
              <a:rPr lang="en-US" sz="2800" dirty="0"/>
              <a:t>From branches of the maxillary artery, one of the terminal branches of the external carotid artery. </a:t>
            </a:r>
            <a:endParaRPr lang="en-US" sz="2800" dirty="0"/>
          </a:p>
          <a:p>
            <a:r>
              <a:rPr lang="en-US" sz="2800" dirty="0"/>
              <a:t>The most important branch is the </a:t>
            </a:r>
            <a:r>
              <a:rPr lang="en-US" sz="2800" dirty="0" err="1"/>
              <a:t>sphenopalatine</a:t>
            </a:r>
            <a:r>
              <a:rPr lang="en-US" sz="2800" dirty="0"/>
              <a:t> artery.</a:t>
            </a:r>
            <a:endParaRPr lang="en-US" sz="2800" dirty="0"/>
          </a:p>
          <a:p>
            <a:r>
              <a:rPr lang="en-US" sz="2800" dirty="0"/>
              <a:t>The </a:t>
            </a:r>
            <a:r>
              <a:rPr lang="en-US" sz="2800" dirty="0" err="1"/>
              <a:t>sphenopalatine</a:t>
            </a:r>
            <a:r>
              <a:rPr lang="en-US" sz="2800" dirty="0"/>
              <a:t> artery </a:t>
            </a:r>
            <a:r>
              <a:rPr lang="en-US" sz="2800" dirty="0" err="1"/>
              <a:t>anastomoses</a:t>
            </a:r>
            <a:r>
              <a:rPr lang="en-US" sz="2800" dirty="0"/>
              <a:t> with the </a:t>
            </a:r>
            <a:r>
              <a:rPr lang="en-US" sz="2800" dirty="0" err="1"/>
              <a:t>septal</a:t>
            </a:r>
            <a:r>
              <a:rPr lang="en-US" sz="2800" dirty="0"/>
              <a:t> branch of the superior labial branch of the facial artery in the region of the vestibule. </a:t>
            </a:r>
            <a:endParaRPr lang="en-US" sz="2800" dirty="0"/>
          </a:p>
          <a:p>
            <a:r>
              <a:rPr lang="en-US" sz="2800" dirty="0"/>
              <a:t>The </a:t>
            </a:r>
            <a:r>
              <a:rPr lang="en-US" sz="2800" dirty="0" err="1"/>
              <a:t>submucous</a:t>
            </a:r>
            <a:r>
              <a:rPr lang="en-US" sz="2800" dirty="0"/>
              <a:t> venous plexus is drained by veins that accompany the arteries.</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normAutofit/>
          </a:bodyPr>
          <a:lstStyle/>
          <a:p>
            <a:r>
              <a:rPr lang="en-US" sz="3600" dirty="0"/>
              <a:t>Blood Supply to the Nasal Cavity</a:t>
            </a:r>
            <a:endParaRPr lang="en-US" sz="4000" dirty="0"/>
          </a:p>
        </p:txBody>
      </p:sp>
      <p:sp>
        <p:nvSpPr>
          <p:cNvPr id="9" name="Content Placeholder 8"/>
          <p:cNvSpPr>
            <a:spLocks noGrp="1"/>
          </p:cNvSpPr>
          <p:nvPr>
            <p:ph idx="1"/>
          </p:nvPr>
        </p:nvSpPr>
        <p:spPr>
          <a:xfrm>
            <a:off x="228600" y="1600200"/>
            <a:ext cx="8458200" cy="4525963"/>
          </a:xfrm>
        </p:spPr>
        <p:txBody>
          <a:bodyPr/>
          <a:lstStyle/>
          <a:p>
            <a:endParaRPr lang="en-US" dirty="0"/>
          </a:p>
        </p:txBody>
      </p:sp>
      <p:graphicFrame>
        <p:nvGraphicFramePr>
          <p:cNvPr id="31749" name="Object 5"/>
          <p:cNvGraphicFramePr>
            <a:graphicFrameLocks noChangeAspect="1"/>
          </p:cNvGraphicFramePr>
          <p:nvPr/>
        </p:nvGraphicFramePr>
        <p:xfrm>
          <a:off x="285720" y="1714488"/>
          <a:ext cx="8358246" cy="3940175"/>
        </p:xfrm>
        <a:graphic>
          <a:graphicData uri="http://schemas.openxmlformats.org/presentationml/2006/ole">
            <mc:AlternateContent xmlns:mc="http://schemas.openxmlformats.org/markup-compatibility/2006">
              <mc:Choice xmlns:v="urn:schemas-microsoft-com:vml" Requires="v">
                <p:oleObj spid="_x0000_s4109" name="צילום של Photo Editor" r:id="rId1" imgW="4505325" imgH="3190875" progId="">
                  <p:embed/>
                </p:oleObj>
              </mc:Choice>
              <mc:Fallback>
                <p:oleObj name="צילום של Photo Editor" r:id="rId1" imgW="4505325" imgH="3190875" progId="">
                  <p:embed/>
                  <p:pic>
                    <p:nvPicPr>
                      <p:cNvPr id="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1714488"/>
                        <a:ext cx="8358246" cy="394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0" name="Text Box 6"/>
          <p:cNvSpPr txBox="1">
            <a:spLocks noChangeArrowheads="1"/>
          </p:cNvSpPr>
          <p:nvPr/>
        </p:nvSpPr>
        <p:spPr bwMode="auto">
          <a:xfrm>
            <a:off x="228600" y="2590800"/>
            <a:ext cx="2362200" cy="366713"/>
          </a:xfrm>
          <a:prstGeom prst="rect">
            <a:avLst/>
          </a:prstGeom>
          <a:noFill/>
          <a:ln w="9525">
            <a:noFill/>
            <a:miter lim="800000"/>
          </a:ln>
          <a:effectLst/>
        </p:spPr>
        <p:txBody>
          <a:bodyPr wrap="square">
            <a:spAutoFit/>
          </a:bodyPr>
          <a:lstStyle/>
          <a:p>
            <a:pPr>
              <a:spcBef>
                <a:spcPct val="50000"/>
              </a:spcBef>
            </a:pPr>
            <a:r>
              <a:rPr lang="en-US" b="1" dirty="0" err="1"/>
              <a:t>Sphenopalatine</a:t>
            </a:r>
            <a:r>
              <a:rPr lang="en-US" b="1" dirty="0"/>
              <a:t> a.</a:t>
            </a:r>
            <a:endParaRPr lang="en-US" b="1" dirty="0"/>
          </a:p>
        </p:txBody>
      </p:sp>
      <p:sp>
        <p:nvSpPr>
          <p:cNvPr id="31751" name="Line 7"/>
          <p:cNvSpPr>
            <a:spLocks noChangeShapeType="1"/>
          </p:cNvSpPr>
          <p:nvPr/>
        </p:nvSpPr>
        <p:spPr bwMode="auto">
          <a:xfrm>
            <a:off x="2133600" y="2743200"/>
            <a:ext cx="1524000" cy="685800"/>
          </a:xfrm>
          <a:prstGeom prst="line">
            <a:avLst/>
          </a:prstGeom>
          <a:noFill/>
          <a:ln w="9525">
            <a:solidFill>
              <a:schemeClr val="tx1"/>
            </a:solidFill>
            <a:round/>
            <a:tailEnd type="triangle" w="med" len="med"/>
          </a:ln>
          <a:effectLst/>
        </p:spPr>
        <p:txBody>
          <a:bodyPr/>
          <a:lstStyle/>
          <a:p>
            <a:endParaRPr lang="en-US"/>
          </a:p>
        </p:txBody>
      </p:sp>
      <p:sp>
        <p:nvSpPr>
          <p:cNvPr id="31752" name="Text Box 8"/>
          <p:cNvSpPr txBox="1">
            <a:spLocks noChangeArrowheads="1"/>
          </p:cNvSpPr>
          <p:nvPr/>
        </p:nvSpPr>
        <p:spPr bwMode="auto">
          <a:xfrm>
            <a:off x="7315200" y="4648200"/>
            <a:ext cx="1447800" cy="366713"/>
          </a:xfrm>
          <a:prstGeom prst="rect">
            <a:avLst/>
          </a:prstGeom>
          <a:noFill/>
          <a:ln w="9525">
            <a:noFill/>
            <a:miter lim="800000"/>
          </a:ln>
          <a:effectLst/>
        </p:spPr>
        <p:txBody>
          <a:bodyPr>
            <a:spAutoFit/>
          </a:bodyPr>
          <a:lstStyle/>
          <a:p>
            <a:pPr>
              <a:spcBef>
                <a:spcPct val="50000"/>
              </a:spcBef>
            </a:pPr>
            <a:r>
              <a:rPr lang="en-US" b="1" dirty="0"/>
              <a:t>Maxillary a.</a:t>
            </a:r>
            <a:endParaRPr lang="en-US" b="1" dirty="0"/>
          </a:p>
        </p:txBody>
      </p:sp>
      <p:sp>
        <p:nvSpPr>
          <p:cNvPr id="31753" name="Line 9"/>
          <p:cNvSpPr>
            <a:spLocks noChangeShapeType="1"/>
          </p:cNvSpPr>
          <p:nvPr/>
        </p:nvSpPr>
        <p:spPr bwMode="auto">
          <a:xfrm flipH="1" flipV="1">
            <a:off x="6248400" y="4343400"/>
            <a:ext cx="1066800" cy="457200"/>
          </a:xfrm>
          <a:prstGeom prst="line">
            <a:avLst/>
          </a:prstGeom>
          <a:noFill/>
          <a:ln w="28575">
            <a:solidFill>
              <a:schemeClr val="tx1"/>
            </a:solidFill>
            <a:round/>
            <a:tailEnd type="triangle" w="med" len="med"/>
          </a:ln>
          <a:effectLst/>
        </p:spPr>
        <p:txBody>
          <a:bodyPr/>
          <a:lstStyle/>
          <a:p>
            <a:endParaRPr lang="en-US"/>
          </a:p>
        </p:txBody>
      </p:sp>
      <p:sp>
        <p:nvSpPr>
          <p:cNvPr id="31754" name="Text Box 10"/>
          <p:cNvSpPr txBox="1">
            <a:spLocks noChangeArrowheads="1"/>
          </p:cNvSpPr>
          <p:nvPr/>
        </p:nvSpPr>
        <p:spPr bwMode="auto">
          <a:xfrm>
            <a:off x="914400" y="6096000"/>
            <a:ext cx="7010400" cy="274638"/>
          </a:xfrm>
          <a:prstGeom prst="rect">
            <a:avLst/>
          </a:prstGeom>
          <a:noFill/>
          <a:ln w="9525">
            <a:noFill/>
            <a:miter lim="800000"/>
          </a:ln>
          <a:effectLst/>
        </p:spPr>
        <p:txBody>
          <a:bodyPr>
            <a:spAutoFit/>
          </a:bodyPr>
          <a:lstStyle/>
          <a:p>
            <a:pPr>
              <a:spcBef>
                <a:spcPct val="50000"/>
              </a:spcBef>
            </a:pPr>
            <a:r>
              <a:rPr lang="en-US" sz="1200"/>
              <a:t>Netter, Frank H., </a:t>
            </a:r>
            <a:r>
              <a:rPr lang="en-US" sz="1200" u="sng"/>
              <a:t>Atlas of Human Anatomy</a:t>
            </a:r>
            <a:r>
              <a:rPr lang="en-US" sz="1200"/>
              <a:t>. Ciba-Geigy Corporation, Summit, N.J.  1993. Plate 35.</a:t>
            </a:r>
            <a:endParaRPr lang="en-US" sz="12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EPISTAXIS</a:t>
            </a:r>
            <a:endParaRPr lang="en-US" dirty="0"/>
          </a:p>
        </p:txBody>
      </p:sp>
      <p:sp>
        <p:nvSpPr>
          <p:cNvPr id="3" name="Content Placeholder 2"/>
          <p:cNvSpPr>
            <a:spLocks noGrp="1"/>
          </p:cNvSpPr>
          <p:nvPr>
            <p:ph idx="1"/>
          </p:nvPr>
        </p:nvSpPr>
        <p:spPr/>
        <p:txBody>
          <a:bodyPr/>
          <a:lstStyle/>
          <a:p>
            <a:pPr marL="0" indent="0">
              <a:buNone/>
            </a:pPr>
            <a:r>
              <a:rPr lang="en-US" dirty="0" smtClean="0"/>
              <a:t>LITTLE‘S AREA:</a:t>
            </a:r>
            <a:endParaRPr lang="en-US" dirty="0" smtClean="0"/>
          </a:p>
          <a:p>
            <a:pPr marL="0" indent="0">
              <a:buNone/>
            </a:pPr>
            <a:r>
              <a:rPr lang="en-US" dirty="0" smtClean="0"/>
              <a:t>Situated in </a:t>
            </a:r>
            <a:r>
              <a:rPr lang="en-US" dirty="0" err="1" smtClean="0"/>
              <a:t>anteroinferior</a:t>
            </a:r>
            <a:r>
              <a:rPr lang="en-US" dirty="0" smtClean="0"/>
              <a:t> part of septum KIESSELBACH’S PLEXUS</a:t>
            </a:r>
            <a:endParaRPr lang="en-US" dirty="0" smtClean="0"/>
          </a:p>
          <a:p>
            <a:r>
              <a:rPr lang="en-US" dirty="0" smtClean="0"/>
              <a:t>Anterior </a:t>
            </a:r>
            <a:r>
              <a:rPr lang="en-US" dirty="0" err="1" smtClean="0"/>
              <a:t>ethmoidal</a:t>
            </a:r>
            <a:r>
              <a:rPr lang="en-US" dirty="0" smtClean="0"/>
              <a:t> artery</a:t>
            </a:r>
            <a:endParaRPr lang="en-US" dirty="0" smtClean="0"/>
          </a:p>
          <a:p>
            <a:r>
              <a:rPr lang="en-US" dirty="0" smtClean="0"/>
              <a:t>Septal branch of superior labial</a:t>
            </a:r>
            <a:endParaRPr lang="en-US" dirty="0" smtClean="0"/>
          </a:p>
          <a:p>
            <a:r>
              <a:rPr lang="en-US" dirty="0" smtClean="0"/>
              <a:t>Septal branch of </a:t>
            </a:r>
            <a:r>
              <a:rPr lang="en-US" dirty="0" err="1" smtClean="0"/>
              <a:t>sphenopalatine</a:t>
            </a:r>
            <a:endParaRPr lang="en-US" dirty="0" smtClean="0"/>
          </a:p>
          <a:p>
            <a:r>
              <a:rPr lang="en-US" dirty="0" smtClean="0"/>
              <a:t>Greater palatine</a:t>
            </a:r>
            <a:endParaRPr lang="en-US" dirty="0" smtClean="0"/>
          </a:p>
          <a:p>
            <a:pPr marL="0" indent="0">
              <a:buNone/>
            </a:pPr>
            <a:endParaRPr lang="en-US" dirty="0" smtClean="0"/>
          </a:p>
          <a:p>
            <a:endParaRPr lang="en-US"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Nerve Supply of the Nasal Cavity</a:t>
            </a:r>
            <a:endParaRPr lang="en-US" dirty="0"/>
          </a:p>
        </p:txBody>
      </p:sp>
      <p:sp>
        <p:nvSpPr>
          <p:cNvPr id="3" name="Content Placeholder 2"/>
          <p:cNvSpPr>
            <a:spLocks noGrp="1"/>
          </p:cNvSpPr>
          <p:nvPr>
            <p:ph idx="1"/>
          </p:nvPr>
        </p:nvSpPr>
        <p:spPr/>
        <p:txBody>
          <a:bodyPr>
            <a:noAutofit/>
          </a:bodyPr>
          <a:lstStyle/>
          <a:p>
            <a:r>
              <a:rPr lang="en-US" dirty="0"/>
              <a:t>The olfactory nerves from the olfactory mucous membrane ascend through the </a:t>
            </a:r>
            <a:r>
              <a:rPr lang="en-US" dirty="0" err="1"/>
              <a:t>cribriform</a:t>
            </a:r>
            <a:r>
              <a:rPr lang="en-US" dirty="0"/>
              <a:t> plate of the ethmoid bone to the olfactory bulbs .</a:t>
            </a:r>
            <a:endParaRPr lang="en-US" dirty="0"/>
          </a:p>
          <a:p>
            <a:r>
              <a:rPr lang="en-US" dirty="0"/>
              <a:t>The nerves of ordinary sensation are branches of the ophthalmic division (V1) and the maxillary division (V2) of the trigeminal nerve.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AUTONOMIC NERVE SUPPLY</a:t>
            </a:r>
            <a:endParaRPr lang="en-US"/>
          </a:p>
        </p:txBody>
      </p:sp>
      <p:sp>
        <p:nvSpPr>
          <p:cNvPr id="3" name="Content Placeholder 2"/>
          <p:cNvSpPr>
            <a:spLocks noGrp="1"/>
          </p:cNvSpPr>
          <p:nvPr>
            <p:ph idx="1"/>
          </p:nvPr>
        </p:nvSpPr>
        <p:spPr/>
        <p:txBody>
          <a:bodyPr/>
          <a:lstStyle/>
          <a:p>
            <a:r>
              <a:rPr lang="en-US"/>
              <a:t>Sympathetic supply-superior cervical sympathetic ganglion-&gt;internal carotid plexus-&gt;vidian nerve-&gt;sphenopalatine ganglion.</a:t>
            </a:r>
            <a:endParaRPr lang="en-US"/>
          </a:p>
          <a:p>
            <a:r>
              <a:rPr lang="en-US"/>
              <a:t>Parasympathetic supply-facial nerve-&gt;greater superficial petrosal nerve-&gt;vidian nerve-&gt;sphenopalatine ganglion.</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r>
              <a:rPr lang="en-US" dirty="0"/>
              <a:t>Nerve Supply of the Nasal Cavity</a:t>
            </a:r>
            <a:endParaRPr lang="en-US" dirty="0"/>
          </a:p>
        </p:txBody>
      </p:sp>
      <p:graphicFrame>
        <p:nvGraphicFramePr>
          <p:cNvPr id="30725" name="Object 5"/>
          <p:cNvGraphicFramePr>
            <a:graphicFrameLocks noChangeAspect="1"/>
          </p:cNvGraphicFramePr>
          <p:nvPr/>
        </p:nvGraphicFramePr>
        <p:xfrm>
          <a:off x="2209800" y="2286000"/>
          <a:ext cx="4495800" cy="3543300"/>
        </p:xfrm>
        <a:graphic>
          <a:graphicData uri="http://schemas.openxmlformats.org/presentationml/2006/ole">
            <mc:AlternateContent xmlns:mc="http://schemas.openxmlformats.org/markup-compatibility/2006">
              <mc:Choice xmlns:v="urn:schemas-microsoft-com:vml" Requires="v">
                <p:oleObj spid="_x0000_s5132" name="צילום של Photo Editor" r:id="rId1" imgW="4495800" imgH="3543300" progId="">
                  <p:embed/>
                </p:oleObj>
              </mc:Choice>
              <mc:Fallback>
                <p:oleObj name="צילום של Photo Editor" r:id="rId1" imgW="4495800" imgH="3543300" progId="">
                  <p:embed/>
                  <p:pic>
                    <p:nvPicPr>
                      <p:cNvPr id="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86000"/>
                        <a:ext cx="4495800" cy="354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6" name="Text Box 6"/>
          <p:cNvSpPr txBox="1">
            <a:spLocks noChangeArrowheads="1"/>
          </p:cNvSpPr>
          <p:nvPr/>
        </p:nvSpPr>
        <p:spPr bwMode="auto">
          <a:xfrm>
            <a:off x="3810000" y="1828800"/>
            <a:ext cx="3581400" cy="366713"/>
          </a:xfrm>
          <a:prstGeom prst="rect">
            <a:avLst/>
          </a:prstGeom>
          <a:noFill/>
          <a:ln w="9525">
            <a:noFill/>
            <a:miter lim="800000"/>
          </a:ln>
          <a:effectLst/>
        </p:spPr>
        <p:txBody>
          <a:bodyPr>
            <a:spAutoFit/>
          </a:bodyPr>
          <a:lstStyle/>
          <a:p>
            <a:pPr>
              <a:spcBef>
                <a:spcPct val="50000"/>
              </a:spcBef>
            </a:pPr>
            <a:r>
              <a:rPr lang="en-US" b="1"/>
              <a:t>CN I – Olfactory Nerves (SVA)</a:t>
            </a:r>
            <a:endParaRPr lang="en-US" b="1"/>
          </a:p>
        </p:txBody>
      </p:sp>
      <p:sp>
        <p:nvSpPr>
          <p:cNvPr id="30727" name="Line 7"/>
          <p:cNvSpPr>
            <a:spLocks noChangeShapeType="1"/>
          </p:cNvSpPr>
          <p:nvPr/>
        </p:nvSpPr>
        <p:spPr bwMode="auto">
          <a:xfrm>
            <a:off x="4267200" y="2133600"/>
            <a:ext cx="0" cy="1066800"/>
          </a:xfrm>
          <a:prstGeom prst="line">
            <a:avLst/>
          </a:prstGeom>
          <a:noFill/>
          <a:ln w="28575">
            <a:solidFill>
              <a:schemeClr val="tx1"/>
            </a:solidFill>
            <a:round/>
            <a:tailEnd type="triangle" w="med" len="med"/>
          </a:ln>
          <a:effectLst/>
        </p:spPr>
        <p:txBody>
          <a:bodyPr/>
          <a:lstStyle/>
          <a:p>
            <a:endParaRPr lang="en-US"/>
          </a:p>
        </p:txBody>
      </p:sp>
      <p:sp>
        <p:nvSpPr>
          <p:cNvPr id="30728" name="Text Box 8"/>
          <p:cNvSpPr txBox="1">
            <a:spLocks noChangeArrowheads="1"/>
          </p:cNvSpPr>
          <p:nvPr/>
        </p:nvSpPr>
        <p:spPr bwMode="auto">
          <a:xfrm>
            <a:off x="381000" y="2209800"/>
            <a:ext cx="2514600" cy="641350"/>
          </a:xfrm>
          <a:prstGeom prst="rect">
            <a:avLst/>
          </a:prstGeom>
          <a:noFill/>
          <a:ln w="9525">
            <a:noFill/>
            <a:miter lim="800000"/>
          </a:ln>
          <a:effectLst/>
        </p:spPr>
        <p:txBody>
          <a:bodyPr>
            <a:spAutoFit/>
          </a:bodyPr>
          <a:lstStyle/>
          <a:p>
            <a:pPr>
              <a:spcBef>
                <a:spcPct val="50000"/>
              </a:spcBef>
            </a:pPr>
            <a:r>
              <a:rPr lang="en-US" b="1" dirty="0"/>
              <a:t>Anterior </a:t>
            </a:r>
            <a:r>
              <a:rPr lang="en-US" b="1" dirty="0" err="1"/>
              <a:t>ethmoidal</a:t>
            </a:r>
            <a:r>
              <a:rPr lang="en-US" b="1" dirty="0"/>
              <a:t> branch of V</a:t>
            </a:r>
            <a:r>
              <a:rPr lang="en-US" b="1" baseline="-25000" dirty="0"/>
              <a:t>1 </a:t>
            </a:r>
            <a:endParaRPr lang="en-US" b="1" baseline="-25000" dirty="0"/>
          </a:p>
        </p:txBody>
      </p:sp>
      <p:sp>
        <p:nvSpPr>
          <p:cNvPr id="30729" name="Line 9"/>
          <p:cNvSpPr>
            <a:spLocks noChangeShapeType="1"/>
          </p:cNvSpPr>
          <p:nvPr/>
        </p:nvSpPr>
        <p:spPr bwMode="auto">
          <a:xfrm>
            <a:off x="1447800" y="2819400"/>
            <a:ext cx="1676400" cy="533400"/>
          </a:xfrm>
          <a:prstGeom prst="line">
            <a:avLst/>
          </a:prstGeom>
          <a:noFill/>
          <a:ln w="28575">
            <a:solidFill>
              <a:schemeClr val="tx1"/>
            </a:solidFill>
            <a:round/>
            <a:tailEnd type="triangle" w="med" len="med"/>
          </a:ln>
          <a:effectLst/>
        </p:spPr>
        <p:txBody>
          <a:bodyPr/>
          <a:lstStyle/>
          <a:p>
            <a:endParaRPr lang="en-US"/>
          </a:p>
        </p:txBody>
      </p:sp>
      <p:sp>
        <p:nvSpPr>
          <p:cNvPr id="30730" name="Text Box 10"/>
          <p:cNvSpPr txBox="1">
            <a:spLocks noChangeArrowheads="1"/>
          </p:cNvSpPr>
          <p:nvPr/>
        </p:nvSpPr>
        <p:spPr bwMode="auto">
          <a:xfrm>
            <a:off x="6934200" y="4572000"/>
            <a:ext cx="1905000" cy="646331"/>
          </a:xfrm>
          <a:prstGeom prst="rect">
            <a:avLst/>
          </a:prstGeom>
          <a:noFill/>
          <a:ln w="9525">
            <a:noFill/>
            <a:miter lim="800000"/>
          </a:ln>
          <a:effectLst/>
        </p:spPr>
        <p:txBody>
          <a:bodyPr>
            <a:spAutoFit/>
          </a:bodyPr>
          <a:lstStyle/>
          <a:p>
            <a:pPr>
              <a:spcBef>
                <a:spcPct val="50000"/>
              </a:spcBef>
            </a:pPr>
            <a:r>
              <a:rPr lang="en-US" b="1" dirty="0"/>
              <a:t>Posterior nasal branches of V</a:t>
            </a:r>
            <a:r>
              <a:rPr lang="en-US" b="1" baseline="-25000" dirty="0"/>
              <a:t>2</a:t>
            </a:r>
            <a:endParaRPr lang="en-US" b="1" dirty="0"/>
          </a:p>
        </p:txBody>
      </p:sp>
      <p:sp>
        <p:nvSpPr>
          <p:cNvPr id="30731" name="Line 11"/>
          <p:cNvSpPr>
            <a:spLocks noChangeShapeType="1"/>
          </p:cNvSpPr>
          <p:nvPr/>
        </p:nvSpPr>
        <p:spPr bwMode="auto">
          <a:xfrm flipH="1" flipV="1">
            <a:off x="5105400" y="3886200"/>
            <a:ext cx="1752600" cy="762000"/>
          </a:xfrm>
          <a:prstGeom prst="line">
            <a:avLst/>
          </a:prstGeom>
          <a:noFill/>
          <a:ln w="28575">
            <a:solidFill>
              <a:schemeClr val="tx1"/>
            </a:solidFill>
            <a:round/>
            <a:tailEnd type="triangle" w="med" len="med"/>
          </a:ln>
          <a:effectLst/>
        </p:spPr>
        <p:txBody>
          <a:bodyPr/>
          <a:lstStyle/>
          <a:p>
            <a:endParaRPr lang="en-US"/>
          </a:p>
        </p:txBody>
      </p:sp>
      <p:sp>
        <p:nvSpPr>
          <p:cNvPr id="30732" name="Line 12"/>
          <p:cNvSpPr>
            <a:spLocks noChangeShapeType="1"/>
          </p:cNvSpPr>
          <p:nvPr/>
        </p:nvSpPr>
        <p:spPr bwMode="auto">
          <a:xfrm flipH="1" flipV="1">
            <a:off x="5181600" y="4191000"/>
            <a:ext cx="1676400" cy="457200"/>
          </a:xfrm>
          <a:prstGeom prst="line">
            <a:avLst/>
          </a:prstGeom>
          <a:noFill/>
          <a:ln w="28575">
            <a:solidFill>
              <a:schemeClr val="tx1"/>
            </a:solidFill>
            <a:round/>
            <a:tailEnd type="triangle" w="med" len="med"/>
          </a:ln>
          <a:effectLst/>
        </p:spPr>
        <p:txBody>
          <a:bodyPr/>
          <a:lstStyle/>
          <a:p>
            <a:endParaRPr lang="en-US"/>
          </a:p>
        </p:txBody>
      </p:sp>
      <p:sp>
        <p:nvSpPr>
          <p:cNvPr id="30733" name="Text Box 13"/>
          <p:cNvSpPr txBox="1">
            <a:spLocks noChangeArrowheads="1"/>
          </p:cNvSpPr>
          <p:nvPr/>
        </p:nvSpPr>
        <p:spPr bwMode="auto">
          <a:xfrm>
            <a:off x="228600" y="4800600"/>
            <a:ext cx="2286000" cy="915988"/>
          </a:xfrm>
          <a:prstGeom prst="rect">
            <a:avLst/>
          </a:prstGeom>
          <a:noFill/>
          <a:ln w="9525">
            <a:noFill/>
            <a:miter lim="800000"/>
          </a:ln>
          <a:effectLst/>
        </p:spPr>
        <p:txBody>
          <a:bodyPr>
            <a:spAutoFit/>
          </a:bodyPr>
          <a:lstStyle/>
          <a:p>
            <a:pPr>
              <a:spcBef>
                <a:spcPct val="50000"/>
              </a:spcBef>
            </a:pPr>
            <a:r>
              <a:rPr lang="en-US" b="1" dirty="0"/>
              <a:t>Cut </a:t>
            </a:r>
            <a:r>
              <a:rPr lang="en-US" b="1" dirty="0" err="1"/>
              <a:t>nasopalatine</a:t>
            </a:r>
            <a:r>
              <a:rPr lang="en-US" b="1" dirty="0"/>
              <a:t> branch of V</a:t>
            </a:r>
            <a:r>
              <a:rPr lang="en-US" b="1" baseline="-25000" dirty="0"/>
              <a:t>2 </a:t>
            </a:r>
            <a:r>
              <a:rPr lang="en-US" b="1" dirty="0"/>
              <a:t>to septum </a:t>
            </a:r>
            <a:endParaRPr lang="en-US" b="1" dirty="0"/>
          </a:p>
        </p:txBody>
      </p:sp>
      <p:sp>
        <p:nvSpPr>
          <p:cNvPr id="30734" name="Line 14"/>
          <p:cNvSpPr>
            <a:spLocks noChangeShapeType="1"/>
          </p:cNvSpPr>
          <p:nvPr/>
        </p:nvSpPr>
        <p:spPr bwMode="auto">
          <a:xfrm flipV="1">
            <a:off x="2133600" y="3810000"/>
            <a:ext cx="3048000" cy="1143000"/>
          </a:xfrm>
          <a:prstGeom prst="line">
            <a:avLst/>
          </a:prstGeom>
          <a:noFill/>
          <a:ln w="9525">
            <a:solidFill>
              <a:schemeClr val="tx1"/>
            </a:solidFill>
            <a:rou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7060"/>
            <a:ext cx="9108914"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sApp Image 2024-02-23 at 10.42.06 PM.jpeg"/>
          <p:cNvPicPr>
            <a:picLocks noChangeAspect="1"/>
          </p:cNvPicPr>
          <p:nvPr/>
        </p:nvPicPr>
        <p:blipFill>
          <a:blip r:embed="rId1"/>
          <a:stretch>
            <a:fillRect/>
          </a:stretch>
        </p:blipFill>
        <p:spPr>
          <a:xfrm>
            <a:off x="210791" y="0"/>
            <a:ext cx="8722417"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sApp Image 2024-02-23 at 10.42.26 PM.jpeg"/>
          <p:cNvPicPr>
            <a:picLocks noChangeAspect="1"/>
          </p:cNvPicPr>
          <p:nvPr/>
        </p:nvPicPr>
        <p:blipFill>
          <a:blip r:embed="rId1"/>
          <a:stretch>
            <a:fillRect/>
          </a:stretch>
        </p:blipFill>
        <p:spPr>
          <a:xfrm>
            <a:off x="45267" y="0"/>
            <a:ext cx="9053465"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Lymph Drainage of the Nasal Cavity</a:t>
            </a:r>
            <a:endParaRPr lang="en-US" dirty="0"/>
          </a:p>
        </p:txBody>
      </p:sp>
      <p:sp>
        <p:nvSpPr>
          <p:cNvPr id="3" name="Content Placeholder 2"/>
          <p:cNvSpPr>
            <a:spLocks noGrp="1"/>
          </p:cNvSpPr>
          <p:nvPr>
            <p:ph idx="1"/>
          </p:nvPr>
        </p:nvSpPr>
        <p:spPr/>
        <p:txBody>
          <a:bodyPr>
            <a:normAutofit/>
          </a:bodyPr>
          <a:lstStyle/>
          <a:p>
            <a:r>
              <a:rPr lang="en-US" dirty="0"/>
              <a:t>The lymph vessels draining the vestibule end in the </a:t>
            </a:r>
            <a:r>
              <a:rPr lang="en-US" b="1" i="1" dirty="0"/>
              <a:t>submandibular nodes</a:t>
            </a:r>
            <a:r>
              <a:rPr lang="en-US" dirty="0"/>
              <a:t>. </a:t>
            </a:r>
            <a:endParaRPr lang="en-US" dirty="0"/>
          </a:p>
          <a:p>
            <a:r>
              <a:rPr lang="en-US" dirty="0"/>
              <a:t>The remainder of the nasal cavity is drained by vessels that pass to the </a:t>
            </a:r>
            <a:r>
              <a:rPr lang="en-US" b="1" i="1" dirty="0"/>
              <a:t>upper deep cervical nodes</a:t>
            </a:r>
            <a:r>
              <a:rPr lang="en-US" dirty="0"/>
              <a: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 OF NOSE</a:t>
            </a:r>
            <a:endParaRPr lang="en-US" dirty="0"/>
          </a:p>
        </p:txBody>
      </p:sp>
      <p:sp>
        <p:nvSpPr>
          <p:cNvPr id="3" name="Content Placeholder 2"/>
          <p:cNvSpPr>
            <a:spLocks noGrp="1"/>
          </p:cNvSpPr>
          <p:nvPr>
            <p:ph idx="1"/>
          </p:nvPr>
        </p:nvSpPr>
        <p:spPr/>
        <p:txBody>
          <a:bodyPr/>
          <a:lstStyle/>
          <a:p>
            <a:pPr marL="0" indent="0">
              <a:buNone/>
            </a:pPr>
            <a:r>
              <a:rPr lang="en-US" dirty="0" smtClean="0"/>
              <a:t>Functions of nose are classified as:</a:t>
            </a:r>
            <a:endParaRPr lang="en-US" dirty="0" smtClean="0"/>
          </a:p>
          <a:p>
            <a:r>
              <a:rPr lang="en-US" dirty="0" smtClean="0"/>
              <a:t>Respiration</a:t>
            </a:r>
            <a:endParaRPr lang="en-US" dirty="0" smtClean="0"/>
          </a:p>
          <a:p>
            <a:r>
              <a:rPr lang="en-US" dirty="0" smtClean="0"/>
              <a:t>Air conditioning of inspired air</a:t>
            </a:r>
            <a:endParaRPr lang="en-US" dirty="0" smtClean="0"/>
          </a:p>
          <a:p>
            <a:r>
              <a:rPr lang="en-US" dirty="0" smtClean="0"/>
              <a:t>Protection of lower airways</a:t>
            </a:r>
            <a:endParaRPr lang="en-US" dirty="0" smtClean="0"/>
          </a:p>
          <a:p>
            <a:r>
              <a:rPr lang="en-US" dirty="0" smtClean="0"/>
              <a:t>Vocal resonance</a:t>
            </a:r>
            <a:endParaRPr lang="en-US" dirty="0" smtClean="0"/>
          </a:p>
          <a:p>
            <a:r>
              <a:rPr lang="en-US" dirty="0" smtClean="0"/>
              <a:t>Olfaction</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Notes</a:t>
            </a:r>
            <a:endParaRPr lang="en-US" dirty="0"/>
          </a:p>
        </p:txBody>
      </p:sp>
      <p:sp>
        <p:nvSpPr>
          <p:cNvPr id="3" name="Content Placeholder 2"/>
          <p:cNvSpPr>
            <a:spLocks noGrp="1"/>
          </p:cNvSpPr>
          <p:nvPr>
            <p:ph sz="half" idx="1"/>
          </p:nvPr>
        </p:nvSpPr>
        <p:spPr>
          <a:xfrm>
            <a:off x="457200" y="1600200"/>
            <a:ext cx="3733800" cy="4525963"/>
          </a:xfrm>
        </p:spPr>
        <p:txBody>
          <a:bodyPr/>
          <a:lstStyle/>
          <a:p>
            <a:r>
              <a:rPr lang="en-US" dirty="0"/>
              <a:t>Examination of the Nasal Cavity</a:t>
            </a:r>
            <a:endParaRPr lang="en-US" dirty="0"/>
          </a:p>
          <a:p>
            <a:r>
              <a:rPr lang="en-US" dirty="0"/>
              <a:t>Trauma to the Nose</a:t>
            </a:r>
            <a:endParaRPr lang="en-US" dirty="0"/>
          </a:p>
          <a:p>
            <a:r>
              <a:rPr lang="en-US" dirty="0"/>
              <a:t>Infection of the Nasal Cavity</a:t>
            </a:r>
            <a:endParaRPr lang="en-US" dirty="0"/>
          </a:p>
          <a:p>
            <a:r>
              <a:rPr lang="en-US" dirty="0"/>
              <a:t>Foreign Bodies in the Nose</a:t>
            </a:r>
            <a:endParaRPr lang="en-US" dirty="0"/>
          </a:p>
          <a:p>
            <a:r>
              <a:rPr lang="en-US" dirty="0"/>
              <a:t>Nose Bleeding (</a:t>
            </a:r>
            <a:r>
              <a:rPr lang="en-US" dirty="0" err="1"/>
              <a:t>Epistaxis</a:t>
            </a:r>
            <a:r>
              <a:rPr lang="en-US" dirty="0"/>
              <a:t>)</a:t>
            </a:r>
            <a:endParaRPr lang="en-US" dirty="0"/>
          </a:p>
        </p:txBody>
      </p:sp>
      <p:pic>
        <p:nvPicPr>
          <p:cNvPr id="57346" name="Picture 2"/>
          <p:cNvPicPr>
            <a:picLocks noGrp="1" noChangeAspect="1" noChangeArrowheads="1"/>
          </p:cNvPicPr>
          <p:nvPr>
            <p:ph sz="half" idx="2"/>
          </p:nvPr>
        </p:nvPicPr>
        <p:blipFill>
          <a:blip r:embed="rId1" cstate="print"/>
          <a:srcRect/>
          <a:stretch>
            <a:fillRect/>
          </a:stretch>
        </p:blipFill>
        <p:spPr bwMode="auto">
          <a:xfrm>
            <a:off x="6172200" y="1219200"/>
            <a:ext cx="2971800" cy="2362199"/>
          </a:xfrm>
          <a:prstGeom prst="rect">
            <a:avLst/>
          </a:prstGeom>
          <a:noFill/>
          <a:ln w="9525">
            <a:noFill/>
            <a:miter lim="800000"/>
            <a:headEnd/>
            <a:tailEnd/>
          </a:ln>
        </p:spPr>
      </p:pic>
      <p:pic>
        <p:nvPicPr>
          <p:cNvPr id="57347" name="Picture 3"/>
          <p:cNvPicPr>
            <a:picLocks noChangeAspect="1" noChangeArrowheads="1"/>
          </p:cNvPicPr>
          <p:nvPr/>
        </p:nvPicPr>
        <p:blipFill>
          <a:blip r:embed="rId2" cstate="print"/>
          <a:srcRect/>
          <a:stretch>
            <a:fillRect/>
          </a:stretch>
        </p:blipFill>
        <p:spPr bwMode="auto">
          <a:xfrm>
            <a:off x="6172200" y="3581400"/>
            <a:ext cx="2971800" cy="2514600"/>
          </a:xfrm>
          <a:prstGeom prst="rect">
            <a:avLst/>
          </a:prstGeom>
          <a:noFill/>
          <a:ln w="9525">
            <a:noFill/>
            <a:miter lim="800000"/>
            <a:headEnd/>
            <a:tailEnd/>
          </a:ln>
        </p:spPr>
      </p:pic>
      <p:pic>
        <p:nvPicPr>
          <p:cNvPr id="57348" name="Picture 4"/>
          <p:cNvPicPr>
            <a:picLocks noChangeAspect="1" noChangeArrowheads="1"/>
          </p:cNvPicPr>
          <p:nvPr/>
        </p:nvPicPr>
        <p:blipFill>
          <a:blip r:embed="rId3" cstate="print"/>
          <a:srcRect/>
          <a:stretch>
            <a:fillRect/>
          </a:stretch>
        </p:blipFill>
        <p:spPr bwMode="auto">
          <a:xfrm>
            <a:off x="4038600" y="1295400"/>
            <a:ext cx="2105025" cy="341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OSTEOMEATAL COMPLEX</a:t>
            </a:r>
            <a:endParaRPr lang="en-US"/>
          </a:p>
        </p:txBody>
      </p:sp>
      <p:sp>
        <p:nvSpPr>
          <p:cNvPr id="4" name="Content Placeholder 3"/>
          <p:cNvSpPr>
            <a:spLocks noGrp="1"/>
          </p:cNvSpPr>
          <p:nvPr>
            <p:ph sz="half" idx="2"/>
          </p:nvPr>
        </p:nvSpPr>
        <p:spPr/>
        <p:txBody>
          <a:bodyPr/>
          <a:lstStyle/>
          <a:p>
            <a:endParaRPr lang="en-US"/>
          </a:p>
        </p:txBody>
      </p:sp>
      <p:pic>
        <p:nvPicPr>
          <p:cNvPr id="5" name="Content Placeholder 4"/>
          <p:cNvPicPr>
            <a:picLocks noGrp="1" noChangeAspect="1"/>
          </p:cNvPicPr>
          <p:nvPr>
            <p:ph sz="half" idx="1"/>
          </p:nvPr>
        </p:nvPicPr>
        <p:blipFill>
          <a:blip r:embed="rId1"/>
          <a:stretch>
            <a:fillRect/>
          </a:stretch>
        </p:blipFill>
        <p:spPr>
          <a:xfrm>
            <a:off x="1219200" y="1295400"/>
            <a:ext cx="6837045" cy="437007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OSTEOMEATAL COMPLEX</a:t>
            </a:r>
            <a:endParaRPr lang="en-US"/>
          </a:p>
        </p:txBody>
      </p:sp>
      <p:sp>
        <p:nvSpPr>
          <p:cNvPr id="4" name="Content Placeholder 3"/>
          <p:cNvSpPr>
            <a:spLocks noGrp="1"/>
          </p:cNvSpPr>
          <p:nvPr>
            <p:ph sz="half" idx="2"/>
          </p:nvPr>
        </p:nvSpPr>
        <p:spPr>
          <a:xfrm>
            <a:off x="533400" y="1447800"/>
            <a:ext cx="7940675" cy="4839335"/>
          </a:xfrm>
        </p:spPr>
        <p:txBody>
          <a:bodyPr/>
          <a:lstStyle/>
          <a:p>
            <a:r>
              <a:rPr lang="en-US"/>
              <a:t>The middle meatus is the space below and lateral to the middle turbinate and is often functionally referred to as the osteomeatal complex.It contains the drainage pathways for the anterior ethmoids,maxillary and frontal sinuses.</a:t>
            </a:r>
            <a:endParaRPr lang="en-US"/>
          </a:p>
          <a:p>
            <a:r>
              <a:rPr lang="en-US"/>
              <a:t>The middle meatus is the area that is most commonly involved in the pathophysiology of chronic rhinosinusitis.</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OSTEOMEATAL COMPLEX-RELATED STRUCTURES</a:t>
            </a:r>
            <a:endParaRPr lang="en-US"/>
          </a:p>
        </p:txBody>
      </p:sp>
      <p:sp>
        <p:nvSpPr>
          <p:cNvPr id="4" name="Content Placeholder 3"/>
          <p:cNvSpPr>
            <a:spLocks noGrp="1"/>
          </p:cNvSpPr>
          <p:nvPr>
            <p:ph sz="half" idx="2"/>
          </p:nvPr>
        </p:nvSpPr>
        <p:spPr>
          <a:xfrm>
            <a:off x="533400" y="1447800"/>
            <a:ext cx="7940675" cy="4839335"/>
          </a:xfrm>
        </p:spPr>
        <p:txBody>
          <a:bodyPr>
            <a:normAutofit lnSpcReduction="10000"/>
          </a:bodyPr>
          <a:lstStyle/>
          <a:p>
            <a:r>
              <a:rPr lang="en-US"/>
              <a:t>Bulla ethmoidalis-The ethmoid bulla is one of the most constant and largest of the anterior ethmoid air cells.It is located within the middle meatus directly posterior to the uncinate process and anterior to the basal lamella of the middle turbinate.</a:t>
            </a:r>
            <a:endParaRPr lang="en-US"/>
          </a:p>
          <a:p>
            <a:r>
              <a:rPr lang="en-US"/>
              <a:t>Hiatus semilunaris-hiatus semilunaris is a crescent shaped gap between the posterior free margin of the uncinate process and the anterior wall of the ethmoid bulla,through this passage the middle meatus communicates with the ethmoid infundibulum.</a:t>
            </a:r>
            <a:endParaRPr lang="en-US"/>
          </a:p>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OSTEOMEATAL COMPLEX-RELATED STRUCTURES</a:t>
            </a:r>
            <a:endParaRPr lang="en-US"/>
          </a:p>
        </p:txBody>
      </p:sp>
      <p:sp>
        <p:nvSpPr>
          <p:cNvPr id="4" name="Content Placeholder 3"/>
          <p:cNvSpPr>
            <a:spLocks noGrp="1"/>
          </p:cNvSpPr>
          <p:nvPr>
            <p:ph sz="half" idx="2"/>
          </p:nvPr>
        </p:nvSpPr>
        <p:spPr>
          <a:xfrm>
            <a:off x="533400" y="1447800"/>
            <a:ext cx="7940675" cy="4839335"/>
          </a:xfrm>
        </p:spPr>
        <p:txBody>
          <a:bodyPr>
            <a:normAutofit/>
          </a:bodyPr>
          <a:lstStyle/>
          <a:p>
            <a:r>
              <a:rPr lang="en-US" dirty="0" err="1" smtClean="0"/>
              <a:t>Infundibulum</a:t>
            </a:r>
            <a:r>
              <a:rPr lang="en-US" dirty="0" smtClean="0"/>
              <a:t>-funnel </a:t>
            </a:r>
            <a:r>
              <a:rPr lang="en-US" dirty="0"/>
              <a:t>shaped passage through which the secretions </a:t>
            </a:r>
            <a:r>
              <a:rPr lang="en-US" dirty="0" smtClean="0"/>
              <a:t>from various sinuses </a:t>
            </a:r>
            <a:r>
              <a:rPr lang="en-US" dirty="0"/>
              <a:t>are channeled into the middle </a:t>
            </a:r>
            <a:r>
              <a:rPr lang="en-US" dirty="0" err="1"/>
              <a:t>meatus</a:t>
            </a:r>
            <a:r>
              <a:rPr lang="en-US" dirty="0"/>
              <a:t>.</a:t>
            </a:r>
            <a:endParaRPr lang="en-US" dirty="0"/>
          </a:p>
          <a:p>
            <a:r>
              <a:rPr lang="en-US" dirty="0" err="1"/>
              <a:t>Uncinate</a:t>
            </a:r>
            <a:r>
              <a:rPr lang="en-US" dirty="0"/>
              <a:t> process-floor and medial wall of </a:t>
            </a:r>
            <a:r>
              <a:rPr lang="en-US" dirty="0" err="1"/>
              <a:t>infundibulum</a:t>
            </a:r>
            <a:r>
              <a:rPr lang="en-US" dirty="0"/>
              <a:t> is formed by the </a:t>
            </a:r>
            <a:r>
              <a:rPr lang="en-US" dirty="0" err="1"/>
              <a:t>uncinate</a:t>
            </a:r>
            <a:r>
              <a:rPr lang="en-US" dirty="0"/>
              <a:t> process of the </a:t>
            </a:r>
            <a:r>
              <a:rPr lang="en-US" dirty="0" err="1"/>
              <a:t>ethmoid</a:t>
            </a:r>
            <a:r>
              <a:rPr lang="en-US" dirty="0" smtClean="0"/>
              <a:t>.</a:t>
            </a:r>
            <a:endParaRPr lang="en-US" dirty="0" smtClean="0"/>
          </a:p>
          <a:p>
            <a:r>
              <a:rPr lang="en-US" dirty="0" smtClean="0"/>
              <a:t>It </a:t>
            </a:r>
            <a:r>
              <a:rPr lang="en-US" dirty="0"/>
              <a:t>is nearly </a:t>
            </a:r>
            <a:r>
              <a:rPr lang="en-US" dirty="0" err="1"/>
              <a:t>sagitally</a:t>
            </a:r>
            <a:r>
              <a:rPr lang="en-US" dirty="0"/>
              <a:t> </a:t>
            </a:r>
            <a:r>
              <a:rPr lang="en-US" dirty="0" err="1"/>
              <a:t>oriented,nearly</a:t>
            </a:r>
            <a:r>
              <a:rPr lang="en-US" dirty="0"/>
              <a:t> paralleling the </a:t>
            </a:r>
            <a:r>
              <a:rPr lang="en-US" dirty="0" err="1"/>
              <a:t>ethmoid</a:t>
            </a:r>
            <a:r>
              <a:rPr lang="en-US" dirty="0"/>
              <a:t> </a:t>
            </a:r>
            <a:r>
              <a:rPr lang="en-US" dirty="0" err="1"/>
              <a:t>bulla.It</a:t>
            </a:r>
            <a:r>
              <a:rPr lang="en-US" dirty="0"/>
              <a:t> is approximately 3 to 4 mm wide and 1.5 to 2 cm in length.</a:t>
            </a:r>
            <a:endParaRPr lang="en-US" dirty="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The Paranasal Sinuses</a:t>
            </a:r>
            <a:endParaRPr lang="en-US" b="1" dirty="0">
              <a:effectLst>
                <a:outerShdw blurRad="38100" dist="38100" dir="2700000" algn="tl">
                  <a:srgbClr val="000000">
                    <a:alpha val="43137"/>
                  </a:srgbClr>
                </a:outerShdw>
              </a:effectLst>
            </a:endParaRPr>
          </a:p>
        </p:txBody>
      </p:sp>
      <p:pic>
        <p:nvPicPr>
          <p:cNvPr id="7170" name="Picture 2" descr="C:\Users\User\Desktop\Picture1.jpg"/>
          <p:cNvPicPr>
            <a:picLocks noGrp="1" noChangeAspect="1" noChangeArrowheads="1"/>
          </p:cNvPicPr>
          <p:nvPr>
            <p:ph idx="1"/>
          </p:nvPr>
        </p:nvPicPr>
        <p:blipFill>
          <a:blip r:embed="rId1" cstate="print"/>
          <a:srcRect/>
          <a:stretch>
            <a:fillRect/>
          </a:stretch>
        </p:blipFill>
        <p:spPr bwMode="auto">
          <a:xfrm>
            <a:off x="990600" y="1295400"/>
            <a:ext cx="7772400" cy="5410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of LGIS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Learning objectives</a:t>
            </a:r>
            <a:endParaRPr lang="en-US" dirty="0" smtClean="0"/>
          </a:p>
          <a:p>
            <a:r>
              <a:rPr lang="en-US" dirty="0" smtClean="0"/>
              <a:t>Core concepts- Anatomy of nose and PNS(60%)</a:t>
            </a:r>
            <a:endParaRPr lang="en-US" dirty="0" smtClean="0"/>
          </a:p>
          <a:p>
            <a:r>
              <a:rPr lang="en-US" dirty="0" smtClean="0"/>
              <a:t>Spiral integration(8%)</a:t>
            </a:r>
            <a:endParaRPr lang="en-US" dirty="0" smtClean="0"/>
          </a:p>
          <a:p>
            <a:r>
              <a:rPr lang="en-US" dirty="0" smtClean="0"/>
              <a:t>Horizontal </a:t>
            </a:r>
            <a:r>
              <a:rPr lang="en-US" dirty="0" err="1" smtClean="0"/>
              <a:t>integrartion</a:t>
            </a:r>
            <a:r>
              <a:rPr lang="en-US" dirty="0" smtClean="0"/>
              <a:t> with pathology and community medicine(20%)</a:t>
            </a:r>
            <a:endParaRPr lang="en-US" dirty="0" smtClean="0"/>
          </a:p>
          <a:p>
            <a:r>
              <a:rPr lang="en-US" dirty="0" smtClean="0"/>
              <a:t>Vertical integration with </a:t>
            </a:r>
            <a:r>
              <a:rPr lang="en-US" dirty="0" err="1" smtClean="0"/>
              <a:t>Clinical,medical</a:t>
            </a:r>
            <a:r>
              <a:rPr lang="en-US" dirty="0" smtClean="0"/>
              <a:t> and surgical(7%)</a:t>
            </a:r>
            <a:endParaRPr lang="en-US" dirty="0" smtClean="0"/>
          </a:p>
          <a:p>
            <a:r>
              <a:rPr lang="en-US" dirty="0" err="1" smtClean="0"/>
              <a:t>Research,family</a:t>
            </a:r>
            <a:r>
              <a:rPr lang="en-US" dirty="0" smtClean="0"/>
              <a:t> </a:t>
            </a:r>
            <a:r>
              <a:rPr lang="en-US" dirty="0" err="1" smtClean="0"/>
              <a:t>medicine,bioethics,artificial</a:t>
            </a:r>
            <a:r>
              <a:rPr lang="en-US" dirty="0" smtClean="0"/>
              <a:t> intelligence(5%)</a:t>
            </a:r>
            <a:endParaRPr lang="en-US" dirty="0" smtClean="0"/>
          </a:p>
          <a:p>
            <a:pPr marL="0" indent="0">
              <a:buNone/>
            </a:pPr>
            <a:endParaRPr lang="en-US" dirty="0" smtClean="0"/>
          </a:p>
          <a:p>
            <a:endParaRPr lang="en-US" dirty="0" smtClean="0"/>
          </a:p>
          <a:p>
            <a:endParaRPr lang="en-US" dirty="0" smtClean="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Paranasal Sinuses</a:t>
            </a:r>
            <a:endParaRPr lang="en-US" dirty="0"/>
          </a:p>
        </p:txBody>
      </p:sp>
      <p:sp>
        <p:nvSpPr>
          <p:cNvPr id="5" name="Content Placeholder 4"/>
          <p:cNvSpPr>
            <a:spLocks noGrp="1"/>
          </p:cNvSpPr>
          <p:nvPr>
            <p:ph sz="half" idx="1"/>
          </p:nvPr>
        </p:nvSpPr>
        <p:spPr/>
        <p:txBody>
          <a:bodyPr>
            <a:noAutofit/>
          </a:bodyPr>
          <a:lstStyle/>
          <a:p>
            <a:r>
              <a:rPr lang="en-US" sz="2600" dirty="0"/>
              <a:t>The paranasal sinuses are cavities found in the interior of the maxilla, frontal, sphenoid, and ethmoid bones . </a:t>
            </a:r>
            <a:endParaRPr lang="en-US" sz="2600" dirty="0"/>
          </a:p>
          <a:p>
            <a:r>
              <a:rPr lang="en-US" sz="2600" dirty="0"/>
              <a:t>They are lined with </a:t>
            </a:r>
            <a:r>
              <a:rPr lang="en-US" sz="2600" dirty="0" err="1"/>
              <a:t>mucoperiosteum</a:t>
            </a:r>
            <a:r>
              <a:rPr lang="en-US" sz="2600" dirty="0"/>
              <a:t> and filled with air. </a:t>
            </a:r>
            <a:endParaRPr lang="en-US" sz="2600" dirty="0"/>
          </a:p>
          <a:p>
            <a:r>
              <a:rPr lang="en-US" sz="2600" dirty="0"/>
              <a:t>They communicate with the nasal cavity through relatively small apertures.</a:t>
            </a:r>
            <a:endParaRPr lang="en-US" sz="2600" dirty="0"/>
          </a:p>
        </p:txBody>
      </p:sp>
      <p:pic>
        <p:nvPicPr>
          <p:cNvPr id="9" name="Picture 6" descr="0711b_ParanasalSinuses_1"/>
          <p:cNvPicPr>
            <a:picLocks noGrp="1" noChangeAspect="1" noChangeArrowheads="1"/>
          </p:cNvPicPr>
          <p:nvPr>
            <p:ph sz="half" idx="2"/>
          </p:nvPr>
        </p:nvPicPr>
        <p:blipFill>
          <a:blip r:embed="rId1" cstate="print"/>
          <a:srcRect/>
          <a:stretch>
            <a:fillRect/>
          </a:stretch>
        </p:blipFill>
        <p:spPr bwMode="auto">
          <a:xfrm>
            <a:off x="4419600" y="1600200"/>
            <a:ext cx="4495800" cy="4648200"/>
          </a:xfrm>
          <a:prstGeom prst="rect">
            <a:avLst/>
          </a:prstGeom>
          <a:noFill/>
          <a:ln w="9525">
            <a:solidFill>
              <a:schemeClr val="accent1"/>
            </a:solid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Drainage of Mucus and Function of Paranasal Sinuses</a:t>
            </a:r>
            <a:endParaRPr lang="en-US" dirty="0"/>
          </a:p>
        </p:txBody>
      </p:sp>
      <p:sp>
        <p:nvSpPr>
          <p:cNvPr id="5" name="Content Placeholder 4"/>
          <p:cNvSpPr>
            <a:spLocks noGrp="1"/>
          </p:cNvSpPr>
          <p:nvPr>
            <p:ph idx="1"/>
          </p:nvPr>
        </p:nvSpPr>
        <p:spPr/>
        <p:txBody>
          <a:bodyPr>
            <a:normAutofit fontScale="92500" lnSpcReduction="20000"/>
          </a:bodyPr>
          <a:lstStyle/>
          <a:p>
            <a:r>
              <a:rPr lang="en-US" sz="3000" dirty="0"/>
              <a:t>The mucus produced by the mucous membrane is moved into the nose by </a:t>
            </a:r>
            <a:r>
              <a:rPr lang="en-US" sz="3000" dirty="0" err="1"/>
              <a:t>ciliary</a:t>
            </a:r>
            <a:r>
              <a:rPr lang="en-US" sz="3000" dirty="0"/>
              <a:t> action of the columnar cells. </a:t>
            </a:r>
            <a:endParaRPr lang="en-US" sz="3000" dirty="0"/>
          </a:p>
          <a:p>
            <a:r>
              <a:rPr lang="en-US" sz="3000" dirty="0"/>
              <a:t>Drainage of the mucus is also achieved by the siphon action created during the blowing of the nose.</a:t>
            </a:r>
            <a:endParaRPr lang="en-US" sz="3000" dirty="0"/>
          </a:p>
          <a:p>
            <a:pPr>
              <a:spcBef>
                <a:spcPct val="50000"/>
              </a:spcBef>
            </a:pPr>
            <a:r>
              <a:rPr lang="en-US" sz="3000" dirty="0"/>
              <a:t>Functions:</a:t>
            </a:r>
            <a:endParaRPr lang="en-US" sz="3000" dirty="0"/>
          </a:p>
          <a:p>
            <a:pPr lvl="1">
              <a:spcBef>
                <a:spcPct val="50000"/>
              </a:spcBef>
              <a:buFontTx/>
              <a:buAutoNum type="arabicPeriod"/>
            </a:pPr>
            <a:r>
              <a:rPr lang="en-US" sz="2600" dirty="0"/>
              <a:t>Resonators of the voice</a:t>
            </a:r>
            <a:endParaRPr lang="en-US" sz="2600" dirty="0"/>
          </a:p>
          <a:p>
            <a:pPr lvl="1">
              <a:spcBef>
                <a:spcPct val="50000"/>
              </a:spcBef>
              <a:buFontTx/>
              <a:buAutoNum type="arabicPeriod"/>
            </a:pPr>
            <a:r>
              <a:rPr lang="en-US" sz="2600" dirty="0"/>
              <a:t>They also reduce the skulls weight</a:t>
            </a:r>
            <a:endParaRPr lang="en-US" sz="2600" dirty="0"/>
          </a:p>
          <a:p>
            <a:pPr lvl="1">
              <a:spcBef>
                <a:spcPct val="50000"/>
              </a:spcBef>
              <a:buFontTx/>
              <a:buAutoNum type="arabicPeriod"/>
            </a:pPr>
            <a:r>
              <a:rPr lang="en-US" sz="2600" dirty="0"/>
              <a:t>Help warm and moisten inhaled air </a:t>
            </a:r>
            <a:endParaRPr lang="en-US" sz="2600" dirty="0"/>
          </a:p>
          <a:p>
            <a:pPr lvl="1">
              <a:spcBef>
                <a:spcPct val="50000"/>
              </a:spcBef>
              <a:buFontTx/>
              <a:buAutoNum type="arabicPeriod"/>
            </a:pPr>
            <a:r>
              <a:rPr lang="en-US" sz="2600" dirty="0"/>
              <a:t>Act as shock absorbers in trauma </a:t>
            </a:r>
            <a:endParaRPr lang="en-US" sz="2600" dirty="0"/>
          </a:p>
          <a:p>
            <a:pPr>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Maxillary Sinus</a:t>
            </a:r>
            <a:endParaRPr lang="en-US" dirty="0"/>
          </a:p>
        </p:txBody>
      </p:sp>
      <p:sp>
        <p:nvSpPr>
          <p:cNvPr id="5" name="Content Placeholder 4"/>
          <p:cNvSpPr>
            <a:spLocks noGrp="1"/>
          </p:cNvSpPr>
          <p:nvPr>
            <p:ph sz="half" idx="1"/>
          </p:nvPr>
        </p:nvSpPr>
        <p:spPr>
          <a:xfrm>
            <a:off x="457200" y="1295400"/>
            <a:ext cx="4038600" cy="5105400"/>
          </a:xfrm>
        </p:spPr>
        <p:txBody>
          <a:bodyPr>
            <a:noAutofit/>
          </a:bodyPr>
          <a:lstStyle/>
          <a:p>
            <a:r>
              <a:rPr lang="en-US" sz="2400" dirty="0"/>
              <a:t>Pyramidal in shape</a:t>
            </a:r>
            <a:endParaRPr lang="en-US" sz="2400" dirty="0"/>
          </a:p>
          <a:p>
            <a:r>
              <a:rPr lang="en-US" sz="2400" dirty="0"/>
              <a:t>Paired &amp; symmetric</a:t>
            </a:r>
            <a:endParaRPr lang="en-US" sz="2400" dirty="0"/>
          </a:p>
          <a:p>
            <a:r>
              <a:rPr lang="en-US" sz="2400" dirty="0"/>
              <a:t> Located within the body of the maxilla behind the skin of the cheek.</a:t>
            </a:r>
            <a:endParaRPr lang="en-US" sz="2400" dirty="0"/>
          </a:p>
          <a:p>
            <a:r>
              <a:rPr lang="en-US" sz="2400" dirty="0"/>
              <a:t>The roof is formed by the floor of the orbit, and the floor is related to the roots of the 2</a:t>
            </a:r>
            <a:r>
              <a:rPr lang="en-US" sz="2400" baseline="30000" dirty="0"/>
              <a:t>nd</a:t>
            </a:r>
            <a:r>
              <a:rPr lang="en-US" sz="2400" dirty="0"/>
              <a:t> premolars and 1</a:t>
            </a:r>
            <a:r>
              <a:rPr lang="en-US" sz="2400" baseline="30000" dirty="0"/>
              <a:t>st</a:t>
            </a:r>
            <a:r>
              <a:rPr lang="en-US" sz="2400" dirty="0"/>
              <a:t> molar teeth. </a:t>
            </a:r>
            <a:endParaRPr lang="en-US" sz="2400" dirty="0"/>
          </a:p>
          <a:p>
            <a:r>
              <a:rPr lang="en-US" sz="2400" dirty="0"/>
              <a:t>The maxillary sinus opens into the middle meatus of the nose</a:t>
            </a:r>
            <a:endParaRPr lang="en-US" sz="2400" dirty="0"/>
          </a:p>
        </p:txBody>
      </p:sp>
      <p:pic>
        <p:nvPicPr>
          <p:cNvPr id="7" name="Picture 11" descr="Maxillary sinus diagram"/>
          <p:cNvPicPr>
            <a:picLocks noGrp="1" noChangeAspect="1" noChangeArrowheads="1"/>
          </p:cNvPicPr>
          <p:nvPr>
            <p:ph sz="half" idx="2"/>
          </p:nvPr>
        </p:nvPicPr>
        <p:blipFill>
          <a:blip r:embed="rId1" cstate="print"/>
          <a:srcRect l="39624" t="23112" b="8963"/>
          <a:stretch>
            <a:fillRect/>
          </a:stretch>
        </p:blipFill>
        <p:spPr>
          <a:xfrm>
            <a:off x="4648200" y="1752600"/>
            <a:ext cx="4191000" cy="3814416"/>
          </a:xfr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Frontal Sinuses</a:t>
            </a:r>
            <a:endParaRPr lang="en-US" dirty="0"/>
          </a:p>
        </p:txBody>
      </p:sp>
      <p:sp>
        <p:nvSpPr>
          <p:cNvPr id="3" name="Content Placeholder 2"/>
          <p:cNvSpPr>
            <a:spLocks noGrp="1"/>
          </p:cNvSpPr>
          <p:nvPr>
            <p:ph sz="half" idx="1"/>
          </p:nvPr>
        </p:nvSpPr>
        <p:spPr/>
        <p:txBody>
          <a:bodyPr>
            <a:normAutofit/>
          </a:bodyPr>
          <a:lstStyle/>
          <a:p>
            <a:r>
              <a:rPr lang="en-US" sz="2200" dirty="0"/>
              <a:t>Rarely symmetrical</a:t>
            </a:r>
            <a:endParaRPr lang="en-US" sz="2200" dirty="0"/>
          </a:p>
          <a:p>
            <a:r>
              <a:rPr lang="en-US" sz="2200" dirty="0"/>
              <a:t>Contained within the frontal bone .</a:t>
            </a:r>
            <a:endParaRPr lang="en-US" sz="2200" dirty="0"/>
          </a:p>
          <a:p>
            <a:r>
              <a:rPr lang="en-US" sz="2200" dirty="0"/>
              <a:t>Separated from each other by a bony septum.</a:t>
            </a:r>
            <a:endParaRPr lang="en-US" sz="2200" dirty="0"/>
          </a:p>
          <a:p>
            <a:r>
              <a:rPr lang="en-US" sz="2200" dirty="0"/>
              <a:t>Each sinus is roughly triangular</a:t>
            </a:r>
            <a:endParaRPr lang="en-US" sz="2200" dirty="0"/>
          </a:p>
          <a:p>
            <a:r>
              <a:rPr lang="en-US" sz="2200" dirty="0"/>
              <a:t>Extending upward above the medial end of the eyebrow and backward into the medial part of the roof of the orbit.</a:t>
            </a:r>
            <a:endParaRPr lang="en-US" sz="2200" dirty="0"/>
          </a:p>
          <a:p>
            <a:r>
              <a:rPr lang="en-US" sz="2200" dirty="0"/>
              <a:t>Opens into the middle meatus </a:t>
            </a:r>
            <a:endParaRPr lang="en-US" sz="2200" dirty="0"/>
          </a:p>
        </p:txBody>
      </p:sp>
      <p:pic>
        <p:nvPicPr>
          <p:cNvPr id="5" name="Picture 7" descr="Frontal sinus diagram"/>
          <p:cNvPicPr>
            <a:picLocks noGrp="1" noChangeAspect="1" noChangeArrowheads="1"/>
          </p:cNvPicPr>
          <p:nvPr>
            <p:ph sz="half" idx="2"/>
          </p:nvPr>
        </p:nvPicPr>
        <p:blipFill>
          <a:blip r:embed="rId1" cstate="print"/>
          <a:srcRect l="32076" t="38206" b="8963"/>
          <a:stretch>
            <a:fillRect/>
          </a:stretch>
        </p:blipFill>
        <p:spPr>
          <a:xfrm>
            <a:off x="4648200" y="1905000"/>
            <a:ext cx="4191000" cy="3657600"/>
          </a:xfr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Sphenoidal Sinuses</a:t>
            </a:r>
            <a:endParaRPr lang="en-US" dirty="0"/>
          </a:p>
        </p:txBody>
      </p:sp>
      <p:sp>
        <p:nvSpPr>
          <p:cNvPr id="3" name="Content Placeholder 2"/>
          <p:cNvSpPr>
            <a:spLocks noGrp="1"/>
          </p:cNvSpPr>
          <p:nvPr>
            <p:ph sz="half" idx="1"/>
          </p:nvPr>
        </p:nvSpPr>
        <p:spPr/>
        <p:txBody>
          <a:bodyPr>
            <a:noAutofit/>
          </a:bodyPr>
          <a:lstStyle/>
          <a:p>
            <a:r>
              <a:rPr lang="en-US" dirty="0"/>
              <a:t>Lie within the body of the sphenoid bone </a:t>
            </a:r>
            <a:endParaRPr lang="en-US" dirty="0"/>
          </a:p>
          <a:p>
            <a:r>
              <a:rPr lang="en-US" dirty="0"/>
              <a:t>Below </a:t>
            </a:r>
            <a:r>
              <a:rPr lang="en-US" dirty="0" err="1"/>
              <a:t>sella</a:t>
            </a:r>
            <a:r>
              <a:rPr lang="en-US" dirty="0"/>
              <a:t> </a:t>
            </a:r>
            <a:r>
              <a:rPr lang="en-US" dirty="0" err="1"/>
              <a:t>turcica</a:t>
            </a:r>
            <a:endParaRPr lang="en-US" dirty="0"/>
          </a:p>
          <a:p>
            <a:pPr lvl="1"/>
            <a:r>
              <a:rPr lang="en-US" dirty="0"/>
              <a:t>Extends between dorsum </a:t>
            </a:r>
            <a:r>
              <a:rPr lang="en-US" dirty="0" err="1"/>
              <a:t>sellae</a:t>
            </a:r>
            <a:r>
              <a:rPr lang="en-US" dirty="0"/>
              <a:t> and post </a:t>
            </a:r>
            <a:r>
              <a:rPr lang="en-US" dirty="0" err="1"/>
              <a:t>clinoid</a:t>
            </a:r>
            <a:r>
              <a:rPr lang="en-US" dirty="0"/>
              <a:t> processes</a:t>
            </a:r>
            <a:endParaRPr lang="en-US" dirty="0"/>
          </a:p>
          <a:p>
            <a:r>
              <a:rPr lang="en-US" dirty="0"/>
              <a:t>Opens into the sphenoethmoidal recess above the superior concha</a:t>
            </a:r>
            <a:endParaRPr lang="en-US" dirty="0"/>
          </a:p>
        </p:txBody>
      </p:sp>
      <p:pic>
        <p:nvPicPr>
          <p:cNvPr id="5" name="Picture 7" descr="Sphenoid sinuses"/>
          <p:cNvPicPr>
            <a:picLocks noGrp="1" noChangeAspect="1" noChangeArrowheads="1"/>
          </p:cNvPicPr>
          <p:nvPr>
            <p:ph sz="half" idx="2"/>
          </p:nvPr>
        </p:nvPicPr>
        <p:blipFill>
          <a:blip r:embed="rId1" cstate="print"/>
          <a:srcRect l="33961" t="39247" b="6447"/>
          <a:stretch>
            <a:fillRect/>
          </a:stretch>
        </p:blipFill>
        <p:spPr>
          <a:xfrm>
            <a:off x="4648200" y="1981200"/>
            <a:ext cx="4267200" cy="3581400"/>
          </a:xfr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Ethmoid Sinuses</a:t>
            </a:r>
            <a:endParaRPr lang="en-US" dirty="0"/>
          </a:p>
        </p:txBody>
      </p:sp>
      <p:sp>
        <p:nvSpPr>
          <p:cNvPr id="3" name="Content Placeholder 2"/>
          <p:cNvSpPr>
            <a:spLocks noGrp="1"/>
          </p:cNvSpPr>
          <p:nvPr>
            <p:ph sz="half" idx="1"/>
          </p:nvPr>
        </p:nvSpPr>
        <p:spPr/>
        <p:txBody>
          <a:bodyPr>
            <a:normAutofit fontScale="70000" lnSpcReduction="20000"/>
          </a:bodyPr>
          <a:lstStyle/>
          <a:p>
            <a:pPr>
              <a:lnSpc>
                <a:spcPct val="120000"/>
              </a:lnSpc>
            </a:pPr>
            <a:r>
              <a:rPr lang="en-US" dirty="0"/>
              <a:t>They are anterior, middle, and posterior</a:t>
            </a:r>
            <a:endParaRPr lang="en-US" dirty="0"/>
          </a:p>
          <a:p>
            <a:pPr>
              <a:lnSpc>
                <a:spcPct val="120000"/>
              </a:lnSpc>
            </a:pPr>
            <a:r>
              <a:rPr lang="en-US" dirty="0"/>
              <a:t>They are contained within the ethmoid bone, between the nose and the orbit</a:t>
            </a:r>
            <a:endParaRPr lang="en-US" dirty="0"/>
          </a:p>
          <a:p>
            <a:pPr>
              <a:lnSpc>
                <a:spcPct val="120000"/>
              </a:lnSpc>
            </a:pPr>
            <a:r>
              <a:rPr lang="en-US" dirty="0"/>
              <a:t>Anterior &amp; middle</a:t>
            </a:r>
            <a:endParaRPr lang="en-US" dirty="0"/>
          </a:p>
          <a:p>
            <a:pPr lvl="1">
              <a:lnSpc>
                <a:spcPct val="120000"/>
              </a:lnSpc>
            </a:pPr>
            <a:r>
              <a:rPr lang="en-US" dirty="0"/>
              <a:t>Drains into middle nasal meatus</a:t>
            </a:r>
            <a:endParaRPr lang="en-US" dirty="0"/>
          </a:p>
          <a:p>
            <a:pPr>
              <a:lnSpc>
                <a:spcPct val="120000"/>
              </a:lnSpc>
            </a:pPr>
            <a:r>
              <a:rPr lang="en-US" dirty="0"/>
              <a:t>Posterior </a:t>
            </a:r>
            <a:endParaRPr lang="en-US" dirty="0"/>
          </a:p>
          <a:p>
            <a:pPr lvl="1">
              <a:lnSpc>
                <a:spcPct val="120000"/>
              </a:lnSpc>
            </a:pPr>
            <a:r>
              <a:rPr lang="en-US" dirty="0"/>
              <a:t>Drain into superior nasal meatus</a:t>
            </a:r>
            <a:endParaRPr lang="en-US" dirty="0"/>
          </a:p>
          <a:p>
            <a:pPr>
              <a:lnSpc>
                <a:spcPct val="120000"/>
              </a:lnSpc>
            </a:pPr>
            <a:r>
              <a:rPr lang="en-US" dirty="0"/>
              <a:t>Separated from the orbit by a thin plate of bone so that infection can readily spread from the sinuses into the orbit</a:t>
            </a:r>
            <a:endParaRPr lang="en-US" dirty="0"/>
          </a:p>
          <a:p>
            <a:pPr>
              <a:lnSpc>
                <a:spcPct val="80000"/>
              </a:lnSpc>
            </a:pPr>
            <a:endParaRPr lang="en-US" dirty="0"/>
          </a:p>
          <a:p>
            <a:endParaRPr lang="en-US" dirty="0"/>
          </a:p>
        </p:txBody>
      </p:sp>
      <p:pic>
        <p:nvPicPr>
          <p:cNvPr id="5" name="Picture 7" descr="Ethmoid sinuese"/>
          <p:cNvPicPr>
            <a:picLocks noGrp="1" noChangeAspect="1" noChangeArrowheads="1"/>
          </p:cNvPicPr>
          <p:nvPr>
            <p:ph sz="half" idx="2"/>
          </p:nvPr>
        </p:nvPicPr>
        <p:blipFill>
          <a:blip r:embed="rId1" cstate="print"/>
          <a:srcRect l="33267" t="28145" b="11478"/>
          <a:stretch>
            <a:fillRect/>
          </a:stretch>
        </p:blipFill>
        <p:spPr>
          <a:xfrm>
            <a:off x="4648200" y="2057400"/>
            <a:ext cx="4267200" cy="3505199"/>
          </a:xfr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Sinus Drainage Schema</a:t>
            </a:r>
            <a:endParaRPr lang="en-US" dirty="0"/>
          </a:p>
        </p:txBody>
      </p:sp>
      <p:pic>
        <p:nvPicPr>
          <p:cNvPr id="9" name="Picture 2" descr="D:\Porter\sinusdrain.jpg"/>
          <p:cNvPicPr>
            <a:picLocks noGrp="1" noChangeAspect="1" noChangeArrowheads="1"/>
          </p:cNvPicPr>
          <p:nvPr>
            <p:ph idx="1"/>
          </p:nvPr>
        </p:nvPicPr>
        <p:blipFill>
          <a:blip r:embed="rId1" cstate="print"/>
          <a:stretch>
            <a:fillRect/>
          </a:stretch>
        </p:blipFill>
        <p:spPr bwMode="auto">
          <a:xfrm>
            <a:off x="304800" y="1219200"/>
            <a:ext cx="8534400" cy="54864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PHYSIOLOGY OF PARANASAL SINUSES</a:t>
            </a:r>
            <a:endParaRPr lang="en-US" dirty="0"/>
          </a:p>
        </p:txBody>
      </p:sp>
      <p:sp>
        <p:nvSpPr>
          <p:cNvPr id="3" name="Content Placeholder 2"/>
          <p:cNvSpPr>
            <a:spLocks noGrp="1"/>
          </p:cNvSpPr>
          <p:nvPr>
            <p:ph idx="1"/>
          </p:nvPr>
        </p:nvSpPr>
        <p:spPr/>
        <p:txBody>
          <a:bodyPr/>
          <a:lstStyle/>
          <a:p>
            <a:r>
              <a:rPr lang="en-US" dirty="0" smtClean="0"/>
              <a:t>Air conditioning of inspired ear</a:t>
            </a:r>
            <a:endParaRPr lang="en-US" dirty="0" smtClean="0"/>
          </a:p>
          <a:p>
            <a:r>
              <a:rPr lang="en-US" dirty="0" smtClean="0"/>
              <a:t>To provide resonance to voice</a:t>
            </a:r>
            <a:endParaRPr lang="en-US" dirty="0" smtClean="0"/>
          </a:p>
          <a:p>
            <a:r>
              <a:rPr lang="en-US" dirty="0" smtClean="0"/>
              <a:t>To act as thermal insulators-protect delicate structures in the orbit and cranium from variations of intranasal temperature</a:t>
            </a:r>
            <a:endParaRPr lang="en-US" dirty="0" smtClean="0"/>
          </a:p>
          <a:p>
            <a:r>
              <a:rPr lang="en-US" dirty="0" smtClean="0"/>
              <a:t>To lighten the skull bones</a:t>
            </a:r>
            <a:endParaRPr lang="en-US" dirty="0" smtClean="0"/>
          </a:p>
          <a:p>
            <a:r>
              <a:rPr lang="en-US" dirty="0" smtClean="0"/>
              <a:t>Provide extended surface for olfaction</a:t>
            </a:r>
            <a:endParaRPr lang="en-US" dirty="0" smtClean="0"/>
          </a:p>
          <a:p>
            <a:r>
              <a:rPr lang="en-US" dirty="0" smtClean="0"/>
              <a:t>To act as buffers against trauma</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sApp Image 2024-02-23 at 10.41.01 PM.jpeg"/>
          <p:cNvPicPr>
            <a:picLocks noChangeAspect="1"/>
          </p:cNvPicPr>
          <p:nvPr/>
        </p:nvPicPr>
        <p:blipFill>
          <a:blip r:embed="rId1"/>
          <a:stretch>
            <a:fillRect/>
          </a:stretch>
        </p:blipFill>
        <p:spPr>
          <a:xfrm>
            <a:off x="1857356" y="214290"/>
            <a:ext cx="5572164" cy="642942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Notes</a:t>
            </a:r>
            <a:endParaRPr lang="en-US" dirty="0"/>
          </a:p>
        </p:txBody>
      </p:sp>
      <p:sp>
        <p:nvSpPr>
          <p:cNvPr id="3" name="Content Placeholder 2"/>
          <p:cNvSpPr>
            <a:spLocks noGrp="1"/>
          </p:cNvSpPr>
          <p:nvPr>
            <p:ph sz="half" idx="1"/>
          </p:nvPr>
        </p:nvSpPr>
        <p:spPr/>
        <p:txBody>
          <a:bodyPr/>
          <a:lstStyle/>
          <a:p>
            <a:r>
              <a:rPr lang="en-US" dirty="0"/>
              <a:t>Examination of the Paranasal Sinuses</a:t>
            </a:r>
            <a:endParaRPr lang="en-US" dirty="0"/>
          </a:p>
          <a:p>
            <a:r>
              <a:rPr lang="en-US" dirty="0"/>
              <a:t>Sinusitis</a:t>
            </a:r>
            <a:endParaRPr lang="en-US" dirty="0"/>
          </a:p>
          <a:p>
            <a:r>
              <a:rPr lang="en-US" dirty="0"/>
              <a:t>Basal skull fracture</a:t>
            </a:r>
            <a:endParaRPr lang="en-US" dirty="0"/>
          </a:p>
        </p:txBody>
      </p:sp>
      <p:pic>
        <p:nvPicPr>
          <p:cNvPr id="58371" name="Picture 3" descr="C:\Users\User\Desktop\Picture5.jpg"/>
          <p:cNvPicPr>
            <a:picLocks noChangeAspect="1" noChangeArrowheads="1"/>
          </p:cNvPicPr>
          <p:nvPr/>
        </p:nvPicPr>
        <p:blipFill>
          <a:blip r:embed="rId1" cstate="print"/>
          <a:srcRect/>
          <a:stretch>
            <a:fillRect/>
          </a:stretch>
        </p:blipFill>
        <p:spPr bwMode="auto">
          <a:xfrm>
            <a:off x="228600" y="3657600"/>
            <a:ext cx="2819400" cy="2514600"/>
          </a:xfrm>
          <a:prstGeom prst="rect">
            <a:avLst/>
          </a:prstGeom>
          <a:noFill/>
        </p:spPr>
      </p:pic>
      <p:pic>
        <p:nvPicPr>
          <p:cNvPr id="58372" name="Picture 4" descr="C:\Users\User\Desktop\ch119f1.jpg"/>
          <p:cNvPicPr>
            <a:picLocks noGrp="1" noChangeAspect="1" noChangeArrowheads="1"/>
          </p:cNvPicPr>
          <p:nvPr>
            <p:ph sz="half" idx="2"/>
          </p:nvPr>
        </p:nvPicPr>
        <p:blipFill>
          <a:blip r:embed="rId2" cstate="print"/>
          <a:srcRect/>
          <a:stretch>
            <a:fillRect/>
          </a:stretch>
        </p:blipFill>
        <p:spPr bwMode="auto">
          <a:xfrm>
            <a:off x="6553200" y="990600"/>
            <a:ext cx="2590800" cy="3299257"/>
          </a:xfrm>
          <a:prstGeom prst="rect">
            <a:avLst/>
          </a:prstGeom>
          <a:noFill/>
        </p:spPr>
      </p:pic>
      <p:pic>
        <p:nvPicPr>
          <p:cNvPr id="58373" name="Picture 5" descr="C:\Users\User\Desktop\ch119f2.jpg"/>
          <p:cNvPicPr>
            <a:picLocks noChangeAspect="1" noChangeArrowheads="1"/>
          </p:cNvPicPr>
          <p:nvPr/>
        </p:nvPicPr>
        <p:blipFill>
          <a:blip r:embed="rId3" cstate="print"/>
          <a:srcRect/>
          <a:stretch>
            <a:fillRect/>
          </a:stretch>
        </p:blipFill>
        <p:spPr bwMode="auto">
          <a:xfrm>
            <a:off x="3810000" y="1219200"/>
            <a:ext cx="2914650" cy="3257550"/>
          </a:xfrm>
          <a:prstGeom prst="rect">
            <a:avLst/>
          </a:prstGeom>
          <a:noFill/>
        </p:spPr>
      </p:pic>
      <p:pic>
        <p:nvPicPr>
          <p:cNvPr id="58374" name="Picture 6" descr="C:\Users\User\Desktop\sinusitis.jpg"/>
          <p:cNvPicPr>
            <a:picLocks noChangeAspect="1" noChangeArrowheads="1"/>
          </p:cNvPicPr>
          <p:nvPr/>
        </p:nvPicPr>
        <p:blipFill>
          <a:blip r:embed="rId4" cstate="print"/>
          <a:srcRect/>
          <a:stretch>
            <a:fillRect/>
          </a:stretch>
        </p:blipFill>
        <p:spPr bwMode="auto">
          <a:xfrm>
            <a:off x="6324600" y="4495800"/>
            <a:ext cx="2628900" cy="2133600"/>
          </a:xfrm>
          <a:prstGeom prst="rect">
            <a:avLst/>
          </a:prstGeom>
          <a:noFill/>
        </p:spPr>
      </p:pic>
      <p:pic>
        <p:nvPicPr>
          <p:cNvPr id="58375" name="Picture 7"/>
          <p:cNvPicPr>
            <a:picLocks noChangeAspect="1" noChangeArrowheads="1"/>
          </p:cNvPicPr>
          <p:nvPr/>
        </p:nvPicPr>
        <p:blipFill>
          <a:blip r:embed="rId5" cstate="print"/>
          <a:srcRect/>
          <a:stretch>
            <a:fillRect/>
          </a:stretch>
        </p:blipFill>
        <p:spPr bwMode="auto">
          <a:xfrm>
            <a:off x="3276600" y="4495800"/>
            <a:ext cx="3048000" cy="2133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0" indent="0">
              <a:buNone/>
            </a:pPr>
            <a:r>
              <a:rPr lang="en-US" dirty="0" smtClean="0"/>
              <a:t>At the end of this </a:t>
            </a:r>
            <a:r>
              <a:rPr lang="en-US" dirty="0" err="1" smtClean="0"/>
              <a:t>lecture,students</a:t>
            </a:r>
            <a:r>
              <a:rPr lang="en-US" dirty="0" smtClean="0"/>
              <a:t> shall be able to learn:</a:t>
            </a:r>
            <a:endParaRPr lang="en-US" dirty="0" smtClean="0"/>
          </a:p>
          <a:p>
            <a:r>
              <a:rPr lang="en-US" dirty="0" err="1" smtClean="0"/>
              <a:t>Anatomy,blood</a:t>
            </a:r>
            <a:r>
              <a:rPr lang="en-US" dirty="0" smtClean="0"/>
              <a:t> supply, lymphatic drainage and physiology of external nose</a:t>
            </a:r>
            <a:endParaRPr lang="en-US" dirty="0" smtClean="0"/>
          </a:p>
          <a:p>
            <a:r>
              <a:rPr lang="en-US" dirty="0" smtClean="0"/>
              <a:t>Anatomy blood </a:t>
            </a:r>
            <a:r>
              <a:rPr lang="en-US" dirty="0" err="1" smtClean="0"/>
              <a:t>supply,lymphatic</a:t>
            </a:r>
            <a:r>
              <a:rPr lang="en-US" dirty="0" smtClean="0"/>
              <a:t> drainage and physiology of internal nose</a:t>
            </a:r>
            <a:endParaRPr lang="en-US" dirty="0" smtClean="0"/>
          </a:p>
          <a:p>
            <a:r>
              <a:rPr lang="en-US" dirty="0" smtClean="0"/>
              <a:t>Concept of </a:t>
            </a:r>
            <a:r>
              <a:rPr lang="en-US" dirty="0" err="1" smtClean="0"/>
              <a:t>Osteomeatal</a:t>
            </a:r>
            <a:r>
              <a:rPr lang="en-US" dirty="0" smtClean="0"/>
              <a:t> complex</a:t>
            </a:r>
            <a:endParaRPr lang="en-US" dirty="0" smtClean="0"/>
          </a:p>
          <a:p>
            <a:r>
              <a:rPr lang="en-US" dirty="0" smtClean="0"/>
              <a:t>Anatomy and physiology of </a:t>
            </a:r>
            <a:r>
              <a:rPr lang="en-US" dirty="0" err="1" smtClean="0"/>
              <a:t>paranasal</a:t>
            </a:r>
            <a:r>
              <a:rPr lang="en-US" dirty="0" smtClean="0"/>
              <a:t> sinuses</a:t>
            </a:r>
            <a:endParaRPr lang="en-US"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MEDICINE</a:t>
            </a:r>
            <a:endParaRPr lang="en-US" dirty="0"/>
          </a:p>
        </p:txBody>
      </p:sp>
      <p:sp>
        <p:nvSpPr>
          <p:cNvPr id="3" name="Content Placeholder 2"/>
          <p:cNvSpPr>
            <a:spLocks noGrp="1"/>
          </p:cNvSpPr>
          <p:nvPr>
            <p:ph idx="1"/>
          </p:nvPr>
        </p:nvSpPr>
        <p:spPr/>
        <p:txBody>
          <a:bodyPr>
            <a:normAutofit/>
          </a:bodyPr>
          <a:lstStyle/>
          <a:p>
            <a:r>
              <a:rPr lang="en-GB" dirty="0" smtClean="0"/>
              <a:t>the physiology of the nose and </a:t>
            </a:r>
            <a:r>
              <a:rPr lang="en-GB" dirty="0" err="1" smtClean="0"/>
              <a:t>paranasal</a:t>
            </a:r>
            <a:r>
              <a:rPr lang="en-GB" dirty="0" smtClean="0"/>
              <a:t> sinuses is closely linked to community medicine through its implications for respiratory health, environmental factors, infectious disease control, occupational health, and chronic disease management.</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FAMILY MEDICINE</a:t>
            </a:r>
            <a:endParaRPr lang="en-US" dirty="0"/>
          </a:p>
        </p:txBody>
      </p:sp>
      <p:sp>
        <p:nvSpPr>
          <p:cNvPr id="3" name="Content Placeholder 2"/>
          <p:cNvSpPr>
            <a:spLocks noGrp="1"/>
          </p:cNvSpPr>
          <p:nvPr>
            <p:ph idx="1"/>
          </p:nvPr>
        </p:nvSpPr>
        <p:spPr/>
        <p:txBody>
          <a:bodyPr/>
          <a:lstStyle/>
          <a:p>
            <a:r>
              <a:rPr lang="en-GB" dirty="0" smtClean="0"/>
              <a:t>Understanding the physiology of the nose and </a:t>
            </a:r>
            <a:r>
              <a:rPr lang="en-GB" dirty="0" err="1" smtClean="0"/>
              <a:t>paranasal</a:t>
            </a:r>
            <a:r>
              <a:rPr lang="en-GB" dirty="0" smtClean="0"/>
              <a:t> sinuses is integral to providing comprehensive care in family medicine.</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a:t>
            </a:r>
            <a:endParaRPr lang="en-US" dirty="0"/>
          </a:p>
        </p:txBody>
      </p:sp>
      <p:sp>
        <p:nvSpPr>
          <p:cNvPr id="3" name="Content Placeholder 2"/>
          <p:cNvSpPr>
            <a:spLocks noGrp="1"/>
          </p:cNvSpPr>
          <p:nvPr>
            <p:ph idx="1"/>
          </p:nvPr>
        </p:nvSpPr>
        <p:spPr/>
        <p:txBody>
          <a:bodyPr>
            <a:normAutofit/>
          </a:bodyPr>
          <a:lstStyle/>
          <a:p>
            <a:r>
              <a:rPr lang="en-GB" dirty="0" smtClean="0"/>
              <a:t>Some research has focused on genetic predispositions to nasal and sinus disorders, including studies on familial clustering of conditions like CRS and genetic variations associated with disease susceptibility.</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ARTIFICIAL INTELLIGENCE</a:t>
            </a:r>
            <a:endParaRPr lang="en-US" dirty="0"/>
          </a:p>
        </p:txBody>
      </p:sp>
      <p:sp>
        <p:nvSpPr>
          <p:cNvPr id="3" name="Content Placeholder 2"/>
          <p:cNvSpPr>
            <a:spLocks noGrp="1"/>
          </p:cNvSpPr>
          <p:nvPr>
            <p:ph idx="1"/>
          </p:nvPr>
        </p:nvSpPr>
        <p:spPr/>
        <p:txBody>
          <a:bodyPr/>
          <a:lstStyle/>
          <a:p>
            <a:r>
              <a:rPr lang="en-US" dirty="0" smtClean="0"/>
              <a:t>AI algorithms can analyze medical images such as CT scans, MRIs, and X-rays to detect abnormalities in the </a:t>
            </a:r>
            <a:r>
              <a:rPr lang="en-US" dirty="0" err="1" smtClean="0"/>
              <a:t>paranasal</a:t>
            </a:r>
            <a:r>
              <a:rPr lang="en-US" dirty="0" smtClean="0"/>
              <a:t> sinuses. By accurately identifying and localizing sinus pathologies like sinusitis, polyps, or tumors, AI can assist radiologists and clinicians in making faster and more accurate diagnoses.</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4153" y="2438400"/>
            <a:ext cx="6055697" cy="1446550"/>
          </a:xfrm>
          <a:prstGeom prst="rect">
            <a:avLst/>
          </a:prstGeom>
          <a:noFill/>
        </p:spPr>
        <p:txBody>
          <a:bodyPr wrap="none" lIns="91440" tIns="45720" rIns="91440" bIns="45720">
            <a:spAutoFit/>
          </a:bodyPr>
          <a:lstStyle/>
          <a:p>
            <a:pPr algn="ctr"/>
            <a:r>
              <a:rPr lang="en-US" sz="8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 YOU </a:t>
            </a:r>
            <a:endParaRPr lang="en-US" sz="8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Nose</a:t>
            </a:r>
            <a:endParaRPr lang="en-US" dirty="0"/>
          </a:p>
        </p:txBody>
      </p:sp>
      <p:sp>
        <p:nvSpPr>
          <p:cNvPr id="4" name="Content Placeholder 3"/>
          <p:cNvSpPr>
            <a:spLocks noGrp="1"/>
          </p:cNvSpPr>
          <p:nvPr>
            <p:ph sz="half" idx="1"/>
          </p:nvPr>
        </p:nvSpPr>
        <p:spPr/>
        <p:txBody>
          <a:bodyPr/>
          <a:lstStyle/>
          <a:p>
            <a:endParaRPr lang="en-US" dirty="0"/>
          </a:p>
          <a:p>
            <a:r>
              <a:rPr lang="en-US" dirty="0"/>
              <a:t>The nose consists of the </a:t>
            </a:r>
            <a:r>
              <a:rPr lang="en-US" b="1" i="1" dirty="0"/>
              <a:t>external nose </a:t>
            </a:r>
            <a:r>
              <a:rPr lang="en-US" dirty="0"/>
              <a:t>and the </a:t>
            </a:r>
            <a:r>
              <a:rPr lang="en-US" b="1" i="1" dirty="0"/>
              <a:t>nasal cavity</a:t>
            </a:r>
            <a:r>
              <a:rPr lang="en-US" dirty="0"/>
              <a:t>, </a:t>
            </a:r>
            <a:endParaRPr lang="en-US" dirty="0"/>
          </a:p>
          <a:p>
            <a:r>
              <a:rPr lang="en-US" dirty="0"/>
              <a:t>Both are divided by a septum into right and left halves.</a:t>
            </a:r>
            <a:endParaRPr lang="en-US" dirty="0"/>
          </a:p>
        </p:txBody>
      </p:sp>
      <p:pic>
        <p:nvPicPr>
          <p:cNvPr id="22529" name="Picture 1"/>
          <p:cNvPicPr>
            <a:picLocks noGrp="1" noChangeAspect="1" noChangeArrowheads="1"/>
          </p:cNvPicPr>
          <p:nvPr>
            <p:ph sz="half" idx="2"/>
          </p:nvPr>
        </p:nvPicPr>
        <p:blipFill>
          <a:blip r:embed="rId1" cstate="print"/>
          <a:srcRect/>
          <a:stretch>
            <a:fillRect/>
          </a:stretch>
        </p:blipFill>
        <p:spPr bwMode="auto">
          <a:xfrm>
            <a:off x="4762500" y="2133600"/>
            <a:ext cx="3924300" cy="32535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Nose</a:t>
            </a:r>
            <a:endParaRPr lang="en-US" dirty="0"/>
          </a:p>
        </p:txBody>
      </p:sp>
      <p:sp>
        <p:nvSpPr>
          <p:cNvPr id="3" name="Content Placeholder 2"/>
          <p:cNvSpPr>
            <a:spLocks noGrp="1"/>
          </p:cNvSpPr>
          <p:nvPr>
            <p:ph sz="half" idx="1"/>
          </p:nvPr>
        </p:nvSpPr>
        <p:spPr/>
        <p:txBody>
          <a:bodyPr/>
          <a:lstStyle/>
          <a:p>
            <a:r>
              <a:rPr lang="en-US" dirty="0"/>
              <a:t>The external nose has two elliptical orifices called the  </a:t>
            </a:r>
            <a:r>
              <a:rPr lang="en-US" b="1" i="1" dirty="0"/>
              <a:t>naris (nostrils)</a:t>
            </a:r>
            <a:r>
              <a:rPr lang="en-US" dirty="0"/>
              <a:t>, which are separated from each other by the </a:t>
            </a:r>
            <a:r>
              <a:rPr lang="en-US" b="1" i="1" dirty="0"/>
              <a:t>nasal septum</a:t>
            </a:r>
            <a:r>
              <a:rPr lang="en-US" dirty="0"/>
              <a:t>. </a:t>
            </a:r>
            <a:endParaRPr lang="en-US" dirty="0"/>
          </a:p>
          <a:p>
            <a:r>
              <a:rPr lang="en-US" dirty="0"/>
              <a:t>The lateral margin, the </a:t>
            </a:r>
            <a:r>
              <a:rPr lang="en-US" b="1" i="1" dirty="0"/>
              <a:t>ala </a:t>
            </a:r>
            <a:r>
              <a:rPr lang="en-US" b="1" i="1" dirty="0" err="1"/>
              <a:t>nasi</a:t>
            </a:r>
            <a:r>
              <a:rPr lang="en-US" dirty="0"/>
              <a:t>, is rounded and mobile.</a:t>
            </a:r>
            <a:endParaRPr lang="en-US" dirty="0"/>
          </a:p>
        </p:txBody>
      </p:sp>
      <p:pic>
        <p:nvPicPr>
          <p:cNvPr id="20483" name="Picture 3"/>
          <p:cNvPicPr>
            <a:picLocks noGrp="1" noChangeAspect="1" noChangeArrowheads="1"/>
          </p:cNvPicPr>
          <p:nvPr>
            <p:ph sz="half" idx="2"/>
          </p:nvPr>
        </p:nvPicPr>
        <p:blipFill>
          <a:blip r:embed="rId1" cstate="print"/>
          <a:srcRect/>
          <a:stretch>
            <a:fillRect/>
          </a:stretch>
        </p:blipFill>
        <p:spPr bwMode="auto">
          <a:xfrm>
            <a:off x="4495800" y="1981200"/>
            <a:ext cx="44958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Nose</a:t>
            </a:r>
            <a:endParaRPr lang="en-US" dirty="0"/>
          </a:p>
        </p:txBody>
      </p:sp>
      <p:pic>
        <p:nvPicPr>
          <p:cNvPr id="6" name="Picture 7" descr="22_02a"/>
          <p:cNvPicPr>
            <a:picLocks noGrp="1" noChangeAspect="1" noChangeArrowheads="1"/>
          </p:cNvPicPr>
          <p:nvPr>
            <p:ph idx="1"/>
          </p:nvPr>
        </p:nvPicPr>
        <p:blipFill>
          <a:blip r:embed="rId1" cstate="print"/>
          <a:srcRect l="7500" t="2499" r="626" b="1250"/>
          <a:stretch>
            <a:fillRect/>
          </a:stretch>
        </p:blipFill>
        <p:spPr bwMode="auto">
          <a:xfrm>
            <a:off x="533400" y="1371600"/>
            <a:ext cx="8382000" cy="5105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Nose</a:t>
            </a:r>
            <a:endParaRPr lang="en-US" dirty="0"/>
          </a:p>
        </p:txBody>
      </p:sp>
      <p:sp>
        <p:nvSpPr>
          <p:cNvPr id="5" name="Content Placeholder 4"/>
          <p:cNvSpPr>
            <a:spLocks noGrp="1"/>
          </p:cNvSpPr>
          <p:nvPr>
            <p:ph sz="half" idx="1"/>
          </p:nvPr>
        </p:nvSpPr>
        <p:spPr/>
        <p:txBody>
          <a:bodyPr>
            <a:normAutofit lnSpcReduction="10000"/>
          </a:bodyPr>
          <a:lstStyle/>
          <a:p>
            <a:r>
              <a:rPr lang="en-US" dirty="0"/>
              <a:t>The framework of the external nose is made up above by the </a:t>
            </a:r>
            <a:r>
              <a:rPr lang="en-US" b="1" i="1" dirty="0"/>
              <a:t>nasal bones</a:t>
            </a:r>
            <a:r>
              <a:rPr lang="en-US" dirty="0"/>
              <a:t>, the </a:t>
            </a:r>
            <a:r>
              <a:rPr lang="en-US" b="1" i="1" dirty="0"/>
              <a:t>frontal processes of the maxillae</a:t>
            </a:r>
            <a:r>
              <a:rPr lang="en-US" dirty="0"/>
              <a:t>, and </a:t>
            </a:r>
            <a:r>
              <a:rPr lang="en-US" b="1" i="1" dirty="0"/>
              <a:t>the nasal part of the frontal bone</a:t>
            </a:r>
            <a:r>
              <a:rPr lang="en-US" dirty="0"/>
              <a:t>. </a:t>
            </a:r>
            <a:endParaRPr lang="en-US" dirty="0"/>
          </a:p>
          <a:p>
            <a:r>
              <a:rPr lang="en-US" dirty="0"/>
              <a:t>Below, the framework is formed of plates of hyaline cartilage</a:t>
            </a:r>
            <a:endParaRPr lang="en-US" dirty="0"/>
          </a:p>
        </p:txBody>
      </p:sp>
      <p:pic>
        <p:nvPicPr>
          <p:cNvPr id="16386" name="Picture 2"/>
          <p:cNvPicPr>
            <a:picLocks noGrp="1" noChangeAspect="1" noChangeArrowheads="1"/>
          </p:cNvPicPr>
          <p:nvPr>
            <p:ph sz="half" idx="2"/>
          </p:nvPr>
        </p:nvPicPr>
        <p:blipFill>
          <a:blip r:embed="rId1" cstate="print"/>
          <a:srcRect/>
          <a:stretch>
            <a:fillRect/>
          </a:stretch>
        </p:blipFill>
        <p:spPr bwMode="auto">
          <a:xfrm>
            <a:off x="4648201" y="1600200"/>
            <a:ext cx="41148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10423</Words>
  <Application>WPS Presentation</Application>
  <PresentationFormat>On-screen Show (4:3)</PresentationFormat>
  <Paragraphs>327</Paragraphs>
  <Slides>54</Slides>
  <Notes>33</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0</vt:i4>
      </vt:variant>
      <vt:variant>
        <vt:lpstr>幻灯片标题</vt:lpstr>
      </vt:variant>
      <vt:variant>
        <vt:i4>54</vt:i4>
      </vt:variant>
    </vt:vector>
  </HeadingPairs>
  <TitlesOfParts>
    <vt:vector size="64" baseType="lpstr">
      <vt:lpstr>Arial</vt:lpstr>
      <vt:lpstr>SimSun</vt:lpstr>
      <vt:lpstr>Wingdings</vt:lpstr>
      <vt:lpstr>Century Gothic Bold</vt:lpstr>
      <vt:lpstr>Segoe Print</vt:lpstr>
      <vt:lpstr>Calibri</vt:lpstr>
      <vt:lpstr>Microsoft YaHei</vt:lpstr>
      <vt:lpstr>Arial Unicode MS</vt:lpstr>
      <vt:lpstr>Times New Roman</vt:lpstr>
      <vt:lpstr>Office Theme</vt:lpstr>
      <vt:lpstr>Anatomy of Nose and Paranasal Sinuses</vt:lpstr>
      <vt:lpstr>University Motto, Vision, Values &amp; Goals</vt:lpstr>
      <vt:lpstr>PowerPoint 演示文稿</vt:lpstr>
      <vt:lpstr>Sequence of LGIS</vt:lpstr>
      <vt:lpstr>LEARNING OBJECTIVES</vt:lpstr>
      <vt:lpstr>The Nose</vt:lpstr>
      <vt:lpstr>External Nose</vt:lpstr>
      <vt:lpstr>External Nose</vt:lpstr>
      <vt:lpstr>External Nose</vt:lpstr>
      <vt:lpstr>External Nose</vt:lpstr>
      <vt:lpstr>Blood Supply of the External Nose</vt:lpstr>
      <vt:lpstr>Nerve Supply of the External Nose</vt:lpstr>
      <vt:lpstr>Lymphatic Drainage</vt:lpstr>
      <vt:lpstr>INTERNAL NOSE</vt:lpstr>
      <vt:lpstr>Nasal Cavity</vt:lpstr>
      <vt:lpstr>The Floor of Nasal Cavity </vt:lpstr>
      <vt:lpstr>The Roof of Nasal Cavity </vt:lpstr>
      <vt:lpstr>The Medial Wall of Nasal Cavity </vt:lpstr>
      <vt:lpstr>The Nasal Septum</vt:lpstr>
      <vt:lpstr>The Lateral Walls of Nasal Cavity </vt:lpstr>
      <vt:lpstr>The Lateral Walls of Nasal Cavity </vt:lpstr>
      <vt:lpstr>The Lateral Walls of Nasal Cavity </vt:lpstr>
      <vt:lpstr>Openings Into the Nasal Cavity</vt:lpstr>
      <vt:lpstr>Blood Supply to the Nasal Cavity</vt:lpstr>
      <vt:lpstr>Blood Supply to the Nasal Cavity</vt:lpstr>
      <vt:lpstr>EPISTAXIS</vt:lpstr>
      <vt:lpstr>Nerve Supply of the Nasal Cavity</vt:lpstr>
      <vt:lpstr>AUTONOMIC NERVE SUPPLY</vt:lpstr>
      <vt:lpstr>Nerve Supply of the Nasal Cavity</vt:lpstr>
      <vt:lpstr>PowerPoint 演示文稿</vt:lpstr>
      <vt:lpstr>PowerPoint 演示文稿</vt:lpstr>
      <vt:lpstr>Lymph Drainage of the Nasal Cavity</vt:lpstr>
      <vt:lpstr>PHYSIOLOGY OF NOSE</vt:lpstr>
      <vt:lpstr>Clinical Notes</vt:lpstr>
      <vt:lpstr>OSTEOMEATAL COMPLEX</vt:lpstr>
      <vt:lpstr>OSTEOMEATAL COMPLEX</vt:lpstr>
      <vt:lpstr>OSTEOMEATAL COMPLEX-RELATED STRUCTURES</vt:lpstr>
      <vt:lpstr>OSTEOMEATAL COMPLEX-RELATED STRUCTURES</vt:lpstr>
      <vt:lpstr>The Paranasal Sinuses</vt:lpstr>
      <vt:lpstr>The Paranasal Sinuses</vt:lpstr>
      <vt:lpstr>Drainage of Mucus and Function of Paranasal Sinuses</vt:lpstr>
      <vt:lpstr>Maxillary Sinus</vt:lpstr>
      <vt:lpstr>Frontal Sinuses</vt:lpstr>
      <vt:lpstr>Sphenoidal Sinuses</vt:lpstr>
      <vt:lpstr>Ethmoid Sinuses</vt:lpstr>
      <vt:lpstr>Sinus Drainage Schema</vt:lpstr>
      <vt:lpstr>PHYSIOLOGY OF PARANASAL SINUSES</vt:lpstr>
      <vt:lpstr>PowerPoint 演示文稿</vt:lpstr>
      <vt:lpstr>Clinical Notes</vt:lpstr>
      <vt:lpstr>COMMUNITY MEDICINE</vt:lpstr>
      <vt:lpstr>FAMILY MEDICINE</vt:lpstr>
      <vt:lpstr>RESEARCH</vt:lpstr>
      <vt:lpstr>ARTIFICIAL INTELLIGENCE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of Nose and Paranasal Sinus</dc:title>
  <dc:creator>User</dc:creator>
  <cp:lastModifiedBy>Fatima Shahid</cp:lastModifiedBy>
  <cp:revision>39</cp:revision>
  <dcterms:created xsi:type="dcterms:W3CDTF">2006-08-16T00:00:00Z</dcterms:created>
  <dcterms:modified xsi:type="dcterms:W3CDTF">2025-01-30T08:15:20Z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A44B99CDCC5E4EA7961AE3DB5E625AE3</vt:lpwstr>
  </property>
  <property fmtid="{D5CDD505-2E9C-101B-9397-08002B2CF9AE}" pid="3" name="KSOProductBuildVer">
    <vt:lpwstr>1033-12.2.0.19805</vt:lpwstr>
  </property>
</Properties>
</file>