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0"/>
  </p:notesMasterIdLst>
  <p:sldIdLst>
    <p:sldId id="256" r:id="rId3"/>
    <p:sldId id="323" r:id="rId4"/>
    <p:sldId id="324" r:id="rId5"/>
    <p:sldId id="325" r:id="rId6"/>
    <p:sldId id="273" r:id="rId7"/>
    <p:sldId id="257" r:id="rId8"/>
    <p:sldId id="258" r:id="rId9"/>
    <p:sldId id="321" r:id="rId11"/>
    <p:sldId id="259" r:id="rId12"/>
    <p:sldId id="261" r:id="rId13"/>
    <p:sldId id="260" r:id="rId14"/>
    <p:sldId id="274" r:id="rId15"/>
    <p:sldId id="276" r:id="rId16"/>
    <p:sldId id="326" r:id="rId17"/>
    <p:sldId id="262" r:id="rId18"/>
    <p:sldId id="263" r:id="rId19"/>
    <p:sldId id="319" r:id="rId20"/>
    <p:sldId id="280" r:id="rId21"/>
    <p:sldId id="285" r:id="rId22"/>
    <p:sldId id="328" r:id="rId23"/>
    <p:sldId id="329" r:id="rId24"/>
    <p:sldId id="327" r:id="rId25"/>
    <p:sldId id="330" r:id="rId26"/>
    <p:sldId id="331" r:id="rId27"/>
    <p:sldId id="332" r:id="rId28"/>
    <p:sldId id="288" r:id="rId29"/>
    <p:sldId id="281" r:id="rId30"/>
    <p:sldId id="289" r:id="rId31"/>
    <p:sldId id="284" r:id="rId32"/>
    <p:sldId id="352" r:id="rId33"/>
    <p:sldId id="333" r:id="rId34"/>
  </p:sldIdLst>
  <p:sldSz cx="9144000" cy="6858000" type="screen4x3"/>
  <p:notesSz cx="6858000" cy="918972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89B9"/>
    <a:srgbClr val="FF2D82"/>
    <a:srgbClr val="FF0066"/>
    <a:srgbClr val="EAEAEA"/>
    <a:srgbClr val="B2B2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showGuides="1">
      <p:cViewPr varScale="1">
        <p:scale>
          <a:sx n="69" d="100"/>
          <a:sy n="69" d="100"/>
        </p:scale>
        <p:origin x="1200" y="44"/>
      </p:cViewPr>
      <p:guideLst>
        <p:guide orient="horz" pos="2160"/>
        <p:guide pos="28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362" y="-96"/>
      </p:cViewPr>
      <p:guideLst>
        <p:guide orient="horz" pos="2894"/>
        <p:guide pos="213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131888" y="688975"/>
            <a:ext cx="4594225" cy="3446463"/>
          </a:xfrm>
          <a:prstGeom prst="rect">
            <a:avLst/>
          </a:prstGeo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685800" y="4365625"/>
            <a:ext cx="5486400" cy="4135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3884613" y="872966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CAB3C23B-D5F3-4E49-910B-8825B568C64A}" type="slidenum">
              <a:rPr lang="ar-SA" altLang="en-US" b="1">
                <a:latin typeface="Tahoma" panose="020B0604030504040204" pitchFamily="34" charset="0"/>
              </a:rPr>
            </a:fld>
            <a:endParaRPr lang="en-US" altLang="en-US" b="1">
              <a:latin typeface="Tahoma" panose="020B0604030504040204" pitchFamily="34" charset="0"/>
            </a:endParaRPr>
          </a:p>
        </p:txBody>
      </p:sp>
      <p:sp>
        <p:nvSpPr>
          <p:cNvPr id="38915" name="Rectangle 2"/>
          <p:cNvSpPr>
            <a:spLocks noGrp="1" noRot="1" noChangeAspect="1" noChangeArrowheads="1" noTextEdit="1"/>
          </p:cNvSpPr>
          <p:nvPr>
            <p:ph type="sldImg"/>
          </p:nvPr>
        </p:nvSpPr>
        <p:spPr bwMode="auto">
          <a:xfrm>
            <a:off x="1131888" y="688975"/>
            <a:ext cx="4594225" cy="3446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8916" name="Rectangle 3"/>
          <p:cNvSpPr>
            <a:spLocks noGrp="1" noChangeArrowheads="1"/>
          </p:cNvSpPr>
          <p:nvPr>
            <p:ph type="body" idx="1"/>
          </p:nvPr>
        </p:nvSpPr>
        <p:spPr bwMode="auto">
          <a:xfrm>
            <a:off x="685800" y="4365625"/>
            <a:ext cx="5486400" cy="4135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844C20-3BBA-403F-B389-0B7CD9B8D236}" type="slidenum">
              <a:rPr lang="en-US" altLang="en-US"/>
            </a:fld>
            <a:endParaRPr lang="en-US"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FA2BDB-15BF-415D-BB99-2C8948555C65}" type="slidenum">
              <a:rPr lang="en-US" altLang="en-US"/>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B0C418-B47B-4115-BAD8-C6FC996618AB}" type="slidenum">
              <a:rPr lang="en-US" altLang="en-US"/>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2840C1-E719-4B17-B375-2FE6AFED34F3}" type="slidenum">
              <a:rPr lang="en-US" altLang="en-US"/>
            </a:fld>
            <a:endParaRPr lang="en-US"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47B598-561F-41EF-84C8-B27A5A3A415B}" type="slidenum">
              <a:rPr lang="en-US" altLang="en-US"/>
            </a:fld>
            <a:endParaRPr lang="en-US"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BCA9DF-AB5C-4443-B239-8C31BA58A7C8}" type="slidenum">
              <a:rPr lang="en-US" altLang="en-US"/>
            </a:fld>
            <a:endParaRPr lang="en-US"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0D84A80-D83D-49B6-8DD7-3AA0A4CB6253}" type="slidenum">
              <a:rPr lang="en-US" altLang="en-US"/>
            </a:fld>
            <a:endParaRPr lang="en-US"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D16CEA-885B-489F-A4D9-306904944B8E}" type="slidenum">
              <a:rPr lang="en-US" altLang="en-US"/>
            </a:fld>
            <a:endParaRPr lang="en-US"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C4F4F-C038-423D-9E2F-C2BB906BE39B}" type="slidenum">
              <a:rPr lang="en-US" altLang="en-US"/>
            </a:fld>
            <a:endParaRPr lang="en-US"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74E1B1-F920-4446-B637-6F55DA3D20DC}" type="slidenum">
              <a:rPr lang="en-US" altLang="en-US"/>
            </a:fld>
            <a:endParaRPr lang="en-US"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5137D4-519D-4C64-A25E-3634C9A68365}" type="slidenum">
              <a:rPr lang="en-US" altLang="en-US"/>
            </a:fld>
            <a:endParaRPr lang="en-US" alt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a:defRPr/>
            </a:pPr>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a:defRPr/>
            </a:pPr>
            <a:endParaRPr lang="en-US"/>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a:defRPr/>
            </a:pPr>
            <a:fld id="{89A9FFE9-1159-436C-965F-51C74377E4D7}"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4.xml"/><Relationship Id="rId2" Type="http://schemas.openxmlformats.org/officeDocument/2006/relationships/image" Target="../media/image7.png"/><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3124200"/>
            <a:ext cx="6716395" cy="1143000"/>
          </a:xfrm>
        </p:spPr>
        <p:txBody>
          <a:bodyPr lIns="92075" tIns="46038" rIns="92075" bIns="46038" rtlCol="0" anchor="ctr">
            <a:normAutofit fontScale="90000"/>
          </a:bodyPr>
          <a:lstStyle/>
          <a:p>
            <a:pPr algn="ctr" eaLnBrk="1" fontAlgn="auto" hangingPunct="1">
              <a:spcAft>
                <a:spcPts val="0"/>
              </a:spcAft>
              <a:defRPr/>
            </a:pPr>
            <a:r>
              <a:rPr lang="en-US" altLang="en-US" sz="3600" b="1" dirty="0">
                <a:solidFill>
                  <a:schemeClr val="tx1">
                    <a:lumMod val="85000"/>
                    <a:lumOff val="15000"/>
                  </a:schemeClr>
                </a:solidFill>
              </a:rPr>
              <a:t>ANATOMY AND PHYSIOLOGY OF THE EAR AND VESTIBULAR SYSTEM</a:t>
            </a:r>
            <a:r>
              <a:rPr lang="en-US" altLang="en-US" b="1" dirty="0">
                <a:solidFill>
                  <a:schemeClr val="tx1">
                    <a:lumMod val="85000"/>
                    <a:lumOff val="15000"/>
                  </a:schemeClr>
                </a:solidFill>
              </a:rPr>
              <a:t> </a:t>
            </a:r>
            <a:endParaRPr lang="en-US" altLang="en-US" b="1" dirty="0">
              <a:solidFill>
                <a:schemeClr val="tx1">
                  <a:lumMod val="85000"/>
                  <a:lumOff val="15000"/>
                </a:schemeClr>
              </a:solidFill>
            </a:endParaRPr>
          </a:p>
        </p:txBody>
      </p:sp>
      <p:sp>
        <p:nvSpPr>
          <p:cNvPr id="18435" name="Rectangle 3"/>
          <p:cNvSpPr>
            <a:spLocks noChangeArrowheads="1"/>
          </p:cNvSpPr>
          <p:nvPr/>
        </p:nvSpPr>
        <p:spPr bwMode="auto">
          <a:xfrm>
            <a:off x="1295400" y="4343400"/>
            <a:ext cx="7596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endParaRPr lang="en-US" altLang="en-US" sz="2800" b="1" dirty="0">
              <a:solidFill>
                <a:schemeClr val="accent1"/>
              </a:solidFill>
              <a:latin typeface="Tahoma" panose="020B0604030504040204" pitchFamily="34" charset="0"/>
            </a:endParaRPr>
          </a:p>
        </p:txBody>
      </p:sp>
      <p:pic>
        <p:nvPicPr>
          <p:cNvPr id="2" name="Picture 1"/>
          <p:cNvPicPr>
            <a:picLocks noChangeAspect="1"/>
          </p:cNvPicPr>
          <p:nvPr/>
        </p:nvPicPr>
        <p:blipFill>
          <a:blip r:embed="rId1"/>
          <a:stretch>
            <a:fillRect/>
          </a:stretch>
        </p:blipFill>
        <p:spPr>
          <a:xfrm>
            <a:off x="1106805" y="4765040"/>
            <a:ext cx="6823710" cy="1688465"/>
          </a:xfrm>
          <a:prstGeom prst="rect">
            <a:avLst/>
          </a:prstGeom>
        </p:spPr>
      </p:pic>
      <p:pic>
        <p:nvPicPr>
          <p:cNvPr id="3" name="Picture 2"/>
          <p:cNvPicPr>
            <a:picLocks noChangeAspect="1"/>
          </p:cNvPicPr>
          <p:nvPr/>
        </p:nvPicPr>
        <p:blipFill>
          <a:blip r:embed="rId2"/>
          <a:srcRect l="15927" t="23077" r="22639" b="15385"/>
          <a:stretch>
            <a:fillRect/>
          </a:stretch>
        </p:blipFill>
        <p:spPr>
          <a:xfrm>
            <a:off x="5624195" y="914400"/>
            <a:ext cx="3267710" cy="1559560"/>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lIns="92075" tIns="46038" rIns="92075" bIns="46038" anchor="ctr"/>
          <a:lstStyle/>
          <a:p>
            <a:pPr algn="ctr" eaLnBrk="1" hangingPunct="1"/>
            <a:r>
              <a:rPr lang="en-US" altLang="en-US" sz="4000" b="1">
                <a:solidFill>
                  <a:schemeClr val="accent1"/>
                </a:solidFill>
              </a:rPr>
              <a:t>Tympanic Membrane</a:t>
            </a:r>
            <a:endParaRPr lang="en-US" altLang="en-US" sz="4000" b="1" i="1">
              <a:solidFill>
                <a:schemeClr val="accent1"/>
              </a:solidFill>
            </a:endParaRPr>
          </a:p>
        </p:txBody>
      </p:sp>
      <p:sp>
        <p:nvSpPr>
          <p:cNvPr id="29699" name="Rectangle 4"/>
          <p:cNvSpPr>
            <a:spLocks noGrp="1" noChangeArrowheads="1"/>
          </p:cNvSpPr>
          <p:nvPr>
            <p:ph type="body" sz="half" idx="2"/>
          </p:nvPr>
        </p:nvSpPr>
        <p:spPr>
          <a:xfrm>
            <a:off x="461010" y="1368425"/>
            <a:ext cx="8656320" cy="3054350"/>
          </a:xfrm>
          <a:noFill/>
        </p:spPr>
        <p:txBody>
          <a:bodyPr lIns="92075" tIns="46038" rIns="92075" bIns="46038"/>
          <a:lstStyle/>
          <a:p>
            <a:pPr eaLnBrk="1" hangingPunct="1">
              <a:buFont typeface="Wingdings" panose="05000000000000000000" pitchFamily="2" charset="2"/>
              <a:buChar char="v"/>
            </a:pPr>
            <a:r>
              <a:rPr lang="en-US" altLang="en-US" sz="2000" dirty="0">
                <a:solidFill>
                  <a:schemeClr val="tx1"/>
                </a:solidFill>
              </a:rPr>
              <a:t>Thin membrane</a:t>
            </a:r>
            <a:endParaRPr lang="en-US" altLang="en-US" sz="2000" dirty="0">
              <a:solidFill>
                <a:schemeClr val="tx1"/>
              </a:solidFill>
            </a:endParaRPr>
          </a:p>
          <a:p>
            <a:pPr eaLnBrk="1" hangingPunct="1">
              <a:buFont typeface="Wingdings" panose="05000000000000000000" pitchFamily="2" charset="2"/>
              <a:buChar char="v"/>
            </a:pPr>
            <a:r>
              <a:rPr lang="en-US" altLang="en-US" sz="2000" dirty="0">
                <a:solidFill>
                  <a:schemeClr val="tx1"/>
                </a:solidFill>
              </a:rPr>
              <a:t>Forms boundary between outer and middle ear</a:t>
            </a:r>
            <a:endParaRPr lang="en-US" altLang="en-US" sz="2000" dirty="0">
              <a:solidFill>
                <a:schemeClr val="tx1"/>
              </a:solidFill>
            </a:endParaRPr>
          </a:p>
          <a:p>
            <a:pPr eaLnBrk="1" hangingPunct="1">
              <a:buFont typeface="Wingdings" panose="05000000000000000000" pitchFamily="2" charset="2"/>
              <a:buChar char="v"/>
            </a:pPr>
            <a:r>
              <a:rPr lang="en-US" altLang="en-US" sz="2000" dirty="0" smtClean="0">
                <a:solidFill>
                  <a:schemeClr val="tx1"/>
                </a:solidFill>
              </a:rPr>
              <a:t>Vibrates </a:t>
            </a:r>
            <a:r>
              <a:rPr lang="en-US" altLang="en-US" sz="2000" dirty="0">
                <a:solidFill>
                  <a:schemeClr val="tx1"/>
                </a:solidFill>
              </a:rPr>
              <a:t>in response to sound waves</a:t>
            </a:r>
            <a:endParaRPr lang="en-US" altLang="en-US" sz="2000" dirty="0">
              <a:solidFill>
                <a:schemeClr val="tx1"/>
              </a:solidFill>
            </a:endParaRPr>
          </a:p>
          <a:p>
            <a:pPr eaLnBrk="1" hangingPunct="1">
              <a:buFont typeface="Wingdings" panose="05000000000000000000" pitchFamily="2" charset="2"/>
              <a:buChar char="v"/>
            </a:pPr>
            <a:r>
              <a:rPr lang="en-US" altLang="en-US" sz="2000" dirty="0">
                <a:solidFill>
                  <a:schemeClr val="tx1"/>
                </a:solidFill>
              </a:rPr>
              <a:t>Changes acoustical energy into mechanical energy</a:t>
            </a:r>
            <a:endParaRPr lang="en-US" altLang="en-US" sz="2000" dirty="0">
              <a:solidFill>
                <a:schemeClr val="tx1"/>
              </a:solidFill>
            </a:endParaRPr>
          </a:p>
        </p:txBody>
      </p:sp>
      <p:pic>
        <p:nvPicPr>
          <p:cNvPr id="29700" name="Picture 12" descr="39"/>
          <p:cNvPicPr>
            <a:picLocks noChangeAspect="1" noChangeArrowheads="1"/>
          </p:cNvPicPr>
          <p:nvPr/>
        </p:nvPicPr>
        <p:blipFill>
          <a:blip r:embed="rId1">
            <a:extLst>
              <a:ext uri="{28A0092B-C50C-407E-A947-70E740481C1C}">
                <a14:useLocalDpi xmlns:a14="http://schemas.microsoft.com/office/drawing/2010/main" val="0"/>
              </a:ext>
            </a:extLst>
          </a:blip>
          <a:srcRect r="48894" b="12903"/>
          <a:stretch>
            <a:fillRect/>
          </a:stretch>
        </p:blipFill>
        <p:spPr bwMode="auto">
          <a:xfrm>
            <a:off x="2209800" y="4191000"/>
            <a:ext cx="586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42900"/>
            <a:ext cx="8305800" cy="1104900"/>
          </a:xfrm>
          <a:noFill/>
        </p:spPr>
        <p:txBody>
          <a:bodyPr lIns="92075" tIns="46038" rIns="92075" bIns="46038" anchor="ctr"/>
          <a:lstStyle/>
          <a:p>
            <a:pPr algn="ctr" eaLnBrk="1" hangingPunct="1"/>
            <a:r>
              <a:rPr lang="en-US" altLang="en-US" sz="3600" b="1">
                <a:solidFill>
                  <a:schemeClr val="accent1"/>
                </a:solidFill>
              </a:rPr>
              <a:t>Mastoid Process of Temporal Bone</a:t>
            </a:r>
            <a:endParaRPr lang="en-US" altLang="en-US" sz="3600" b="1">
              <a:solidFill>
                <a:schemeClr val="accent1"/>
              </a:solidFill>
            </a:endParaRPr>
          </a:p>
        </p:txBody>
      </p:sp>
      <p:sp>
        <p:nvSpPr>
          <p:cNvPr id="28675" name="Rectangle 3"/>
          <p:cNvSpPr>
            <a:spLocks noGrp="1" noChangeArrowheads="1"/>
          </p:cNvSpPr>
          <p:nvPr>
            <p:ph type="body" sz="half" idx="1"/>
          </p:nvPr>
        </p:nvSpPr>
        <p:spPr>
          <a:xfrm>
            <a:off x="685800" y="1600200"/>
            <a:ext cx="8534400" cy="4114800"/>
          </a:xfrm>
          <a:noFill/>
        </p:spPr>
        <p:txBody>
          <a:bodyPr lIns="92075" tIns="46038" rIns="92075" bIns="46038"/>
          <a:lstStyle/>
          <a:p>
            <a:pPr eaLnBrk="1" hangingPunct="1">
              <a:lnSpc>
                <a:spcPct val="90000"/>
              </a:lnSpc>
              <a:buFont typeface="Wingdings" panose="05000000000000000000" pitchFamily="2" charset="2"/>
              <a:buChar char="v"/>
            </a:pPr>
            <a:r>
              <a:rPr lang="en-US" altLang="en-US" sz="2000" dirty="0"/>
              <a:t>Bony ridge behind the auricle</a:t>
            </a:r>
            <a:endParaRPr lang="en-US" altLang="en-US" sz="2000" dirty="0"/>
          </a:p>
          <a:p>
            <a:pPr eaLnBrk="1" hangingPunct="1">
              <a:lnSpc>
                <a:spcPct val="90000"/>
              </a:lnSpc>
              <a:buFont typeface="Wingdings" panose="05000000000000000000" pitchFamily="2" charset="2"/>
              <a:buChar char="v"/>
            </a:pPr>
            <a:r>
              <a:rPr lang="en-US" altLang="en-US" sz="2000" dirty="0"/>
              <a:t>Hardest bone in body, protects cochlea and vestibular system</a:t>
            </a:r>
            <a:endParaRPr lang="en-US" altLang="en-US" sz="2000" dirty="0"/>
          </a:p>
          <a:p>
            <a:pPr eaLnBrk="1" hangingPunct="1">
              <a:lnSpc>
                <a:spcPct val="90000"/>
              </a:lnSpc>
              <a:buFont typeface="Wingdings" panose="05000000000000000000" pitchFamily="2" charset="2"/>
              <a:buChar char="v"/>
            </a:pPr>
            <a:r>
              <a:rPr lang="en-US" altLang="en-US" sz="2000" dirty="0"/>
              <a:t>Provides support to the external ear and posterior wall of the middle ear cavity</a:t>
            </a:r>
            <a:endParaRPr lang="en-US" altLang="en-US" sz="2000" dirty="0"/>
          </a:p>
          <a:p>
            <a:pPr eaLnBrk="1" hangingPunct="1">
              <a:lnSpc>
                <a:spcPct val="90000"/>
              </a:lnSpc>
              <a:buFont typeface="Wingdings" panose="05000000000000000000" pitchFamily="2" charset="2"/>
              <a:buChar char="v"/>
            </a:pPr>
            <a:r>
              <a:rPr lang="en-US" altLang="en-US" sz="2000" dirty="0"/>
              <a:t>Contains air </a:t>
            </a:r>
            <a:r>
              <a:rPr lang="en-US" altLang="en-US" sz="2000" dirty="0" smtClean="0"/>
              <a:t>cells.</a:t>
            </a:r>
            <a:endParaRPr lang="en-US" altLang="en-US" sz="2000" dirty="0"/>
          </a:p>
          <a:p>
            <a:pPr eaLnBrk="1" hangingPunct="1">
              <a:lnSpc>
                <a:spcPct val="90000"/>
              </a:lnSpc>
              <a:buFont typeface="Wingdings" panose="05000000000000000000" pitchFamily="2" charset="2"/>
              <a:buChar char="v"/>
            </a:pPr>
            <a:endParaRPr lang="en-US" altLang="en-US" sz="2400" dirty="0"/>
          </a:p>
          <a:p>
            <a:pPr eaLnBrk="1" hangingPunct="1">
              <a:lnSpc>
                <a:spcPct val="90000"/>
              </a:lnSpc>
            </a:pPr>
            <a:endParaRPr lang="en-US" altLang="en-US" sz="2000" b="1" dirty="0"/>
          </a:p>
        </p:txBody>
      </p:sp>
      <p:graphicFrame>
        <p:nvGraphicFramePr>
          <p:cNvPr id="28676" name="Object 1024"/>
          <p:cNvGraphicFramePr>
            <a:graphicFrameLocks noGrp="1"/>
          </p:cNvGraphicFramePr>
          <p:nvPr>
            <p:ph type="clipArt" sz="half" idx="2"/>
          </p:nvPr>
        </p:nvGraphicFramePr>
        <p:xfrm>
          <a:off x="1524000" y="4419600"/>
          <a:ext cx="6781800" cy="2316163"/>
        </p:xfrm>
        <a:graphic>
          <a:graphicData uri="http://schemas.openxmlformats.org/presentationml/2006/ole">
            <mc:AlternateContent xmlns:mc="http://schemas.openxmlformats.org/markup-compatibility/2006">
              <mc:Choice xmlns:v="urn:schemas-microsoft-com:vml" Requires="v">
                <p:oleObj spid="_x0000_s2052" name="Clip" r:id="rId1" imgW="2438400" imgH="1828800" progId="MS_ClipArt_Gallery.2">
                  <p:embed/>
                </p:oleObj>
              </mc:Choice>
              <mc:Fallback>
                <p:oleObj name="Clip" r:id="rId1" imgW="2438400" imgH="1828800" progId="MS_ClipArt_Gallery.2">
                  <p:embed/>
                  <p:pic>
                    <p:nvPicPr>
                      <p:cNvPr id="0" name="Object 1024"/>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19600"/>
                        <a:ext cx="67818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00"/>
                                        <p:tgtEl>
                                          <p:spTgt spid="2867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wipe(down)">
                                      <p:cBhvr>
                                        <p:cTn id="10" dur="500"/>
                                        <p:tgtEl>
                                          <p:spTgt spid="2867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wipe(down)">
                                      <p:cBhvr>
                                        <p:cTn id="13" dur="500"/>
                                        <p:tgtEl>
                                          <p:spTgt spid="2867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wipe(down)">
                                      <p:cBhvr>
                                        <p:cTn id="16"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9730" y="624205"/>
            <a:ext cx="8154670" cy="1280795"/>
          </a:xfrm>
        </p:spPr>
        <p:txBody>
          <a:bodyPr/>
          <a:lstStyle/>
          <a:p>
            <a:pPr algn="ctr" eaLnBrk="1" hangingPunct="1"/>
            <a:r>
              <a:rPr lang="en-US" altLang="en-US" sz="4000" b="1">
                <a:solidFill>
                  <a:schemeClr val="accent1"/>
                </a:solidFill>
              </a:rPr>
              <a:t>MIDDLE EAR CLEFT</a:t>
            </a:r>
            <a:endParaRPr lang="en-US" altLang="en-US" sz="4000" b="1">
              <a:solidFill>
                <a:schemeClr val="accent1"/>
              </a:solidFill>
            </a:endParaRPr>
          </a:p>
        </p:txBody>
      </p:sp>
      <p:sp>
        <p:nvSpPr>
          <p:cNvPr id="30723" name="Rectangle 3"/>
          <p:cNvSpPr>
            <a:spLocks noGrp="1" noChangeArrowheads="1"/>
          </p:cNvSpPr>
          <p:nvPr>
            <p:ph idx="1"/>
          </p:nvPr>
        </p:nvSpPr>
        <p:spPr>
          <a:xfrm>
            <a:off x="1447800" y="2462213"/>
            <a:ext cx="6591300" cy="3778250"/>
          </a:xfrm>
        </p:spPr>
        <p:txBody>
          <a:bodyPr/>
          <a:lstStyle/>
          <a:p>
            <a:pPr eaLnBrk="1" hangingPunct="1">
              <a:buFont typeface="Wingdings" panose="05000000000000000000" pitchFamily="2" charset="2"/>
              <a:buChar char="v"/>
            </a:pPr>
            <a:r>
              <a:rPr lang="en-US" altLang="en-US" sz="2000"/>
              <a:t>Middle ear cavity</a:t>
            </a:r>
            <a:endParaRPr lang="en-US" altLang="en-US" sz="2000"/>
          </a:p>
          <a:p>
            <a:pPr eaLnBrk="1" hangingPunct="1">
              <a:buFont typeface="Wingdings" panose="05000000000000000000" pitchFamily="2" charset="2"/>
              <a:buChar char="v"/>
            </a:pPr>
            <a:r>
              <a:rPr lang="en-US" altLang="en-US" sz="2000"/>
              <a:t>Additus</a:t>
            </a:r>
            <a:endParaRPr lang="en-US" altLang="en-US" sz="2000"/>
          </a:p>
          <a:p>
            <a:pPr eaLnBrk="1" hangingPunct="1">
              <a:buFont typeface="Wingdings" panose="05000000000000000000" pitchFamily="2" charset="2"/>
              <a:buChar char="v"/>
            </a:pPr>
            <a:r>
              <a:rPr lang="en-US" altLang="en-US" sz="2000"/>
              <a:t>Antrum</a:t>
            </a:r>
            <a:endParaRPr lang="en-US" altLang="en-US" sz="2000"/>
          </a:p>
          <a:p>
            <a:pPr eaLnBrk="1" hangingPunct="1">
              <a:buFont typeface="Wingdings" panose="05000000000000000000" pitchFamily="2" charset="2"/>
              <a:buChar char="v"/>
            </a:pPr>
            <a:r>
              <a:rPr lang="en-US" altLang="en-US" sz="2000"/>
              <a:t>Mastoid air cells</a:t>
            </a:r>
            <a:endParaRPr lang="en-US" altLang="en-US" sz="2000"/>
          </a:p>
          <a:p>
            <a:pPr eaLnBrk="1" hangingPunct="1">
              <a:buFont typeface="Wingdings" panose="05000000000000000000" pitchFamily="2" charset="2"/>
              <a:buChar char="v"/>
            </a:pPr>
            <a:r>
              <a:rPr lang="en-US" altLang="en-US" sz="2000"/>
              <a:t>Eustachian tube</a:t>
            </a:r>
            <a:endParaRPr lang="en-US" altLang="en-US" sz="2000"/>
          </a:p>
        </p:txBody>
      </p:sp>
      <p:pic>
        <p:nvPicPr>
          <p:cNvPr id="2" name="Picture 15" descr="m e"/>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105400" y="2462530"/>
            <a:ext cx="3753485" cy="215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4470" y="624205"/>
            <a:ext cx="8329930" cy="1280795"/>
          </a:xfrm>
        </p:spPr>
        <p:txBody>
          <a:bodyPr/>
          <a:lstStyle/>
          <a:p>
            <a:pPr eaLnBrk="1" hangingPunct="1"/>
            <a:r>
              <a:rPr lang="en-US" altLang="en-US" sz="3600" b="1">
                <a:solidFill>
                  <a:schemeClr val="accent1"/>
                </a:solidFill>
              </a:rPr>
              <a:t>MIDDLE EAR CAVITY</a:t>
            </a:r>
            <a:endParaRPr lang="en-US" altLang="en-US" sz="3600" b="1">
              <a:solidFill>
                <a:schemeClr val="accent1"/>
              </a:solidFill>
            </a:endParaRPr>
          </a:p>
        </p:txBody>
      </p:sp>
      <p:sp>
        <p:nvSpPr>
          <p:cNvPr id="33795" name="Rectangle 3"/>
          <p:cNvSpPr>
            <a:spLocks noGrp="1" noChangeArrowheads="1"/>
          </p:cNvSpPr>
          <p:nvPr>
            <p:ph idx="1"/>
          </p:nvPr>
        </p:nvSpPr>
        <p:spPr>
          <a:xfrm>
            <a:off x="1944688" y="1676400"/>
            <a:ext cx="6132512" cy="4456113"/>
          </a:xfrm>
        </p:spPr>
        <p:txBody>
          <a:bodyPr/>
          <a:lstStyle/>
          <a:p>
            <a:pPr eaLnBrk="1" hangingPunct="1">
              <a:buFont typeface="Wingdings" panose="05000000000000000000" pitchFamily="2" charset="2"/>
              <a:buChar char="v"/>
            </a:pPr>
            <a:r>
              <a:rPr lang="en-US" altLang="en-US" sz="2000"/>
              <a:t>6 sided box</a:t>
            </a:r>
            <a:endParaRPr lang="en-US" altLang="en-US" sz="2000"/>
          </a:p>
          <a:p>
            <a:pPr eaLnBrk="1" hangingPunct="1">
              <a:buFont typeface="Wingdings" panose="05000000000000000000" pitchFamily="2" charset="2"/>
              <a:buChar char="v"/>
            </a:pPr>
            <a:r>
              <a:rPr lang="en-US" altLang="en-US" sz="2000"/>
              <a:t>Lateral wall</a:t>
            </a:r>
            <a:endParaRPr lang="en-US" altLang="en-US" sz="2000"/>
          </a:p>
          <a:p>
            <a:pPr eaLnBrk="1" hangingPunct="1">
              <a:buFont typeface="Wingdings" panose="05000000000000000000" pitchFamily="2" charset="2"/>
              <a:buChar char="v"/>
            </a:pPr>
            <a:r>
              <a:rPr lang="en-US" altLang="en-US" sz="2000"/>
              <a:t>Medial wall</a:t>
            </a:r>
            <a:endParaRPr lang="en-US" altLang="en-US" sz="2000"/>
          </a:p>
          <a:p>
            <a:pPr eaLnBrk="1" hangingPunct="1">
              <a:buFont typeface="Wingdings" panose="05000000000000000000" pitchFamily="2" charset="2"/>
              <a:buChar char="v"/>
            </a:pPr>
            <a:r>
              <a:rPr lang="en-US" altLang="en-US" sz="2000"/>
              <a:t>Anterior wall</a:t>
            </a:r>
            <a:endParaRPr lang="en-US" altLang="en-US" sz="2000"/>
          </a:p>
          <a:p>
            <a:pPr eaLnBrk="1" hangingPunct="1">
              <a:buFont typeface="Wingdings" panose="05000000000000000000" pitchFamily="2" charset="2"/>
              <a:buChar char="v"/>
            </a:pPr>
            <a:r>
              <a:rPr lang="en-US" altLang="en-US" sz="2000"/>
              <a:t>Posterior wall</a:t>
            </a:r>
            <a:endParaRPr lang="en-US" altLang="en-US" sz="2000"/>
          </a:p>
          <a:p>
            <a:pPr eaLnBrk="1" hangingPunct="1">
              <a:buFont typeface="Wingdings" panose="05000000000000000000" pitchFamily="2" charset="2"/>
              <a:buChar char="v"/>
            </a:pPr>
            <a:r>
              <a:rPr lang="en-US" altLang="en-US" sz="2000"/>
              <a:t>Roof </a:t>
            </a:r>
            <a:endParaRPr lang="en-US" altLang="en-US" sz="2000"/>
          </a:p>
          <a:p>
            <a:pPr eaLnBrk="1" hangingPunct="1">
              <a:buFont typeface="Wingdings" panose="05000000000000000000" pitchFamily="2" charset="2"/>
              <a:buChar char="v"/>
            </a:pPr>
            <a:r>
              <a:rPr lang="en-US" altLang="en-US" sz="2000"/>
              <a:t>Floor</a:t>
            </a:r>
            <a:endParaRPr lang="en-US" altLang="en-US" sz="2000"/>
          </a:p>
        </p:txBody>
      </p:sp>
      <p:pic>
        <p:nvPicPr>
          <p:cNvPr id="33796" name="Picture 19" descr="Anatomy of Middle Ear with Clinical correlation | Epomedic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0" y="2209800"/>
            <a:ext cx="3292475" cy="270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8285" y="624205"/>
            <a:ext cx="8286115" cy="1280795"/>
          </a:xfrm>
        </p:spPr>
        <p:txBody>
          <a:bodyPr/>
          <a:lstStyle/>
          <a:p>
            <a:pPr algn="ctr" eaLnBrk="1" hangingPunct="1"/>
            <a:r>
              <a:rPr lang="en-US" altLang="en-US" sz="4000" b="1">
                <a:solidFill>
                  <a:schemeClr val="accent1"/>
                </a:solidFill>
              </a:rPr>
              <a:t>MEDIAL WALL</a:t>
            </a:r>
            <a:endParaRPr lang="en-US" altLang="en-US" sz="4000" b="1">
              <a:solidFill>
                <a:schemeClr val="accent1"/>
              </a:solidFill>
            </a:endParaRPr>
          </a:p>
        </p:txBody>
      </p:sp>
      <p:pic>
        <p:nvPicPr>
          <p:cNvPr id="34819" name="Picture 2" descr="Middle Ear – Earth's La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2057400"/>
            <a:ext cx="4987290" cy="368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093200" cy="1143000"/>
          </a:xfrm>
          <a:noFill/>
        </p:spPr>
        <p:txBody>
          <a:bodyPr lIns="92075" tIns="46038" rIns="92075" bIns="46038" anchor="ctr"/>
          <a:lstStyle/>
          <a:p>
            <a:pPr algn="ctr" eaLnBrk="1" hangingPunct="1"/>
            <a:r>
              <a:rPr lang="en-US" altLang="en-US" sz="4000" b="1">
                <a:solidFill>
                  <a:schemeClr val="accent1"/>
                </a:solidFill>
              </a:rPr>
              <a:t>The Ossicles</a:t>
            </a:r>
            <a:endParaRPr lang="en-US" altLang="en-US" sz="4000" b="1" i="1">
              <a:solidFill>
                <a:schemeClr val="accent1"/>
              </a:solidFill>
            </a:endParaRPr>
          </a:p>
        </p:txBody>
      </p:sp>
      <p:sp>
        <p:nvSpPr>
          <p:cNvPr id="4100" name="Rectangle 3"/>
          <p:cNvSpPr>
            <a:spLocks noGrp="1" noChangeArrowheads="1"/>
          </p:cNvSpPr>
          <p:nvPr>
            <p:ph type="body" sz="half" idx="1"/>
          </p:nvPr>
        </p:nvSpPr>
        <p:spPr>
          <a:xfrm>
            <a:off x="762000" y="1447800"/>
            <a:ext cx="4597400" cy="4800600"/>
          </a:xfrm>
        </p:spPr>
        <p:txBody>
          <a:bodyPr lIns="92075" tIns="46038" rIns="92075" bIns="46038" rtlCol="0">
            <a:normAutofit/>
          </a:bodyPr>
          <a:lstStyle/>
          <a:p>
            <a:pPr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Ossicular chain = malleus, incus &amp; stapes</a:t>
            </a:r>
            <a:endParaRPr lang="en-US" altLang="en-US" sz="2000" dirty="0">
              <a:solidFill>
                <a:schemeClr val="tx1">
                  <a:lumMod val="75000"/>
                  <a:lumOff val="25000"/>
                </a:schemeClr>
              </a:solidFill>
            </a:endParaRPr>
          </a:p>
          <a:p>
            <a:pPr eaLnBrk="1" fontAlgn="auto" hangingPunct="1">
              <a:spcAft>
                <a:spcPts val="0"/>
              </a:spcAft>
              <a:buFont typeface="Wingdings" panose="05000000000000000000" pitchFamily="2" charset="2"/>
              <a:buChar char="q"/>
              <a:defRPr/>
            </a:pPr>
            <a:r>
              <a:rPr lang="en-US" altLang="en-US" sz="2000" dirty="0">
                <a:solidFill>
                  <a:srgbClr val="006600"/>
                </a:solidFill>
              </a:rPr>
              <a:t>Malleus</a:t>
            </a:r>
            <a:endParaRPr lang="en-US" altLang="en-US" sz="2000" dirty="0">
              <a:solidFill>
                <a:srgbClr val="006600"/>
              </a:solidFill>
            </a:endParaRPr>
          </a:p>
          <a:p>
            <a:pPr lvl="1" eaLnBrk="1" fontAlgn="auto" hangingPunct="1">
              <a:spcAft>
                <a:spcPts val="0"/>
              </a:spcAft>
              <a:buFont typeface="Wingdings" panose="05000000000000000000" pitchFamily="2" charset="2"/>
              <a:buChar char="v"/>
              <a:defRPr/>
            </a:pPr>
            <a:r>
              <a:rPr lang="en-US" altLang="en-US" sz="2000" dirty="0">
                <a:solidFill>
                  <a:schemeClr val="tx1">
                    <a:lumMod val="75000"/>
                    <a:lumOff val="25000"/>
                  </a:schemeClr>
                </a:solidFill>
              </a:rPr>
              <a:t>TM attaches at Umbo</a:t>
            </a:r>
            <a:endParaRPr lang="en-US" altLang="en-US" sz="2000" dirty="0">
              <a:solidFill>
                <a:schemeClr val="tx1">
                  <a:lumMod val="75000"/>
                  <a:lumOff val="25000"/>
                </a:schemeClr>
              </a:solidFill>
            </a:endParaRPr>
          </a:p>
          <a:p>
            <a:pPr eaLnBrk="1" fontAlgn="auto" hangingPunct="1">
              <a:spcAft>
                <a:spcPts val="0"/>
              </a:spcAft>
              <a:buFont typeface="Wingdings" panose="05000000000000000000" pitchFamily="2" charset="2"/>
              <a:buChar char="q"/>
              <a:defRPr/>
            </a:pPr>
            <a:r>
              <a:rPr lang="en-US" altLang="en-US" sz="2000" dirty="0">
                <a:solidFill>
                  <a:srgbClr val="006600"/>
                </a:solidFill>
              </a:rPr>
              <a:t>Incus</a:t>
            </a:r>
            <a:endParaRPr lang="en-US" altLang="en-US" sz="2000" dirty="0">
              <a:solidFill>
                <a:srgbClr val="006600"/>
              </a:solidFill>
            </a:endParaRPr>
          </a:p>
          <a:p>
            <a:pPr lvl="1" eaLnBrk="1" fontAlgn="auto" hangingPunct="1">
              <a:spcAft>
                <a:spcPts val="0"/>
              </a:spcAft>
              <a:buFont typeface="Wingdings" panose="05000000000000000000" pitchFamily="2" charset="2"/>
              <a:buChar char="v"/>
              <a:defRPr/>
            </a:pPr>
            <a:r>
              <a:rPr lang="en-US" altLang="en-US" sz="2000" dirty="0">
                <a:solidFill>
                  <a:schemeClr val="tx1">
                    <a:lumMod val="75000"/>
                    <a:lumOff val="25000"/>
                  </a:schemeClr>
                </a:solidFill>
              </a:rPr>
              <a:t>Connector function</a:t>
            </a:r>
            <a:endParaRPr lang="en-US" altLang="en-US" sz="2000" dirty="0">
              <a:solidFill>
                <a:schemeClr val="tx1">
                  <a:lumMod val="75000"/>
                  <a:lumOff val="25000"/>
                </a:schemeClr>
              </a:solidFill>
            </a:endParaRPr>
          </a:p>
          <a:p>
            <a:pPr eaLnBrk="1" fontAlgn="auto" hangingPunct="1">
              <a:spcAft>
                <a:spcPts val="0"/>
              </a:spcAft>
              <a:buFont typeface="Wingdings" panose="05000000000000000000" pitchFamily="2" charset="2"/>
              <a:buChar char="q"/>
              <a:defRPr/>
            </a:pPr>
            <a:r>
              <a:rPr lang="en-US" altLang="en-US" sz="2000" dirty="0">
                <a:solidFill>
                  <a:srgbClr val="006600"/>
                </a:solidFill>
              </a:rPr>
              <a:t>Stapes</a:t>
            </a:r>
            <a:endParaRPr lang="en-US" altLang="en-US" sz="2000" dirty="0">
              <a:solidFill>
                <a:srgbClr val="006600"/>
              </a:solidFill>
            </a:endParaRPr>
          </a:p>
          <a:p>
            <a:pPr lvl="1" eaLnBrk="1" fontAlgn="auto" hangingPunct="1">
              <a:spcAft>
                <a:spcPts val="0"/>
              </a:spcAft>
              <a:buFont typeface="Wingdings" panose="05000000000000000000" pitchFamily="2" charset="2"/>
              <a:buChar char="v"/>
              <a:defRPr/>
            </a:pPr>
            <a:r>
              <a:rPr lang="en-US" altLang="en-US" sz="2000" dirty="0">
                <a:solidFill>
                  <a:schemeClr val="tx1">
                    <a:lumMod val="75000"/>
                    <a:lumOff val="25000"/>
                  </a:schemeClr>
                </a:solidFill>
              </a:rPr>
              <a:t>Smallest bone in the body</a:t>
            </a:r>
            <a:endParaRPr lang="en-US" altLang="en-US" sz="2000" dirty="0">
              <a:solidFill>
                <a:schemeClr val="tx1">
                  <a:lumMod val="75000"/>
                  <a:lumOff val="25000"/>
                </a:schemeClr>
              </a:solidFill>
            </a:endParaRPr>
          </a:p>
          <a:p>
            <a:pPr lvl="1" eaLnBrk="1" fontAlgn="auto" hangingPunct="1">
              <a:spcAft>
                <a:spcPts val="0"/>
              </a:spcAft>
              <a:buFont typeface="Wingdings" panose="05000000000000000000" pitchFamily="2" charset="2"/>
              <a:buChar char="v"/>
              <a:defRPr/>
            </a:pPr>
            <a:r>
              <a:rPr lang="en-US" altLang="en-US" sz="2000" dirty="0">
                <a:solidFill>
                  <a:schemeClr val="tx1">
                    <a:lumMod val="75000"/>
                    <a:lumOff val="25000"/>
                  </a:schemeClr>
                </a:solidFill>
              </a:rPr>
              <a:t>Footplate inserts in  oval window on medial wall</a:t>
            </a:r>
            <a:endParaRPr lang="en-US" altLang="en-US" sz="2000" dirty="0">
              <a:solidFill>
                <a:schemeClr val="tx1">
                  <a:lumMod val="75000"/>
                  <a:lumOff val="25000"/>
                </a:schemeClr>
              </a:solidFill>
            </a:endParaRPr>
          </a:p>
        </p:txBody>
      </p:sp>
      <p:graphicFrame>
        <p:nvGraphicFramePr>
          <p:cNvPr id="35844" name="Object 1024"/>
          <p:cNvGraphicFramePr>
            <a:graphicFrameLocks noGrp="1"/>
          </p:cNvGraphicFramePr>
          <p:nvPr>
            <p:ph type="clipArt" sz="half" idx="2"/>
          </p:nvPr>
        </p:nvGraphicFramePr>
        <p:xfrm>
          <a:off x="5410200" y="1447800"/>
          <a:ext cx="3733800" cy="1981200"/>
        </p:xfrm>
        <a:graphic>
          <a:graphicData uri="http://schemas.openxmlformats.org/presentationml/2006/ole">
            <mc:AlternateContent xmlns:mc="http://schemas.openxmlformats.org/markup-compatibility/2006">
              <mc:Choice xmlns:v="urn:schemas-microsoft-com:vml" Requires="v">
                <p:oleObj spid="_x0000_s3076" name="Clip" r:id="rId1" imgW="3048000" imgH="1895475" progId="MS_ClipArt_Gallery.2">
                  <p:embed/>
                </p:oleObj>
              </mc:Choice>
              <mc:Fallback>
                <p:oleObj name="Clip" r:id="rId1" imgW="3048000" imgH="1895475" progId="MS_ClipArt_Gallery.2">
                  <p:embed/>
                  <p:pic>
                    <p:nvPicPr>
                      <p:cNvPr id="0" name="Object 1024"/>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733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63925"/>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04800"/>
            <a:ext cx="9093200" cy="1143000"/>
          </a:xfrm>
        </p:spPr>
        <p:txBody>
          <a:bodyPr lIns="92075" tIns="46038" rIns="92075" bIns="46038" anchor="ctr"/>
          <a:lstStyle/>
          <a:p>
            <a:pPr algn="ctr" eaLnBrk="1" hangingPunct="1"/>
            <a:r>
              <a:rPr lang="en-US" altLang="en-US" sz="4000" b="1">
                <a:solidFill>
                  <a:schemeClr val="accent1"/>
                </a:solidFill>
              </a:rPr>
              <a:t>Eustachian Tube (AKA: “The Equalizer”)</a:t>
            </a:r>
            <a:endParaRPr lang="en-US" altLang="en-US" sz="4000" b="1">
              <a:solidFill>
                <a:schemeClr val="accent1"/>
              </a:solidFill>
            </a:endParaRPr>
          </a:p>
        </p:txBody>
      </p:sp>
      <p:graphicFrame>
        <p:nvGraphicFramePr>
          <p:cNvPr id="36867" name="Object 1024"/>
          <p:cNvGraphicFramePr>
            <a:graphicFrameLocks noGrp="1"/>
          </p:cNvGraphicFramePr>
          <p:nvPr>
            <p:ph type="clipArt" sz="half" idx="1"/>
          </p:nvPr>
        </p:nvGraphicFramePr>
        <p:xfrm>
          <a:off x="1143000" y="4007485"/>
          <a:ext cx="4279900" cy="2374900"/>
        </p:xfrm>
        <a:graphic>
          <a:graphicData uri="http://schemas.openxmlformats.org/presentationml/2006/ole">
            <mc:AlternateContent xmlns:mc="http://schemas.openxmlformats.org/markup-compatibility/2006">
              <mc:Choice xmlns:v="urn:schemas-microsoft-com:vml" Requires="v">
                <p:oleObj spid="_x0000_s4100" name="Clip" r:id="rId1" imgW="2381250" imgH="3057525" progId="MS_ClipArt_Gallery.2">
                  <p:embed/>
                </p:oleObj>
              </mc:Choice>
              <mc:Fallback>
                <p:oleObj name="Clip" r:id="rId1" imgW="2381250" imgH="3057525" progId="MS_ClipArt_Gallery.2">
                  <p:embed/>
                  <p:pic>
                    <p:nvPicPr>
                      <p:cNvPr id="0" name="Object 1024"/>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07485"/>
                        <a:ext cx="4279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8" name="Rectangle 4"/>
          <p:cNvSpPr>
            <a:spLocks noGrp="1" noChangeArrowheads="1"/>
          </p:cNvSpPr>
          <p:nvPr>
            <p:ph type="body" sz="half" idx="2"/>
          </p:nvPr>
        </p:nvSpPr>
        <p:spPr>
          <a:xfrm>
            <a:off x="1219200" y="1873885"/>
            <a:ext cx="7467600" cy="1707515"/>
          </a:xfrm>
          <a:noFill/>
        </p:spPr>
        <p:txBody>
          <a:bodyPr lIns="92075" tIns="46038" rIns="92075" bIns="46038"/>
          <a:lstStyle/>
          <a:p>
            <a:pPr eaLnBrk="1" hangingPunct="1">
              <a:lnSpc>
                <a:spcPct val="90000"/>
              </a:lnSpc>
              <a:buFont typeface="Wingdings" panose="05000000000000000000" pitchFamily="2" charset="2"/>
              <a:buChar char="v"/>
            </a:pPr>
            <a:r>
              <a:rPr lang="en-US" altLang="en-US" sz="1800"/>
              <a:t>Mucous-lined, connects middle ear cavity to nasopharynx</a:t>
            </a:r>
            <a:endParaRPr lang="en-US" altLang="en-US" sz="1800"/>
          </a:p>
          <a:p>
            <a:pPr eaLnBrk="1" hangingPunct="1">
              <a:lnSpc>
                <a:spcPct val="90000"/>
              </a:lnSpc>
              <a:buFont typeface="Wingdings" panose="05000000000000000000" pitchFamily="2" charset="2"/>
              <a:buChar char="v"/>
            </a:pPr>
            <a:r>
              <a:rPr lang="en-US" altLang="en-US" sz="1800"/>
              <a:t>“Equalizes” air pressure in middle ear</a:t>
            </a:r>
            <a:endParaRPr lang="en-US" altLang="en-US" sz="1800"/>
          </a:p>
          <a:p>
            <a:pPr algn="just" eaLnBrk="1" hangingPunct="1">
              <a:lnSpc>
                <a:spcPct val="90000"/>
              </a:lnSpc>
              <a:buFont typeface="Wingdings" panose="05000000000000000000" pitchFamily="2" charset="2"/>
              <a:buChar char="v"/>
            </a:pPr>
            <a:r>
              <a:rPr lang="en-US" altLang="en-US" sz="1800"/>
              <a:t>Normally closed, opens under certain conditions</a:t>
            </a:r>
            <a:endParaRPr lang="en-US" altLang="en-US" sz="1800"/>
          </a:p>
          <a:p>
            <a:pPr eaLnBrk="1" hangingPunct="1">
              <a:lnSpc>
                <a:spcPct val="90000"/>
              </a:lnSpc>
              <a:buFont typeface="Wingdings" panose="05000000000000000000" pitchFamily="2" charset="2"/>
              <a:buChar char="v"/>
            </a:pPr>
            <a:r>
              <a:rPr lang="en-US" altLang="en-US" sz="1800"/>
              <a:t>May allow a pathway for infection</a:t>
            </a:r>
            <a:endParaRPr lang="en-US" altLang="en-US" sz="1800"/>
          </a:p>
          <a:p>
            <a:pPr eaLnBrk="1" hangingPunct="1">
              <a:lnSpc>
                <a:spcPct val="90000"/>
              </a:lnSpc>
              <a:buFont typeface="Wingdings" panose="05000000000000000000" pitchFamily="2" charset="2"/>
              <a:buChar char="v"/>
            </a:pPr>
            <a:r>
              <a:rPr lang="en-US" altLang="en-US" sz="1800"/>
              <a:t>Children “grow out of” most  middle ear problems as this tube lengthens and becomes more vertical</a:t>
            </a:r>
            <a:endParaRPr lang="en-US" altLang="en-US" sz="180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2116138" y="-233363"/>
            <a:ext cx="6781800" cy="305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20000"/>
              </a:spcBef>
              <a:buClrTx/>
              <a:buFontTx/>
              <a:buNone/>
            </a:pPr>
            <a:endParaRPr lang="en-US" altLang="en-US" sz="3200" b="1" dirty="0">
              <a:solidFill>
                <a:schemeClr val="tx1"/>
              </a:solidFill>
              <a:latin typeface="Tahoma" panose="020B0604030504040204" pitchFamily="34" charset="0"/>
            </a:endParaRPr>
          </a:p>
          <a:p>
            <a:pPr algn="ctr" eaLnBrk="1" hangingPunct="1">
              <a:spcBef>
                <a:spcPct val="20000"/>
              </a:spcBef>
              <a:buClrTx/>
              <a:buFontTx/>
              <a:buNone/>
            </a:pPr>
            <a:r>
              <a:rPr lang="en-US" altLang="en-US" sz="3600" b="1" dirty="0">
                <a:solidFill>
                  <a:schemeClr val="accent1"/>
                </a:solidFill>
                <a:latin typeface="Tahoma" panose="020B0604030504040204" pitchFamily="34" charset="0"/>
              </a:rPr>
              <a:t>Middle Ear  Contents</a:t>
            </a:r>
            <a:endParaRPr lang="en-US" altLang="en-US" sz="2800" b="1" dirty="0">
              <a:solidFill>
                <a:schemeClr val="accent1"/>
              </a:solidFill>
              <a:latin typeface="Tahoma" panose="020B0604030504040204" pitchFamily="34" charset="0"/>
            </a:endParaRPr>
          </a:p>
          <a:p>
            <a:pPr eaLnBrk="1" hangingPunct="1">
              <a:spcBef>
                <a:spcPct val="20000"/>
              </a:spcBef>
              <a:buClrTx/>
              <a:buFont typeface="Wingdings" panose="05000000000000000000" pitchFamily="2" charset="2"/>
              <a:buChar char="v"/>
            </a:pPr>
            <a:r>
              <a:rPr lang="en-US" altLang="en-US" sz="2000" dirty="0">
                <a:solidFill>
                  <a:schemeClr val="tx1"/>
                </a:solidFill>
                <a:latin typeface="Tahoma" panose="020B0604030504040204" pitchFamily="34" charset="0"/>
              </a:rPr>
              <a:t>Air</a:t>
            </a:r>
            <a:endParaRPr lang="en-US" altLang="en-US" sz="2000" dirty="0">
              <a:solidFill>
                <a:schemeClr val="tx1"/>
              </a:solidFill>
              <a:latin typeface="Tahoma" panose="020B0604030504040204" pitchFamily="34" charset="0"/>
            </a:endParaRPr>
          </a:p>
          <a:p>
            <a:pPr eaLnBrk="1" hangingPunct="1">
              <a:spcBef>
                <a:spcPct val="20000"/>
              </a:spcBef>
              <a:buClrTx/>
              <a:buFont typeface="Wingdings" panose="05000000000000000000" pitchFamily="2" charset="2"/>
              <a:buChar char="v"/>
            </a:pPr>
            <a:r>
              <a:rPr lang="en-US" altLang="en-US" sz="2000" dirty="0">
                <a:solidFill>
                  <a:schemeClr val="tx1"/>
                </a:solidFill>
                <a:latin typeface="Tahoma" panose="020B0604030504040204" pitchFamily="34" charset="0"/>
              </a:rPr>
              <a:t>Three </a:t>
            </a:r>
            <a:r>
              <a:rPr lang="en-US" altLang="en-US" sz="2000" dirty="0" err="1">
                <a:solidFill>
                  <a:schemeClr val="tx1"/>
                </a:solidFill>
                <a:latin typeface="Tahoma" panose="020B0604030504040204" pitchFamily="34" charset="0"/>
              </a:rPr>
              <a:t>ossicles</a:t>
            </a:r>
            <a:r>
              <a:rPr lang="en-US" altLang="en-US" sz="2000" dirty="0">
                <a:solidFill>
                  <a:schemeClr val="tx1"/>
                </a:solidFill>
                <a:latin typeface="Tahoma" panose="020B0604030504040204" pitchFamily="34" charset="0"/>
              </a:rPr>
              <a:t> </a:t>
            </a:r>
            <a:endParaRPr lang="en-US" altLang="en-US" sz="2000" dirty="0">
              <a:solidFill>
                <a:schemeClr val="tx1"/>
              </a:solidFill>
              <a:latin typeface="Tahoma" panose="020B0604030504040204" pitchFamily="34" charset="0"/>
            </a:endParaRPr>
          </a:p>
          <a:p>
            <a:pPr eaLnBrk="1" hangingPunct="1">
              <a:spcBef>
                <a:spcPct val="20000"/>
              </a:spcBef>
              <a:buClrTx/>
              <a:buFont typeface="Wingdings" panose="05000000000000000000" pitchFamily="2" charset="2"/>
              <a:buChar char="v"/>
            </a:pPr>
            <a:r>
              <a:rPr lang="en-US" altLang="en-US" sz="2000" dirty="0">
                <a:solidFill>
                  <a:schemeClr val="tx1"/>
                </a:solidFill>
                <a:latin typeface="Tahoma" panose="020B0604030504040204" pitchFamily="34" charset="0"/>
              </a:rPr>
              <a:t>Two muscles</a:t>
            </a:r>
            <a:endParaRPr lang="en-US" altLang="en-US" sz="2000" dirty="0">
              <a:solidFill>
                <a:schemeClr val="tx1"/>
              </a:solidFill>
              <a:latin typeface="Tahoma" panose="020B0604030504040204" pitchFamily="34" charset="0"/>
            </a:endParaRPr>
          </a:p>
          <a:p>
            <a:pPr eaLnBrk="1" hangingPunct="1">
              <a:spcBef>
                <a:spcPct val="20000"/>
              </a:spcBef>
              <a:buClrTx/>
              <a:buFont typeface="Wingdings" panose="05000000000000000000" pitchFamily="2" charset="2"/>
              <a:buChar char="v"/>
            </a:pPr>
            <a:r>
              <a:rPr lang="en-US" altLang="en-US" sz="2000" dirty="0" smtClean="0">
                <a:solidFill>
                  <a:schemeClr val="tx1"/>
                </a:solidFill>
                <a:latin typeface="Tahoma" panose="020B0604030504040204" pitchFamily="34" charset="0"/>
              </a:rPr>
              <a:t>Two </a:t>
            </a:r>
            <a:r>
              <a:rPr lang="en-US" altLang="en-US" sz="2000" dirty="0">
                <a:solidFill>
                  <a:schemeClr val="tx1"/>
                </a:solidFill>
                <a:latin typeface="Tahoma" panose="020B0604030504040204" pitchFamily="34" charset="0"/>
              </a:rPr>
              <a:t>nerv</a:t>
            </a:r>
            <a:r>
              <a:rPr lang="en-US" altLang="en-US" sz="2400" dirty="0">
                <a:solidFill>
                  <a:schemeClr val="tx1"/>
                </a:solidFill>
                <a:latin typeface="Tahoma" panose="020B0604030504040204" pitchFamily="34" charset="0"/>
              </a:rPr>
              <a:t>e</a:t>
            </a:r>
            <a:endParaRPr lang="en-US" altLang="en-US" sz="2400" dirty="0">
              <a:solidFill>
                <a:schemeClr val="tx1"/>
              </a:solidFill>
              <a:latin typeface="Tahoma" panose="020B0604030504040204" pitchFamily="34" charset="0"/>
            </a:endParaRPr>
          </a:p>
        </p:txBody>
      </p:sp>
      <p:pic>
        <p:nvPicPr>
          <p:cNvPr id="37891" name="Picture 6" descr="conte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3875" y="3271838"/>
            <a:ext cx="6535738"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7"/>
          <p:cNvSpPr>
            <a:spLocks noChangeArrowheads="1"/>
          </p:cNvSpPr>
          <p:nvPr/>
        </p:nvSpPr>
        <p:spPr bwMode="auto">
          <a:xfrm rot="5942105">
            <a:off x="4688681" y="3128169"/>
            <a:ext cx="976313" cy="485775"/>
          </a:xfrm>
          <a:prstGeom prst="rightArrow">
            <a:avLst>
              <a:gd name="adj1" fmla="val 50000"/>
              <a:gd name="adj2" fmla="val 50245"/>
            </a:avLst>
          </a:prstGeom>
          <a:solidFill>
            <a:schemeClr val="accent1"/>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3" name="AutoShape 8"/>
          <p:cNvSpPr>
            <a:spLocks noChangeArrowheads="1"/>
          </p:cNvSpPr>
          <p:nvPr/>
        </p:nvSpPr>
        <p:spPr bwMode="auto">
          <a:xfrm rot="-2939209">
            <a:off x="2445544" y="5607844"/>
            <a:ext cx="976313" cy="485775"/>
          </a:xfrm>
          <a:prstGeom prst="rightArrow">
            <a:avLst>
              <a:gd name="adj1" fmla="val 50000"/>
              <a:gd name="adj2" fmla="val 50245"/>
            </a:avLst>
          </a:prstGeom>
          <a:solidFill>
            <a:schemeClr val="accent1"/>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4" name="AutoShape 9"/>
          <p:cNvSpPr>
            <a:spLocks noChangeArrowheads="1"/>
          </p:cNvSpPr>
          <p:nvPr/>
        </p:nvSpPr>
        <p:spPr bwMode="auto">
          <a:xfrm rot="5942105">
            <a:off x="7279482" y="5114131"/>
            <a:ext cx="976312" cy="485775"/>
          </a:xfrm>
          <a:prstGeom prst="rightArrow">
            <a:avLst>
              <a:gd name="adj1" fmla="val 50000"/>
              <a:gd name="adj2" fmla="val 50245"/>
            </a:avLst>
          </a:prstGeom>
          <a:solidFill>
            <a:schemeClr val="accent1"/>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5" name="AutoShape 10"/>
          <p:cNvSpPr>
            <a:spLocks noChangeArrowheads="1"/>
          </p:cNvSpPr>
          <p:nvPr/>
        </p:nvSpPr>
        <p:spPr bwMode="auto">
          <a:xfrm>
            <a:off x="4427538" y="4581525"/>
            <a:ext cx="865187" cy="217488"/>
          </a:xfrm>
          <a:prstGeom prst="rightArrow">
            <a:avLst>
              <a:gd name="adj1" fmla="val 50000"/>
              <a:gd name="adj2" fmla="val 99452"/>
            </a:avLst>
          </a:prstGeom>
          <a:solidFill>
            <a:srgbClr val="CC00FF"/>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6" name="AutoShape 11"/>
          <p:cNvSpPr>
            <a:spLocks noChangeArrowheads="1"/>
          </p:cNvSpPr>
          <p:nvPr/>
        </p:nvSpPr>
        <p:spPr bwMode="auto">
          <a:xfrm rot="2230256">
            <a:off x="7235825" y="5589588"/>
            <a:ext cx="936625" cy="360362"/>
          </a:xfrm>
          <a:prstGeom prst="leftArrow">
            <a:avLst>
              <a:gd name="adj1" fmla="val 50000"/>
              <a:gd name="adj2" fmla="val 64978"/>
            </a:avLst>
          </a:prstGeom>
          <a:solidFill>
            <a:srgbClr val="CC00FF"/>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7" name="AutoShape 12"/>
          <p:cNvSpPr>
            <a:spLocks noChangeArrowheads="1"/>
          </p:cNvSpPr>
          <p:nvPr/>
        </p:nvSpPr>
        <p:spPr bwMode="auto">
          <a:xfrm>
            <a:off x="5551488" y="5043488"/>
            <a:ext cx="647700" cy="1152525"/>
          </a:xfrm>
          <a:prstGeom prst="upArrow">
            <a:avLst>
              <a:gd name="adj1" fmla="val 50000"/>
              <a:gd name="adj2" fmla="val 44485"/>
            </a:avLst>
          </a:prstGeom>
          <a:solidFill>
            <a:srgbClr val="FFFF00"/>
          </a:solidFill>
          <a:ln w="9525">
            <a:solidFill>
              <a:schemeClr val="tx1"/>
            </a:solidFill>
            <a:miter lim="800000"/>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37898" name="AutoShape 13"/>
          <p:cNvSpPr>
            <a:spLocks noChangeArrowheads="1"/>
          </p:cNvSpPr>
          <p:nvPr/>
        </p:nvSpPr>
        <p:spPr bwMode="auto">
          <a:xfrm>
            <a:off x="6985000" y="4797425"/>
            <a:ext cx="2159000" cy="1225550"/>
          </a:xfrm>
          <a:prstGeom prst="irregularSeal1">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
        <p:nvSpPr>
          <p:cNvPr id="7182" name="AutoShape 14"/>
          <p:cNvSpPr>
            <a:spLocks noChangeArrowheads="1"/>
          </p:cNvSpPr>
          <p:nvPr/>
        </p:nvSpPr>
        <p:spPr bwMode="auto">
          <a:xfrm>
            <a:off x="3779838" y="4652963"/>
            <a:ext cx="2087562" cy="1296987"/>
          </a:xfrm>
          <a:prstGeom prst="irregularSeal1">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b="1">
              <a:solidFill>
                <a:schemeClr val="tx1"/>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304800"/>
            <a:ext cx="9240838" cy="1462088"/>
          </a:xfrm>
        </p:spPr>
        <p:txBody>
          <a:bodyPr rtlCol="0">
            <a:normAutofit fontScale="90000"/>
          </a:bodyPr>
          <a:lstStyle/>
          <a:p>
            <a:pPr algn="ctr" eaLnBrk="1" fontAlgn="auto" hangingPunct="1">
              <a:spcAft>
                <a:spcPts val="0"/>
              </a:spcAft>
              <a:defRPr/>
            </a:pPr>
            <a:r>
              <a:rPr lang="en-US" altLang="en-US" sz="4800" b="1" dirty="0">
                <a:solidFill>
                  <a:schemeClr val="accent1"/>
                </a:solidFill>
              </a:rPr>
              <a:t>Structures of the Inner Ear: </a:t>
            </a:r>
            <a:br>
              <a:rPr lang="en-US" altLang="en-US" sz="4800" b="1" dirty="0">
                <a:solidFill>
                  <a:schemeClr val="accent1"/>
                </a:solidFill>
              </a:rPr>
            </a:br>
            <a:r>
              <a:rPr lang="en-US" altLang="en-US" sz="4800" b="1" dirty="0">
                <a:solidFill>
                  <a:schemeClr val="accent1"/>
                </a:solidFill>
              </a:rPr>
              <a:t>The Cochlea</a:t>
            </a:r>
            <a:endParaRPr lang="en-US" altLang="en-US" sz="4800" b="1" dirty="0">
              <a:solidFill>
                <a:schemeClr val="accent1"/>
              </a:solidFill>
            </a:endParaRPr>
          </a:p>
        </p:txBody>
      </p:sp>
      <p:pic>
        <p:nvPicPr>
          <p:cNvPr id="39939" name="Picture 5" descr="Cochlea - Wikipe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2971800"/>
            <a:ext cx="5588635" cy="23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1066800"/>
            <a:ext cx="8511540" cy="3969385"/>
          </a:xfrm>
          <a:prstGeom prst="rect">
            <a:avLst/>
          </a:prstGeom>
          <a:noFill/>
        </p:spPr>
        <p:txBody>
          <a:bodyPr wrap="square">
            <a:spAutoFit/>
          </a:bodyPr>
          <a:lstStyle/>
          <a:p>
            <a:pPr>
              <a:defRPr/>
            </a:pPr>
            <a:r>
              <a:rPr lang="en-US" sz="2800" dirty="0">
                <a:solidFill>
                  <a:srgbClr val="202124"/>
                </a:solidFill>
                <a:latin typeface="+mj-lt"/>
                <a:cs typeface="+mj-lt"/>
              </a:rPr>
              <a:t> </a:t>
            </a:r>
            <a:r>
              <a:rPr lang="en-US" sz="2800" b="1" dirty="0">
                <a:solidFill>
                  <a:srgbClr val="006600"/>
                </a:solidFill>
                <a:latin typeface="+mj-lt"/>
                <a:cs typeface="+mj-lt"/>
              </a:rPr>
              <a:t>Inner ear has three main parts: </a:t>
            </a:r>
            <a:endParaRPr lang="en-US" sz="2800" b="1" dirty="0">
              <a:solidFill>
                <a:srgbClr val="006600"/>
              </a:solidFill>
              <a:latin typeface="+mj-lt"/>
              <a:cs typeface="+mj-lt"/>
            </a:endParaRPr>
          </a:p>
          <a:p>
            <a:pPr>
              <a:defRPr/>
            </a:pPr>
            <a:endParaRPr lang="en-US" sz="2800" dirty="0">
              <a:solidFill>
                <a:srgbClr val="040C28"/>
              </a:solidFill>
              <a:latin typeface="+mj-lt"/>
              <a:cs typeface="+mj-lt"/>
            </a:endParaRPr>
          </a:p>
          <a:p>
            <a:pPr marL="285750" indent="-285750">
              <a:buFont typeface="Wingdings" panose="05000000000000000000" pitchFamily="2" charset="2"/>
              <a:buChar char="v"/>
              <a:defRPr/>
            </a:pPr>
            <a:r>
              <a:rPr lang="en-US" sz="2800" dirty="0">
                <a:solidFill>
                  <a:srgbClr val="040C28"/>
                </a:solidFill>
                <a:latin typeface="+mj-lt"/>
                <a:cs typeface="+mj-lt"/>
              </a:rPr>
              <a:t>cochlea</a:t>
            </a:r>
            <a:endParaRPr lang="en-US" sz="2800" dirty="0">
              <a:solidFill>
                <a:srgbClr val="040C28"/>
              </a:solidFill>
              <a:latin typeface="+mj-lt"/>
              <a:cs typeface="+mj-lt"/>
            </a:endParaRPr>
          </a:p>
          <a:p>
            <a:pPr marL="285750" indent="-285750">
              <a:buFont typeface="Wingdings" panose="05000000000000000000" pitchFamily="2" charset="2"/>
              <a:buChar char="v"/>
              <a:defRPr/>
            </a:pPr>
            <a:r>
              <a:rPr lang="en-US" sz="2800" dirty="0">
                <a:solidFill>
                  <a:srgbClr val="040C28"/>
                </a:solidFill>
                <a:latin typeface="+mj-lt"/>
                <a:cs typeface="+mj-lt"/>
              </a:rPr>
              <a:t>semi-circular canals (labyrinth) </a:t>
            </a:r>
            <a:endParaRPr lang="en-US" sz="2800" dirty="0">
              <a:solidFill>
                <a:srgbClr val="040C28"/>
              </a:solidFill>
              <a:latin typeface="+mj-lt"/>
              <a:cs typeface="+mj-lt"/>
            </a:endParaRPr>
          </a:p>
          <a:p>
            <a:pPr marL="285750" indent="-285750">
              <a:buFont typeface="Wingdings" panose="05000000000000000000" pitchFamily="2" charset="2"/>
              <a:buChar char="v"/>
              <a:defRPr/>
            </a:pPr>
            <a:r>
              <a:rPr lang="en-US" sz="2800" dirty="0">
                <a:solidFill>
                  <a:srgbClr val="040C28"/>
                </a:solidFill>
                <a:latin typeface="+mj-lt"/>
                <a:cs typeface="+mj-lt"/>
              </a:rPr>
              <a:t>vestibule</a:t>
            </a:r>
            <a:r>
              <a:rPr lang="en-US" sz="2800" dirty="0">
                <a:solidFill>
                  <a:srgbClr val="202124"/>
                </a:solidFill>
                <a:latin typeface="+mj-lt"/>
                <a:cs typeface="+mj-lt"/>
              </a:rPr>
              <a:t>. </a:t>
            </a:r>
            <a:endParaRPr lang="en-US" sz="2800" dirty="0">
              <a:solidFill>
                <a:srgbClr val="202124"/>
              </a:solidFill>
              <a:latin typeface="+mj-lt"/>
              <a:cs typeface="+mj-lt"/>
            </a:endParaRPr>
          </a:p>
          <a:p>
            <a:pPr>
              <a:defRPr/>
            </a:pPr>
            <a:endParaRPr lang="en-US" sz="2800" dirty="0">
              <a:solidFill>
                <a:srgbClr val="202124"/>
              </a:solidFill>
              <a:latin typeface="+mj-lt"/>
              <a:cs typeface="+mj-lt"/>
            </a:endParaRPr>
          </a:p>
          <a:p>
            <a:pPr>
              <a:defRPr/>
            </a:pPr>
            <a:endParaRPr lang="en-US" sz="2800" dirty="0">
              <a:solidFill>
                <a:srgbClr val="202124"/>
              </a:solidFill>
              <a:latin typeface="+mj-lt"/>
              <a:cs typeface="+mj-lt"/>
            </a:endParaRPr>
          </a:p>
          <a:p>
            <a:pPr>
              <a:defRPr/>
            </a:pPr>
            <a:r>
              <a:rPr lang="en-US" sz="2800" dirty="0">
                <a:solidFill>
                  <a:srgbClr val="202124"/>
                </a:solidFill>
                <a:latin typeface="+mj-lt"/>
                <a:cs typeface="+mj-lt"/>
              </a:rPr>
              <a:t>Cochlea supports your hearing and vestibule and semi-circular canals support your balance</a:t>
            </a:r>
            <a:endParaRPr lang="en-US" sz="2800" dirty="0">
              <a:latin typeface="+mj-lt"/>
              <a:cs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1276985" y="381000"/>
            <a:ext cx="6589713" cy="1279525"/>
          </a:xfrm>
        </p:spPr>
        <p:txBody>
          <a:bodyPr/>
          <a:lstStyle/>
          <a:p>
            <a:pPr algn="ctr" eaLnBrk="1" hangingPunct="1"/>
            <a:r>
              <a:rPr lang="en-US" altLang="en-US" b="1">
                <a:solidFill>
                  <a:schemeClr val="accent1"/>
                </a:solidFill>
              </a:rPr>
              <a:t>University Motto, Vision, Values &amp; Goals</a:t>
            </a:r>
            <a:endParaRPr lang="en-US" altLang="en-US" b="1">
              <a:solidFill>
                <a:schemeClr val="accent1"/>
              </a:solidFill>
            </a:endParaRPr>
          </a:p>
        </p:txBody>
      </p:sp>
      <p:sp>
        <p:nvSpPr>
          <p:cNvPr id="19459" name="Content Placeholder 2"/>
          <p:cNvSpPr>
            <a:spLocks noGrp="1" noChangeArrowheads="1"/>
          </p:cNvSpPr>
          <p:nvPr>
            <p:ph idx="1"/>
          </p:nvPr>
        </p:nvSpPr>
        <p:spPr>
          <a:xfrm>
            <a:off x="914400" y="1828800"/>
            <a:ext cx="7923213" cy="3778250"/>
          </a:xfrm>
        </p:spPr>
        <p:txBody>
          <a:bodyPr/>
          <a:lstStyle/>
          <a:p>
            <a:pPr marL="0" indent="0" eaLnBrk="1" hangingPunct="1">
              <a:buFont typeface="Wingdings 3" panose="05040102010807070707" pitchFamily="18" charset="2"/>
              <a:buNone/>
            </a:pPr>
            <a:r>
              <a:rPr lang="en-US" altLang="en-US" sz="1800" b="1">
                <a:solidFill>
                  <a:srgbClr val="006600"/>
                </a:solidFill>
              </a:rPr>
              <a:t>Mission Statement </a:t>
            </a:r>
            <a:endParaRPr lang="en-US" altLang="en-US" sz="1800" b="1">
              <a:solidFill>
                <a:srgbClr val="006600"/>
              </a:solidFill>
            </a:endParaRPr>
          </a:p>
          <a:p>
            <a:pPr marL="0" indent="0" algn="just" eaLnBrk="1" hangingPunct="1">
              <a:buFont typeface="Wingdings 3" panose="05040102010807070707" pitchFamily="18" charset="2"/>
              <a:buNone/>
            </a:pPr>
            <a:r>
              <a:rPr lang="en-US" altLang="en-US" sz="1800">
                <a:solidFill>
                  <a:schemeClr val="tx1"/>
                </a:solidFill>
              </a:rPr>
              <a:t>To impart evidence-based research-oriented health professional education Best possible patient care Mutual respect, ethical practice of healthcare and social accountability. </a:t>
            </a:r>
            <a:endParaRPr lang="en-US" altLang="en-US" sz="1800">
              <a:solidFill>
                <a:schemeClr val="tx1"/>
              </a:solidFill>
            </a:endParaRPr>
          </a:p>
          <a:p>
            <a:pPr marL="0" indent="0" algn="just" eaLnBrk="1" hangingPunct="1">
              <a:buFont typeface="Wingdings 3" panose="05040102010807070707" pitchFamily="18" charset="2"/>
              <a:buNone/>
            </a:pPr>
            <a:r>
              <a:rPr lang="en-US" altLang="en-US" sz="1800" b="1">
                <a:solidFill>
                  <a:srgbClr val="006600"/>
                </a:solidFill>
              </a:rPr>
              <a:t>Vision and Values </a:t>
            </a:r>
            <a:endParaRPr lang="en-US" altLang="en-US" sz="1800" b="1">
              <a:solidFill>
                <a:srgbClr val="006600"/>
              </a:solidFill>
            </a:endParaRPr>
          </a:p>
          <a:p>
            <a:pPr marL="0" indent="0" algn="just" eaLnBrk="1" hangingPunct="1">
              <a:buFont typeface="Wingdings 3" panose="05040102010807070707" pitchFamily="18" charset="2"/>
              <a:buNone/>
            </a:pPr>
            <a:r>
              <a:rPr lang="en-US" altLang="en-US" sz="1800">
                <a:solidFill>
                  <a:schemeClr val="tx1"/>
                </a:solidFill>
              </a:rPr>
              <a:t>Highly recognized and accredited centre of excellence in Medical Education, using evidence-based training techniques for development of highly competent health professionals, who are lifelong experiential learner and are socially accountable. </a:t>
            </a:r>
            <a:endParaRPr lang="en-US" altLang="en-US" sz="1800">
              <a:solidFill>
                <a:schemeClr val="tx1"/>
              </a:solidFill>
            </a:endParaRPr>
          </a:p>
          <a:p>
            <a:pPr marL="0" indent="0" algn="just" eaLnBrk="1" hangingPunct="1">
              <a:buFont typeface="Wingdings 3" panose="05040102010807070707" pitchFamily="18" charset="2"/>
              <a:buNone/>
            </a:pPr>
            <a:r>
              <a:rPr lang="en-US" altLang="en-US" sz="1800" b="1">
                <a:solidFill>
                  <a:srgbClr val="006600"/>
                </a:solidFill>
              </a:rPr>
              <a:t>Goals </a:t>
            </a:r>
            <a:endParaRPr lang="en-US" altLang="en-US" sz="1800" b="1">
              <a:solidFill>
                <a:srgbClr val="006600"/>
              </a:solidFill>
            </a:endParaRPr>
          </a:p>
          <a:p>
            <a:pPr marL="0" indent="0" algn="just" eaLnBrk="1" hangingPunct="1">
              <a:buFont typeface="Wingdings 3" panose="05040102010807070707" pitchFamily="18" charset="2"/>
              <a:buNone/>
            </a:pPr>
            <a:r>
              <a:rPr lang="en-US" altLang="en-US" sz="1800">
                <a:solidFill>
                  <a:schemeClr val="tx1"/>
                </a:solidFill>
              </a:rPr>
              <a:t>The Undergraduate Integrated Learning Program is geared to provide you with quality medical education inan environment designed to</a:t>
            </a:r>
            <a:endParaRPr lang="en-US" altLang="en-US" sz="18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381000" y="304800"/>
            <a:ext cx="7696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a:solidFill>
                  <a:srgbClr val="202124"/>
                </a:solidFill>
                <a:latin typeface="Times New Roman" panose="02020603050405020304" pitchFamily="18" charset="0"/>
                <a:cs typeface="Times New Roman" panose="02020603050405020304" pitchFamily="18" charset="0"/>
              </a:rPr>
              <a:t> </a:t>
            </a:r>
            <a:r>
              <a:rPr lang="en-US" altLang="en-US" sz="3600" b="1">
                <a:solidFill>
                  <a:srgbClr val="006600"/>
                </a:solidFill>
                <a:latin typeface="Times New Roman" panose="02020603050405020304" pitchFamily="18" charset="0"/>
                <a:cs typeface="Times New Roman" panose="02020603050405020304" pitchFamily="18" charset="0"/>
              </a:rPr>
              <a:t>Cochlea Structure and Function: </a:t>
            </a:r>
            <a:endParaRPr lang="en-US" altLang="en-US" sz="3200" b="1">
              <a:solidFill>
                <a:srgbClr val="006600"/>
              </a:solidFill>
              <a:latin typeface="Times New Roman" panose="02020603050405020304" pitchFamily="18" charset="0"/>
              <a:cs typeface="Times New Roman" panose="02020603050405020304" pitchFamily="18" charset="0"/>
            </a:endParaRPr>
          </a:p>
        </p:txBody>
      </p:sp>
      <p:sp>
        <p:nvSpPr>
          <p:cNvPr id="41987" name="TextBox 4"/>
          <p:cNvSpPr txBox="1">
            <a:spLocks noChangeArrowheads="1"/>
          </p:cNvSpPr>
          <p:nvPr/>
        </p:nvSpPr>
        <p:spPr bwMode="auto">
          <a:xfrm>
            <a:off x="533400" y="1295400"/>
            <a:ext cx="7696200"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000">
                <a:solidFill>
                  <a:srgbClr val="202124"/>
                </a:solidFill>
                <a:latin typeface="Arial" panose="020B0604020202020204" pitchFamily="34" charset="0"/>
              </a:rPr>
              <a:t>The cochlea is </a:t>
            </a:r>
            <a:r>
              <a:rPr lang="en-US" altLang="en-US" sz="2000" b="1">
                <a:solidFill>
                  <a:srgbClr val="202124"/>
                </a:solidFill>
                <a:latin typeface="Arial" panose="020B0604020202020204" pitchFamily="34" charset="0"/>
              </a:rPr>
              <a:t>a portion of the inner ear that looks like a snail shell</a:t>
            </a:r>
            <a:r>
              <a:rPr lang="en-US" altLang="en-US" sz="2000">
                <a:solidFill>
                  <a:srgbClr val="202124"/>
                </a:solidFill>
                <a:latin typeface="Arial" panose="020B0604020202020204" pitchFamily="34" charset="0"/>
              </a:rPr>
              <a:t> (cochlea is Greek for snail). The cochlea receives sound in the form of vibrations, which cause the stereocilia to move. The stereocilia then convert these vibrations into nerve impulses which are taken up to the brain to be interpreted.</a:t>
            </a:r>
            <a:endParaRPr lang="en-US" altLang="en-US" sz="2000">
              <a:solidFill>
                <a:srgbClr val="202124"/>
              </a:solidFill>
              <a:latin typeface="Arial" panose="020B0604020202020204" pitchFamily="34" charset="0"/>
            </a:endParaRPr>
          </a:p>
        </p:txBody>
      </p:sp>
      <p:pic>
        <p:nvPicPr>
          <p:cNvPr id="41988" name="Picture 6" descr="Cochlea - Wikipe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0800" y="3270885"/>
            <a:ext cx="45624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380683" y="762000"/>
            <a:ext cx="76962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a:solidFill>
                  <a:srgbClr val="202124"/>
                </a:solidFill>
                <a:latin typeface="Arial" panose="020B0604020202020204" pitchFamily="34" charset="0"/>
                <a:cs typeface="Arial" panose="020B0604020202020204" pitchFamily="34" charset="0"/>
              </a:rPr>
              <a:t> </a:t>
            </a:r>
            <a:r>
              <a:rPr lang="en-US" altLang="en-US" sz="3600" b="1">
                <a:solidFill>
                  <a:srgbClr val="006600"/>
                </a:solidFill>
                <a:latin typeface="Arial" panose="020B0604020202020204" pitchFamily="34" charset="0"/>
                <a:cs typeface="Arial" panose="020B0604020202020204" pitchFamily="34" charset="0"/>
              </a:rPr>
              <a:t>Semicircular Canal Structure and Function</a:t>
            </a:r>
            <a:endParaRPr lang="en-US" altLang="en-US" sz="3200" b="1">
              <a:solidFill>
                <a:srgbClr val="006600"/>
              </a:solidFill>
              <a:latin typeface="Arial" panose="020B0604020202020204" pitchFamily="34" charset="0"/>
              <a:cs typeface="Arial" panose="020B0604020202020204" pitchFamily="34" charset="0"/>
            </a:endParaRPr>
          </a:p>
        </p:txBody>
      </p:sp>
      <p:sp>
        <p:nvSpPr>
          <p:cNvPr id="43011" name="TextBox 2"/>
          <p:cNvSpPr txBox="1">
            <a:spLocks noChangeArrowheads="1"/>
          </p:cNvSpPr>
          <p:nvPr/>
        </p:nvSpPr>
        <p:spPr bwMode="auto">
          <a:xfrm>
            <a:off x="533400" y="2133600"/>
            <a:ext cx="8382000"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000">
                <a:solidFill>
                  <a:srgbClr val="202124"/>
                </a:solidFill>
                <a:latin typeface="Arial" panose="020B0604020202020204" pitchFamily="34" charset="0"/>
              </a:rPr>
              <a:t>The three semicircular canals of the bony labyrinth are designated according to their position: </a:t>
            </a:r>
            <a:r>
              <a:rPr lang="en-US" altLang="en-US" sz="2000" b="1">
                <a:solidFill>
                  <a:srgbClr val="202124"/>
                </a:solidFill>
                <a:latin typeface="Arial" panose="020B0604020202020204" pitchFamily="34" charset="0"/>
              </a:rPr>
              <a:t>superior, horizontal, and posterior</a:t>
            </a:r>
            <a:r>
              <a:rPr lang="en-US" altLang="en-US" sz="2000">
                <a:solidFill>
                  <a:srgbClr val="202124"/>
                </a:solidFill>
                <a:latin typeface="Arial" panose="020B0604020202020204" pitchFamily="34" charset="0"/>
              </a:rPr>
              <a:t>. The superior and posterior canals are in diagonal vertical planes that intersect at right angles. Each canal has an expanded end, the ampulla, which opens into the vestibule.</a:t>
            </a:r>
            <a:endParaRPr lang="en-US" altLang="en-US" sz="2000">
              <a:solidFill>
                <a:srgbClr val="202124"/>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sotw9_temp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762000"/>
            <a:ext cx="640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914083" y="990600"/>
            <a:ext cx="7696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a:solidFill>
                  <a:srgbClr val="202124"/>
                </a:solidFill>
                <a:latin typeface="Times New Roman" panose="02020603050405020304" pitchFamily="18" charset="0"/>
                <a:cs typeface="Times New Roman" panose="02020603050405020304" pitchFamily="18" charset="0"/>
              </a:rPr>
              <a:t> </a:t>
            </a:r>
            <a:r>
              <a:rPr lang="en-US" altLang="en-US" sz="3600" b="1">
                <a:solidFill>
                  <a:srgbClr val="006600"/>
                </a:solidFill>
                <a:latin typeface="Times New Roman" panose="02020603050405020304" pitchFamily="18" charset="0"/>
                <a:cs typeface="Times New Roman" panose="02020603050405020304" pitchFamily="18" charset="0"/>
              </a:rPr>
              <a:t>Vestibule Structure and Function</a:t>
            </a:r>
            <a:endParaRPr lang="en-US" altLang="en-US" sz="3200" b="1">
              <a:solidFill>
                <a:srgbClr val="006600"/>
              </a:solidFill>
              <a:latin typeface="Times New Roman" panose="02020603050405020304" pitchFamily="18" charset="0"/>
              <a:cs typeface="Times New Roman" panose="02020603050405020304" pitchFamily="18" charset="0"/>
            </a:endParaRPr>
          </a:p>
        </p:txBody>
      </p:sp>
      <p:sp>
        <p:nvSpPr>
          <p:cNvPr id="45059" name="TextBox 2"/>
          <p:cNvSpPr txBox="1">
            <a:spLocks noChangeArrowheads="1"/>
          </p:cNvSpPr>
          <p:nvPr/>
        </p:nvSpPr>
        <p:spPr bwMode="auto">
          <a:xfrm>
            <a:off x="381000" y="2438400"/>
            <a:ext cx="8382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en-US" altLang="en-US" sz="2000">
                <a:solidFill>
                  <a:srgbClr val="202124"/>
                </a:solidFill>
                <a:latin typeface="Arial" panose="020B0604020202020204" pitchFamily="34" charset="0"/>
              </a:rPr>
              <a:t>The vestibular system is </a:t>
            </a:r>
            <a:r>
              <a:rPr lang="en-US" altLang="en-US" sz="2000" b="1">
                <a:solidFill>
                  <a:srgbClr val="202124"/>
                </a:solidFill>
                <a:latin typeface="Arial" panose="020B0604020202020204" pitchFamily="34" charset="0"/>
              </a:rPr>
              <a:t>a sensory system that is responsible for providing our brain with information about motion, head position, and spatial orientation</a:t>
            </a:r>
            <a:r>
              <a:rPr lang="en-US" altLang="en-US" sz="2000">
                <a:solidFill>
                  <a:srgbClr val="202124"/>
                </a:solidFill>
                <a:latin typeface="Arial" panose="020B0604020202020204" pitchFamily="34" charset="0"/>
              </a:rPr>
              <a:t>; it also is involved with motor functions that allow us to keep our balance, stabilize our head and body during movement, and maintain posture.</a:t>
            </a:r>
            <a:endParaRPr lang="en-US" altLang="en-US" sz="2000">
              <a:solidFill>
                <a:srgbClr val="202124"/>
              </a:solidFill>
              <a:latin typeface="Arial" panose="020B0604020202020204" pitchFamily="34" charset="0"/>
            </a:endParaRPr>
          </a:p>
          <a:p>
            <a:pPr algn="just"/>
            <a:endParaRPr lang="en-US" altLang="en-US" sz="2000">
              <a:solidFill>
                <a:srgbClr val="202124"/>
              </a:solidFill>
              <a:latin typeface="Arial" panose="020B0604020202020204" pitchFamily="34" charset="0"/>
            </a:endParaRPr>
          </a:p>
          <a:p>
            <a:pPr algn="just"/>
            <a:r>
              <a:rPr lang="en-US" altLang="en-US" sz="2000">
                <a:solidFill>
                  <a:srgbClr val="202124"/>
                </a:solidFill>
                <a:latin typeface="Arial" panose="020B0604020202020204" pitchFamily="34" charset="0"/>
              </a:rPr>
              <a:t>The peripheral vestibular apparatus consists of the </a:t>
            </a:r>
            <a:r>
              <a:rPr lang="en-US" altLang="en-US" sz="2000" b="1">
                <a:solidFill>
                  <a:srgbClr val="202124"/>
                </a:solidFill>
                <a:latin typeface="Arial" panose="020B0604020202020204" pitchFamily="34" charset="0"/>
              </a:rPr>
              <a:t>saccule, utricle, and semicircular canals</a:t>
            </a:r>
            <a:endParaRPr lang="en-US" altLang="en-US" sz="2000" b="1">
              <a:solidFill>
                <a:srgbClr val="202124"/>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761683" y="1371600"/>
            <a:ext cx="7696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a:solidFill>
                  <a:srgbClr val="202124"/>
                </a:solidFill>
                <a:latin typeface="Arial" panose="020B0604020202020204" pitchFamily="34" charset="0"/>
                <a:cs typeface="Arial" panose="020B0604020202020204" pitchFamily="34" charset="0"/>
              </a:rPr>
              <a:t> </a:t>
            </a:r>
            <a:r>
              <a:rPr lang="en-US" altLang="en-US" sz="3600" b="1">
                <a:solidFill>
                  <a:srgbClr val="006600"/>
                </a:solidFill>
                <a:latin typeface="Arial" panose="020B0604020202020204" pitchFamily="34" charset="0"/>
                <a:cs typeface="Arial" panose="020B0604020202020204" pitchFamily="34" charset="0"/>
              </a:rPr>
              <a:t>Vestibule Structure and Function</a:t>
            </a:r>
            <a:endParaRPr lang="en-US" altLang="en-US" sz="3200" b="1">
              <a:solidFill>
                <a:srgbClr val="006600"/>
              </a:solidFill>
              <a:latin typeface="Arial" panose="020B0604020202020204" pitchFamily="34" charset="0"/>
              <a:cs typeface="Arial" panose="020B0604020202020204" pitchFamily="34" charset="0"/>
            </a:endParaRPr>
          </a:p>
        </p:txBody>
      </p:sp>
      <p:pic>
        <p:nvPicPr>
          <p:cNvPr id="46083" name="Picture 2" descr="Peripheral Vestibular System - AVORA Healt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2125" y="2411730"/>
            <a:ext cx="6353175" cy="29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513715" y="2362200"/>
            <a:ext cx="840168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a:solidFill>
                  <a:srgbClr val="202124"/>
                </a:solidFill>
                <a:latin typeface="Arial" panose="020B0604020202020204" pitchFamily="34" charset="0"/>
                <a:cs typeface="Arial" panose="020B0604020202020204" pitchFamily="34" charset="0"/>
              </a:rPr>
              <a:t> </a:t>
            </a:r>
            <a:r>
              <a:rPr lang="en-US" altLang="en-US" sz="6600" b="1">
                <a:solidFill>
                  <a:srgbClr val="006600"/>
                </a:solidFill>
                <a:latin typeface="Arial" panose="020B0604020202020204" pitchFamily="34" charset="0"/>
                <a:cs typeface="Arial" panose="020B0604020202020204" pitchFamily="34" charset="0"/>
              </a:rPr>
              <a:t>Physiology of Ear</a:t>
            </a:r>
            <a:r>
              <a:rPr lang="en-US" altLang="en-US" sz="6600" b="1">
                <a:solidFill>
                  <a:srgbClr val="006600"/>
                </a:solidFill>
                <a:latin typeface="Google Sans"/>
              </a:rPr>
              <a:t> </a:t>
            </a:r>
            <a:endParaRPr lang="en-US" altLang="en-US" sz="3200" b="1">
              <a:solidFill>
                <a:srgbClr val="0066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9890" y="624205"/>
            <a:ext cx="8144510" cy="1280795"/>
          </a:xfrm>
        </p:spPr>
        <p:txBody>
          <a:bodyPr/>
          <a:lstStyle/>
          <a:p>
            <a:pPr eaLnBrk="1" hangingPunct="1"/>
            <a:r>
              <a:rPr lang="en-US" altLang="en-US" b="1">
                <a:solidFill>
                  <a:schemeClr val="accent1"/>
                </a:solidFill>
              </a:rPr>
              <a:t>Central Auditory System</a:t>
            </a:r>
            <a:endParaRPr lang="en-US" altLang="en-US" b="1">
              <a:solidFill>
                <a:schemeClr val="accent1"/>
              </a:solidFill>
            </a:endParaRPr>
          </a:p>
        </p:txBody>
      </p:sp>
      <p:sp>
        <p:nvSpPr>
          <p:cNvPr id="33795" name="Rectangle 3"/>
          <p:cNvSpPr>
            <a:spLocks noGrp="1" noChangeArrowheads="1"/>
          </p:cNvSpPr>
          <p:nvPr>
            <p:ph idx="1"/>
          </p:nvPr>
        </p:nvSpPr>
        <p:spPr>
          <a:xfrm>
            <a:off x="488315" y="2362200"/>
            <a:ext cx="8503285" cy="4558030"/>
          </a:xfrm>
        </p:spPr>
        <p:txBody>
          <a:bodyPr rtlCol="0"/>
          <a:lstStyle/>
          <a:p>
            <a:pPr eaLnBrk="1" fontAlgn="auto" hangingPunct="1">
              <a:lnSpc>
                <a:spcPct val="90000"/>
              </a:lnSpc>
              <a:spcAft>
                <a:spcPts val="0"/>
              </a:spcAft>
              <a:buFont typeface="Wingdings" panose="05000000000000000000" pitchFamily="2" charset="2"/>
              <a:buChar char="q"/>
              <a:defRPr/>
            </a:pPr>
            <a:r>
              <a:rPr lang="en-US" altLang="en-US" sz="2000" b="1" dirty="0" err="1">
                <a:solidFill>
                  <a:schemeClr val="accent1"/>
                </a:solidFill>
              </a:rPr>
              <a:t>VIIIth</a:t>
            </a:r>
            <a:r>
              <a:rPr lang="en-US" altLang="en-US" sz="2000" b="1" dirty="0">
                <a:solidFill>
                  <a:schemeClr val="accent1"/>
                </a:solidFill>
              </a:rPr>
              <a:t> Cranial Nerve or “Auditory Nerve”</a:t>
            </a:r>
            <a:endParaRPr lang="en-US" altLang="en-US" sz="2000" b="1" dirty="0">
              <a:solidFill>
                <a:schemeClr val="accent1"/>
              </a:solidFill>
            </a:endParaRPr>
          </a:p>
          <a:p>
            <a:pPr lvl="1" algn="just" eaLnBrk="1" fontAlgn="auto" hangingPunct="1">
              <a:lnSpc>
                <a:spcPct val="90000"/>
              </a:lnSpc>
              <a:spcAft>
                <a:spcPts val="0"/>
              </a:spcAft>
              <a:buClr>
                <a:schemeClr val="folHlink"/>
              </a:buClr>
              <a:buFont typeface="Wingdings" panose="05000000000000000000" pitchFamily="2" charset="2"/>
              <a:buChar char="v"/>
              <a:defRPr/>
            </a:pPr>
            <a:r>
              <a:rPr lang="en-US" altLang="en-US" sz="2000" dirty="0">
                <a:solidFill>
                  <a:schemeClr val="tx1">
                    <a:lumMod val="75000"/>
                    <a:lumOff val="25000"/>
                  </a:schemeClr>
                </a:solidFill>
              </a:rPr>
              <a:t>Bundle of nerve fibers (25-30K)</a:t>
            </a:r>
            <a:endParaRPr lang="en-US" altLang="en-US" sz="2000" dirty="0">
              <a:solidFill>
                <a:schemeClr val="tx1">
                  <a:lumMod val="75000"/>
                  <a:lumOff val="25000"/>
                </a:schemeClr>
              </a:solidFill>
            </a:endParaRPr>
          </a:p>
          <a:p>
            <a:pPr lvl="1" algn="just" eaLnBrk="1" fontAlgn="auto" hangingPunct="1">
              <a:lnSpc>
                <a:spcPct val="90000"/>
              </a:lnSpc>
              <a:spcAft>
                <a:spcPts val="0"/>
              </a:spcAft>
              <a:buClr>
                <a:schemeClr val="folHlink"/>
              </a:buClr>
              <a:buFont typeface="Wingdings" panose="05000000000000000000" pitchFamily="2" charset="2"/>
              <a:buChar char="v"/>
              <a:defRPr/>
            </a:pPr>
            <a:r>
              <a:rPr lang="en-US" altLang="en-US" sz="2000" dirty="0">
                <a:solidFill>
                  <a:schemeClr val="tx1">
                    <a:lumMod val="75000"/>
                    <a:lumOff val="25000"/>
                  </a:schemeClr>
                </a:solidFill>
              </a:rPr>
              <a:t>Travels from cochlea through internal auditory meatus to skull cavity and brain stem</a:t>
            </a:r>
            <a:endParaRPr lang="en-US" altLang="en-US" sz="2000" dirty="0">
              <a:solidFill>
                <a:schemeClr val="tx1">
                  <a:lumMod val="75000"/>
                  <a:lumOff val="25000"/>
                </a:schemeClr>
              </a:solidFill>
            </a:endParaRPr>
          </a:p>
          <a:p>
            <a:pPr lvl="1" algn="just" eaLnBrk="1" fontAlgn="auto" hangingPunct="1">
              <a:lnSpc>
                <a:spcPct val="90000"/>
              </a:lnSpc>
              <a:spcAft>
                <a:spcPts val="0"/>
              </a:spcAft>
              <a:buClr>
                <a:schemeClr val="folHlink"/>
              </a:buClr>
              <a:buFont typeface="Wingdings" panose="05000000000000000000" pitchFamily="2" charset="2"/>
              <a:buChar char="v"/>
              <a:defRPr/>
            </a:pPr>
            <a:r>
              <a:rPr lang="en-US" altLang="en-US" sz="2000" dirty="0">
                <a:solidFill>
                  <a:schemeClr val="tx1">
                    <a:lumMod val="75000"/>
                    <a:lumOff val="25000"/>
                  </a:schemeClr>
                </a:solidFill>
              </a:rPr>
              <a:t>Carry signals from cochlea to primary auditory cortex, with continuous processing along the way</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q"/>
              <a:defRPr/>
            </a:pPr>
            <a:r>
              <a:rPr lang="en-US" altLang="en-US" sz="2000" b="1" dirty="0">
                <a:solidFill>
                  <a:schemeClr val="accent1"/>
                </a:solidFill>
              </a:rPr>
              <a:t>Auditory Cortex</a:t>
            </a:r>
            <a:endParaRPr lang="en-US" altLang="en-US" sz="2000" b="1" dirty="0">
              <a:solidFill>
                <a:schemeClr val="accent1"/>
              </a:solidFill>
            </a:endParaRPr>
          </a:p>
          <a:p>
            <a:pPr lvl="1" eaLnBrk="1" fontAlgn="auto" hangingPunct="1">
              <a:lnSpc>
                <a:spcPct val="90000"/>
              </a:lnSpc>
              <a:spcAft>
                <a:spcPts val="0"/>
              </a:spcAft>
              <a:buClr>
                <a:schemeClr val="folHlink"/>
              </a:buClr>
              <a:buFont typeface="Wingdings" panose="05000000000000000000" pitchFamily="2" charset="2"/>
              <a:buChar char="v"/>
              <a:defRPr/>
            </a:pPr>
            <a:r>
              <a:rPr lang="en-US" altLang="en-US" sz="2000" dirty="0">
                <a:solidFill>
                  <a:schemeClr val="tx1">
                    <a:lumMod val="75000"/>
                    <a:lumOff val="25000"/>
                  </a:schemeClr>
                </a:solidFill>
              </a:rPr>
              <a:t>Wernicke’s Area within Temporal Lobe of the brain</a:t>
            </a:r>
            <a:endParaRPr lang="en-US" altLang="en-US" sz="2000" dirty="0">
              <a:solidFill>
                <a:schemeClr val="tx1">
                  <a:lumMod val="75000"/>
                  <a:lumOff val="25000"/>
                </a:schemeClr>
              </a:solidFill>
            </a:endParaRPr>
          </a:p>
          <a:p>
            <a:pPr lvl="1" eaLnBrk="1" fontAlgn="auto" hangingPunct="1">
              <a:lnSpc>
                <a:spcPct val="90000"/>
              </a:lnSpc>
              <a:spcAft>
                <a:spcPts val="0"/>
              </a:spcAft>
              <a:buClr>
                <a:schemeClr val="folHlink"/>
              </a:buClr>
              <a:buFont typeface="Wingdings" panose="05000000000000000000" pitchFamily="2" charset="2"/>
              <a:buChar char="v"/>
              <a:defRPr/>
            </a:pPr>
            <a:r>
              <a:rPr lang="en-US" altLang="en-US" sz="2000" dirty="0">
                <a:solidFill>
                  <a:schemeClr val="tx1">
                    <a:lumMod val="75000"/>
                    <a:lumOff val="25000"/>
                  </a:schemeClr>
                </a:solidFill>
              </a:rPr>
              <a:t>Sounds interpreted based on experience/association</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3" panose="05040102010807070707" pitchFamily="18"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Vestibular overview"/>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752600"/>
            <a:ext cx="8096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noChangeArrowheads="1"/>
          </p:cNvSpPr>
          <p:nvPr>
            <p:ph idx="1"/>
          </p:nvPr>
        </p:nvSpPr>
        <p:spPr>
          <a:xfrm>
            <a:off x="1219200" y="838200"/>
            <a:ext cx="6591300" cy="1295400"/>
          </a:xfrm>
        </p:spPr>
        <p:txBody>
          <a:bodyPr/>
          <a:lstStyle/>
          <a:p>
            <a:pPr marL="0" indent="0" algn="ctr" eaLnBrk="1" hangingPunct="1">
              <a:buFont typeface="Wingdings 3" panose="05040102010807070707" pitchFamily="18" charset="2"/>
              <a:buNone/>
            </a:pPr>
            <a:r>
              <a:rPr lang="en-US" altLang="en-US" sz="4000" b="1">
                <a:solidFill>
                  <a:schemeClr val="accent1"/>
                </a:solidFill>
              </a:rPr>
              <a:t>Balance Pathway </a:t>
            </a:r>
            <a:endParaRPr lang="en-US" altLang="en-US" sz="4000" b="1">
              <a:solidFill>
                <a:schemeClr val="accent1"/>
              </a:solidFill>
            </a:endParaRPr>
          </a:p>
        </p:txBody>
      </p:sp>
      <p:pic>
        <p:nvPicPr>
          <p:cNvPr id="50179" name="Picture 5" descr="Vestibular System To maintain balance and maintenance of gaze (eye  position) and posture (skeletal position). Requires 2 out of 3 components:  inner ear, - ppt downlo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5240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98475" y="624205"/>
            <a:ext cx="8035925" cy="1280795"/>
          </a:xfrm>
        </p:spPr>
        <p:txBody>
          <a:bodyPr rtlCol="0"/>
          <a:lstStyle/>
          <a:p>
            <a:pPr eaLnBrk="1" fontAlgn="auto" hangingPunct="1">
              <a:spcAft>
                <a:spcPts val="0"/>
              </a:spcAft>
              <a:defRPr/>
            </a:pPr>
            <a:r>
              <a:rPr lang="en-US" sz="3600" b="1" dirty="0">
                <a:solidFill>
                  <a:schemeClr val="accent1"/>
                </a:solidFill>
                <a:effectLst>
                  <a:outerShdw blurRad="38100" dist="38100" dir="2700000" algn="tl">
                    <a:srgbClr val="C0C0C0"/>
                  </a:outerShdw>
                </a:effectLst>
              </a:rPr>
              <a:t>Summary:  How Sound Travels Through The Ear</a:t>
            </a:r>
            <a:endParaRPr lang="en-US" sz="3600" b="1" dirty="0">
              <a:solidFill>
                <a:schemeClr val="accent1"/>
              </a:solidFill>
              <a:effectLst>
                <a:outerShdw blurRad="38100" dist="38100" dir="2700000" algn="tl">
                  <a:srgbClr val="C0C0C0"/>
                </a:outerShdw>
              </a:effectLst>
            </a:endParaRPr>
          </a:p>
        </p:txBody>
      </p:sp>
      <p:sp>
        <p:nvSpPr>
          <p:cNvPr id="51203" name="Rectangle 3"/>
          <p:cNvSpPr>
            <a:spLocks noGrp="1" noChangeArrowheads="1"/>
          </p:cNvSpPr>
          <p:nvPr>
            <p:ph idx="1"/>
          </p:nvPr>
        </p:nvSpPr>
        <p:spPr>
          <a:xfrm>
            <a:off x="895350" y="2933700"/>
            <a:ext cx="7639050" cy="2978150"/>
          </a:xfrm>
        </p:spPr>
        <p:txBody>
          <a:bodyPr/>
          <a:lstStyle/>
          <a:p>
            <a:pPr algn="l" eaLnBrk="1" hangingPunct="1">
              <a:lnSpc>
                <a:spcPct val="80000"/>
              </a:lnSpc>
              <a:spcBef>
                <a:spcPct val="50000"/>
              </a:spcBef>
              <a:buClrTx/>
              <a:buFontTx/>
              <a:buNone/>
            </a:pPr>
            <a:r>
              <a:rPr lang="en-US" altLang="en-US" sz="1800" i="1" dirty="0"/>
              <a:t>       Acoustic energy</a:t>
            </a:r>
            <a:r>
              <a:rPr lang="en-US" altLang="en-US" sz="1800" dirty="0"/>
              <a:t>, in the form of sound waves, is channeled into the </a:t>
            </a:r>
            <a:r>
              <a:rPr lang="en-US" altLang="en-US" sz="1800" dirty="0">
                <a:solidFill>
                  <a:schemeClr val="tx1"/>
                </a:solidFill>
              </a:rPr>
              <a:t>ear canal</a:t>
            </a:r>
            <a:r>
              <a:rPr lang="en-US" altLang="en-US" sz="1800" dirty="0"/>
              <a:t> by the </a:t>
            </a:r>
            <a:r>
              <a:rPr lang="en-US" altLang="en-US" sz="1800" dirty="0">
                <a:solidFill>
                  <a:srgbClr val="FF0066"/>
                </a:solidFill>
              </a:rPr>
              <a:t>pinna</a:t>
            </a:r>
            <a:r>
              <a:rPr lang="en-US" altLang="en-US" sz="1800" dirty="0"/>
              <a:t>.  Sound waves hit the </a:t>
            </a:r>
            <a:r>
              <a:rPr lang="en-US" altLang="en-US" sz="1800" dirty="0">
                <a:solidFill>
                  <a:srgbClr val="FF0066"/>
                </a:solidFill>
              </a:rPr>
              <a:t>tympanic membrane</a:t>
            </a:r>
            <a:r>
              <a:rPr lang="en-US" altLang="en-US" sz="1800" dirty="0"/>
              <a:t> and cause it to vibrate,  like a drum, changing it into </a:t>
            </a:r>
            <a:r>
              <a:rPr lang="en-US" altLang="en-US" sz="1800" i="1" dirty="0"/>
              <a:t>mechanical energy</a:t>
            </a:r>
            <a:r>
              <a:rPr lang="en-US" altLang="en-US" sz="1800" dirty="0"/>
              <a:t>.  The </a:t>
            </a:r>
            <a:r>
              <a:rPr lang="en-US" altLang="en-US" sz="1800" dirty="0">
                <a:solidFill>
                  <a:srgbClr val="FF0066"/>
                </a:solidFill>
              </a:rPr>
              <a:t>malleus</a:t>
            </a:r>
            <a:r>
              <a:rPr lang="en-US" altLang="en-US" sz="1800" dirty="0"/>
              <a:t>, which is attached to the tympanic membrane, starts the </a:t>
            </a:r>
            <a:r>
              <a:rPr lang="en-US" altLang="en-US" sz="1800" dirty="0" err="1">
                <a:solidFill>
                  <a:srgbClr val="FF0066"/>
                </a:solidFill>
              </a:rPr>
              <a:t>ossicles</a:t>
            </a:r>
            <a:r>
              <a:rPr lang="en-US" altLang="en-US" sz="1800" dirty="0"/>
              <a:t> into motion.  The </a:t>
            </a:r>
            <a:r>
              <a:rPr lang="en-US" altLang="en-US" sz="1800" dirty="0">
                <a:solidFill>
                  <a:srgbClr val="FF0066"/>
                </a:solidFill>
              </a:rPr>
              <a:t>stapes</a:t>
            </a:r>
            <a:r>
              <a:rPr lang="en-US" altLang="en-US" sz="1800" dirty="0"/>
              <a:t> moves in and out of the </a:t>
            </a:r>
            <a:r>
              <a:rPr lang="en-US" altLang="en-US" sz="1800" dirty="0">
                <a:solidFill>
                  <a:srgbClr val="FF0066"/>
                </a:solidFill>
              </a:rPr>
              <a:t>oval window</a:t>
            </a:r>
            <a:r>
              <a:rPr lang="en-US" altLang="en-US" sz="1800" dirty="0"/>
              <a:t> of the </a:t>
            </a:r>
            <a:r>
              <a:rPr lang="en-US" altLang="en-US" sz="1800" dirty="0">
                <a:solidFill>
                  <a:srgbClr val="FF0066"/>
                </a:solidFill>
              </a:rPr>
              <a:t>cochlea</a:t>
            </a:r>
            <a:r>
              <a:rPr lang="en-US" altLang="en-US" sz="1800" dirty="0"/>
              <a:t> creating a fluid motion, or </a:t>
            </a:r>
            <a:r>
              <a:rPr lang="en-US" altLang="en-US" sz="1800" i="1" dirty="0"/>
              <a:t>hydraulic energy</a:t>
            </a:r>
            <a:r>
              <a:rPr lang="en-US" altLang="en-US" sz="1800" dirty="0"/>
              <a:t>.  The fluid movement causes membranes in the </a:t>
            </a:r>
            <a:r>
              <a:rPr lang="en-US" altLang="en-US" sz="1800" dirty="0">
                <a:solidFill>
                  <a:srgbClr val="FF0066"/>
                </a:solidFill>
              </a:rPr>
              <a:t>Organ of </a:t>
            </a:r>
            <a:r>
              <a:rPr lang="en-US" altLang="en-US" sz="1800" dirty="0" err="1">
                <a:solidFill>
                  <a:srgbClr val="FF0066"/>
                </a:solidFill>
              </a:rPr>
              <a:t>Corti</a:t>
            </a:r>
            <a:r>
              <a:rPr lang="en-US" altLang="en-US" sz="1800" dirty="0"/>
              <a:t> to shear against the </a:t>
            </a:r>
            <a:r>
              <a:rPr lang="en-US" altLang="en-US" sz="1800" dirty="0">
                <a:solidFill>
                  <a:srgbClr val="FF0066"/>
                </a:solidFill>
              </a:rPr>
              <a:t>hair cells</a:t>
            </a:r>
            <a:r>
              <a:rPr lang="en-US" altLang="en-US" sz="1800" dirty="0">
                <a:solidFill>
                  <a:schemeClr val="accent1"/>
                </a:solidFill>
              </a:rPr>
              <a:t>.</a:t>
            </a:r>
            <a:r>
              <a:rPr lang="en-US" altLang="en-US" sz="1800" dirty="0"/>
              <a:t>  This creates an </a:t>
            </a:r>
            <a:r>
              <a:rPr lang="en-US" altLang="en-US" sz="1800" i="1" dirty="0"/>
              <a:t>electrical signal</a:t>
            </a:r>
            <a:r>
              <a:rPr lang="en-US" altLang="en-US" sz="1800" dirty="0"/>
              <a:t> which is sent up the </a:t>
            </a:r>
            <a:r>
              <a:rPr lang="en-US" altLang="en-US" sz="1800" dirty="0">
                <a:solidFill>
                  <a:srgbClr val="FF0066"/>
                </a:solidFill>
              </a:rPr>
              <a:t>Auditory Nerve</a:t>
            </a:r>
            <a:r>
              <a:rPr lang="en-US" altLang="en-US" sz="1800" dirty="0"/>
              <a:t> to the brain.  The brain interprets it as </a:t>
            </a:r>
            <a:r>
              <a:rPr lang="en-US" altLang="en-US" sz="1800" dirty="0">
                <a:solidFill>
                  <a:schemeClr val="tx1"/>
                </a:solidFill>
              </a:rPr>
              <a:t>sound!</a:t>
            </a:r>
            <a:endParaRPr lang="en-US" altLang="en-US" sz="1800" dirty="0">
              <a:solidFill>
                <a:schemeClr val="tx1"/>
              </a:solidFill>
            </a:endParaRPr>
          </a:p>
          <a:p>
            <a:pPr algn="l" eaLnBrk="1" hangingPunct="1">
              <a:lnSpc>
                <a:spcPct val="80000"/>
              </a:lnSpc>
              <a:spcBef>
                <a:spcPct val="50000"/>
              </a:spcBef>
              <a:buClrTx/>
              <a:buFontTx/>
              <a:buNone/>
            </a:pPr>
            <a:endParaRPr lang="en-US" altLang="en-US" sz="1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944688" y="623888"/>
            <a:ext cx="6589712" cy="1281112"/>
          </a:xfrm>
        </p:spPr>
        <p:txBody>
          <a:bodyPr/>
          <a:lstStyle/>
          <a:p>
            <a:pPr algn="ctr" eaLnBrk="1" hangingPunct="1"/>
            <a:r>
              <a:rPr lang="en-US" altLang="en-US" b="1">
                <a:solidFill>
                  <a:schemeClr val="accent1"/>
                </a:solidFill>
              </a:rPr>
              <a:t>SEQUENCE OF LGIS</a:t>
            </a:r>
            <a:endParaRPr lang="en-US" altLang="en-US" b="1">
              <a:solidFill>
                <a:schemeClr val="accent1"/>
              </a:solidFill>
            </a:endParaRPr>
          </a:p>
        </p:txBody>
      </p:sp>
      <p:sp>
        <p:nvSpPr>
          <p:cNvPr id="20483" name="Content Placeholder 2"/>
          <p:cNvSpPr>
            <a:spLocks noGrp="1" noChangeArrowheads="1"/>
          </p:cNvSpPr>
          <p:nvPr>
            <p:ph idx="1"/>
          </p:nvPr>
        </p:nvSpPr>
        <p:spPr>
          <a:xfrm>
            <a:off x="1371600" y="1539875"/>
            <a:ext cx="7772400" cy="3778250"/>
          </a:xfrm>
        </p:spPr>
        <p:txBody>
          <a:bodyPr/>
          <a:lstStyle/>
          <a:p>
            <a:pPr eaLnBrk="1" hangingPunct="1">
              <a:buFont typeface="Wingdings" panose="05000000000000000000" pitchFamily="2" charset="2"/>
              <a:buChar char="v"/>
            </a:pPr>
            <a:r>
              <a:rPr lang="en-US" altLang="en-US" sz="2800">
                <a:solidFill>
                  <a:schemeClr val="tx1"/>
                </a:solidFill>
              </a:rPr>
              <a:t>Learning objectives </a:t>
            </a:r>
            <a:endParaRPr lang="en-US" altLang="en-US" sz="2800">
              <a:solidFill>
                <a:schemeClr val="tx1"/>
              </a:solidFill>
            </a:endParaRPr>
          </a:p>
          <a:p>
            <a:pPr eaLnBrk="1" hangingPunct="1">
              <a:buFont typeface="Wingdings" panose="05000000000000000000" pitchFamily="2" charset="2"/>
              <a:buChar char="v"/>
            </a:pPr>
            <a:r>
              <a:rPr lang="en-US" altLang="en-US" sz="2800">
                <a:solidFill>
                  <a:schemeClr val="tx1"/>
                </a:solidFill>
              </a:rPr>
              <a:t>Anatomy of Ear(core concept = 70%) </a:t>
            </a:r>
            <a:endParaRPr lang="en-US" altLang="en-US" sz="2800">
              <a:solidFill>
                <a:schemeClr val="tx1"/>
              </a:solidFill>
            </a:endParaRPr>
          </a:p>
          <a:p>
            <a:pPr eaLnBrk="1" hangingPunct="1">
              <a:buFont typeface="Wingdings" panose="05000000000000000000" pitchFamily="2" charset="2"/>
              <a:buChar char="v"/>
            </a:pPr>
            <a:r>
              <a:rPr lang="en-US" altLang="en-US" sz="2800">
                <a:solidFill>
                  <a:schemeClr val="tx1"/>
                </a:solidFill>
              </a:rPr>
              <a:t>Related physiology (horizontal integration 15%) </a:t>
            </a:r>
            <a:endParaRPr lang="en-US" altLang="en-US" sz="2800">
              <a:solidFill>
                <a:schemeClr val="tx1"/>
              </a:solidFill>
            </a:endParaRPr>
          </a:p>
          <a:p>
            <a:pPr eaLnBrk="1" hangingPunct="1">
              <a:buFont typeface="Wingdings" panose="05000000000000000000" pitchFamily="2" charset="2"/>
              <a:buChar char="v"/>
            </a:pPr>
            <a:r>
              <a:rPr lang="en-US" altLang="en-US" sz="2800">
                <a:solidFill>
                  <a:schemeClr val="tx1"/>
                </a:solidFill>
              </a:rPr>
              <a:t>Related clinical / congenital abnormalities (vertical integration – 10%) </a:t>
            </a:r>
            <a:endParaRPr lang="en-US" altLang="en-US" sz="2800">
              <a:solidFill>
                <a:schemeClr val="tx1"/>
              </a:solidFill>
            </a:endParaRPr>
          </a:p>
          <a:p>
            <a:pPr eaLnBrk="1" hangingPunct="1">
              <a:buFont typeface="Wingdings" panose="05000000000000000000" pitchFamily="2" charset="2"/>
              <a:buChar char="v"/>
            </a:pPr>
            <a:r>
              <a:rPr lang="en-US" altLang="en-US" sz="2800">
                <a:solidFill>
                  <a:schemeClr val="tx1"/>
                </a:solidFill>
              </a:rPr>
              <a:t>Research article related to topic (3%) </a:t>
            </a:r>
            <a:endParaRPr lang="en-US" altLang="en-US" sz="2800">
              <a:solidFill>
                <a:schemeClr val="tx1"/>
              </a:solidFill>
            </a:endParaRPr>
          </a:p>
          <a:p>
            <a:pPr eaLnBrk="1" hangingPunct="1">
              <a:buFont typeface="Wingdings" panose="05000000000000000000" pitchFamily="2" charset="2"/>
              <a:buChar char="v"/>
            </a:pPr>
            <a:r>
              <a:rPr lang="en-US" altLang="en-US" sz="2800">
                <a:solidFill>
                  <a:schemeClr val="tx1"/>
                </a:solidFill>
              </a:rPr>
              <a:t>Ethics (2%) </a:t>
            </a:r>
            <a:endParaRPr lang="en-US" altLang="en-US" sz="280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4000" b="1" dirty="0">
                <a:solidFill>
                  <a:schemeClr val="accent1"/>
                </a:solidFill>
                <a:effectLst>
                  <a:outerShdw blurRad="38100" dist="38100" dir="2700000" algn="tl">
                    <a:srgbClr val="C0C0C0"/>
                  </a:outerShdw>
                </a:effectLst>
              </a:rPr>
              <a:t>ARTIFICIAL INTELLIGENCE</a:t>
            </a:r>
            <a:endParaRPr lang="en-US" sz="4000" b="1" dirty="0">
              <a:solidFill>
                <a:schemeClr val="accent1"/>
              </a:solidFill>
              <a:effectLst>
                <a:outerShdw blurRad="38100" dist="38100" dir="2700000" algn="tl">
                  <a:srgbClr val="C0C0C0"/>
                </a:outerShdw>
              </a:effectLst>
            </a:endParaRPr>
          </a:p>
        </p:txBody>
      </p:sp>
      <p:sp>
        <p:nvSpPr>
          <p:cNvPr id="3" name="Content Placeholder 2"/>
          <p:cNvSpPr>
            <a:spLocks noGrp="1"/>
          </p:cNvSpPr>
          <p:nvPr>
            <p:ph idx="1"/>
          </p:nvPr>
        </p:nvSpPr>
        <p:spPr/>
        <p:txBody>
          <a:bodyPr/>
          <a:p>
            <a:pPr marL="0" indent="0">
              <a:buNone/>
            </a:pPr>
            <a:r>
              <a:rPr lang="en-US" altLang="en-US" sz="2000"/>
              <a:t>1.</a:t>
            </a:r>
            <a:r>
              <a:rPr lang="en-US" altLang="en-US" sz="2000" b="1"/>
              <a:t> Image Analysis:</a:t>
            </a:r>
            <a:r>
              <a:rPr lang="en-US" altLang="en-US" sz="2000"/>
              <a:t> AI-powered algorithms can analyze medical images (e.g., CT, MRI) to identify abnormalities in the ear and vestibular system, such as tumors or structural defects.</a:t>
            </a:r>
            <a:endParaRPr lang="en-US" altLang="en-US" sz="2000"/>
          </a:p>
          <a:p>
            <a:pPr marL="0" indent="0">
              <a:buNone/>
            </a:pPr>
            <a:r>
              <a:rPr lang="en-US" altLang="en-US" sz="2000"/>
              <a:t>2. </a:t>
            </a:r>
            <a:r>
              <a:rPr lang="en-US" altLang="en-US" sz="2000" b="1"/>
              <a:t>Hearing Loss Diagnosis:</a:t>
            </a:r>
            <a:r>
              <a:rPr lang="en-US" altLang="en-US" sz="2000"/>
              <a:t> AI can help diagnose hearing loss by analyzing audiograms and other hearing test results. Machine learning algorithms can identify patterns and predict the likelihood of hearing loss.</a:t>
            </a:r>
            <a:endParaRPr lang="en-US" altLang="en-US" sz="2000"/>
          </a:p>
          <a:p>
            <a:pPr marL="0" indent="0">
              <a:buNone/>
            </a:pPr>
            <a:r>
              <a:rPr lang="en-US" altLang="en-US" sz="2000"/>
              <a:t>3. </a:t>
            </a:r>
            <a:r>
              <a:rPr lang="en-US" altLang="en-US" sz="2000" b="1"/>
              <a:t>Vestibular Function Testing:</a:t>
            </a:r>
            <a:r>
              <a:rPr lang="en-US" altLang="en-US" sz="2000"/>
              <a:t> AI can assist in analyzing vestibular function tests, such as electronystagmography (ENG) and videonystagmography (VNG), to diagnose vestibular disorders.</a:t>
            </a:r>
            <a:endParaRPr lang="en-US" altLang="en-US" sz="2000"/>
          </a:p>
          <a:p>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44688" y="623888"/>
            <a:ext cx="6589712" cy="1281112"/>
          </a:xfrm>
        </p:spPr>
        <p:txBody>
          <a:bodyPr rtlCol="0">
            <a:normAutofit/>
          </a:bodyPr>
          <a:lstStyle/>
          <a:p>
            <a:pPr eaLnBrk="1" fontAlgn="auto" hangingPunct="1">
              <a:spcAft>
                <a:spcPts val="0"/>
              </a:spcAft>
              <a:defRPr/>
            </a:pPr>
            <a:r>
              <a:rPr lang="en-US" b="1" dirty="0">
                <a:solidFill>
                  <a:schemeClr val="accent1"/>
                </a:solidFill>
                <a:effectLst>
                  <a:outerShdw blurRad="38100" dist="38100" dir="2700000" algn="tl">
                    <a:srgbClr val="C0C0C0"/>
                  </a:outerShdw>
                </a:effectLst>
              </a:rPr>
              <a:t>References: </a:t>
            </a:r>
            <a:endParaRPr lang="en-US" b="1" dirty="0">
              <a:solidFill>
                <a:schemeClr val="accent1"/>
              </a:solidFill>
              <a:effectLst>
                <a:outerShdw blurRad="38100" dist="38100" dir="2700000" algn="tl">
                  <a:srgbClr val="C0C0C0"/>
                </a:outerShdw>
              </a:effectLst>
            </a:endParaRPr>
          </a:p>
        </p:txBody>
      </p:sp>
      <p:sp>
        <p:nvSpPr>
          <p:cNvPr id="57347" name="Rectangle 3"/>
          <p:cNvSpPr>
            <a:spLocks noGrp="1" noChangeArrowheads="1"/>
          </p:cNvSpPr>
          <p:nvPr>
            <p:ph idx="1"/>
          </p:nvPr>
        </p:nvSpPr>
        <p:spPr>
          <a:xfrm>
            <a:off x="609600" y="1752901"/>
            <a:ext cx="8382000" cy="5145759"/>
          </a:xfrm>
        </p:spPr>
        <p:txBody>
          <a:bodyPr/>
          <a:lstStyle/>
          <a:p>
            <a:pPr eaLnBrk="1" hangingPunct="1">
              <a:lnSpc>
                <a:spcPct val="80000"/>
              </a:lnSpc>
              <a:buFont typeface="Wingdings" panose="05000000000000000000" pitchFamily="2" charset="2"/>
              <a:buChar char="v"/>
              <a:defRPr/>
            </a:pPr>
            <a:r>
              <a:rPr lang="en-GB" sz="2400" dirty="0"/>
              <a:t>Heine PA. Anatomy of the ear. Vet </a:t>
            </a:r>
            <a:r>
              <a:rPr lang="en-GB" sz="2400" dirty="0" err="1"/>
              <a:t>Clin</a:t>
            </a:r>
            <a:r>
              <a:rPr lang="en-GB" sz="2400" dirty="0"/>
              <a:t> North Am Small </a:t>
            </a:r>
            <a:r>
              <a:rPr lang="en-GB" sz="2400" dirty="0" err="1"/>
              <a:t>Anim</a:t>
            </a:r>
            <a:r>
              <a:rPr lang="en-GB" sz="2400" dirty="0"/>
              <a:t> </a:t>
            </a:r>
            <a:r>
              <a:rPr lang="en-GB" sz="2400" dirty="0" err="1"/>
              <a:t>Pract</a:t>
            </a:r>
            <a:r>
              <a:rPr lang="en-GB" sz="2400" dirty="0"/>
              <a:t>. 2004 Mar;34(2):379-95. </a:t>
            </a:r>
            <a:r>
              <a:rPr lang="en-GB" sz="2400" dirty="0" err="1"/>
              <a:t>doi</a:t>
            </a:r>
            <a:r>
              <a:rPr lang="en-GB" sz="2400" dirty="0"/>
              <a:t>: 10.1016/j.cvsm.2003.10.003. PMID: 15062614.</a:t>
            </a:r>
            <a:endParaRPr lang="en-GB" altLang="en-US" sz="2400" dirty="0"/>
          </a:p>
          <a:p>
            <a:pPr eaLnBrk="1" hangingPunct="1">
              <a:lnSpc>
                <a:spcPct val="80000"/>
              </a:lnSpc>
              <a:buFont typeface="Wingdings" panose="05000000000000000000" pitchFamily="2" charset="2"/>
              <a:buChar char="v"/>
              <a:defRPr/>
            </a:pPr>
            <a:r>
              <a:rPr lang="en-GB" altLang="en-US" sz="2400" dirty="0"/>
              <a:t>Scott Brown, Edition 8</a:t>
            </a:r>
            <a:r>
              <a:rPr lang="en-GB" altLang="en-US" sz="2400" baseline="30000" dirty="0"/>
              <a:t>th</a:t>
            </a:r>
            <a:r>
              <a:rPr lang="en-GB" altLang="en-US" sz="2400" b="1" dirty="0"/>
              <a:t> </a:t>
            </a:r>
            <a:endParaRPr lang="en-US" alt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944688" y="623888"/>
            <a:ext cx="6589712" cy="1281112"/>
          </a:xfrm>
        </p:spPr>
        <p:txBody>
          <a:bodyPr/>
          <a:lstStyle/>
          <a:p>
            <a:pPr algn="ctr" eaLnBrk="1" hangingPunct="1"/>
            <a:r>
              <a:rPr lang="en-US" altLang="en-US" sz="4000" b="1">
                <a:solidFill>
                  <a:schemeClr val="accent1"/>
                </a:solidFill>
              </a:rPr>
              <a:t>LEARNING OBJECTIVES</a:t>
            </a:r>
            <a:endParaRPr lang="en-US" altLang="en-US" sz="4000" b="1">
              <a:solidFill>
                <a:schemeClr val="accent1"/>
              </a:solidFill>
            </a:endParaRPr>
          </a:p>
        </p:txBody>
      </p:sp>
      <p:sp>
        <p:nvSpPr>
          <p:cNvPr id="3" name="Content Placeholder 2"/>
          <p:cNvSpPr>
            <a:spLocks noGrp="1"/>
          </p:cNvSpPr>
          <p:nvPr>
            <p:ph idx="1"/>
          </p:nvPr>
        </p:nvSpPr>
        <p:spPr>
          <a:xfrm>
            <a:off x="914400" y="1447800"/>
            <a:ext cx="8001000" cy="4464050"/>
          </a:xfrm>
        </p:spPr>
        <p:txBody>
          <a:bodyPr/>
          <a:lstStyle/>
          <a:p>
            <a:pPr marL="0" indent="0" eaLnBrk="1" hangingPunct="1">
              <a:buFont typeface="Wingdings 3" panose="05040102010807070707" pitchFamily="18" charset="2"/>
              <a:buNone/>
              <a:defRPr/>
            </a:pPr>
            <a:r>
              <a:rPr lang="en-US" sz="2400" dirty="0">
                <a:solidFill>
                  <a:srgbClr val="006600"/>
                </a:solidFill>
              </a:rPr>
              <a:t>AT THE END OF THIS LECTURE STUDENTS SHALL BE ABLE TO Comprehend: </a:t>
            </a:r>
            <a:endParaRPr lang="en-US" sz="2400" dirty="0">
              <a:solidFill>
                <a:srgbClr val="006600"/>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Anatomy of Outer Ear </a:t>
            </a:r>
            <a:endParaRPr lang="en-US" sz="2400" dirty="0">
              <a:solidFill>
                <a:schemeClr val="tx1">
                  <a:lumMod val="85000"/>
                  <a:lumOff val="15000"/>
                </a:schemeClr>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Anatomy of Middle Ear </a:t>
            </a:r>
            <a:endParaRPr lang="en-US" sz="2400" dirty="0">
              <a:solidFill>
                <a:schemeClr val="tx1">
                  <a:lumMod val="85000"/>
                  <a:lumOff val="15000"/>
                </a:schemeClr>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Anatomy of Inner Ear </a:t>
            </a:r>
            <a:endParaRPr lang="en-US" sz="2400" dirty="0">
              <a:solidFill>
                <a:schemeClr val="tx1">
                  <a:lumMod val="85000"/>
                  <a:lumOff val="15000"/>
                </a:schemeClr>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Anatomy of vestibular system </a:t>
            </a:r>
            <a:endParaRPr lang="en-US" sz="2400" dirty="0">
              <a:solidFill>
                <a:schemeClr val="tx1">
                  <a:lumMod val="85000"/>
                  <a:lumOff val="15000"/>
                </a:schemeClr>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Physiology of hearing</a:t>
            </a:r>
            <a:endParaRPr lang="en-US" sz="2400" dirty="0">
              <a:solidFill>
                <a:schemeClr val="tx1">
                  <a:lumMod val="85000"/>
                  <a:lumOff val="15000"/>
                </a:schemeClr>
              </a:solidFill>
            </a:endParaRPr>
          </a:p>
          <a:p>
            <a:pPr eaLnBrk="1" hangingPunct="1">
              <a:buFont typeface="Wingdings" panose="05000000000000000000" pitchFamily="2" charset="2"/>
              <a:buChar char="v"/>
              <a:defRPr/>
            </a:pPr>
            <a:r>
              <a:rPr lang="en-US" sz="2400" dirty="0">
                <a:solidFill>
                  <a:schemeClr val="tx1">
                    <a:lumMod val="85000"/>
                    <a:lumOff val="15000"/>
                  </a:schemeClr>
                </a:solidFill>
              </a:rPr>
              <a:t>Physiology of Balance system. </a:t>
            </a:r>
            <a:endParaRPr lang="en-US" sz="2400"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4688" y="623888"/>
            <a:ext cx="6589712" cy="1281112"/>
          </a:xfrm>
        </p:spPr>
        <p:txBody>
          <a:bodyPr/>
          <a:lstStyle/>
          <a:p>
            <a:pPr eaLnBrk="1" hangingPunct="1"/>
            <a:endParaRPr lang="en-US" altLang="en-US"/>
          </a:p>
        </p:txBody>
      </p:sp>
      <p:sp>
        <p:nvSpPr>
          <p:cNvPr id="22531" name="Rectangle 3"/>
          <p:cNvSpPr>
            <a:spLocks noGrp="1" noChangeArrowheads="1"/>
          </p:cNvSpPr>
          <p:nvPr>
            <p:ph idx="1"/>
          </p:nvPr>
        </p:nvSpPr>
        <p:spPr>
          <a:xfrm>
            <a:off x="1943100" y="2133600"/>
            <a:ext cx="6591300" cy="3778250"/>
          </a:xfrm>
        </p:spPr>
        <p:txBody>
          <a:bodyPr/>
          <a:lstStyle/>
          <a:p>
            <a:pPr eaLnBrk="1" hangingPunct="1"/>
            <a:endParaRPr lang="en-US" altLang="en-US"/>
          </a:p>
        </p:txBody>
      </p:sp>
      <p:pic>
        <p:nvPicPr>
          <p:cNvPr id="22532" name="Picture 4" descr="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03338" y="214313"/>
            <a:ext cx="7640637" cy="1462087"/>
          </a:xfrm>
          <a:noFill/>
        </p:spPr>
        <p:txBody>
          <a:bodyPr lIns="92075" tIns="46038" rIns="92075" bIns="46038" anchor="ctr"/>
          <a:lstStyle/>
          <a:p>
            <a:pPr algn="ctr" eaLnBrk="1" hangingPunct="1"/>
            <a:r>
              <a:rPr lang="en-US" altLang="en-US" b="1">
                <a:solidFill>
                  <a:schemeClr val="accent1"/>
                </a:solidFill>
              </a:rPr>
              <a:t>Main Components of the Hearing Mechanism:</a:t>
            </a:r>
            <a:endParaRPr lang="en-US" altLang="en-US" b="1">
              <a:solidFill>
                <a:schemeClr val="accent1"/>
              </a:solidFill>
            </a:endParaRPr>
          </a:p>
        </p:txBody>
      </p:sp>
      <p:sp>
        <p:nvSpPr>
          <p:cNvPr id="23555" name="Rectangle 3"/>
          <p:cNvSpPr>
            <a:spLocks noGrp="1" noChangeArrowheads="1"/>
          </p:cNvSpPr>
          <p:nvPr>
            <p:ph idx="1"/>
          </p:nvPr>
        </p:nvSpPr>
        <p:spPr>
          <a:xfrm>
            <a:off x="1143000" y="1905000"/>
            <a:ext cx="7162800" cy="4114800"/>
          </a:xfrm>
        </p:spPr>
        <p:txBody>
          <a:bodyPr lIns="92075" tIns="46038" rIns="92075" bIns="46038"/>
          <a:lstStyle/>
          <a:p>
            <a:pPr eaLnBrk="1" hangingPunct="1">
              <a:buFont typeface="Wingdings" panose="05000000000000000000" pitchFamily="2" charset="2"/>
              <a:buNone/>
            </a:pPr>
            <a:r>
              <a:rPr lang="en-US" altLang="en-US" sz="2000" b="1">
                <a:solidFill>
                  <a:srgbClr val="006600"/>
                </a:solidFill>
              </a:rPr>
              <a:t>Divided into 4 parts (by function):</a:t>
            </a:r>
            <a:endParaRPr lang="en-US" altLang="en-US" sz="2000" b="1">
              <a:solidFill>
                <a:srgbClr val="006600"/>
              </a:solidFill>
            </a:endParaRPr>
          </a:p>
          <a:p>
            <a:pPr eaLnBrk="1" hangingPunct="1">
              <a:buClr>
                <a:schemeClr val="tx1"/>
              </a:buClr>
              <a:buFont typeface="Wingdings" panose="05000000000000000000" pitchFamily="2" charset="2"/>
              <a:buChar char="v"/>
            </a:pPr>
            <a:r>
              <a:rPr lang="en-US" altLang="en-US" sz="2400" b="1">
                <a:solidFill>
                  <a:schemeClr val="accent1"/>
                </a:solidFill>
              </a:rPr>
              <a:t>Outer Ear</a:t>
            </a:r>
            <a:endParaRPr lang="en-US" altLang="en-US" sz="2400" b="1">
              <a:solidFill>
                <a:schemeClr val="accent1"/>
              </a:solidFill>
            </a:endParaRPr>
          </a:p>
          <a:p>
            <a:pPr eaLnBrk="1" hangingPunct="1">
              <a:buClr>
                <a:schemeClr val="tx1"/>
              </a:buClr>
              <a:buFont typeface="Wingdings" panose="05000000000000000000" pitchFamily="2" charset="2"/>
              <a:buChar char="v"/>
            </a:pPr>
            <a:r>
              <a:rPr lang="en-US" altLang="en-US" sz="2400" b="1">
                <a:solidFill>
                  <a:schemeClr val="accent1"/>
                </a:solidFill>
              </a:rPr>
              <a:t>Middle Ear</a:t>
            </a:r>
            <a:endParaRPr lang="en-US" altLang="en-US" sz="2400" b="1">
              <a:solidFill>
                <a:schemeClr val="accent1"/>
              </a:solidFill>
            </a:endParaRPr>
          </a:p>
          <a:p>
            <a:pPr eaLnBrk="1" hangingPunct="1">
              <a:buClr>
                <a:schemeClr val="tx1"/>
              </a:buClr>
              <a:buFont typeface="Wingdings" panose="05000000000000000000" pitchFamily="2" charset="2"/>
              <a:buChar char="v"/>
            </a:pPr>
            <a:r>
              <a:rPr lang="en-US" altLang="en-US" sz="2400" b="1">
                <a:solidFill>
                  <a:schemeClr val="accent1"/>
                </a:solidFill>
              </a:rPr>
              <a:t>Inner Ear</a:t>
            </a:r>
            <a:endParaRPr lang="en-US" altLang="en-US" sz="2400" b="1">
              <a:solidFill>
                <a:schemeClr val="accent1"/>
              </a:solidFill>
            </a:endParaRPr>
          </a:p>
          <a:p>
            <a:pPr eaLnBrk="1" hangingPunct="1">
              <a:buClr>
                <a:schemeClr val="tx1"/>
              </a:buClr>
              <a:buFont typeface="Wingdings" panose="05000000000000000000" pitchFamily="2" charset="2"/>
              <a:buChar char="v"/>
            </a:pPr>
            <a:r>
              <a:rPr lang="en-US" altLang="en-US" sz="2400" b="1">
                <a:solidFill>
                  <a:schemeClr val="accent1"/>
                </a:solidFill>
              </a:rPr>
              <a:t>Central Auditory Nervous System</a:t>
            </a:r>
            <a:endParaRPr lang="en-US" altLang="en-US" sz="2400" b="1">
              <a:solidFill>
                <a:schemeClr val="accent1"/>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chor="ctr"/>
          <a:lstStyle/>
          <a:p>
            <a:pPr algn="ctr" eaLnBrk="1" hangingPunct="1"/>
            <a:r>
              <a:rPr lang="en-US" altLang="en-US" b="1">
                <a:solidFill>
                  <a:schemeClr val="accent1"/>
                </a:solidFill>
              </a:rPr>
              <a:t>Structures of the Outer Ear</a:t>
            </a:r>
            <a:endParaRPr lang="en-US" altLang="en-US" b="1">
              <a:solidFill>
                <a:schemeClr val="accent1"/>
              </a:solidFill>
            </a:endParaRPr>
          </a:p>
        </p:txBody>
      </p:sp>
      <p:sp>
        <p:nvSpPr>
          <p:cNvPr id="1028" name="Rectangle 3"/>
          <p:cNvSpPr>
            <a:spLocks noGrp="1" noChangeArrowheads="1"/>
          </p:cNvSpPr>
          <p:nvPr>
            <p:ph type="body" sz="half" idx="1"/>
          </p:nvPr>
        </p:nvSpPr>
        <p:spPr>
          <a:xfrm>
            <a:off x="2133600" y="1649413"/>
            <a:ext cx="6172200" cy="3124200"/>
          </a:xfrm>
        </p:spPr>
        <p:txBody>
          <a:bodyPr lIns="92075" tIns="46038" rIns="92075" bIns="46038" rtlCol="0">
            <a:normAutofit/>
          </a:bodyPr>
          <a:lstStyle/>
          <a:p>
            <a:pPr eaLnBrk="1" fontAlgn="auto" hangingPunct="1">
              <a:lnSpc>
                <a:spcPct val="90000"/>
              </a:lnSpc>
              <a:spcAft>
                <a:spcPts val="0"/>
              </a:spcAft>
              <a:buFont typeface="Wingdings" panose="05000000000000000000" pitchFamily="2" charset="2"/>
              <a:buNone/>
              <a:defRPr/>
            </a:pPr>
            <a:r>
              <a:rPr lang="en-US" altLang="en-US" sz="2400" b="1" dirty="0">
                <a:solidFill>
                  <a:srgbClr val="006600"/>
                </a:solidFill>
              </a:rPr>
              <a:t>Auricle (Pinna)</a:t>
            </a:r>
            <a:endParaRPr lang="en-US" altLang="en-US" sz="2400" b="1" dirty="0">
              <a:solidFill>
                <a:srgbClr val="006600"/>
              </a:solidFill>
            </a:endParaRPr>
          </a:p>
          <a:p>
            <a:pPr eaLnBrk="1" fontAlgn="auto" hangingPunct="1">
              <a:lnSpc>
                <a:spcPct val="90000"/>
              </a:lnSpc>
              <a:spcAft>
                <a:spcPts val="0"/>
              </a:spcAft>
              <a:buFont typeface="Wingdings" panose="05000000000000000000" pitchFamily="2" charset="2"/>
              <a:buChar char="v"/>
              <a:defRPr/>
            </a:pPr>
            <a:r>
              <a:rPr lang="en-US" altLang="en-US" sz="2400" b="1" dirty="0">
                <a:solidFill>
                  <a:schemeClr val="tx1">
                    <a:lumMod val="75000"/>
                    <a:lumOff val="25000"/>
                  </a:schemeClr>
                </a:solidFill>
              </a:rPr>
              <a:t>Gathers sound waves</a:t>
            </a:r>
            <a:endParaRPr lang="en-US" altLang="en-US" sz="2400" b="1"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400" b="1" dirty="0">
                <a:solidFill>
                  <a:schemeClr val="tx1">
                    <a:lumMod val="75000"/>
                    <a:lumOff val="25000"/>
                  </a:schemeClr>
                </a:solidFill>
              </a:rPr>
              <a:t>Aids in localization</a:t>
            </a:r>
            <a:endParaRPr lang="en-US" altLang="en-US" sz="2400" b="1"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400" b="1" dirty="0">
                <a:solidFill>
                  <a:schemeClr val="tx1">
                    <a:lumMod val="75000"/>
                    <a:lumOff val="25000"/>
                  </a:schemeClr>
                </a:solidFill>
              </a:rPr>
              <a:t>Amplifies sound approx. 5-6 dB</a:t>
            </a:r>
            <a:endParaRPr lang="en-US" altLang="en-US" sz="2400" b="1" dirty="0">
              <a:solidFill>
                <a:schemeClr val="tx1">
                  <a:lumMod val="75000"/>
                  <a:lumOff val="25000"/>
                </a:schemeClr>
              </a:solidFill>
            </a:endParaRPr>
          </a:p>
          <a:p>
            <a:pPr eaLnBrk="1" fontAlgn="auto" hangingPunct="1">
              <a:lnSpc>
                <a:spcPct val="90000"/>
              </a:lnSpc>
              <a:spcAft>
                <a:spcPts val="0"/>
              </a:spcAft>
              <a:buFont typeface="Wingdings 3" panose="05040102010807070707" pitchFamily="18" charset="2"/>
              <a:buChar char=""/>
              <a:defRPr/>
            </a:pPr>
            <a:endParaRPr lang="en-US" altLang="en-US" sz="2400" b="1" dirty="0">
              <a:solidFill>
                <a:schemeClr val="tx1">
                  <a:lumMod val="75000"/>
                  <a:lumOff val="25000"/>
                </a:schemeClr>
              </a:solidFill>
            </a:endParaRPr>
          </a:p>
        </p:txBody>
      </p:sp>
      <p:pic>
        <p:nvPicPr>
          <p:cNvPr id="24580" name="Picture 6" descr="Ear: Anatomy | Concise Medical Knowled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3657600"/>
            <a:ext cx="5562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arn(inVertical)">
                                      <p:cBhvr>
                                        <p:cTn id="7" dur="500"/>
                                        <p:tgtEl>
                                          <p:spTgt spid="102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barn(inVertical)">
                                      <p:cBhvr>
                                        <p:cTn id="10" dur="500"/>
                                        <p:tgtEl>
                                          <p:spTgt spid="102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barn(inVertical)">
                                      <p:cBhvr>
                                        <p:cTn id="13" dur="500"/>
                                        <p:tgtEl>
                                          <p:spTgt spid="102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barn(inVertical)">
                                      <p:cBhvr>
                                        <p:cTn id="16" dur="500"/>
                                        <p:tgtEl>
                                          <p:spTgt spid="10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pPr algn="ctr" eaLnBrk="1" hangingPunct="1"/>
            <a:r>
              <a:rPr lang="en-US" altLang="en-US" sz="4000" b="1" dirty="0">
                <a:solidFill>
                  <a:schemeClr val="accent1"/>
                </a:solidFill>
              </a:rPr>
              <a:t>External Auditory </a:t>
            </a:r>
            <a:r>
              <a:rPr lang="en-US" altLang="en-US" sz="4000" b="1" dirty="0" smtClean="0">
                <a:solidFill>
                  <a:schemeClr val="accent1"/>
                </a:solidFill>
              </a:rPr>
              <a:t>Canal</a:t>
            </a:r>
            <a:endParaRPr lang="en-US" altLang="en-US" sz="4000" b="1" dirty="0">
              <a:solidFill>
                <a:schemeClr val="accent1"/>
              </a:solidFill>
            </a:endParaRPr>
          </a:p>
        </p:txBody>
      </p:sp>
      <p:sp>
        <p:nvSpPr>
          <p:cNvPr id="27651" name="Text Placeholder 3"/>
          <p:cNvSpPr>
            <a:spLocks noGrp="1" noChangeArrowheads="1"/>
          </p:cNvSpPr>
          <p:nvPr>
            <p:ph type="body" sz="half" idx="2"/>
          </p:nvPr>
        </p:nvSpPr>
        <p:spPr>
          <a:xfrm>
            <a:off x="1066800" y="2017713"/>
            <a:ext cx="7888288" cy="4154487"/>
          </a:xfrm>
        </p:spPr>
        <p:txBody>
          <a:bodyPr/>
          <a:lstStyle/>
          <a:p>
            <a:pPr eaLnBrk="1" hangingPunct="1">
              <a:buFont typeface="Wingdings" panose="05000000000000000000" pitchFamily="2" charset="2"/>
              <a:buChar char="q"/>
            </a:pPr>
            <a:r>
              <a:rPr lang="en-US" altLang="en-US" sz="2800" b="1">
                <a:solidFill>
                  <a:srgbClr val="006600"/>
                </a:solidFill>
              </a:rPr>
              <a:t>Outer 1/3 cartilaginous</a:t>
            </a:r>
            <a:endParaRPr lang="en-US" altLang="en-US" sz="2800" b="1">
              <a:solidFill>
                <a:srgbClr val="006600"/>
              </a:solidFill>
            </a:endParaRPr>
          </a:p>
          <a:p>
            <a:pPr lvl="1" eaLnBrk="1" hangingPunct="1">
              <a:buFont typeface="Wingdings" panose="05000000000000000000" pitchFamily="2" charset="2"/>
              <a:buChar char="v"/>
            </a:pPr>
            <a:r>
              <a:rPr lang="en-US" altLang="en-US" sz="2400"/>
              <a:t>Medially, Upward, Backward</a:t>
            </a:r>
            <a:endParaRPr lang="en-US" altLang="en-US" sz="2400"/>
          </a:p>
          <a:p>
            <a:pPr eaLnBrk="1" hangingPunct="1">
              <a:buFont typeface="Wingdings" panose="05000000000000000000" pitchFamily="2" charset="2"/>
              <a:buChar char="q"/>
            </a:pPr>
            <a:r>
              <a:rPr lang="en-US" altLang="en-US" sz="2800" b="1">
                <a:solidFill>
                  <a:srgbClr val="006600"/>
                </a:solidFill>
              </a:rPr>
              <a:t>Inner 2/3 : bony </a:t>
            </a:r>
            <a:endParaRPr lang="en-US" altLang="en-US" sz="2800" b="1">
              <a:solidFill>
                <a:srgbClr val="006600"/>
              </a:solidFill>
            </a:endParaRPr>
          </a:p>
          <a:p>
            <a:pPr lvl="1" eaLnBrk="1" hangingPunct="1">
              <a:buFont typeface="Wingdings" panose="05000000000000000000" pitchFamily="2" charset="2"/>
              <a:buChar char="v"/>
            </a:pPr>
            <a:r>
              <a:rPr lang="en-US" altLang="en-US" sz="2400"/>
              <a:t>Medially, Downwards, forward</a:t>
            </a:r>
            <a:endParaRPr lang="en-US" altLang="en-US" sz="2800"/>
          </a:p>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7883" y="152400"/>
            <a:ext cx="7793037" cy="1462088"/>
          </a:xfrm>
          <a:noFill/>
        </p:spPr>
        <p:txBody>
          <a:bodyPr lIns="92075" tIns="46038" rIns="92075" bIns="46038" anchor="ctr"/>
          <a:lstStyle/>
          <a:p>
            <a:pPr algn="ctr" eaLnBrk="1" hangingPunct="1"/>
            <a:r>
              <a:rPr lang="en-US" altLang="en-US" sz="4000" b="1">
                <a:solidFill>
                  <a:schemeClr val="accent1"/>
                </a:solidFill>
              </a:rPr>
              <a:t>External Auditory Canal:</a:t>
            </a:r>
            <a:endParaRPr lang="en-US" altLang="en-US" sz="4000" b="1">
              <a:solidFill>
                <a:schemeClr val="accent1"/>
              </a:solidFill>
            </a:endParaRPr>
          </a:p>
        </p:txBody>
      </p:sp>
      <p:graphicFrame>
        <p:nvGraphicFramePr>
          <p:cNvPr id="26627" name="Object 1024"/>
          <p:cNvGraphicFramePr>
            <a:graphicFrameLocks noGrp="1"/>
          </p:cNvGraphicFramePr>
          <p:nvPr>
            <p:ph type="clipArt" sz="half" idx="1"/>
          </p:nvPr>
        </p:nvGraphicFramePr>
        <p:xfrm>
          <a:off x="3962400" y="4419600"/>
          <a:ext cx="4761230" cy="2247900"/>
        </p:xfrm>
        <a:graphic>
          <a:graphicData uri="http://schemas.openxmlformats.org/presentationml/2006/ole">
            <mc:AlternateContent xmlns:mc="http://schemas.openxmlformats.org/markup-compatibility/2006">
              <mc:Choice xmlns:v="urn:schemas-microsoft-com:vml" Requires="v">
                <p:oleObj spid="_x0000_s1028" name="Clip" r:id="rId1" imgW="5715000" imgH="4476750" progId="MS_ClipArt_Gallery.2">
                  <p:embed/>
                </p:oleObj>
              </mc:Choice>
              <mc:Fallback>
                <p:oleObj name="Clip" r:id="rId1" imgW="5715000" imgH="4476750" progId="MS_ClipArt_Gallery.2">
                  <p:embed/>
                  <p:pic>
                    <p:nvPicPr>
                      <p:cNvPr id="0" name="Object 1024"/>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19600"/>
                        <a:ext cx="476123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Rectangle 4"/>
          <p:cNvSpPr>
            <a:spLocks noGrp="1" noChangeArrowheads="1"/>
          </p:cNvSpPr>
          <p:nvPr>
            <p:ph type="body" sz="half" idx="2"/>
          </p:nvPr>
        </p:nvSpPr>
        <p:spPr>
          <a:xfrm>
            <a:off x="457200" y="1447800"/>
            <a:ext cx="8382000" cy="3352800"/>
          </a:xfrm>
        </p:spPr>
        <p:txBody>
          <a:bodyPr lIns="92075" tIns="46038" rIns="92075" bIns="46038" rtlCol="0">
            <a:noAutofit/>
          </a:bodyPr>
          <a:lstStyle/>
          <a:p>
            <a:pPr eaLnBrk="1" fontAlgn="auto" hangingPunct="1">
              <a:lnSpc>
                <a:spcPct val="90000"/>
              </a:lnSpc>
              <a:spcAft>
                <a:spcPts val="0"/>
              </a:spcAft>
              <a:buFont typeface="Wingdings" panose="05000000000000000000" pitchFamily="2" charset="2"/>
              <a:buChar char="v"/>
              <a:defRPr/>
            </a:pPr>
            <a:r>
              <a:rPr lang="en-US" altLang="en-US" sz="2000" dirty="0" smtClean="0">
                <a:solidFill>
                  <a:schemeClr val="tx1">
                    <a:lumMod val="75000"/>
                    <a:lumOff val="25000"/>
                  </a:schemeClr>
                </a:solidFill>
              </a:rPr>
              <a:t>24mm </a:t>
            </a:r>
            <a:r>
              <a:rPr lang="en-US" altLang="en-US" sz="2000" dirty="0">
                <a:solidFill>
                  <a:schemeClr val="tx1">
                    <a:lumMod val="75000"/>
                    <a:lumOff val="25000"/>
                  </a:schemeClr>
                </a:solidFill>
              </a:rPr>
              <a:t>long</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“S” shaped</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Outer 1/3 surrounded by cartilage; inner 2/3  by mastoid bone</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Allows air to warm before reaching TM</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Isolates TM from physical damage</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 Cerumen glands moisten/soften skin</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panose="05000000000000000000" pitchFamily="2" charset="2"/>
              <a:buChar char="v"/>
              <a:defRPr/>
            </a:pPr>
            <a:r>
              <a:rPr lang="en-US" altLang="en-US" sz="2000" dirty="0">
                <a:solidFill>
                  <a:schemeClr val="tx1">
                    <a:lumMod val="75000"/>
                    <a:lumOff val="25000"/>
                  </a:schemeClr>
                </a:solidFill>
              </a:rPr>
              <a:t>Presence of some cerumen is normal</a:t>
            </a:r>
            <a:endParaRPr lang="en-US" altLang="en-US" sz="2000" dirty="0">
              <a:solidFill>
                <a:schemeClr val="tx1">
                  <a:lumMod val="75000"/>
                  <a:lumOff val="25000"/>
                </a:schemeClr>
              </a:solidFill>
            </a:endParaRPr>
          </a:p>
          <a:p>
            <a:pPr eaLnBrk="1" fontAlgn="auto" hangingPunct="1">
              <a:lnSpc>
                <a:spcPct val="90000"/>
              </a:lnSpc>
              <a:spcAft>
                <a:spcPts val="0"/>
              </a:spcAft>
              <a:buFont typeface="Wingdings 3" panose="05040102010807070707" pitchFamily="18" charset="2"/>
              <a:buChar char=""/>
              <a:defRPr/>
            </a:pPr>
            <a:endParaRPr lang="en-US" altLang="en-US" sz="2000" dirty="0">
              <a:solidFill>
                <a:schemeClr val="tx1">
                  <a:lumMod val="75000"/>
                  <a:lumOff val="25000"/>
                </a:schemeClr>
              </a:solidFill>
            </a:endParaRPr>
          </a:p>
        </p:txBody>
      </p:sp>
    </p:spTree>
  </p:cSld>
  <p:clrMapOvr>
    <a:masterClrMapping/>
  </p:clrMapOvr>
  <p:transition>
    <p:fade thruBlk="1"/>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6087</Words>
  <Application>WPS Presentation</Application>
  <PresentationFormat>On-screen Show (4:3)</PresentationFormat>
  <Paragraphs>185</Paragraphs>
  <Slides>31</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31</vt:i4>
      </vt:variant>
    </vt:vector>
  </HeadingPairs>
  <TitlesOfParts>
    <vt:vector size="48" baseType="lpstr">
      <vt:lpstr>Arial</vt:lpstr>
      <vt:lpstr>SimSun</vt:lpstr>
      <vt:lpstr>Wingdings</vt:lpstr>
      <vt:lpstr>Century Gothic</vt:lpstr>
      <vt:lpstr>Times New Roman</vt:lpstr>
      <vt:lpstr>Wingdings 3</vt:lpstr>
      <vt:lpstr>Symbol</vt:lpstr>
      <vt:lpstr>Tahoma</vt:lpstr>
      <vt:lpstr>Arial Unicode MS</vt:lpstr>
      <vt:lpstr>Google Sans</vt:lpstr>
      <vt:lpstr>Segoe Print</vt:lpstr>
      <vt:lpstr>Microsoft YaHei</vt:lpstr>
      <vt:lpstr>Default Design</vt:lpstr>
      <vt:lpstr>MS_ClipArt_Gallery.2</vt:lpstr>
      <vt:lpstr>MS_ClipArt_Gallery.2</vt:lpstr>
      <vt:lpstr>MS_ClipArt_Gallery.2</vt:lpstr>
      <vt:lpstr>MS_ClipArt_Gallery.2</vt:lpstr>
      <vt:lpstr>ANATOMY AND PHYSIOLOGY OF THE EAR AND VESTIBULAR SYSTEM </vt:lpstr>
      <vt:lpstr>University Motto, Vision, Values &amp; Goals</vt:lpstr>
      <vt:lpstr>SEQUENCE OF LGIS</vt:lpstr>
      <vt:lpstr>LEARNING OBJECTIVES</vt:lpstr>
      <vt:lpstr>PowerPoint 演示文稿</vt:lpstr>
      <vt:lpstr>Main Components of the Hearing Mechanism:</vt:lpstr>
      <vt:lpstr>Structures of the Outer Ear</vt:lpstr>
      <vt:lpstr>External Auditory Canal</vt:lpstr>
      <vt:lpstr>External Auditory Canal:</vt:lpstr>
      <vt:lpstr>Tympanic Membrane</vt:lpstr>
      <vt:lpstr>Mastoid Process of Temporal Bone</vt:lpstr>
      <vt:lpstr>MIDDLE EAR CLEFT</vt:lpstr>
      <vt:lpstr>MIDDLE EAR CAVITY</vt:lpstr>
      <vt:lpstr>MEDIAL WALL</vt:lpstr>
      <vt:lpstr>The Ossicles</vt:lpstr>
      <vt:lpstr>Eustachian Tube (AKA: “The Equalizer”)</vt:lpstr>
      <vt:lpstr>PowerPoint 演示文稿</vt:lpstr>
      <vt:lpstr>Structures of the Inner Ear:  The Cochlea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Central Auditory System</vt:lpstr>
      <vt:lpstr>PowerPoint 演示文稿</vt:lpstr>
      <vt:lpstr>PowerPoint 演示文稿</vt:lpstr>
      <vt:lpstr>Summary:  How Sound Travels Through The Ear</vt:lpstr>
      <vt:lpstr>PowerPoint 演示文稿</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OF THE EAR</dc:title>
  <dc:creator>Occupational Audiology</dc:creator>
  <cp:lastModifiedBy>Fatima Shahid</cp:lastModifiedBy>
  <cp:revision>159</cp:revision>
  <cp:lastPrinted>1997-10-06T13:04:00Z</cp:lastPrinted>
  <dcterms:created xsi:type="dcterms:W3CDTF">1995-05-28T16:36:00Z</dcterms:created>
  <dcterms:modified xsi:type="dcterms:W3CDTF">2025-02-06T05:24:00Z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F1594F830EBD4CF3968E157386E34EBD_12</vt:lpwstr>
  </property>
  <property fmtid="{D5CDD505-2E9C-101B-9397-08002B2CF9AE}" pid="3" name="KSOProductBuildVer">
    <vt:lpwstr>1033-12.2.0.19805</vt:lpwstr>
  </property>
</Properties>
</file>