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6" r:id="rId27"/>
    <p:sldId id="287" r:id="rId28"/>
    <p:sldId id="288" r:id="rId29"/>
    <p:sldId id="290" r:id="rId30"/>
    <p:sldId id="289" r:id="rId31"/>
    <p:sldId id="291" r:id="rId32"/>
    <p:sldId id="292" r:id="rId33"/>
    <p:sldId id="297" r:id="rId34"/>
    <p:sldId id="293" r:id="rId35"/>
    <p:sldId id="294" r:id="rId36"/>
    <p:sldId id="295" r:id="rId37"/>
    <p:sldId id="280" r:id="rId38"/>
    <p:sldId id="281" r:id="rId39"/>
    <p:sldId id="282" r:id="rId40"/>
    <p:sldId id="283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16D1512-D781-406F-A4A2-9A72C593CF60}" styleName="Table_0">
    <a:wholeTbl>
      <a:tcTxStyle>
        <a:font>
          <a:latin typeface="Tenorite"/>
          <a:ea typeface="Tenorite"/>
          <a:cs typeface="Tenorit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F"/>
          </a:solidFill>
        </a:fill>
      </a:tcStyle>
    </a:wholeTbl>
    <a:band1H>
      <a:tcStyle>
        <a:tcBdr/>
        <a:fill>
          <a:solidFill>
            <a:srgbClr val="CAD2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AD2FF"/>
          </a:solidFill>
        </a:fill>
      </a:tcStyle>
    </a:band1V>
    <a:band2V>
      <a:tcStyle>
        <a:tcBdr/>
      </a:tcStyle>
    </a:band2V>
    <a:lastCol>
      <a:tcTxStyle b="on">
        <a:font>
          <a:latin typeface="Tenorite"/>
          <a:ea typeface="Tenorite"/>
          <a:cs typeface="Tenorit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Tenorite"/>
          <a:ea typeface="Tenorite"/>
          <a:cs typeface="Tenorit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Tenorite"/>
          <a:ea typeface="Tenorite"/>
          <a:cs typeface="Tenorit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Tenorite"/>
          <a:ea typeface="Tenorite"/>
          <a:cs typeface="Tenorit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8" name="Google Shape;5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9" name="Google Shape;59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1" name="Google Shape;61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2" name="Google Shape;62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2" name="Google Shape;2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6" name="Google Shape;3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5" name="Google Shape;3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4" name="Google Shape;4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4" name="Google Shape;4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" name="Google Shape;4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" name="Google Shape;4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5" name="Google Shape;4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" name="Google Shape;4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1" name="Google Shape;4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5" name="Google Shape;4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4" name="Google Shape;5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" name="Google Shape;3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/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/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/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/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hyperlink" Target="https://doi.org/10.2147/JAA.S382978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ctrTitle"/>
          </p:nvPr>
        </p:nvSpPr>
        <p:spPr>
          <a:xfrm>
            <a:off x="507728" y="2309178"/>
            <a:ext cx="70968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b="1"/>
              <a:t>ALLERGIC RHINITIS</a:t>
            </a:r>
            <a:br>
              <a:rPr lang="en-US" b="1"/>
            </a:br>
            <a:r>
              <a:rPr lang="en-US" b="1"/>
              <a:t>+</a:t>
            </a:r>
            <a:br>
              <a:rPr lang="en-US" b="1"/>
            </a:br>
            <a:r>
              <a:rPr lang="en-US" b="1"/>
              <a:t>ATROPHC RHINITIS</a:t>
            </a:r>
            <a:endParaRPr lang="en-US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340" y="4267200"/>
            <a:ext cx="9721850" cy="1934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1329690"/>
            <a:ext cx="3064510" cy="26396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349" name="Google Shape;349;p2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350" name="Google Shape;350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aphicFrame>
        <p:nvGraphicFramePr>
          <p:cNvPr id="351" name="Google Shape;351;p25"/>
          <p:cNvGraphicFramePr/>
          <p:nvPr>
            <p:custDataLst>
              <p:tags r:id="rId1"/>
            </p:custDataLst>
          </p:nvPr>
        </p:nvGraphicFramePr>
        <p:xfrm>
          <a:off x="2396490" y="1356995"/>
          <a:ext cx="7138035" cy="4888230"/>
        </p:xfrm>
        <a:graphic>
          <a:graphicData uri="http://schemas.openxmlformats.org/drawingml/2006/table">
            <a:tbl>
              <a:tblPr firstRow="1" bandRow="1">
                <a:noFill/>
                <a:tableStyleId>{B16D1512-D781-406F-A4A2-9A72C593CF60}</a:tableStyleId>
              </a:tblPr>
              <a:tblGrid>
                <a:gridCol w="3543300"/>
                <a:gridCol w="3594735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CLINICAL TYPES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ALLERGENS 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</a:tr>
              <a:tr h="925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Seasonal 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Pollens 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</a:tr>
              <a:tr h="20726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Perennial 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Molds</a:t>
                      </a:r>
                      <a:endParaRPr lang="en-US" sz="2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Dust mites </a:t>
                      </a:r>
                      <a:endParaRPr lang="en-US" sz="2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Cockroaches</a:t>
                      </a:r>
                      <a:endParaRPr lang="en-US" sz="2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Dander</a:t>
                      </a:r>
                      <a:endParaRPr lang="en-US" sz="2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Genetic predisposition 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Parental allergic diathesis </a:t>
                      </a:r>
                      <a:endParaRPr sz="2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52" name="Google Shape;352;p25"/>
          <p:cNvSpPr txBox="1"/>
          <p:nvPr/>
        </p:nvSpPr>
        <p:spPr>
          <a:xfrm>
            <a:off x="1981200" y="176463"/>
            <a:ext cx="8127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ETIOLOGY</a:t>
            </a:r>
            <a:endParaRPr sz="4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"/>
          <p:cNvSpPr txBox="1">
            <a:spLocks noGrp="1"/>
          </p:cNvSpPr>
          <p:nvPr>
            <p:ph type="title"/>
          </p:nvPr>
        </p:nvSpPr>
        <p:spPr>
          <a:xfrm>
            <a:off x="1167492" y="381001"/>
            <a:ext cx="97791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ARIA CLASSIFICATION</a:t>
            </a:r>
            <a:endParaRPr lang="en-US"/>
          </a:p>
        </p:txBody>
      </p:sp>
      <p:sp>
        <p:nvSpPr>
          <p:cNvPr id="358" name="Google Shape;358;p2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359" name="Google Shape;359;p2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361" name="Google Shape;361;p26" descr="Diagram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94021" y="1270683"/>
            <a:ext cx="7555832" cy="5206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PATHOGENESIS</a:t>
            </a:r>
            <a:endParaRPr lang="en-US"/>
          </a:p>
        </p:txBody>
      </p:sp>
      <p:pic>
        <p:nvPicPr>
          <p:cNvPr id="367" name="Google Shape;367;p27" descr="Close-up of purple cells"/>
          <p:cNvPicPr preferRelativeResize="0"/>
          <p:nvPr/>
        </p:nvPicPr>
        <p:blipFill rotWithShape="1">
          <a:blip r:embed="rId1"/>
          <a:srcRect l="8841" r="5820"/>
          <a:stretch>
            <a:fillRect/>
          </a:stretch>
        </p:blipFill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369" name="Google Shape;369;p2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27"/>
          <p:cNvSpPr txBox="1">
            <a:spLocks noGrp="1"/>
          </p:cNvSpPr>
          <p:nvPr>
            <p:ph type="body" idx="2"/>
          </p:nvPr>
        </p:nvSpPr>
        <p:spPr>
          <a:xfrm>
            <a:off x="4683787" y="2526318"/>
            <a:ext cx="63408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Allergic response occurs in 2 phases:</a:t>
            </a:r>
            <a:endParaRPr lang="en-US"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b="1" u="sng"/>
              <a:t>Acute/ Early phase</a:t>
            </a:r>
            <a:r>
              <a:rPr lang="en-US" sz="2400"/>
              <a:t> (within 5-30 min of exposure) -&gt; due to release of vasoactive amines i.e histamine</a:t>
            </a:r>
            <a:endParaRPr lang="en-US" sz="240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b="1" u="sng"/>
              <a:t>Late/ Delayed phase </a:t>
            </a:r>
            <a:r>
              <a:rPr lang="en-US" sz="2400"/>
              <a:t>(2-8 hours post exposure) -&gt; due to infiltration of inflammatory cells at site of antigen deposition</a:t>
            </a:r>
            <a:endParaRPr lang="en-US" sz="2400"/>
          </a:p>
          <a:p>
            <a:pPr marL="51435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371" name="Google Shape;371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"/>
          <p:cNvSpPr txBox="1">
            <a:spLocks noGrp="1"/>
          </p:cNvSpPr>
          <p:nvPr>
            <p:ph type="body" idx="1"/>
          </p:nvPr>
        </p:nvSpPr>
        <p:spPr>
          <a:xfrm>
            <a:off x="1502619" y="543354"/>
            <a:ext cx="13644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BF"/>
              </a:buClr>
              <a:buSzPts val="23900"/>
              <a:buNone/>
            </a:pPr>
            <a:r>
              <a:rPr lang="en-US"/>
              <a:t>“</a:t>
            </a:r>
            <a:endParaRPr lang="en-US"/>
          </a:p>
        </p:txBody>
      </p:sp>
      <p:sp>
        <p:nvSpPr>
          <p:cNvPr id="377" name="Google Shape;377;p28"/>
          <p:cNvSpPr txBox="1">
            <a:spLocks noGrp="1"/>
          </p:cNvSpPr>
          <p:nvPr>
            <p:ph type="body" idx="2"/>
          </p:nvPr>
        </p:nvSpPr>
        <p:spPr>
          <a:xfrm>
            <a:off x="5556250" y="4574039"/>
            <a:ext cx="35115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Richard Branson</a:t>
            </a:r>
            <a:endParaRPr lang="en-US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</a:p>
        </p:txBody>
      </p:sp>
      <p:sp>
        <p:nvSpPr>
          <p:cNvPr id="378" name="Google Shape;378;p28"/>
          <p:cNvSpPr txBox="1">
            <a:spLocks noGrp="1"/>
          </p:cNvSpPr>
          <p:nvPr>
            <p:ph type="body" idx="3"/>
          </p:nvPr>
        </p:nvSpPr>
        <p:spPr>
          <a:xfrm>
            <a:off x="9420876" y="3426615"/>
            <a:ext cx="13644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BF"/>
              </a:buClr>
              <a:buSzPts val="23900"/>
              <a:buNone/>
            </a:pPr>
            <a:r>
              <a:rPr lang="en-US"/>
              <a:t>”</a:t>
            </a:r>
            <a:endParaRPr lang="en-US"/>
          </a:p>
        </p:txBody>
      </p:sp>
      <p:sp>
        <p:nvSpPr>
          <p:cNvPr id="379" name="Google Shape;379;p2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380" name="Google Shape;380;p2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382" name="Google Shape;382;p28"/>
          <p:cNvSpPr txBox="1">
            <a:spLocks noGrp="1"/>
          </p:cNvSpPr>
          <p:nvPr>
            <p:ph type="title"/>
          </p:nvPr>
        </p:nvSpPr>
        <p:spPr>
          <a:xfrm>
            <a:off x="928435" y="543354"/>
            <a:ext cx="10525500" cy="57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 panose="020B0604020202020204"/>
              <a:buNone/>
            </a:pPr>
          </a:p>
        </p:txBody>
      </p:sp>
      <p:pic>
        <p:nvPicPr>
          <p:cNvPr id="383" name="Google Shape;383;p28" descr="Diagram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9374" y="543353"/>
            <a:ext cx="10604688" cy="5832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9" descr="Diagram, tex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3810698" y="47943"/>
            <a:ext cx="4570603" cy="67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CLINICAL FEATURES</a:t>
            </a:r>
            <a:endParaRPr lang="en-US"/>
          </a:p>
        </p:txBody>
      </p:sp>
      <p:sp>
        <p:nvSpPr>
          <p:cNvPr id="395" name="Google Shape;395;p30"/>
          <p:cNvSpPr txBox="1">
            <a:spLocks noGrp="1"/>
          </p:cNvSpPr>
          <p:nvPr>
            <p:ph type="body" idx="1"/>
          </p:nvPr>
        </p:nvSpPr>
        <p:spPr>
          <a:xfrm>
            <a:off x="1167493" y="2653167"/>
            <a:ext cx="60996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 b="1"/>
              <a:t>NASAL SIGNS: </a:t>
            </a:r>
            <a:endParaRPr lang="en-US" b="1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-"/>
            </a:pPr>
            <a:r>
              <a:rPr lang="en-US"/>
              <a:t>Transverse nasal crease, </a:t>
            </a:r>
            <a:r>
              <a:rPr lang="en-US" i="1"/>
              <a:t>Allergic salute</a:t>
            </a:r>
            <a:endParaRPr lang="en-US" i="1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-"/>
            </a:pPr>
            <a:r>
              <a:rPr lang="en-US"/>
              <a:t>Hypertrophied turbinates</a:t>
            </a:r>
            <a:endParaRPr lang="en-US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-"/>
            </a:pPr>
            <a:r>
              <a:rPr lang="en-US"/>
              <a:t>Pale and edematous nasal mucosa</a:t>
            </a:r>
            <a:endParaRPr lang="en-US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-"/>
            </a:pPr>
            <a:r>
              <a:rPr lang="en-US"/>
              <a:t>Watery or mucoid discharge </a:t>
            </a:r>
            <a:endParaRPr lang="en-US"/>
          </a:p>
        </p:txBody>
      </p:sp>
      <p:sp>
        <p:nvSpPr>
          <p:cNvPr id="396" name="Google Shape;396;p3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397" name="Google Shape;397;p3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399" name="Google Shape;399;p3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074569" y="2653167"/>
            <a:ext cx="4497303" cy="334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CONTD.</a:t>
            </a:r>
            <a:endParaRPr lang="en-US"/>
          </a:p>
        </p:txBody>
      </p:sp>
      <p:sp>
        <p:nvSpPr>
          <p:cNvPr id="405" name="Google Shape;405;p31"/>
          <p:cNvSpPr txBox="1">
            <a:spLocks noGrp="1"/>
          </p:cNvSpPr>
          <p:nvPr>
            <p:ph type="body" idx="1"/>
          </p:nvPr>
        </p:nvSpPr>
        <p:spPr>
          <a:xfrm>
            <a:off x="1167492" y="2310063"/>
            <a:ext cx="9779100" cy="4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</a:p>
        </p:txBody>
      </p:sp>
      <p:sp>
        <p:nvSpPr>
          <p:cNvPr id="406" name="Google Shape;406;p3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07" name="Google Shape;407;p3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409" name="Google Shape;409;p31"/>
          <p:cNvSpPr txBox="1"/>
          <p:nvPr/>
        </p:nvSpPr>
        <p:spPr>
          <a:xfrm>
            <a:off x="753979" y="2310063"/>
            <a:ext cx="68982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Ocular Signs :</a:t>
            </a:r>
            <a:endParaRPr lang="en-US"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Lid edema</a:t>
            </a:r>
            <a:endParaRPr lang="en-US" sz="2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-"/>
            </a:pPr>
            <a:r>
              <a:rPr lang="en-US" sz="2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cobblestone appearance of conjunctiva</a:t>
            </a:r>
            <a:endParaRPr lang="en-US" sz="2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-"/>
            </a:pPr>
            <a:r>
              <a:rPr lang="en-US" sz="2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dark circles under eyes (</a:t>
            </a:r>
            <a:r>
              <a:rPr lang="en-US" sz="2800" i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Allergic shiner</a:t>
            </a:r>
            <a:r>
              <a:rPr lang="en-US" sz="2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endParaRPr lang="en-US" sz="2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</a:t>
            </a:r>
            <a:r>
              <a:rPr lang="en-US" sz="2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Otologic signs:</a:t>
            </a:r>
            <a:endParaRPr lang="en-US" sz="2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-"/>
            </a:pPr>
            <a:r>
              <a:rPr lang="en-US" sz="2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Retracted TM</a:t>
            </a:r>
            <a:endParaRPr lang="en-US" sz="2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  Serous Otitis Media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0" name="Google Shape;410;p3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63326" y="898358"/>
            <a:ext cx="3408883" cy="284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1" descr="A close up of a planet&#10;&#10;Description automatically generated with low confidence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05659" y="4079778"/>
            <a:ext cx="5412976" cy="2841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CONTD.</a:t>
            </a:r>
            <a:endParaRPr lang="en-US"/>
          </a:p>
        </p:txBody>
      </p:sp>
      <p:sp>
        <p:nvSpPr>
          <p:cNvPr id="417" name="Google Shape;417;p32"/>
          <p:cNvSpPr txBox="1">
            <a:spLocks noGrp="1"/>
          </p:cNvSpPr>
          <p:nvPr>
            <p:ph type="body" idx="1"/>
          </p:nvPr>
        </p:nvSpPr>
        <p:spPr>
          <a:xfrm>
            <a:off x="1138947" y="2277980"/>
            <a:ext cx="6080100" cy="3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4. </a:t>
            </a:r>
            <a:r>
              <a:rPr lang="en-US" sz="2800" b="1"/>
              <a:t>Pharyngeal Signs:</a:t>
            </a:r>
            <a:endParaRPr lang="en-US" sz="2800" b="1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-"/>
            </a:pPr>
            <a:r>
              <a:rPr lang="en-US"/>
              <a:t>Granular Pharyngitis</a:t>
            </a:r>
            <a:endParaRPr lang="en-US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-"/>
            </a:pPr>
            <a:r>
              <a:rPr lang="en-US"/>
              <a:t>Features of prolonged mouth breathing</a:t>
            </a:r>
            <a:endParaRPr lang="en-US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5.</a:t>
            </a:r>
            <a:r>
              <a:rPr lang="en-US" sz="2800" b="1"/>
              <a:t> Laryngeal Signs:</a:t>
            </a:r>
            <a:endParaRPr lang="en-US" sz="2800" b="1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- Hoarseness (due to vocal cord edema)</a:t>
            </a:r>
            <a:endParaRPr lang="en-US"/>
          </a:p>
        </p:txBody>
      </p:sp>
      <p:sp>
        <p:nvSpPr>
          <p:cNvPr id="418" name="Google Shape;418;p3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19" name="Google Shape;419;p3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0" name="Google Shape;420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21" name="Google Shape;421;p32" descr="A picture containing close, eyes, cosmetic, goggles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907382" y="1846009"/>
            <a:ext cx="3824786" cy="463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 txBox="1">
            <a:spLocks noGrp="1"/>
          </p:cNvSpPr>
          <p:nvPr>
            <p:ph type="title"/>
          </p:nvPr>
        </p:nvSpPr>
        <p:spPr>
          <a:xfrm>
            <a:off x="1167492" y="381001"/>
            <a:ext cx="97791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INVESTIGATIONS </a:t>
            </a:r>
            <a:endParaRPr lang="en-US"/>
          </a:p>
        </p:txBody>
      </p:sp>
      <p:sp>
        <p:nvSpPr>
          <p:cNvPr id="427" name="Google Shape;427;p33"/>
          <p:cNvSpPr txBox="1">
            <a:spLocks noGrp="1"/>
          </p:cNvSpPr>
          <p:nvPr>
            <p:ph type="body" idx="1"/>
          </p:nvPr>
        </p:nvSpPr>
        <p:spPr>
          <a:xfrm>
            <a:off x="1167492" y="2342147"/>
            <a:ext cx="75300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/>
              <a:t>TLC and DLC (peripheral eosinophilia)</a:t>
            </a:r>
            <a:endParaRPr lang="en-US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/>
              <a:t>Nasal smear( should be done during active disease)</a:t>
            </a:r>
            <a:endParaRPr lang="en-US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/>
              <a:t>Skin prick test*** </a:t>
            </a:r>
            <a:endParaRPr lang="en-US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                      positive reaction is manifested by formation of central wheal surrounded by flare within 10-15 mins</a:t>
            </a:r>
            <a:endParaRPr lang="en-US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/>
              <a:t>Radioallergosorbent test (RAST)</a:t>
            </a:r>
            <a:endParaRPr lang="en-US"/>
          </a:p>
        </p:txBody>
      </p:sp>
      <p:sp>
        <p:nvSpPr>
          <p:cNvPr id="428" name="Google Shape;428;p3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29" name="Google Shape;429;p3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0" name="Google Shape;430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31" name="Google Shape;431;p33" descr="Diagram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56111" y="2275099"/>
            <a:ext cx="3735889" cy="40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COMPLICATIONS</a:t>
            </a:r>
            <a:endParaRPr lang="en-US"/>
          </a:p>
        </p:txBody>
      </p:sp>
      <p:sp>
        <p:nvSpPr>
          <p:cNvPr id="437" name="Google Shape;437;p34"/>
          <p:cNvSpPr txBox="1">
            <a:spLocks noGrp="1"/>
          </p:cNvSpPr>
          <p:nvPr>
            <p:ph type="body" idx="1"/>
          </p:nvPr>
        </p:nvSpPr>
        <p:spPr>
          <a:xfrm>
            <a:off x="1167493" y="2653167"/>
            <a:ext cx="73599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/>
              <a:t>Recurrent sinusitis </a:t>
            </a:r>
            <a:endParaRPr lang="en-US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/>
              <a:t>Development of Nasal polypi</a:t>
            </a:r>
            <a:endParaRPr lang="en-US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/>
              <a:t>Serous Otitis Media </a:t>
            </a:r>
            <a:endParaRPr lang="en-US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/>
              <a:t>Orthodontic problems due to prolonged mouth breathing</a:t>
            </a:r>
            <a:endParaRPr lang="en-US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/>
              <a:t>Bronchial Asthma (4x more risk )</a:t>
            </a:r>
            <a:endParaRPr lang="en-US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</a:p>
        </p:txBody>
      </p:sp>
      <p:sp>
        <p:nvSpPr>
          <p:cNvPr id="438" name="Google Shape;438;p3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39" name="Google Shape;439;p3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440" name="Google Shape;440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41" name="Google Shape;441;p34" descr="A planet in space&#10;&#10;Description automatically generated with low confidenc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948295" y="1624965"/>
            <a:ext cx="2745740" cy="22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4" descr="A picture containing person, cosmetic, close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48930" y="4076700"/>
            <a:ext cx="2745105" cy="2008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University Motto, Vision, Values &amp; Goals</a:t>
            </a:r>
            <a:endParaRPr lang="en-US"/>
          </a:p>
        </p:txBody>
      </p:sp>
      <p:sp>
        <p:nvSpPr>
          <p:cNvPr id="251" name="Google Shape;251;p16"/>
          <p:cNvSpPr txBox="1">
            <a:spLocks noGrp="1"/>
          </p:cNvSpPr>
          <p:nvPr>
            <p:ph type="body" idx="1"/>
          </p:nvPr>
        </p:nvSpPr>
        <p:spPr>
          <a:xfrm>
            <a:off x="1035413" y="1539947"/>
            <a:ext cx="97791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None/>
            </a:pPr>
            <a:r>
              <a:rPr lang="en-US" sz="1400" b="1">
                <a:solidFill>
                  <a:srgbClr val="7030A0"/>
                </a:solidFill>
              </a:rPr>
              <a:t>Mission Statement</a:t>
            </a:r>
            <a:endParaRPr lang="en-US" sz="1400" b="1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To impart evidence-based research-oriented health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professional education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Best possible patient care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Mutual respect, ethical practice of healthcare and social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accountability.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400"/>
              <a:buNone/>
            </a:pPr>
            <a:r>
              <a:rPr lang="en-US" sz="1400" b="1">
                <a:solidFill>
                  <a:srgbClr val="7030A0"/>
                </a:solidFill>
              </a:rPr>
              <a:t>Vision and Values</a:t>
            </a:r>
            <a:endParaRPr lang="en-US" sz="1400" b="1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Highly recognized and accredited centre of excellence in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Medical Education, using evidence-based training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techniques for development of highly competent health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professionals, who are lifelong experiential learner and are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socially accountable.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400"/>
              <a:buNone/>
            </a:pPr>
            <a:r>
              <a:rPr lang="en-US" sz="1400" b="1">
                <a:solidFill>
                  <a:srgbClr val="7030A0"/>
                </a:solidFill>
              </a:rPr>
              <a:t>Goals</a:t>
            </a:r>
            <a:endParaRPr lang="en-US" sz="1400" b="1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The Undergraduate Integrated Learning Program is geared to</a:t>
            </a:r>
            <a:endParaRPr lang="en-US"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provide you with quality medical education inan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environment designed to:</a:t>
            </a:r>
            <a:endParaRPr lang="en-US" sz="1400"/>
          </a:p>
        </p:txBody>
      </p:sp>
      <p:sp>
        <p:nvSpPr>
          <p:cNvPr id="252" name="Google Shape;252;p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3" name="Google Shape;253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 txBox="1">
            <a:spLocks noGrp="1"/>
          </p:cNvSpPr>
          <p:nvPr>
            <p:ph type="title"/>
          </p:nvPr>
        </p:nvSpPr>
        <p:spPr>
          <a:xfrm>
            <a:off x="1512570" y="993140"/>
            <a:ext cx="8306435" cy="288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 panose="020B0604020202020204"/>
              <a:buNone/>
            </a:pPr>
            <a:r>
              <a:rPr lang="en-US" sz="6000" b="1"/>
              <a:t>MANAGEMENT</a:t>
            </a:r>
            <a:endParaRPr sz="6000" b="1"/>
          </a:p>
        </p:txBody>
      </p:sp>
      <p:sp>
        <p:nvSpPr>
          <p:cNvPr id="450" name="Google Shape;450;p3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51" name="Google Shape;451;p3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53" name="Google Shape;453;p35" descr="A picture containing text, indoor, toiletry, cluttered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862059" y="3051544"/>
            <a:ext cx="4366462" cy="31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body" idx="1"/>
          </p:nvPr>
        </p:nvSpPr>
        <p:spPr>
          <a:xfrm>
            <a:off x="946485" y="528319"/>
            <a:ext cx="69141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 sz="1800" b="1">
                <a:solidFill>
                  <a:schemeClr val="tx1"/>
                </a:solidFill>
              </a:rPr>
              <a:t>Avoidance of Allergens </a:t>
            </a:r>
            <a:endParaRPr lang="en-US" sz="1800" b="1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Best when a single antigen is involved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 sz="1800" b="1">
                <a:solidFill>
                  <a:schemeClr val="tx1"/>
                </a:solidFill>
              </a:rPr>
              <a:t>Pharmacological Management</a:t>
            </a:r>
            <a:endParaRPr lang="en-US" sz="1800" b="1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     Antihistamines (A/E: drowsiness)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     Sympathomimetic/ Alpha adrenergic drugs (constrict blood vessels, reduce congestion and edema, cause CNS stimulation, given in combination w/ Antihistamines)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AutoNum type="arabicPeriod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      Topical Anticholinergics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      Corticosteroids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      Sodium cromoglycate  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59" name="Google Shape;459;p3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60" name="Google Shape;460;p3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62" name="Google Shape;462;p3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582295" y="2085473"/>
            <a:ext cx="4609705" cy="32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"/>
          <p:cNvSpPr txBox="1">
            <a:spLocks noGrp="1"/>
          </p:cNvSpPr>
          <p:nvPr>
            <p:ph type="body" idx="1"/>
          </p:nvPr>
        </p:nvSpPr>
        <p:spPr>
          <a:xfrm>
            <a:off x="946484" y="625643"/>
            <a:ext cx="10000200" cy="5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/>
              <a:t>    </a:t>
            </a: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    Leukotriene receptor antagonists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/>
              <a:buChar char="o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        Anti-IgE (Omalizumab, approved yet only for asthma in children &gt;12 yrs)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en-US" sz="1800" b="1">
                <a:solidFill>
                  <a:schemeClr val="tx1"/>
                </a:solidFill>
              </a:rPr>
              <a:t>Immunotherapy (Hyposensitization)</a:t>
            </a:r>
            <a:endParaRPr lang="en-US" sz="1800" b="1">
              <a:solidFill>
                <a:schemeClr val="tx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-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Allergen is given in gradually increasing doses till maintenance dose is achieved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-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Should be given for a year before improvement is observed 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-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Discontinued if uninterrupted treatment for 3 years does not yield any improvement 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68" name="Google Shape;468;p3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69" name="Google Shape;469;p3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Management Flowchart</a:t>
            </a:r>
            <a:endParaRPr lang="en-US"/>
          </a:p>
        </p:txBody>
      </p:sp>
      <p:pic>
        <p:nvPicPr>
          <p:cNvPr id="476" name="Google Shape;476;p38" descr="Text&#10;&#10;Description automatically generated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3149600" y="1600200"/>
            <a:ext cx="5891530" cy="452628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78" name="Google Shape;478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400">
                <a:sym typeface="+mn-ea"/>
              </a:rPr>
              <a:t>A middle aged female presented in ENT Opd with c/o nasal obstruction bilaterally with h/o anosmia. O/E nasal cavities were filled with greenish dried crusts in nasal cavity. What will be your probable diagnosis?</a:t>
            </a:r>
            <a:endParaRPr lang="en-US" altLang="en-US" sz="2400"/>
          </a:p>
          <a:p>
            <a:pPr marL="0" indent="0">
              <a:buNone/>
            </a:pPr>
            <a:endParaRPr lang="en-US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Atrophic Rhinitis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9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sym typeface="+mn-ea"/>
              </a:rPr>
              <a:t>Chronic inflammation of nose with progressive atrophy of nasal mucosa &amp; turbinate bones 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sym typeface="+mn-ea"/>
              </a:rPr>
              <a:t>Formation of scanty viscid secretion &amp; green crusts which emit a foul odour (ozaena) 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sym typeface="+mn-ea"/>
              </a:rPr>
              <a:t>Removal of crusts reveals roomy nasal cavity </a:t>
            </a: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90000"/>
              </a:lnSpc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tx1"/>
                </a:solidFill>
                <a:sym typeface="+mn-ea"/>
              </a:rPr>
              <a:t>Types: 1. Primary  2. Secondary </a:t>
            </a: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ETIOLOGY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000" b="1">
                <a:sym typeface="Symbol" panose="05050102010706020507"/>
              </a:rPr>
              <a:t>HERNIA</a:t>
            </a:r>
            <a:endParaRPr lang="en-US" altLang="en-US" sz="2000" b="1">
              <a:sym typeface="Symbol" panose="05050102010706020507"/>
            </a:endParaRP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000">
                <a:sym typeface="Symbol" panose="05050102010706020507"/>
              </a:rPr>
              <a:t> 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Hereditary </a:t>
            </a: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tx1"/>
                </a:solidFill>
                <a:sym typeface="Symbol" panose="05050102010706020507"/>
              </a:rPr>
              <a:t> 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Endocrine </a:t>
            </a: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tx1"/>
                </a:solidFill>
                <a:sym typeface="Symbol" panose="05050102010706020507"/>
              </a:rPr>
              <a:t> 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Racial </a:t>
            </a: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tx1"/>
                </a:solidFill>
                <a:sym typeface="Symbol" panose="05050102010706020507"/>
              </a:rPr>
              <a:t> 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Nutritional deficiency </a:t>
            </a: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tx1"/>
                </a:solidFill>
                <a:sym typeface="Symbol" panose="05050102010706020507"/>
              </a:rPr>
              <a:t> 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Infection </a:t>
            </a: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</a:pPr>
            <a:r>
              <a:rPr lang="en-US" altLang="en-US" sz="2000">
                <a:solidFill>
                  <a:schemeClr val="tx1"/>
                </a:solidFill>
                <a:sym typeface="Symbol" panose="05050102010706020507"/>
              </a:rPr>
              <a:t> 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Autoimmune 		</a:t>
            </a:r>
            <a:r>
              <a:rPr lang="en-US" altLang="en-US" sz="2000">
                <a:solidFill>
                  <a:schemeClr val="tx1"/>
                </a:solidFill>
                <a:sym typeface="Symbol" panose="05050102010706020507"/>
              </a:rPr>
              <a:t> 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Autonomic Imbalance </a:t>
            </a:r>
            <a:endParaRPr lang="en-US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spcBef>
                <a:spcPct val="0"/>
              </a:spcBef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SECONDARY CAUSES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Long-standing purulent sinusitis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Iatrogenic: Radical turbinectomy, maxillectomy, post-radiotherapy 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Tuberculosis, Syphilis, Leprosy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Deviated nasal septum (atrophy in wider nasal cavity)</a:t>
            </a:r>
            <a:endParaRPr lang="en-US" altLang="en-US" sz="2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SYMPTOMS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Nasal obstruction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Greenish-yellow nasal discharge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Offensive smell (ozaena) due to anaerobic infection, experienced by relatives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Merciful anosmia present in the patient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Epistaxis on crust removal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</a:pP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SIGNS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Roomy nasal cavity with atrophy of mucosa &amp; turbinates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Greenish-yellow nasal discharge with crust formation (begins posteriorly)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Foul smell (foetor)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Nasal septum perforation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Nasal myiasis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</a:pP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32770" name="Picture 6" descr="Picture12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0265" y="3028950"/>
            <a:ext cx="3670935" cy="287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>
            <a:spLocks noGrp="1"/>
          </p:cNvSpPr>
          <p:nvPr>
            <p:ph type="title"/>
          </p:nvPr>
        </p:nvSpPr>
        <p:spPr>
          <a:xfrm>
            <a:off x="1167492" y="381001"/>
            <a:ext cx="97791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SEQUENCE OF LGIS</a:t>
            </a:r>
            <a:endParaRPr lang="en-US"/>
          </a:p>
        </p:txBody>
      </p:sp>
      <p:sp>
        <p:nvSpPr>
          <p:cNvPr id="259" name="Google Shape;259;p17"/>
          <p:cNvSpPr txBox="1">
            <a:spLocks noGrp="1"/>
          </p:cNvSpPr>
          <p:nvPr>
            <p:ph type="body" idx="1"/>
          </p:nvPr>
        </p:nvSpPr>
        <p:spPr>
          <a:xfrm>
            <a:off x="1035413" y="1590747"/>
            <a:ext cx="9779100" cy="5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Learning Objectives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Related Physiology and biochemistry (horizontal integration 15%)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Related clinical/ congenital abnormalities (Vertical integration-10%)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Research article related to topics (3%)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Ethics (2%)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</a:pPr>
            <a:endParaRPr lang="en-US" sz="2000"/>
          </a:p>
        </p:txBody>
      </p:sp>
      <p:sp>
        <p:nvSpPr>
          <p:cNvPr id="260" name="Google Shape;260;p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CT SCAN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marR="0" lvl="0" indent="-342900" algn="l" defTabSz="914400" rtl="0" eaLnBrk="1" latinLnBrk="0" hangingPunct="1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Mucoperiosteal thickening </a:t>
            </a:r>
            <a:endParaRPr kumimoji="0" lang="en-US" altLang="en-US" sz="2000" b="0" i="0" u="none" strike="noStrike" kern="1200" cap="none" spc="0" normalizeH="0" baseline="0"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latinLnBrk="0" hangingPunct="1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Resorption of ethmoid bulla &amp; uncinate process </a:t>
            </a:r>
            <a:endParaRPr kumimoji="0" lang="en-US" altLang="en-US" sz="2000" b="0" i="0" u="none" strike="noStrike" kern="1200" cap="none" spc="0" normalizeH="0" baseline="0"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latinLnBrk="0" hangingPunct="1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Hypoplasia of maxillary sinuses </a:t>
            </a:r>
            <a:endParaRPr kumimoji="0" lang="en-US" altLang="en-US" sz="2000" b="0" i="0" u="none" strike="noStrike" kern="1200" cap="none" spc="0" normalizeH="0" baseline="0"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latinLnBrk="0" hangingPunct="1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Roomy nasal cavities </a:t>
            </a:r>
            <a:endParaRPr kumimoji="0" lang="en-US" altLang="en-US" sz="2000" b="0" i="0" u="none" strike="noStrike" kern="1200" cap="none" spc="0" normalizeH="0" baseline="0"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latinLnBrk="0" hangingPunct="1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Erosion &amp; bowing of lateral nasal wall </a:t>
            </a:r>
            <a:endParaRPr kumimoji="0" lang="en-US" altLang="en-US" sz="2000" b="0" i="0" u="none" strike="noStrike" kern="1200" cap="none" spc="0" normalizeH="0" baseline="0"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latinLnBrk="0" hangingPunct="1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>
                <a:sym typeface="+mn-ea"/>
              </a:rPr>
              <a:t>Atrophy of turbinates</a:t>
            </a:r>
            <a:endParaRPr kumimoji="0" lang="en-US" altLang="en-US" sz="2000" b="0" i="0" u="none" strike="noStrike" kern="1200" cap="none" spc="0" normalizeH="0" baseline="0">
              <a:latin typeface="+mn-lt"/>
              <a:ea typeface="+mn-ea"/>
              <a:cs typeface="+mn-cs"/>
            </a:endParaRPr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</a:pP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3011" name="Picture 8" descr="untitled2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70140" y="1494473"/>
            <a:ext cx="4267200" cy="44735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SPECIFIC INVESTIGATIONS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/>
              <a:buNone/>
            </a:pPr>
            <a:r>
              <a:rPr lang="en-US" altLang="en-US" sz="2000" b="1">
                <a:solidFill>
                  <a:schemeClr val="tx1"/>
                </a:solidFill>
                <a:sym typeface="+mn-ea"/>
              </a:rPr>
              <a:t>Chest X-ray: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 T.B., bronchiectasis, lung abscess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/>
              <a:buNone/>
            </a:pPr>
            <a:r>
              <a:rPr lang="en-US" altLang="en-US" sz="2000" b="1">
                <a:solidFill>
                  <a:schemeClr val="tx1"/>
                </a:solidFill>
                <a:sym typeface="+mn-ea"/>
              </a:rPr>
              <a:t>Serology for syphilis: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 V.D.R.L., 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/>
              <a:buNone/>
            </a:pPr>
            <a:r>
              <a:rPr lang="en-US" altLang="en-US" sz="2000" b="1">
                <a:solidFill>
                  <a:schemeClr val="tx1"/>
                </a:solidFill>
                <a:sym typeface="+mn-ea"/>
              </a:rPr>
              <a:t>Sputum for AFB, Mantoux test: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 T.B.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/>
              <a:buNone/>
            </a:pPr>
            <a:r>
              <a:rPr lang="en-US" altLang="en-US" sz="2000" b="1">
                <a:solidFill>
                  <a:schemeClr val="tx1"/>
                </a:solidFill>
                <a:sym typeface="+mn-ea"/>
              </a:rPr>
              <a:t>Nasal smear study: </a:t>
            </a:r>
            <a:r>
              <a:rPr lang="en-US" altLang="en-US" sz="2000">
                <a:solidFill>
                  <a:schemeClr val="tx1"/>
                </a:solidFill>
                <a:sym typeface="+mn-ea"/>
              </a:rPr>
              <a:t>Leprosy</a:t>
            </a:r>
            <a:endParaRPr lang="en-US" altLang="en-US" sz="2000">
              <a:solidFill>
                <a:schemeClr val="tx1"/>
              </a:solidFill>
            </a:endParaRPr>
          </a:p>
          <a:p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MEDICAL MANAGEMENT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Douching </a:t>
            </a:r>
            <a:r>
              <a:rPr lang="en-US" altLang="en-US" sz="2000">
                <a:sym typeface="Wingdings" panose="05000000000000000000"/>
              </a:rPr>
              <a:t></a:t>
            </a:r>
            <a:r>
              <a:rPr lang="en-US" altLang="en-US" sz="2000">
                <a:sym typeface="+mn-ea"/>
              </a:rPr>
              <a:t> alkaline nasal douche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Oestradiol nasal spray (1%)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Glucose (25%) in glycerin nasal drops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Streptomycin injection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Placental extract injection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Autogenous vaccines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Rifampicin 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Kemicetine solution: Estrogen, Vit. D, Chloramphenicol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Mandl’s nasal paint (Potassium Iodide &amp; oestradiol) </a:t>
            </a:r>
            <a:endParaRPr lang="en-US" altLang="en-US" sz="2000"/>
          </a:p>
          <a:p>
            <a:pPr marL="0" algn="l">
              <a:lnSpc>
                <a:spcPct val="135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en-US" altLang="en-US" sz="2000">
                <a:sym typeface="+mn-ea"/>
              </a:rPr>
              <a:t>Potassium Iodide orally </a:t>
            </a:r>
            <a:endParaRPr lang="en-US" altLang="en-US" sz="2000"/>
          </a:p>
          <a:p>
            <a:pPr marL="0" algn="l">
              <a:lnSpc>
                <a:spcPct val="135000"/>
              </a:lnSpc>
              <a:buClrTx/>
              <a:buSzTx/>
              <a:buFont typeface="Arial" panose="020B0604020202020204" pitchFamily="34" charset="0"/>
            </a:pP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SURGICAL MANAGEMENT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l">
              <a:lnSpc>
                <a:spcPct val="135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2000" b="1">
                <a:sym typeface="+mn-ea"/>
              </a:rPr>
              <a:t>Young’s operation:</a:t>
            </a:r>
            <a:r>
              <a:rPr lang="en-US" altLang="en-US" sz="2000">
                <a:sym typeface="+mn-ea"/>
              </a:rPr>
              <a:t> Only 1 nostril closed </a:t>
            </a:r>
            <a:endParaRPr lang="en-US" altLang="en-US" sz="2000"/>
          </a:p>
          <a:p>
            <a:pPr marL="0" indent="0" algn="l">
              <a:lnSpc>
                <a:spcPct val="135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2000">
                <a:sym typeface="+mn-ea"/>
              </a:rPr>
              <a:t>completely by raising 2 circumferential </a:t>
            </a:r>
            <a:endParaRPr lang="en-US" altLang="en-US" sz="2000"/>
          </a:p>
          <a:p>
            <a:pPr marL="0" indent="0" algn="l">
              <a:lnSpc>
                <a:spcPct val="135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2000">
                <a:sym typeface="+mn-ea"/>
              </a:rPr>
              <a:t>flaps (inner mucosal &amp; outer cutaneous) in nasal </a:t>
            </a:r>
            <a:endParaRPr lang="en-US" altLang="en-US" sz="2000"/>
          </a:p>
          <a:p>
            <a:pPr marL="0" indent="0" algn="l">
              <a:lnSpc>
                <a:spcPct val="135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2000">
                <a:sym typeface="+mn-ea"/>
              </a:rPr>
              <a:t>vestibule &amp; suturing them in midline.                   </a:t>
            </a:r>
            <a:endParaRPr lang="en-US" altLang="en-US" sz="2000"/>
          </a:p>
          <a:p>
            <a:pPr marL="0" indent="0" algn="l">
              <a:lnSpc>
                <a:spcPct val="135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2000" b="1">
                <a:sym typeface="+mn-ea"/>
              </a:rPr>
              <a:t>Modified Young’s operation :</a:t>
            </a:r>
            <a:r>
              <a:rPr lang="en-US" altLang="en-US" sz="2000">
                <a:sym typeface="+mn-ea"/>
              </a:rPr>
              <a:t> done by similar </a:t>
            </a:r>
            <a:endParaRPr lang="en-US" altLang="en-US" sz="2000"/>
          </a:p>
          <a:p>
            <a:pPr marL="0" indent="0" algn="l">
              <a:lnSpc>
                <a:spcPct val="135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2000">
                <a:sym typeface="+mn-ea"/>
              </a:rPr>
              <a:t>way but keeping a 3 mm opening on both sides. </a:t>
            </a:r>
            <a:endParaRPr lang="en-US" altLang="en-US" sz="2000"/>
          </a:p>
          <a:p>
            <a:pPr marL="0" indent="0" algn="l">
              <a:lnSpc>
                <a:spcPct val="135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2000">
                <a:sym typeface="+mn-ea"/>
              </a:rPr>
              <a:t>Recannalisation done after 12-18 month with a </a:t>
            </a:r>
            <a:endParaRPr lang="en-US" altLang="en-US" sz="2000"/>
          </a:p>
          <a:p>
            <a:pPr marL="0" indent="0" algn="l">
              <a:lnSpc>
                <a:spcPct val="135000"/>
              </a:lnSpc>
              <a:spcBef>
                <a:spcPct val="20000"/>
              </a:spcBef>
              <a:buClrTx/>
              <a:buSzTx/>
              <a:buNone/>
            </a:pPr>
            <a:r>
              <a:rPr lang="en-US" altLang="en-US" sz="2000">
                <a:sym typeface="+mn-ea"/>
              </a:rPr>
              <a:t>tri-radiate (Mercedes Benz) incision.</a:t>
            </a:r>
            <a:endParaRPr lang="en-US" alt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9394" name="Picture 6" descr="Picture1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0695" y="2350135"/>
            <a:ext cx="3424555" cy="4279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2" name="Picture 6" descr="Young 1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3550" y="2350770"/>
            <a:ext cx="3729355" cy="427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8" name="Picture 6" descr="Young 3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1205" y="2350135"/>
            <a:ext cx="3625215" cy="4278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"/>
          <p:cNvSpPr txBox="1">
            <a:spLocks noGrp="1"/>
          </p:cNvSpPr>
          <p:nvPr>
            <p:ph type="title"/>
          </p:nvPr>
        </p:nvSpPr>
        <p:spPr>
          <a:xfrm>
            <a:off x="1239520" y="381001"/>
            <a:ext cx="97071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RESEARCH AND ETHICS</a:t>
            </a:r>
            <a:endParaRPr lang="en-US"/>
          </a:p>
        </p:txBody>
      </p:sp>
      <p:sp>
        <p:nvSpPr>
          <p:cNvPr id="484" name="Google Shape;484;p39"/>
          <p:cNvSpPr txBox="1">
            <a:spLocks noGrp="1"/>
          </p:cNvSpPr>
          <p:nvPr>
            <p:ph type="body" idx="1"/>
          </p:nvPr>
        </p:nvSpPr>
        <p:spPr>
          <a:xfrm>
            <a:off x="1167493" y="1625601"/>
            <a:ext cx="97791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Liu P, Hu T, Kang C, Liu J, Zhang J, Ran H, Zeng X, Qiu S. Research Advances in the Treatment of Allergic Rhinitis by Probiotics. J Asthma Allergy. 2022;15:1413-1428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  <a:hlinkClick r:id="rId1"/>
              </a:rPr>
              <a:t>https://doi.org/10.2147/JAA.S382978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Conclusion: Probiotics have clear benefits for clinical AR patients and can represent an aspect of future management of AR therapy due to their excellent immunoregulatory effects.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Prognosis should be explained thoroughly to patients.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1800">
                <a:solidFill>
                  <a:schemeClr val="tx1">
                    <a:tint val="75000"/>
                  </a:schemeClr>
                </a:solidFill>
              </a:rPr>
              <a:t>Advise regarding its complex and multifactorial nature</a:t>
            </a:r>
            <a:endParaRPr lang="en-US" sz="18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85" name="Google Shape;485;p3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486" name="Google Shape;486;p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RECENT ADVANCES</a:t>
            </a:r>
            <a:endParaRPr lang="en-US"/>
          </a:p>
        </p:txBody>
      </p:sp>
      <p:sp>
        <p:nvSpPr>
          <p:cNvPr id="492" name="Google Shape;492;p40"/>
          <p:cNvSpPr txBox="1">
            <a:spLocks noGrp="1"/>
          </p:cNvSpPr>
          <p:nvPr>
            <p:ph type="body" idx="1"/>
          </p:nvPr>
        </p:nvSpPr>
        <p:spPr>
          <a:xfrm>
            <a:off x="1167492" y="2653167"/>
            <a:ext cx="97791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/>
              <a:t>Allergen specific immunotherapy use in patients with allergic rhinitis ?</a:t>
            </a:r>
            <a:endParaRPr lang="en-US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/>
              <a:t>Occupational allergen avoidance methods and their use </a:t>
            </a:r>
            <a:endParaRPr lang="en-US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1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REFERENCES</a:t>
            </a:r>
            <a:endParaRPr lang="en-US"/>
          </a:p>
        </p:txBody>
      </p:sp>
      <p:sp>
        <p:nvSpPr>
          <p:cNvPr id="498" name="Google Shape;498;p41"/>
          <p:cNvSpPr txBox="1">
            <a:spLocks noGrp="1"/>
          </p:cNvSpPr>
          <p:nvPr>
            <p:ph type="body" idx="1"/>
          </p:nvPr>
        </p:nvSpPr>
        <p:spPr>
          <a:xfrm>
            <a:off x="1167492" y="2653167"/>
            <a:ext cx="97791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/>
              <a:t>SCOTT BROWN OTOLARYNGOLOGY 8</a:t>
            </a:r>
            <a:r>
              <a:rPr lang="en-US" baseline="30000"/>
              <a:t>TH</a:t>
            </a:r>
            <a:r>
              <a:rPr lang="en-US"/>
              <a:t> edition </a:t>
            </a:r>
            <a:endParaRPr lang="en-US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/>
              <a:t>PL Dhingra 7</a:t>
            </a:r>
            <a:r>
              <a:rPr lang="en-US" baseline="30000"/>
              <a:t>th</a:t>
            </a:r>
            <a:r>
              <a:rPr lang="en-US"/>
              <a:t> edition </a:t>
            </a:r>
            <a:endParaRPr lang="en-US"/>
          </a:p>
        </p:txBody>
      </p:sp>
      <p:sp>
        <p:nvSpPr>
          <p:cNvPr id="499" name="Google Shape;499;p4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500" name="Google Shape;500;p4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 lang="en-US"/>
          </a:p>
        </p:txBody>
      </p:sp>
      <p:sp>
        <p:nvSpPr>
          <p:cNvPr id="501" name="Google Shape;501;p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42" descr="A picture containing text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35262" y="68263"/>
            <a:ext cx="6721475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LEARNING OBJECTIVES</a:t>
            </a:r>
            <a:endParaRPr lang="en-US"/>
          </a:p>
        </p:txBody>
      </p:sp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</a:pPr>
            <a:r>
              <a:rPr lang="en-US"/>
              <a:t>Definition</a:t>
            </a:r>
            <a:endParaRPr lang="en-US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</a:pPr>
            <a:r>
              <a:rPr lang="en-US"/>
              <a:t>ARIA Classification</a:t>
            </a:r>
            <a:endParaRPr lang="en-US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</a:pPr>
            <a:r>
              <a:rPr lang="en-US"/>
              <a:t>Etiology</a:t>
            </a:r>
            <a:endParaRPr lang="en-US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</a:pPr>
            <a:r>
              <a:rPr lang="en-US"/>
              <a:t>Pathogenesis</a:t>
            </a:r>
            <a:endParaRPr lang="en-US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</a:pPr>
            <a:r>
              <a:rPr lang="en-US"/>
              <a:t>Clinical features</a:t>
            </a:r>
            <a:endParaRPr lang="en-US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</a:pPr>
            <a:r>
              <a:rPr lang="en-US"/>
              <a:t>Investigations</a:t>
            </a:r>
            <a:endParaRPr lang="en-US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</a:pPr>
            <a:r>
              <a:rPr lang="en-US"/>
              <a:t>Management</a:t>
            </a:r>
            <a:endParaRPr lang="en-US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</a:pPr>
            <a:r>
              <a:rPr lang="en-US"/>
              <a:t>Recent Advances</a:t>
            </a:r>
            <a:endParaRPr lang="en-US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</a:p>
        </p:txBody>
      </p:sp>
      <p:sp>
        <p:nvSpPr>
          <p:cNvPr id="268" name="Google Shape;268;p1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PROF UMER MODEL OF INTEGRATED LECTURE </a:t>
            </a:r>
            <a:endParaRPr lang="en-US"/>
          </a:p>
        </p:txBody>
      </p:sp>
      <p:pic>
        <p:nvPicPr>
          <p:cNvPr id="276" name="Google Shape;276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3271520" y="2214974"/>
            <a:ext cx="4541400" cy="36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278" name="Google Shape;278;p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167492" y="381001"/>
            <a:ext cx="97791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4000"/>
            </a:br>
            <a:r>
              <a:rPr lang="en-US" sz="4000"/>
              <a:t>DEFINITION</a:t>
            </a:r>
            <a:endParaRPr lang="en-US" sz="4000"/>
          </a:p>
        </p:txBody>
      </p:sp>
      <p:sp>
        <p:nvSpPr>
          <p:cNvPr id="285" name="Google Shape;285;p2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286" name="Google Shape;286;p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288" name="Google Shape;288;p20"/>
          <p:cNvGrpSpPr/>
          <p:nvPr/>
        </p:nvGrpSpPr>
        <p:grpSpPr>
          <a:xfrm>
            <a:off x="1167530" y="1858553"/>
            <a:ext cx="9779174" cy="4505304"/>
            <a:chOff x="37" y="-229008"/>
            <a:chExt cx="9779174" cy="4505304"/>
          </a:xfrm>
        </p:grpSpPr>
        <p:sp>
          <p:nvSpPr>
            <p:cNvPr id="289" name="Google Shape;289;p20"/>
            <p:cNvSpPr/>
            <p:nvPr/>
          </p:nvSpPr>
          <p:spPr>
            <a:xfrm>
              <a:off x="37" y="-229008"/>
              <a:ext cx="7530000" cy="1644600"/>
            </a:xfrm>
            <a:prstGeom prst="roundRect">
              <a:avLst>
                <a:gd name="adj" fmla="val 10000"/>
              </a:avLst>
            </a:prstGeom>
            <a:solidFill>
              <a:srgbClr val="0067F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20"/>
            <p:cNvSpPr txBox="1"/>
            <p:nvPr/>
          </p:nvSpPr>
          <p:spPr>
            <a:xfrm>
              <a:off x="48205" y="-180840"/>
              <a:ext cx="6604800" cy="154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 panose="020B0604020202020204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It is an </a:t>
              </a:r>
              <a:r>
                <a:rPr lang="en-US" sz="2000" b="1" i="0" u="sng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Ig-E  mediated response 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resulting in 2 or more of the following </a:t>
              </a:r>
              <a:r>
                <a:rPr lang="en-US" sz="20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symptoms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lasting for 2 or more </a:t>
              </a:r>
              <a:r>
                <a:rPr lang="en-US" sz="20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consecutive days 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for more than</a:t>
              </a:r>
              <a:r>
                <a:rPr lang="en-US" sz="20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one hour on most days</a:t>
              </a:r>
              <a:endParaRPr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562302" y="1058730"/>
              <a:ext cx="7530000" cy="728400"/>
            </a:xfrm>
            <a:prstGeom prst="roundRect">
              <a:avLst>
                <a:gd name="adj" fmla="val 10000"/>
              </a:avLst>
            </a:prstGeom>
            <a:solidFill>
              <a:srgbClr val="0067F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20"/>
            <p:cNvSpPr txBox="1"/>
            <p:nvPr/>
          </p:nvSpPr>
          <p:spPr>
            <a:xfrm>
              <a:off x="583640" y="1080068"/>
              <a:ext cx="64515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 panose="020B0604020202020204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–anterior/ posterior rhinorrhea</a:t>
              </a:r>
              <a:endParaRPr lang="en-US"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124605" y="1888452"/>
              <a:ext cx="7530000" cy="728400"/>
            </a:xfrm>
            <a:prstGeom prst="roundRect">
              <a:avLst>
                <a:gd name="adj" fmla="val 10000"/>
              </a:avLst>
            </a:prstGeom>
            <a:solidFill>
              <a:srgbClr val="0067F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20"/>
            <p:cNvSpPr txBox="1"/>
            <p:nvPr/>
          </p:nvSpPr>
          <p:spPr>
            <a:xfrm>
              <a:off x="1145943" y="1909790"/>
              <a:ext cx="64515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 panose="020B0604020202020204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sneezing</a:t>
              </a:r>
              <a:endParaRPr lang="en-US"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1686908" y="2718174"/>
              <a:ext cx="7530000" cy="728400"/>
            </a:xfrm>
            <a:prstGeom prst="roundRect">
              <a:avLst>
                <a:gd name="adj" fmla="val 10000"/>
              </a:avLst>
            </a:prstGeom>
            <a:solidFill>
              <a:srgbClr val="0067F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20"/>
            <p:cNvSpPr txBox="1"/>
            <p:nvPr/>
          </p:nvSpPr>
          <p:spPr>
            <a:xfrm>
              <a:off x="1708246" y="2739512"/>
              <a:ext cx="64515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 panose="020B0604020202020204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nasal blockage</a:t>
              </a:r>
              <a:endParaRPr lang="en-US"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2249211" y="3547896"/>
              <a:ext cx="7530000" cy="728400"/>
            </a:xfrm>
            <a:prstGeom prst="roundRect">
              <a:avLst>
                <a:gd name="adj" fmla="val 10000"/>
              </a:avLst>
            </a:prstGeom>
            <a:solidFill>
              <a:srgbClr val="0067F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2270549" y="3569234"/>
              <a:ext cx="64515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 panose="020B0604020202020204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nasal itching</a:t>
              </a:r>
              <a:endParaRPr lang="en-US"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7056421" y="761244"/>
              <a:ext cx="473400" cy="473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D2FF">
                <a:alpha val="89800"/>
              </a:srgbClr>
            </a:solidFill>
            <a:ln w="12700" cap="flat" cmpd="sng">
              <a:solidFill>
                <a:srgbClr val="CAD2FF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20"/>
            <p:cNvSpPr txBox="1"/>
            <p:nvPr/>
          </p:nvSpPr>
          <p:spPr>
            <a:xfrm>
              <a:off x="7162969" y="761244"/>
              <a:ext cx="2604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 panose="020B0604020202020204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7618724" y="1590966"/>
              <a:ext cx="473400" cy="473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D2FF">
                <a:alpha val="89800"/>
              </a:srgbClr>
            </a:solidFill>
            <a:ln w="12700" cap="flat" cmpd="sng">
              <a:solidFill>
                <a:srgbClr val="CAD2FF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20"/>
            <p:cNvSpPr txBox="1"/>
            <p:nvPr/>
          </p:nvSpPr>
          <p:spPr>
            <a:xfrm>
              <a:off x="7725272" y="1590966"/>
              <a:ext cx="2604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 panose="020B0604020202020204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8181027" y="2408546"/>
              <a:ext cx="473400" cy="473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D2FF">
                <a:alpha val="89800"/>
              </a:srgbClr>
            </a:solidFill>
            <a:ln w="12700" cap="flat" cmpd="sng">
              <a:solidFill>
                <a:srgbClr val="CAD2FF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20"/>
            <p:cNvSpPr txBox="1"/>
            <p:nvPr/>
          </p:nvSpPr>
          <p:spPr>
            <a:xfrm>
              <a:off x="8287575" y="2408546"/>
              <a:ext cx="2604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 panose="020B0604020202020204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8743330" y="3246363"/>
              <a:ext cx="473400" cy="473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D2FF">
                <a:alpha val="89800"/>
              </a:srgbClr>
            </a:solidFill>
            <a:ln w="12700" cap="flat" cmpd="sng">
              <a:solidFill>
                <a:srgbClr val="CAD2FF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8849878" y="3246363"/>
              <a:ext cx="2604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 panose="020B0604020202020204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title"/>
          </p:nvPr>
        </p:nvSpPr>
        <p:spPr>
          <a:xfrm>
            <a:off x="1798721" y="1684338"/>
            <a:ext cx="8594700" cy="2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 panose="020B0604020202020204"/>
              <a:buNone/>
            </a:pPr>
            <a:r>
              <a:rPr lang="en-US" sz="6000" b="1"/>
              <a:t>VERTICAL INTEGRATION WITH ANATOMY</a:t>
            </a:r>
            <a:endParaRPr sz="6000" b="1"/>
          </a:p>
        </p:txBody>
      </p:sp>
      <p:sp>
        <p:nvSpPr>
          <p:cNvPr id="312" name="Google Shape;312;p21"/>
          <p:cNvSpPr txBox="1">
            <a:spLocks noGrp="1"/>
          </p:cNvSpPr>
          <p:nvPr>
            <p:ph type="body" idx="1"/>
          </p:nvPr>
        </p:nvSpPr>
        <p:spPr>
          <a:xfrm>
            <a:off x="381000" y="519405"/>
            <a:ext cx="13644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BF"/>
              </a:buClr>
              <a:buSzPts val="23900"/>
              <a:buNone/>
            </a:pPr>
          </a:p>
        </p:txBody>
      </p:sp>
      <p:sp>
        <p:nvSpPr>
          <p:cNvPr id="313" name="Google Shape;313;p21"/>
          <p:cNvSpPr txBox="1">
            <a:spLocks noGrp="1"/>
          </p:cNvSpPr>
          <p:nvPr>
            <p:ph type="body" idx="3"/>
          </p:nvPr>
        </p:nvSpPr>
        <p:spPr>
          <a:xfrm>
            <a:off x="10609104" y="3399692"/>
            <a:ext cx="13644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BF"/>
              </a:buClr>
              <a:buSzPts val="23900"/>
              <a:buNone/>
            </a:pPr>
          </a:p>
        </p:txBody>
      </p:sp>
      <p:sp>
        <p:nvSpPr>
          <p:cNvPr id="314" name="Google Shape;314;p2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ANATOMY OF NOSE AND PARANASAL SINUSES</a:t>
            </a:r>
            <a:endParaRPr lang="en-US"/>
          </a:p>
        </p:txBody>
      </p:sp>
      <p:pic>
        <p:nvPicPr>
          <p:cNvPr id="321" name="Google Shape;321;p22" descr="Diagram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67492" y="2063285"/>
            <a:ext cx="5193577" cy="42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323" name="Google Shape;323;p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4" name="Google Shape;324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325" name="Google Shape;325;p22" descr="Diagram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47561" y="2574859"/>
            <a:ext cx="4176859" cy="3049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/>
              <a:t>EPIDEMIOLOGY</a:t>
            </a:r>
            <a:endParaRPr lang="en-US"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Affects 0.8-39.7% of the world population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Prevalent in Western Europe (23%)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Steep rise in prevalence in recent years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Significant impact on sleep, work and study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</a:pPr>
            <a:r>
              <a:rPr lang="en-US" sz="2000"/>
              <a:t>Hygiene hypothesis</a:t>
            </a:r>
            <a:endParaRPr lang="en-US" sz="2000"/>
          </a:p>
          <a:p>
            <a:pPr marL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2000"/>
          </a:p>
        </p:txBody>
      </p:sp>
      <p:sp>
        <p:nvSpPr>
          <p:cNvPr id="341" name="Google Shape;341;p2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3/24/2023</a:t>
            </a:r>
            <a:endParaRPr lang="en-US"/>
          </a:p>
        </p:txBody>
      </p:sp>
      <p:sp>
        <p:nvSpPr>
          <p:cNvPr id="342" name="Google Shape;342;p2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62*371"/>
  <p:tag name="TABLE_ENDDRAG_RECT" val="156*116*562*37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6872</Words>
  <Application>WPS Presentation</Application>
  <PresentationFormat>Custom</PresentationFormat>
  <Paragraphs>404</Paragraphs>
  <Slides>38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Courier New</vt:lpstr>
      <vt:lpstr>Wingdings</vt:lpstr>
      <vt:lpstr>Symbol</vt:lpstr>
      <vt:lpstr>Default Design</vt:lpstr>
      <vt:lpstr>ALLERGIC RHINITIS</vt:lpstr>
      <vt:lpstr>University Motto, Vision, Values &amp; Goals</vt:lpstr>
      <vt:lpstr>SEQUENCE OF LGIS</vt:lpstr>
      <vt:lpstr>LEARNING OBJECTIVES</vt:lpstr>
      <vt:lpstr>PROF UMER MODEL OF INTEGRATED LECTURE </vt:lpstr>
      <vt:lpstr>    DEFINITION</vt:lpstr>
      <vt:lpstr>VERTICAL INTEGRATION WITH ANATOMY</vt:lpstr>
      <vt:lpstr>ANATOMY OF NOSE AND PARANASAL SINUSES</vt:lpstr>
      <vt:lpstr>EPIDEMIOLOGY</vt:lpstr>
      <vt:lpstr>PowerPoint 演示文稿</vt:lpstr>
      <vt:lpstr>ARIA CLASSIFICATION</vt:lpstr>
      <vt:lpstr>PATHOGENESIS</vt:lpstr>
      <vt:lpstr>PowerPoint 演示文稿</vt:lpstr>
      <vt:lpstr>PowerPoint 演示文稿</vt:lpstr>
      <vt:lpstr>CLINICAL FEATURES</vt:lpstr>
      <vt:lpstr>CONTD.</vt:lpstr>
      <vt:lpstr>CONTD.</vt:lpstr>
      <vt:lpstr>INVESTIGATIONS </vt:lpstr>
      <vt:lpstr>COMPLICATIONS</vt:lpstr>
      <vt:lpstr>MANAGEMENT</vt:lpstr>
      <vt:lpstr>PowerPoint 演示文稿</vt:lpstr>
      <vt:lpstr>PowerPoint 演示文稿</vt:lpstr>
      <vt:lpstr>Management Flowchart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RESEARCH AND ETHICS</vt:lpstr>
      <vt:lpstr>RECENT ADVANCES</vt:lpstr>
      <vt:lpstr>REFERENCES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ALLERGIC RHINITIS</dc:title>
  <dc:creator/>
  <cp:lastModifiedBy>Fatima Shahid</cp:lastModifiedBy>
  <cp:revision>6</cp:revision>
  <dcterms:created xsi:type="dcterms:W3CDTF">2025-01-28T09:15:00Z</dcterms:created>
  <dcterms:modified xsi:type="dcterms:W3CDTF">2025-02-06T07:29:40Z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EA956F5EB53645AFA50796A489D031A7_12</vt:lpwstr>
  </property>
  <property fmtid="{D5CDD505-2E9C-101B-9397-08002B2CF9AE}" pid="3" name="KSOProductBuildVer">
    <vt:lpwstr>1033-12.2.0.19805</vt:lpwstr>
  </property>
</Properties>
</file>