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307" r:id="rId4"/>
    <p:sldId id="333" r:id="rId5"/>
    <p:sldId id="335" r:id="rId7"/>
    <p:sldId id="334" r:id="rId8"/>
    <p:sldId id="336" r:id="rId9"/>
    <p:sldId id="342" r:id="rId10"/>
    <p:sldId id="343" r:id="rId11"/>
    <p:sldId id="344" r:id="rId12"/>
    <p:sldId id="345" r:id="rId13"/>
    <p:sldId id="338" r:id="rId14"/>
    <p:sldId id="346" r:id="rId15"/>
    <p:sldId id="314" r:id="rId16"/>
    <p:sldId id="315" r:id="rId17"/>
    <p:sldId id="349" r:id="rId18"/>
    <p:sldId id="316" r:id="rId19"/>
    <p:sldId id="350" r:id="rId20"/>
    <p:sldId id="351" r:id="rId21"/>
    <p:sldId id="319" r:id="rId22"/>
    <p:sldId id="352" r:id="rId23"/>
    <p:sldId id="353" r:id="rId24"/>
    <p:sldId id="267" r:id="rId25"/>
    <p:sldId id="321" r:id="rId26"/>
    <p:sldId id="320" r:id="rId27"/>
    <p:sldId id="322" r:id="rId28"/>
    <p:sldId id="354" r:id="rId29"/>
    <p:sldId id="355" r:id="rId30"/>
    <p:sldId id="356" r:id="rId31"/>
    <p:sldId id="326" r:id="rId32"/>
    <p:sldId id="357" r:id="rId33"/>
    <p:sldId id="325" r:id="rId34"/>
    <p:sldId id="330" r:id="rId35"/>
    <p:sldId id="340" r:id="rId36"/>
    <p:sldId id="341" r:id="rId37"/>
    <p:sldId id="331" r:id="rId38"/>
    <p:sldId id="332" r:id="rId3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3" autoAdjust="0"/>
    <p:restoredTop sz="94715" autoAdjust="0"/>
  </p:normalViewPr>
  <p:slideViewPr>
    <p:cSldViewPr showGuides="1">
      <p:cViewPr>
        <p:scale>
          <a:sx n="77" d="100"/>
          <a:sy n="77" d="100"/>
        </p:scale>
        <p:origin x="-119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th-TH" noProof="0"/>
              <a:t>Click to edit Master text styles</a:t>
            </a:r>
            <a:endParaRPr lang="th-TH" noProof="0"/>
          </a:p>
          <a:p>
            <a:pPr lvl="1"/>
            <a:r>
              <a:rPr lang="th-TH" noProof="0"/>
              <a:t>Second level</a:t>
            </a:r>
            <a:endParaRPr lang="th-TH" noProof="0"/>
          </a:p>
          <a:p>
            <a:pPr lvl="2"/>
            <a:r>
              <a:rPr lang="th-TH" noProof="0"/>
              <a:t>Third level</a:t>
            </a:r>
            <a:endParaRPr lang="th-TH" noProof="0"/>
          </a:p>
          <a:p>
            <a:pPr lvl="3"/>
            <a:r>
              <a:rPr lang="th-TH" noProof="0"/>
              <a:t>Fourth level</a:t>
            </a:r>
            <a:endParaRPr lang="th-TH" noProof="0"/>
          </a:p>
          <a:p>
            <a:pPr lvl="4"/>
            <a:r>
              <a:rPr lang="th-TH" noProof="0"/>
              <a:t>Fifth level</a:t>
            </a:r>
            <a:endParaRPr lang="th-TH" noProof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2069606-5D23-A448-B862-9394B8C28D3C}" type="slidenum">
              <a:rPr lang="en-US" altLang="en-US"/>
            </a:fld>
            <a:endParaRPr lang="th-T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069606-5D23-A448-B862-9394B8C28D3C}" type="slidenum">
              <a:rPr lang="en-US" altLang="en-US" smtClean="0"/>
            </a:fld>
            <a:endParaRPr lang="th-TH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9949F2-D87D-A14A-860B-62F9827F0F0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411B5-8288-A84F-B51B-D54FB20DA43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BBE520-058F-A140-84A4-F9D6292A09F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A9D10-FC3C-884B-9708-1BFCC4A8430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7191DE-BC8F-7942-8176-BBB09E95E66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77C708-3DAB-6048-BF5A-A419BB6B2FC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D780D7-0784-4D4C-9F68-E8F07699484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EF796A-F75B-0D4E-9197-B38BAF648F7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09E46-6869-F245-8D43-DDC21625BBA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F694A-40CD-554D-99B9-D6BC1A34663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8DC24-0057-764B-A657-0CB1FAD08C2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441DDCF8-593B-554A-8419-0FD5E6AF08C8}" type="slidenum">
              <a:rPr lang="en-US" altLang="en-US"/>
            </a:fld>
            <a:endParaRPr lang="en-US" altLang="en-US"/>
          </a:p>
        </p:txBody>
      </p:sp>
      <p:sp>
        <p:nvSpPr>
          <p:cNvPr id="1034" name="Freeform 11"/>
          <p:cNvSpPr/>
          <p:nvPr userDrawn="1"/>
        </p:nvSpPr>
        <p:spPr bwMode="auto">
          <a:xfrm>
            <a:off x="2667000" y="0"/>
            <a:ext cx="6400800" cy="1219200"/>
          </a:xfrm>
          <a:custGeom>
            <a:avLst/>
            <a:gdLst>
              <a:gd name="T0" fmla="*/ 2147483646 w 4032"/>
              <a:gd name="T1" fmla="*/ 2147483646 h 768"/>
              <a:gd name="T2" fmla="*/ 2147483646 w 4032"/>
              <a:gd name="T3" fmla="*/ 2147483646 h 768"/>
              <a:gd name="T4" fmla="*/ 0 w 4032"/>
              <a:gd name="T5" fmla="*/ 2147483646 h 768"/>
              <a:gd name="T6" fmla="*/ 2147483646 w 4032"/>
              <a:gd name="T7" fmla="*/ 2147483646 h 768"/>
              <a:gd name="T8" fmla="*/ 2147483646 w 4032"/>
              <a:gd name="T9" fmla="*/ 0 h 768"/>
              <a:gd name="T10" fmla="*/ 2147483646 w 4032"/>
              <a:gd name="T11" fmla="*/ 2147483646 h 7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032" h="768">
                <a:moveTo>
                  <a:pt x="4032" y="48"/>
                </a:moveTo>
                <a:lnTo>
                  <a:pt x="4032" y="768"/>
                </a:lnTo>
                <a:lnTo>
                  <a:pt x="0" y="768"/>
                </a:lnTo>
                <a:lnTo>
                  <a:pt x="232" y="369"/>
                </a:lnTo>
                <a:lnTo>
                  <a:pt x="2064" y="0"/>
                </a:lnTo>
                <a:lnTo>
                  <a:pt x="4032" y="4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</a:ln>
        </p:spPr>
        <p:txBody>
          <a:bodyPr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emedicine.medscape.com/article/859760-overview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7" name="Object 11"/>
          <p:cNvGraphicFramePr>
            <a:graphicFrameLocks noChangeAspect="1"/>
          </p:cNvGraphicFramePr>
          <p:nvPr/>
        </p:nvGraphicFramePr>
        <p:xfrm>
          <a:off x="4876800" y="762000"/>
          <a:ext cx="3660775" cy="2636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Image" r:id="rId1" imgW="4711700" imgH="4114800" progId="Photoshop.Image.8">
                  <p:embed/>
                </p:oleObj>
              </mc:Choice>
              <mc:Fallback>
                <p:oleObj name="Image" r:id="rId1" imgW="4711700" imgH="4114800" progId="Photoshop.Image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762000"/>
                        <a:ext cx="3660775" cy="2636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341120"/>
            <a:ext cx="4740275" cy="2057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ADENOIDITIS</a:t>
            </a:r>
            <a:endParaRPr lang="en-US" sz="4400" b="1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4267200"/>
            <a:ext cx="6612890" cy="1813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Nerve supply &amp; </a:t>
            </a:r>
            <a:r>
              <a:rPr lang="en-US" dirty="0" err="1" smtClean="0"/>
              <a:t>Lymphatics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268335" cy="4615815"/>
          </a:xfrm>
        </p:spPr>
        <p:txBody>
          <a:bodyPr/>
          <a:lstStyle/>
          <a:p>
            <a:pPr marL="822325" marR="813435" indent="0">
              <a:lnSpc>
                <a:spcPts val="3450"/>
              </a:lnSpc>
              <a:buNone/>
            </a:pPr>
            <a:r>
              <a:rPr lang="en-US" sz="2800" b="1" dirty="0" smtClean="0">
                <a:solidFill>
                  <a:srgbClr val="3D3C2C"/>
                </a:solidFill>
                <a:cs typeface="Century Gothic"/>
              </a:rPr>
              <a:t>Inne</a:t>
            </a:r>
            <a:r>
              <a:rPr lang="en-US" sz="2800" b="1" spc="-14" dirty="0" smtClean="0">
                <a:solidFill>
                  <a:srgbClr val="3D3C2C"/>
                </a:solidFill>
                <a:cs typeface="Century Gothic"/>
              </a:rPr>
              <a:t>r</a:t>
            </a:r>
            <a:r>
              <a:rPr lang="en-US" sz="2800" b="1" dirty="0" smtClean="0">
                <a:solidFill>
                  <a:srgbClr val="3D3C2C"/>
                </a:solidFill>
                <a:cs typeface="Century Gothic"/>
              </a:rPr>
              <a:t>vation</a:t>
            </a:r>
            <a:r>
              <a:rPr lang="en-US" sz="2800" b="1" spc="11" dirty="0" smtClean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800" dirty="0">
                <a:solidFill>
                  <a:srgbClr val="3D3C2C"/>
                </a:solidFill>
                <a:cs typeface="Century Gothic"/>
              </a:rPr>
              <a:t>is</a:t>
            </a:r>
            <a:r>
              <a:rPr lang="en-US" sz="2800" spc="-9" dirty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800" dirty="0">
                <a:solidFill>
                  <a:srgbClr val="3D3C2C"/>
                </a:solidFill>
                <a:cs typeface="Century Gothic"/>
              </a:rPr>
              <a:t>derived</a:t>
            </a:r>
            <a:r>
              <a:rPr lang="en-US" sz="2800" spc="-34" dirty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800" dirty="0">
                <a:solidFill>
                  <a:srgbClr val="3D3C2C"/>
                </a:solidFill>
                <a:cs typeface="Century Gothic"/>
              </a:rPr>
              <a:t>from</a:t>
            </a:r>
            <a:r>
              <a:rPr lang="en-US" sz="2800" spc="-19" dirty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800" dirty="0" smtClean="0">
                <a:solidFill>
                  <a:srgbClr val="3D3C2C"/>
                </a:solidFill>
                <a:cs typeface="Century Gothic"/>
              </a:rPr>
              <a:t>the </a:t>
            </a:r>
            <a:r>
              <a:rPr lang="en-US" sz="2800" b="1" dirty="0" smtClean="0">
                <a:solidFill>
                  <a:srgbClr val="3D3C2C"/>
                </a:solidFill>
                <a:cs typeface="Century Gothic"/>
              </a:rPr>
              <a:t>glos</a:t>
            </a:r>
            <a:r>
              <a:rPr lang="en-US" sz="2800" b="1" spc="-14" dirty="0" smtClean="0">
                <a:solidFill>
                  <a:srgbClr val="3D3C2C"/>
                </a:solidFill>
                <a:cs typeface="Century Gothic"/>
              </a:rPr>
              <a:t>s</a:t>
            </a:r>
            <a:r>
              <a:rPr lang="en-US" sz="2800" b="1" dirty="0" smtClean="0">
                <a:solidFill>
                  <a:srgbClr val="3D3C2C"/>
                </a:solidFill>
                <a:cs typeface="Century Gothic"/>
              </a:rPr>
              <a:t>opha</a:t>
            </a:r>
            <a:r>
              <a:rPr lang="en-US" sz="2800" b="1" spc="-14" dirty="0" smtClean="0">
                <a:solidFill>
                  <a:srgbClr val="3D3C2C"/>
                </a:solidFill>
                <a:cs typeface="Century Gothic"/>
              </a:rPr>
              <a:t>r</a:t>
            </a:r>
            <a:r>
              <a:rPr lang="en-US" sz="2800" b="1" dirty="0" smtClean="0">
                <a:solidFill>
                  <a:srgbClr val="3D3C2C"/>
                </a:solidFill>
                <a:cs typeface="Century Gothic"/>
              </a:rPr>
              <a:t>yngeal</a:t>
            </a:r>
            <a:r>
              <a:rPr lang="en-US" sz="2800" b="1" spc="14" dirty="0" smtClean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800" dirty="0">
                <a:solidFill>
                  <a:srgbClr val="3D3C2C"/>
                </a:solidFill>
                <a:cs typeface="Century Gothic"/>
              </a:rPr>
              <a:t>and</a:t>
            </a:r>
            <a:r>
              <a:rPr lang="en-US" sz="2800" spc="-9" dirty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800" b="1" dirty="0" err="1">
                <a:solidFill>
                  <a:srgbClr val="3D3C2C"/>
                </a:solidFill>
                <a:cs typeface="Century Gothic"/>
              </a:rPr>
              <a:t>vagus</a:t>
            </a:r>
            <a:r>
              <a:rPr lang="en-US" sz="2800" b="1" dirty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800" dirty="0" smtClean="0">
                <a:solidFill>
                  <a:srgbClr val="3D3C2C"/>
                </a:solidFill>
                <a:cs typeface="Century Gothic"/>
              </a:rPr>
              <a:t>nerve</a:t>
            </a:r>
            <a:r>
              <a:rPr lang="en-US" sz="2800" spc="9" dirty="0" smtClean="0">
                <a:solidFill>
                  <a:srgbClr val="3D3C2C"/>
                </a:solidFill>
                <a:cs typeface="Century Gothic"/>
              </a:rPr>
              <a:t>s</a:t>
            </a:r>
            <a:r>
              <a:rPr lang="en-US" sz="2800" dirty="0" smtClean="0">
                <a:solidFill>
                  <a:srgbClr val="3D3C2C"/>
                </a:solidFill>
                <a:cs typeface="Century Gothic"/>
              </a:rPr>
              <a:t>.</a:t>
            </a:r>
            <a:endParaRPr lang="en-US" sz="2800" dirty="0" smtClean="0">
              <a:solidFill>
                <a:srgbClr val="3D3C2C"/>
              </a:solidFill>
              <a:cs typeface="Century Gothic"/>
            </a:endParaRPr>
          </a:p>
          <a:p>
            <a:pPr marL="822325" marR="813435" indent="0">
              <a:lnSpc>
                <a:spcPts val="3450"/>
              </a:lnSpc>
              <a:buNone/>
            </a:pPr>
            <a:endParaRPr lang="en-US" sz="2800" dirty="0" smtClean="0">
              <a:solidFill>
                <a:srgbClr val="3D3C2C"/>
              </a:solidFill>
              <a:cs typeface="Century Gothic"/>
            </a:endParaRPr>
          </a:p>
          <a:p>
            <a:pPr marL="822325" marR="813435" indent="0">
              <a:lnSpc>
                <a:spcPts val="3450"/>
              </a:lnSpc>
              <a:buNone/>
            </a:pPr>
            <a:r>
              <a:rPr lang="en-US" sz="2800" b="1" dirty="0" smtClean="0">
                <a:solidFill>
                  <a:srgbClr val="3D3C2C"/>
                </a:solidFill>
                <a:cs typeface="Century Gothic"/>
              </a:rPr>
              <a:t>Efferent</a:t>
            </a:r>
            <a:r>
              <a:rPr lang="en-US" sz="2800" b="1" spc="21" dirty="0" smtClean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800" b="1" dirty="0" err="1">
                <a:solidFill>
                  <a:srgbClr val="3D3C2C"/>
                </a:solidFill>
                <a:cs typeface="Century Gothic"/>
              </a:rPr>
              <a:t>lym</a:t>
            </a:r>
            <a:r>
              <a:rPr lang="en-US" sz="2800" b="1" spc="-14" dirty="0" err="1">
                <a:solidFill>
                  <a:srgbClr val="3D3C2C"/>
                </a:solidFill>
                <a:cs typeface="Century Gothic"/>
              </a:rPr>
              <a:t>p</a:t>
            </a:r>
            <a:r>
              <a:rPr lang="en-US" sz="2800" b="1" dirty="0" err="1">
                <a:solidFill>
                  <a:srgbClr val="3D3C2C"/>
                </a:solidFill>
                <a:cs typeface="Century Gothic"/>
              </a:rPr>
              <a:t>ha</a:t>
            </a:r>
            <a:r>
              <a:rPr lang="en-US" sz="2800" b="1" spc="-9" dirty="0" err="1">
                <a:solidFill>
                  <a:srgbClr val="3D3C2C"/>
                </a:solidFill>
                <a:cs typeface="Century Gothic"/>
              </a:rPr>
              <a:t>t</a:t>
            </a:r>
            <a:r>
              <a:rPr lang="en-US" sz="2800" b="1" dirty="0" err="1">
                <a:solidFill>
                  <a:srgbClr val="3D3C2C"/>
                </a:solidFill>
                <a:cs typeface="Century Gothic"/>
              </a:rPr>
              <a:t>ics</a:t>
            </a:r>
            <a:r>
              <a:rPr lang="en-US" sz="2800" b="1" spc="14" dirty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800" dirty="0">
                <a:solidFill>
                  <a:srgbClr val="3D3C2C"/>
                </a:solidFill>
                <a:cs typeface="Century Gothic"/>
              </a:rPr>
              <a:t>dr</a:t>
            </a:r>
            <a:r>
              <a:rPr lang="en-US" sz="2800" spc="-14" dirty="0">
                <a:solidFill>
                  <a:srgbClr val="3D3C2C"/>
                </a:solidFill>
                <a:cs typeface="Century Gothic"/>
              </a:rPr>
              <a:t>a</a:t>
            </a:r>
            <a:r>
              <a:rPr lang="en-US" sz="2800" dirty="0">
                <a:solidFill>
                  <a:srgbClr val="3D3C2C"/>
                </a:solidFill>
                <a:cs typeface="Century Gothic"/>
              </a:rPr>
              <a:t>in</a:t>
            </a:r>
            <a:r>
              <a:rPr lang="en-US" sz="2800" spc="-14" dirty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800" dirty="0">
                <a:solidFill>
                  <a:srgbClr val="3D3C2C"/>
                </a:solidFill>
                <a:cs typeface="Century Gothic"/>
              </a:rPr>
              <a:t>to the </a:t>
            </a:r>
            <a:endParaRPr lang="en-US" sz="2800" dirty="0">
              <a:cs typeface="Century Gothic"/>
            </a:endParaRPr>
          </a:p>
          <a:p>
            <a:pPr marL="822325" marR="781685" indent="0" algn="just">
              <a:lnSpc>
                <a:spcPts val="3495"/>
              </a:lnSpc>
              <a:buNone/>
            </a:pPr>
            <a:r>
              <a:rPr lang="en-US" sz="2800" b="1" dirty="0">
                <a:solidFill>
                  <a:srgbClr val="3D3C2C"/>
                </a:solidFill>
                <a:cs typeface="Century Gothic"/>
              </a:rPr>
              <a:t>ret</a:t>
            </a:r>
            <a:r>
              <a:rPr lang="en-US" sz="2800" b="1" spc="-9" dirty="0">
                <a:solidFill>
                  <a:srgbClr val="3D3C2C"/>
                </a:solidFill>
                <a:cs typeface="Century Gothic"/>
              </a:rPr>
              <a:t>r</a:t>
            </a:r>
            <a:r>
              <a:rPr lang="en-US" sz="2800" b="1" dirty="0">
                <a:solidFill>
                  <a:srgbClr val="3D3C2C"/>
                </a:solidFill>
                <a:cs typeface="Century Gothic"/>
              </a:rPr>
              <a:t>opha</a:t>
            </a:r>
            <a:r>
              <a:rPr lang="en-US" sz="2800" b="1" spc="-14" dirty="0">
                <a:solidFill>
                  <a:srgbClr val="3D3C2C"/>
                </a:solidFill>
                <a:cs typeface="Century Gothic"/>
              </a:rPr>
              <a:t>r</a:t>
            </a:r>
            <a:r>
              <a:rPr lang="en-US" sz="2800" b="1" dirty="0">
                <a:solidFill>
                  <a:srgbClr val="3D3C2C"/>
                </a:solidFill>
                <a:cs typeface="Century Gothic"/>
              </a:rPr>
              <a:t>yngeal</a:t>
            </a:r>
            <a:r>
              <a:rPr lang="en-US" sz="2800" b="1" spc="14" dirty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800" dirty="0">
                <a:solidFill>
                  <a:srgbClr val="3D3C2C"/>
                </a:solidFill>
                <a:cs typeface="Century Gothic"/>
              </a:rPr>
              <a:t>nodes</a:t>
            </a:r>
            <a:r>
              <a:rPr lang="en-US" sz="2800" spc="-34" dirty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800" dirty="0">
                <a:solidFill>
                  <a:srgbClr val="3D3C2C"/>
                </a:solidFill>
                <a:cs typeface="Century Gothic"/>
              </a:rPr>
              <a:t>and the </a:t>
            </a:r>
            <a:endParaRPr lang="en-US" sz="2800" dirty="0">
              <a:cs typeface="Century Gothic"/>
            </a:endParaRPr>
          </a:p>
          <a:p>
            <a:pPr marL="822325" marR="781685" indent="0" algn="just">
              <a:lnSpc>
                <a:spcPts val="3455"/>
              </a:lnSpc>
              <a:buNone/>
            </a:pPr>
            <a:r>
              <a:rPr lang="en-US" sz="2800" b="1" dirty="0">
                <a:solidFill>
                  <a:srgbClr val="3D3C2C"/>
                </a:solidFill>
                <a:cs typeface="Century Gothic"/>
              </a:rPr>
              <a:t>up</a:t>
            </a:r>
            <a:r>
              <a:rPr lang="en-US" sz="2800" b="1" spc="-14" dirty="0">
                <a:solidFill>
                  <a:srgbClr val="3D3C2C"/>
                </a:solidFill>
                <a:cs typeface="Century Gothic"/>
              </a:rPr>
              <a:t>p</a:t>
            </a:r>
            <a:r>
              <a:rPr lang="en-US" sz="2800" b="1" dirty="0">
                <a:solidFill>
                  <a:srgbClr val="3D3C2C"/>
                </a:solidFill>
                <a:cs typeface="Century Gothic"/>
              </a:rPr>
              <a:t>er deep cervical</a:t>
            </a:r>
            <a:r>
              <a:rPr lang="en-US" sz="2800" b="1" spc="-25" dirty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800" b="1" dirty="0">
                <a:solidFill>
                  <a:srgbClr val="3D3C2C"/>
                </a:solidFill>
                <a:cs typeface="Century Gothic"/>
              </a:rPr>
              <a:t>node</a:t>
            </a:r>
            <a:r>
              <a:rPr lang="en-US" sz="2800" b="1" spc="-19" dirty="0">
                <a:solidFill>
                  <a:srgbClr val="3D3C2C"/>
                </a:solidFill>
                <a:cs typeface="Century Gothic"/>
              </a:rPr>
              <a:t>s</a:t>
            </a:r>
            <a:r>
              <a:rPr lang="en-US" sz="2800" b="1" dirty="0">
                <a:solidFill>
                  <a:srgbClr val="3D3C2C"/>
                </a:solidFill>
                <a:cs typeface="Century Gothic"/>
              </a:rPr>
              <a:t>.</a:t>
            </a:r>
            <a:endParaRPr lang="en-US" sz="2800" dirty="0">
              <a:cs typeface="Century Gothic"/>
            </a:endParaRPr>
          </a:p>
          <a:p>
            <a:endParaRPr lang="en-US" sz="2800" dirty="0"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514600"/>
            <a:ext cx="6589713" cy="1281112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Horizontal Integration With Pathology And Histopathology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13105"/>
          </a:xfrm>
        </p:spPr>
        <p:txBody>
          <a:bodyPr/>
          <a:lstStyle/>
          <a:p>
            <a:r>
              <a:rPr lang="en-US" dirty="0"/>
              <a:t>Pathological effects of Adenoid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Otitis media with effusion </a:t>
            </a:r>
            <a:endParaRPr lang="en-US" sz="2000" dirty="0" smtClean="0"/>
          </a:p>
          <a:p>
            <a:r>
              <a:rPr lang="en-US" sz="2000" dirty="0" smtClean="0"/>
              <a:t>Recurrent acute otitis media</a:t>
            </a:r>
            <a:endParaRPr lang="en-US" sz="2000" dirty="0" smtClean="0"/>
          </a:p>
          <a:p>
            <a:r>
              <a:rPr lang="en-US" sz="2000" dirty="0" smtClean="0"/>
              <a:t>Upper airway obstruction and sleep disorder breathing</a:t>
            </a:r>
            <a:endParaRPr lang="en-US" sz="2000" dirty="0" smtClean="0"/>
          </a:p>
          <a:p>
            <a:r>
              <a:rPr lang="en-US" sz="2000" dirty="0" err="1" smtClean="0"/>
              <a:t>Rhinusinusitis</a:t>
            </a:r>
            <a:endParaRPr lang="en-US" sz="2000" dirty="0" smtClean="0"/>
          </a:p>
          <a:p>
            <a:r>
              <a:rPr lang="en-US" sz="2000" dirty="0" smtClean="0"/>
              <a:t>Reduced Olfactory sensitivity</a:t>
            </a:r>
            <a:endParaRPr lang="en-US" sz="2000" dirty="0" smtClean="0"/>
          </a:p>
          <a:p>
            <a:r>
              <a:rPr lang="en-US" sz="2000" dirty="0" err="1" smtClean="0"/>
              <a:t>Neoplasia</a:t>
            </a:r>
            <a:endParaRPr lang="en-US" sz="2000" dirty="0" smtClean="0"/>
          </a:p>
          <a:p>
            <a:pPr marL="0" indent="0">
              <a:buNone/>
            </a:pPr>
            <a:r>
              <a:rPr lang="en-US" sz="2400" dirty="0" smtClean="0"/>
              <a:t>Histology</a:t>
            </a:r>
            <a:endParaRPr lang="en-US" sz="2400" dirty="0"/>
          </a:p>
          <a:p>
            <a:pPr marL="0" indent="0">
              <a:buNone/>
            </a:pPr>
            <a:r>
              <a:rPr lang="en-US" sz="2000" dirty="0">
                <a:cs typeface="Century Gothic"/>
              </a:rPr>
              <a:t>Covering epithelium is of three types, ciliated </a:t>
            </a:r>
            <a:r>
              <a:rPr lang="en-US" sz="2000" dirty="0" err="1">
                <a:cs typeface="Century Gothic"/>
              </a:rPr>
              <a:t>pseudostratified</a:t>
            </a:r>
            <a:r>
              <a:rPr lang="en-US" sz="2000" dirty="0">
                <a:cs typeface="Century Gothic"/>
              </a:rPr>
              <a:t> columnar, stratified squamous and transitional.</a:t>
            </a:r>
            <a:endParaRPr lang="en-US" sz="2000" dirty="0">
              <a:cs typeface="Century Gothic"/>
            </a:endParaRP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72500" cy="1280795"/>
          </a:xfrm>
        </p:spPr>
        <p:txBody>
          <a:bodyPr/>
          <a:lstStyle/>
          <a:p>
            <a:pPr eaLnBrk="1" hangingPunct="1"/>
            <a:r>
              <a:rPr lang="en-US" altLang="en-US" dirty="0"/>
              <a:t>Integration With Pathophysiology</a:t>
            </a:r>
            <a:endParaRPr lang="en-US" altLang="en-US" dirty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477000" y="6411913"/>
            <a:ext cx="25587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Horizontal integration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Physiological enlargement in childhood</a:t>
            </a:r>
            <a:endParaRPr lang="en-US" sz="2800" dirty="0"/>
          </a:p>
          <a:p>
            <a:r>
              <a:rPr lang="en-US" sz="2800" dirty="0"/>
              <a:t>Recurrent attack of rhinitis, sinusitis or chronic tonsillitis</a:t>
            </a:r>
            <a:endParaRPr lang="en-US" sz="2800" dirty="0"/>
          </a:p>
          <a:p>
            <a:r>
              <a:rPr lang="en-US" sz="2800" dirty="0"/>
              <a:t>Allergy of upper respiratory tract</a:t>
            </a:r>
            <a:endParaRPr lang="en-US" sz="2800" dirty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1665288" y="641350"/>
            <a:ext cx="71628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Clinical Features</a:t>
            </a:r>
            <a:endParaRPr lang="en-US" altLang="en-US" dirty="0"/>
          </a:p>
        </p:txBody>
      </p:sp>
      <p:sp>
        <p:nvSpPr>
          <p:cNvPr id="36867" name="TextBox 1"/>
          <p:cNvSpPr txBox="1">
            <a:spLocks noChangeArrowheads="1"/>
          </p:cNvSpPr>
          <p:nvPr/>
        </p:nvSpPr>
        <p:spPr bwMode="auto">
          <a:xfrm>
            <a:off x="7010400" y="271463"/>
            <a:ext cx="1817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CORE SUBJECT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370" y="1653540"/>
            <a:ext cx="7568565" cy="3495675"/>
          </a:xfrm>
        </p:spPr>
        <p:txBody>
          <a:bodyPr numCol="1"/>
          <a:lstStyle/>
          <a:p>
            <a:pPr marL="0" indent="0">
              <a:buNone/>
            </a:pPr>
            <a:r>
              <a:rPr lang="en-US" sz="2000" dirty="0" smtClean="0"/>
              <a:t>Enlarged and infected adenoids may cause </a:t>
            </a:r>
            <a:r>
              <a:rPr lang="en-US" sz="2000" dirty="0" err="1" smtClean="0"/>
              <a:t>nasal,aural</a:t>
            </a:r>
            <a:r>
              <a:rPr lang="en-US" sz="2000" dirty="0" smtClean="0"/>
              <a:t> or general symptoms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Nasal obstruction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Nasal discharge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Epistaxis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Voice change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Sinusitis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400" dirty="0" smtClean="0"/>
              <a:t>Aural symptoms</a:t>
            </a:r>
            <a:endParaRPr lang="en-US" sz="2400" dirty="0" smtClean="0"/>
          </a:p>
          <a:p>
            <a:pPr marL="0" indent="0">
              <a:buNone/>
            </a:pPr>
            <a:r>
              <a:rPr lang="en-US" sz="2000" dirty="0" smtClean="0"/>
              <a:t>Tubal obstruction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Recurrent attacks of acute otitis media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Otitis media with effusion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057400"/>
            <a:ext cx="6477000" cy="3777622"/>
          </a:xfrm>
        </p:spPr>
        <p:txBody>
          <a:bodyPr/>
          <a:lstStyle/>
          <a:p>
            <a:r>
              <a:rPr lang="en-US" sz="1600" dirty="0"/>
              <a:t>It is the long, </a:t>
            </a:r>
            <a:r>
              <a:rPr lang="en-US" sz="1600" dirty="0" smtClean="0"/>
              <a:t>open-</a:t>
            </a:r>
            <a:r>
              <a:rPr lang="en-US" sz="1600" dirty="0" err="1" smtClean="0"/>
              <a:t>mouthed,face</a:t>
            </a:r>
            <a:r>
              <a:rPr lang="en-US" sz="1600" dirty="0" smtClean="0"/>
              <a:t> </a:t>
            </a:r>
            <a:r>
              <a:rPr lang="en-US" sz="1600" dirty="0"/>
              <a:t>of children with adenoid </a:t>
            </a:r>
            <a:r>
              <a:rPr lang="en-US" sz="1600" dirty="0" smtClean="0"/>
              <a:t>hypertrophy</a:t>
            </a:r>
            <a:endParaRPr lang="en-US" sz="1600" dirty="0" smtClean="0"/>
          </a:p>
          <a:p>
            <a:r>
              <a:rPr lang="en-US" sz="1600" dirty="0"/>
              <a:t>The mouth is always open because upper airway congestion has made patients obligatory mouth </a:t>
            </a:r>
            <a:r>
              <a:rPr lang="en-US" sz="1600" dirty="0" smtClean="0"/>
              <a:t>breathers</a:t>
            </a:r>
            <a:endParaRPr lang="en-US" sz="1600" dirty="0" smtClean="0"/>
          </a:p>
          <a:p>
            <a:r>
              <a:rPr lang="en-US" sz="1600" dirty="0"/>
              <a:t>The most common presenting symptoms are chronic mouth breathing and snoring</a:t>
            </a:r>
            <a:r>
              <a:rPr lang="en-US" sz="1600" dirty="0" smtClean="0"/>
              <a:t>.</a:t>
            </a:r>
            <a:endParaRPr lang="en-US" sz="1600" dirty="0" smtClean="0"/>
          </a:p>
          <a:p>
            <a:pPr marL="170180">
              <a:lnSpc>
                <a:spcPct val="102000"/>
              </a:lnSpc>
              <a:spcBef>
                <a:spcPts val="525"/>
              </a:spcBef>
              <a:tabLst>
                <a:tab pos="520700" algn="l"/>
              </a:tabLst>
            </a:pPr>
            <a:r>
              <a:rPr lang="en-US" sz="1600" spc="-14" dirty="0">
                <a:solidFill>
                  <a:srgbClr val="3D3C2C"/>
                </a:solidFill>
                <a:cs typeface="Century Gothic"/>
              </a:rPr>
              <a:t>T</a:t>
            </a:r>
            <a:r>
              <a:rPr lang="en-US" sz="1600" dirty="0">
                <a:solidFill>
                  <a:srgbClr val="3D3C2C"/>
                </a:solidFill>
                <a:cs typeface="Century Gothic"/>
              </a:rPr>
              <a:t>he</a:t>
            </a:r>
            <a:r>
              <a:rPr lang="en-US" sz="1600" spc="-20" dirty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1600" dirty="0">
                <a:solidFill>
                  <a:srgbClr val="3D3C2C"/>
                </a:solidFill>
                <a:cs typeface="Century Gothic"/>
              </a:rPr>
              <a:t>mos</a:t>
            </a:r>
            <a:r>
              <a:rPr lang="en-US" sz="1600" dirty="0"/>
              <a:t>t dangerous symptom is </a:t>
            </a:r>
            <a:r>
              <a:rPr lang="en-US" sz="1600" b="1" dirty="0"/>
              <a:t>sleep apnea</a:t>
            </a:r>
            <a:endParaRPr lang="en-US" sz="1600" b="1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95288"/>
            <a:ext cx="6589713" cy="1281112"/>
          </a:xfrm>
        </p:spPr>
        <p:txBody>
          <a:bodyPr/>
          <a:lstStyle/>
          <a:p>
            <a:pPr eaLnBrk="1" hangingPunct="1"/>
            <a:r>
              <a:rPr lang="en-US" altLang="en-US" dirty="0"/>
              <a:t>Diagnosis	</a:t>
            </a:r>
            <a:endParaRPr lang="en-US" altLang="en-US" dirty="0"/>
          </a:p>
        </p:txBody>
      </p:sp>
      <p:sp>
        <p:nvSpPr>
          <p:cNvPr id="37892" name="TextBox 1"/>
          <p:cNvSpPr txBox="1">
            <a:spLocks noChangeArrowheads="1"/>
          </p:cNvSpPr>
          <p:nvPr/>
        </p:nvSpPr>
        <p:spPr bwMode="auto">
          <a:xfrm>
            <a:off x="7010400" y="271463"/>
            <a:ext cx="16450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Core Subject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240" y="2514600"/>
            <a:ext cx="7360002" cy="2402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defTabSz="914400" eaLnBrk="1" hangingPunct="1"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US" sz="1600" dirty="0">
                <a:latin typeface="+mn-lt"/>
              </a:rPr>
              <a:t>Detailed history of the patient </a:t>
            </a:r>
            <a:endParaRPr lang="en-US" sz="1600" dirty="0">
              <a:latin typeface="+mn-lt"/>
            </a:endParaRPr>
          </a:p>
          <a:p>
            <a:pPr marL="342900" indent="-342900" algn="l" defTabSz="914400" eaLnBrk="1" hangingPunct="1"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US" sz="1600" dirty="0">
                <a:latin typeface="+mn-lt"/>
              </a:rPr>
              <a:t>Detailed clinical examination which includes:</a:t>
            </a:r>
            <a:endParaRPr lang="en-US" sz="1600" dirty="0">
              <a:latin typeface="+mn-lt"/>
            </a:endParaRPr>
          </a:p>
          <a:p>
            <a:pPr marL="0" indent="0" algn="l" defTabSz="914400"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en-US" sz="1600" dirty="0">
                <a:latin typeface="+mn-lt"/>
              </a:rPr>
              <a:t>General Examination</a:t>
            </a:r>
            <a:endParaRPr lang="en-US" sz="1600" dirty="0">
              <a:latin typeface="+mn-lt"/>
            </a:endParaRPr>
          </a:p>
          <a:p>
            <a:pPr marL="0" indent="0" algn="l" defTabSz="914400"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en-US" sz="1600" dirty="0">
                <a:latin typeface="+mn-lt"/>
              </a:rPr>
              <a:t>Posterior Rhinoscopy</a:t>
            </a:r>
            <a:endParaRPr lang="en-US" sz="1600" dirty="0">
              <a:latin typeface="+mn-lt"/>
            </a:endParaRPr>
          </a:p>
          <a:p>
            <a:pPr marL="342900" indent="-342900" algn="l" defTabSz="914400" eaLnBrk="1" hangingPunct="1"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US" sz="1600" dirty="0">
                <a:latin typeface="+mn-lt"/>
              </a:rPr>
              <a:t>Investigations include:</a:t>
            </a:r>
            <a:endParaRPr lang="en-US" sz="1600" dirty="0">
              <a:latin typeface="+mn-lt"/>
            </a:endParaRPr>
          </a:p>
          <a:p>
            <a:pPr marL="0" indent="0" algn="l" defTabSz="914400"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en-US" sz="1600" dirty="0">
                <a:latin typeface="+mn-lt"/>
              </a:rPr>
              <a:t>Xray Soft Tissue Nasopharynx Lateral View</a:t>
            </a:r>
            <a:endParaRPr lang="en-US" sz="1600" dirty="0">
              <a:latin typeface="+mn-lt"/>
            </a:endParaRPr>
          </a:p>
          <a:p>
            <a:pPr marL="0" indent="0" algn="l" defTabSz="914400"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en-US" sz="1600" dirty="0">
                <a:latin typeface="+mn-lt"/>
              </a:rPr>
              <a:t>CT Scan Nose </a:t>
            </a:r>
            <a:endParaRPr lang="en-US" sz="1600" dirty="0">
              <a:latin typeface="+mn-lt"/>
            </a:endParaRPr>
          </a:p>
          <a:p>
            <a:pPr marL="0" indent="0" algn="l" defTabSz="914400"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en-US" sz="1600" dirty="0">
                <a:latin typeface="+mn-lt"/>
              </a:rPr>
              <a:t>Nasopharyngoscopy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75" y="304800"/>
            <a:ext cx="8186420" cy="1280795"/>
          </a:xfrm>
        </p:spPr>
        <p:txBody>
          <a:bodyPr/>
          <a:lstStyle/>
          <a:p>
            <a:r>
              <a:rPr lang="en-US" sz="4000" dirty="0" smtClean="0"/>
              <a:t>POSTERIOR RHINOSCOPY</a:t>
            </a:r>
            <a:endParaRPr lang="en-US" sz="4000" dirty="0" smtClean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06386"/>
            <a:ext cx="3825876" cy="247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1447800"/>
            <a:ext cx="3561080" cy="5201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0"/>
            <a:ext cx="3597275" cy="285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NASOPHARYGOSCOPY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43200"/>
            <a:ext cx="3420110" cy="276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43200"/>
            <a:ext cx="3335337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Integration With Radiology</a:t>
            </a:r>
            <a:endParaRPr lang="en-US" altLang="en-US" dirty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010400" y="152400"/>
            <a:ext cx="20617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Spiral Integration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Xray</a:t>
            </a:r>
            <a:r>
              <a:rPr lang="en-US" dirty="0" smtClean="0"/>
              <a:t> soft tissue </a:t>
            </a:r>
            <a:r>
              <a:rPr lang="en-US" dirty="0" err="1" smtClean="0"/>
              <a:t>nasopharynx</a:t>
            </a:r>
            <a:r>
              <a:rPr lang="en-US" dirty="0" smtClean="0"/>
              <a:t>  lateral view </a:t>
            </a:r>
            <a:endParaRPr lang="en-US" dirty="0" smtClean="0"/>
          </a:p>
          <a:p>
            <a:r>
              <a:rPr lang="en-US" dirty="0" smtClean="0"/>
              <a:t>CT scan Nose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 noChangeArrowheads="1"/>
          </p:cNvSpPr>
          <p:nvPr>
            <p:ph type="title"/>
          </p:nvPr>
        </p:nvSpPr>
        <p:spPr>
          <a:xfrm>
            <a:off x="1599883" y="609600"/>
            <a:ext cx="6589712" cy="1281113"/>
          </a:xfrm>
        </p:spPr>
        <p:txBody>
          <a:bodyPr/>
          <a:lstStyle/>
          <a:p>
            <a:r>
              <a:rPr lang="en-US" altLang="en-US" b="1">
                <a:solidFill>
                  <a:srgbClr val="01153E"/>
                </a:solidFill>
                <a:cs typeface="Times New Roman" panose="02020603050405020304" pitchFamily="18" charset="0"/>
              </a:rPr>
              <a:t>University Motto, Vision, Values &amp; Goals</a:t>
            </a:r>
            <a:br>
              <a:rPr lang="en-US" altLang="en-US" sz="3200" b="1">
                <a:solidFill>
                  <a:schemeClr val="tx1"/>
                </a:solidFill>
                <a:cs typeface="Times New Roman" panose="02020603050405020304" pitchFamily="18" charset="0"/>
              </a:rPr>
            </a:br>
            <a:endParaRPr lang="en-US" alt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438400" y="1600200"/>
          <a:ext cx="6324600" cy="4927600"/>
        </p:xfrm>
        <a:graphic>
          <a:graphicData uri="http://schemas.openxmlformats.org/drawingml/2006/table">
            <a:tbl>
              <a:tblPr/>
              <a:tblGrid>
                <a:gridCol w="6324600"/>
              </a:tblGrid>
              <a:tr h="4879975">
                <a:tc>
                  <a:txBody>
                    <a:bodyPr/>
                    <a:lstStyle>
                      <a:lvl1pPr marL="236855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236855" marR="0" lvl="0" indent="0" algn="l" defTabSz="457200" rtl="0" eaLnBrk="1" fontAlgn="base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Mission Statement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855" marR="0" lvl="0" indent="0" algn="l" defTabSz="457200" rtl="0" eaLnBrk="1" fontAlgn="base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To impart evidence-based research-oriented health professional education 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855" marR="0" lvl="0" indent="0" algn="l" defTabSz="457200" rtl="0" eaLnBrk="1" fontAlgn="base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Best possible patient care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855" marR="0" lvl="0" indent="0" algn="l" defTabSz="457200" rtl="0" eaLnBrk="1" fontAlgn="base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Mutual respect, ethical practice of healthcare and social accountability.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855" marR="0" lvl="0" indent="0" algn="l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855" marR="0" lvl="0" indent="0" algn="l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Vision and Values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855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Highly recognized and accredited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centre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 of excellence in Medical Education, using evidence-based training techniques for development of highly competent health professionals, who are lifelong experiential learner and are socially accountable.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85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Goals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855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The Undergraduate Integrated Learning Program is geared to provide you with quality medical education in an environment designed to: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C882"/>
                    </a:solidFill>
                  </a:tcPr>
                </a:tc>
              </a:tr>
            </a:tbl>
          </a:graphicData>
        </a:graphic>
      </p:graphicFrame>
      <p:pic>
        <p:nvPicPr>
          <p:cNvPr id="20488" name="image3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21025"/>
            <a:ext cx="21336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1700"/>
            <a:ext cx="8229600" cy="516255"/>
          </a:xfrm>
        </p:spPr>
        <p:txBody>
          <a:bodyPr/>
          <a:lstStyle/>
          <a:p>
            <a:pPr algn="ctr"/>
            <a:r>
              <a:rPr lang="en-US" sz="3600" b="1" dirty="0"/>
              <a:t>X-Ray soft </a:t>
            </a:r>
            <a:r>
              <a:rPr lang="en-US" sz="3600" b="1" dirty="0" smtClean="0"/>
              <a:t>tissue </a:t>
            </a:r>
            <a:r>
              <a:rPr lang="en-US" sz="3600" b="1" dirty="0" err="1" smtClean="0"/>
              <a:t>nasopharynx</a:t>
            </a:r>
            <a:r>
              <a:rPr lang="en-US" sz="3600" b="1" dirty="0" smtClean="0"/>
              <a:t>- </a:t>
            </a:r>
            <a:r>
              <a:rPr lang="en-US" sz="3600" b="1" dirty="0"/>
              <a:t>lateral view</a:t>
            </a:r>
            <a:br>
              <a:rPr lang="en-US" dirty="0"/>
            </a:b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3581400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951" y="2286000"/>
            <a:ext cx="3597275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CT SCAN NOSE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14600"/>
            <a:ext cx="3853006" cy="3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065" y="2514600"/>
            <a:ext cx="3889375" cy="348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r>
              <a:rPr lang="en-US" altLang="en-US" dirty="0"/>
              <a:t>Differential Diagnosis</a:t>
            </a:r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/>
              <a:t>Obstructive Sleep Apnea </a:t>
            </a: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smtClean="0"/>
              <a:t>Acute Nasopharyngitis</a:t>
            </a: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smtClean="0"/>
              <a:t>Chronic Nasopharyngitis</a:t>
            </a: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smtClean="0"/>
              <a:t>Thornwaldt’s Disease (Pharyngeal Bursitis)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26757" y="2743200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800" b="1" dirty="0" smtClean="0">
                <a:solidFill>
                  <a:schemeClr val="tx1"/>
                </a:solidFill>
              </a:rPr>
              <a:t>Management/Treatment</a:t>
            </a:r>
            <a:endParaRPr lang="en-US" altLang="en-US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r>
              <a:rPr lang="en-US" altLang="en-US" dirty="0"/>
              <a:t>Medical Treatment</a:t>
            </a:r>
            <a:endParaRPr lang="en-US" altLang="en-US" dirty="0"/>
          </a:p>
        </p:txBody>
      </p:sp>
      <p:sp>
        <p:nvSpPr>
          <p:cNvPr id="46083" name="TextBox 1"/>
          <p:cNvSpPr txBox="1">
            <a:spLocks noChangeArrowheads="1"/>
          </p:cNvSpPr>
          <p:nvPr/>
        </p:nvSpPr>
        <p:spPr bwMode="auto">
          <a:xfrm>
            <a:off x="6553200" y="152400"/>
            <a:ext cx="23294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Vertical Integration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/>
              <a:t>Breathing Exercises</a:t>
            </a: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smtClean="0"/>
              <a:t>Nasal Decongestants</a:t>
            </a: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smtClean="0"/>
              <a:t>Steroidal Nasal Sprays </a:t>
            </a: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smtClean="0"/>
              <a:t>Anti Histamines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282575" y="624205"/>
            <a:ext cx="8251825" cy="1280795"/>
          </a:xfrm>
        </p:spPr>
        <p:txBody>
          <a:bodyPr/>
          <a:lstStyle/>
          <a:p>
            <a:pPr eaLnBrk="1" hangingPunct="1"/>
            <a:r>
              <a:rPr lang="en-US" altLang="en-US" dirty="0"/>
              <a:t>Surgical Treatment</a:t>
            </a:r>
            <a:endParaRPr lang="en-US" altLang="en-US" dirty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553200" y="152400"/>
            <a:ext cx="23294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Vertical Integration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065" y="1752600"/>
            <a:ext cx="6591985" cy="457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ADENOIDECTOMY</a:t>
            </a:r>
            <a:r>
              <a:rPr lang="en-US" sz="2000" dirty="0" smtClean="0">
                <a:solidFill>
                  <a:srgbClr val="FF0000"/>
                </a:solidFill>
              </a:rPr>
              <a:t> is the definite surgical treatment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2362200"/>
            <a:ext cx="662940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INDICATIONS OF ADENOIDECTOMY: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Four or more episodes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recurrent purulent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rhinorhea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child &lt;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12years old.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Persisting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symptoms of adenoiditis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Sleep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disturbance with nasal airway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persisting for three months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Hyponasal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 nasal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speech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Otitis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media with effusion &gt;3 months or second set of tubes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Dental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malocclusion 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orofacial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growth disturbance documented by orthodontist.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Cardiopulmonary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complications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including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pulmonale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pulmonary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hypertension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right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ventricular hypertrophy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associated with upper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airway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obstruction.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Otitis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media with effusion over age 4.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870" y="1295400"/>
            <a:ext cx="8267065" cy="4615815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CONTRAINDICATIONS OF ADENOIDECTOMY:</a:t>
            </a:r>
            <a:endParaRPr lang="en-US" sz="2000" b="1" dirty="0" smtClean="0"/>
          </a:p>
          <a:p>
            <a:pPr>
              <a:buFont typeface="+mj-lt"/>
              <a:buAutoNum type="arabicPeriod"/>
            </a:pPr>
            <a:r>
              <a:rPr lang="en-US" sz="2000" dirty="0" smtClean="0"/>
              <a:t>A </a:t>
            </a:r>
            <a:r>
              <a:rPr lang="en-US" sz="2000" dirty="0" err="1"/>
              <a:t>submucous</a:t>
            </a:r>
            <a:r>
              <a:rPr lang="en-US" sz="2000" dirty="0"/>
              <a:t> cleft palate which may lead to </a:t>
            </a:r>
            <a:r>
              <a:rPr lang="en-US" sz="2000" dirty="0" err="1"/>
              <a:t>velopharyngeal</a:t>
            </a:r>
            <a:r>
              <a:rPr lang="en-US" sz="2000" dirty="0"/>
              <a:t> insufficiency after surgery. If the adenoid obstruction is severe enough, then only superior half adenoidectomy is performed.</a:t>
            </a:r>
            <a:endParaRPr lang="en-US" sz="2000" dirty="0"/>
          </a:p>
          <a:p>
            <a:pPr>
              <a:buFont typeface="+mj-lt"/>
              <a:buAutoNum type="arabicPeriod"/>
            </a:pPr>
            <a:r>
              <a:rPr lang="en-US" sz="2000" dirty="0" smtClean="0"/>
              <a:t>Avoid </a:t>
            </a:r>
            <a:r>
              <a:rPr lang="en-US" sz="2000" dirty="0"/>
              <a:t>surgery in patients with hemoglobin </a:t>
            </a:r>
            <a:r>
              <a:rPr lang="en-US" sz="2000" dirty="0" smtClean="0"/>
              <a:t>less than </a:t>
            </a:r>
            <a:r>
              <a:rPr lang="en-US" sz="2000" dirty="0"/>
              <a:t>10.</a:t>
            </a:r>
            <a:endParaRPr lang="en-US" sz="2000" dirty="0"/>
          </a:p>
          <a:p>
            <a:pPr>
              <a:buFont typeface="+mj-lt"/>
              <a:buAutoNum type="arabicPeriod"/>
            </a:pPr>
            <a:r>
              <a:rPr lang="en-US" sz="2000" dirty="0" smtClean="0"/>
              <a:t>Perform </a:t>
            </a:r>
            <a:r>
              <a:rPr lang="en-US" sz="2000" dirty="0"/>
              <a:t>surgery at least 2 weeks after the last attack of </a:t>
            </a:r>
            <a:r>
              <a:rPr lang="en-US" sz="2000" dirty="0" smtClean="0"/>
              <a:t>acute tonsillitis</a:t>
            </a:r>
            <a:r>
              <a:rPr lang="en-US" sz="2000" dirty="0"/>
              <a:t>.</a:t>
            </a:r>
            <a:endParaRPr lang="en-US" sz="2000" dirty="0"/>
          </a:p>
          <a:p>
            <a:pPr>
              <a:buFont typeface="+mj-lt"/>
              <a:buAutoNum type="arabicPeriod"/>
            </a:pPr>
            <a:r>
              <a:rPr lang="en-US" sz="2000" dirty="0" smtClean="0"/>
              <a:t>Avoid </a:t>
            </a:r>
            <a:r>
              <a:rPr lang="en-US" sz="2000" dirty="0"/>
              <a:t>surgery in patients with uncontrolled systemic diseases (</a:t>
            </a:r>
            <a:r>
              <a:rPr lang="en-US" sz="2000" dirty="0" err="1"/>
              <a:t>ie</a:t>
            </a:r>
            <a:r>
              <a:rPr lang="en-US" sz="2000" dirty="0"/>
              <a:t>. leukemia).</a:t>
            </a:r>
            <a:endParaRPr lang="en-US" sz="2000" dirty="0"/>
          </a:p>
          <a:p>
            <a:pPr>
              <a:buFont typeface="+mj-lt"/>
              <a:buAutoNum type="arabicPeriod"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8883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St. Claire	Thomson	</a:t>
            </a:r>
            <a:r>
              <a:rPr lang="en-US" dirty="0" smtClean="0"/>
              <a:t>Adenoid Curette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76600"/>
            <a:ext cx="4041998" cy="25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76600"/>
            <a:ext cx="3419475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083"/>
            <a:ext cx="8229600" cy="1143000"/>
          </a:xfrm>
        </p:spPr>
        <p:txBody>
          <a:bodyPr/>
          <a:lstStyle/>
          <a:p>
            <a:r>
              <a:rPr lang="en-US" dirty="0"/>
              <a:t>Position for Adenoidectomy</a:t>
            </a:r>
            <a:br>
              <a:rPr lang="en-US" dirty="0"/>
            </a:b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156418"/>
            <a:ext cx="6591300" cy="373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" y="624205"/>
            <a:ext cx="8427720" cy="1280795"/>
          </a:xfrm>
        </p:spPr>
        <p:txBody>
          <a:bodyPr/>
          <a:lstStyle/>
          <a:p>
            <a:pPr eaLnBrk="1" hangingPunct="1"/>
            <a:r>
              <a:rPr lang="en-US" altLang="en-US" dirty="0"/>
              <a:t>Complications</a:t>
            </a:r>
            <a:endParaRPr lang="en-US" altLang="en-US" dirty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553200" y="152400"/>
            <a:ext cx="23294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Vertical Integration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615" y="2226310"/>
            <a:ext cx="8369935" cy="3777615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2000" dirty="0"/>
              <a:t>The incidence of mortality </a:t>
            </a:r>
            <a:r>
              <a:rPr lang="en-US" sz="2000" dirty="0" smtClean="0"/>
              <a:t>from </a:t>
            </a:r>
            <a:r>
              <a:rPr lang="en-US" sz="2000" dirty="0" err="1" smtClean="0"/>
              <a:t>adenotonsillar</a:t>
            </a:r>
            <a:r>
              <a:rPr lang="en-US" sz="2000" dirty="0" smtClean="0"/>
              <a:t> </a:t>
            </a:r>
            <a:r>
              <a:rPr lang="en-US" sz="2000" dirty="0"/>
              <a:t>surgery ranges from 1 </a:t>
            </a:r>
            <a:r>
              <a:rPr lang="en-US" sz="2000" dirty="0" smtClean="0"/>
              <a:t>in16,000 </a:t>
            </a:r>
            <a:r>
              <a:rPr lang="en-US" sz="2000" dirty="0"/>
              <a:t>to 1 in 35,000 cases.</a:t>
            </a:r>
            <a:endParaRPr lang="en-US" sz="2000" dirty="0"/>
          </a:p>
          <a:p>
            <a:pPr>
              <a:buFont typeface="+mj-lt"/>
              <a:buAutoNum type="arabicPeriod"/>
            </a:pPr>
            <a:r>
              <a:rPr lang="en-US" sz="2000" dirty="0" smtClean="0"/>
              <a:t>Anesthetic </a:t>
            </a:r>
            <a:r>
              <a:rPr lang="en-US" sz="2000" dirty="0"/>
              <a:t>complications and </a:t>
            </a:r>
            <a:r>
              <a:rPr lang="en-US" sz="2000" dirty="0" smtClean="0"/>
              <a:t>hemorrhage cause </a:t>
            </a:r>
            <a:r>
              <a:rPr lang="en-US" sz="2000" dirty="0"/>
              <a:t>the majority of deaths.</a:t>
            </a:r>
            <a:endParaRPr lang="en-US" sz="2000" dirty="0"/>
          </a:p>
          <a:p>
            <a:pPr>
              <a:buFont typeface="+mj-lt"/>
              <a:buAutoNum type="arabicPeriod"/>
            </a:pPr>
            <a:r>
              <a:rPr lang="en-US" sz="2000" dirty="0" smtClean="0"/>
              <a:t>The </a:t>
            </a:r>
            <a:r>
              <a:rPr lang="en-US" sz="2000" dirty="0"/>
              <a:t>prevalence of hemorrhage ranges </a:t>
            </a:r>
            <a:r>
              <a:rPr lang="en-US" sz="2000" dirty="0" smtClean="0"/>
              <a:t>from 0.1</a:t>
            </a:r>
            <a:r>
              <a:rPr lang="en-US" sz="2000" dirty="0"/>
              <a:t>% to 8.1%.</a:t>
            </a:r>
            <a:endParaRPr lang="en-US" sz="2000" dirty="0"/>
          </a:p>
          <a:p>
            <a:pPr>
              <a:buFont typeface="+mj-lt"/>
              <a:buAutoNum type="arabicPeriod"/>
            </a:pPr>
            <a:r>
              <a:rPr lang="en-US" sz="2000" dirty="0" smtClean="0"/>
              <a:t>It </a:t>
            </a:r>
            <a:r>
              <a:rPr lang="en-US" sz="2000" dirty="0"/>
              <a:t>is divided into primary bleeding, in the </a:t>
            </a:r>
            <a:r>
              <a:rPr lang="en-US" sz="2000" dirty="0" smtClean="0"/>
              <a:t>first 24 </a:t>
            </a:r>
            <a:r>
              <a:rPr lang="en-US" sz="2000" dirty="0"/>
              <a:t>hours, and secondary bleeding, </a:t>
            </a:r>
            <a:r>
              <a:rPr lang="en-US" sz="2000" dirty="0" smtClean="0"/>
              <a:t>around 7-10 </a:t>
            </a:r>
            <a:r>
              <a:rPr lang="en-US" sz="2000" dirty="0"/>
              <a:t>days post operatively.</a:t>
            </a:r>
            <a:endParaRPr lang="en-US" sz="2000" dirty="0"/>
          </a:p>
          <a:p>
            <a:pPr>
              <a:buFont typeface="+mj-lt"/>
              <a:buAutoNum type="arabicPeriod"/>
            </a:pPr>
            <a:r>
              <a:rPr lang="en-US" sz="2000" dirty="0"/>
              <a:t>Other risks </a:t>
            </a:r>
            <a:r>
              <a:rPr lang="en-US" sz="2000" dirty="0" smtClean="0"/>
              <a:t>include: </a:t>
            </a:r>
            <a:r>
              <a:rPr lang="en-US" sz="2000" dirty="0" err="1" smtClean="0"/>
              <a:t>Vomiting,Dehydration</a:t>
            </a:r>
            <a:r>
              <a:rPr lang="en-US" sz="2000" dirty="0" smtClean="0"/>
              <a:t>, </a:t>
            </a:r>
            <a:r>
              <a:rPr lang="en-US" sz="2000" dirty="0"/>
              <a:t>Airway obstruction due to </a:t>
            </a:r>
            <a:r>
              <a:rPr lang="en-US" sz="2000" dirty="0" smtClean="0"/>
              <a:t>edema, Fever</a:t>
            </a:r>
            <a:r>
              <a:rPr lang="en-US" sz="2000" dirty="0"/>
              <a:t>, </a:t>
            </a:r>
            <a:r>
              <a:rPr lang="en-US" sz="2000" dirty="0" err="1"/>
              <a:t>velopharyngeal</a:t>
            </a:r>
            <a:r>
              <a:rPr lang="en-US" sz="2000" dirty="0"/>
              <a:t> </a:t>
            </a:r>
            <a:r>
              <a:rPr lang="en-US" sz="2000" dirty="0" smtClean="0"/>
              <a:t>insufficiency, Dental injury Burns, Nasopharyngeal stenosis.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r>
              <a:rPr lang="en-US" altLang="en-US" dirty="0"/>
              <a:t>Sequence of LGIS</a:t>
            </a:r>
            <a:endParaRPr lang="en-US" altLang="en-US" dirty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524000"/>
            <a:ext cx="7086600" cy="3778250"/>
          </a:xfrm>
        </p:spPr>
        <p:txBody>
          <a:bodyPr/>
          <a:lstStyle/>
          <a:p>
            <a:pPr algn="just" eaLnBrk="1" hangingPunct="1"/>
            <a:r>
              <a:rPr lang="en-US" altLang="en-US" sz="2000" dirty="0"/>
              <a:t>Learning objectives</a:t>
            </a:r>
            <a:endParaRPr lang="en-US" altLang="en-US" sz="2000" dirty="0"/>
          </a:p>
          <a:p>
            <a:pPr algn="just" eaLnBrk="1" hangingPunct="1"/>
            <a:r>
              <a:rPr lang="en-US" altLang="en-US" sz="2000" dirty="0"/>
              <a:t>Development of </a:t>
            </a:r>
            <a:r>
              <a:rPr lang="en-US" altLang="en-US" sz="2000" dirty="0" smtClean="0"/>
              <a:t>Adenoids(core </a:t>
            </a:r>
            <a:r>
              <a:rPr lang="en-US" altLang="en-US" sz="2000" dirty="0"/>
              <a:t>concept = </a:t>
            </a:r>
            <a:r>
              <a:rPr lang="en-US" altLang="en-US" sz="2000" dirty="0" smtClean="0"/>
              <a:t>6%)</a:t>
            </a:r>
            <a:endParaRPr lang="en-US" altLang="en-US" sz="2000" dirty="0"/>
          </a:p>
          <a:p>
            <a:pPr algn="just" eaLnBrk="1" hangingPunct="1"/>
            <a:r>
              <a:rPr lang="en-US" altLang="en-US" sz="2000" dirty="0"/>
              <a:t>Anatomy, physiology, biochemistry (spiral integration 8%)</a:t>
            </a:r>
            <a:endParaRPr lang="en-US" altLang="en-US" sz="2000" dirty="0"/>
          </a:p>
          <a:p>
            <a:pPr algn="just" eaLnBrk="1" hangingPunct="1"/>
            <a:r>
              <a:rPr lang="en-US" altLang="en-US" sz="2000" dirty="0"/>
              <a:t>Pathology and community medicine (horizontal integration 20%)</a:t>
            </a:r>
            <a:endParaRPr lang="en-US" altLang="en-US" sz="2000" dirty="0"/>
          </a:p>
          <a:p>
            <a:pPr algn="just" eaLnBrk="1" hangingPunct="1"/>
            <a:r>
              <a:rPr lang="en-US" altLang="en-US" sz="2000" dirty="0"/>
              <a:t>Related clinical medical surgical (vertical integration – </a:t>
            </a:r>
            <a:r>
              <a:rPr lang="en-US" altLang="en-US" sz="2000" dirty="0" smtClean="0"/>
              <a:t>60%)</a:t>
            </a:r>
            <a:endParaRPr lang="en-US" altLang="en-US" sz="2000" dirty="0"/>
          </a:p>
          <a:p>
            <a:pPr algn="just" eaLnBrk="1" hangingPunct="1"/>
            <a:r>
              <a:rPr lang="en-US" altLang="en-US" sz="2000" dirty="0"/>
              <a:t>Research, family medicine, bioethics, artificial intelligence (5%)</a:t>
            </a:r>
            <a:endParaRPr lang="en-US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6"/>
            </a:pPr>
            <a:r>
              <a:rPr lang="en-US" sz="2400" dirty="0" err="1"/>
              <a:t>Atlantoaxial</a:t>
            </a:r>
            <a:r>
              <a:rPr lang="en-US" sz="2400" dirty="0"/>
              <a:t> subluxation can occur </a:t>
            </a:r>
            <a:r>
              <a:rPr lang="en-US" sz="2400" dirty="0" smtClean="0"/>
              <a:t>in patients </a:t>
            </a:r>
            <a:r>
              <a:rPr lang="en-US" sz="2400" dirty="0"/>
              <a:t>with Down syndrome.</a:t>
            </a:r>
            <a:endParaRPr lang="en-US" sz="2400" dirty="0"/>
          </a:p>
          <a:p>
            <a:pPr>
              <a:buFont typeface="+mj-lt"/>
              <a:buAutoNum type="arabicPeriod" startAt="6"/>
            </a:pPr>
            <a:r>
              <a:rPr lang="en-US" sz="2400" dirty="0" err="1" smtClean="0"/>
              <a:t>Atlantoaxial</a:t>
            </a:r>
            <a:r>
              <a:rPr lang="en-US" sz="2400" dirty="0" smtClean="0"/>
              <a:t> </a:t>
            </a:r>
            <a:r>
              <a:rPr lang="en-US" sz="2400" dirty="0"/>
              <a:t>joint laxity because of </a:t>
            </a:r>
            <a:r>
              <a:rPr lang="en-US" sz="2400" dirty="0" err="1"/>
              <a:t>Grisel’s</a:t>
            </a:r>
            <a:r>
              <a:rPr lang="en-US" sz="2400" dirty="0"/>
              <a:t> </a:t>
            </a:r>
            <a:r>
              <a:rPr lang="en-US" sz="2400" dirty="0" err="1" smtClean="0"/>
              <a:t>syndrome.This</a:t>
            </a:r>
            <a:r>
              <a:rPr lang="en-US" sz="2400" dirty="0" smtClean="0"/>
              <a:t> </a:t>
            </a:r>
            <a:r>
              <a:rPr lang="en-US" sz="2400" dirty="0"/>
              <a:t>is vertebral body decalcification and laxity of the anterior transverse ligament between the atlas and the axis from inflammation or infection in the </a:t>
            </a:r>
            <a:r>
              <a:rPr lang="en-US" sz="2400" dirty="0" err="1"/>
              <a:t>nasopharynx</a:t>
            </a:r>
            <a:r>
              <a:rPr lang="en-US" sz="2400" dirty="0"/>
              <a:t>.</a:t>
            </a:r>
            <a:endParaRPr lang="en-US" sz="2400" dirty="0"/>
          </a:p>
          <a:p>
            <a:pPr>
              <a:buFont typeface="+mj-lt"/>
              <a:buAutoNum type="arabicPeriod" startAt="6"/>
            </a:pPr>
            <a:r>
              <a:rPr lang="en-US" sz="2400" dirty="0" smtClean="0"/>
              <a:t>Spontaneous </a:t>
            </a:r>
            <a:r>
              <a:rPr lang="en-US" sz="2400" dirty="0"/>
              <a:t>subluxation occurs about 1 week post operatively with pain and torticollis.</a:t>
            </a:r>
            <a:endParaRPr lang="en-US" sz="2400" dirty="0"/>
          </a:p>
          <a:p>
            <a:pPr>
              <a:buFont typeface="+mj-lt"/>
              <a:buAutoNum type="arabicPeriod" startAt="6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r>
              <a:rPr lang="en-US" altLang="en-US" dirty="0"/>
              <a:t>Post </a:t>
            </a:r>
            <a:r>
              <a:rPr lang="en-US" altLang="en-US" dirty="0" smtClean="0"/>
              <a:t>Operative Care</a:t>
            </a:r>
            <a:endParaRPr lang="en-US" altLang="en-US" dirty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553200" y="152400"/>
            <a:ext cx="23294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Vertical Integration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sz="2400" dirty="0" smtClean="0"/>
              <a:t>Immediate general care: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a. Coma position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b. Watch for bleed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c. Vital monitoring</a:t>
            </a:r>
            <a:endParaRPr lang="en-US" sz="2400" dirty="0" smtClean="0"/>
          </a:p>
          <a:p>
            <a:pPr>
              <a:buFont typeface="+mj-lt"/>
              <a:buAutoNum type="arabicPeriod" startAt="2"/>
            </a:pPr>
            <a:r>
              <a:rPr lang="en-US" sz="2400" dirty="0" smtClean="0"/>
              <a:t>Soft diet</a:t>
            </a:r>
            <a:endParaRPr lang="en-US" sz="2400" dirty="0" smtClean="0"/>
          </a:p>
          <a:p>
            <a:pPr>
              <a:buFont typeface="+mj-lt"/>
              <a:buAutoNum type="arabicPeriod" startAt="2"/>
            </a:pPr>
            <a:r>
              <a:rPr lang="en-US" sz="2400" dirty="0" smtClean="0"/>
              <a:t>Oral Hygiene</a:t>
            </a:r>
            <a:endParaRPr lang="en-US" sz="2400" dirty="0" smtClean="0"/>
          </a:p>
          <a:p>
            <a:pPr>
              <a:buFont typeface="+mj-lt"/>
              <a:buAutoNum type="arabicPeriod" startAt="2"/>
            </a:pPr>
            <a:r>
              <a:rPr lang="en-US" sz="2400" dirty="0" smtClean="0"/>
              <a:t>Analgesia</a:t>
            </a:r>
            <a:endParaRPr lang="en-US" sz="2400" dirty="0" smtClean="0"/>
          </a:p>
          <a:p>
            <a:pPr>
              <a:buFont typeface="+mj-lt"/>
              <a:buAutoNum type="arabicPeriod" startAt="2"/>
            </a:pPr>
            <a:r>
              <a:rPr lang="en-US" sz="2400" dirty="0" smtClean="0"/>
              <a:t>Antibiotics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r>
              <a:rPr lang="en-US" altLang="en-US" dirty="0"/>
              <a:t>Research</a:t>
            </a:r>
            <a:endParaRPr lang="en-US" altLang="en-US" dirty="0"/>
          </a:p>
        </p:txBody>
      </p:sp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8229600" cy="4464050"/>
          </a:xfrm>
        </p:spPr>
        <p:txBody>
          <a:bodyPr/>
          <a:lstStyle/>
          <a:p>
            <a:pPr eaLnBrk="1" hangingPunct="1"/>
            <a:r>
              <a:rPr lang="en-US" altLang="en-US" sz="2800">
                <a:hlinkClick r:id="rId1"/>
              </a:rPr>
              <a:t>https://emedicine.medscape.com/article/859760-overview</a:t>
            </a:r>
            <a:endParaRPr lang="en-US" altLang="en-US" sz="2800"/>
          </a:p>
          <a:p>
            <a:pPr eaLnBrk="1" hangingPunct="1"/>
            <a:r>
              <a:rPr lang="en-US" altLang="en-US" sz="2800"/>
              <a:t>According to Batson (2021) it is a complex and progressive disease</a:t>
            </a:r>
            <a:endParaRPr lang="en-US" altLang="en-US" sz="2800"/>
          </a:p>
          <a:p>
            <a:pPr eaLnBrk="1" hangingPunct="1"/>
            <a:r>
              <a:rPr lang="en-US" altLang="en-US" sz="2800"/>
              <a:t>It is affecting 360 million people worldwide</a:t>
            </a:r>
            <a:endParaRPr lang="en-US" altLang="en-US" sz="280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096000" y="152400"/>
            <a:ext cx="28408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Longitudinal Integration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r>
              <a:rPr lang="en-US" altLang="en-US" dirty="0"/>
              <a:t>Biomedical Ethics</a:t>
            </a:r>
            <a:endParaRPr lang="en-US" altLang="en-US" dirty="0"/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08150"/>
            <a:ext cx="8229600" cy="4464050"/>
          </a:xfrm>
        </p:spPr>
        <p:txBody>
          <a:bodyPr/>
          <a:lstStyle/>
          <a:p>
            <a:pPr eaLnBrk="1" hangingPunct="1"/>
            <a:r>
              <a:rPr lang="en-US" altLang="en-US" sz="2800"/>
              <a:t>Before doing any medical and surgical treatment, informed consent must be taken </a:t>
            </a:r>
            <a:endParaRPr lang="en-US" altLang="en-US" sz="2800"/>
          </a:p>
          <a:p>
            <a:pPr eaLnBrk="1" hangingPunct="1"/>
            <a:r>
              <a:rPr lang="en-US" altLang="en-US" sz="2800"/>
              <a:t>Prognosis should be explained to patients and attendants</a:t>
            </a:r>
            <a:endParaRPr lang="en-US" altLang="en-US" sz="280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096000" y="152400"/>
            <a:ext cx="28408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Longitudinal Integration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r>
              <a:rPr lang="en-US" altLang="en-US" dirty="0"/>
              <a:t>Family Medicine</a:t>
            </a:r>
            <a:endParaRPr lang="en-US" altLang="en-US" dirty="0"/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08150"/>
            <a:ext cx="8229600" cy="4464050"/>
          </a:xfrm>
        </p:spPr>
        <p:txBody>
          <a:bodyPr/>
          <a:lstStyle/>
          <a:p>
            <a:pPr eaLnBrk="1" hangingPunct="1"/>
            <a:r>
              <a:rPr lang="en-US" altLang="en-US" sz="2800"/>
              <a:t>Any patient who presents with progressive hearing loss in middle age should be referred to ENT specialist and tested for audiological assessment</a:t>
            </a:r>
            <a:endParaRPr lang="en-US" altLang="en-US" sz="280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096000" y="152400"/>
            <a:ext cx="28408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Longitudinal Integration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623888"/>
            <a:ext cx="6589712" cy="1281112"/>
          </a:xfrm>
        </p:spPr>
        <p:txBody>
          <a:bodyPr/>
          <a:lstStyle/>
          <a:p>
            <a:pPr eaLnBrk="1" hangingPunct="1"/>
            <a:r>
              <a:rPr lang="en-US" altLang="en-US" dirty="0"/>
              <a:t>Artificial Intelligence</a:t>
            </a:r>
            <a:endParaRPr lang="en-US" altLang="en-US" dirty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096000" y="152400"/>
            <a:ext cx="28408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Longitudinal Integration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/>
              <a:t>Improves pre-op planning by through 3-D image analysis</a:t>
            </a: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smtClean="0"/>
              <a:t>Helps in navigation of complex anatomical variations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r>
              <a:rPr lang="en-US" altLang="en-US"/>
              <a:t>REFERENCES</a:t>
            </a:r>
            <a:endParaRPr lang="en-US" altLang="en-US"/>
          </a:p>
        </p:txBody>
      </p:sp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133600"/>
            <a:ext cx="7772400" cy="3778250"/>
          </a:xfrm>
        </p:spPr>
        <p:txBody>
          <a:bodyPr/>
          <a:lstStyle/>
          <a:p>
            <a:pPr eaLnBrk="1" hangingPunct="1"/>
            <a:r>
              <a:rPr lang="en-US" altLang="en-US" sz="2800"/>
              <a:t>SCOTT BROWN OTOLARYNGOLOGY 8</a:t>
            </a:r>
            <a:r>
              <a:rPr lang="en-US" altLang="en-US" sz="2800" baseline="30000"/>
              <a:t>th</a:t>
            </a:r>
            <a:r>
              <a:rPr lang="en-US" altLang="en-US" sz="2800"/>
              <a:t> edition</a:t>
            </a:r>
            <a:endParaRPr lang="en-US" altLang="en-US" sz="2800"/>
          </a:p>
          <a:p>
            <a:pPr eaLnBrk="1" hangingPunct="1"/>
            <a:r>
              <a:rPr lang="en-US" altLang="en-US" sz="2800"/>
              <a:t>Disease of ENT Saleem Iqbal Bhutta</a:t>
            </a:r>
            <a:endParaRPr lang="en-US" altLang="en-US" sz="2800"/>
          </a:p>
          <a:p>
            <a:pPr eaLnBrk="1" hangingPunct="1"/>
            <a:r>
              <a:rPr lang="en-US" altLang="en-US" sz="2800"/>
              <a:t>PL Dhingra, 7th edition</a:t>
            </a: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r>
              <a:rPr lang="en-US" altLang="en-US" dirty="0"/>
              <a:t>Learning Objectives</a:t>
            </a:r>
            <a:endParaRPr lang="en-US" altLang="en-US" dirty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524000"/>
            <a:ext cx="7086600" cy="3778250"/>
          </a:xfrm>
        </p:spPr>
        <p:txBody>
          <a:bodyPr/>
          <a:lstStyle/>
          <a:p>
            <a:pPr marL="0" indent="0" algn="just" eaLnBrk="1" hangingPunct="1">
              <a:buFont typeface="Wingdings 3" pitchFamily="2" charset="2"/>
              <a:buNone/>
              <a:defRPr/>
            </a:pPr>
            <a:r>
              <a:rPr lang="en-US" altLang="en-US" sz="2400" dirty="0"/>
              <a:t>At the end of this lecture students shall be able to learn</a:t>
            </a:r>
            <a:r>
              <a:rPr lang="en-US" altLang="en-US" sz="2400" dirty="0" smtClean="0"/>
              <a:t>:</a:t>
            </a:r>
            <a:endParaRPr lang="en-US" altLang="en-US" sz="2400" dirty="0" smtClean="0"/>
          </a:p>
          <a:p>
            <a:pPr eaLnBrk="1" hangingPunct="1">
              <a:defRPr/>
            </a:pPr>
            <a:r>
              <a:rPr lang="en-US" altLang="en-US" sz="2400" dirty="0" smtClean="0"/>
              <a:t>Development of Adenoid</a:t>
            </a:r>
            <a:endParaRPr lang="en-US" altLang="en-US" sz="2400" dirty="0"/>
          </a:p>
          <a:p>
            <a:pPr eaLnBrk="1" hangingPunct="1">
              <a:defRPr/>
            </a:pPr>
            <a:r>
              <a:rPr lang="en-US" altLang="en-US" sz="2400" dirty="0" smtClean="0"/>
              <a:t>Anatomy </a:t>
            </a:r>
            <a:r>
              <a:rPr lang="en-US" altLang="en-US" sz="2400" dirty="0"/>
              <a:t>of </a:t>
            </a:r>
            <a:r>
              <a:rPr lang="en-US" altLang="en-US" sz="2400" dirty="0" smtClean="0"/>
              <a:t>Adenoids</a:t>
            </a:r>
            <a:endParaRPr lang="en-US" altLang="en-US" sz="2400" dirty="0"/>
          </a:p>
          <a:p>
            <a:pPr eaLnBrk="1" hangingPunct="1">
              <a:defRPr/>
            </a:pPr>
            <a:r>
              <a:rPr lang="en-US" altLang="en-US" sz="2400" dirty="0"/>
              <a:t>Signs and Symptoms</a:t>
            </a:r>
            <a:endParaRPr lang="en-US" altLang="en-US" sz="2400" dirty="0"/>
          </a:p>
          <a:p>
            <a:pPr eaLnBrk="1" hangingPunct="1">
              <a:defRPr/>
            </a:pPr>
            <a:r>
              <a:rPr lang="en-US" altLang="en-US" sz="2400" dirty="0"/>
              <a:t>Examination</a:t>
            </a:r>
            <a:endParaRPr lang="en-US" altLang="en-US" sz="2400" dirty="0"/>
          </a:p>
          <a:p>
            <a:pPr eaLnBrk="1" hangingPunct="1">
              <a:defRPr/>
            </a:pPr>
            <a:r>
              <a:rPr lang="en-US" altLang="en-US" sz="2400" dirty="0"/>
              <a:t>Investigations</a:t>
            </a:r>
            <a:endParaRPr lang="en-US" altLang="en-US" sz="2400" dirty="0"/>
          </a:p>
          <a:p>
            <a:pPr eaLnBrk="1" hangingPunct="1">
              <a:defRPr/>
            </a:pPr>
            <a:r>
              <a:rPr lang="en-US" altLang="en-US" sz="2400" dirty="0"/>
              <a:t>Medical and Surgical Management</a:t>
            </a:r>
            <a:endParaRPr lang="en-US" altLang="en-US" sz="2400" dirty="0"/>
          </a:p>
          <a:p>
            <a:pPr eaLnBrk="1" hangingPunct="1">
              <a:defRPr/>
            </a:pPr>
            <a:r>
              <a:rPr lang="en-US" altLang="en-US" sz="2400" dirty="0"/>
              <a:t>Recent Advances</a:t>
            </a: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543800" cy="1828800"/>
          </a:xfrm>
        </p:spPr>
        <p:txBody>
          <a:bodyPr/>
          <a:lstStyle/>
          <a:p>
            <a:r>
              <a:rPr lang="en-US" altLang="en-US" sz="2800" dirty="0"/>
              <a:t>Prof </a:t>
            </a:r>
            <a:r>
              <a:rPr lang="en-US" altLang="en-US" sz="2800" dirty="0" err="1"/>
              <a:t>Umer</a:t>
            </a:r>
            <a:r>
              <a:rPr lang="en-US" altLang="en-US" sz="2800" dirty="0"/>
              <a:t> Model Of Integrated Lecture</a:t>
            </a:r>
            <a:endParaRPr lang="en-US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8984" y="1696970"/>
            <a:ext cx="8632616" cy="4886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57488"/>
            <a:ext cx="6589713" cy="1281112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Spiral Integration With Anatomy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Development of Adenoids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2000"/>
              </a:lnSpc>
              <a:spcBef>
                <a:spcPts val="1625"/>
              </a:spcBef>
              <a:buNone/>
            </a:pPr>
            <a:r>
              <a:rPr lang="en-US" sz="1200" spc="-254" dirty="0">
                <a:solidFill>
                  <a:srgbClr val="93C5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dirty="0">
                <a:solidFill>
                  <a:srgbClr val="3D3C2C"/>
                </a:solidFill>
                <a:cs typeface="Century Gothic"/>
              </a:rPr>
              <a:t>The</a:t>
            </a:r>
            <a:r>
              <a:rPr lang="en-US" sz="2400" spc="-37" dirty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400" b="1" dirty="0">
                <a:solidFill>
                  <a:srgbClr val="3D3C2C"/>
                </a:solidFill>
                <a:cs typeface="Century Gothic"/>
              </a:rPr>
              <a:t>formation</a:t>
            </a:r>
            <a:r>
              <a:rPr lang="en-US" sz="2400" b="1" spc="-104" dirty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400" b="1" dirty="0">
                <a:solidFill>
                  <a:srgbClr val="3D3C2C"/>
                </a:solidFill>
                <a:cs typeface="Century Gothic"/>
              </a:rPr>
              <a:t>of</a:t>
            </a:r>
            <a:r>
              <a:rPr lang="en-US" sz="2400" b="1" spc="-25" dirty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400" b="1" dirty="0">
                <a:solidFill>
                  <a:srgbClr val="3D3C2C"/>
                </a:solidFill>
                <a:cs typeface="Century Gothic"/>
              </a:rPr>
              <a:t>t</a:t>
            </a:r>
            <a:r>
              <a:rPr lang="en-US" sz="2400" b="1" spc="4" dirty="0">
                <a:solidFill>
                  <a:srgbClr val="3D3C2C"/>
                </a:solidFill>
                <a:cs typeface="Century Gothic"/>
              </a:rPr>
              <a:t>h</a:t>
            </a:r>
            <a:r>
              <a:rPr lang="en-US" sz="2400" b="1" dirty="0">
                <a:solidFill>
                  <a:srgbClr val="3D3C2C"/>
                </a:solidFill>
                <a:cs typeface="Century Gothic"/>
              </a:rPr>
              <a:t>e</a:t>
            </a:r>
            <a:r>
              <a:rPr lang="en-US" sz="2400" b="1" spc="-43" dirty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400" b="1" dirty="0">
                <a:solidFill>
                  <a:srgbClr val="3D3C2C"/>
                </a:solidFill>
                <a:cs typeface="Century Gothic"/>
              </a:rPr>
              <a:t>adenoids</a:t>
            </a:r>
            <a:r>
              <a:rPr lang="en-US" sz="2400" b="1" spc="-117" dirty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400" b="1" dirty="0">
                <a:solidFill>
                  <a:srgbClr val="3D3C2C"/>
                </a:solidFill>
                <a:cs typeface="Century Gothic"/>
              </a:rPr>
              <a:t>begins</a:t>
            </a:r>
            <a:r>
              <a:rPr lang="en-US" sz="2400" b="1" spc="-75" dirty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400" b="1" dirty="0">
                <a:solidFill>
                  <a:srgbClr val="3D3C2C"/>
                </a:solidFill>
                <a:cs typeface="Century Gothic"/>
              </a:rPr>
              <a:t>in</a:t>
            </a:r>
            <a:r>
              <a:rPr lang="en-US" sz="2400" b="1" spc="-23" dirty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400" b="1" dirty="0">
                <a:solidFill>
                  <a:srgbClr val="3D3C2C"/>
                </a:solidFill>
                <a:cs typeface="Century Gothic"/>
              </a:rPr>
              <a:t>the</a:t>
            </a:r>
            <a:endParaRPr lang="en-US" sz="2400" dirty="0">
              <a:cs typeface="Century Gothic"/>
            </a:endParaRPr>
          </a:p>
          <a:p>
            <a:pPr marL="91440" marR="341630" indent="0" algn="ctr">
              <a:lnSpc>
                <a:spcPts val="3360"/>
              </a:lnSpc>
              <a:spcBef>
                <a:spcPts val="225"/>
              </a:spcBef>
              <a:buNone/>
              <a:tabLst>
                <a:tab pos="6273800" algn="l"/>
              </a:tabLst>
            </a:pPr>
            <a:r>
              <a:rPr lang="en-US" sz="2400" b="1" dirty="0">
                <a:solidFill>
                  <a:srgbClr val="3D3C2C"/>
                </a:solidFill>
                <a:cs typeface="Century Gothic"/>
              </a:rPr>
              <a:t>3rd</a:t>
            </a:r>
            <a:r>
              <a:rPr lang="en-US" sz="2400" b="1" spc="-43" dirty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400" b="1" dirty="0">
                <a:solidFill>
                  <a:srgbClr val="3D3C2C"/>
                </a:solidFill>
                <a:cs typeface="Century Gothic"/>
              </a:rPr>
              <a:t>month</a:t>
            </a:r>
            <a:r>
              <a:rPr lang="en-US" sz="2400" b="1" spc="-86" dirty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400" b="1" dirty="0">
                <a:solidFill>
                  <a:srgbClr val="3D3C2C"/>
                </a:solidFill>
                <a:cs typeface="Century Gothic"/>
              </a:rPr>
              <a:t>of fetal</a:t>
            </a:r>
            <a:r>
              <a:rPr lang="en-US" sz="2400" b="1" spc="-49" dirty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400" b="1" dirty="0">
                <a:solidFill>
                  <a:srgbClr val="3D3C2C"/>
                </a:solidFill>
                <a:cs typeface="Century Gothic"/>
              </a:rPr>
              <a:t>developme</a:t>
            </a:r>
            <a:r>
              <a:rPr lang="en-US" sz="2400" b="1" spc="-4" dirty="0">
                <a:solidFill>
                  <a:srgbClr val="3D3C2C"/>
                </a:solidFill>
                <a:cs typeface="Century Gothic"/>
              </a:rPr>
              <a:t>n</a:t>
            </a:r>
            <a:r>
              <a:rPr lang="en-US" sz="2400" dirty="0">
                <a:solidFill>
                  <a:srgbClr val="3D3C2C"/>
                </a:solidFill>
                <a:cs typeface="Century Gothic"/>
              </a:rPr>
              <a:t>t.</a:t>
            </a:r>
            <a:endParaRPr lang="en-US" sz="2400" dirty="0">
              <a:solidFill>
                <a:srgbClr val="3D3C2C"/>
              </a:solidFill>
              <a:cs typeface="Century Gothic"/>
            </a:endParaRPr>
          </a:p>
          <a:p>
            <a:pPr marL="91440" marR="341630" indent="0" algn="ctr">
              <a:lnSpc>
                <a:spcPts val="3360"/>
              </a:lnSpc>
              <a:spcBef>
                <a:spcPts val="225"/>
              </a:spcBef>
              <a:buNone/>
              <a:tabLst>
                <a:tab pos="6273800" algn="l"/>
              </a:tabLst>
            </a:pPr>
            <a:endParaRPr lang="en-US" sz="2400" dirty="0">
              <a:cs typeface="Century Gothic"/>
            </a:endParaRPr>
          </a:p>
          <a:p>
            <a:pPr marL="160020" marR="690880" indent="0" algn="ctr">
              <a:lnSpc>
                <a:spcPct val="100000"/>
              </a:lnSpc>
              <a:spcBef>
                <a:spcPts val="495"/>
              </a:spcBef>
              <a:buNone/>
              <a:tabLst>
                <a:tab pos="1752600" algn="l"/>
              </a:tabLst>
            </a:pPr>
            <a:r>
              <a:rPr lang="en-US" sz="1200" spc="-259" dirty="0">
                <a:solidFill>
                  <a:srgbClr val="93C5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dirty="0">
                <a:solidFill>
                  <a:srgbClr val="3D3C2C"/>
                </a:solidFill>
                <a:cs typeface="Century Gothic"/>
              </a:rPr>
              <a:t>In</a:t>
            </a:r>
            <a:r>
              <a:rPr lang="en-US" sz="2400" spc="-23" dirty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400" dirty="0">
                <a:solidFill>
                  <a:srgbClr val="3D3C2C"/>
                </a:solidFill>
                <a:cs typeface="Century Gothic"/>
              </a:rPr>
              <a:t>the</a:t>
            </a:r>
            <a:r>
              <a:rPr lang="en-US" sz="2400" spc="-19" dirty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400" b="1" dirty="0">
                <a:solidFill>
                  <a:srgbClr val="3D3C2C"/>
                </a:solidFill>
                <a:cs typeface="Century Gothic"/>
              </a:rPr>
              <a:t>5th</a:t>
            </a:r>
            <a:r>
              <a:rPr lang="en-US" sz="2400" b="1" spc="-50" dirty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400" b="1" dirty="0">
                <a:solidFill>
                  <a:srgbClr val="3D3C2C"/>
                </a:solidFill>
                <a:cs typeface="Century Gothic"/>
              </a:rPr>
              <a:t>month</a:t>
            </a:r>
            <a:r>
              <a:rPr lang="en-US" sz="2400" b="1" spc="-86" dirty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400" b="1" spc="9" dirty="0">
                <a:solidFill>
                  <a:srgbClr val="3D3C2C"/>
                </a:solidFill>
                <a:cs typeface="Century Gothic"/>
              </a:rPr>
              <a:t>s</a:t>
            </a:r>
            <a:r>
              <a:rPr lang="en-US" sz="2400" b="1" dirty="0">
                <a:solidFill>
                  <a:srgbClr val="3D3C2C"/>
                </a:solidFill>
                <a:cs typeface="Century Gothic"/>
              </a:rPr>
              <a:t>agittal</a:t>
            </a:r>
            <a:r>
              <a:rPr lang="en-US" sz="2400" b="1" spc="-87" dirty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400" b="1" dirty="0">
                <a:solidFill>
                  <a:srgbClr val="3D3C2C"/>
                </a:solidFill>
                <a:cs typeface="Century Gothic"/>
              </a:rPr>
              <a:t>folds</a:t>
            </a:r>
            <a:r>
              <a:rPr lang="en-US" sz="2400" b="1" spc="-48" dirty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400" b="1" dirty="0">
                <a:solidFill>
                  <a:srgbClr val="3D3C2C"/>
                </a:solidFill>
                <a:cs typeface="Century Gothic"/>
              </a:rPr>
              <a:t>are</a:t>
            </a:r>
            <a:r>
              <a:rPr lang="en-US" sz="2400" b="1" spc="-45" dirty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400" b="1" dirty="0">
                <a:solidFill>
                  <a:srgbClr val="3D3C2C"/>
                </a:solidFill>
                <a:cs typeface="Century Gothic"/>
              </a:rPr>
              <a:t>form</a:t>
            </a:r>
            <a:r>
              <a:rPr lang="en-US" sz="2400" b="1" spc="-9" dirty="0">
                <a:solidFill>
                  <a:srgbClr val="3D3C2C"/>
                </a:solidFill>
                <a:cs typeface="Century Gothic"/>
              </a:rPr>
              <a:t>e</a:t>
            </a:r>
            <a:r>
              <a:rPr lang="en-US" sz="2400" b="1" dirty="0">
                <a:solidFill>
                  <a:srgbClr val="3D3C2C"/>
                </a:solidFill>
                <a:cs typeface="Century Gothic"/>
              </a:rPr>
              <a:t>d </a:t>
            </a:r>
            <a:r>
              <a:rPr lang="en-US" sz="2400" dirty="0">
                <a:solidFill>
                  <a:srgbClr val="3D3C2C"/>
                </a:solidFill>
                <a:cs typeface="Century Gothic"/>
              </a:rPr>
              <a:t>wh</a:t>
            </a:r>
            <a:r>
              <a:rPr lang="en-US" sz="2400" spc="14" dirty="0">
                <a:solidFill>
                  <a:srgbClr val="3D3C2C"/>
                </a:solidFill>
                <a:cs typeface="Century Gothic"/>
              </a:rPr>
              <a:t>i</a:t>
            </a:r>
            <a:r>
              <a:rPr lang="en-US" sz="2400" dirty="0">
                <a:solidFill>
                  <a:srgbClr val="3D3C2C"/>
                </a:solidFill>
                <a:cs typeface="Century Gothic"/>
              </a:rPr>
              <a:t>ch</a:t>
            </a:r>
            <a:r>
              <a:rPr lang="en-US" sz="2400" spc="-81" dirty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400" dirty="0">
                <a:solidFill>
                  <a:srgbClr val="3D3C2C"/>
                </a:solidFill>
                <a:cs typeface="Century Gothic"/>
              </a:rPr>
              <a:t>are</a:t>
            </a:r>
            <a:r>
              <a:rPr lang="en-US" sz="2400" spc="-30" dirty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400" dirty="0">
                <a:solidFill>
                  <a:srgbClr val="3D3C2C"/>
                </a:solidFill>
                <a:cs typeface="Century Gothic"/>
              </a:rPr>
              <a:t>the</a:t>
            </a:r>
            <a:r>
              <a:rPr lang="en-US" sz="2400" spc="-34" dirty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400" dirty="0">
                <a:solidFill>
                  <a:srgbClr val="3D3C2C"/>
                </a:solidFill>
                <a:cs typeface="Century Gothic"/>
              </a:rPr>
              <a:t>beg</a:t>
            </a:r>
            <a:r>
              <a:rPr lang="en-US" sz="2400" spc="9" dirty="0">
                <a:solidFill>
                  <a:srgbClr val="3D3C2C"/>
                </a:solidFill>
                <a:cs typeface="Century Gothic"/>
              </a:rPr>
              <a:t>i</a:t>
            </a:r>
            <a:r>
              <a:rPr lang="en-US" sz="2400" dirty="0">
                <a:solidFill>
                  <a:srgbClr val="3D3C2C"/>
                </a:solidFill>
                <a:cs typeface="Century Gothic"/>
              </a:rPr>
              <a:t>nn</a:t>
            </a:r>
            <a:r>
              <a:rPr lang="en-US" sz="2400" spc="9" dirty="0">
                <a:solidFill>
                  <a:srgbClr val="3D3C2C"/>
                </a:solidFill>
                <a:cs typeface="Century Gothic"/>
              </a:rPr>
              <a:t>i</a:t>
            </a:r>
            <a:r>
              <a:rPr lang="en-US" sz="2400" dirty="0">
                <a:solidFill>
                  <a:srgbClr val="3D3C2C"/>
                </a:solidFill>
                <a:cs typeface="Century Gothic"/>
              </a:rPr>
              <a:t>ngs</a:t>
            </a:r>
            <a:r>
              <a:rPr lang="en-US" sz="2400" spc="-128" dirty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400" dirty="0">
                <a:solidFill>
                  <a:srgbClr val="3D3C2C"/>
                </a:solidFill>
                <a:cs typeface="Century Gothic"/>
              </a:rPr>
              <a:t>of</a:t>
            </a:r>
            <a:r>
              <a:rPr lang="en-US" sz="2400" spc="-27" dirty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400" spc="4" dirty="0">
                <a:solidFill>
                  <a:srgbClr val="3D3C2C"/>
                </a:solidFill>
                <a:cs typeface="Century Gothic"/>
              </a:rPr>
              <a:t>p</a:t>
            </a:r>
            <a:r>
              <a:rPr lang="en-US" sz="2400" dirty="0">
                <a:solidFill>
                  <a:srgbClr val="3D3C2C"/>
                </a:solidFill>
                <a:cs typeface="Century Gothic"/>
              </a:rPr>
              <a:t>harynge</a:t>
            </a:r>
            <a:r>
              <a:rPr lang="en-US" sz="2400" spc="-9" dirty="0">
                <a:solidFill>
                  <a:srgbClr val="3D3C2C"/>
                </a:solidFill>
                <a:cs typeface="Century Gothic"/>
              </a:rPr>
              <a:t>a</a:t>
            </a:r>
            <a:r>
              <a:rPr lang="en-US" sz="2400" dirty="0">
                <a:solidFill>
                  <a:srgbClr val="3D3C2C"/>
                </a:solidFill>
                <a:cs typeface="Century Gothic"/>
              </a:rPr>
              <a:t>l crypts.</a:t>
            </a:r>
            <a:endParaRPr lang="en-US" sz="2400" dirty="0">
              <a:solidFill>
                <a:srgbClr val="3D3C2C"/>
              </a:solidFill>
              <a:cs typeface="Century Gothic"/>
            </a:endParaRPr>
          </a:p>
          <a:p>
            <a:pPr marL="160020" marR="690880" indent="0" algn="ctr">
              <a:lnSpc>
                <a:spcPct val="100000"/>
              </a:lnSpc>
              <a:spcBef>
                <a:spcPts val="495"/>
              </a:spcBef>
              <a:buNone/>
              <a:tabLst>
                <a:tab pos="1752600" algn="l"/>
              </a:tabLst>
            </a:pPr>
            <a:endParaRPr lang="en-US" sz="2400" dirty="0">
              <a:cs typeface="Century Gothic"/>
            </a:endParaRPr>
          </a:p>
          <a:p>
            <a:pPr marL="0" indent="0" algn="ctr">
              <a:lnSpc>
                <a:spcPct val="102000"/>
              </a:lnSpc>
              <a:spcBef>
                <a:spcPts val="610"/>
              </a:spcBef>
              <a:buNone/>
            </a:pPr>
            <a:r>
              <a:rPr lang="en-US" sz="2400" dirty="0">
                <a:solidFill>
                  <a:srgbClr val="3D3C2C"/>
                </a:solidFill>
                <a:cs typeface="Century Gothic"/>
              </a:rPr>
              <a:t>By</a:t>
            </a:r>
            <a:r>
              <a:rPr lang="en-US" sz="2400" spc="-31" dirty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400" dirty="0">
                <a:solidFill>
                  <a:srgbClr val="3D3C2C"/>
                </a:solidFill>
                <a:cs typeface="Century Gothic"/>
              </a:rPr>
              <a:t>the</a:t>
            </a:r>
            <a:r>
              <a:rPr lang="en-US" sz="2400" spc="-29" dirty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400" b="1" dirty="0">
                <a:solidFill>
                  <a:srgbClr val="3D3C2C"/>
                </a:solidFill>
                <a:cs typeface="Century Gothic"/>
              </a:rPr>
              <a:t>7th</a:t>
            </a:r>
            <a:r>
              <a:rPr lang="en-US" sz="2400" b="1" spc="-40" dirty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400" b="1" dirty="0">
                <a:solidFill>
                  <a:srgbClr val="3D3C2C"/>
                </a:solidFill>
                <a:cs typeface="Century Gothic"/>
              </a:rPr>
              <a:t>mon</a:t>
            </a:r>
            <a:r>
              <a:rPr lang="en-US" sz="2400" b="1" spc="4" dirty="0">
                <a:solidFill>
                  <a:srgbClr val="3D3C2C"/>
                </a:solidFill>
                <a:cs typeface="Century Gothic"/>
              </a:rPr>
              <a:t>t</a:t>
            </a:r>
            <a:r>
              <a:rPr lang="en-US" sz="2400" b="1" dirty="0">
                <a:solidFill>
                  <a:srgbClr val="3D3C2C"/>
                </a:solidFill>
                <a:cs typeface="Century Gothic"/>
              </a:rPr>
              <a:t>h</a:t>
            </a:r>
            <a:r>
              <a:rPr lang="en-US" sz="2400" b="1" spc="-86" dirty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400" dirty="0">
                <a:solidFill>
                  <a:srgbClr val="3D3C2C"/>
                </a:solidFill>
                <a:cs typeface="Century Gothic"/>
              </a:rPr>
              <a:t>of</a:t>
            </a:r>
            <a:r>
              <a:rPr lang="en-US" sz="2400" spc="-27" dirty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400" spc="9" dirty="0">
                <a:solidFill>
                  <a:srgbClr val="3D3C2C"/>
                </a:solidFill>
                <a:cs typeface="Century Gothic"/>
              </a:rPr>
              <a:t>d</a:t>
            </a:r>
            <a:r>
              <a:rPr lang="en-US" sz="2400" dirty="0">
                <a:solidFill>
                  <a:srgbClr val="3D3C2C"/>
                </a:solidFill>
                <a:cs typeface="Century Gothic"/>
              </a:rPr>
              <a:t>ev</a:t>
            </a:r>
            <a:r>
              <a:rPr lang="en-US" sz="2400" spc="-9" dirty="0">
                <a:solidFill>
                  <a:srgbClr val="3D3C2C"/>
                </a:solidFill>
                <a:cs typeface="Century Gothic"/>
              </a:rPr>
              <a:t>e</a:t>
            </a:r>
            <a:r>
              <a:rPr lang="en-US" sz="2400" dirty="0">
                <a:solidFill>
                  <a:srgbClr val="3D3C2C"/>
                </a:solidFill>
                <a:cs typeface="Century Gothic"/>
              </a:rPr>
              <a:t>l</a:t>
            </a:r>
            <a:r>
              <a:rPr lang="en-US" sz="2400" spc="4" dirty="0">
                <a:solidFill>
                  <a:srgbClr val="3D3C2C"/>
                </a:solidFill>
                <a:cs typeface="Century Gothic"/>
              </a:rPr>
              <a:t>o</a:t>
            </a:r>
            <a:r>
              <a:rPr lang="en-US" sz="2400" dirty="0">
                <a:solidFill>
                  <a:srgbClr val="3D3C2C"/>
                </a:solidFill>
                <a:cs typeface="Century Gothic"/>
              </a:rPr>
              <a:t>pment</a:t>
            </a:r>
            <a:r>
              <a:rPr lang="en-US" sz="2400" spc="-145" dirty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400" dirty="0">
                <a:solidFill>
                  <a:srgbClr val="3D3C2C"/>
                </a:solidFill>
                <a:cs typeface="Century Gothic"/>
              </a:rPr>
              <a:t>the</a:t>
            </a:r>
            <a:endParaRPr lang="en-US" sz="2400" dirty="0">
              <a:cs typeface="Century Gothic"/>
            </a:endParaRPr>
          </a:p>
          <a:p>
            <a:pPr marL="0" indent="0" algn="ctr">
              <a:lnSpc>
                <a:spcPct val="102000"/>
              </a:lnSpc>
              <a:spcBef>
                <a:spcPts val="610"/>
              </a:spcBef>
              <a:buNone/>
            </a:pPr>
            <a:r>
              <a:rPr lang="en-US" sz="2400" b="1" dirty="0">
                <a:solidFill>
                  <a:srgbClr val="3D3C2C"/>
                </a:solidFill>
                <a:cs typeface="Century Gothic"/>
              </a:rPr>
              <a:t>adenoids</a:t>
            </a:r>
            <a:r>
              <a:rPr lang="en-US" sz="2400" b="1" spc="-127" dirty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400" b="1" dirty="0">
                <a:solidFill>
                  <a:srgbClr val="3D3C2C"/>
                </a:solidFill>
                <a:cs typeface="Century Gothic"/>
              </a:rPr>
              <a:t>are</a:t>
            </a:r>
            <a:r>
              <a:rPr lang="en-US" sz="2400" b="1" spc="-45" dirty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400" b="1" dirty="0">
                <a:solidFill>
                  <a:srgbClr val="3D3C2C"/>
                </a:solidFill>
                <a:cs typeface="Century Gothic"/>
              </a:rPr>
              <a:t>fully</a:t>
            </a:r>
            <a:r>
              <a:rPr lang="en-US" sz="2400" b="1" spc="-39" dirty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400" b="1" dirty="0">
                <a:solidFill>
                  <a:srgbClr val="3D3C2C"/>
                </a:solidFill>
                <a:cs typeface="Century Gothic"/>
              </a:rPr>
              <a:t>forme</a:t>
            </a:r>
            <a:r>
              <a:rPr lang="en-US" sz="2400" b="1" spc="9" dirty="0">
                <a:solidFill>
                  <a:srgbClr val="3D3C2C"/>
                </a:solidFill>
                <a:cs typeface="Century Gothic"/>
              </a:rPr>
              <a:t>d</a:t>
            </a:r>
            <a:r>
              <a:rPr lang="en-US" sz="2400" dirty="0">
                <a:solidFill>
                  <a:srgbClr val="3D3C2C"/>
                </a:solidFill>
                <a:cs typeface="Century Gothic"/>
              </a:rPr>
              <a:t>.</a:t>
            </a:r>
            <a:endParaRPr lang="en-US" sz="2400" dirty="0">
              <a:cs typeface="Century Gothic"/>
            </a:endParaRPr>
          </a:p>
          <a:p>
            <a:pPr marL="0" indent="0" algn="ctr"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Anatomy Of Adenoid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2000"/>
              </a:lnSpc>
              <a:buNone/>
            </a:pPr>
            <a:endParaRPr lang="en-US" sz="2000" dirty="0">
              <a:cs typeface="Century Gothic"/>
            </a:endParaRPr>
          </a:p>
          <a:p>
            <a:pPr marL="170180" marR="581660" indent="0">
              <a:lnSpc>
                <a:spcPct val="100000"/>
              </a:lnSpc>
              <a:spcBef>
                <a:spcPts val="610"/>
              </a:spcBef>
              <a:buNone/>
            </a:pPr>
            <a:r>
              <a:rPr lang="en-US" sz="2000" dirty="0" smtClean="0">
                <a:solidFill>
                  <a:srgbClr val="3D3C2C"/>
                </a:solidFill>
                <a:cs typeface="Century Gothic"/>
              </a:rPr>
              <a:t>Nasopharyngeal tonsil or Adenoid is</a:t>
            </a:r>
            <a:r>
              <a:rPr lang="en-US" sz="2000" spc="-9" dirty="0" smtClean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000" dirty="0">
                <a:solidFill>
                  <a:srgbClr val="3D3C2C"/>
                </a:solidFill>
                <a:cs typeface="Century Gothic"/>
              </a:rPr>
              <a:t>a </a:t>
            </a:r>
            <a:r>
              <a:rPr lang="en-US" sz="2000" b="1" dirty="0">
                <a:solidFill>
                  <a:srgbClr val="3D3C2C"/>
                </a:solidFill>
                <a:cs typeface="Century Gothic"/>
              </a:rPr>
              <a:t>si</a:t>
            </a:r>
            <a:r>
              <a:rPr lang="en-US" sz="2000" b="1" spc="-9" dirty="0">
                <a:solidFill>
                  <a:srgbClr val="3D3C2C"/>
                </a:solidFill>
                <a:cs typeface="Century Gothic"/>
              </a:rPr>
              <a:t>n</a:t>
            </a:r>
            <a:r>
              <a:rPr lang="en-US" sz="2000" b="1" dirty="0">
                <a:solidFill>
                  <a:srgbClr val="3D3C2C"/>
                </a:solidFill>
                <a:cs typeface="Century Gothic"/>
              </a:rPr>
              <a:t>gle mass </a:t>
            </a:r>
            <a:r>
              <a:rPr lang="en-US" sz="2000" dirty="0">
                <a:solidFill>
                  <a:srgbClr val="3D3C2C"/>
                </a:solidFill>
                <a:cs typeface="Century Gothic"/>
              </a:rPr>
              <a:t>of py</a:t>
            </a:r>
            <a:r>
              <a:rPr lang="en-US" sz="2000" spc="-9" dirty="0">
                <a:solidFill>
                  <a:srgbClr val="3D3C2C"/>
                </a:solidFill>
                <a:cs typeface="Century Gothic"/>
              </a:rPr>
              <a:t>r</a:t>
            </a:r>
            <a:r>
              <a:rPr lang="en-US" sz="2000" dirty="0">
                <a:solidFill>
                  <a:srgbClr val="3D3C2C"/>
                </a:solidFill>
                <a:cs typeface="Century Gothic"/>
              </a:rPr>
              <a:t>a</a:t>
            </a:r>
            <a:r>
              <a:rPr lang="en-US" sz="2000" spc="-14" dirty="0">
                <a:solidFill>
                  <a:srgbClr val="3D3C2C"/>
                </a:solidFill>
                <a:cs typeface="Century Gothic"/>
              </a:rPr>
              <a:t>m</a:t>
            </a:r>
            <a:r>
              <a:rPr lang="en-US" sz="2000" dirty="0">
                <a:solidFill>
                  <a:srgbClr val="3D3C2C"/>
                </a:solidFill>
                <a:cs typeface="Century Gothic"/>
              </a:rPr>
              <a:t>id</a:t>
            </a:r>
            <a:r>
              <a:rPr lang="en-US" sz="2000" spc="-14" dirty="0">
                <a:solidFill>
                  <a:srgbClr val="3D3C2C"/>
                </a:solidFill>
                <a:cs typeface="Century Gothic"/>
              </a:rPr>
              <a:t>a</a:t>
            </a:r>
            <a:r>
              <a:rPr lang="en-US" sz="2000" dirty="0">
                <a:solidFill>
                  <a:srgbClr val="3D3C2C"/>
                </a:solidFill>
                <a:cs typeface="Century Gothic"/>
              </a:rPr>
              <a:t>l tissue with </a:t>
            </a:r>
            <a:r>
              <a:rPr lang="en-US" sz="2000" spc="-14" dirty="0">
                <a:solidFill>
                  <a:srgbClr val="3D3C2C"/>
                </a:solidFill>
                <a:cs typeface="Century Gothic"/>
              </a:rPr>
              <a:t>i</a:t>
            </a:r>
            <a:r>
              <a:rPr lang="en-US" sz="2000" dirty="0">
                <a:solidFill>
                  <a:srgbClr val="3D3C2C"/>
                </a:solidFill>
                <a:cs typeface="Century Gothic"/>
              </a:rPr>
              <a:t>ts </a:t>
            </a:r>
            <a:r>
              <a:rPr lang="en-US" sz="2000" b="1" dirty="0">
                <a:solidFill>
                  <a:srgbClr val="3D3C2C"/>
                </a:solidFill>
                <a:cs typeface="Century Gothic"/>
              </a:rPr>
              <a:t>ba</a:t>
            </a:r>
            <a:r>
              <a:rPr lang="en-US" sz="2000" b="1" spc="-9" dirty="0">
                <a:solidFill>
                  <a:srgbClr val="3D3C2C"/>
                </a:solidFill>
                <a:cs typeface="Century Gothic"/>
              </a:rPr>
              <a:t>s</a:t>
            </a:r>
            <a:r>
              <a:rPr lang="en-US" sz="2000" b="1" dirty="0">
                <a:solidFill>
                  <a:srgbClr val="3D3C2C"/>
                </a:solidFill>
                <a:cs typeface="Century Gothic"/>
              </a:rPr>
              <a:t>e</a:t>
            </a:r>
            <a:r>
              <a:rPr lang="en-US" sz="2000" b="1" spc="14" dirty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000" b="1" dirty="0">
                <a:solidFill>
                  <a:srgbClr val="3D3C2C"/>
                </a:solidFill>
                <a:cs typeface="Century Gothic"/>
              </a:rPr>
              <a:t>on the poster</a:t>
            </a:r>
            <a:r>
              <a:rPr lang="en-US" sz="2000" b="1" spc="-9" dirty="0">
                <a:solidFill>
                  <a:srgbClr val="3D3C2C"/>
                </a:solidFill>
                <a:cs typeface="Century Gothic"/>
              </a:rPr>
              <a:t>i</a:t>
            </a:r>
            <a:r>
              <a:rPr lang="en-US" sz="2000" b="1" dirty="0">
                <a:solidFill>
                  <a:srgbClr val="3D3C2C"/>
                </a:solidFill>
                <a:cs typeface="Century Gothic"/>
              </a:rPr>
              <a:t>or na</a:t>
            </a:r>
            <a:r>
              <a:rPr lang="en-US" sz="2000" b="1" spc="-14" dirty="0">
                <a:solidFill>
                  <a:srgbClr val="3D3C2C"/>
                </a:solidFill>
                <a:cs typeface="Century Gothic"/>
              </a:rPr>
              <a:t>s</a:t>
            </a:r>
            <a:r>
              <a:rPr lang="en-US" sz="2000" b="1" dirty="0">
                <a:solidFill>
                  <a:srgbClr val="3D3C2C"/>
                </a:solidFill>
                <a:cs typeface="Century Gothic"/>
              </a:rPr>
              <a:t>oph</a:t>
            </a:r>
            <a:r>
              <a:rPr lang="en-US" sz="2000" b="1" spc="-14" dirty="0">
                <a:solidFill>
                  <a:srgbClr val="3D3C2C"/>
                </a:solidFill>
                <a:cs typeface="Century Gothic"/>
              </a:rPr>
              <a:t>a</a:t>
            </a:r>
            <a:r>
              <a:rPr lang="en-US" sz="2000" b="1" dirty="0">
                <a:solidFill>
                  <a:srgbClr val="3D3C2C"/>
                </a:solidFill>
                <a:cs typeface="Century Gothic"/>
              </a:rPr>
              <a:t>ryn</a:t>
            </a:r>
            <a:r>
              <a:rPr lang="en-US" sz="2000" b="1" spc="-14" dirty="0">
                <a:solidFill>
                  <a:srgbClr val="3D3C2C"/>
                </a:solidFill>
                <a:cs typeface="Century Gothic"/>
              </a:rPr>
              <a:t>g</a:t>
            </a:r>
            <a:r>
              <a:rPr lang="en-US" sz="2000" b="1" dirty="0">
                <a:solidFill>
                  <a:srgbClr val="3D3C2C"/>
                </a:solidFill>
                <a:cs typeface="Century Gothic"/>
              </a:rPr>
              <a:t>eal</a:t>
            </a:r>
            <a:r>
              <a:rPr lang="en-US" sz="2000" b="1" spc="19" dirty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000" b="1" dirty="0">
                <a:solidFill>
                  <a:srgbClr val="3D3C2C"/>
                </a:solidFill>
                <a:cs typeface="Century Gothic"/>
              </a:rPr>
              <a:t>wall </a:t>
            </a:r>
            <a:r>
              <a:rPr lang="en-US" sz="2000" dirty="0">
                <a:solidFill>
                  <a:srgbClr val="3D3C2C"/>
                </a:solidFill>
                <a:cs typeface="Century Gothic"/>
              </a:rPr>
              <a:t>and</a:t>
            </a:r>
            <a:r>
              <a:rPr lang="en-US" sz="2000" spc="-14" dirty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000" dirty="0">
                <a:solidFill>
                  <a:srgbClr val="3D3C2C"/>
                </a:solidFill>
                <a:cs typeface="Century Gothic"/>
              </a:rPr>
              <a:t>i</a:t>
            </a:r>
            <a:r>
              <a:rPr lang="en-US" sz="2000" spc="-14" dirty="0">
                <a:solidFill>
                  <a:srgbClr val="3D3C2C"/>
                </a:solidFill>
                <a:cs typeface="Century Gothic"/>
              </a:rPr>
              <a:t>t</a:t>
            </a:r>
            <a:r>
              <a:rPr lang="en-US" sz="2000" dirty="0">
                <a:solidFill>
                  <a:srgbClr val="3D3C2C"/>
                </a:solidFill>
                <a:cs typeface="Century Gothic"/>
              </a:rPr>
              <a:t>’s </a:t>
            </a:r>
            <a:r>
              <a:rPr lang="en-US" sz="2000" b="1" dirty="0">
                <a:solidFill>
                  <a:srgbClr val="3D3C2C"/>
                </a:solidFill>
                <a:cs typeface="Century Gothic"/>
              </a:rPr>
              <a:t>apex pointed toward t</a:t>
            </a:r>
            <a:r>
              <a:rPr lang="en-US" sz="2000" b="1" spc="-9" dirty="0">
                <a:solidFill>
                  <a:srgbClr val="3D3C2C"/>
                </a:solidFill>
                <a:cs typeface="Century Gothic"/>
              </a:rPr>
              <a:t>h</a:t>
            </a:r>
            <a:r>
              <a:rPr lang="en-US" sz="2000" b="1" dirty="0">
                <a:solidFill>
                  <a:srgbClr val="3D3C2C"/>
                </a:solidFill>
                <a:cs typeface="Century Gothic"/>
              </a:rPr>
              <a:t>e nasal </a:t>
            </a:r>
            <a:r>
              <a:rPr lang="en-US" sz="2000" b="1" dirty="0" smtClean="0">
                <a:solidFill>
                  <a:srgbClr val="3D3C2C"/>
                </a:solidFill>
                <a:cs typeface="Century Gothic"/>
              </a:rPr>
              <a:t>sept</a:t>
            </a:r>
            <a:r>
              <a:rPr lang="en-US" sz="2000" b="1" spc="-9" dirty="0" smtClean="0">
                <a:solidFill>
                  <a:srgbClr val="3D3C2C"/>
                </a:solidFill>
                <a:cs typeface="Century Gothic"/>
              </a:rPr>
              <a:t>u</a:t>
            </a:r>
            <a:r>
              <a:rPr lang="en-US" sz="2000" b="1" spc="9" dirty="0" smtClean="0">
                <a:solidFill>
                  <a:srgbClr val="3D3C2C"/>
                </a:solidFill>
                <a:cs typeface="Century Gothic"/>
              </a:rPr>
              <a:t>m</a:t>
            </a:r>
            <a:r>
              <a:rPr lang="en-US" sz="2000" dirty="0" smtClean="0">
                <a:solidFill>
                  <a:srgbClr val="3D3C2C"/>
                </a:solidFill>
                <a:cs typeface="Century Gothic"/>
              </a:rPr>
              <a:t>.</a:t>
            </a:r>
            <a:endParaRPr lang="en-US" sz="2000" dirty="0" smtClean="0">
              <a:cs typeface="Century Gothic"/>
            </a:endParaRPr>
          </a:p>
          <a:p>
            <a:pPr marL="170180" marR="581660" indent="0">
              <a:lnSpc>
                <a:spcPct val="100000"/>
              </a:lnSpc>
              <a:spcBef>
                <a:spcPts val="610"/>
              </a:spcBef>
              <a:buNone/>
            </a:pPr>
            <a:r>
              <a:rPr lang="en-US" sz="2000" dirty="0" smtClean="0">
                <a:cs typeface="Century Gothic"/>
              </a:rPr>
              <a:t>Covering epithelium is of three types, ciliated </a:t>
            </a:r>
            <a:r>
              <a:rPr lang="en-US" sz="2000" dirty="0" err="1" smtClean="0">
                <a:cs typeface="Century Gothic"/>
              </a:rPr>
              <a:t>pseudostratified</a:t>
            </a:r>
            <a:r>
              <a:rPr lang="en-US" sz="2000" dirty="0" smtClean="0">
                <a:cs typeface="Century Gothic"/>
              </a:rPr>
              <a:t> columnar, stratified squamous and transitional.</a:t>
            </a:r>
            <a:endParaRPr lang="en-US" sz="2000" dirty="0" smtClean="0">
              <a:cs typeface="Century Gothic"/>
            </a:endParaRPr>
          </a:p>
          <a:p>
            <a:pPr marL="0" indent="0">
              <a:lnSpc>
                <a:spcPct val="102000"/>
              </a:lnSpc>
              <a:spcBef>
                <a:spcPts val="700"/>
              </a:spcBef>
              <a:buNone/>
            </a:pPr>
            <a:r>
              <a:rPr lang="en-US" sz="2000" dirty="0" smtClean="0">
                <a:cs typeface="Century Gothic"/>
              </a:rPr>
              <a:t>  Adenoid have no crypt and no capsule</a:t>
            </a:r>
            <a:endParaRPr lang="en-US" sz="2000" dirty="0"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120" y="624205"/>
            <a:ext cx="8194675" cy="1280795"/>
          </a:xfrm>
        </p:spPr>
        <p:txBody>
          <a:bodyPr/>
          <a:lstStyle/>
          <a:p>
            <a:r>
              <a:rPr lang="en-US" sz="4000" dirty="0" smtClean="0"/>
              <a:t>Arterial Supply &amp; Venous Drainage</a:t>
            </a:r>
            <a:endParaRPr lang="en-US" sz="4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12700">
              <a:lnSpc>
                <a:spcPts val="550"/>
              </a:lnSpc>
              <a:spcBef>
                <a:spcPts val="45"/>
              </a:spcBef>
            </a:pPr>
            <a:endParaRPr lang="en-US" sz="300" dirty="0"/>
          </a:p>
          <a:p>
            <a:pPr marL="329565" indent="-285750">
              <a:lnSpc>
                <a:spcPct val="102000"/>
              </a:lnSpc>
            </a:pPr>
            <a:r>
              <a:rPr lang="en-US" sz="1000" spc="-16" dirty="0" smtClean="0">
                <a:solidFill>
                  <a:srgbClr val="93C5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b="1" dirty="0">
                <a:solidFill>
                  <a:srgbClr val="3D3C2C"/>
                </a:solidFill>
                <a:cs typeface="Century Gothic"/>
              </a:rPr>
              <a:t>Ascending</a:t>
            </a:r>
            <a:r>
              <a:rPr lang="en-US" sz="2400" b="1" spc="-105" dirty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400" b="1" dirty="0">
                <a:solidFill>
                  <a:srgbClr val="3D3C2C"/>
                </a:solidFill>
                <a:cs typeface="Century Gothic"/>
              </a:rPr>
              <a:t>pal</a:t>
            </a:r>
            <a:r>
              <a:rPr lang="en-US" sz="2400" b="1" spc="-9" dirty="0">
                <a:solidFill>
                  <a:srgbClr val="3D3C2C"/>
                </a:solidFill>
                <a:cs typeface="Century Gothic"/>
              </a:rPr>
              <a:t>a</a:t>
            </a:r>
            <a:r>
              <a:rPr lang="en-US" sz="2400" b="1" dirty="0">
                <a:solidFill>
                  <a:srgbClr val="3D3C2C"/>
                </a:solidFill>
                <a:cs typeface="Century Gothic"/>
              </a:rPr>
              <a:t>tine </a:t>
            </a:r>
            <a:r>
              <a:rPr lang="en-US" sz="2400" dirty="0">
                <a:solidFill>
                  <a:srgbClr val="3D3C2C"/>
                </a:solidFill>
                <a:cs typeface="Century Gothic"/>
              </a:rPr>
              <a:t>branch</a:t>
            </a:r>
            <a:r>
              <a:rPr lang="en-US" sz="2400" spc="-88" dirty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400" dirty="0">
                <a:solidFill>
                  <a:srgbClr val="3D3C2C"/>
                </a:solidFill>
                <a:cs typeface="Century Gothic"/>
              </a:rPr>
              <a:t>of</a:t>
            </a:r>
            <a:r>
              <a:rPr lang="en-US" sz="2400" spc="-34" dirty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400" dirty="0">
                <a:solidFill>
                  <a:srgbClr val="3D3C2C"/>
                </a:solidFill>
                <a:cs typeface="Century Gothic"/>
              </a:rPr>
              <a:t>the</a:t>
            </a:r>
            <a:r>
              <a:rPr lang="en-US" sz="2400" spc="-29" dirty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400" dirty="0">
                <a:solidFill>
                  <a:srgbClr val="3D3C2C"/>
                </a:solidFill>
                <a:cs typeface="Century Gothic"/>
              </a:rPr>
              <a:t>facial </a:t>
            </a:r>
            <a:r>
              <a:rPr lang="en-US" sz="2400" dirty="0" smtClean="0">
                <a:solidFill>
                  <a:srgbClr val="3D3C2C"/>
                </a:solidFill>
                <a:cs typeface="Century Gothic"/>
              </a:rPr>
              <a:t>artery</a:t>
            </a:r>
            <a:endParaRPr lang="en-US" sz="2400" dirty="0" smtClean="0">
              <a:solidFill>
                <a:srgbClr val="3D3C2C"/>
              </a:solidFill>
              <a:cs typeface="Century Gothic"/>
            </a:endParaRPr>
          </a:p>
          <a:p>
            <a:pPr marL="329565" indent="-285750">
              <a:lnSpc>
                <a:spcPct val="102000"/>
              </a:lnSpc>
            </a:pPr>
            <a:r>
              <a:rPr lang="en-US" sz="2400" b="1" dirty="0" smtClean="0">
                <a:solidFill>
                  <a:srgbClr val="3D3C2C"/>
                </a:solidFill>
                <a:cs typeface="Century Gothic"/>
              </a:rPr>
              <a:t>Pharyngeal</a:t>
            </a:r>
            <a:r>
              <a:rPr lang="en-US" sz="2400" b="1" spc="-118" dirty="0" smtClean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400" b="1" dirty="0">
                <a:solidFill>
                  <a:srgbClr val="3D3C2C"/>
                </a:solidFill>
                <a:cs typeface="Century Gothic"/>
              </a:rPr>
              <a:t>branch </a:t>
            </a:r>
            <a:r>
              <a:rPr lang="en-US" sz="2400" dirty="0">
                <a:solidFill>
                  <a:srgbClr val="3D3C2C"/>
                </a:solidFill>
                <a:cs typeface="Century Gothic"/>
              </a:rPr>
              <a:t>of</a:t>
            </a:r>
            <a:r>
              <a:rPr lang="en-US" sz="2400" spc="-34" dirty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400" dirty="0">
                <a:solidFill>
                  <a:srgbClr val="3D3C2C"/>
                </a:solidFill>
                <a:cs typeface="Century Gothic"/>
              </a:rPr>
              <a:t>the</a:t>
            </a:r>
            <a:r>
              <a:rPr lang="en-US" sz="2400" spc="-29" dirty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400" dirty="0">
                <a:solidFill>
                  <a:srgbClr val="3D3C2C"/>
                </a:solidFill>
                <a:cs typeface="Century Gothic"/>
              </a:rPr>
              <a:t>internal maxi</a:t>
            </a:r>
            <a:r>
              <a:rPr lang="en-US" sz="2400" spc="19" dirty="0">
                <a:solidFill>
                  <a:srgbClr val="3D3C2C"/>
                </a:solidFill>
                <a:cs typeface="Century Gothic"/>
              </a:rPr>
              <a:t>l</a:t>
            </a:r>
            <a:r>
              <a:rPr lang="en-US" sz="2400" spc="14" dirty="0">
                <a:solidFill>
                  <a:srgbClr val="3D3C2C"/>
                </a:solidFill>
                <a:cs typeface="Century Gothic"/>
              </a:rPr>
              <a:t>l</a:t>
            </a:r>
            <a:r>
              <a:rPr lang="en-US" sz="2400" dirty="0">
                <a:solidFill>
                  <a:srgbClr val="3D3C2C"/>
                </a:solidFill>
                <a:cs typeface="Century Gothic"/>
              </a:rPr>
              <a:t>ary</a:t>
            </a:r>
            <a:r>
              <a:rPr lang="en-US" sz="2400" spc="-130" dirty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400" dirty="0" smtClean="0">
                <a:solidFill>
                  <a:srgbClr val="3D3C2C"/>
                </a:solidFill>
                <a:cs typeface="Century Gothic"/>
              </a:rPr>
              <a:t>artery</a:t>
            </a:r>
            <a:r>
              <a:rPr lang="en-US" sz="1000" spc="-16" dirty="0" smtClean="0">
                <a:solidFill>
                  <a:srgbClr val="93C5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endParaRPr lang="en-US" sz="1000" spc="-16" dirty="0" smtClean="0">
              <a:solidFill>
                <a:srgbClr val="93C5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329565" indent="-285750">
              <a:lnSpc>
                <a:spcPct val="102000"/>
              </a:lnSpc>
            </a:pPr>
            <a:r>
              <a:rPr lang="en-US" sz="2400" dirty="0" smtClean="0">
                <a:solidFill>
                  <a:srgbClr val="3D3C2C"/>
                </a:solidFill>
                <a:cs typeface="Century Gothic"/>
              </a:rPr>
              <a:t>Artery</a:t>
            </a:r>
            <a:r>
              <a:rPr lang="en-US" sz="2400" spc="-71" dirty="0" smtClean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400" dirty="0">
                <a:solidFill>
                  <a:srgbClr val="3D3C2C"/>
                </a:solidFill>
                <a:cs typeface="Century Gothic"/>
              </a:rPr>
              <a:t>of</a:t>
            </a:r>
            <a:r>
              <a:rPr lang="en-US" sz="2400" spc="-19" dirty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400" dirty="0" smtClean="0">
                <a:solidFill>
                  <a:srgbClr val="3D3C2C"/>
                </a:solidFill>
                <a:cs typeface="Century Gothic"/>
              </a:rPr>
              <a:t>the </a:t>
            </a:r>
            <a:r>
              <a:rPr lang="en-US" sz="2000" baseline="-1000" dirty="0" err="1" smtClean="0">
                <a:solidFill>
                  <a:srgbClr val="3D3C2C"/>
                </a:solidFill>
                <a:cs typeface="Century Gothic"/>
              </a:rPr>
              <a:t>pt</a:t>
            </a:r>
            <a:r>
              <a:rPr lang="en-US" sz="2000" spc="-9" baseline="-1000" dirty="0" err="1" smtClean="0">
                <a:solidFill>
                  <a:srgbClr val="3D3C2C"/>
                </a:solidFill>
                <a:cs typeface="Century Gothic"/>
              </a:rPr>
              <a:t>e</a:t>
            </a:r>
            <a:r>
              <a:rPr lang="en-US" sz="2000" baseline="-1000" dirty="0" err="1" smtClean="0">
                <a:solidFill>
                  <a:srgbClr val="3D3C2C"/>
                </a:solidFill>
                <a:cs typeface="Century Gothic"/>
              </a:rPr>
              <a:t>r</a:t>
            </a:r>
            <a:r>
              <a:rPr lang="en-US" sz="2000" spc="9" baseline="-1000" dirty="0" err="1" smtClean="0">
                <a:solidFill>
                  <a:srgbClr val="3D3C2C"/>
                </a:solidFill>
                <a:cs typeface="Century Gothic"/>
              </a:rPr>
              <a:t>y</a:t>
            </a:r>
            <a:r>
              <a:rPr lang="en-US" sz="2000" baseline="-1000" dirty="0" err="1" smtClean="0">
                <a:solidFill>
                  <a:srgbClr val="3D3C2C"/>
                </a:solidFill>
                <a:cs typeface="Century Gothic"/>
              </a:rPr>
              <a:t>goid</a:t>
            </a:r>
            <a:r>
              <a:rPr lang="en-US" sz="2000" spc="-108" baseline="-1000" dirty="0" smtClean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000" baseline="-1000" dirty="0" smtClean="0">
                <a:solidFill>
                  <a:srgbClr val="3D3C2C"/>
                </a:solidFill>
                <a:cs typeface="Century Gothic"/>
              </a:rPr>
              <a:t>canal</a:t>
            </a:r>
            <a:endParaRPr lang="en-US" sz="2000" baseline="-1000" dirty="0" smtClean="0">
              <a:solidFill>
                <a:srgbClr val="3D3C2C"/>
              </a:solidFill>
              <a:cs typeface="Century Gothic"/>
            </a:endParaRPr>
          </a:p>
          <a:p>
            <a:pPr marL="329565" indent="-285750">
              <a:lnSpc>
                <a:spcPct val="102000"/>
              </a:lnSpc>
            </a:pPr>
            <a:r>
              <a:rPr lang="en-US" sz="2400" dirty="0" smtClean="0">
                <a:solidFill>
                  <a:srgbClr val="3D3C2C"/>
                </a:solidFill>
                <a:cs typeface="Century Gothic"/>
              </a:rPr>
              <a:t>As</a:t>
            </a:r>
            <a:r>
              <a:rPr lang="en-US" sz="2400" spc="9" dirty="0" smtClean="0">
                <a:solidFill>
                  <a:srgbClr val="3D3C2C"/>
                </a:solidFill>
                <a:cs typeface="Century Gothic"/>
              </a:rPr>
              <a:t>c</a:t>
            </a:r>
            <a:r>
              <a:rPr lang="en-US" sz="2400" dirty="0" smtClean="0">
                <a:solidFill>
                  <a:srgbClr val="3D3C2C"/>
                </a:solidFill>
                <a:cs typeface="Century Gothic"/>
              </a:rPr>
              <a:t>ending</a:t>
            </a:r>
            <a:r>
              <a:rPr lang="en-US" sz="2400" spc="-115" dirty="0" smtClean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400" dirty="0">
                <a:solidFill>
                  <a:srgbClr val="3D3C2C"/>
                </a:solidFill>
                <a:cs typeface="Century Gothic"/>
              </a:rPr>
              <a:t>cer</a:t>
            </a:r>
            <a:r>
              <a:rPr lang="en-US" sz="2400" spc="25" dirty="0">
                <a:solidFill>
                  <a:srgbClr val="3D3C2C"/>
                </a:solidFill>
                <a:cs typeface="Century Gothic"/>
              </a:rPr>
              <a:t>v</a:t>
            </a:r>
            <a:r>
              <a:rPr lang="en-US" sz="2400" dirty="0">
                <a:solidFill>
                  <a:srgbClr val="3D3C2C"/>
                </a:solidFill>
                <a:cs typeface="Century Gothic"/>
              </a:rPr>
              <a:t>i</a:t>
            </a:r>
            <a:r>
              <a:rPr lang="en-US" sz="2400" spc="4" dirty="0">
                <a:solidFill>
                  <a:srgbClr val="3D3C2C"/>
                </a:solidFill>
                <a:cs typeface="Century Gothic"/>
              </a:rPr>
              <a:t>c</a:t>
            </a:r>
            <a:r>
              <a:rPr lang="en-US" sz="2400" dirty="0">
                <a:solidFill>
                  <a:srgbClr val="3D3C2C"/>
                </a:solidFill>
                <a:cs typeface="Century Gothic"/>
              </a:rPr>
              <a:t>al bran</a:t>
            </a:r>
            <a:r>
              <a:rPr lang="en-US" sz="2400" spc="9" dirty="0">
                <a:solidFill>
                  <a:srgbClr val="3D3C2C"/>
                </a:solidFill>
                <a:cs typeface="Century Gothic"/>
              </a:rPr>
              <a:t>c</a:t>
            </a:r>
            <a:r>
              <a:rPr lang="en-US" sz="2400" dirty="0">
                <a:solidFill>
                  <a:srgbClr val="3D3C2C"/>
                </a:solidFill>
                <a:cs typeface="Century Gothic"/>
              </a:rPr>
              <a:t>h</a:t>
            </a:r>
            <a:r>
              <a:rPr lang="en-US" sz="2400" spc="-88" dirty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400" spc="-9" dirty="0">
                <a:solidFill>
                  <a:srgbClr val="3D3C2C"/>
                </a:solidFill>
                <a:cs typeface="Century Gothic"/>
              </a:rPr>
              <a:t>o</a:t>
            </a:r>
            <a:r>
              <a:rPr lang="en-US" sz="2400" dirty="0">
                <a:solidFill>
                  <a:srgbClr val="3D3C2C"/>
                </a:solidFill>
                <a:cs typeface="Century Gothic"/>
              </a:rPr>
              <a:t>f</a:t>
            </a:r>
            <a:r>
              <a:rPr lang="en-US" sz="2400" spc="-24" dirty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400" dirty="0">
                <a:solidFill>
                  <a:srgbClr val="3D3C2C"/>
                </a:solidFill>
                <a:cs typeface="Century Gothic"/>
              </a:rPr>
              <a:t>the </a:t>
            </a:r>
            <a:r>
              <a:rPr lang="en-US" sz="2400" dirty="0" err="1">
                <a:solidFill>
                  <a:srgbClr val="3D3C2C"/>
                </a:solidFill>
                <a:cs typeface="Century Gothic"/>
              </a:rPr>
              <a:t>thyro</a:t>
            </a:r>
            <a:r>
              <a:rPr lang="en-US" sz="2400" spc="4" dirty="0" err="1">
                <a:solidFill>
                  <a:srgbClr val="3D3C2C"/>
                </a:solidFill>
                <a:cs typeface="Century Gothic"/>
              </a:rPr>
              <a:t>c</a:t>
            </a:r>
            <a:r>
              <a:rPr lang="en-US" sz="2400" dirty="0" err="1">
                <a:solidFill>
                  <a:srgbClr val="3D3C2C"/>
                </a:solidFill>
                <a:cs typeface="Century Gothic"/>
              </a:rPr>
              <a:t>er</a:t>
            </a:r>
            <a:r>
              <a:rPr lang="en-US" sz="2400" spc="19" dirty="0" err="1">
                <a:solidFill>
                  <a:srgbClr val="3D3C2C"/>
                </a:solidFill>
                <a:cs typeface="Century Gothic"/>
              </a:rPr>
              <a:t>v</a:t>
            </a:r>
            <a:r>
              <a:rPr lang="en-US" sz="2400" dirty="0" err="1">
                <a:solidFill>
                  <a:srgbClr val="3D3C2C"/>
                </a:solidFill>
                <a:cs typeface="Century Gothic"/>
              </a:rPr>
              <a:t>i</a:t>
            </a:r>
            <a:r>
              <a:rPr lang="en-US" sz="2400" spc="4" dirty="0" err="1">
                <a:solidFill>
                  <a:srgbClr val="3D3C2C"/>
                </a:solidFill>
                <a:cs typeface="Century Gothic"/>
              </a:rPr>
              <a:t>c</a:t>
            </a:r>
            <a:r>
              <a:rPr lang="en-US" sz="2400" dirty="0" err="1">
                <a:solidFill>
                  <a:srgbClr val="3D3C2C"/>
                </a:solidFill>
                <a:cs typeface="Century Gothic"/>
              </a:rPr>
              <a:t>al</a:t>
            </a:r>
            <a:r>
              <a:rPr lang="en-US" sz="2400" spc="-172" dirty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400" dirty="0" smtClean="0">
                <a:solidFill>
                  <a:srgbClr val="3D3C2C"/>
                </a:solidFill>
                <a:cs typeface="Century Gothic"/>
              </a:rPr>
              <a:t>trun</a:t>
            </a:r>
            <a:r>
              <a:rPr lang="en-US" sz="2400" spc="-9" dirty="0" smtClean="0">
                <a:solidFill>
                  <a:srgbClr val="3D3C2C"/>
                </a:solidFill>
                <a:cs typeface="Century Gothic"/>
              </a:rPr>
              <a:t>k</a:t>
            </a:r>
            <a:r>
              <a:rPr lang="en-US" sz="2400" dirty="0" smtClean="0">
                <a:solidFill>
                  <a:srgbClr val="3D3C2C"/>
                </a:solidFill>
                <a:cs typeface="Century Gothic"/>
              </a:rPr>
              <a:t>.</a:t>
            </a:r>
            <a:endParaRPr lang="en-US" sz="2400" dirty="0" smtClean="0">
              <a:cs typeface="Century Gothic"/>
            </a:endParaRPr>
          </a:p>
          <a:p>
            <a:pPr marL="329565" indent="-285750">
              <a:lnSpc>
                <a:spcPct val="102000"/>
              </a:lnSpc>
            </a:pPr>
            <a:endParaRPr lang="en-US" sz="2400" dirty="0">
              <a:solidFill>
                <a:srgbClr val="3D3C2C"/>
              </a:solidFill>
              <a:cs typeface="Century Gothic"/>
            </a:endParaRPr>
          </a:p>
          <a:p>
            <a:pPr marL="43815" indent="0">
              <a:lnSpc>
                <a:spcPct val="102000"/>
              </a:lnSpc>
              <a:buNone/>
            </a:pPr>
            <a:r>
              <a:rPr lang="en-US" sz="2400" dirty="0">
                <a:solidFill>
                  <a:srgbClr val="3D3C2C"/>
                </a:solidFill>
                <a:cs typeface="Century Gothic"/>
              </a:rPr>
              <a:t>P</a:t>
            </a:r>
            <a:r>
              <a:rPr lang="en-US" sz="2400" dirty="0" smtClean="0">
                <a:solidFill>
                  <a:srgbClr val="3D3C2C"/>
                </a:solidFill>
                <a:cs typeface="Century Gothic"/>
              </a:rPr>
              <a:t>har</a:t>
            </a:r>
            <a:r>
              <a:rPr lang="en-US" sz="2400" spc="-9" dirty="0" smtClean="0">
                <a:solidFill>
                  <a:srgbClr val="3D3C2C"/>
                </a:solidFill>
                <a:cs typeface="Century Gothic"/>
              </a:rPr>
              <a:t>y</a:t>
            </a:r>
            <a:r>
              <a:rPr lang="en-US" sz="2400" dirty="0" smtClean="0">
                <a:solidFill>
                  <a:srgbClr val="3D3C2C"/>
                </a:solidFill>
                <a:cs typeface="Century Gothic"/>
              </a:rPr>
              <a:t>ng</a:t>
            </a:r>
            <a:r>
              <a:rPr lang="en-US" sz="2400" spc="9" dirty="0" smtClean="0">
                <a:solidFill>
                  <a:srgbClr val="3D3C2C"/>
                </a:solidFill>
                <a:cs typeface="Century Gothic"/>
              </a:rPr>
              <a:t>e</a:t>
            </a:r>
            <a:r>
              <a:rPr lang="en-US" sz="2400" dirty="0" smtClean="0">
                <a:solidFill>
                  <a:srgbClr val="3D3C2C"/>
                </a:solidFill>
                <a:cs typeface="Century Gothic"/>
              </a:rPr>
              <a:t>al</a:t>
            </a:r>
            <a:r>
              <a:rPr lang="en-US" sz="2400" spc="-29" dirty="0" smtClean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400" dirty="0">
                <a:solidFill>
                  <a:srgbClr val="3D3C2C"/>
                </a:solidFill>
                <a:cs typeface="Century Gothic"/>
              </a:rPr>
              <a:t>plexus</a:t>
            </a:r>
            <a:r>
              <a:rPr lang="en-US" sz="2400" spc="-14" dirty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400" dirty="0">
                <a:solidFill>
                  <a:srgbClr val="3D3C2C"/>
                </a:solidFill>
                <a:cs typeface="Century Gothic"/>
              </a:rPr>
              <a:t>and</a:t>
            </a:r>
            <a:r>
              <a:rPr lang="en-US" sz="2400" spc="-9" dirty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400" dirty="0">
                <a:solidFill>
                  <a:srgbClr val="3D3C2C"/>
                </a:solidFill>
                <a:cs typeface="Century Gothic"/>
              </a:rPr>
              <a:t>the </a:t>
            </a:r>
            <a:r>
              <a:rPr lang="en-US" sz="2400" dirty="0">
                <a:cs typeface="Century Gothic"/>
              </a:rPr>
              <a:t> </a:t>
            </a:r>
            <a:r>
              <a:rPr lang="en-US" sz="2400" dirty="0" err="1">
                <a:solidFill>
                  <a:srgbClr val="3D3C2C"/>
                </a:solidFill>
                <a:cs typeface="Century Gothic"/>
              </a:rPr>
              <a:t>p</a:t>
            </a:r>
            <a:r>
              <a:rPr lang="en-US" sz="2400" spc="-9" dirty="0" err="1">
                <a:solidFill>
                  <a:srgbClr val="3D3C2C"/>
                </a:solidFill>
                <a:cs typeface="Century Gothic"/>
              </a:rPr>
              <a:t>t</a:t>
            </a:r>
            <a:r>
              <a:rPr lang="en-US" sz="2400" dirty="0" err="1">
                <a:solidFill>
                  <a:srgbClr val="3D3C2C"/>
                </a:solidFill>
                <a:cs typeface="Century Gothic"/>
              </a:rPr>
              <a:t>erygoid</a:t>
            </a:r>
            <a:r>
              <a:rPr lang="en-US" sz="2400" spc="-24" dirty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400" dirty="0">
                <a:solidFill>
                  <a:srgbClr val="3D3C2C"/>
                </a:solidFill>
                <a:cs typeface="Century Gothic"/>
              </a:rPr>
              <a:t>plex</a:t>
            </a:r>
            <a:r>
              <a:rPr lang="en-US" sz="2400" spc="-14" dirty="0">
                <a:solidFill>
                  <a:srgbClr val="3D3C2C"/>
                </a:solidFill>
                <a:cs typeface="Century Gothic"/>
              </a:rPr>
              <a:t>u</a:t>
            </a:r>
            <a:r>
              <a:rPr lang="en-US" sz="2400" dirty="0">
                <a:solidFill>
                  <a:srgbClr val="3D3C2C"/>
                </a:solidFill>
                <a:cs typeface="Century Gothic"/>
              </a:rPr>
              <a:t>s fol</a:t>
            </a:r>
            <a:r>
              <a:rPr lang="en-US" sz="2400" spc="-14" dirty="0">
                <a:solidFill>
                  <a:srgbClr val="3D3C2C"/>
                </a:solidFill>
                <a:cs typeface="Century Gothic"/>
              </a:rPr>
              <a:t>l</a:t>
            </a:r>
            <a:r>
              <a:rPr lang="en-US" sz="2400" dirty="0">
                <a:solidFill>
                  <a:srgbClr val="3D3C2C"/>
                </a:solidFill>
                <a:cs typeface="Century Gothic"/>
              </a:rPr>
              <a:t>owing ul</a:t>
            </a:r>
            <a:r>
              <a:rPr lang="en-US" sz="2400" spc="-14" dirty="0">
                <a:solidFill>
                  <a:srgbClr val="3D3C2C"/>
                </a:solidFill>
                <a:cs typeface="Century Gothic"/>
              </a:rPr>
              <a:t>t</a:t>
            </a:r>
            <a:r>
              <a:rPr lang="en-US" sz="2400" dirty="0">
                <a:solidFill>
                  <a:srgbClr val="3D3C2C"/>
                </a:solidFill>
                <a:cs typeface="Century Gothic"/>
              </a:rPr>
              <a:t>i</a:t>
            </a:r>
            <a:r>
              <a:rPr lang="en-US" sz="2400" spc="-9" dirty="0">
                <a:solidFill>
                  <a:srgbClr val="3D3C2C"/>
                </a:solidFill>
                <a:cs typeface="Century Gothic"/>
              </a:rPr>
              <a:t>m</a:t>
            </a:r>
            <a:r>
              <a:rPr lang="en-US" sz="2400" dirty="0">
                <a:solidFill>
                  <a:srgbClr val="3D3C2C"/>
                </a:solidFill>
                <a:cs typeface="Century Gothic"/>
              </a:rPr>
              <a:t>a</a:t>
            </a:r>
            <a:r>
              <a:rPr lang="en-US" sz="2400" spc="-9" dirty="0">
                <a:solidFill>
                  <a:srgbClr val="3D3C2C"/>
                </a:solidFill>
                <a:cs typeface="Century Gothic"/>
              </a:rPr>
              <a:t>t</a:t>
            </a:r>
            <a:r>
              <a:rPr lang="en-US" sz="2400" dirty="0">
                <a:solidFill>
                  <a:srgbClr val="3D3C2C"/>
                </a:solidFill>
                <a:cs typeface="Century Gothic"/>
              </a:rPr>
              <a:t>ely</a:t>
            </a:r>
            <a:r>
              <a:rPr lang="en-US" sz="2400" spc="9" dirty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400" dirty="0">
                <a:solidFill>
                  <a:srgbClr val="3D3C2C"/>
                </a:solidFill>
                <a:cs typeface="Century Gothic"/>
              </a:rPr>
              <a:t>into </a:t>
            </a:r>
            <a:r>
              <a:rPr lang="en-US" sz="2400" spc="-9" dirty="0">
                <a:solidFill>
                  <a:srgbClr val="3D3C2C"/>
                </a:solidFill>
                <a:cs typeface="Century Gothic"/>
              </a:rPr>
              <a:t>t</a:t>
            </a:r>
            <a:r>
              <a:rPr lang="en-US" sz="2400" dirty="0">
                <a:solidFill>
                  <a:srgbClr val="3D3C2C"/>
                </a:solidFill>
                <a:cs typeface="Century Gothic"/>
              </a:rPr>
              <a:t>he </a:t>
            </a:r>
            <a:r>
              <a:rPr lang="en-US" sz="2400" b="1" dirty="0">
                <a:solidFill>
                  <a:srgbClr val="3D3C2C"/>
                </a:solidFill>
                <a:cs typeface="Century Gothic"/>
              </a:rPr>
              <a:t>facial</a:t>
            </a:r>
            <a:r>
              <a:rPr lang="en-US" sz="2400" b="1" spc="-9" dirty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400" b="1" dirty="0">
                <a:solidFill>
                  <a:srgbClr val="3D3C2C"/>
                </a:solidFill>
                <a:cs typeface="Century Gothic"/>
              </a:rPr>
              <a:t>and inter</a:t>
            </a:r>
            <a:r>
              <a:rPr lang="en-US" sz="2400" b="1" spc="-9" dirty="0">
                <a:solidFill>
                  <a:srgbClr val="3D3C2C"/>
                </a:solidFill>
                <a:cs typeface="Century Gothic"/>
              </a:rPr>
              <a:t>n</a:t>
            </a:r>
            <a:r>
              <a:rPr lang="en-US" sz="2400" b="1" dirty="0">
                <a:solidFill>
                  <a:srgbClr val="3D3C2C"/>
                </a:solidFill>
                <a:cs typeface="Century Gothic"/>
              </a:rPr>
              <a:t>al ju</a:t>
            </a:r>
            <a:r>
              <a:rPr lang="en-US" sz="2400" b="1" spc="-9" dirty="0">
                <a:solidFill>
                  <a:srgbClr val="3D3C2C"/>
                </a:solidFill>
                <a:cs typeface="Century Gothic"/>
              </a:rPr>
              <a:t>g</a:t>
            </a:r>
            <a:r>
              <a:rPr lang="en-US" sz="2400" b="1" dirty="0">
                <a:solidFill>
                  <a:srgbClr val="3D3C2C"/>
                </a:solidFill>
                <a:cs typeface="Century Gothic"/>
              </a:rPr>
              <a:t>ular</a:t>
            </a:r>
            <a:r>
              <a:rPr lang="en-US" sz="2400" b="1" spc="9" dirty="0">
                <a:solidFill>
                  <a:srgbClr val="3D3C2C"/>
                </a:solidFill>
                <a:cs typeface="Century Gothic"/>
              </a:rPr>
              <a:t> </a:t>
            </a:r>
            <a:r>
              <a:rPr lang="en-US" sz="2400" b="1" dirty="0">
                <a:solidFill>
                  <a:srgbClr val="3D3C2C"/>
                </a:solidFill>
                <a:cs typeface="Century Gothic"/>
              </a:rPr>
              <a:t>veins.</a:t>
            </a:r>
            <a:endParaRPr lang="en-US" sz="2400" b="1" dirty="0">
              <a:solidFill>
                <a:srgbClr val="3D3C2C"/>
              </a:solidFill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{CF9BCC99-C3C2-1B4D-9090-EA6DD3D0AC69}tf10001069</Template>
  <TotalTime>0</TotalTime>
  <Words>7145</Words>
  <Application>WPS Presentation</Application>
  <PresentationFormat>On-screen Show (4:3)</PresentationFormat>
  <Paragraphs>267</Paragraphs>
  <Slides>36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52" baseType="lpstr">
      <vt:lpstr>Arial</vt:lpstr>
      <vt:lpstr>SimSun</vt:lpstr>
      <vt:lpstr>Wingdings</vt:lpstr>
      <vt:lpstr>Century Gothic</vt:lpstr>
      <vt:lpstr>Calibri</vt:lpstr>
      <vt:lpstr>Tahoma</vt:lpstr>
      <vt:lpstr>Times New Roman</vt:lpstr>
      <vt:lpstr>Wingdings 3</vt:lpstr>
      <vt:lpstr>Symbol</vt:lpstr>
      <vt:lpstr>Times New Roman</vt:lpstr>
      <vt:lpstr>Century Gothic</vt:lpstr>
      <vt:lpstr>Microsoft YaHei</vt:lpstr>
      <vt:lpstr>Arial Unicode MS</vt:lpstr>
      <vt:lpstr>Cascadia Code</vt:lpstr>
      <vt:lpstr>Default Design</vt:lpstr>
      <vt:lpstr>Photoshop.Image.8</vt:lpstr>
      <vt:lpstr>ADENOIDITIS</vt:lpstr>
      <vt:lpstr>University Motto, Vision, Values &amp; Goals </vt:lpstr>
      <vt:lpstr>Sequence of LGIS</vt:lpstr>
      <vt:lpstr>Learning Objectives</vt:lpstr>
      <vt:lpstr>Prof Umer Model Of Integrated Lecture</vt:lpstr>
      <vt:lpstr>Spiral Integration With Anatomy</vt:lpstr>
      <vt:lpstr>Development of Adenoids</vt:lpstr>
      <vt:lpstr>Anatomy Of Adenoid</vt:lpstr>
      <vt:lpstr>Arterial Supply &amp; Venous Drainage</vt:lpstr>
      <vt:lpstr>Nerve supply &amp; Lymphatics</vt:lpstr>
      <vt:lpstr>Horizontal Integration With Pathology And Histopathology</vt:lpstr>
      <vt:lpstr>Pathological effects of Adenoid </vt:lpstr>
      <vt:lpstr>Integration With Pathophysiology</vt:lpstr>
      <vt:lpstr>Clinical Features</vt:lpstr>
      <vt:lpstr>General Symptoms</vt:lpstr>
      <vt:lpstr>Diagnosis	</vt:lpstr>
      <vt:lpstr>POSTERIOR RHINOSCOPY</vt:lpstr>
      <vt:lpstr>NASOPHARYGOSCOPY</vt:lpstr>
      <vt:lpstr>Integration With Radiology</vt:lpstr>
      <vt:lpstr>X-Ray soft tissue nasopharynx- lateral view </vt:lpstr>
      <vt:lpstr>CT SCAN NOSE </vt:lpstr>
      <vt:lpstr>Differential Diagnosis</vt:lpstr>
      <vt:lpstr>Management/Treatment</vt:lpstr>
      <vt:lpstr>Medical Treatment</vt:lpstr>
      <vt:lpstr>Surgical Treatment</vt:lpstr>
      <vt:lpstr>PowerPoint 演示文稿</vt:lpstr>
      <vt:lpstr>St. Claire	Thomson	Adenoid Curette</vt:lpstr>
      <vt:lpstr>Position for Adenoidectomy </vt:lpstr>
      <vt:lpstr>Complications</vt:lpstr>
      <vt:lpstr>Contd.</vt:lpstr>
      <vt:lpstr>Post Operative Care</vt:lpstr>
      <vt:lpstr>Research</vt:lpstr>
      <vt:lpstr>Biomedical Ethics</vt:lpstr>
      <vt:lpstr>Family Medicine</vt:lpstr>
      <vt:lpstr>Artificial Intelligence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otosclerosis</dc:title>
  <dc:creator>acer</dc:creator>
  <cp:lastModifiedBy>Fatima Shahid</cp:lastModifiedBy>
  <cp:revision>158</cp:revision>
  <dcterms:created xsi:type="dcterms:W3CDTF">2006-12-04T15:20:00Z</dcterms:created>
  <dcterms:modified xsi:type="dcterms:W3CDTF">2025-02-06T08:02:12Z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20315DCF08754508B64DA239AFD304B9_12</vt:lpwstr>
  </property>
  <property fmtid="{D5CDD505-2E9C-101B-9397-08002B2CF9AE}" pid="3" name="KSOProductBuildVer">
    <vt:lpwstr>1033-12.2.0.19805</vt:lpwstr>
  </property>
</Properties>
</file>