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0"/>
  </p:notesMasterIdLst>
  <p:sldIdLst>
    <p:sldId id="273" r:id="rId2"/>
    <p:sldId id="335" r:id="rId3"/>
    <p:sldId id="336" r:id="rId4"/>
    <p:sldId id="364" r:id="rId5"/>
    <p:sldId id="275" r:id="rId6"/>
    <p:sldId id="270" r:id="rId7"/>
    <p:sldId id="271" r:id="rId8"/>
    <p:sldId id="337" r:id="rId9"/>
    <p:sldId id="272" r:id="rId10"/>
    <p:sldId id="346" r:id="rId11"/>
    <p:sldId id="256" r:id="rId12"/>
    <p:sldId id="276" r:id="rId13"/>
    <p:sldId id="257" r:id="rId14"/>
    <p:sldId id="338" r:id="rId15"/>
    <p:sldId id="356" r:id="rId16"/>
    <p:sldId id="258" r:id="rId17"/>
    <p:sldId id="347" r:id="rId18"/>
    <p:sldId id="357" r:id="rId19"/>
    <p:sldId id="351" r:id="rId20"/>
    <p:sldId id="352" r:id="rId21"/>
    <p:sldId id="353" r:id="rId22"/>
    <p:sldId id="259" r:id="rId23"/>
    <p:sldId id="277" r:id="rId24"/>
    <p:sldId id="354" r:id="rId25"/>
    <p:sldId id="355" r:id="rId26"/>
    <p:sldId id="358" r:id="rId27"/>
    <p:sldId id="359" r:id="rId28"/>
    <p:sldId id="263" r:id="rId29"/>
    <p:sldId id="360" r:id="rId30"/>
    <p:sldId id="361" r:id="rId31"/>
    <p:sldId id="264" r:id="rId32"/>
    <p:sldId id="265" r:id="rId33"/>
    <p:sldId id="269" r:id="rId34"/>
    <p:sldId id="342" r:id="rId35"/>
    <p:sldId id="343" r:id="rId36"/>
    <p:sldId id="362" r:id="rId37"/>
    <p:sldId id="330" r:id="rId38"/>
    <p:sldId id="27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6374" autoAdjust="0"/>
  </p:normalViewPr>
  <p:slideViewPr>
    <p:cSldViewPr>
      <p:cViewPr varScale="1">
        <p:scale>
          <a:sx n="83" d="100"/>
          <a:sy n="83" d="100"/>
        </p:scale>
        <p:origin x="494" y="82"/>
      </p:cViewPr>
      <p:guideLst>
        <p:guide orient="horz" pos="2160"/>
        <p:guide pos="3840"/>
      </p:guideLst>
    </p:cSldViewPr>
  </p:slideViewPr>
  <p:outlineViewPr>
    <p:cViewPr>
      <p:scale>
        <a:sx n="33" d="100"/>
        <a:sy n="33" d="100"/>
      </p:scale>
      <p:origin x="0" y="20045"/>
    </p:cViewPr>
  </p:outlineViewPr>
  <p:notesTextViewPr>
    <p:cViewPr>
      <p:scale>
        <a:sx n="1" d="1"/>
        <a:sy n="1" d="1"/>
      </p:scale>
      <p:origin x="0" y="0"/>
    </p:cViewPr>
  </p:notesTextViewPr>
  <p:sorterViewPr>
    <p:cViewPr>
      <p:scale>
        <a:sx n="152" d="100"/>
        <a:sy n="152" d="100"/>
      </p:scale>
      <p:origin x="0" y="16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0A31D815-D077-4866-A600-165E070A2D6F}" type="presOf" srcId="{F9CEBA05-2F10-437E-89B2-54F4D9FAF478}" destId="{5ED88519-AC6C-4AA3-B76D-812B93A167E4}"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A0416A29-364E-458C-90C5-1284F3C404E9}" type="presOf" srcId="{663C1E13-76F9-4B70-A2F2-CA23180743CE}" destId="{4822A78E-EAEC-401F-941A-3A84E13E2357}" srcOrd="2"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5990A8E9-7068-4CD0-BDC1-650288BAF401}" type="presOf" srcId="{663C1E13-76F9-4B70-A2F2-CA23180743CE}" destId="{B9330EE9-43E4-4FD4-8144-E92B1DD0FCDF}" srcOrd="1"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C63EEBE-12D9-4B46-A3D6-28286309B01D}" type="presOf" srcId="{DACAB5BA-B8B4-4D66-8B11-1D02259E020B}" destId="{87622A90-D0D8-4EA3-BC0D-D537801AF2B1}"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CD461FA2-0710-4EF6-AA5F-BD774C121CA7}" type="presOf" srcId="{399ACE2F-90C5-48B1-9E65-700A32562848}" destId="{7D3EFDB4-E5D1-439A-86D8-1FCF80D959BA}" srcOrd="2"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8DEEF35F-B436-4B54-B7F8-F04A2A69F5A6}" type="presOf" srcId="{188C389E-9423-41DE-9C5E-D4A7E95C7E62}" destId="{6DF3A3A0-5919-4E69-80DD-61760D6340A0}" srcOrd="0" destOrd="0" presId="urn:microsoft.com/office/officeart/2005/8/layout/gear1#1"/>
    <dgm:cxn modelId="{ED902FCE-FC6D-4D59-A8C3-CAA6A78FCEEC}" type="presOf" srcId="{399ACE2F-90C5-48B1-9E65-700A32562848}" destId="{23DC08E4-3725-4448-BFFF-1CCEA2F2987E}" srcOrd="1"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17623212-9C52-4B97-A93F-581E50A0EE7B}" type="presOf" srcId="{DACAB5BA-B8B4-4D66-8B11-1D02259E020B}" destId="{8BC64EA7-2794-42B6-96C9-F39A52CB985A}" srcOrd="2"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204135" y="1691399"/>
          <a:ext cx="1475689" cy="147568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a:latin typeface="Arial Black" pitchFamily="34" charset="0"/>
            </a:rPr>
            <a:t>Wisdom</a:t>
          </a:r>
        </a:p>
      </dsp:txBody>
      <dsp:txXfrm>
        <a:off x="1500814" y="2037072"/>
        <a:ext cx="882331" cy="758535"/>
      </dsp:txXfrm>
    </dsp:sp>
    <dsp:sp modelId="{93300324-D62F-4E58-B882-734182BDB462}">
      <dsp:nvSpPr>
        <dsp:cNvPr id="0" name=""/>
        <dsp:cNvSpPr/>
      </dsp:nvSpPr>
      <dsp:spPr>
        <a:xfrm>
          <a:off x="348799" y="1345846"/>
          <a:ext cx="1073228" cy="1073228"/>
        </a:xfrm>
        <a:prstGeom prst="gear6">
          <a:avLst/>
        </a:prstGeom>
        <a:solidFill>
          <a:schemeClr val="accent4">
            <a:hueOff val="-246306"/>
            <a:satOff val="7355"/>
            <a:lumOff val="28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latin typeface="Arial Black" pitchFamily="34" charset="0"/>
            </a:rPr>
            <a:t>Truth</a:t>
          </a:r>
          <a:r>
            <a:rPr lang="en-US" sz="1000" kern="1200" dirty="0"/>
            <a:t> </a:t>
          </a:r>
        </a:p>
      </dsp:txBody>
      <dsp:txXfrm>
        <a:off x="618987" y="1617667"/>
        <a:ext cx="532852" cy="529586"/>
      </dsp:txXfrm>
    </dsp:sp>
    <dsp:sp modelId="{59EDF28D-6C67-49D0-B5A1-DE5C3CBA2292}">
      <dsp:nvSpPr>
        <dsp:cNvPr id="0" name=""/>
        <dsp:cNvSpPr/>
      </dsp:nvSpPr>
      <dsp:spPr>
        <a:xfrm rot="20700000">
          <a:off x="949916" y="605428"/>
          <a:ext cx="1051544" cy="1051544"/>
        </a:xfrm>
        <a:prstGeom prst="gear6">
          <a:avLst/>
        </a:prstGeom>
        <a:solidFill>
          <a:schemeClr val="accent4">
            <a:hueOff val="-492612"/>
            <a:satOff val="14709"/>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a:latin typeface="Arial Black" pitchFamily="34" charset="0"/>
            </a:rPr>
            <a:t>Servic</a:t>
          </a:r>
          <a:r>
            <a:rPr lang="en-US" sz="1000" kern="1200">
              <a:latin typeface="Arial Black" pitchFamily="34" charset="0"/>
            </a:rPr>
            <a:t>e</a:t>
          </a:r>
          <a:r>
            <a:rPr lang="en-US" sz="1000" kern="1200"/>
            <a:t> </a:t>
          </a:r>
        </a:p>
      </dsp:txBody>
      <dsp:txXfrm rot="-20700000">
        <a:off x="1180551" y="836063"/>
        <a:ext cx="590275" cy="590275"/>
      </dsp:txXfrm>
    </dsp:sp>
    <dsp:sp modelId="{398423B3-DD54-4226-99D7-017EFC1488DF}">
      <dsp:nvSpPr>
        <dsp:cNvPr id="0" name=""/>
        <dsp:cNvSpPr/>
      </dsp:nvSpPr>
      <dsp:spPr>
        <a:xfrm>
          <a:off x="1078117" y="1480804"/>
          <a:ext cx="1888881" cy="1888881"/>
        </a:xfrm>
        <a:prstGeom prst="circularArrow">
          <a:avLst>
            <a:gd name="adj1" fmla="val 4688"/>
            <a:gd name="adj2" fmla="val 299029"/>
            <a:gd name="adj3" fmla="val 2464244"/>
            <a:gd name="adj4" fmla="val 15978039"/>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58732" y="1114867"/>
          <a:ext cx="1372390" cy="1372390"/>
        </a:xfrm>
        <a:prstGeom prst="leftCircularArrow">
          <a:avLst>
            <a:gd name="adj1" fmla="val 6452"/>
            <a:gd name="adj2" fmla="val 429999"/>
            <a:gd name="adj3" fmla="val 10489124"/>
            <a:gd name="adj4" fmla="val 14837806"/>
            <a:gd name="adj5" fmla="val 7527"/>
          </a:avLst>
        </a:prstGeom>
        <a:solidFill>
          <a:schemeClr val="accent4">
            <a:hueOff val="-246306"/>
            <a:satOff val="7355"/>
            <a:lumOff val="284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706683" y="381586"/>
          <a:ext cx="1479713" cy="1479713"/>
        </a:xfrm>
        <a:prstGeom prst="circularArrow">
          <a:avLst>
            <a:gd name="adj1" fmla="val 5984"/>
            <a:gd name="adj2" fmla="val 394124"/>
            <a:gd name="adj3" fmla="val 13313824"/>
            <a:gd name="adj4" fmla="val 10508221"/>
            <a:gd name="adj5" fmla="val 6981"/>
          </a:avLst>
        </a:prstGeom>
        <a:solidFill>
          <a:schemeClr val="accent4">
            <a:hueOff val="-492612"/>
            <a:satOff val="14709"/>
            <a:lumOff val="568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2EBEC-E445-4E55-8C70-F61ADC6CE35B}"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A2FAC-3503-4495-87D7-2968DC808845}" type="slidenum">
              <a:rPr lang="en-US" smtClean="0"/>
              <a:t>‹#›</a:t>
            </a:fld>
            <a:endParaRPr lang="en-US"/>
          </a:p>
        </p:txBody>
      </p:sp>
    </p:spTree>
    <p:extLst>
      <p:ext uri="{BB962C8B-B14F-4D97-AF65-F5344CB8AC3E}">
        <p14:creationId xmlns:p14="http://schemas.microsoft.com/office/powerpoint/2010/main" val="3567688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85A59EB-2592-7962-2694-F1604FC303BD}"/>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DF311AD-D67E-9F6C-27C8-0A4BC09757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292" name="Slide Number Placeholder 3">
            <a:extLst>
              <a:ext uri="{FF2B5EF4-FFF2-40B4-BE49-F238E27FC236}">
                <a16:creationId xmlns:a16="http://schemas.microsoft.com/office/drawing/2014/main" id="{C0B017CB-E266-ADDB-A463-7B6A8173A3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fld id="{344696BE-6433-4DB1-B326-524507A865CE}" type="slidenum">
              <a:rPr lang="en-US" altLang="en-US">
                <a:latin typeface="Verdana" panose="020B0604030504040204" pitchFamily="34" charset="0"/>
              </a:rPr>
              <a:pPr/>
              <a:t>3</a:t>
            </a:fld>
            <a:endParaRPr lang="en-US" altLang="en-US">
              <a:latin typeface="Verdan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A2FAC-3503-4495-87D7-2968DC808845}" type="slidenum">
              <a:rPr lang="en-US" smtClean="0"/>
              <a:t>8</a:t>
            </a:fld>
            <a:endParaRPr lang="en-US"/>
          </a:p>
        </p:txBody>
      </p:sp>
    </p:spTree>
    <p:extLst>
      <p:ext uri="{BB962C8B-B14F-4D97-AF65-F5344CB8AC3E}">
        <p14:creationId xmlns:p14="http://schemas.microsoft.com/office/powerpoint/2010/main" val="354366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5E40B8-FB19-4224-9DBB-DFF1ACDAA1B3}"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96665C6-0232-4F83-A12E-42340E0E0506}" type="slidenum">
              <a:rPr lang="en-US" smtClean="0"/>
              <a:pPr/>
              <a:t>‹#›</a:t>
            </a:fld>
            <a:endParaRPr lang="en-US"/>
          </a:p>
        </p:txBody>
      </p:sp>
    </p:spTree>
    <p:extLst>
      <p:ext uri="{BB962C8B-B14F-4D97-AF65-F5344CB8AC3E}">
        <p14:creationId xmlns:p14="http://schemas.microsoft.com/office/powerpoint/2010/main" val="261663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5E40B8-FB19-4224-9DBB-DFF1ACDAA1B3}"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6665C6-0232-4F83-A12E-42340E0E0506}" type="slidenum">
              <a:rPr lang="en-US" smtClean="0"/>
              <a:pPr/>
              <a:t>‹#›</a:t>
            </a:fld>
            <a:endParaRPr lang="en-US"/>
          </a:p>
        </p:txBody>
      </p:sp>
    </p:spTree>
    <p:extLst>
      <p:ext uri="{BB962C8B-B14F-4D97-AF65-F5344CB8AC3E}">
        <p14:creationId xmlns:p14="http://schemas.microsoft.com/office/powerpoint/2010/main" val="379023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5E40B8-FB19-4224-9DBB-DFF1ACDAA1B3}"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6665C6-0232-4F83-A12E-42340E0E0506}"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3825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5E40B8-FB19-4224-9DBB-DFF1ACDAA1B3}"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6665C6-0232-4F83-A12E-42340E0E0506}" type="slidenum">
              <a:rPr lang="en-US" smtClean="0"/>
              <a:pPr/>
              <a:t>‹#›</a:t>
            </a:fld>
            <a:endParaRPr lang="en-US"/>
          </a:p>
        </p:txBody>
      </p:sp>
    </p:spTree>
    <p:extLst>
      <p:ext uri="{BB962C8B-B14F-4D97-AF65-F5344CB8AC3E}">
        <p14:creationId xmlns:p14="http://schemas.microsoft.com/office/powerpoint/2010/main" val="3261612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5E40B8-FB19-4224-9DBB-DFF1ACDAA1B3}"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6665C6-0232-4F83-A12E-42340E0E0506}"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4061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5E40B8-FB19-4224-9DBB-DFF1ACDAA1B3}"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6665C6-0232-4F83-A12E-42340E0E0506}" type="slidenum">
              <a:rPr lang="en-US" smtClean="0"/>
              <a:pPr/>
              <a:t>‹#›</a:t>
            </a:fld>
            <a:endParaRPr lang="en-US"/>
          </a:p>
        </p:txBody>
      </p:sp>
    </p:spTree>
    <p:extLst>
      <p:ext uri="{BB962C8B-B14F-4D97-AF65-F5344CB8AC3E}">
        <p14:creationId xmlns:p14="http://schemas.microsoft.com/office/powerpoint/2010/main" val="362581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5E40B8-FB19-4224-9DBB-DFF1ACDAA1B3}"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6665C6-0232-4F83-A12E-42340E0E0506}" type="slidenum">
              <a:rPr lang="en-US" smtClean="0"/>
              <a:pPr/>
              <a:t>‹#›</a:t>
            </a:fld>
            <a:endParaRPr lang="en-US"/>
          </a:p>
        </p:txBody>
      </p:sp>
    </p:spTree>
    <p:extLst>
      <p:ext uri="{BB962C8B-B14F-4D97-AF65-F5344CB8AC3E}">
        <p14:creationId xmlns:p14="http://schemas.microsoft.com/office/powerpoint/2010/main" val="3986066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5E40B8-FB19-4224-9DBB-DFF1ACDAA1B3}"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6665C6-0232-4F83-A12E-42340E0E0506}" type="slidenum">
              <a:rPr lang="en-US" smtClean="0"/>
              <a:pPr/>
              <a:t>‹#›</a:t>
            </a:fld>
            <a:endParaRPr lang="en-US"/>
          </a:p>
        </p:txBody>
      </p:sp>
    </p:spTree>
    <p:extLst>
      <p:ext uri="{BB962C8B-B14F-4D97-AF65-F5344CB8AC3E}">
        <p14:creationId xmlns:p14="http://schemas.microsoft.com/office/powerpoint/2010/main" val="17320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65E40B8-FB19-4224-9DBB-DFF1ACDAA1B3}"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665C6-0232-4F83-A12E-42340E0E0506}" type="slidenum">
              <a:rPr lang="en-US" smtClean="0"/>
              <a:pPr/>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825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5E40B8-FB19-4224-9DBB-DFF1ACDAA1B3}"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6665C6-0232-4F83-A12E-42340E0E0506}" type="slidenum">
              <a:rPr lang="en-US" smtClean="0"/>
              <a:pPr/>
              <a:t>‹#›</a:t>
            </a:fld>
            <a:endParaRPr lang="en-US"/>
          </a:p>
        </p:txBody>
      </p:sp>
    </p:spTree>
    <p:extLst>
      <p:ext uri="{BB962C8B-B14F-4D97-AF65-F5344CB8AC3E}">
        <p14:creationId xmlns:p14="http://schemas.microsoft.com/office/powerpoint/2010/main" val="200624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5E40B8-FB19-4224-9DBB-DFF1ACDAA1B3}"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6665C6-0232-4F83-A12E-42340E0E0506}" type="slidenum">
              <a:rPr lang="en-US" smtClean="0"/>
              <a:pPr/>
              <a:t>‹#›</a:t>
            </a:fld>
            <a:endParaRPr lang="en-US"/>
          </a:p>
        </p:txBody>
      </p:sp>
    </p:spTree>
    <p:extLst>
      <p:ext uri="{BB962C8B-B14F-4D97-AF65-F5344CB8AC3E}">
        <p14:creationId xmlns:p14="http://schemas.microsoft.com/office/powerpoint/2010/main" val="10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5E40B8-FB19-4224-9DBB-DFF1ACDAA1B3}"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96665C6-0232-4F83-A12E-42340E0E0506}" type="slidenum">
              <a:rPr lang="en-US" smtClean="0"/>
              <a:pPr/>
              <a:t>‹#›</a:t>
            </a:fld>
            <a:endParaRPr lang="en-US"/>
          </a:p>
        </p:txBody>
      </p:sp>
    </p:spTree>
    <p:extLst>
      <p:ext uri="{BB962C8B-B14F-4D97-AF65-F5344CB8AC3E}">
        <p14:creationId xmlns:p14="http://schemas.microsoft.com/office/powerpoint/2010/main" val="250031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5E40B8-FB19-4224-9DBB-DFF1ACDAA1B3}" type="datetimeFigureOut">
              <a:rPr lang="en-US" smtClean="0"/>
              <a:pPr/>
              <a:t>2/20/2025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96665C6-0232-4F83-A12E-42340E0E0506}" type="slidenum">
              <a:rPr lang="en-US" smtClean="0"/>
              <a:pPr/>
              <a:t>‹#›</a:t>
            </a:fld>
            <a:endParaRPr lang="en-US"/>
          </a:p>
        </p:txBody>
      </p:sp>
    </p:spTree>
    <p:extLst>
      <p:ext uri="{BB962C8B-B14F-4D97-AF65-F5344CB8AC3E}">
        <p14:creationId xmlns:p14="http://schemas.microsoft.com/office/powerpoint/2010/main" val="268884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5E40B8-FB19-4224-9DBB-DFF1ACDAA1B3}" type="datetimeFigureOut">
              <a:rPr lang="en-US" smtClean="0"/>
              <a:pPr/>
              <a:t>2/20/2025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96665C6-0232-4F83-A12E-42340E0E0506}" type="slidenum">
              <a:rPr lang="en-US" smtClean="0"/>
              <a:pPr/>
              <a:t>‹#›</a:t>
            </a:fld>
            <a:endParaRPr lang="en-US"/>
          </a:p>
        </p:txBody>
      </p:sp>
    </p:spTree>
    <p:extLst>
      <p:ext uri="{BB962C8B-B14F-4D97-AF65-F5344CB8AC3E}">
        <p14:creationId xmlns:p14="http://schemas.microsoft.com/office/powerpoint/2010/main" val="337364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E40B8-FB19-4224-9DBB-DFF1ACDAA1B3}" type="datetimeFigureOut">
              <a:rPr lang="en-US" smtClean="0"/>
              <a:pPr/>
              <a:t>2/20/2025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96665C6-0232-4F83-A12E-42340E0E0506}" type="slidenum">
              <a:rPr lang="en-US" smtClean="0"/>
              <a:pPr/>
              <a:t>‹#›</a:t>
            </a:fld>
            <a:endParaRPr lang="en-US"/>
          </a:p>
        </p:txBody>
      </p:sp>
    </p:spTree>
    <p:extLst>
      <p:ext uri="{BB962C8B-B14F-4D97-AF65-F5344CB8AC3E}">
        <p14:creationId xmlns:p14="http://schemas.microsoft.com/office/powerpoint/2010/main" val="1442126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5E40B8-FB19-4224-9DBB-DFF1ACDAA1B3}"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96665C6-0232-4F83-A12E-42340E0E0506}" type="slidenum">
              <a:rPr lang="en-US" smtClean="0"/>
              <a:pPr/>
              <a:t>‹#›</a:t>
            </a:fld>
            <a:endParaRPr lang="en-US"/>
          </a:p>
        </p:txBody>
      </p:sp>
    </p:spTree>
    <p:extLst>
      <p:ext uri="{BB962C8B-B14F-4D97-AF65-F5344CB8AC3E}">
        <p14:creationId xmlns:p14="http://schemas.microsoft.com/office/powerpoint/2010/main" val="1655565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5E40B8-FB19-4224-9DBB-DFF1ACDAA1B3}"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6665C6-0232-4F83-A12E-42340E0E0506}" type="slidenum">
              <a:rPr lang="en-US" smtClean="0"/>
              <a:pPr/>
              <a:t>‹#›</a:t>
            </a:fld>
            <a:endParaRPr lang="en-US"/>
          </a:p>
        </p:txBody>
      </p:sp>
    </p:spTree>
    <p:extLst>
      <p:ext uri="{BB962C8B-B14F-4D97-AF65-F5344CB8AC3E}">
        <p14:creationId xmlns:p14="http://schemas.microsoft.com/office/powerpoint/2010/main" val="147969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5E40B8-FB19-4224-9DBB-DFF1ACDAA1B3}" type="datetimeFigureOut">
              <a:rPr lang="en-US" smtClean="0"/>
              <a:pPr/>
              <a:t>2/20/2025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96665C6-0232-4F83-A12E-42340E0E0506}" type="slidenum">
              <a:rPr lang="en-US" smtClean="0"/>
              <a:pPr/>
              <a:t>‹#›</a:t>
            </a:fld>
            <a:endParaRPr lang="en-US"/>
          </a:p>
        </p:txBody>
      </p:sp>
    </p:spTree>
    <p:extLst>
      <p:ext uri="{BB962C8B-B14F-4D97-AF65-F5344CB8AC3E}">
        <p14:creationId xmlns:p14="http://schemas.microsoft.com/office/powerpoint/2010/main" val="338997564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pubmed.ncbi.nlm.nih.gov/?term=Agarwal%20A%5bAuthor%5d" TargetMode="External"/><Relationship Id="rId2" Type="http://schemas.openxmlformats.org/officeDocument/2006/relationships/hyperlink" Target="https://pubmed.ncbi.nlm.nih.gov/?term=Rao%20PS%5bAuthor%5d" TargetMode="External"/><Relationship Id="rId1" Type="http://schemas.openxmlformats.org/officeDocument/2006/relationships/slideLayout" Target="../slideLayouts/slideLayout7.xml"/><Relationship Id="rId6" Type="http://schemas.openxmlformats.org/officeDocument/2006/relationships/hyperlink" Target="https://www.ncbi.nlm.nih.gov/pmc/articles/PMC9319796/#B1-children-09-01056" TargetMode="External"/><Relationship Id="rId5" Type="http://schemas.openxmlformats.org/officeDocument/2006/relationships/hyperlink" Target="https://www.ncbi.nlm.nih.gov/pmc/about/disclaimer/" TargetMode="External"/><Relationship Id="rId4" Type="http://schemas.openxmlformats.org/officeDocument/2006/relationships/hyperlink" Target="https://www.ncbi.nlm.nih.gov/pmc/articles/PMC9319796/"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3390/children9071056" TargetMode="External"/><Relationship Id="rId2" Type="http://schemas.openxmlformats.org/officeDocument/2006/relationships/hyperlink" Target="https://www.ncbi.nlm.nih.gov/pmc/articles/PMC931979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267200"/>
            <a:ext cx="7467600" cy="2133600"/>
          </a:xfrm>
        </p:spPr>
        <p:txBody>
          <a:bodyPr>
            <a:normAutofit/>
          </a:bodyPr>
          <a:lstStyle/>
          <a:p>
            <a:r>
              <a:rPr lang="en-US" altLang="en-US" b="1" dirty="0">
                <a:solidFill>
                  <a:schemeClr val="tx2"/>
                </a:solidFill>
                <a:latin typeface="Times New Roman" pitchFamily="18" charset="0"/>
              </a:rPr>
              <a:t>ACYNOTIC HEART DISEASE</a:t>
            </a:r>
            <a:br>
              <a:rPr lang="en-US" altLang="en-US" b="1" dirty="0">
                <a:solidFill>
                  <a:schemeClr val="tx2"/>
                </a:solidFill>
                <a:latin typeface="Times New Roman" pitchFamily="18" charset="0"/>
              </a:rPr>
            </a:br>
            <a:r>
              <a:rPr lang="en-US" altLang="en-US" b="1" dirty="0">
                <a:solidFill>
                  <a:schemeClr val="tx2"/>
                </a:solidFill>
                <a:latin typeface="Times New Roman" pitchFamily="18" charset="0"/>
              </a:rPr>
              <a:t> PAEDIATRIC DEPARTMENT</a:t>
            </a:r>
            <a:br>
              <a:rPr lang="en-US" altLang="en-US" b="1" dirty="0">
                <a:solidFill>
                  <a:schemeClr val="tx2"/>
                </a:solidFill>
                <a:latin typeface="Times New Roman" pitchFamily="18" charset="0"/>
              </a:rPr>
            </a:br>
            <a:r>
              <a:rPr lang="en-US" altLang="en-US" b="1" dirty="0">
                <a:solidFill>
                  <a:schemeClr val="tx2"/>
                </a:solidFill>
                <a:latin typeface="Times New Roman" pitchFamily="18" charset="0"/>
              </a:rPr>
              <a:t>                    RMU</a:t>
            </a:r>
            <a:endParaRPr lang="en-US" dirty="0"/>
          </a:p>
        </p:txBody>
      </p:sp>
      <p:pic>
        <p:nvPicPr>
          <p:cNvPr id="4" name="Picture 4" descr="C:\Users\Aqeel\Downloads\RMU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381000"/>
            <a:ext cx="3730625"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18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4776-B5F5-4498-BCE9-E1AA0A01FC92}"/>
              </a:ext>
            </a:extLst>
          </p:cNvPr>
          <p:cNvSpPr>
            <a:spLocks noGrp="1"/>
          </p:cNvSpPr>
          <p:nvPr>
            <p:ph type="title"/>
          </p:nvPr>
        </p:nvSpPr>
        <p:spPr/>
        <p:txBody>
          <a:bodyPr/>
          <a:lstStyle/>
          <a:p>
            <a:r>
              <a:rPr lang="en-US" dirty="0"/>
              <a:t>Clinical scenario…</a:t>
            </a:r>
          </a:p>
        </p:txBody>
      </p:sp>
      <p:sp>
        <p:nvSpPr>
          <p:cNvPr id="3" name="Content Placeholder 2">
            <a:extLst>
              <a:ext uri="{FF2B5EF4-FFF2-40B4-BE49-F238E27FC236}">
                <a16:creationId xmlns:a16="http://schemas.microsoft.com/office/drawing/2014/main" id="{686FB7FD-27AD-45B6-9060-67A0B575C19F}"/>
              </a:ext>
            </a:extLst>
          </p:cNvPr>
          <p:cNvSpPr>
            <a:spLocks noGrp="1"/>
          </p:cNvSpPr>
          <p:nvPr>
            <p:ph idx="1"/>
          </p:nvPr>
        </p:nvSpPr>
        <p:spPr/>
        <p:txBody>
          <a:bodyPr/>
          <a:lstStyle/>
          <a:p>
            <a:r>
              <a:rPr lang="en-US" sz="2000" dirty="0"/>
              <a:t>A 9month old child present with a history of recurrent pneumonia present with respiratory distress ,physical examination shows </a:t>
            </a:r>
            <a:r>
              <a:rPr lang="en-US" sz="2000" dirty="0" err="1"/>
              <a:t>wheezing,intercostal</a:t>
            </a:r>
            <a:r>
              <a:rPr lang="en-US" sz="2000" dirty="0"/>
              <a:t> </a:t>
            </a:r>
            <a:r>
              <a:rPr lang="en-US" sz="2000" dirty="0" err="1"/>
              <a:t>recession,hyperdynamic</a:t>
            </a:r>
            <a:r>
              <a:rPr lang="en-US" sz="2000" dirty="0"/>
              <a:t> </a:t>
            </a:r>
            <a:r>
              <a:rPr lang="en-US" sz="2000" dirty="0" err="1"/>
              <a:t>precodium</a:t>
            </a:r>
            <a:r>
              <a:rPr lang="en-US" sz="2000" dirty="0"/>
              <a:t> and systolic </a:t>
            </a:r>
            <a:r>
              <a:rPr lang="en-US" sz="2000" dirty="0" err="1"/>
              <a:t>murmer</a:t>
            </a:r>
            <a:r>
              <a:rPr lang="en-US" sz="2000" dirty="0"/>
              <a:t> at left sternal border radiating at back in interscapular </a:t>
            </a:r>
            <a:r>
              <a:rPr lang="en-US" sz="2000" dirty="0" err="1"/>
              <a:t>region.What</a:t>
            </a:r>
            <a:r>
              <a:rPr lang="en-US" sz="2000" dirty="0"/>
              <a:t> is most likely diagnosis</a:t>
            </a:r>
          </a:p>
          <a:p>
            <a:pPr marL="0" indent="0">
              <a:buNone/>
            </a:pPr>
            <a:r>
              <a:rPr lang="en-US" dirty="0"/>
              <a:t>a)ASD</a:t>
            </a:r>
          </a:p>
          <a:p>
            <a:pPr marL="0" indent="0">
              <a:buNone/>
            </a:pPr>
            <a:r>
              <a:rPr lang="en-US" dirty="0"/>
              <a:t>b)VSD</a:t>
            </a:r>
          </a:p>
          <a:p>
            <a:pPr marL="0" indent="0">
              <a:buNone/>
            </a:pPr>
            <a:r>
              <a:rPr lang="en-US" dirty="0"/>
              <a:t>c)PDA</a:t>
            </a:r>
          </a:p>
          <a:p>
            <a:pPr marL="0" indent="0">
              <a:buNone/>
            </a:pPr>
            <a:r>
              <a:rPr lang="en-US" dirty="0"/>
              <a:t>d)Pulmonary stenosis</a:t>
            </a:r>
          </a:p>
          <a:p>
            <a:pPr marL="0" indent="0">
              <a:buNone/>
            </a:pPr>
            <a:r>
              <a:rPr lang="en-US" dirty="0"/>
              <a:t>e)Aortic stenosis</a:t>
            </a:r>
          </a:p>
          <a:p>
            <a:pPr marL="0" indent="0">
              <a:buNone/>
            </a:pPr>
            <a:endParaRPr lang="en-US" dirty="0"/>
          </a:p>
        </p:txBody>
      </p:sp>
    </p:spTree>
    <p:extLst>
      <p:ext uri="{BB962C8B-B14F-4D97-AF65-F5344CB8AC3E}">
        <p14:creationId xmlns:p14="http://schemas.microsoft.com/office/powerpoint/2010/main" val="4004106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274638"/>
            <a:ext cx="8534400" cy="6202362"/>
          </a:xfrm>
        </p:spPr>
        <p:txBody>
          <a:bodyPr>
            <a:noAutofit/>
          </a:bodyPr>
          <a:lstStyle/>
          <a:p>
            <a:pPr algn="l"/>
            <a:r>
              <a:rPr lang="en-US" sz="3200" dirty="0">
                <a:solidFill>
                  <a:srgbClr val="C00000"/>
                </a:solidFill>
                <a:latin typeface="Times New Roman" panose="02020603050405020304" pitchFamily="18" charset="0"/>
                <a:cs typeface="Times New Roman" panose="02020603050405020304" pitchFamily="18" charset="0"/>
              </a:rPr>
              <a:t>Epidemiology of CHD</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Heart disease in children is mostly congenital</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Incidence :</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8 per 1000 live born infants</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About 1 in 10 stillborn infants                                                                               </a:t>
            </a: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06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85800"/>
            <a:ext cx="7924800" cy="5715000"/>
          </a:xfrm>
        </p:spPr>
        <p:txBody>
          <a:bodyPr>
            <a:noAutofit/>
          </a:bodyPr>
          <a:lstStyle/>
          <a:p>
            <a:r>
              <a:rPr lang="en-US" sz="3200" dirty="0">
                <a:solidFill>
                  <a:srgbClr val="C00000"/>
                </a:solidFill>
                <a:latin typeface="Times New Roman" panose="02020603050405020304" pitchFamily="18" charset="0"/>
                <a:cs typeface="Times New Roman" panose="02020603050405020304" pitchFamily="18" charset="0"/>
              </a:rPr>
              <a:t>Most common anomalies - 80% of all lesions</a:t>
            </a:r>
            <a:r>
              <a:rPr lang="en-US" sz="2800" dirty="0">
                <a:solidFill>
                  <a:srgbClr val="C00000"/>
                </a:solidFill>
                <a:latin typeface="Times New Roman" panose="02020603050405020304" pitchFamily="18" charset="0"/>
                <a:cs typeface="Times New Roman" panose="02020603050405020304" pitchFamily="18" charset="0"/>
              </a:rPr>
              <a:t/>
            </a:r>
            <a:br>
              <a:rPr lang="en-US" sz="2800" dirty="0">
                <a:solidFill>
                  <a:srgbClr val="C00000"/>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1• Ventricular septal defect 			30 %</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2• Persistent arterial duct 				12 %</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3• Atrial septal defect 				07 %</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4• Pulmonary stenosis 				07 %</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5• Tetralogy of Fallot 				05 %</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6• Transposition of the great arteries 		05 %</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7• Aortic stenosis 					05 %</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8• Coarctation of the aorta 			05 %.</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9• Atrioventricular septal defect (complete)  	02 %</a:t>
            </a:r>
            <a:br>
              <a:rPr lang="en-US" sz="2800" dirty="0">
                <a:solidFill>
                  <a:schemeClr val="tx1"/>
                </a:solidFill>
                <a:latin typeface="Times New Roman" panose="02020603050405020304" pitchFamily="18" charset="0"/>
                <a:cs typeface="Times New Roman" panose="02020603050405020304" pitchFamily="18" charset="0"/>
              </a:rPr>
            </a:br>
            <a:endParaRPr lang="en-US" sz="2800" dirty="0">
              <a:solidFill>
                <a:schemeClr val="tx1"/>
              </a:solidFill>
            </a:endParaRPr>
          </a:p>
        </p:txBody>
      </p:sp>
    </p:spTree>
    <p:extLst>
      <p:ext uri="{BB962C8B-B14F-4D97-AF65-F5344CB8AC3E}">
        <p14:creationId xmlns:p14="http://schemas.microsoft.com/office/powerpoint/2010/main" val="3632599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838200"/>
            <a:ext cx="7467600" cy="5943600"/>
          </a:xfrm>
        </p:spPr>
        <p:txBody>
          <a:bodyPr>
            <a:noAutofit/>
          </a:bodyPr>
          <a:lstStyle/>
          <a:p>
            <a:pPr algn="l"/>
            <a:r>
              <a:rPr lang="en-US" sz="3200" b="1" dirty="0">
                <a:solidFill>
                  <a:srgbClr val="C00000"/>
                </a:solidFill>
                <a:latin typeface="Times New Roman" panose="02020603050405020304" pitchFamily="18" charset="0"/>
                <a:cs typeface="Times New Roman" panose="02020603050405020304" pitchFamily="18" charset="0"/>
              </a:rPr>
              <a:t>Etiology of congenital heart disease</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Maternal disorders</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Rubella, SLE, Diabetes mellitus</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Maternal drugs</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Warfarin therapy, Fetal alcohol syndrome</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Chromosomal abnormality</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Down syndrome </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Edwards syndrome</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32072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EDD05-0DAF-D630-86F1-ED1F6D281009}"/>
              </a:ext>
            </a:extLst>
          </p:cNvPr>
          <p:cNvSpPr>
            <a:spLocks noGrp="1"/>
          </p:cNvSpPr>
          <p:nvPr>
            <p:ph type="title"/>
          </p:nvPr>
        </p:nvSpPr>
        <p:spPr/>
        <p:txBody>
          <a:bodyPr/>
          <a:lstStyle/>
          <a:p>
            <a:r>
              <a:rPr lang="en-US" sz="3600" b="1" dirty="0">
                <a:solidFill>
                  <a:srgbClr val="C00000"/>
                </a:solidFill>
                <a:latin typeface="Times New Roman" panose="02020603050405020304" pitchFamily="18" charset="0"/>
                <a:cs typeface="Times New Roman" panose="02020603050405020304" pitchFamily="18" charset="0"/>
              </a:rPr>
              <a:t>Etiology of congenital heart disease</a:t>
            </a:r>
            <a:endParaRPr lang="en-US" dirty="0"/>
          </a:p>
        </p:txBody>
      </p:sp>
      <p:sp>
        <p:nvSpPr>
          <p:cNvPr id="5" name="Content Placeholder 4">
            <a:extLst>
              <a:ext uri="{FF2B5EF4-FFF2-40B4-BE49-F238E27FC236}">
                <a16:creationId xmlns:a16="http://schemas.microsoft.com/office/drawing/2014/main" id="{6932E4F5-78A9-353E-18B6-460C6E202C29}"/>
              </a:ext>
            </a:extLst>
          </p:cNvPr>
          <p:cNvSpPr>
            <a:spLocks noGrp="1"/>
          </p:cNvSpPr>
          <p:nvPr>
            <p:ph idx="1"/>
          </p:nvPr>
        </p:nvSpPr>
        <p:spPr/>
        <p:txBody>
          <a:bodyPr/>
          <a:lstStyle/>
          <a:p>
            <a:r>
              <a:rPr lang="en-US" sz="1800" dirty="0">
                <a:solidFill>
                  <a:schemeClr val="tx1"/>
                </a:solidFill>
                <a:latin typeface="Times New Roman" panose="02020603050405020304" pitchFamily="18" charset="0"/>
                <a:cs typeface="Times New Roman" panose="02020603050405020304" pitchFamily="18" charset="0"/>
              </a:rPr>
              <a:t>Patau syndrome  </a:t>
            </a:r>
          </a:p>
          <a:p>
            <a:r>
              <a:rPr lang="en-US" sz="1800" dirty="0">
                <a:solidFill>
                  <a:schemeClr val="tx1"/>
                </a:solidFill>
                <a:latin typeface="Times New Roman" panose="02020603050405020304" pitchFamily="18" charset="0"/>
                <a:cs typeface="Times New Roman" panose="02020603050405020304" pitchFamily="18" charset="0"/>
              </a:rPr>
              <a:t> Turner syndrome  	 </a:t>
            </a:r>
          </a:p>
          <a:p>
            <a:r>
              <a:rPr lang="en-US" sz="1800" dirty="0">
                <a:solidFill>
                  <a:schemeClr val="tx1"/>
                </a:solidFill>
                <a:latin typeface="Times New Roman" panose="02020603050405020304" pitchFamily="18" charset="0"/>
                <a:cs typeface="Times New Roman" panose="02020603050405020304" pitchFamily="18" charset="0"/>
              </a:rPr>
              <a:t> Williams syndrome</a:t>
            </a:r>
          </a:p>
          <a:p>
            <a:r>
              <a:rPr lang="en-US" sz="1800" dirty="0">
                <a:solidFill>
                  <a:schemeClr val="tx1"/>
                </a:solidFill>
                <a:latin typeface="Times New Roman" panose="02020603050405020304" pitchFamily="18" charset="0"/>
                <a:cs typeface="Times New Roman" panose="02020603050405020304" pitchFamily="18" charset="0"/>
              </a:rPr>
              <a:t> Noonan syndrome </a:t>
            </a:r>
            <a:endParaRPr lang="en-US" dirty="0"/>
          </a:p>
          <a:p>
            <a:endParaRPr lang="en-US" dirty="0"/>
          </a:p>
        </p:txBody>
      </p:sp>
    </p:spTree>
    <p:extLst>
      <p:ext uri="{BB962C8B-B14F-4D97-AF65-F5344CB8AC3E}">
        <p14:creationId xmlns:p14="http://schemas.microsoft.com/office/powerpoint/2010/main" val="1250707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6E6426-634F-7A46-F100-380C21FB6616}"/>
              </a:ext>
            </a:extLst>
          </p:cNvPr>
          <p:cNvPicPr>
            <a:picLocks noChangeAspect="1"/>
          </p:cNvPicPr>
          <p:nvPr/>
        </p:nvPicPr>
        <p:blipFill>
          <a:blip r:embed="rId2"/>
          <a:stretch>
            <a:fillRect/>
          </a:stretch>
        </p:blipFill>
        <p:spPr>
          <a:xfrm>
            <a:off x="2011326" y="0"/>
            <a:ext cx="10104474" cy="6858000"/>
          </a:xfrm>
          <a:prstGeom prst="rect">
            <a:avLst/>
          </a:prstGeom>
        </p:spPr>
      </p:pic>
    </p:spTree>
    <p:extLst>
      <p:ext uri="{BB962C8B-B14F-4D97-AF65-F5344CB8AC3E}">
        <p14:creationId xmlns:p14="http://schemas.microsoft.com/office/powerpoint/2010/main" val="399859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81000"/>
            <a:ext cx="7543800" cy="6324600"/>
          </a:xfrm>
        </p:spPr>
        <p:txBody>
          <a:bodyPr>
            <a:noAutofit/>
          </a:bodyPr>
          <a:lstStyle/>
          <a:p>
            <a:pPr algn="l"/>
            <a:r>
              <a:rPr lang="en-US" sz="4800" dirty="0">
                <a:solidFill>
                  <a:srgbClr val="C00000"/>
                </a:solidFill>
                <a:latin typeface="Times New Roman" panose="02020603050405020304" pitchFamily="18" charset="0"/>
                <a:cs typeface="Times New Roman" panose="02020603050405020304" pitchFamily="18" charset="0"/>
              </a:rPr>
              <a:t>Presentation</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Congenital heart disease presents with:</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 Antenatal cardiac ultrasound diagnosis</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 Detection of a heart murmur</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 Heart failure</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 Shock</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 Cyanosis</a:t>
            </a:r>
          </a:p>
        </p:txBody>
      </p:sp>
    </p:spTree>
    <p:extLst>
      <p:ext uri="{BB962C8B-B14F-4D97-AF65-F5344CB8AC3E}">
        <p14:creationId xmlns:p14="http://schemas.microsoft.com/office/powerpoint/2010/main" val="3776965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3D0C-7AE8-1CAA-807D-23DD99328E1D}"/>
              </a:ext>
            </a:extLst>
          </p:cNvPr>
          <p:cNvSpPr>
            <a:spLocks noGrp="1"/>
          </p:cNvSpPr>
          <p:nvPr>
            <p:ph type="title"/>
          </p:nvPr>
        </p:nvSpPr>
        <p:spPr/>
        <p:txBody>
          <a:bodyPr/>
          <a:lstStyle/>
          <a:p>
            <a:r>
              <a:rPr lang="en-US" dirty="0">
                <a:solidFill>
                  <a:srgbClr val="C00000"/>
                </a:solidFill>
              </a:rPr>
              <a:t>Atrial septal defect</a:t>
            </a:r>
          </a:p>
        </p:txBody>
      </p:sp>
      <p:pic>
        <p:nvPicPr>
          <p:cNvPr id="1026" name="Picture 2" descr="Atrial Septal Defect (ASD) | American Heart Association">
            <a:extLst>
              <a:ext uri="{FF2B5EF4-FFF2-40B4-BE49-F238E27FC236}">
                <a16:creationId xmlns:a16="http://schemas.microsoft.com/office/drawing/2014/main" id="{8B2C86AE-D1C4-9ADE-3BEC-4212C4611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981200"/>
            <a:ext cx="620077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891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BD3DE3-7FC5-F209-5329-752C3851E2E4}"/>
              </a:ext>
            </a:extLst>
          </p:cNvPr>
          <p:cNvPicPr>
            <a:picLocks noChangeAspect="1"/>
          </p:cNvPicPr>
          <p:nvPr/>
        </p:nvPicPr>
        <p:blipFill>
          <a:blip r:embed="rId2"/>
          <a:stretch>
            <a:fillRect/>
          </a:stretch>
        </p:blipFill>
        <p:spPr>
          <a:xfrm>
            <a:off x="2402792" y="2058155"/>
            <a:ext cx="4876801" cy="4742161"/>
          </a:xfrm>
          <a:prstGeom prst="rect">
            <a:avLst/>
          </a:prstGeom>
        </p:spPr>
      </p:pic>
      <p:pic>
        <p:nvPicPr>
          <p:cNvPr id="4" name="Picture 3">
            <a:extLst>
              <a:ext uri="{FF2B5EF4-FFF2-40B4-BE49-F238E27FC236}">
                <a16:creationId xmlns:a16="http://schemas.microsoft.com/office/drawing/2014/main" id="{1D0FCF23-F925-1C35-66CD-1C1ACF21A37C}"/>
              </a:ext>
            </a:extLst>
          </p:cNvPr>
          <p:cNvPicPr>
            <a:picLocks noChangeAspect="1"/>
          </p:cNvPicPr>
          <p:nvPr/>
        </p:nvPicPr>
        <p:blipFill>
          <a:blip r:embed="rId3"/>
          <a:stretch>
            <a:fillRect/>
          </a:stretch>
        </p:blipFill>
        <p:spPr>
          <a:xfrm>
            <a:off x="7279593" y="2038927"/>
            <a:ext cx="4694327" cy="4761389"/>
          </a:xfrm>
          <a:prstGeom prst="rect">
            <a:avLst/>
          </a:prstGeom>
        </p:spPr>
      </p:pic>
      <p:sp>
        <p:nvSpPr>
          <p:cNvPr id="5" name="Title 4">
            <a:extLst>
              <a:ext uri="{FF2B5EF4-FFF2-40B4-BE49-F238E27FC236}">
                <a16:creationId xmlns:a16="http://schemas.microsoft.com/office/drawing/2014/main" id="{05BEC312-146C-6630-0B3D-E10452B9D168}"/>
              </a:ext>
            </a:extLst>
          </p:cNvPr>
          <p:cNvSpPr>
            <a:spLocks noGrp="1"/>
          </p:cNvSpPr>
          <p:nvPr>
            <p:ph type="title"/>
          </p:nvPr>
        </p:nvSpPr>
        <p:spPr/>
        <p:txBody>
          <a:bodyPr/>
          <a:lstStyle/>
          <a:p>
            <a:r>
              <a:rPr lang="en-US" dirty="0">
                <a:solidFill>
                  <a:srgbClr val="C00000"/>
                </a:solidFill>
              </a:rPr>
              <a:t>Pathophysiology</a:t>
            </a:r>
          </a:p>
        </p:txBody>
      </p:sp>
    </p:spTree>
    <p:extLst>
      <p:ext uri="{BB962C8B-B14F-4D97-AF65-F5344CB8AC3E}">
        <p14:creationId xmlns:p14="http://schemas.microsoft.com/office/powerpoint/2010/main" val="1239188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C531-684D-2437-081B-9DA8711640E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9D1F2A3-0ECC-4698-4648-39B45062A00F}"/>
              </a:ext>
            </a:extLst>
          </p:cNvPr>
          <p:cNvPicPr>
            <a:picLocks noChangeAspect="1"/>
          </p:cNvPicPr>
          <p:nvPr/>
        </p:nvPicPr>
        <p:blipFill>
          <a:blip r:embed="rId2"/>
          <a:stretch>
            <a:fillRect/>
          </a:stretch>
        </p:blipFill>
        <p:spPr>
          <a:xfrm>
            <a:off x="-11394" y="-32759"/>
            <a:ext cx="12165650" cy="6858000"/>
          </a:xfrm>
          <a:prstGeom prst="rect">
            <a:avLst/>
          </a:prstGeom>
        </p:spPr>
      </p:pic>
    </p:spTree>
    <p:extLst>
      <p:ext uri="{BB962C8B-B14F-4D97-AF65-F5344CB8AC3E}">
        <p14:creationId xmlns:p14="http://schemas.microsoft.com/office/powerpoint/2010/main" val="47479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4B5F512-46FA-C033-D1D1-C7D7C82A4D67}"/>
              </a:ext>
            </a:extLst>
          </p:cNvPr>
          <p:cNvGraphicFramePr/>
          <p:nvPr>
            <p:extLst>
              <p:ext uri="{D42A27DB-BD31-4B8C-83A1-F6EECF244321}">
                <p14:modId xmlns:p14="http://schemas.microsoft.com/office/powerpoint/2010/main" val="2194695398"/>
              </p:ext>
            </p:extLst>
          </p:nvPr>
        </p:nvGraphicFramePr>
        <p:xfrm>
          <a:off x="2612830" y="1874557"/>
          <a:ext cx="2683071" cy="3657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4104FD8E-75E5-A247-1FE3-89FA70A5A10B}"/>
              </a:ext>
            </a:extLst>
          </p:cNvPr>
          <p:cNvSpPr>
            <a:spLocks noGrp="1"/>
          </p:cNvSpPr>
          <p:nvPr>
            <p:ph type="title"/>
          </p:nvPr>
        </p:nvSpPr>
        <p:spPr>
          <a:xfrm>
            <a:off x="3524250" y="1314450"/>
            <a:ext cx="5099050" cy="977900"/>
          </a:xfrm>
        </p:spPr>
        <p:txBody>
          <a:bodyPr>
            <a:normAutofit/>
          </a:bodyPr>
          <a:lstStyle/>
          <a:p>
            <a:pPr>
              <a:defRPr/>
            </a:pPr>
            <a:r>
              <a:rPr lang="en-US" sz="27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2700" b="1" dirty="0">
                <a:solidFill>
                  <a:srgbClr val="7030A0"/>
                </a:solidFill>
                <a:effectLst>
                  <a:outerShdw blurRad="38100" dist="38100" dir="2700000" algn="tl">
                    <a:srgbClr val="000000">
                      <a:alpha val="43137"/>
                    </a:srgbClr>
                  </a:outerShdw>
                </a:effectLst>
                <a:cs typeface="Times New Roman" pitchFamily="18" charset="0"/>
              </a:rPr>
              <a:t>Vision</a:t>
            </a:r>
            <a:endParaRPr lang="en-US" sz="27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6149" name="Content Placeholder 12">
            <a:extLst>
              <a:ext uri="{FF2B5EF4-FFF2-40B4-BE49-F238E27FC236}">
                <a16:creationId xmlns:a16="http://schemas.microsoft.com/office/drawing/2014/main" id="{DA567883-2E87-D10D-7E63-366FAEA4CE7A}"/>
              </a:ext>
            </a:extLst>
          </p:cNvPr>
          <p:cNvSpPr>
            <a:spLocks noGrp="1"/>
          </p:cNvSpPr>
          <p:nvPr>
            <p:ph sz="quarter" idx="4"/>
          </p:nvPr>
        </p:nvSpPr>
        <p:spPr>
          <a:xfrm>
            <a:off x="6153151" y="2800351"/>
            <a:ext cx="3032125" cy="3336925"/>
          </a:xfrm>
        </p:spPr>
        <p:txBody>
          <a:bodyPr>
            <a:normAutofit/>
          </a:bodyPr>
          <a:lstStyle/>
          <a:p>
            <a:r>
              <a:rPr lang="en-US" altLang="en-US"/>
              <a:t>To impart evidence based research oriented medical education</a:t>
            </a:r>
          </a:p>
          <a:p>
            <a:r>
              <a:rPr lang="en-US" altLang="en-US"/>
              <a:t>To provide best possible patient care</a:t>
            </a:r>
          </a:p>
          <a:p>
            <a:r>
              <a:rPr lang="en-US" altLang="en-US"/>
              <a:t>To inculcate the values of mutual respect and ethical practice of medicine</a:t>
            </a:r>
          </a:p>
          <a:p>
            <a:endParaRPr lang="en-US" altLang="en-US"/>
          </a:p>
        </p:txBody>
      </p:sp>
      <p:pic>
        <p:nvPicPr>
          <p:cNvPr id="615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038288F3-E3F7-0D66-B439-5EA26ADBAF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787" t="7561" r="11351" b="8025"/>
          <a:stretch>
            <a:fillRect/>
          </a:stretch>
        </p:blipFill>
        <p:spPr bwMode="auto">
          <a:xfrm>
            <a:off x="6896100" y="1252538"/>
            <a:ext cx="1284288"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1A9D-18A8-9562-8012-B0C815E36E7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40F0E46-0964-1400-ADFE-8DE829F12DAD}"/>
              </a:ext>
            </a:extLst>
          </p:cNvPr>
          <p:cNvPicPr>
            <a:picLocks noChangeAspect="1"/>
          </p:cNvPicPr>
          <p:nvPr/>
        </p:nvPicPr>
        <p:blipFill>
          <a:blip r:embed="rId2"/>
          <a:stretch>
            <a:fillRect/>
          </a:stretch>
        </p:blipFill>
        <p:spPr>
          <a:xfrm>
            <a:off x="0" y="-12106"/>
            <a:ext cx="12192000" cy="6887198"/>
          </a:xfrm>
          <a:prstGeom prst="rect">
            <a:avLst/>
          </a:prstGeom>
        </p:spPr>
      </p:pic>
    </p:spTree>
    <p:extLst>
      <p:ext uri="{BB962C8B-B14F-4D97-AF65-F5344CB8AC3E}">
        <p14:creationId xmlns:p14="http://schemas.microsoft.com/office/powerpoint/2010/main" val="600863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A971F9-D462-B214-BF63-407538E4DDBA}"/>
              </a:ext>
            </a:extLst>
          </p:cNvPr>
          <p:cNvPicPr>
            <a:picLocks noChangeAspect="1"/>
          </p:cNvPicPr>
          <p:nvPr/>
        </p:nvPicPr>
        <p:blipFill>
          <a:blip r:embed="rId2"/>
          <a:stretch>
            <a:fillRect/>
          </a:stretch>
        </p:blipFill>
        <p:spPr>
          <a:xfrm>
            <a:off x="-76200" y="0"/>
            <a:ext cx="12268200" cy="6858000"/>
          </a:xfrm>
          <a:prstGeom prst="rect">
            <a:avLst/>
          </a:prstGeom>
        </p:spPr>
      </p:pic>
    </p:spTree>
    <p:extLst>
      <p:ext uri="{BB962C8B-B14F-4D97-AF65-F5344CB8AC3E}">
        <p14:creationId xmlns:p14="http://schemas.microsoft.com/office/powerpoint/2010/main" val="3864417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5257800" cy="6248400"/>
          </a:xfrm>
        </p:spPr>
        <p:txBody>
          <a:bodyPr>
            <a:noAutofit/>
          </a:bodyPr>
          <a:lstStyle/>
          <a:p>
            <a:pPr algn="l"/>
            <a:r>
              <a:rPr lang="en-US" sz="4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Ventricular septal defects</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VSDs are common - 30% of all cases of CHD</a:t>
            </a:r>
            <a:b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a defect anywhere in the ventricular septum </a:t>
            </a:r>
            <a:b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Membranous</a:t>
            </a:r>
            <a:b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Muscular</a:t>
            </a:r>
            <a:b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50AE111-E997-C753-AE37-B70BE10F8429}"/>
              </a:ext>
            </a:extLst>
          </p:cNvPr>
          <p:cNvPicPr>
            <a:picLocks noChangeAspect="1"/>
          </p:cNvPicPr>
          <p:nvPr/>
        </p:nvPicPr>
        <p:blipFill>
          <a:blip r:embed="rId2"/>
          <a:stretch>
            <a:fillRect/>
          </a:stretch>
        </p:blipFill>
        <p:spPr>
          <a:xfrm>
            <a:off x="7315200" y="2438400"/>
            <a:ext cx="4950381" cy="4419600"/>
          </a:xfrm>
          <a:prstGeom prst="rect">
            <a:avLst/>
          </a:prstGeom>
        </p:spPr>
      </p:pic>
    </p:spTree>
    <p:extLst>
      <p:ext uri="{BB962C8B-B14F-4D97-AF65-F5344CB8AC3E}">
        <p14:creationId xmlns:p14="http://schemas.microsoft.com/office/powerpoint/2010/main" val="1785371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3821112"/>
          </a:xfrm>
        </p:spPr>
        <p:txBody>
          <a:bodyPr>
            <a:normAutofit/>
          </a:bodyPr>
          <a:lstStyle/>
          <a:p>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3200" dirty="0">
              <a:solidFill>
                <a:schemeClr val="tx1"/>
              </a:solidFill>
            </a:endParaRPr>
          </a:p>
        </p:txBody>
      </p:sp>
      <p:pic>
        <p:nvPicPr>
          <p:cNvPr id="5" name="Content Placeholder 4">
            <a:extLst>
              <a:ext uri="{FF2B5EF4-FFF2-40B4-BE49-F238E27FC236}">
                <a16:creationId xmlns:a16="http://schemas.microsoft.com/office/drawing/2014/main" id="{9ED9503C-D243-2FB9-8B3D-0A88371782BD}"/>
              </a:ext>
            </a:extLst>
          </p:cNvPr>
          <p:cNvPicPr>
            <a:picLocks noGrp="1" noChangeAspect="1"/>
          </p:cNvPicPr>
          <p:nvPr>
            <p:ph idx="1"/>
          </p:nvPr>
        </p:nvPicPr>
        <p:blipFill>
          <a:blip r:embed="rId2"/>
          <a:stretch>
            <a:fillRect/>
          </a:stretch>
        </p:blipFill>
        <p:spPr>
          <a:xfrm>
            <a:off x="6705600" y="1011726"/>
            <a:ext cx="4810161" cy="5617674"/>
          </a:xfrm>
          <a:prstGeom prst="rect">
            <a:avLst/>
          </a:prstGeom>
        </p:spPr>
      </p:pic>
      <p:sp>
        <p:nvSpPr>
          <p:cNvPr id="4" name="Text Placeholder 3">
            <a:extLst>
              <a:ext uri="{FF2B5EF4-FFF2-40B4-BE49-F238E27FC236}">
                <a16:creationId xmlns:a16="http://schemas.microsoft.com/office/drawing/2014/main" id="{A260BED9-3933-3BF6-E8F8-09ECCCDDB96F}"/>
              </a:ext>
            </a:extLst>
          </p:cNvPr>
          <p:cNvSpPr>
            <a:spLocks noGrp="1"/>
          </p:cNvSpPr>
          <p:nvPr>
            <p:ph type="body" sz="half" idx="2"/>
          </p:nvPr>
        </p:nvSpPr>
        <p:spPr>
          <a:xfrm>
            <a:off x="2589212" y="838200"/>
            <a:ext cx="3505199" cy="5022849"/>
          </a:xfrm>
        </p:spPr>
        <p:txBody>
          <a:bodyPr/>
          <a:lstStyle/>
          <a:p>
            <a:r>
              <a:rPr 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Small VSDs </a:t>
            </a:r>
            <a:r>
              <a:rPr lang="en-US" sz="1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up to 3 mm</a:t>
            </a:r>
            <a:br>
              <a:rPr lang="en-US" sz="1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16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symptoma</a:t>
            </a:r>
            <a:r>
              <a:rPr lang="en-US"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tic</a:t>
            </a:r>
            <a:endParaRPr lang="en-US" sz="1600" dirty="0">
              <a:solidFill>
                <a:srgbClr val="C00000"/>
              </a:solidFill>
              <a:latin typeface="Times New Roman" panose="02020603050405020304" pitchFamily="18" charset="0"/>
              <a:cs typeface="Times New Roman" panose="02020603050405020304" pitchFamily="18" charset="0"/>
            </a:endParaRPr>
          </a:p>
          <a:p>
            <a:r>
              <a:rPr lang="en-US" sz="2800" dirty="0">
                <a:solidFill>
                  <a:srgbClr val="C00000"/>
                </a:solidFill>
                <a:latin typeface="Times New Roman" panose="02020603050405020304" pitchFamily="18" charset="0"/>
                <a:cs typeface="Times New Roman" panose="02020603050405020304" pitchFamily="18" charset="0"/>
              </a:rPr>
              <a:t>Large VSDs </a:t>
            </a:r>
            <a:r>
              <a:rPr lang="en-US" sz="1600" dirty="0">
                <a:solidFill>
                  <a:schemeClr val="tx1"/>
                </a:solidFill>
                <a:latin typeface="Times New Roman" panose="02020603050405020304" pitchFamily="18" charset="0"/>
                <a:cs typeface="Times New Roman" panose="02020603050405020304" pitchFamily="18" charset="0"/>
              </a:rPr>
              <a:t>- &gt; 3mm</a:t>
            </a:r>
            <a:br>
              <a:rPr lang="en-US" sz="1600" dirty="0">
                <a:solidFill>
                  <a:schemeClr val="tx1"/>
                </a:solidFill>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b="1" i="1" dirty="0">
                <a:solidFill>
                  <a:srgbClr val="C00000"/>
                </a:solidFill>
                <a:latin typeface="Times New Roman" panose="02020603050405020304" pitchFamily="18" charset="0"/>
                <a:cs typeface="Times New Roman" panose="02020603050405020304" pitchFamily="18" charset="0"/>
              </a:rPr>
              <a:t>Symptomatic</a:t>
            </a:r>
          </a:p>
          <a:p>
            <a:r>
              <a:rPr lang="en-US" sz="1600" dirty="0">
                <a:solidFill>
                  <a:schemeClr val="tx1"/>
                </a:solidFill>
                <a:latin typeface="Times New Roman" panose="02020603050405020304" pitchFamily="18" charset="0"/>
                <a:cs typeface="Times New Roman" panose="02020603050405020304" pitchFamily="18" charset="0"/>
              </a:rPr>
              <a:t>Heart failure with breathlessness</a:t>
            </a:r>
          </a:p>
          <a:p>
            <a:r>
              <a:rPr lang="en-US" sz="1600" dirty="0">
                <a:solidFill>
                  <a:schemeClr val="tx1"/>
                </a:solidFill>
                <a:latin typeface="Times New Roman" panose="02020603050405020304" pitchFamily="18" charset="0"/>
                <a:cs typeface="Times New Roman" panose="02020603050405020304" pitchFamily="18" charset="0"/>
              </a:rPr>
              <a:t>Faltering growth after 1 week old</a:t>
            </a:r>
          </a:p>
          <a:p>
            <a:r>
              <a:rPr lang="en-US" sz="1600" dirty="0">
                <a:solidFill>
                  <a:schemeClr val="tx1"/>
                </a:solidFill>
                <a:latin typeface="Times New Roman" panose="02020603050405020304" pitchFamily="18" charset="0"/>
                <a:cs typeface="Times New Roman" panose="02020603050405020304" pitchFamily="18" charset="0"/>
              </a:rPr>
              <a:t>Recurrent chest infections</a:t>
            </a:r>
            <a:endParaRPr lang="en-US"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1665272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7763-CEE5-2A8D-9F58-4EAF51BB1C1F}"/>
              </a:ext>
            </a:extLst>
          </p:cNvPr>
          <p:cNvSpPr>
            <a:spLocks noGrp="1"/>
          </p:cNvSpPr>
          <p:nvPr>
            <p:ph type="title"/>
          </p:nvPr>
        </p:nvSpPr>
        <p:spPr/>
        <p:txBody>
          <a:bodyPr>
            <a:normAutofit/>
          </a:bodyPr>
          <a:lstStyle/>
          <a:p>
            <a:r>
              <a:rPr lang="en-US" sz="2800" b="1" dirty="0">
                <a:solidFill>
                  <a:srgbClr val="C00000"/>
                </a:solidFill>
                <a:latin typeface="Arial Narrow" panose="020B0606020202030204" pitchFamily="34" charset="0"/>
              </a:rPr>
              <a:t>PATHOPHYSIOLOGY</a:t>
            </a:r>
          </a:p>
        </p:txBody>
      </p:sp>
      <p:pic>
        <p:nvPicPr>
          <p:cNvPr id="13" name="Content Placeholder 12">
            <a:extLst>
              <a:ext uri="{FF2B5EF4-FFF2-40B4-BE49-F238E27FC236}">
                <a16:creationId xmlns:a16="http://schemas.microsoft.com/office/drawing/2014/main" id="{3CA59BBB-DE7D-0114-3593-5AE018E26368}"/>
              </a:ext>
            </a:extLst>
          </p:cNvPr>
          <p:cNvPicPr>
            <a:picLocks noGrp="1" noChangeAspect="1"/>
          </p:cNvPicPr>
          <p:nvPr>
            <p:ph idx="1"/>
          </p:nvPr>
        </p:nvPicPr>
        <p:blipFill>
          <a:blip r:embed="rId2"/>
          <a:stretch>
            <a:fillRect/>
          </a:stretch>
        </p:blipFill>
        <p:spPr>
          <a:xfrm>
            <a:off x="6248401" y="1598613"/>
            <a:ext cx="3579812" cy="687387"/>
          </a:xfrm>
          <a:prstGeom prst="rect">
            <a:avLst/>
          </a:prstGeom>
        </p:spPr>
      </p:pic>
      <p:sp>
        <p:nvSpPr>
          <p:cNvPr id="4" name="Text Placeholder 3">
            <a:extLst>
              <a:ext uri="{FF2B5EF4-FFF2-40B4-BE49-F238E27FC236}">
                <a16:creationId xmlns:a16="http://schemas.microsoft.com/office/drawing/2014/main" id="{BBFE6CFB-BB54-46D9-6016-B045CC09A2E7}"/>
              </a:ext>
            </a:extLst>
          </p:cNvPr>
          <p:cNvSpPr>
            <a:spLocks noGrp="1"/>
          </p:cNvSpPr>
          <p:nvPr>
            <p:ph type="body" sz="half" idx="2"/>
          </p:nvPr>
        </p:nvSpPr>
        <p:spPr>
          <a:xfrm>
            <a:off x="2589212" y="1598613"/>
            <a:ext cx="3505199" cy="2258163"/>
          </a:xfrm>
        </p:spPr>
        <p:txBody>
          <a:bodyPr/>
          <a:lstStyle/>
          <a:p>
            <a:endParaRPr lang="en-US" dirty="0"/>
          </a:p>
        </p:txBody>
      </p:sp>
      <p:pic>
        <p:nvPicPr>
          <p:cNvPr id="6" name="Picture 5">
            <a:extLst>
              <a:ext uri="{FF2B5EF4-FFF2-40B4-BE49-F238E27FC236}">
                <a16:creationId xmlns:a16="http://schemas.microsoft.com/office/drawing/2014/main" id="{39A09CC4-311B-FFF2-7D53-E988A632FC34}"/>
              </a:ext>
            </a:extLst>
          </p:cNvPr>
          <p:cNvPicPr>
            <a:picLocks noChangeAspect="1"/>
          </p:cNvPicPr>
          <p:nvPr/>
        </p:nvPicPr>
        <p:blipFill>
          <a:blip r:embed="rId3"/>
          <a:stretch>
            <a:fillRect/>
          </a:stretch>
        </p:blipFill>
        <p:spPr>
          <a:xfrm>
            <a:off x="2514600" y="1598613"/>
            <a:ext cx="3579811" cy="687387"/>
          </a:xfrm>
          <a:prstGeom prst="rect">
            <a:avLst/>
          </a:prstGeom>
        </p:spPr>
      </p:pic>
      <p:pic>
        <p:nvPicPr>
          <p:cNvPr id="10" name="Picture 9">
            <a:extLst>
              <a:ext uri="{FF2B5EF4-FFF2-40B4-BE49-F238E27FC236}">
                <a16:creationId xmlns:a16="http://schemas.microsoft.com/office/drawing/2014/main" id="{0B482016-6913-610E-8E82-A316DD727BD1}"/>
              </a:ext>
            </a:extLst>
          </p:cNvPr>
          <p:cNvPicPr>
            <a:picLocks noChangeAspect="1"/>
          </p:cNvPicPr>
          <p:nvPr/>
        </p:nvPicPr>
        <p:blipFill>
          <a:blip r:embed="rId4"/>
          <a:stretch>
            <a:fillRect/>
          </a:stretch>
        </p:blipFill>
        <p:spPr>
          <a:xfrm>
            <a:off x="2589212" y="2209800"/>
            <a:ext cx="3505199" cy="914400"/>
          </a:xfrm>
          <a:prstGeom prst="rect">
            <a:avLst/>
          </a:prstGeom>
        </p:spPr>
      </p:pic>
      <p:pic>
        <p:nvPicPr>
          <p:cNvPr id="12" name="Picture 11">
            <a:extLst>
              <a:ext uri="{FF2B5EF4-FFF2-40B4-BE49-F238E27FC236}">
                <a16:creationId xmlns:a16="http://schemas.microsoft.com/office/drawing/2014/main" id="{4CD54C51-6F4A-AAFB-C080-0DDF37B00AAD}"/>
              </a:ext>
            </a:extLst>
          </p:cNvPr>
          <p:cNvPicPr>
            <a:picLocks noChangeAspect="1"/>
          </p:cNvPicPr>
          <p:nvPr/>
        </p:nvPicPr>
        <p:blipFill>
          <a:blip r:embed="rId5"/>
          <a:stretch>
            <a:fillRect/>
          </a:stretch>
        </p:blipFill>
        <p:spPr>
          <a:xfrm>
            <a:off x="2591595" y="3138319"/>
            <a:ext cx="3579811" cy="976312"/>
          </a:xfrm>
          <a:prstGeom prst="rect">
            <a:avLst/>
          </a:prstGeom>
        </p:spPr>
      </p:pic>
      <p:pic>
        <p:nvPicPr>
          <p:cNvPr id="14" name="Picture 13">
            <a:extLst>
              <a:ext uri="{FF2B5EF4-FFF2-40B4-BE49-F238E27FC236}">
                <a16:creationId xmlns:a16="http://schemas.microsoft.com/office/drawing/2014/main" id="{FA92A21F-35E4-EB2A-398B-483FBDD99326}"/>
              </a:ext>
            </a:extLst>
          </p:cNvPr>
          <p:cNvPicPr>
            <a:picLocks noChangeAspect="1"/>
          </p:cNvPicPr>
          <p:nvPr/>
        </p:nvPicPr>
        <p:blipFill>
          <a:blip r:embed="rId6"/>
          <a:stretch>
            <a:fillRect/>
          </a:stretch>
        </p:blipFill>
        <p:spPr>
          <a:xfrm>
            <a:off x="6210978" y="2230827"/>
            <a:ext cx="3695022" cy="817173"/>
          </a:xfrm>
          <a:prstGeom prst="rect">
            <a:avLst/>
          </a:prstGeom>
        </p:spPr>
      </p:pic>
      <p:pic>
        <p:nvPicPr>
          <p:cNvPr id="15" name="Picture 14">
            <a:extLst>
              <a:ext uri="{FF2B5EF4-FFF2-40B4-BE49-F238E27FC236}">
                <a16:creationId xmlns:a16="http://schemas.microsoft.com/office/drawing/2014/main" id="{BF991F1B-3A16-7454-5463-388DFAE58C4B}"/>
              </a:ext>
            </a:extLst>
          </p:cNvPr>
          <p:cNvPicPr>
            <a:picLocks noChangeAspect="1"/>
          </p:cNvPicPr>
          <p:nvPr/>
        </p:nvPicPr>
        <p:blipFill>
          <a:blip r:embed="rId7"/>
          <a:stretch>
            <a:fillRect/>
          </a:stretch>
        </p:blipFill>
        <p:spPr>
          <a:xfrm>
            <a:off x="6210978" y="3124200"/>
            <a:ext cx="3771222" cy="993734"/>
          </a:xfrm>
          <a:prstGeom prst="rect">
            <a:avLst/>
          </a:prstGeom>
        </p:spPr>
      </p:pic>
      <p:pic>
        <p:nvPicPr>
          <p:cNvPr id="16" name="Picture 15">
            <a:extLst>
              <a:ext uri="{FF2B5EF4-FFF2-40B4-BE49-F238E27FC236}">
                <a16:creationId xmlns:a16="http://schemas.microsoft.com/office/drawing/2014/main" id="{64AD8D01-FCC3-62C7-0290-BE36496D0FE1}"/>
              </a:ext>
            </a:extLst>
          </p:cNvPr>
          <p:cNvPicPr>
            <a:picLocks noChangeAspect="1"/>
          </p:cNvPicPr>
          <p:nvPr/>
        </p:nvPicPr>
        <p:blipFill>
          <a:blip r:embed="rId8"/>
          <a:stretch>
            <a:fillRect/>
          </a:stretch>
        </p:blipFill>
        <p:spPr>
          <a:xfrm>
            <a:off x="6210978" y="4127720"/>
            <a:ext cx="3771222" cy="993734"/>
          </a:xfrm>
          <a:prstGeom prst="rect">
            <a:avLst/>
          </a:prstGeom>
        </p:spPr>
      </p:pic>
      <p:pic>
        <p:nvPicPr>
          <p:cNvPr id="17" name="Picture 16">
            <a:extLst>
              <a:ext uri="{FF2B5EF4-FFF2-40B4-BE49-F238E27FC236}">
                <a16:creationId xmlns:a16="http://schemas.microsoft.com/office/drawing/2014/main" id="{A84ECF41-0B5C-7BAB-D156-570CE834FD61}"/>
              </a:ext>
            </a:extLst>
          </p:cNvPr>
          <p:cNvPicPr>
            <a:picLocks noChangeAspect="1"/>
          </p:cNvPicPr>
          <p:nvPr/>
        </p:nvPicPr>
        <p:blipFill>
          <a:blip r:embed="rId9"/>
          <a:stretch>
            <a:fillRect/>
          </a:stretch>
        </p:blipFill>
        <p:spPr>
          <a:xfrm>
            <a:off x="6171406" y="5029200"/>
            <a:ext cx="3810794" cy="993734"/>
          </a:xfrm>
          <a:prstGeom prst="rect">
            <a:avLst/>
          </a:prstGeom>
        </p:spPr>
      </p:pic>
    </p:spTree>
    <p:extLst>
      <p:ext uri="{BB962C8B-B14F-4D97-AF65-F5344CB8AC3E}">
        <p14:creationId xmlns:p14="http://schemas.microsoft.com/office/powerpoint/2010/main" val="2071243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2D6CA-5F01-8C02-0492-90C8394E424A}"/>
              </a:ext>
            </a:extLst>
          </p:cNvPr>
          <p:cNvSpPr>
            <a:spLocks noGrp="1"/>
          </p:cNvSpPr>
          <p:nvPr>
            <p:ph type="title"/>
          </p:nvPr>
        </p:nvSpPr>
        <p:spPr>
          <a:xfrm>
            <a:off x="2667000" y="533400"/>
            <a:ext cx="8911687" cy="1280890"/>
          </a:xfrm>
        </p:spPr>
        <p:txBody>
          <a:bodyPr/>
          <a:lstStyle/>
          <a:p>
            <a:r>
              <a:rPr lang="en-US" dirty="0">
                <a:solidFill>
                  <a:srgbClr val="C00000"/>
                </a:solidFill>
              </a:rPr>
              <a:t>Clinical presentation</a:t>
            </a:r>
          </a:p>
        </p:txBody>
      </p:sp>
      <p:pic>
        <p:nvPicPr>
          <p:cNvPr id="7" name="Content Placeholder 6">
            <a:extLst>
              <a:ext uri="{FF2B5EF4-FFF2-40B4-BE49-F238E27FC236}">
                <a16:creationId xmlns:a16="http://schemas.microsoft.com/office/drawing/2014/main" id="{84C80DEC-24FE-0B66-6CBD-ACE719404F38}"/>
              </a:ext>
            </a:extLst>
          </p:cNvPr>
          <p:cNvPicPr>
            <a:picLocks noGrp="1" noChangeAspect="1"/>
          </p:cNvPicPr>
          <p:nvPr>
            <p:ph idx="1"/>
          </p:nvPr>
        </p:nvPicPr>
        <p:blipFill>
          <a:blip r:embed="rId2"/>
          <a:stretch>
            <a:fillRect/>
          </a:stretch>
        </p:blipFill>
        <p:spPr>
          <a:xfrm>
            <a:off x="2514600" y="1905000"/>
            <a:ext cx="7051147" cy="4953000"/>
          </a:xfrm>
          <a:prstGeom prst="rect">
            <a:avLst/>
          </a:prstGeom>
        </p:spPr>
      </p:pic>
    </p:spTree>
    <p:extLst>
      <p:ext uri="{BB962C8B-B14F-4D97-AF65-F5344CB8AC3E}">
        <p14:creationId xmlns:p14="http://schemas.microsoft.com/office/powerpoint/2010/main" val="994260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97111-08AD-9531-0D9D-3FD53979DE87}"/>
              </a:ext>
            </a:extLst>
          </p:cNvPr>
          <p:cNvSpPr>
            <a:spLocks noGrp="1"/>
          </p:cNvSpPr>
          <p:nvPr>
            <p:ph type="title"/>
          </p:nvPr>
        </p:nvSpPr>
        <p:spPr/>
        <p:txBody>
          <a:bodyPr/>
          <a:lstStyle/>
          <a:p>
            <a:r>
              <a:rPr lang="en-US" dirty="0">
                <a:solidFill>
                  <a:srgbClr val="C00000"/>
                </a:solidFill>
              </a:rPr>
              <a:t>Clinical presentation</a:t>
            </a:r>
          </a:p>
        </p:txBody>
      </p:sp>
      <p:pic>
        <p:nvPicPr>
          <p:cNvPr id="4" name="Content Placeholder 3">
            <a:extLst>
              <a:ext uri="{FF2B5EF4-FFF2-40B4-BE49-F238E27FC236}">
                <a16:creationId xmlns:a16="http://schemas.microsoft.com/office/drawing/2014/main" id="{7706E67D-70AE-26B1-2F1E-FEE2A72C870E}"/>
              </a:ext>
            </a:extLst>
          </p:cNvPr>
          <p:cNvPicPr>
            <a:picLocks noGrp="1" noChangeAspect="1"/>
          </p:cNvPicPr>
          <p:nvPr>
            <p:ph idx="1"/>
          </p:nvPr>
        </p:nvPicPr>
        <p:blipFill>
          <a:blip r:embed="rId2"/>
          <a:stretch>
            <a:fillRect/>
          </a:stretch>
        </p:blipFill>
        <p:spPr>
          <a:xfrm>
            <a:off x="2691791" y="2133600"/>
            <a:ext cx="8710244" cy="4800600"/>
          </a:xfrm>
          <a:prstGeom prst="rect">
            <a:avLst/>
          </a:prstGeom>
        </p:spPr>
      </p:pic>
    </p:spTree>
    <p:extLst>
      <p:ext uri="{BB962C8B-B14F-4D97-AF65-F5344CB8AC3E}">
        <p14:creationId xmlns:p14="http://schemas.microsoft.com/office/powerpoint/2010/main" val="350062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87A1D-CB40-DB00-E766-F1970190B892}"/>
              </a:ext>
            </a:extLst>
          </p:cNvPr>
          <p:cNvSpPr>
            <a:spLocks noGrp="1"/>
          </p:cNvSpPr>
          <p:nvPr>
            <p:ph type="title"/>
          </p:nvPr>
        </p:nvSpPr>
        <p:spPr/>
        <p:txBody>
          <a:bodyPr/>
          <a:lstStyle/>
          <a:p>
            <a:r>
              <a:rPr lang="en-US" dirty="0">
                <a:solidFill>
                  <a:srgbClr val="C00000"/>
                </a:solidFill>
              </a:rPr>
              <a:t>DIAGNOSIS</a:t>
            </a:r>
          </a:p>
        </p:txBody>
      </p:sp>
      <p:pic>
        <p:nvPicPr>
          <p:cNvPr id="3" name="Picture 2">
            <a:extLst>
              <a:ext uri="{FF2B5EF4-FFF2-40B4-BE49-F238E27FC236}">
                <a16:creationId xmlns:a16="http://schemas.microsoft.com/office/drawing/2014/main" id="{0243572A-0563-B50C-E43F-DE39007367F8}"/>
              </a:ext>
            </a:extLst>
          </p:cNvPr>
          <p:cNvPicPr>
            <a:picLocks noChangeAspect="1"/>
          </p:cNvPicPr>
          <p:nvPr/>
        </p:nvPicPr>
        <p:blipFill>
          <a:blip r:embed="rId2"/>
          <a:stretch>
            <a:fillRect/>
          </a:stretch>
        </p:blipFill>
        <p:spPr>
          <a:xfrm>
            <a:off x="2667000" y="2286000"/>
            <a:ext cx="9525000" cy="4420535"/>
          </a:xfrm>
          <a:prstGeom prst="rect">
            <a:avLst/>
          </a:prstGeom>
        </p:spPr>
      </p:pic>
    </p:spTree>
    <p:extLst>
      <p:ext uri="{BB962C8B-B14F-4D97-AF65-F5344CB8AC3E}">
        <p14:creationId xmlns:p14="http://schemas.microsoft.com/office/powerpoint/2010/main" val="2502990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610600" cy="6629400"/>
          </a:xfrm>
        </p:spPr>
        <p:txBody>
          <a:bodyPr>
            <a:noAutofit/>
          </a:bodyPr>
          <a:lstStyle/>
          <a:p>
            <a:pPr algn="l"/>
            <a:r>
              <a:rPr lang="en-US" b="1" dirty="0">
                <a:solidFill>
                  <a:srgbClr val="C00000"/>
                </a:solidFill>
                <a:latin typeface="Times New Roman" panose="02020603050405020304" pitchFamily="18" charset="0"/>
                <a:cs typeface="Times New Roman" panose="02020603050405020304" pitchFamily="18" charset="0"/>
              </a:rPr>
              <a:t>Management</a:t>
            </a:r>
            <a:r>
              <a:rPr lang="en-US" sz="2400" b="1" dirty="0">
                <a:solidFill>
                  <a:srgbClr val="C00000"/>
                </a:solidFill>
                <a:latin typeface="Times New Roman" panose="02020603050405020304" pitchFamily="18" charset="0"/>
                <a:cs typeface="Times New Roman" panose="02020603050405020304" pitchFamily="18" charset="0"/>
              </a:rPr>
              <a:t/>
            </a:r>
            <a:br>
              <a:rPr lang="en-US" sz="2400" b="1" dirty="0">
                <a:solidFill>
                  <a:srgbClr val="C00000"/>
                </a:solidFill>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Medical-</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Heart failure - Diuretics, Captopril. </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	Additional calorie input is required. </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	</a:t>
            </a:r>
            <a:br>
              <a:rPr lang="en-US" sz="2800" dirty="0">
                <a:solidFill>
                  <a:schemeClr val="tx1"/>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Surgery - </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Performed at 3 months to 6 m of age in order to:</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		• Manage heart failure and faltering growth</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		• Prevent permanent lung damage from 			   pulmonary hypertension and high blood flow.</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961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CCC897-F8A6-4B76-4931-D8586F457FCB}"/>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89987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75E9C-32CB-FFFF-2363-EFE159DB6A67}"/>
              </a:ext>
            </a:extLst>
          </p:cNvPr>
          <p:cNvSpPr>
            <a:spLocks noGrp="1"/>
          </p:cNvSpPr>
          <p:nvPr>
            <p:ph type="title"/>
          </p:nvPr>
        </p:nvSpPr>
        <p:spPr>
          <a:xfrm>
            <a:off x="3181350" y="911226"/>
            <a:ext cx="5657850" cy="906463"/>
          </a:xfrm>
        </p:spPr>
        <p:txBody>
          <a:bodyPr>
            <a:normAutofit/>
          </a:bodyPr>
          <a:lstStyle/>
          <a:p>
            <a:pPr>
              <a:defRPr/>
            </a:pPr>
            <a:r>
              <a:rPr lang="en-US" sz="1800" b="1" spc="-56" dirty="0">
                <a:solidFill>
                  <a:srgbClr val="C00000"/>
                </a:solidFill>
              </a:rPr>
              <a:t> Professor Umar Model of  Integrated Lecture </a:t>
            </a:r>
          </a:p>
        </p:txBody>
      </p:sp>
      <p:pic>
        <p:nvPicPr>
          <p:cNvPr id="11268" name="Picture 2" descr="C:\Users\User\Downloads\WhatsApp Image 2022-10-11 at 2.02.06 PM.jpeg">
            <a:extLst>
              <a:ext uri="{FF2B5EF4-FFF2-40B4-BE49-F238E27FC236}">
                <a16:creationId xmlns:a16="http://schemas.microsoft.com/office/drawing/2014/main" id="{899F91FD-20FB-1452-26D1-6940E58C99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67050" y="1447800"/>
            <a:ext cx="5886450" cy="5410200"/>
          </a:xfrm>
        </p:spPr>
      </p:pic>
      <p:sp>
        <p:nvSpPr>
          <p:cNvPr id="11267" name="Slide Number Placeholder 3">
            <a:extLst>
              <a:ext uri="{FF2B5EF4-FFF2-40B4-BE49-F238E27FC236}">
                <a16:creationId xmlns:a16="http://schemas.microsoft.com/office/drawing/2014/main" id="{A7C1DD08-51A9-CE52-8CDE-F7D009889D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BC2FD46B-4373-4013-AA54-CBEDC83FB57F}" type="slidenum">
              <a:rPr lang="en-US" altLang="en-US" sz="900">
                <a:solidFill>
                  <a:srgbClr val="898989"/>
                </a:solidFill>
                <a:latin typeface="Garamond" panose="02020404030301010803" pitchFamily="18" charset="0"/>
              </a:rPr>
              <a:pPr>
                <a:lnSpc>
                  <a:spcPct val="100000"/>
                </a:lnSpc>
                <a:spcBef>
                  <a:spcPct val="0"/>
                </a:spcBef>
                <a:buFontTx/>
                <a:buNone/>
              </a:pPr>
              <a:t>3</a:t>
            </a:fld>
            <a:endParaRPr lang="en-US" altLang="en-US" sz="900">
              <a:solidFill>
                <a:srgbClr val="898989"/>
              </a:solidFill>
              <a:latin typeface="Garamond" panose="02020404030301010803" pitchFamily="18" charset="0"/>
            </a:endParaRPr>
          </a:p>
        </p:txBody>
      </p:sp>
      <p:pic>
        <p:nvPicPr>
          <p:cNvPr id="11269" name="Picture 2">
            <a:extLst>
              <a:ext uri="{FF2B5EF4-FFF2-40B4-BE49-F238E27FC236}">
                <a16:creationId xmlns:a16="http://schemas.microsoft.com/office/drawing/2014/main" id="{8ED15DDB-076C-A27F-450E-B6C19B51FD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1392" y="150608"/>
            <a:ext cx="79851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547562-723C-46D9-F6FB-D4B6C4369355}"/>
              </a:ext>
            </a:extLst>
          </p:cNvPr>
          <p:cNvPicPr>
            <a:picLocks noChangeAspect="1"/>
          </p:cNvPicPr>
          <p:nvPr/>
        </p:nvPicPr>
        <p:blipFill>
          <a:blip r:embed="rId2"/>
          <a:stretch>
            <a:fillRect/>
          </a:stretch>
        </p:blipFill>
        <p:spPr>
          <a:xfrm>
            <a:off x="1828800" y="2971800"/>
            <a:ext cx="6005080" cy="3194581"/>
          </a:xfrm>
          <a:prstGeom prst="rect">
            <a:avLst/>
          </a:prstGeom>
        </p:spPr>
      </p:pic>
      <p:pic>
        <p:nvPicPr>
          <p:cNvPr id="3" name="Picture 2">
            <a:extLst>
              <a:ext uri="{FF2B5EF4-FFF2-40B4-BE49-F238E27FC236}">
                <a16:creationId xmlns:a16="http://schemas.microsoft.com/office/drawing/2014/main" id="{A8E0F9B6-432F-0CD4-1FC6-9220F0F26C7C}"/>
              </a:ext>
            </a:extLst>
          </p:cNvPr>
          <p:cNvPicPr>
            <a:picLocks noChangeAspect="1"/>
          </p:cNvPicPr>
          <p:nvPr/>
        </p:nvPicPr>
        <p:blipFill>
          <a:blip r:embed="rId3"/>
          <a:stretch>
            <a:fillRect/>
          </a:stretch>
        </p:blipFill>
        <p:spPr>
          <a:xfrm>
            <a:off x="7833880" y="2392629"/>
            <a:ext cx="4419983" cy="4352921"/>
          </a:xfrm>
          <a:prstGeom prst="rect">
            <a:avLst/>
          </a:prstGeom>
        </p:spPr>
      </p:pic>
      <p:sp>
        <p:nvSpPr>
          <p:cNvPr id="4" name="Title 3">
            <a:extLst>
              <a:ext uri="{FF2B5EF4-FFF2-40B4-BE49-F238E27FC236}">
                <a16:creationId xmlns:a16="http://schemas.microsoft.com/office/drawing/2014/main" id="{B1248F94-52A7-758A-D0C7-4A63D6F2F86F}"/>
              </a:ext>
            </a:extLst>
          </p:cNvPr>
          <p:cNvSpPr>
            <a:spLocks noGrp="1"/>
          </p:cNvSpPr>
          <p:nvPr>
            <p:ph type="title"/>
          </p:nvPr>
        </p:nvSpPr>
        <p:spPr/>
        <p:txBody>
          <a:bodyPr/>
          <a:lstStyle/>
          <a:p>
            <a:r>
              <a:rPr lang="en-US" dirty="0">
                <a:solidFill>
                  <a:srgbClr val="C00000"/>
                </a:solidFill>
              </a:rPr>
              <a:t>Device occlusion Surgery</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1665405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Autofit/>
          </a:bodyPr>
          <a:lstStyle/>
          <a:p>
            <a:pPr algn="l"/>
            <a:r>
              <a:rPr lang="en-US" b="1" dirty="0">
                <a:solidFill>
                  <a:srgbClr val="C00000"/>
                </a:solidFill>
                <a:latin typeface="Times New Roman" panose="02020603050405020304" pitchFamily="18" charset="0"/>
                <a:cs typeface="Times New Roman" panose="02020603050405020304" pitchFamily="18" charset="0"/>
              </a:rPr>
              <a:t>Persistent ductus arteriosus (PDA)</a:t>
            </a:r>
            <a:br>
              <a:rPr lang="en-US" b="1" dirty="0">
                <a:solidFill>
                  <a:srgbClr val="C00000"/>
                </a:solidFill>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Ductus arteriosus connects PA </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to descending aorta</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 </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Normally closes shortly after </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birth </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In PDA it fails to close</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Flow of blood in PDA is from the </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aorta to the pulmonary artery</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
            </a:r>
            <a:br>
              <a:rPr lang="en-US" sz="2800" dirty="0">
                <a:solidFill>
                  <a:schemeClr val="tx1"/>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748DA06-ADC2-09D2-2CD1-60DBE42325CE}"/>
              </a:ext>
            </a:extLst>
          </p:cNvPr>
          <p:cNvPicPr>
            <a:picLocks noChangeAspect="1"/>
          </p:cNvPicPr>
          <p:nvPr/>
        </p:nvPicPr>
        <p:blipFill>
          <a:blip r:embed="rId2"/>
          <a:stretch>
            <a:fillRect/>
          </a:stretch>
        </p:blipFill>
        <p:spPr>
          <a:xfrm>
            <a:off x="7010400" y="1600200"/>
            <a:ext cx="4953000" cy="5181600"/>
          </a:xfrm>
          <a:prstGeom prst="rect">
            <a:avLst/>
          </a:prstGeom>
        </p:spPr>
      </p:pic>
    </p:spTree>
    <p:extLst>
      <p:ext uri="{BB962C8B-B14F-4D97-AF65-F5344CB8AC3E}">
        <p14:creationId xmlns:p14="http://schemas.microsoft.com/office/powerpoint/2010/main" val="3581437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430962"/>
          </a:xfrm>
        </p:spPr>
        <p:txBody>
          <a:bodyPr>
            <a:noAutofit/>
          </a:bodyPr>
          <a:lstStyle/>
          <a:p>
            <a:r>
              <a:rPr lang="en-US" b="1" dirty="0">
                <a:solidFill>
                  <a:srgbClr val="C00000"/>
                </a:solidFill>
                <a:latin typeface="Times New Roman" panose="02020603050405020304" pitchFamily="18" charset="0"/>
                <a:cs typeface="Times New Roman" panose="02020603050405020304" pitchFamily="18" charset="0"/>
              </a:rPr>
              <a:t>Clinical features</a:t>
            </a:r>
            <a:r>
              <a:rPr lang="en-US" sz="2800" b="1" dirty="0">
                <a:solidFill>
                  <a:srgbClr val="C00000"/>
                </a:solidFill>
                <a:latin typeface="Times New Roman" panose="02020603050405020304" pitchFamily="18" charset="0"/>
                <a:cs typeface="Times New Roman" panose="02020603050405020304" pitchFamily="18" charset="0"/>
              </a:rPr>
              <a:t/>
            </a:r>
            <a:br>
              <a:rPr lang="en-US" sz="2800" b="1" dirty="0">
                <a:solidFill>
                  <a:srgbClr val="C00000"/>
                </a:solidFill>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Usually asymptomatic</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When the duct is large - Heart failure </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Pulmonary hypertension</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Bounding pulse</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rgbClr val="C00000"/>
                </a:solidFill>
                <a:latin typeface="Times New Roman" panose="02020603050405020304" pitchFamily="18" charset="0"/>
                <a:cs typeface="Times New Roman" panose="02020603050405020304" pitchFamily="18" charset="0"/>
              </a:rPr>
              <a:t>Continuous machinery murmur</a:t>
            </a:r>
            <a:br>
              <a:rPr lang="en-US" sz="3200" dirty="0">
                <a:solidFill>
                  <a:srgbClr val="C00000"/>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beneath the left clavicle radiating at back between the two scapula</a:t>
            </a:r>
            <a:br>
              <a:rPr lang="en-US" sz="3200" dirty="0">
                <a:solidFill>
                  <a:schemeClr val="tx1"/>
                </a:solidFill>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12073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04800"/>
            <a:ext cx="7611034" cy="838200"/>
          </a:xfrm>
        </p:spPr>
        <p:txBody>
          <a:bodyPr/>
          <a:lstStyle/>
          <a:p>
            <a:r>
              <a:rPr lang="en-US" dirty="0">
                <a:solidFill>
                  <a:srgbClr val="C00000"/>
                </a:solidFill>
                <a:latin typeface="Times New Roman" panose="02020603050405020304" pitchFamily="18" charset="0"/>
                <a:cs typeface="Times New Roman" panose="02020603050405020304" pitchFamily="18" charset="0"/>
              </a:rPr>
              <a:t>Investigations</a:t>
            </a:r>
          </a:p>
        </p:txBody>
      </p:sp>
      <p:sp>
        <p:nvSpPr>
          <p:cNvPr id="4" name="Content Placeholder 3"/>
          <p:cNvSpPr>
            <a:spLocks noGrp="1"/>
          </p:cNvSpPr>
          <p:nvPr>
            <p:ph sz="quarter" idx="13"/>
          </p:nvPr>
        </p:nvSpPr>
        <p:spPr>
          <a:xfrm>
            <a:off x="1981200" y="1143000"/>
            <a:ext cx="4876800" cy="4663440"/>
          </a:xfrm>
        </p:spPr>
        <p:txBody>
          <a:bodyPr>
            <a:normAutofit/>
          </a:bodyPr>
          <a:lstStyle/>
          <a:p>
            <a:pPr marL="68580" indent="0">
              <a:buNone/>
            </a:pPr>
            <a:endParaRPr lang="en-US" dirty="0">
              <a:latin typeface="Times New Roman" panose="02020603050405020304" pitchFamily="18" charset="0"/>
              <a:cs typeface="Times New Roman" panose="02020603050405020304" pitchFamily="18" charset="0"/>
            </a:endParaRPr>
          </a:p>
          <a:p>
            <a:pPr marL="68580" indent="0">
              <a:buNone/>
            </a:pPr>
            <a:r>
              <a:rPr lang="en-US" b="1" dirty="0">
                <a:solidFill>
                  <a:srgbClr val="C00000"/>
                </a:solidFill>
                <a:latin typeface="Times New Roman" panose="02020603050405020304" pitchFamily="18" charset="0"/>
                <a:cs typeface="Times New Roman" panose="02020603050405020304" pitchFamily="18" charset="0"/>
              </a:rPr>
              <a:t>CXR and ECG </a:t>
            </a:r>
          </a:p>
          <a:p>
            <a:pPr marL="68580" indent="0">
              <a:buNone/>
            </a:pPr>
            <a:r>
              <a:rPr lang="en-US" dirty="0">
                <a:latin typeface="Times New Roman" panose="02020603050405020304" pitchFamily="18" charset="0"/>
                <a:cs typeface="Times New Roman" panose="02020603050405020304" pitchFamily="18" charset="0"/>
              </a:rPr>
              <a:t>	Usually normal</a:t>
            </a:r>
          </a:p>
          <a:p>
            <a:pPr marL="68580" indent="0">
              <a:buNone/>
            </a:pPr>
            <a:r>
              <a:rPr lang="en-US" dirty="0">
                <a:latin typeface="Times New Roman" panose="02020603050405020304" pitchFamily="18" charset="0"/>
                <a:cs typeface="Times New Roman" panose="02020603050405020304" pitchFamily="18" charset="0"/>
              </a:rPr>
              <a:t> </a:t>
            </a:r>
          </a:p>
          <a:p>
            <a:pPr marL="68580" indent="0">
              <a:buNone/>
            </a:pPr>
            <a:r>
              <a:rPr lang="en-US" dirty="0">
                <a:latin typeface="Times New Roman" panose="02020603050405020304" pitchFamily="18" charset="0"/>
                <a:cs typeface="Times New Roman" panose="02020603050405020304" pitchFamily="18" charset="0"/>
              </a:rPr>
              <a:t>But if the PDA is large and symptomatic </a:t>
            </a:r>
          </a:p>
          <a:p>
            <a:pPr marL="68580" indent="0">
              <a:buNone/>
            </a:pPr>
            <a:r>
              <a:rPr lang="en-US" dirty="0">
                <a:latin typeface="Times New Roman" panose="02020603050405020304" pitchFamily="18" charset="0"/>
                <a:cs typeface="Times New Roman" panose="02020603050405020304" pitchFamily="18" charset="0"/>
              </a:rPr>
              <a:t>CXR and ECG are indistinguishable from those seen in a patient with a large VSD</a:t>
            </a:r>
          </a:p>
          <a:p>
            <a:pPr marL="68580" indent="0">
              <a:buNone/>
            </a:pPr>
            <a:endParaRPr lang="en-US" dirty="0">
              <a:latin typeface="Times New Roman" panose="02020603050405020304" pitchFamily="18" charset="0"/>
              <a:cs typeface="Times New Roman" panose="02020603050405020304" pitchFamily="18" charset="0"/>
            </a:endParaRPr>
          </a:p>
          <a:p>
            <a:pPr marL="68580" indent="0">
              <a:buNone/>
            </a:pPr>
            <a:r>
              <a:rPr lang="en-US" b="1" dirty="0">
                <a:latin typeface="Times New Roman" panose="02020603050405020304" pitchFamily="18" charset="0"/>
                <a:cs typeface="Times New Roman" panose="02020603050405020304" pitchFamily="18" charset="0"/>
              </a:rPr>
              <a:t> </a:t>
            </a:r>
            <a:r>
              <a:rPr lang="en-US" sz="2600" b="1" dirty="0">
                <a:solidFill>
                  <a:srgbClr val="C00000"/>
                </a:solidFill>
                <a:latin typeface="Times New Roman" panose="02020603050405020304" pitchFamily="18" charset="0"/>
                <a:cs typeface="Times New Roman" panose="02020603050405020304" pitchFamily="18" charset="0"/>
              </a:rPr>
              <a:t>Echocardiography</a:t>
            </a:r>
            <a:r>
              <a:rPr lang="en-US" b="1" dirty="0">
                <a:latin typeface="Times New Roman" panose="02020603050405020304" pitchFamily="18" charset="0"/>
                <a:cs typeface="Times New Roman" panose="02020603050405020304" pitchFamily="18" charset="0"/>
              </a:rPr>
              <a:t> </a:t>
            </a:r>
          </a:p>
          <a:p>
            <a:pPr marL="68580" indent="0">
              <a:buNone/>
            </a:pPr>
            <a:r>
              <a:rPr lang="en-US" dirty="0">
                <a:latin typeface="Times New Roman" panose="02020603050405020304" pitchFamily="18" charset="0"/>
                <a:cs typeface="Times New Roman" panose="02020603050405020304" pitchFamily="18" charset="0"/>
              </a:rPr>
              <a:t>	 Duct is identified</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781800" y="685800"/>
            <a:ext cx="3429000" cy="271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3429001"/>
            <a:ext cx="32861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8872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5FD250-3E3F-FE21-5352-DE645B0CA1E4}"/>
              </a:ext>
            </a:extLst>
          </p:cNvPr>
          <p:cNvSpPr txBox="1"/>
          <p:nvPr/>
        </p:nvSpPr>
        <p:spPr>
          <a:xfrm>
            <a:off x="3048740" y="1066800"/>
            <a:ext cx="6094520" cy="3970318"/>
          </a:xfrm>
          <a:prstGeom prst="rect">
            <a:avLst/>
          </a:prstGeom>
          <a:noFill/>
        </p:spPr>
        <p:txBody>
          <a:bodyPr wrap="square">
            <a:spAutoFit/>
          </a:bodyPr>
          <a:lstStyle/>
          <a:p>
            <a:r>
              <a:rPr lang="en-US" sz="3600" dirty="0">
                <a:solidFill>
                  <a:srgbClr val="C00000"/>
                </a:solidFill>
                <a:latin typeface="Times New Roman" panose="02020603050405020304" pitchFamily="18" charset="0"/>
                <a:cs typeface="Times New Roman" panose="02020603050405020304" pitchFamily="18" charset="0"/>
              </a:rPr>
              <a:t>Management:</a:t>
            </a:r>
          </a:p>
          <a:p>
            <a:endParaRPr lang="en-US" sz="3600" dirty="0">
              <a:solidFill>
                <a:srgbClr val="C00000"/>
              </a:solidFill>
              <a:latin typeface="Times New Roman" panose="02020603050405020304" pitchFamily="18" charset="0"/>
              <a:cs typeface="Times New Roman" panose="02020603050405020304" pitchFamily="18" charset="0"/>
            </a:endParaRPr>
          </a:p>
          <a:p>
            <a:r>
              <a:rPr lang="en-US" sz="3600" dirty="0">
                <a:solidFill>
                  <a:srgbClr val="C0000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Closure is recommended to abolish the lifelong  risk of</a:t>
            </a:r>
          </a:p>
          <a:p>
            <a:pPr marL="342900" indent="-342900">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a:t>
            </a:r>
            <a:r>
              <a:rPr lang="en-US" sz="2400" dirty="0">
                <a:solidFill>
                  <a:schemeClr val="tx1"/>
                </a:solidFill>
                <a:latin typeface="Times New Roman" panose="02020603050405020304" pitchFamily="18" charset="0"/>
                <a:cs typeface="Times New Roman" panose="02020603050405020304" pitchFamily="18" charset="0"/>
              </a:rPr>
              <a:t>acterial endocarditis </a:t>
            </a:r>
          </a:p>
          <a:p>
            <a:pPr marL="342900" indent="-342900">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t>
            </a:r>
            <a:r>
              <a:rPr lang="en-US" sz="2400" dirty="0">
                <a:solidFill>
                  <a:schemeClr val="tx1"/>
                </a:solidFill>
                <a:latin typeface="Times New Roman" panose="02020603050405020304" pitchFamily="18" charset="0"/>
                <a:cs typeface="Times New Roman" panose="02020603050405020304" pitchFamily="18" charset="0"/>
              </a:rPr>
              <a:t>ulmonary vascular disease</a:t>
            </a:r>
          </a:p>
          <a:p>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Closure is with a coil or occlusion device</a:t>
            </a:r>
            <a:endParaRPr lang="en-US" sz="2400" dirty="0">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Occasionally surgical ligation is required</a:t>
            </a:r>
            <a:endParaRPr lang="en-US" sz="2400" dirty="0"/>
          </a:p>
        </p:txBody>
      </p:sp>
    </p:spTree>
    <p:extLst>
      <p:ext uri="{BB962C8B-B14F-4D97-AF65-F5344CB8AC3E}">
        <p14:creationId xmlns:p14="http://schemas.microsoft.com/office/powerpoint/2010/main" val="3053733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019DE5-0AFD-0505-EF51-10B30CB1D2BA}"/>
              </a:ext>
            </a:extLst>
          </p:cNvPr>
          <p:cNvSpPr txBox="1"/>
          <p:nvPr/>
        </p:nvSpPr>
        <p:spPr>
          <a:xfrm>
            <a:off x="2286000" y="381000"/>
            <a:ext cx="9372600" cy="5191165"/>
          </a:xfrm>
          <a:prstGeom prst="rect">
            <a:avLst/>
          </a:prstGeom>
          <a:noFill/>
        </p:spPr>
        <p:txBody>
          <a:bodyPr wrap="square">
            <a:spAutoFit/>
          </a:bodyPr>
          <a:lstStyle/>
          <a:p>
            <a:pPr algn="l">
              <a:lnSpc>
                <a:spcPts val="2250"/>
              </a:lnSpc>
              <a:spcBef>
                <a:spcPts val="2000"/>
              </a:spcBef>
              <a:spcAft>
                <a:spcPts val="1000"/>
              </a:spcAft>
            </a:pPr>
            <a:r>
              <a:rPr lang="en-US" sz="2400" b="0" i="0" dirty="0">
                <a:solidFill>
                  <a:srgbClr val="C00000"/>
                </a:solidFill>
                <a:effectLst/>
                <a:latin typeface="Cambria" panose="02040503050406030204" pitchFamily="18" charset="0"/>
              </a:rPr>
              <a:t>Advances in the Diagnosis and Management of Congenital Heart Disease in Children</a:t>
            </a:r>
          </a:p>
          <a:p>
            <a:pPr algn="l">
              <a:spcBef>
                <a:spcPts val="1000"/>
              </a:spcBef>
              <a:spcAft>
                <a:spcPts val="1000"/>
              </a:spcAft>
            </a:pPr>
            <a:r>
              <a:rPr lang="en-US" sz="1200" b="0" i="0" u="sng" dirty="0">
                <a:solidFill>
                  <a:srgbClr val="376FAA"/>
                </a:solidFill>
                <a:effectLst/>
                <a:latin typeface="Helvetica Neue"/>
                <a:hlinkClick r:id="rId2"/>
              </a:rPr>
              <a:t>P. </a:t>
            </a:r>
            <a:r>
              <a:rPr lang="en-US" sz="1200" b="0" i="0" u="sng" dirty="0" err="1">
                <a:solidFill>
                  <a:srgbClr val="376FAA"/>
                </a:solidFill>
                <a:effectLst/>
                <a:latin typeface="Helvetica Neue"/>
                <a:hlinkClick r:id="rId2"/>
              </a:rPr>
              <a:t>Syamasundar</a:t>
            </a:r>
            <a:r>
              <a:rPr lang="en-US" sz="1200" b="0" i="0" u="sng" dirty="0">
                <a:solidFill>
                  <a:srgbClr val="376FAA"/>
                </a:solidFill>
                <a:effectLst/>
                <a:latin typeface="Helvetica Neue"/>
                <a:hlinkClick r:id="rId2"/>
              </a:rPr>
              <a:t> Rao</a:t>
            </a:r>
            <a:r>
              <a:rPr lang="en-US" sz="1200" b="0" i="0" baseline="30000" dirty="0">
                <a:solidFill>
                  <a:srgbClr val="212121"/>
                </a:solidFill>
                <a:effectLst/>
                <a:latin typeface="Helvetica Neue"/>
              </a:rPr>
              <a:t>1,*</a:t>
            </a:r>
            <a:r>
              <a:rPr lang="en-US" sz="1200" b="0" i="0" dirty="0">
                <a:solidFill>
                  <a:srgbClr val="212121"/>
                </a:solidFill>
                <a:effectLst/>
                <a:latin typeface="Helvetica Neue"/>
              </a:rPr>
              <a:t> and </a:t>
            </a:r>
            <a:r>
              <a:rPr lang="en-US" sz="1200" b="0" i="0" u="sng" dirty="0">
                <a:solidFill>
                  <a:srgbClr val="376FAA"/>
                </a:solidFill>
                <a:effectLst/>
                <a:latin typeface="Helvetica Neue"/>
                <a:hlinkClick r:id="rId3"/>
              </a:rPr>
              <a:t>Arpit Agarwal</a:t>
            </a:r>
            <a:r>
              <a:rPr lang="en-US" sz="1200" b="0" i="0" baseline="30000" dirty="0">
                <a:solidFill>
                  <a:srgbClr val="212121"/>
                </a:solidFill>
                <a:effectLst/>
                <a:latin typeface="Helvetica Neue"/>
              </a:rPr>
              <a:t>2</a:t>
            </a:r>
            <a:endParaRPr lang="en-US" sz="1200" b="0" i="0" dirty="0">
              <a:solidFill>
                <a:srgbClr val="212121"/>
              </a:solidFill>
              <a:effectLst/>
              <a:latin typeface="Helvetica Neue"/>
            </a:endParaRPr>
          </a:p>
          <a:p>
            <a:pPr algn="l">
              <a:spcBef>
                <a:spcPts val="1000"/>
              </a:spcBef>
              <a:spcAft>
                <a:spcPts val="1000"/>
              </a:spcAft>
            </a:pPr>
            <a:r>
              <a:rPr lang="en-US" sz="1200" b="0" i="0" u="none" strike="noStrike" dirty="0">
                <a:solidFill>
                  <a:srgbClr val="376FAA"/>
                </a:solidFill>
                <a:effectLst/>
                <a:latin typeface="Helvetica Neue"/>
                <a:hlinkClick r:id="rId4"/>
              </a:rPr>
              <a:t>Author information</a:t>
            </a:r>
            <a:r>
              <a:rPr lang="en-US" sz="1200" b="0" i="0" dirty="0">
                <a:solidFill>
                  <a:srgbClr val="212121"/>
                </a:solidFill>
                <a:effectLst/>
                <a:latin typeface="Helvetica Neue"/>
              </a:rPr>
              <a:t> </a:t>
            </a:r>
            <a:r>
              <a:rPr lang="en-US" sz="1200" b="0" i="0" u="none" strike="noStrike" dirty="0">
                <a:solidFill>
                  <a:srgbClr val="376FAA"/>
                </a:solidFill>
                <a:effectLst/>
                <a:latin typeface="Helvetica Neue"/>
                <a:hlinkClick r:id="rId4"/>
              </a:rPr>
              <a:t>Article notes</a:t>
            </a:r>
            <a:r>
              <a:rPr lang="en-US" sz="1200" b="0" i="0" dirty="0">
                <a:solidFill>
                  <a:srgbClr val="212121"/>
                </a:solidFill>
                <a:effectLst/>
                <a:latin typeface="Helvetica Neue"/>
              </a:rPr>
              <a:t> </a:t>
            </a:r>
            <a:r>
              <a:rPr lang="en-US" sz="1200" b="0" i="0" u="none" strike="noStrike" dirty="0">
                <a:solidFill>
                  <a:srgbClr val="376FAA"/>
                </a:solidFill>
                <a:effectLst/>
                <a:latin typeface="Helvetica Neue"/>
                <a:hlinkClick r:id="rId4"/>
              </a:rPr>
              <a:t>Copyright and License information</a:t>
            </a:r>
            <a:r>
              <a:rPr lang="en-US" sz="1200" b="0" i="0" dirty="0">
                <a:solidFill>
                  <a:srgbClr val="212121"/>
                </a:solidFill>
                <a:effectLst/>
                <a:latin typeface="Helvetica Neue"/>
              </a:rPr>
              <a:t> </a:t>
            </a:r>
            <a:r>
              <a:rPr lang="en-US" sz="1200" b="0" i="0" u="sng" dirty="0">
                <a:solidFill>
                  <a:srgbClr val="376FAA"/>
                </a:solidFill>
                <a:effectLst/>
                <a:latin typeface="Helvetica Neue"/>
                <a:hlinkClick r:id="rId5"/>
              </a:rPr>
              <a:t>PMC Disclaimer</a:t>
            </a:r>
            <a:endParaRPr lang="en-US" sz="1200" b="0" i="0" dirty="0">
              <a:solidFill>
                <a:srgbClr val="212121"/>
              </a:solidFill>
              <a:effectLst/>
              <a:latin typeface="Helvetica Neue"/>
            </a:endParaRPr>
          </a:p>
          <a:p>
            <a:pPr algn="l">
              <a:spcBef>
                <a:spcPts val="2000"/>
              </a:spcBef>
              <a:spcAft>
                <a:spcPts val="2000"/>
              </a:spcAft>
            </a:pPr>
            <a:r>
              <a:rPr lang="en-US" b="0" i="0" dirty="0">
                <a:solidFill>
                  <a:srgbClr val="212121"/>
                </a:solidFill>
                <a:effectLst/>
                <a:latin typeface="Cambria" panose="02040503050406030204" pitchFamily="18" charset="0"/>
              </a:rPr>
              <a:t>  The last five decades have witnessed an inordinate number of advances in the diagnosis and management of congenital heart defects (CHDs), as reviewed elsewhere [</a:t>
            </a:r>
            <a:r>
              <a:rPr lang="en-US" b="0" i="0" u="sng" dirty="0">
                <a:solidFill>
                  <a:srgbClr val="376FAA"/>
                </a:solidFill>
                <a:effectLst/>
                <a:latin typeface="Cambria" panose="02040503050406030204" pitchFamily="18" charset="0"/>
                <a:hlinkClick r:id="rId6"/>
              </a:rPr>
              <a:t>1</a:t>
            </a:r>
            <a:r>
              <a:rPr lang="en-US" b="0" i="0" dirty="0">
                <a:solidFill>
                  <a:srgbClr val="212121"/>
                </a:solidFill>
                <a:effectLst/>
                <a:latin typeface="Cambria" panose="02040503050406030204" pitchFamily="18" charset="0"/>
              </a:rPr>
              <a:t>]. These advances include the</a:t>
            </a:r>
            <a:endParaRPr lang="en-US" dirty="0">
              <a:solidFill>
                <a:srgbClr val="212121"/>
              </a:solidFill>
              <a:latin typeface="Cambria" panose="02040503050406030204" pitchFamily="18" charset="0"/>
            </a:endParaRPr>
          </a:p>
          <a:p>
            <a:pPr marL="285750" indent="-285750" algn="l">
              <a:spcBef>
                <a:spcPts val="2000"/>
              </a:spcBef>
              <a:spcAft>
                <a:spcPts val="2000"/>
              </a:spcAft>
              <a:buFont typeface="Wingdings" panose="05000000000000000000" pitchFamily="2" charset="2"/>
              <a:buChar char="Ø"/>
            </a:pPr>
            <a:r>
              <a:rPr lang="en-US" b="0" i="0" dirty="0">
                <a:solidFill>
                  <a:srgbClr val="212121"/>
                </a:solidFill>
                <a:effectLst/>
                <a:latin typeface="Cambria" panose="02040503050406030204" pitchFamily="18" charset="0"/>
              </a:rPr>
              <a:t>detection of CHDs using fetal echocardiography;</a:t>
            </a:r>
          </a:p>
          <a:p>
            <a:pPr marL="285750" indent="-285750">
              <a:spcBef>
                <a:spcPts val="2000"/>
              </a:spcBef>
              <a:spcAft>
                <a:spcPts val="2000"/>
              </a:spcAft>
              <a:buFont typeface="Wingdings" panose="05000000000000000000" pitchFamily="2" charset="2"/>
              <a:buChar char="Ø"/>
            </a:pPr>
            <a:r>
              <a:rPr lang="en-US" b="0" i="0" dirty="0">
                <a:solidFill>
                  <a:srgbClr val="212121"/>
                </a:solidFill>
                <a:effectLst/>
                <a:latin typeface="Cambria" panose="02040503050406030204" pitchFamily="18" charset="0"/>
              </a:rPr>
              <a:t> the identification of critical CHD via the pulse oximetry screening of neonates before discharge from the hospital in addition to conventional methods of CHD identification by routine history, physical gram; </a:t>
            </a:r>
            <a:r>
              <a:rPr lang="en-US" dirty="0">
                <a:solidFill>
                  <a:srgbClr val="212121"/>
                </a:solidFill>
                <a:latin typeface="Cambria" panose="02040503050406030204" pitchFamily="18" charset="0"/>
              </a:rPr>
              <a:t>examination, and simple laboratory studies, such as chest X-ray and electrocardiograph</a:t>
            </a:r>
            <a:endParaRPr lang="en-US" b="0" i="0" dirty="0">
              <a:solidFill>
                <a:srgbClr val="212121"/>
              </a:solidFill>
              <a:effectLst/>
              <a:latin typeface="Cambria" panose="02040503050406030204" pitchFamily="18" charset="0"/>
            </a:endParaRPr>
          </a:p>
        </p:txBody>
      </p:sp>
    </p:spTree>
    <p:extLst>
      <p:ext uri="{BB962C8B-B14F-4D97-AF65-F5344CB8AC3E}">
        <p14:creationId xmlns:p14="http://schemas.microsoft.com/office/powerpoint/2010/main" val="2846537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6431-C754-05C6-10B5-F509189D068F}"/>
              </a:ext>
            </a:extLst>
          </p:cNvPr>
          <p:cNvSpPr>
            <a:spLocks noGrp="1"/>
          </p:cNvSpPr>
          <p:nvPr>
            <p:ph type="title"/>
          </p:nvPr>
        </p:nvSpPr>
        <p:spPr/>
        <p:txBody>
          <a:bodyPr>
            <a:normAutofit/>
          </a:bodyPr>
          <a:lstStyle/>
          <a:p>
            <a:r>
              <a:rPr lang="en-US" sz="4400" dirty="0">
                <a:solidFill>
                  <a:srgbClr val="C00000"/>
                </a:solidFill>
              </a:rPr>
              <a:t>Bio ethical aspects </a:t>
            </a:r>
          </a:p>
        </p:txBody>
      </p:sp>
      <p:sp>
        <p:nvSpPr>
          <p:cNvPr id="3" name="Content Placeholder 2">
            <a:extLst>
              <a:ext uri="{FF2B5EF4-FFF2-40B4-BE49-F238E27FC236}">
                <a16:creationId xmlns:a16="http://schemas.microsoft.com/office/drawing/2014/main" id="{C2459093-83E9-AE14-37FD-1E67AD022759}"/>
              </a:ext>
            </a:extLst>
          </p:cNvPr>
          <p:cNvSpPr>
            <a:spLocks noGrp="1"/>
          </p:cNvSpPr>
          <p:nvPr>
            <p:ph idx="1"/>
          </p:nvPr>
        </p:nvSpPr>
        <p:spPr/>
        <p:txBody>
          <a:bodyPr/>
          <a:lstStyle/>
          <a:p>
            <a:pPr marL="0" indent="0">
              <a:buNone/>
            </a:pPr>
            <a:r>
              <a:rPr lang="en-US" sz="2000" dirty="0"/>
              <a:t>Bioethical aspects in pediatric patients with congenital heart disease (CHD) primarily navigating complex decisions regarding </a:t>
            </a:r>
          </a:p>
          <a:p>
            <a:r>
              <a:rPr lang="en-US" sz="2000" dirty="0"/>
              <a:t>Diagnosis</a:t>
            </a:r>
          </a:p>
          <a:p>
            <a:r>
              <a:rPr lang="en-US" sz="2000" dirty="0"/>
              <a:t>Treatment options</a:t>
            </a:r>
          </a:p>
          <a:p>
            <a:r>
              <a:rPr lang="en-US" sz="2000" dirty="0"/>
              <a:t>Quality of life considerations</a:t>
            </a:r>
          </a:p>
          <a:p>
            <a:r>
              <a:rPr lang="en-US" sz="2000" dirty="0"/>
              <a:t>Informed consent</a:t>
            </a:r>
          </a:p>
          <a:p>
            <a:r>
              <a:rPr lang="en-US" sz="2000" dirty="0"/>
              <a:t>Resource allocation</a:t>
            </a:r>
          </a:p>
          <a:p>
            <a:r>
              <a:rPr lang="en-US" sz="2000" dirty="0"/>
              <a:t>End-of-life care</a:t>
            </a:r>
          </a:p>
          <a:p>
            <a:endParaRPr lang="en-US" dirty="0"/>
          </a:p>
        </p:txBody>
      </p:sp>
    </p:spTree>
    <p:extLst>
      <p:ext uri="{BB962C8B-B14F-4D97-AF65-F5344CB8AC3E}">
        <p14:creationId xmlns:p14="http://schemas.microsoft.com/office/powerpoint/2010/main" val="4284501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1BFDCA3E-53EB-1E69-31A6-B594979A11D2}"/>
              </a:ext>
            </a:extLst>
          </p:cNvPr>
          <p:cNvSpPr>
            <a:spLocks noGrp="1"/>
          </p:cNvSpPr>
          <p:nvPr>
            <p:ph type="title"/>
          </p:nvPr>
        </p:nvSpPr>
        <p:spPr/>
        <p:txBody>
          <a:bodyPr/>
          <a:lstStyle/>
          <a:p>
            <a:r>
              <a:rPr lang="en-US" altLang="en-US"/>
              <a:t>REFERENCE BOOKS </a:t>
            </a:r>
          </a:p>
        </p:txBody>
      </p:sp>
      <p:sp>
        <p:nvSpPr>
          <p:cNvPr id="3" name="Content Placeholder 2">
            <a:extLst>
              <a:ext uri="{FF2B5EF4-FFF2-40B4-BE49-F238E27FC236}">
                <a16:creationId xmlns:a16="http://schemas.microsoft.com/office/drawing/2014/main" id="{588A19C3-3047-ECB3-44E5-70EA288DF0C1}"/>
              </a:ext>
            </a:extLst>
          </p:cNvPr>
          <p:cNvSpPr>
            <a:spLocks noGrp="1"/>
          </p:cNvSpPr>
          <p:nvPr>
            <p:ph idx="1"/>
          </p:nvPr>
        </p:nvSpPr>
        <p:spPr/>
        <p:txBody>
          <a:bodyPr/>
          <a:lstStyle/>
          <a:p>
            <a:pPr marL="0" indent="0">
              <a:buNone/>
              <a:defRPr/>
            </a:pPr>
            <a:r>
              <a:rPr lang="en-US" dirty="0"/>
              <a:t>  BASIS OF PEDIATRICS by PERVAIZ AKBAR </a:t>
            </a:r>
          </a:p>
          <a:p>
            <a:pPr marL="0" indent="0">
              <a:buNone/>
              <a:defRPr/>
            </a:pPr>
            <a:r>
              <a:rPr lang="en-US" dirty="0"/>
              <a:t>            ( REVISED 10</a:t>
            </a:r>
            <a:r>
              <a:rPr lang="en-US" baseline="30000" dirty="0"/>
              <a:t>TH</a:t>
            </a:r>
            <a:r>
              <a:rPr lang="en-US" dirty="0"/>
              <a:t> Edition)</a:t>
            </a:r>
          </a:p>
          <a:p>
            <a:pPr algn="l"/>
            <a:r>
              <a:rPr lang="en-US" dirty="0"/>
              <a:t>             Page no.300</a:t>
            </a:r>
          </a:p>
          <a:p>
            <a:pPr algn="l"/>
            <a:r>
              <a:rPr lang="en-US" b="0" i="0" u="sng" dirty="0">
                <a:solidFill>
                  <a:srgbClr val="376FAA"/>
                </a:solidFill>
                <a:effectLst/>
                <a:latin typeface="Helvetica Neue"/>
                <a:hlinkClick r:id="rId2"/>
              </a:rPr>
              <a:t>Children (Basel).</a:t>
            </a:r>
            <a:r>
              <a:rPr lang="en-US" b="0" i="0" dirty="0">
                <a:solidFill>
                  <a:srgbClr val="212121"/>
                </a:solidFill>
                <a:effectLst/>
                <a:latin typeface="Helvetica Neue"/>
              </a:rPr>
              <a:t> 2022 Jul; 9(7): 1056.</a:t>
            </a:r>
          </a:p>
          <a:p>
            <a:pPr algn="l"/>
            <a:r>
              <a:rPr lang="en-US" b="0" i="0" dirty="0">
                <a:solidFill>
                  <a:srgbClr val="212121"/>
                </a:solidFill>
                <a:effectLst/>
                <a:latin typeface="Helvetica Neue"/>
              </a:rPr>
              <a:t>Published online 2022 Jul 15. </a:t>
            </a:r>
            <a:r>
              <a:rPr lang="en-US" b="0" i="0" dirty="0" err="1">
                <a:solidFill>
                  <a:srgbClr val="212121"/>
                </a:solidFill>
                <a:effectLst/>
                <a:latin typeface="Helvetica Neue"/>
              </a:rPr>
              <a:t>doi</a:t>
            </a:r>
            <a:r>
              <a:rPr lang="en-US" b="0" i="0" dirty="0">
                <a:solidFill>
                  <a:srgbClr val="212121"/>
                </a:solidFill>
                <a:effectLst/>
                <a:latin typeface="Helvetica Neue"/>
              </a:rPr>
              <a:t>: </a:t>
            </a:r>
            <a:r>
              <a:rPr lang="en-US" b="0" i="0" u="sng" dirty="0">
                <a:solidFill>
                  <a:srgbClr val="205493"/>
                </a:solidFill>
                <a:effectLst/>
                <a:latin typeface="Helvetica Neue"/>
                <a:hlinkClick r:id="rId3"/>
              </a:rPr>
              <a:t>10.3390/children9071056</a:t>
            </a:r>
            <a:endParaRPr lang="en-US" b="0" i="0" dirty="0">
              <a:solidFill>
                <a:srgbClr val="212121"/>
              </a:solidFill>
              <a:effectLst/>
              <a:latin typeface="Helvetica Neue"/>
            </a:endParaRPr>
          </a:p>
          <a:p>
            <a:pPr marL="0" indent="0">
              <a:buNone/>
              <a:defRPr/>
            </a:pPr>
            <a:endParaRPr lang="en-US" dirty="0"/>
          </a:p>
          <a:p>
            <a:pPr marL="0" indent="0">
              <a:buNone/>
              <a:defRPr/>
            </a:pPr>
            <a:endParaRPr lang="en-US" dirty="0"/>
          </a:p>
          <a:p>
            <a:pPr marL="0" indent="0">
              <a:buNone/>
              <a:defRPr/>
            </a:pPr>
            <a:endParaRPr lang="nl-NL" i="1" u="sng" dirty="0">
              <a:solidFill>
                <a:schemeClr val="tx1">
                  <a:lumMod val="95000"/>
                  <a:lumOff val="5000"/>
                </a:schemeClr>
              </a:solidFill>
            </a:endParaRPr>
          </a:p>
          <a:p>
            <a:pPr marL="0" indent="0">
              <a:buNone/>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1027664"/>
            <a:ext cx="7024744" cy="3772936"/>
          </a:xfrm>
        </p:spPr>
        <p:txBody>
          <a:bodyPr>
            <a:noAutofit/>
          </a:bodyPr>
          <a:lstStyle/>
          <a:p>
            <a:r>
              <a:rPr lang="en-US" sz="9600" dirty="0"/>
              <a:t>THANK YOU</a:t>
            </a:r>
          </a:p>
        </p:txBody>
      </p:sp>
    </p:spTree>
    <p:extLst>
      <p:ext uri="{BB962C8B-B14F-4D97-AF65-F5344CB8AC3E}">
        <p14:creationId xmlns:p14="http://schemas.microsoft.com/office/powerpoint/2010/main" val="4256140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057400" y="685800"/>
            <a:ext cx="8229600" cy="1143000"/>
          </a:xfrm>
        </p:spPr>
        <p:txBody>
          <a:bodyPr/>
          <a:lstStyle/>
          <a:p>
            <a:pPr>
              <a:defRPr/>
            </a:pPr>
            <a:r>
              <a:rPr lang="en-US" altLang="en-US" b="1" dirty="0">
                <a:solidFill>
                  <a:srgbClr val="C00000"/>
                </a:solidFill>
              </a:rPr>
              <a:t>Learning Objectives </a:t>
            </a:r>
          </a:p>
        </p:txBody>
      </p:sp>
      <p:sp>
        <p:nvSpPr>
          <p:cNvPr id="19459" name="Content Placeholder 2"/>
          <p:cNvSpPr>
            <a:spLocks noGrp="1"/>
          </p:cNvSpPr>
          <p:nvPr>
            <p:ph idx="1"/>
          </p:nvPr>
        </p:nvSpPr>
        <p:spPr>
          <a:xfrm>
            <a:off x="2438400" y="2057400"/>
            <a:ext cx="8229600" cy="4389438"/>
          </a:xfrm>
        </p:spPr>
        <p:txBody>
          <a:bodyPr/>
          <a:lstStyle/>
          <a:p>
            <a:pPr>
              <a:defRPr/>
            </a:pPr>
            <a:r>
              <a:rPr lang="en-US" altLang="en-US" dirty="0"/>
              <a:t>Define </a:t>
            </a:r>
            <a:r>
              <a:rPr lang="en-US" dirty="0"/>
              <a:t>Congenital Heart Disease </a:t>
            </a:r>
          </a:p>
          <a:p>
            <a:pPr>
              <a:defRPr/>
            </a:pPr>
            <a:r>
              <a:rPr lang="en-US" altLang="en-US" dirty="0"/>
              <a:t>Describe Etiology and pathophysiology </a:t>
            </a:r>
          </a:p>
          <a:p>
            <a:pPr>
              <a:defRPr/>
            </a:pPr>
            <a:r>
              <a:rPr lang="en-US" altLang="en-US" dirty="0"/>
              <a:t>Describe clinical features  </a:t>
            </a:r>
          </a:p>
          <a:p>
            <a:pPr>
              <a:defRPr/>
            </a:pPr>
            <a:r>
              <a:rPr lang="en-US" altLang="en-US" dirty="0"/>
              <a:t>Investigate a patient with </a:t>
            </a:r>
            <a:r>
              <a:rPr lang="en-US" dirty="0"/>
              <a:t>Congenital Heart Disease </a:t>
            </a:r>
          </a:p>
          <a:p>
            <a:pPr>
              <a:defRPr/>
            </a:pPr>
            <a:r>
              <a:rPr lang="en-US" altLang="en-US" dirty="0"/>
              <a:t>Know the management options available</a:t>
            </a:r>
          </a:p>
          <a:p>
            <a:pPr>
              <a:defRPr/>
            </a:pPr>
            <a:r>
              <a:rPr lang="en-US" altLang="en-US" dirty="0"/>
              <a:t>Recent advances in CHD</a:t>
            </a:r>
          </a:p>
          <a:p>
            <a:pPr>
              <a:defRPr/>
            </a:pPr>
            <a:r>
              <a:rPr lang="en-US" altLang="en-US" dirty="0"/>
              <a:t>Bioethical issues</a:t>
            </a:r>
          </a:p>
          <a:p>
            <a:pPr>
              <a:defRPr/>
            </a:pPr>
            <a:endParaRPr lang="en-US" altLang="en-US" dirty="0"/>
          </a:p>
          <a:p>
            <a:pPr>
              <a:defRPr/>
            </a:pPr>
            <a:endParaRPr lang="en-US" altLang="en-US" dirty="0"/>
          </a:p>
        </p:txBody>
      </p:sp>
    </p:spTree>
    <p:extLst>
      <p:ext uri="{BB962C8B-B14F-4D97-AF65-F5344CB8AC3E}">
        <p14:creationId xmlns:p14="http://schemas.microsoft.com/office/powerpoint/2010/main" val="49108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8869B8-30D1-28DF-C739-87749D6B556A}"/>
              </a:ext>
            </a:extLst>
          </p:cNvPr>
          <p:cNvSpPr>
            <a:spLocks noGrp="1"/>
          </p:cNvSpPr>
          <p:nvPr>
            <p:ph type="title"/>
          </p:nvPr>
        </p:nvSpPr>
        <p:spPr/>
        <p:txBody>
          <a:bodyPr/>
          <a:lstStyle/>
          <a:p>
            <a:r>
              <a:rPr lang="en-US" dirty="0">
                <a:solidFill>
                  <a:srgbClr val="C00000"/>
                </a:solidFill>
              </a:rPr>
              <a:t>Congenital Heart Disease (CHD)</a:t>
            </a:r>
            <a:br>
              <a:rPr lang="en-US" dirty="0">
                <a:solidFill>
                  <a:srgbClr val="C00000"/>
                </a:solidFill>
              </a:rPr>
            </a:br>
            <a:endParaRPr lang="en-US" dirty="0">
              <a:solidFill>
                <a:srgbClr val="C00000"/>
              </a:solidFill>
            </a:endParaRPr>
          </a:p>
        </p:txBody>
      </p:sp>
      <p:sp>
        <p:nvSpPr>
          <p:cNvPr id="14337" name="Content Placeholder 2"/>
          <p:cNvSpPr>
            <a:spLocks noGrp="1"/>
          </p:cNvSpPr>
          <p:nvPr>
            <p:ph sz="half" idx="1"/>
          </p:nvPr>
        </p:nvSpPr>
        <p:spPr/>
        <p:txBody>
          <a:bodyPr>
            <a:normAutofit/>
          </a:bodyPr>
          <a:lstStyle/>
          <a:p>
            <a:pPr>
              <a:buFont typeface="Arial" charset="0"/>
              <a:buNone/>
            </a:pPr>
            <a:r>
              <a:rPr lang="en-US" sz="2400" b="1" dirty="0">
                <a:latin typeface="Times New Roman" panose="02020603050405020304" pitchFamily="18" charset="0"/>
                <a:cs typeface="Times New Roman" panose="02020603050405020304" pitchFamily="18" charset="0"/>
              </a:rPr>
              <a:t>Vertical integration</a:t>
            </a:r>
          </a:p>
          <a:p>
            <a:pPr>
              <a:buFont typeface="Wingdings" panose="05000000000000000000" pitchFamily="2" charset="2"/>
              <a:buChar char="Ø"/>
            </a:pPr>
            <a:r>
              <a:rPr lang="en-US" sz="2000" b="1" dirty="0">
                <a:solidFill>
                  <a:srgbClr val="C00000"/>
                </a:solidFill>
                <a:latin typeface="Times New Roman" panose="02020603050405020304" pitchFamily="18" charset="0"/>
                <a:cs typeface="Times New Roman" panose="02020603050405020304" pitchFamily="18" charset="0"/>
              </a:rPr>
              <a:t>Review anatomy</a:t>
            </a:r>
          </a:p>
          <a:p>
            <a:pPr>
              <a:buFont typeface="Wingdings" panose="05000000000000000000" pitchFamily="2" charset="2"/>
              <a:buChar char="Ø"/>
            </a:pPr>
            <a:r>
              <a:rPr lang="en-US" sz="2000" b="1" dirty="0">
                <a:solidFill>
                  <a:srgbClr val="C00000"/>
                </a:solidFill>
                <a:latin typeface="Times New Roman" panose="02020603050405020304" pitchFamily="18" charset="0"/>
                <a:cs typeface="Times New Roman" panose="02020603050405020304" pitchFamily="18" charset="0"/>
              </a:rPr>
              <a:t>Review embryology</a:t>
            </a:r>
          </a:p>
          <a:p>
            <a:pPr>
              <a:buFont typeface="Wingdings" panose="05000000000000000000" pitchFamily="2" charset="2"/>
              <a:buChar char="Ø"/>
            </a:pPr>
            <a:r>
              <a:rPr lang="en-US" sz="2000" b="1" dirty="0">
                <a:solidFill>
                  <a:srgbClr val="C00000"/>
                </a:solidFill>
                <a:latin typeface="Times New Roman" panose="02020603050405020304" pitchFamily="18" charset="0"/>
                <a:cs typeface="Times New Roman" panose="02020603050405020304" pitchFamily="18" charset="0"/>
              </a:rPr>
              <a:t>Review physiology</a:t>
            </a:r>
          </a:p>
          <a:p>
            <a:pPr>
              <a:buFont typeface="Wingdings" panose="05000000000000000000" pitchFamily="2" charset="2"/>
              <a:buChar char="Ø"/>
            </a:pPr>
            <a:r>
              <a:rPr lang="en-US" sz="2000" b="1" dirty="0">
                <a:solidFill>
                  <a:srgbClr val="C00000"/>
                </a:solidFill>
                <a:latin typeface="Times New Roman" panose="02020603050405020304" pitchFamily="18" charset="0"/>
                <a:cs typeface="Times New Roman" panose="02020603050405020304" pitchFamily="18" charset="0"/>
              </a:rPr>
              <a:t>Review cardio mechanics</a:t>
            </a:r>
          </a:p>
        </p:txBody>
      </p:sp>
      <p:sp>
        <p:nvSpPr>
          <p:cNvPr id="6" name="Content Placeholder 5">
            <a:extLst>
              <a:ext uri="{FF2B5EF4-FFF2-40B4-BE49-F238E27FC236}">
                <a16:creationId xmlns:a16="http://schemas.microsoft.com/office/drawing/2014/main" id="{B8239260-4D09-58C0-9E79-F33AEC72935C}"/>
              </a:ext>
            </a:extLst>
          </p:cNvPr>
          <p:cNvSpPr>
            <a:spLocks noGrp="1"/>
          </p:cNvSpPr>
          <p:nvPr>
            <p:ph sz="half" idx="2"/>
          </p:nvPr>
        </p:nvSpPr>
        <p:spPr/>
        <p:txBody>
          <a:bodyPr/>
          <a:lstStyle/>
          <a:p>
            <a:endParaRPr lang="en-US"/>
          </a:p>
        </p:txBody>
      </p:sp>
      <p:pic>
        <p:nvPicPr>
          <p:cNvPr id="4" name="Picture 5" descr="Picture of a Healthy Heart Cross-Section"/>
          <p:cNvPicPr>
            <a:picLocks noChangeAspect="1" noChangeArrowheads="1"/>
          </p:cNvPicPr>
          <p:nvPr/>
        </p:nvPicPr>
        <p:blipFill>
          <a:blip r:embed="rId2"/>
          <a:srcRect/>
          <a:stretch>
            <a:fillRect/>
          </a:stretch>
        </p:blipFill>
        <p:spPr bwMode="auto">
          <a:xfrm>
            <a:off x="7048767" y="2057400"/>
            <a:ext cx="4751024" cy="3777622"/>
          </a:xfrm>
          <a:prstGeom prst="rect">
            <a:avLst/>
          </a:prstGeom>
          <a:noFill/>
          <a:ln w="9525">
            <a:noFill/>
            <a:miter lim="800000"/>
            <a:headEnd/>
            <a:tailEnd/>
          </a:ln>
        </p:spPr>
      </p:pic>
    </p:spTree>
    <p:extLst>
      <p:ext uri="{BB962C8B-B14F-4D97-AF65-F5344CB8AC3E}">
        <p14:creationId xmlns:p14="http://schemas.microsoft.com/office/powerpoint/2010/main" val="162833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219200"/>
            <a:ext cx="8763000" cy="5334000"/>
          </a:xfrm>
        </p:spPr>
        <p:txBody>
          <a:bodyPr>
            <a:noAutofit/>
          </a:bodyPr>
          <a:lstStyle/>
          <a:p>
            <a:r>
              <a:rPr lang="en-US" b="1" dirty="0">
                <a:solidFill>
                  <a:srgbClr val="C00000"/>
                </a:solidFill>
                <a:latin typeface="Times New Roman" panose="02020603050405020304" pitchFamily="18" charset="0"/>
                <a:cs typeface="Times New Roman" panose="02020603050405020304" pitchFamily="18" charset="0"/>
              </a:rPr>
              <a:t>Circulatory changes at birth</a:t>
            </a:r>
            <a:r>
              <a:rPr lang="en-US" sz="2800" b="1" dirty="0">
                <a:solidFill>
                  <a:srgbClr val="C00000"/>
                </a:solidFill>
                <a:latin typeface="Times New Roman" panose="02020603050405020304" pitchFamily="18" charset="0"/>
                <a:cs typeface="Times New Roman" panose="02020603050405020304" pitchFamily="18" charset="0"/>
              </a:rPr>
              <a:t/>
            </a:r>
            <a:br>
              <a:rPr lang="en-US" sz="2800" b="1" dirty="0">
                <a:solidFill>
                  <a:srgbClr val="C00000"/>
                </a:solidFill>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In fetus left atrial pressure is low, as little blood returns from the lungs</a:t>
            </a:r>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 </a:t>
            </a:r>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Right atrial Pressure is higher than left, as it receives all the systemic venous return including blood from the placenta</a:t>
            </a:r>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 </a:t>
            </a:r>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Blood flows across the foramen ovale into the left atrium, and then into the left ventricle, which in turn pumps it to the upper body</a:t>
            </a:r>
            <a:br>
              <a:rPr lang="en-US" sz="26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64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990600"/>
            <a:ext cx="8763000" cy="5181600"/>
          </a:xfrm>
        </p:spPr>
        <p:txBody>
          <a:bodyPr>
            <a:noAutofit/>
          </a:bodyPr>
          <a:lstStyle/>
          <a:p>
            <a:r>
              <a:rPr lang="en-US" sz="2600" dirty="0">
                <a:solidFill>
                  <a:schemeClr val="tx1"/>
                </a:solidFill>
                <a:latin typeface="Times New Roman" panose="02020603050405020304" pitchFamily="18" charset="0"/>
                <a:cs typeface="Times New Roman" panose="02020603050405020304" pitchFamily="18" charset="0"/>
              </a:rPr>
              <a:t>With the first breaths, resistance to pulmonary blood flow falls and the volume of blood flowing through the lungs increases six-fold</a:t>
            </a:r>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
            </a:r>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Volume of blood returning to the left atrium increases resulting in rise in the left atrial pressure</a:t>
            </a:r>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
            </a:r>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Meanwhile, the volume of blood returning to the right atrium falls as the placenta is excluded from the circulation</a:t>
            </a:r>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Foramen ovale closes due to change in the pressure</a:t>
            </a:r>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
            </a:r>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The ductus arteriosus closes within the first few hours or days</a:t>
            </a: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2317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1A670-250A-8B7A-1803-85E13A37B7C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C87B841-3CA3-6B5E-EA27-12F66C9F6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12039600" cy="6705600"/>
          </a:xfrm>
          <a:prstGeom prst="rect">
            <a:avLst/>
          </a:prstGeom>
        </p:spPr>
      </p:pic>
    </p:spTree>
    <p:extLst>
      <p:ext uri="{BB962C8B-B14F-4D97-AF65-F5344CB8AC3E}">
        <p14:creationId xmlns:p14="http://schemas.microsoft.com/office/powerpoint/2010/main" val="181622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308" y="304800"/>
            <a:ext cx="8339492"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81430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962</TotalTime>
  <Words>340</Words>
  <Application>Microsoft Office PowerPoint</Application>
  <PresentationFormat>Widescreen</PresentationFormat>
  <Paragraphs>102</Paragraphs>
  <Slides>38</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Arial Black</vt:lpstr>
      <vt:lpstr>Arial Narrow</vt:lpstr>
      <vt:lpstr>Calibri</vt:lpstr>
      <vt:lpstr>Cambria</vt:lpstr>
      <vt:lpstr>Century Gothic</vt:lpstr>
      <vt:lpstr>Garamond</vt:lpstr>
      <vt:lpstr>Helvetica Neue</vt:lpstr>
      <vt:lpstr>Times New Roman</vt:lpstr>
      <vt:lpstr>Verdana</vt:lpstr>
      <vt:lpstr>Wingdings</vt:lpstr>
      <vt:lpstr>Wingdings 3</vt:lpstr>
      <vt:lpstr>Wisp</vt:lpstr>
      <vt:lpstr>ACYNOTIC HEART DISEASE  PAEDIATRIC DEPARTMENT                     RMU</vt:lpstr>
      <vt:lpstr>Motto          Vision</vt:lpstr>
      <vt:lpstr> Professor Umar Model of  Integrated Lecture </vt:lpstr>
      <vt:lpstr>Learning Objectives </vt:lpstr>
      <vt:lpstr>Congenital Heart Disease (CHD) </vt:lpstr>
      <vt:lpstr>Circulatory changes at birth  In fetus left atrial pressure is low, as little blood returns from the lungs   Right atrial Pressure is higher than left, as it receives all the systemic venous return including blood from the placenta   Blood flows across the foramen ovale into the left atrium, and then into the left ventricle, which in turn pumps it to the upper body    </vt:lpstr>
      <vt:lpstr>With the first breaths, resistance to pulmonary blood flow falls and the volume of blood flowing through the lungs increases six-fold  Volume of blood returning to the left atrium increases resulting in rise in the left atrial pressure  Meanwhile, the volume of blood returning to the right atrium falls as the placenta is excluded from the circulation Foramen ovale closes due to change in the pressure  The ductus arteriosus closes within the first few hours or days    </vt:lpstr>
      <vt:lpstr>PowerPoint Presentation</vt:lpstr>
      <vt:lpstr>PowerPoint Presentation</vt:lpstr>
      <vt:lpstr>Clinical scenario…</vt:lpstr>
      <vt:lpstr>Epidemiology of CHD      Heart disease in children is mostly congenital         Incidence :                           8 per 1000 live born infants                        About 1 in 10 stillborn infants                                                                                  </vt:lpstr>
      <vt:lpstr>Most common anomalies - 80% of all lesions   1• Ventricular septal defect    30 % 2• Persistent arterial duct     12 % 3• Atrial septal defect     07 % 4• Pulmonary stenosis     07 % 5• Tetralogy of Fallot     05 % 6• Transposition of the great arteries   05 % 7• Aortic stenosis      05 % 8• Coarctation of the aorta    05 %. 9• Atrioventricular septal defect (complete)   02 % </vt:lpstr>
      <vt:lpstr>Etiology of congenital heart disease  Maternal disorders  Rubella, SLE, Diabetes mellitus   Maternal drugs  Warfarin therapy, Fetal alcohol syndrome   Chromosomal abnormality  Down syndrome       Edwards syndrome     </vt:lpstr>
      <vt:lpstr>Etiology of congenital heart disease</vt:lpstr>
      <vt:lpstr>PowerPoint Presentation</vt:lpstr>
      <vt:lpstr>Presentation Congenital heart disease presents with:   • Antenatal cardiac ultrasound diagnosis   • Detection of a heart murmur   • Heart failure   • Shock   • Cyanosis</vt:lpstr>
      <vt:lpstr>Atrial septal defect</vt:lpstr>
      <vt:lpstr>Pathophysiology</vt:lpstr>
      <vt:lpstr>PowerPoint Presentation</vt:lpstr>
      <vt:lpstr>PowerPoint Presentation</vt:lpstr>
      <vt:lpstr>PowerPoint Presentation</vt:lpstr>
      <vt:lpstr>Ventricular septal defects  VSDs are common - 30% of all cases of CHD There is a defect anywhere in the ventricular septum     1. Membranous    2. Muscular    </vt:lpstr>
      <vt:lpstr>  </vt:lpstr>
      <vt:lpstr>PATHOPHYSIOLOGY</vt:lpstr>
      <vt:lpstr>Clinical presentation</vt:lpstr>
      <vt:lpstr>Clinical presentation</vt:lpstr>
      <vt:lpstr>DIAGNOSIS</vt:lpstr>
      <vt:lpstr>Management  Medical-   Heart failure - Diuretics, Captopril.   Additional calorie input is required.    Surgery -   Performed at 3 months to 6 m of age in order to:   • Manage heart failure and faltering growth   • Prevent permanent lung damage from       pulmonary hypertension and high blood flow.</vt:lpstr>
      <vt:lpstr>PowerPoint Presentation</vt:lpstr>
      <vt:lpstr>Device occlusion Surgery </vt:lpstr>
      <vt:lpstr>Persistent ductus arteriosus (PDA)  Ductus arteriosus connects PA  to descending aorta   Normally closes shortly after  birth   In PDA it fails to close  Flow of blood in PDA is from the  aorta to the pulmonary artery  </vt:lpstr>
      <vt:lpstr>Clinical features  Usually asymptomatic   When the duct is large - Heart failure             Pulmonary hypertension  Bounding pulse  Continuous machinery murmur beneath the left clavicle radiating at back between the two scapula    </vt:lpstr>
      <vt:lpstr>Investigations</vt:lpstr>
      <vt:lpstr>PowerPoint Presentation</vt:lpstr>
      <vt:lpstr>PowerPoint Presentation</vt:lpstr>
      <vt:lpstr>Bio ethical aspects </vt:lpstr>
      <vt:lpstr>REFERENCE BOOKS </vt:lpstr>
      <vt:lpstr>THANK YOU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Muddassar Sharif Bhatti</dc:creator>
  <cp:lastModifiedBy>DELL</cp:lastModifiedBy>
  <cp:revision>86</cp:revision>
  <dcterms:created xsi:type="dcterms:W3CDTF">2018-02-27T14:10:57Z</dcterms:created>
  <dcterms:modified xsi:type="dcterms:W3CDTF">2025-02-20T05:21:46Z</dcterms:modified>
</cp:coreProperties>
</file>