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92" r:id="rId4"/>
    <p:sldId id="328" r:id="rId6"/>
    <p:sldId id="326" r:id="rId7"/>
    <p:sldId id="285" r:id="rId8"/>
    <p:sldId id="286" r:id="rId9"/>
    <p:sldId id="287" r:id="rId10"/>
    <p:sldId id="257" r:id="rId11"/>
    <p:sldId id="258" r:id="rId12"/>
    <p:sldId id="275" r:id="rId13"/>
    <p:sldId id="278" r:id="rId14"/>
    <p:sldId id="260" r:id="rId15"/>
    <p:sldId id="261" r:id="rId16"/>
    <p:sldId id="276" r:id="rId17"/>
    <p:sldId id="262" r:id="rId18"/>
    <p:sldId id="265" r:id="rId19"/>
    <p:sldId id="266" r:id="rId20"/>
    <p:sldId id="267" r:id="rId21"/>
    <p:sldId id="268" r:id="rId22"/>
    <p:sldId id="269" r:id="rId23"/>
    <p:sldId id="270" r:id="rId24"/>
    <p:sldId id="277" r:id="rId25"/>
    <p:sldId id="273" r:id="rId26"/>
    <p:sldId id="279" r:id="rId27"/>
    <p:sldId id="280" r:id="rId28"/>
    <p:sldId id="281" r:id="rId29"/>
    <p:sldId id="282" r:id="rId30"/>
    <p:sldId id="283" r:id="rId31"/>
    <p:sldId id="284" r:id="rId32"/>
    <p:sldId id="259" r:id="rId33"/>
    <p:sldId id="289" r:id="rId34"/>
    <p:sldId id="290" r:id="rId35"/>
    <p:sldId id="324" r:id="rId36"/>
    <p:sldId id="327" r:id="rId37"/>
    <p:sldId id="329" r:id="rId38"/>
    <p:sldId id="331" r:id="rId39"/>
    <p:sldId id="330" r:id="rId40"/>
    <p:sldId id="2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3A239-8710-4CAD-B519-893AB7133350}"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DD746-6E8E-4C12-B689-3856479891C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5087A0-C7CD-45F7-8600-B055DB41AE7A}"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9E2B9A-E2BA-469A-8648-9E1AE9FF340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9E2B9A-E2BA-469A-8648-9E1AE9FF340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9E2B9A-E2BA-469A-8648-9E1AE9FF340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9E2B9A-E2BA-469A-8648-9E1AE9FF340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29E2B9A-E2BA-469A-8648-9E1AE9FF340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A2CA9BDA-448C-4CBA-98AE-22CCBA9D7FC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6DE0AC3-B34D-46EE-B69D-F2C290D80649}"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78D2731A-9DF5-40E3-8F68-43384F950410}"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DEA5B2F-2070-4425-A7CD-ECE58823ED1E}"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CC4EC7D4-22AC-454B-8ABC-299321D8BC1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B343A56-1A9D-4BC4-BA8B-35CBB76FB140}"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751D8C-2F4D-4B88-B32F-746E471C4C05}"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E3712-EA3D-44E1-A866-439FCF926170}"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B2B998-139B-4149-83BE-CACC8729D0D9}"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C522EF89-6403-4642-84E5-804293902D5C}"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01705-2E71-444B-A4BD-7BAD6898AAD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9E2B9A-E2BA-469A-8648-9E1AE9FF340F}" type="datetime1">
              <a:rPr lang="en-US" smtClean="0"/>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F01705-2E71-444B-A4BD-7BAD6898AAD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recapem.com/acute-kidney-injury-principles-of-diagnosis-and-renoresuscitation-in-the-ed/" TargetMode="Externa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uptodate.com/contents/definition-and-staging-criteria-of-acute-kidney-injury-in-adults/abstract/1"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7591760" cy="2550877"/>
          </a:xfrm>
        </p:spPr>
        <p:txBody>
          <a:bodyPr>
            <a:normAutofit/>
          </a:bodyPr>
          <a:lstStyle/>
          <a:p>
            <a:r>
              <a:rPr lang="en-US" b="1" u="sng" dirty="0" smtClean="0"/>
              <a:t>Acute Renal Failure (ARF)</a:t>
            </a:r>
            <a:endParaRPr lang="en-US" b="1" u="sng" dirty="0"/>
          </a:p>
        </p:txBody>
      </p:sp>
      <p:sp>
        <p:nvSpPr>
          <p:cNvPr id="3" name="Subtitle 2"/>
          <p:cNvSpPr>
            <a:spLocks noGrp="1"/>
          </p:cNvSpPr>
          <p:nvPr>
            <p:ph type="subTitle" idx="1"/>
          </p:nvPr>
        </p:nvSpPr>
        <p:spPr>
          <a:xfrm>
            <a:off x="304800" y="4648200"/>
            <a:ext cx="7962265" cy="1600200"/>
          </a:xfrm>
        </p:spPr>
        <p:txBody>
          <a:bodyPr>
            <a:normAutofit/>
          </a:bodyPr>
          <a:lstStyle/>
          <a:p>
            <a:pPr algn="ctr"/>
            <a:r>
              <a:rPr lang="en-US" sz="3200" b="1" dirty="0" smtClean="0">
                <a:solidFill>
                  <a:schemeClr val="accent5"/>
                </a:solidFill>
              </a:rPr>
              <a:t>DR.ASMARA ASRAR</a:t>
            </a:r>
            <a:endParaRPr lang="en-US" sz="3200" b="1" dirty="0" smtClean="0">
              <a:solidFill>
                <a:schemeClr val="accent5"/>
              </a:solidFill>
            </a:endParaRPr>
          </a:p>
          <a:p>
            <a:pPr algn="ctr"/>
            <a:r>
              <a:rPr lang="en-US" sz="2200" b="1" dirty="0" smtClean="0">
                <a:solidFill>
                  <a:schemeClr val="accent5"/>
                </a:solidFill>
              </a:rPr>
              <a:t>Assistant Professor of Nephrology</a:t>
            </a:r>
            <a:endParaRPr lang="en-US" sz="2200" b="1" dirty="0">
              <a:solidFill>
                <a:schemeClr val="accent5"/>
              </a:solidFill>
            </a:endParaRPr>
          </a:p>
          <a:p>
            <a:pPr algn="ctr"/>
            <a:r>
              <a:rPr lang="en-US" sz="2400" b="1" dirty="0">
                <a:solidFill>
                  <a:schemeClr val="accent5"/>
                </a:solidFill>
              </a:rPr>
              <a:t>HOLY FAMILY HOSPITAL</a:t>
            </a:r>
            <a:endParaRPr lang="en-US" sz="2400" b="1" dirty="0">
              <a:solidFill>
                <a:schemeClr val="accent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762000" y="838200"/>
            <a:ext cx="7467600" cy="575595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914400" y="228600"/>
            <a:ext cx="7620001" cy="6477000"/>
          </a:xfrm>
        </p:spPr>
      </p:pic>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228600" y="228600"/>
            <a:ext cx="8686800" cy="6324600"/>
          </a:xfrm>
        </p:spPr>
        <p:txBody>
          <a:bodyPr>
            <a:normAutofit/>
          </a:bodyPr>
          <a:lstStyle/>
          <a:p>
            <a:endParaRPr lang="en-US" dirty="0"/>
          </a:p>
          <a:p>
            <a:pPr marL="0" indent="0">
              <a:buNone/>
            </a:pPr>
            <a:r>
              <a:rPr lang="en-US" sz="3300" b="1" u="sng" dirty="0">
                <a:solidFill>
                  <a:srgbClr val="FF0000"/>
                </a:solidFill>
              </a:rPr>
              <a:t>Prerenal AKI</a:t>
            </a:r>
            <a:endParaRPr lang="en-US" u="sng" dirty="0">
              <a:solidFill>
                <a:srgbClr val="FF0000"/>
              </a:solidFill>
            </a:endParaRPr>
          </a:p>
          <a:p>
            <a:pPr marL="0" indent="0">
              <a:buNone/>
            </a:pPr>
            <a:r>
              <a:rPr lang="en-US" sz="2600" dirty="0"/>
              <a:t>Volume depletion (profuse diarrhea, vomiting, over-diuresis with diuretics)</a:t>
            </a:r>
            <a:endParaRPr lang="en-US" sz="2600" dirty="0"/>
          </a:p>
          <a:p>
            <a:r>
              <a:rPr lang="en-US" sz="2600" dirty="0"/>
              <a:t>Shock of any etiology </a:t>
            </a:r>
            <a:endParaRPr lang="en-US" sz="2600" dirty="0"/>
          </a:p>
          <a:p>
            <a:r>
              <a:rPr lang="en-US" sz="2600" dirty="0" err="1"/>
              <a:t>Cardiorenal</a:t>
            </a:r>
            <a:r>
              <a:rPr lang="en-US" sz="2600" dirty="0"/>
              <a:t> syndrome</a:t>
            </a:r>
            <a:endParaRPr lang="en-US" sz="2600" dirty="0"/>
          </a:p>
          <a:p>
            <a:r>
              <a:rPr lang="en-US" sz="2600" dirty="0"/>
              <a:t>Hepatorenal syndrome</a:t>
            </a:r>
            <a:endParaRPr lang="en-US" sz="2600" dirty="0"/>
          </a:p>
          <a:p>
            <a:r>
              <a:rPr lang="en-US" sz="2600" dirty="0"/>
              <a:t>Congestive nephropathy (systemic congestion impairs venous outflow)</a:t>
            </a:r>
            <a:endParaRPr lang="en-US" sz="2600" dirty="0"/>
          </a:p>
          <a:p>
            <a:r>
              <a:rPr lang="en-US" sz="2600" dirty="0"/>
              <a:t>Abdominal compartment syndrome</a:t>
            </a:r>
            <a:endParaRPr lang="en-US" sz="2600" dirty="0"/>
          </a:p>
          <a:p>
            <a:r>
              <a:rPr lang="en-US" sz="2600" dirty="0"/>
              <a:t>Hypertensive emergency</a:t>
            </a:r>
            <a:endParaRPr lang="en-US" sz="2600" dirty="0"/>
          </a:p>
          <a:p>
            <a:endParaRPr lang="en-US" dirty="0"/>
          </a:p>
        </p:txBody>
      </p:sp>
      <p:sp>
        <p:nvSpPr>
          <p:cNvPr id="3" name="Footer Placeholder 2"/>
          <p:cNvSpPr>
            <a:spLocks noGrp="1"/>
          </p:cNvSpPr>
          <p:nvPr>
            <p:ph type="ftr" sz="quarter" idx="11"/>
          </p:nvPr>
        </p:nvSpPr>
        <p:spPr/>
        <p:txBody>
          <a:bodyPr/>
          <a:lstStyle/>
          <a:p>
            <a:r>
              <a:rPr lang="en-US" dirty="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228600" y="228600"/>
            <a:ext cx="8534400" cy="6629400"/>
          </a:xfrm>
        </p:spPr>
        <p:txBody>
          <a:bodyPr>
            <a:normAutofit/>
          </a:bodyPr>
          <a:lstStyle/>
          <a:p>
            <a:r>
              <a:rPr lang="en-US" sz="2800" b="1" u="sng" dirty="0"/>
              <a:t>Intrinsic (renal)AKI Causes:</a:t>
            </a:r>
            <a:endParaRPr lang="en-US" sz="2800" b="1" u="sng" dirty="0"/>
          </a:p>
          <a:p>
            <a:endParaRPr lang="en-US" sz="2800" b="1" u="sng" dirty="0"/>
          </a:p>
          <a:p>
            <a:r>
              <a:rPr lang="en-US" sz="3200" b="1" dirty="0"/>
              <a:t>Tubular injury</a:t>
            </a:r>
            <a:endParaRPr lang="en-US" sz="3200" b="1" dirty="0"/>
          </a:p>
          <a:p>
            <a:pPr lvl="1"/>
            <a:r>
              <a:rPr lang="en-US" sz="2800" dirty="0"/>
              <a:t>Ischemic ATN: Ischemia due to severe prolonged </a:t>
            </a:r>
            <a:r>
              <a:rPr lang="en-US" sz="2800" dirty="0" err="1"/>
              <a:t>hypoperfusion</a:t>
            </a:r>
            <a:endParaRPr lang="en-US" sz="2800" dirty="0"/>
          </a:p>
          <a:p>
            <a:pPr lvl="1"/>
            <a:r>
              <a:rPr lang="en-US" sz="2800" dirty="0"/>
              <a:t>Nephrotoxic ATN:</a:t>
            </a:r>
            <a:endParaRPr lang="en-US" sz="2800" dirty="0"/>
          </a:p>
          <a:p>
            <a:pPr lvl="2"/>
            <a:r>
              <a:rPr lang="en-US" sz="2400" dirty="0"/>
              <a:t>Endogenous toxins: Myoglobin (rhabdomyolysis), hemoglobin (hemolysis), intra-tubular obstruction from crystalluria (ethylene glycol, tumor lysis syndrome) </a:t>
            </a:r>
            <a:endParaRPr lang="en-US" sz="2400" dirty="0"/>
          </a:p>
          <a:p>
            <a:pPr lvl="2"/>
            <a:r>
              <a:rPr lang="en-US" sz="2400" dirty="0"/>
              <a:t>Exogenous toxins</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762000"/>
          </a:xfrm>
        </p:spPr>
        <p:txBody>
          <a:bodyPr>
            <a:normAutofit/>
          </a:bodyPr>
          <a:lstStyle/>
          <a:p>
            <a:r>
              <a:rPr lang="en-US" sz="4400" b="1" dirty="0"/>
              <a:t>Renal AKI</a:t>
            </a:r>
            <a:endParaRPr lang="en-US" sz="4400" b="1" dirty="0"/>
          </a:p>
        </p:txBody>
      </p:sp>
      <p:sp>
        <p:nvSpPr>
          <p:cNvPr id="3" name="Content Placeholder 2"/>
          <p:cNvSpPr>
            <a:spLocks noGrp="1"/>
          </p:cNvSpPr>
          <p:nvPr>
            <p:ph idx="1"/>
          </p:nvPr>
        </p:nvSpPr>
        <p:spPr>
          <a:xfrm>
            <a:off x="457200" y="1524000"/>
            <a:ext cx="6865620" cy="5105400"/>
          </a:xfrm>
        </p:spPr>
        <p:txBody>
          <a:bodyPr>
            <a:normAutofit lnSpcReduction="20000"/>
          </a:bodyPr>
          <a:lstStyle/>
          <a:p>
            <a:r>
              <a:rPr lang="en-US" sz="2400" b="1" dirty="0"/>
              <a:t>Tubulointerstitial injury</a:t>
            </a:r>
            <a:endParaRPr lang="en-US" sz="2400" b="1" dirty="0"/>
          </a:p>
          <a:p>
            <a:pPr lvl="1"/>
            <a:r>
              <a:rPr lang="en-US" sz="2000" b="1" dirty="0">
                <a:solidFill>
                  <a:srgbClr val="FF0000"/>
                </a:solidFill>
              </a:rPr>
              <a:t>Acute interstitial nephritis</a:t>
            </a:r>
            <a:r>
              <a:rPr lang="en-US" sz="2000" b="1" dirty="0"/>
              <a:t>: NSAIDs, </a:t>
            </a:r>
            <a:r>
              <a:rPr lang="en-US" sz="2000" b="1" dirty="0" err="1"/>
              <a:t>PPIs,antibiotics</a:t>
            </a:r>
            <a:endParaRPr lang="en-US" sz="2000" b="1" dirty="0"/>
          </a:p>
          <a:p>
            <a:pPr marL="457200" lvl="1" indent="0">
              <a:buNone/>
            </a:pPr>
            <a:r>
              <a:rPr lang="en-US" sz="2000" b="1" dirty="0"/>
              <a:t>Infection: Viral, bacterial, and fungal infections</a:t>
            </a:r>
            <a:endParaRPr lang="en-US" sz="2000" b="1" dirty="0"/>
          </a:p>
          <a:p>
            <a:pPr marL="457200" lvl="1" indent="0">
              <a:buNone/>
            </a:pPr>
            <a:endParaRPr lang="en-US" sz="2000" b="1" dirty="0"/>
          </a:p>
          <a:p>
            <a:r>
              <a:rPr lang="en-US" sz="2400" b="1" dirty="0"/>
              <a:t>Acute glomerulonephritis</a:t>
            </a:r>
            <a:endParaRPr lang="en-US" sz="2400" b="1" dirty="0"/>
          </a:p>
          <a:p>
            <a:pPr lvl="1"/>
            <a:r>
              <a:rPr lang="en-US" sz="2000" b="1" dirty="0"/>
              <a:t>Glomerulonephritis may present as:</a:t>
            </a:r>
            <a:endParaRPr lang="en-US" sz="2000" b="1" dirty="0"/>
          </a:p>
          <a:p>
            <a:pPr lvl="1"/>
            <a:r>
              <a:rPr lang="en-US" sz="2000" b="1" i="1" dirty="0">
                <a:solidFill>
                  <a:srgbClr val="FF0000"/>
                </a:solidFill>
              </a:rPr>
              <a:t>Nephrotic syndrome</a:t>
            </a:r>
            <a:r>
              <a:rPr lang="en-US" sz="2000" b="1" dirty="0">
                <a:solidFill>
                  <a:srgbClr val="FF0000"/>
                </a:solidFill>
              </a:rPr>
              <a:t> </a:t>
            </a:r>
            <a:r>
              <a:rPr lang="en-US" sz="2000" b="1" dirty="0"/>
              <a:t>with peripheral edema, heavy proteinuria (protein excretion greater than 3.5 g/24h), hypoalbuminemia (&lt;3g/dl), and hyperlipidemia and a </a:t>
            </a:r>
            <a:r>
              <a:rPr lang="en-US" sz="2000" b="1" i="1" dirty="0"/>
              <a:t>bland</a:t>
            </a:r>
            <a:r>
              <a:rPr lang="en-US" sz="2000" b="1" dirty="0"/>
              <a:t> urinary sediment.</a:t>
            </a:r>
            <a:endParaRPr lang="en-US" sz="2000" b="1" dirty="0"/>
          </a:p>
          <a:p>
            <a:pPr lvl="1"/>
            <a:r>
              <a:rPr lang="en-US" sz="2000" b="1" i="1" dirty="0">
                <a:solidFill>
                  <a:srgbClr val="FF0000"/>
                </a:solidFill>
              </a:rPr>
              <a:t>Nephritic syndrome</a:t>
            </a:r>
            <a:r>
              <a:rPr lang="en-US" sz="2000" b="1" dirty="0">
                <a:solidFill>
                  <a:srgbClr val="FF0000"/>
                </a:solidFill>
              </a:rPr>
              <a:t> </a:t>
            </a:r>
            <a:r>
              <a:rPr lang="en-US" sz="2000" b="1" dirty="0"/>
              <a:t>with acutely elevated creatinine, hematuria, proteinuria, red blood cell casts, hypertension and no obvious cause of pre-renal or post-renal cause.</a:t>
            </a:r>
            <a:endParaRPr lang="en-US" sz="2000" b="1"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315201" cy="1320800"/>
          </a:xfrm>
        </p:spPr>
        <p:txBody>
          <a:bodyPr>
            <a:normAutofit fontScale="90000"/>
          </a:bodyPr>
          <a:lstStyle/>
          <a:p>
            <a:r>
              <a:rPr lang="en-US" b="1" u="sng" dirty="0"/>
              <a:t>Postrenal (obstructive) AKI Causes:</a:t>
            </a:r>
            <a:br>
              <a:rPr lang="en-US" b="1" u="sng" dirty="0"/>
            </a:br>
            <a:endParaRPr lang="en-US" dirty="0"/>
          </a:p>
        </p:txBody>
      </p:sp>
      <p:sp>
        <p:nvSpPr>
          <p:cNvPr id="4" name="Content Placeholder 3"/>
          <p:cNvSpPr>
            <a:spLocks noGrp="1"/>
          </p:cNvSpPr>
          <p:nvPr>
            <p:ph idx="1"/>
          </p:nvPr>
        </p:nvSpPr>
        <p:spPr>
          <a:xfrm>
            <a:off x="609600" y="1752600"/>
            <a:ext cx="6955155" cy="4724400"/>
          </a:xfrm>
        </p:spPr>
        <p:txBody>
          <a:bodyPr>
            <a:normAutofit lnSpcReduction="10000"/>
          </a:bodyPr>
          <a:lstStyle/>
          <a:p>
            <a:r>
              <a:rPr lang="en-US" sz="2400" b="1" dirty="0"/>
              <a:t> Nephrolithiasis</a:t>
            </a:r>
            <a:endParaRPr lang="en-US" sz="2400" b="1" dirty="0"/>
          </a:p>
          <a:p>
            <a:r>
              <a:rPr lang="en-US" sz="2400" b="1" dirty="0"/>
              <a:t>Prostate obstruction, e.g. BPH, carcinoma, infection.</a:t>
            </a:r>
            <a:endParaRPr lang="en-US" sz="2400" b="1" dirty="0"/>
          </a:p>
          <a:p>
            <a:r>
              <a:rPr lang="en-US" sz="2400" b="1" dirty="0"/>
              <a:t>Bladder neck obstruction</a:t>
            </a:r>
            <a:endParaRPr lang="en-US" sz="2400" b="1" dirty="0"/>
          </a:p>
          <a:p>
            <a:r>
              <a:rPr lang="en-US" sz="2400" b="1" dirty="0"/>
              <a:t>Occluded or mal-positioned Foley catheter</a:t>
            </a:r>
            <a:endParaRPr lang="en-US" sz="2400" b="1" dirty="0"/>
          </a:p>
          <a:p>
            <a:r>
              <a:rPr lang="en-US" sz="2400" b="1" dirty="0"/>
              <a:t>Functional: neurogenic bladder secondary to spinal cord injury, diabetes, multiple sclerosis, stroke, pharmacologic side effects of drugs (anticholinergics, antidepressants).</a:t>
            </a:r>
            <a:endParaRPr lang="en-US" sz="2400" b="1" dirty="0"/>
          </a:p>
          <a:p>
            <a:r>
              <a:rPr lang="en-US" sz="2400" b="1" dirty="0"/>
              <a:t>Urethral: posterior urethral valves, strictures, trauma.</a:t>
            </a:r>
            <a:endParaRPr lang="en-US" sz="2400" b="1"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sing+the+history+and+physical+examination+as+tools+to+categorize+acute+kidney+injury.jpg"/>
          <p:cNvPicPr>
            <a:picLocks noGrp="1" noChangeAspect="1"/>
          </p:cNvPicPr>
          <p:nvPr>
            <p:ph idx="1"/>
          </p:nvPr>
        </p:nvPicPr>
        <p:blipFill>
          <a:blip r:embed="rId1"/>
          <a:stretch>
            <a:fillRect/>
          </a:stretch>
        </p:blipFill>
        <p:spPr>
          <a:xfrm>
            <a:off x="228600" y="0"/>
            <a:ext cx="8610600" cy="6762750"/>
          </a:xfrm>
        </p:spPr>
      </p:pic>
      <p:sp>
        <p:nvSpPr>
          <p:cNvPr id="3" name="Footer Placeholder 2"/>
          <p:cNvSpPr>
            <a:spLocks noGrp="1"/>
          </p:cNvSpPr>
          <p:nvPr>
            <p:ph type="ftr" sz="quarter" idx="1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YPE+OF+ACUTE+RENAL+FAILURE.jpg"/>
          <p:cNvPicPr>
            <a:picLocks noGrp="1" noChangeAspect="1"/>
          </p:cNvPicPr>
          <p:nvPr>
            <p:ph idx="1"/>
          </p:nvPr>
        </p:nvPicPr>
        <p:blipFill>
          <a:blip r:embed="rId1"/>
          <a:stretch>
            <a:fillRect/>
          </a:stretch>
        </p:blipFill>
        <p:spPr>
          <a:xfrm>
            <a:off x="127000" y="152400"/>
            <a:ext cx="8788400" cy="6667500"/>
          </a:xfrm>
        </p:spPr>
      </p:pic>
      <p:sp>
        <p:nvSpPr>
          <p:cNvPr id="3" name="Footer Placeholder 2"/>
          <p:cNvSpPr>
            <a:spLocks noGrp="1"/>
          </p:cNvSpPr>
          <p:nvPr>
            <p:ph type="ftr" sz="quarter" idx="1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944562"/>
          </a:xfrm>
        </p:spPr>
        <p:txBody>
          <a:bodyPr/>
          <a:lstStyle/>
          <a:p>
            <a:r>
              <a:rPr lang="en-US" b="1" u="sng" dirty="0"/>
              <a:t>LABORATORY INVESTIGATIONS:</a:t>
            </a:r>
            <a:endParaRPr lang="en-US" b="1" u="sng" dirty="0"/>
          </a:p>
        </p:txBody>
      </p:sp>
      <p:sp>
        <p:nvSpPr>
          <p:cNvPr id="4" name="Content Placeholder 3"/>
          <p:cNvSpPr>
            <a:spLocks noGrp="1"/>
          </p:cNvSpPr>
          <p:nvPr>
            <p:ph idx="1"/>
          </p:nvPr>
        </p:nvSpPr>
        <p:spPr>
          <a:xfrm>
            <a:off x="0" y="1143000"/>
            <a:ext cx="8839200" cy="5715000"/>
          </a:xfrm>
        </p:spPr>
        <p:txBody>
          <a:bodyPr>
            <a:normAutofit fontScale="92500" lnSpcReduction="20000"/>
          </a:bodyPr>
          <a:lstStyle/>
          <a:p>
            <a:r>
              <a:rPr lang="en-US" sz="4000" b="1" dirty="0">
                <a:solidFill>
                  <a:srgbClr val="FF0000"/>
                </a:solidFill>
              </a:rPr>
              <a:t>Serum creatinine </a:t>
            </a:r>
            <a:endParaRPr lang="en-US" sz="4000" b="1" dirty="0">
              <a:solidFill>
                <a:srgbClr val="FF0000"/>
              </a:solidFill>
            </a:endParaRPr>
          </a:p>
          <a:p>
            <a:pPr lvl="1"/>
            <a:r>
              <a:rPr lang="en-US" sz="2000" b="1" dirty="0"/>
              <a:t>The serum creatinine tends to rise </a:t>
            </a:r>
            <a:r>
              <a:rPr lang="en-US" sz="2000" b="1" i="1" dirty="0"/>
              <a:t>progressively</a:t>
            </a:r>
            <a:r>
              <a:rPr lang="en-US" sz="2000" b="1" dirty="0"/>
              <a:t> and usually at a daily rate of ~1mg/dl/d  with complete cessation of renal function.</a:t>
            </a:r>
            <a:endParaRPr lang="en-US" sz="2000" b="1" dirty="0"/>
          </a:p>
          <a:p>
            <a:pPr lvl="1"/>
            <a:r>
              <a:rPr lang="en-US" sz="2000" b="1" dirty="0"/>
              <a:t>A </a:t>
            </a:r>
            <a:r>
              <a:rPr lang="en-US" sz="2000" b="1" i="1" dirty="0"/>
              <a:t>higher</a:t>
            </a:r>
            <a:r>
              <a:rPr lang="en-US" sz="2000" b="1" dirty="0"/>
              <a:t> rate of rise in serum creatinine (~&gt;1.5-2 mg/dl per day) is highly suggestive for </a:t>
            </a:r>
            <a:r>
              <a:rPr lang="en-US" sz="2000" b="1" i="1" dirty="0" err="1">
                <a:hlinkClick r:id="rId1"/>
              </a:rPr>
              <a:t>rhabdomyolysis</a:t>
            </a:r>
            <a:r>
              <a:rPr lang="en-US" sz="2000" b="1" dirty="0"/>
              <a:t>. </a:t>
            </a:r>
            <a:endParaRPr lang="en-US" sz="2000" b="1" dirty="0"/>
          </a:p>
          <a:p>
            <a:pPr lvl="1"/>
            <a:r>
              <a:rPr lang="en-US" sz="2000" b="1" dirty="0"/>
              <a:t>A </a:t>
            </a:r>
            <a:r>
              <a:rPr lang="en-US" sz="2000" b="1" i="1" dirty="0"/>
              <a:t>slower</a:t>
            </a:r>
            <a:r>
              <a:rPr lang="en-US" sz="2000" b="1" dirty="0"/>
              <a:t> rate of rise with </a:t>
            </a:r>
            <a:r>
              <a:rPr lang="en-US" sz="2000" b="1" i="1" dirty="0"/>
              <a:t>periodic downward fluctuation</a:t>
            </a:r>
            <a:r>
              <a:rPr lang="en-US" sz="2000" b="1" dirty="0"/>
              <a:t> (due to variation in renal perfusion) is suggestive of </a:t>
            </a:r>
            <a:r>
              <a:rPr lang="en-US" sz="2000" b="1" i="1" dirty="0" err="1"/>
              <a:t>prerenal</a:t>
            </a:r>
            <a:r>
              <a:rPr lang="en-US" sz="2000" b="1" i="1" dirty="0"/>
              <a:t> disease.</a:t>
            </a:r>
            <a:endParaRPr lang="en-US" sz="2000" b="1" dirty="0"/>
          </a:p>
          <a:p>
            <a:r>
              <a:rPr lang="en-US" sz="2400" b="1" dirty="0">
                <a:solidFill>
                  <a:srgbClr val="FF0000"/>
                </a:solidFill>
              </a:rPr>
              <a:t>Urinalysis. </a:t>
            </a:r>
            <a:r>
              <a:rPr lang="en-US" sz="2400" b="1" dirty="0"/>
              <a:t> </a:t>
            </a:r>
            <a:endParaRPr lang="en-US" sz="2400" b="1" dirty="0"/>
          </a:p>
          <a:p>
            <a:r>
              <a:rPr lang="en-US" sz="2400" b="1" dirty="0">
                <a:solidFill>
                  <a:srgbClr val="FF0000"/>
                </a:solidFill>
              </a:rPr>
              <a:t>Creatinine </a:t>
            </a:r>
            <a:r>
              <a:rPr lang="en-US" sz="2400" b="1" dirty="0" err="1">
                <a:solidFill>
                  <a:srgbClr val="FF0000"/>
                </a:solidFill>
              </a:rPr>
              <a:t>Kinase</a:t>
            </a:r>
            <a:r>
              <a:rPr lang="en-US" sz="2400" b="1" dirty="0">
                <a:solidFill>
                  <a:srgbClr val="FF0000"/>
                </a:solidFill>
              </a:rPr>
              <a:t> (CK)</a:t>
            </a:r>
            <a:r>
              <a:rPr lang="en-US" sz="2400" b="1" dirty="0"/>
              <a:t>. Consider to request for CK when: </a:t>
            </a:r>
            <a:endParaRPr lang="en-US" sz="2400" b="1" dirty="0"/>
          </a:p>
          <a:p>
            <a:pPr lvl="1"/>
            <a:r>
              <a:rPr lang="en-US" sz="2000" b="1" dirty="0"/>
              <a:t>Any one risk factor for </a:t>
            </a:r>
            <a:r>
              <a:rPr lang="en-US" sz="2000" b="1" dirty="0" err="1"/>
              <a:t>rhabdomyolysis</a:t>
            </a:r>
            <a:r>
              <a:rPr lang="en-US" sz="2000" b="1" dirty="0"/>
              <a:t> is present including trauma, compartment syndrome, crush injury, extreme exertion, hyperthermia, found down.</a:t>
            </a:r>
            <a:endParaRPr lang="en-US" sz="2000" b="1" dirty="0"/>
          </a:p>
          <a:p>
            <a:pPr lvl="1"/>
            <a:r>
              <a:rPr lang="en-US" sz="2000" b="1" dirty="0"/>
              <a:t>Presence of any one symptom of </a:t>
            </a:r>
            <a:r>
              <a:rPr lang="en-US" sz="2000" b="1" dirty="0" err="1"/>
              <a:t>rhabdomyolysis</a:t>
            </a:r>
            <a:r>
              <a:rPr lang="en-US" sz="2000" b="1" dirty="0"/>
              <a:t>  such as muscle pain, muscle weakness, vomiting, dark urine. </a:t>
            </a:r>
            <a:endParaRPr lang="en-US" sz="2000" b="1" dirty="0"/>
          </a:p>
          <a:p>
            <a:r>
              <a:rPr lang="en-US" sz="2400" b="1" dirty="0">
                <a:solidFill>
                  <a:srgbClr val="FF0000"/>
                </a:solidFill>
              </a:rPr>
              <a:t>Electrolytes. </a:t>
            </a:r>
            <a:endParaRPr lang="en-US" sz="2400" b="1" dirty="0">
              <a:solidFill>
                <a:srgbClr val="FF0000"/>
              </a:solidFill>
            </a:endParaRPr>
          </a:p>
          <a:p>
            <a:r>
              <a:rPr lang="en-US" sz="2400" b="1" dirty="0"/>
              <a:t> </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pic>
        <p:nvPicPr>
          <p:cNvPr id="5" name="Content Placeholder 4" descr="urine-sediment-1.png"/>
          <p:cNvPicPr>
            <a:picLocks noGrp="1" noChangeAspect="1"/>
          </p:cNvPicPr>
          <p:nvPr>
            <p:ph idx="1"/>
          </p:nvPr>
        </p:nvPicPr>
        <p:blipFill>
          <a:blip r:embed="rId1"/>
          <a:stretch>
            <a:fillRect/>
          </a:stretch>
        </p:blipFill>
        <p:spPr>
          <a:xfrm>
            <a:off x="228600" y="1143000"/>
            <a:ext cx="8707288" cy="4876800"/>
          </a:xfrm>
        </p:spPr>
      </p:pic>
      <p:sp>
        <p:nvSpPr>
          <p:cNvPr id="3" name="Footer Placeholder 2"/>
          <p:cNvSpPr>
            <a:spLocks noGrp="1"/>
          </p:cNvSpPr>
          <p:nvPr>
            <p:ph type="ftr" sz="quarter" idx="11"/>
          </p:nvPr>
        </p:nvSpPr>
        <p:spPr/>
        <p:txBody>
          <a:bodyPr/>
          <a:lstStyle/>
          <a:p>
            <a:r>
              <a:rPr lang="en-US" dirty="0"/>
              <a:t>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t>          </a:t>
            </a:r>
            <a:r>
              <a:rPr lang="en-GB" sz="3600" b="1" dirty="0" smtClean="0"/>
              <a:t>MOTTO</a:t>
            </a:r>
            <a:r>
              <a:rPr lang="en-GB" sz="3600" b="1" dirty="0"/>
              <a:t>  AND  VISION</a:t>
            </a:r>
            <a:endParaRPr lang="en-GB" dirty="0"/>
          </a:p>
        </p:txBody>
      </p:sp>
      <p:pic>
        <p:nvPicPr>
          <p:cNvPr id="10" name="Content Placeholder 9" descr="A close-up of a gear&#10;&#10;Description automatically generated"/>
          <p:cNvPicPr>
            <a:picLocks noGrp="1" noChangeAspect="1"/>
          </p:cNvPicPr>
          <p:nvPr>
            <p:ph idx="1"/>
          </p:nvPr>
        </p:nvPicPr>
        <p:blipFill>
          <a:blip r:embed="rId1"/>
          <a:srcRect l="20019"/>
          <a:stretch>
            <a:fillRect/>
          </a:stretch>
        </p:blipFill>
        <p:spPr>
          <a:xfrm>
            <a:off x="152400" y="2286000"/>
            <a:ext cx="2131060" cy="2759075"/>
          </a:xfrm>
        </p:spPr>
      </p:pic>
      <p:sp>
        <p:nvSpPr>
          <p:cNvPr id="3" name="Slide Number Placeholder 2"/>
          <p:cNvSpPr>
            <a:spLocks noGrp="1"/>
          </p:cNvSpPr>
          <p:nvPr>
            <p:ph type="sldNum" sz="quarter" idx="12"/>
          </p:nvPr>
        </p:nvSpPr>
        <p:spPr/>
        <p:txBody>
          <a:bodyPr/>
          <a:lstStyle/>
          <a:p>
            <a:pPr rtl="0"/>
            <a:fld id="{D57F1E4F-1CFF-5643-939E-217C01CDF565}" type="slidenum">
              <a:rPr lang="en-GB" noProof="0" smtClean="0"/>
            </a:fld>
            <a:endParaRPr lang="en-GB"/>
          </a:p>
        </p:txBody>
      </p:sp>
      <p:sp>
        <p:nvSpPr>
          <p:cNvPr id="13" name="TextBox 12"/>
          <p:cNvSpPr txBox="1"/>
          <p:nvPr/>
        </p:nvSpPr>
        <p:spPr>
          <a:xfrm>
            <a:off x="1371600" y="1295400"/>
            <a:ext cx="6198235" cy="4799965"/>
          </a:xfrm>
          <a:prstGeom prst="rect">
            <a:avLst/>
          </a:prstGeom>
          <a:noFill/>
        </p:spPr>
        <p:txBody>
          <a:bodyPr rot="0" spcFirstLastPara="0" vertOverflow="overflow" horzOverflow="overflow" vert="horz" wrap="square" lIns="91440" tIns="45720" rIns="91440" bIns="45720" numCol="1" spcCol="0" rtlCol="0" fromWordArt="0" anchor="t" anchorCtr="0" forceAA="0" compatLnSpc="1">
            <a:spAutoFit/>
          </a:bodyPr>
          <a:lstStyle/>
          <a:p>
            <a:pPr marL="228600" indent="-228600">
              <a:buFont typeface="Arial,Sans-Serif"/>
              <a:buChar char="•"/>
            </a:pPr>
            <a:r>
              <a:rPr lang="en-US" altLang="en-US" b="1" dirty="0">
                <a:latin typeface="Calibri" panose="020F0502020204030204" pitchFamily="34" charset="0"/>
                <a:cs typeface="Calibri" panose="020F0502020204030204" pitchFamily="34" charset="0"/>
                <a:sym typeface="+mn-ea"/>
              </a:rPr>
              <a:t>Mission Statement</a:t>
            </a:r>
            <a:endParaRPr lang="en-US" altLang="en-US"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To impart evidence-based research-oriented health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professional education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Best possible patient care</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Mutual respect, ethical practice of healthcare and social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accountability.</a:t>
            </a:r>
            <a:endParaRPr lang="en-US" altLang="en-US" dirty="0">
              <a:latin typeface="Calibri" panose="020F0502020204030204" pitchFamily="34" charset="0"/>
              <a:cs typeface="Calibri" panose="020F0502020204030204" pitchFamily="34" charset="0"/>
            </a:endParaRPr>
          </a:p>
          <a:p>
            <a:pPr marL="228600" indent="-228600">
              <a:buFont typeface="Arial,Sans-Serif"/>
              <a:buChar char="•"/>
            </a:pPr>
            <a:r>
              <a:rPr lang="en-US" altLang="en-US" b="1" dirty="0">
                <a:latin typeface="Calibri" panose="020F0502020204030204" pitchFamily="34" charset="0"/>
                <a:cs typeface="Calibri" panose="020F0502020204030204" pitchFamily="34" charset="0"/>
                <a:sym typeface="+mn-ea"/>
              </a:rPr>
              <a:t>Vision and Values</a:t>
            </a:r>
            <a:endParaRPr lang="en-US" altLang="en-US"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Highly recognized and accredited centre of excellence in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Medical Education, using evidence-based training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techniques for development of highly competent health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professionals, who are lifelong experiential learner and are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socially accountable.</a:t>
            </a:r>
            <a:endParaRPr lang="en-US" altLang="en-US" dirty="0">
              <a:latin typeface="Calibri" panose="020F0502020204030204" pitchFamily="34" charset="0"/>
              <a:cs typeface="Calibri" panose="020F0502020204030204" pitchFamily="34" charset="0"/>
            </a:endParaRPr>
          </a:p>
          <a:p>
            <a:pPr marL="228600" indent="-228600">
              <a:buFont typeface="Arial,Sans-Serif"/>
              <a:buChar char="•"/>
            </a:pPr>
            <a:r>
              <a:rPr lang="en-US" altLang="en-US" b="1" dirty="0">
                <a:latin typeface="Calibri" panose="020F0502020204030204" pitchFamily="34" charset="0"/>
                <a:cs typeface="Calibri" panose="020F0502020204030204" pitchFamily="34" charset="0"/>
                <a:sym typeface="+mn-ea"/>
              </a:rPr>
              <a:t>Goals</a:t>
            </a:r>
            <a:endParaRPr lang="en-US" altLang="en-US" b="1"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The Undergraduate Integrated Learning Program is geared to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provide you with quality medical education in an </a:t>
            </a:r>
            <a:endParaRPr lang="en-US" altLang="en-US" dirty="0">
              <a:latin typeface="Calibri" panose="020F0502020204030204" pitchFamily="34" charset="0"/>
              <a:cs typeface="Calibri" panose="020F0502020204030204" pitchFamily="34" charset="0"/>
            </a:endParaRPr>
          </a:p>
          <a:p>
            <a:pPr lvl="1" indent="0">
              <a:buNone/>
            </a:pPr>
            <a:r>
              <a:rPr lang="en-US" altLang="en-US" dirty="0">
                <a:latin typeface="Calibri" panose="020F0502020204030204" pitchFamily="34" charset="0"/>
                <a:cs typeface="Calibri" panose="020F0502020204030204" pitchFamily="34" charset="0"/>
                <a:sym typeface="+mn-ea"/>
              </a:rPr>
              <a:t>environment designed to:</a:t>
            </a:r>
            <a:endParaRPr lang="en-US" altLang="en-US" dirty="0">
              <a:latin typeface="Calibri" panose="020F0502020204030204" pitchFamily="34" charset="0"/>
              <a:cs typeface="Calibri" panose="020F0502020204030204" pitchFamily="34" charset="0"/>
              <a:sym typeface="+mn-ea"/>
            </a:endParaRPr>
          </a:p>
        </p:txBody>
      </p:sp>
      <p:pic>
        <p:nvPicPr>
          <p:cNvPr id="14" name="Picture 13" descr="A logo for a medical university&#10;&#10;Description automatically generated"/>
          <p:cNvPicPr>
            <a:picLocks noChangeAspect="1"/>
          </p:cNvPicPr>
          <p:nvPr/>
        </p:nvPicPr>
        <p:blipFill>
          <a:blip r:embed="rId2"/>
          <a:stretch>
            <a:fillRect/>
          </a:stretch>
        </p:blipFill>
        <p:spPr>
          <a:xfrm>
            <a:off x="7703185" y="381000"/>
            <a:ext cx="921544" cy="1228725"/>
          </a:xfrm>
          <a:prstGeom prst="rect">
            <a:avLst/>
          </a:prstGeom>
        </p:spPr>
      </p:pic>
      <p:pic>
        <p:nvPicPr>
          <p:cNvPr id="15" name="Picture 14" descr="E:\Faisal 3rd Year\Muhammad Faisal Mughal\2016-2017 D.E.O Records of 1st 2nd and 3rd Year\Template\dme rmu logo.jpg"/>
          <p:cNvPicPr>
            <a:picLocks noChangeAspect="1"/>
          </p:cNvPicPr>
          <p:nvPr/>
        </p:nvPicPr>
        <p:blipFill>
          <a:blip r:embed="rId3"/>
          <a:stretch>
            <a:fillRect/>
          </a:stretch>
        </p:blipFill>
        <p:spPr>
          <a:xfrm>
            <a:off x="381000" y="457200"/>
            <a:ext cx="978694" cy="1190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76200" y="304800"/>
            <a:ext cx="8610600" cy="6400800"/>
          </a:xfrm>
        </p:spPr>
        <p:txBody>
          <a:bodyPr>
            <a:normAutofit fontScale="62500" lnSpcReduction="20000"/>
          </a:bodyPr>
          <a:lstStyle/>
          <a:p>
            <a:r>
              <a:rPr lang="en-US" sz="5000" b="1" dirty="0"/>
              <a:t>Electrolyte disturbance</a:t>
            </a:r>
            <a:endParaRPr lang="en-US" sz="5000" dirty="0"/>
          </a:p>
          <a:p>
            <a:r>
              <a:rPr lang="en-US" sz="4000" b="1" dirty="0"/>
              <a:t>↑K</a:t>
            </a:r>
            <a:endParaRPr lang="en-US" sz="4000" b="1" dirty="0"/>
          </a:p>
          <a:p>
            <a:pPr lvl="1"/>
            <a:r>
              <a:rPr lang="en-US" sz="2900" b="1" dirty="0"/>
              <a:t>It is a common and potentially life-threatening complication of AKI.</a:t>
            </a:r>
            <a:endParaRPr lang="en-US" sz="2900" b="1" dirty="0"/>
          </a:p>
          <a:p>
            <a:pPr lvl="1"/>
            <a:r>
              <a:rPr lang="en-US" sz="2900" b="1" dirty="0"/>
              <a:t>The serum potassium level typically rises by 0.5 </a:t>
            </a:r>
            <a:r>
              <a:rPr lang="en-US" sz="2900" b="1" dirty="0" err="1"/>
              <a:t>mmol</a:t>
            </a:r>
            <a:r>
              <a:rPr lang="en-US" sz="2900" b="1" dirty="0"/>
              <a:t>/L/day in </a:t>
            </a:r>
            <a:r>
              <a:rPr lang="en-US" sz="2900" b="1" dirty="0" err="1"/>
              <a:t>oligo-anuric</a:t>
            </a:r>
            <a:r>
              <a:rPr lang="en-US" sz="2900" b="1" dirty="0"/>
              <a:t> patients; reflecting impaired excretion of potassium. </a:t>
            </a:r>
            <a:endParaRPr lang="en-US" sz="2900" b="1" dirty="0"/>
          </a:p>
          <a:p>
            <a:pPr lvl="1"/>
            <a:r>
              <a:rPr lang="en-US" sz="2900" b="1" dirty="0" err="1"/>
              <a:t>Hyperkalemia</a:t>
            </a:r>
            <a:r>
              <a:rPr lang="en-US" sz="2900" b="1" dirty="0"/>
              <a:t> may be compounded by coexistent metabolic acidosis and/or hyperglycemia or other </a:t>
            </a:r>
            <a:r>
              <a:rPr lang="en-US" sz="2900" b="1" dirty="0" err="1"/>
              <a:t>hyperosmolar</a:t>
            </a:r>
            <a:r>
              <a:rPr lang="en-US" sz="2900" b="1" dirty="0"/>
              <a:t> states that promote potassium efflux from the cells.</a:t>
            </a:r>
            <a:endParaRPr lang="en-US" sz="2900" b="1" dirty="0"/>
          </a:p>
          <a:p>
            <a:pPr lvl="1"/>
            <a:r>
              <a:rPr lang="en-US" sz="2900" b="1" dirty="0"/>
              <a:t>Rapidly developing severe </a:t>
            </a:r>
            <a:r>
              <a:rPr lang="en-US" sz="2900" b="1" dirty="0" err="1"/>
              <a:t>hyperkalemia</a:t>
            </a:r>
            <a:r>
              <a:rPr lang="en-US" sz="2900" b="1" dirty="0"/>
              <a:t> at the time of diagnosis of AKI suggests massive tissue destruction, as might be seen with </a:t>
            </a:r>
            <a:r>
              <a:rPr lang="en-US" sz="2900" b="1" dirty="0" err="1"/>
              <a:t>rhabdomyolysis</a:t>
            </a:r>
            <a:r>
              <a:rPr lang="en-US" sz="2900" b="1" dirty="0"/>
              <a:t>, hemolysis, or tumor </a:t>
            </a:r>
            <a:r>
              <a:rPr lang="en-US" sz="2900" b="1" dirty="0" err="1"/>
              <a:t>lysis</a:t>
            </a:r>
            <a:r>
              <a:rPr lang="en-US" sz="2900" b="1" dirty="0"/>
              <a:t> syndrome.</a:t>
            </a:r>
            <a:endParaRPr lang="en-US" sz="2900" b="1" dirty="0"/>
          </a:p>
          <a:p>
            <a:pPr lvl="1"/>
            <a:endParaRPr lang="en-US" sz="2900" b="1" dirty="0"/>
          </a:p>
          <a:p>
            <a:pPr lvl="1"/>
            <a:endParaRPr lang="en-US" sz="2900" b="1" dirty="0"/>
          </a:p>
          <a:p>
            <a:r>
              <a:rPr lang="en-US" sz="4000" b="1" dirty="0" err="1"/>
              <a:t>Hyperuricemia</a:t>
            </a:r>
            <a:r>
              <a:rPr lang="en-US" sz="4000" b="1" dirty="0"/>
              <a:t> </a:t>
            </a:r>
            <a:endParaRPr lang="en-US" sz="4000" b="1" dirty="0"/>
          </a:p>
          <a:p>
            <a:pPr lvl="1"/>
            <a:r>
              <a:rPr lang="en-US" sz="2900" b="1" dirty="0"/>
              <a:t>Uric acid is cleared from blood by </a:t>
            </a:r>
            <a:r>
              <a:rPr lang="en-US" sz="2900" b="1" dirty="0" err="1"/>
              <a:t>glomerular</a:t>
            </a:r>
            <a:r>
              <a:rPr lang="en-US" sz="2900" b="1" dirty="0"/>
              <a:t> filtration and secretion by proximal tubule cells.</a:t>
            </a:r>
            <a:endParaRPr lang="en-US" sz="2900" b="1" dirty="0"/>
          </a:p>
          <a:p>
            <a:pPr lvl="1"/>
            <a:r>
              <a:rPr lang="en-US" sz="2900" b="1" dirty="0"/>
              <a:t>Asymptomatic </a:t>
            </a:r>
            <a:r>
              <a:rPr lang="en-US" sz="2900" b="1" dirty="0" err="1"/>
              <a:t>hyperuricemia</a:t>
            </a:r>
            <a:r>
              <a:rPr lang="en-US" sz="2900" b="1" dirty="0"/>
              <a:t> (12−15 mg/dl) is typical in established AKI.</a:t>
            </a:r>
            <a:endParaRPr lang="en-US" sz="2900" b="1" dirty="0"/>
          </a:p>
          <a:p>
            <a:pPr lvl="1"/>
            <a:r>
              <a:rPr lang="en-US" sz="2900" b="1" dirty="0"/>
              <a:t>Higher levels suggest increased production of uric acid and may point to a diagnosis of acute </a:t>
            </a:r>
            <a:r>
              <a:rPr lang="en-US" sz="2900" b="1" dirty="0" err="1"/>
              <a:t>urate</a:t>
            </a:r>
            <a:r>
              <a:rPr lang="en-US" sz="2900" b="1" dirty="0"/>
              <a:t> nephropathy.</a:t>
            </a:r>
            <a:endParaRPr lang="en-US" sz="2900" b="1"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381000" y="304800"/>
            <a:ext cx="8305800" cy="6248400"/>
          </a:xfrm>
        </p:spPr>
        <p:txBody>
          <a:bodyPr>
            <a:normAutofit fontScale="92500" lnSpcReduction="10000"/>
          </a:bodyPr>
          <a:lstStyle/>
          <a:p>
            <a:r>
              <a:rPr lang="en-US" sz="2400" b="1" dirty="0"/>
              <a:t>↑PO4</a:t>
            </a:r>
            <a:endParaRPr lang="en-US" sz="2400" b="1" dirty="0"/>
          </a:p>
          <a:p>
            <a:pPr lvl="1"/>
            <a:r>
              <a:rPr lang="en-US" sz="2000" b="1" dirty="0"/>
              <a:t>Mild to moderate </a:t>
            </a:r>
            <a:r>
              <a:rPr lang="en-US" sz="2000" b="1" dirty="0" err="1"/>
              <a:t>hyperphosphatemia</a:t>
            </a:r>
            <a:r>
              <a:rPr lang="en-US" sz="2000" b="1" dirty="0"/>
              <a:t> (5−10 mg/dl) is a common consequence of AKI.</a:t>
            </a:r>
            <a:endParaRPr lang="en-US" sz="2000" b="1" dirty="0"/>
          </a:p>
          <a:p>
            <a:pPr lvl="1"/>
            <a:r>
              <a:rPr lang="en-US" sz="2000" b="1" dirty="0"/>
              <a:t>Severe </a:t>
            </a:r>
            <a:r>
              <a:rPr lang="en-US" sz="2000" b="1" dirty="0" err="1"/>
              <a:t>hyperphosphatemia</a:t>
            </a:r>
            <a:r>
              <a:rPr lang="en-US" sz="2000" b="1" dirty="0"/>
              <a:t> (10−20 mg/dl) may be seen in highly catabolic patients or when AKI is associated with rapid cell death as in </a:t>
            </a:r>
            <a:r>
              <a:rPr lang="en-US" sz="2000" b="1" dirty="0" err="1"/>
              <a:t>rhabdomyolysis</a:t>
            </a:r>
            <a:r>
              <a:rPr lang="en-US" sz="2000" b="1" dirty="0"/>
              <a:t>, severe burns, hemolysis, or tumor </a:t>
            </a:r>
            <a:r>
              <a:rPr lang="en-US" sz="2000" b="1" dirty="0" err="1"/>
              <a:t>lysis</a:t>
            </a:r>
            <a:r>
              <a:rPr lang="en-US" sz="2000" b="1" dirty="0"/>
              <a:t>.</a:t>
            </a:r>
            <a:endParaRPr lang="en-US" sz="2000" b="1" dirty="0"/>
          </a:p>
          <a:p>
            <a:endParaRPr lang="en-US" sz="2400" b="1" dirty="0"/>
          </a:p>
          <a:p>
            <a:r>
              <a:rPr lang="en-US" sz="2400" b="1" dirty="0"/>
              <a:t>↓Ca</a:t>
            </a:r>
            <a:endParaRPr lang="en-US" sz="2400" b="1" dirty="0"/>
          </a:p>
          <a:p>
            <a:pPr lvl="1"/>
            <a:r>
              <a:rPr lang="en-US" sz="2000" b="1" dirty="0"/>
              <a:t>Factors that potentially contribute to </a:t>
            </a:r>
            <a:r>
              <a:rPr lang="en-US" sz="2000" b="1" dirty="0" err="1"/>
              <a:t>hypocalcemia</a:t>
            </a:r>
            <a:r>
              <a:rPr lang="en-US" sz="2000" b="1" dirty="0"/>
              <a:t> include skeletal resistance to the actions of parathyroid hormone, reduced levels of 1,25-dihydroxyvitamin D, Ca sequestration in injured tissues, such as muscle in the setting of </a:t>
            </a:r>
            <a:r>
              <a:rPr lang="en-US" sz="2000" b="1" dirty="0" err="1"/>
              <a:t>rhabdomyolysis</a:t>
            </a:r>
            <a:r>
              <a:rPr lang="en-US" sz="2000" b="1" dirty="0"/>
              <a:t>, and metastatic deposition of calcium phosphate salts in the setting of severe </a:t>
            </a:r>
            <a:r>
              <a:rPr lang="en-US" sz="2000" b="1" dirty="0" err="1"/>
              <a:t>hyperphosphatemia</a:t>
            </a:r>
            <a:r>
              <a:rPr lang="en-US" sz="2000" b="1" dirty="0"/>
              <a:t>.</a:t>
            </a:r>
            <a:endParaRPr lang="en-US" sz="2000" b="1" dirty="0"/>
          </a:p>
          <a:p>
            <a:pPr lvl="1"/>
            <a:r>
              <a:rPr lang="en-US" sz="2000" b="1" dirty="0" err="1"/>
              <a:t>Hypocalcemia</a:t>
            </a:r>
            <a:r>
              <a:rPr lang="en-US" sz="2000" b="1" dirty="0"/>
              <a:t> is usually asymptomatic, possibly because of the counterbalancing effects of acidosis on neuromuscular excitability.</a:t>
            </a:r>
            <a:endParaRPr lang="en-US" sz="2000" b="1" dirty="0"/>
          </a:p>
          <a:p>
            <a:pPr lvl="2"/>
            <a:r>
              <a:rPr lang="en-US" sz="1800" b="1" dirty="0"/>
              <a:t>However, symptomatic </a:t>
            </a:r>
            <a:r>
              <a:rPr lang="en-US" sz="1800" b="1" dirty="0" err="1"/>
              <a:t>hypocalcemia</a:t>
            </a:r>
            <a:r>
              <a:rPr lang="en-US" sz="1800" b="1" dirty="0"/>
              <a:t> can occur in patients with </a:t>
            </a:r>
            <a:r>
              <a:rPr lang="en-US" sz="1800" b="1" dirty="0" err="1"/>
              <a:t>rhabdomyolysis</a:t>
            </a:r>
            <a:r>
              <a:rPr lang="en-US" sz="1800" b="1" dirty="0"/>
              <a:t> or acute pancreatitis or after treatment of acidosis with HCO3.</a:t>
            </a:r>
            <a:endParaRPr lang="en-US" sz="1800" b="1" dirty="0"/>
          </a:p>
          <a:p>
            <a:endParaRPr lang="en-US" b="1"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990600"/>
            <a:ext cx="8534401" cy="5050763"/>
          </a:xfrm>
        </p:spPr>
        <p:txBody>
          <a:bodyPr>
            <a:normAutofit fontScale="92500"/>
          </a:bodyPr>
          <a:lstStyle/>
          <a:p>
            <a:r>
              <a:rPr lang="en-US" sz="2400" b="1" dirty="0">
                <a:solidFill>
                  <a:srgbClr val="FF0000"/>
                </a:solidFill>
              </a:rPr>
              <a:t>↑Mg</a:t>
            </a:r>
            <a:endParaRPr lang="en-US" sz="2400" b="1" dirty="0">
              <a:solidFill>
                <a:srgbClr val="FF0000"/>
              </a:solidFill>
            </a:endParaRPr>
          </a:p>
          <a:p>
            <a:pPr lvl="1"/>
            <a:r>
              <a:rPr lang="en-US" sz="2000" b="1" dirty="0"/>
              <a:t>Mild asymptomatic hypermagnesemia is common in oliguric AKI and reflects the impaired excretion of ingested magnesium, dietary magnesium, magnesium-containing laxatives, or antacids.</a:t>
            </a:r>
            <a:endParaRPr lang="en-US" sz="2000" b="1" dirty="0"/>
          </a:p>
          <a:p>
            <a:pPr lvl="1"/>
            <a:r>
              <a:rPr lang="en-US" sz="2000" b="1" dirty="0"/>
              <a:t>More significant hypermagnesemia is usually the result of overzealous parenteral magnesium administration, as in the management of AKI associated with preeclampsia. </a:t>
            </a:r>
            <a:endParaRPr lang="en-US" sz="2000" b="1" dirty="0"/>
          </a:p>
          <a:p>
            <a:endParaRPr lang="en-US" sz="2400" b="1" dirty="0"/>
          </a:p>
          <a:p>
            <a:r>
              <a:rPr lang="en-US" sz="2400" b="1" dirty="0">
                <a:solidFill>
                  <a:srgbClr val="FF0000"/>
                </a:solidFill>
              </a:rPr>
              <a:t>↓Mg </a:t>
            </a:r>
            <a:endParaRPr lang="en-US" sz="2400" b="1" dirty="0">
              <a:solidFill>
                <a:srgbClr val="FF0000"/>
              </a:solidFill>
            </a:endParaRPr>
          </a:p>
          <a:p>
            <a:r>
              <a:rPr lang="en-US" sz="2400" b="1" dirty="0"/>
              <a:t>occasionally complicates </a:t>
            </a:r>
            <a:r>
              <a:rPr lang="en-US" sz="2400" b="1" dirty="0" err="1"/>
              <a:t>nonoliguric</a:t>
            </a:r>
            <a:r>
              <a:rPr lang="en-US" sz="2400" b="1" dirty="0"/>
              <a:t> ATN associated with cisplatin or amphotericin B and, as with hypokalemia, likely reflects injury to the thick ascending limb of loop of Henle, a principal site for Mg reabsorption</a:t>
            </a:r>
            <a:endParaRPr lang="en-US" sz="2400" b="1"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457200" y="457200"/>
            <a:ext cx="8229600" cy="5562600"/>
          </a:xfrm>
        </p:spPr>
        <p:txBody>
          <a:bodyPr>
            <a:normAutofit lnSpcReduction="10000"/>
          </a:bodyPr>
          <a:lstStyle/>
          <a:p>
            <a:pPr marL="0" indent="0">
              <a:buNone/>
            </a:pPr>
            <a:r>
              <a:rPr lang="en-US" sz="2800" b="1" u="sng" dirty="0">
                <a:solidFill>
                  <a:srgbClr val="FF0000"/>
                </a:solidFill>
              </a:rPr>
              <a:t>RADIOLOGICAL STUDIES:</a:t>
            </a:r>
            <a:endParaRPr lang="en-US" sz="2800" b="1" u="sng" dirty="0">
              <a:solidFill>
                <a:srgbClr val="FF0000"/>
              </a:solidFill>
            </a:endParaRPr>
          </a:p>
          <a:p>
            <a:endParaRPr lang="en-US" sz="3200" b="1" u="sng" dirty="0"/>
          </a:p>
          <a:p>
            <a:r>
              <a:rPr lang="en-US" sz="2000" b="1" u="sng" dirty="0"/>
              <a:t>Renal </a:t>
            </a:r>
            <a:r>
              <a:rPr lang="en-US" sz="2000" b="1" u="sng" dirty="0" err="1"/>
              <a:t>Ultrasonography</a:t>
            </a:r>
            <a:r>
              <a:rPr lang="en-US" sz="2000" b="1" u="sng" dirty="0"/>
              <a:t>: </a:t>
            </a:r>
            <a:r>
              <a:rPr lang="en-US" sz="2000" b="1" dirty="0"/>
              <a:t>Most common modality to assess structural diseases, renal vascular status and post-renal obstructive causes.</a:t>
            </a:r>
            <a:endParaRPr lang="en-US" sz="2000" b="1" u="sng" dirty="0"/>
          </a:p>
          <a:p>
            <a:r>
              <a:rPr lang="en-US" sz="2000" b="1" u="sng" dirty="0"/>
              <a:t>Helical CT Scan: </a:t>
            </a:r>
            <a:r>
              <a:rPr lang="en-US" sz="2000" b="1" dirty="0"/>
              <a:t>Preferred in patients with flank pain and suspected </a:t>
            </a:r>
            <a:r>
              <a:rPr lang="en-US" sz="2000" b="1" dirty="0" err="1"/>
              <a:t>urolithiasis</a:t>
            </a:r>
            <a:r>
              <a:rPr lang="en-US" sz="2000" b="1" dirty="0"/>
              <a:t>.</a:t>
            </a:r>
            <a:endParaRPr lang="en-US" sz="2000" b="1" u="sng" dirty="0"/>
          </a:p>
          <a:p>
            <a:r>
              <a:rPr lang="en-US" sz="2000" b="1" u="sng" dirty="0"/>
              <a:t>MRI</a:t>
            </a:r>
            <a:endParaRPr lang="en-US" sz="2000" b="1" u="sng" dirty="0"/>
          </a:p>
          <a:p>
            <a:endParaRPr lang="en-US" sz="2000" b="1" u="sng" dirty="0"/>
          </a:p>
          <a:p>
            <a:pPr marL="0" indent="0">
              <a:buNone/>
            </a:pPr>
            <a:r>
              <a:rPr lang="en-US" sz="3200" b="1" u="sng" dirty="0">
                <a:solidFill>
                  <a:srgbClr val="FF0000"/>
                </a:solidFill>
              </a:rPr>
              <a:t>RENAL BIOPSY:</a:t>
            </a:r>
            <a:endParaRPr lang="en-US" sz="3200" b="1" u="sng" dirty="0">
              <a:solidFill>
                <a:srgbClr val="FF0000"/>
              </a:solidFill>
            </a:endParaRPr>
          </a:p>
          <a:p>
            <a:endParaRPr lang="en-US" sz="3200" b="1" u="sng" dirty="0"/>
          </a:p>
          <a:p>
            <a:r>
              <a:rPr lang="en-US" sz="2000" b="1" dirty="0"/>
              <a:t>Usually considered among patients with suspected </a:t>
            </a:r>
            <a:r>
              <a:rPr lang="en-US" sz="2000" b="1" dirty="0" err="1"/>
              <a:t>glomerulonephritis</a:t>
            </a:r>
            <a:r>
              <a:rPr lang="en-US" sz="2000" b="1" dirty="0"/>
              <a:t>/ </a:t>
            </a:r>
            <a:r>
              <a:rPr lang="en-US" sz="2000" b="1" dirty="0" err="1"/>
              <a:t>vasculitis</a:t>
            </a:r>
            <a:r>
              <a:rPr lang="en-US" sz="2000" b="1" dirty="0"/>
              <a:t>/ unexplained acute or </a:t>
            </a:r>
            <a:r>
              <a:rPr lang="en-US" sz="2000" b="1" dirty="0" err="1"/>
              <a:t>subacute</a:t>
            </a:r>
            <a:r>
              <a:rPr lang="en-US" sz="2000" b="1" dirty="0"/>
              <a:t> kidney injury.</a:t>
            </a:r>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Pregnancy related AKI</a:t>
            </a:r>
            <a:endParaRPr lang="en-US" dirty="0"/>
          </a:p>
        </p:txBody>
      </p:sp>
      <p:sp>
        <p:nvSpPr>
          <p:cNvPr id="3" name="Content Placeholder 2"/>
          <p:cNvSpPr>
            <a:spLocks noGrp="1"/>
          </p:cNvSpPr>
          <p:nvPr>
            <p:ph idx="1"/>
          </p:nvPr>
        </p:nvSpPr>
        <p:spPr/>
        <p:txBody>
          <a:bodyPr/>
          <a:lstStyle/>
          <a:p>
            <a:r>
              <a:rPr lang="en-US" sz="3200" b="1" dirty="0"/>
              <a:t>Pre-renal</a:t>
            </a:r>
            <a:endParaRPr lang="en-US" sz="3200" b="1" dirty="0"/>
          </a:p>
          <a:p>
            <a:r>
              <a:rPr lang="en-US" sz="3200" b="1" dirty="0"/>
              <a:t>Renal</a:t>
            </a:r>
            <a:endParaRPr lang="en-US" sz="3200" b="1" dirty="0"/>
          </a:p>
          <a:p>
            <a:r>
              <a:rPr lang="en-US" sz="3200" b="1" dirty="0"/>
              <a:t>Post-renal</a:t>
            </a:r>
            <a:endParaRPr lang="en-US" sz="3200" b="1" dirty="0"/>
          </a:p>
          <a:p>
            <a:endParaRPr lang="en-US"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1"/>
          <a:stretch>
            <a:fillRect/>
          </a:stretch>
        </p:blipFill>
        <p:spPr>
          <a:xfrm>
            <a:off x="0" y="0"/>
            <a:ext cx="9338375"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457200" y="451512"/>
            <a:ext cx="7848600" cy="602548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Schistocytes</a:t>
            </a:r>
            <a:endParaRPr lang="en-US" dirty="0"/>
          </a:p>
        </p:txBody>
      </p:sp>
      <p:pic>
        <p:nvPicPr>
          <p:cNvPr id="5" name="Content Placeholder 4"/>
          <p:cNvPicPr>
            <a:picLocks noGrp="1" noChangeAspect="1"/>
          </p:cNvPicPr>
          <p:nvPr>
            <p:ph idx="1"/>
          </p:nvPr>
        </p:nvPicPr>
        <p:blipFill>
          <a:blip r:embed="rId1"/>
          <a:stretch>
            <a:fillRect/>
          </a:stretch>
        </p:blipFill>
        <p:spPr>
          <a:xfrm>
            <a:off x="1412081" y="2539206"/>
            <a:ext cx="4743450" cy="3124200"/>
          </a:xfrm>
          <a:prstGeom prst="rect">
            <a:avLst/>
          </a:prstGeom>
        </p:spPr>
      </p:pic>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br>
              <a:rPr lang="en-US" dirty="0"/>
            </a:br>
            <a:endParaRPr lang="en-US" dirty="0"/>
          </a:p>
        </p:txBody>
      </p:sp>
      <p:sp>
        <p:nvSpPr>
          <p:cNvPr id="3" name="Content Placeholder 2"/>
          <p:cNvSpPr>
            <a:spLocks noGrp="1"/>
          </p:cNvSpPr>
          <p:nvPr>
            <p:ph idx="1"/>
          </p:nvPr>
        </p:nvSpPr>
        <p:spPr/>
        <p:txBody>
          <a:bodyPr>
            <a:normAutofit/>
          </a:bodyPr>
          <a:lstStyle/>
          <a:p>
            <a:r>
              <a:rPr lang="en-US" sz="2000" b="1" dirty="0"/>
              <a:t>CBC (anemia and thrombocytopenia)</a:t>
            </a:r>
            <a:endParaRPr lang="en-US" sz="2000" b="1" dirty="0"/>
          </a:p>
          <a:p>
            <a:r>
              <a:rPr lang="en-US" sz="2000" b="1" dirty="0"/>
              <a:t>PT/APTT</a:t>
            </a:r>
            <a:endParaRPr lang="en-US" sz="2000" b="1" dirty="0"/>
          </a:p>
          <a:p>
            <a:r>
              <a:rPr lang="en-US" sz="2000" b="1" dirty="0"/>
              <a:t>Blood </a:t>
            </a:r>
            <a:r>
              <a:rPr lang="en-US" sz="2000" b="1" dirty="0" err="1"/>
              <a:t>p.filmAQ</a:t>
            </a:r>
            <a:endParaRPr lang="en-US" sz="2000" b="1" dirty="0"/>
          </a:p>
          <a:p>
            <a:r>
              <a:rPr lang="en-US" sz="2000" b="1" dirty="0"/>
              <a:t>Retic count</a:t>
            </a:r>
            <a:endParaRPr lang="en-US" sz="2000" b="1" dirty="0"/>
          </a:p>
          <a:p>
            <a:r>
              <a:rPr lang="en-US" sz="2000" b="1" dirty="0"/>
              <a:t>LDH</a:t>
            </a:r>
            <a:endParaRPr lang="en-US" sz="2000" b="1" dirty="0"/>
          </a:p>
          <a:p>
            <a:r>
              <a:rPr lang="en-US" sz="2000" b="1" dirty="0"/>
              <a:t>haptoglobin</a:t>
            </a:r>
            <a:endParaRPr lang="en-US" sz="2000" b="1" dirty="0"/>
          </a:p>
          <a:p>
            <a:r>
              <a:rPr lang="en-US" sz="2000" b="1" dirty="0"/>
              <a:t>Indirect bilirubin</a:t>
            </a:r>
            <a:endParaRPr lang="en-US" sz="2000" b="1" dirty="0"/>
          </a:p>
          <a:p>
            <a:r>
              <a:rPr lang="en-US" sz="2000" b="1" dirty="0"/>
              <a:t>ADAMS 13 activity</a:t>
            </a:r>
            <a:endParaRPr lang="en-US" sz="2000" b="1" dirty="0"/>
          </a:p>
          <a:p>
            <a:r>
              <a:rPr lang="en-US" sz="2000" b="1" dirty="0"/>
              <a:t>RFTs</a:t>
            </a:r>
            <a:endParaRPr lang="en-US" sz="2000" b="1" dirty="0"/>
          </a:p>
        </p:txBody>
      </p:sp>
      <p:sp>
        <p:nvSpPr>
          <p:cNvPr id="4" name="Footer Placeholder 3"/>
          <p:cNvSpPr>
            <a:spLocks noGrp="1"/>
          </p:cNvSpPr>
          <p:nvPr>
            <p:ph type="ftr" sz="quarter" idx="11"/>
          </p:nvPr>
        </p:nvSpPr>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Management</a:t>
            </a:r>
            <a:r>
              <a:rPr lang="en-US" dirty="0"/>
              <a:t> </a:t>
            </a:r>
            <a:endParaRPr lang="en-US" dirty="0"/>
          </a:p>
        </p:txBody>
      </p:sp>
      <p:sp>
        <p:nvSpPr>
          <p:cNvPr id="3" name="Content Placeholder 2"/>
          <p:cNvSpPr>
            <a:spLocks noGrp="1"/>
          </p:cNvSpPr>
          <p:nvPr>
            <p:ph idx="1"/>
          </p:nvPr>
        </p:nvSpPr>
        <p:spPr/>
        <p:txBody>
          <a:bodyPr>
            <a:normAutofit/>
          </a:bodyPr>
          <a:lstStyle/>
          <a:p>
            <a:pPr marL="0" indent="0">
              <a:buNone/>
            </a:pPr>
            <a:r>
              <a:rPr lang="en-US" sz="3200" b="1" dirty="0"/>
              <a:t>According to cause</a:t>
            </a:r>
            <a:endParaRPr lang="en-US" sz="3200" b="1" dirty="0"/>
          </a:p>
          <a:p>
            <a:pPr marL="0" indent="0">
              <a:buNone/>
            </a:pPr>
            <a:endParaRPr lang="en-US" sz="3200" b="1" dirty="0"/>
          </a:p>
          <a:p>
            <a:r>
              <a:rPr lang="en-US" sz="3200" b="1" dirty="0"/>
              <a:t>Plasma exchange</a:t>
            </a:r>
            <a:endParaRPr lang="en-US" sz="3200" b="1" dirty="0"/>
          </a:p>
          <a:p>
            <a:r>
              <a:rPr lang="en-US" sz="3200" b="1" dirty="0"/>
              <a:t>eculizumab</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WhatsApp Image 2025-02-10 at 8.14.37 AM"/>
          <p:cNvPicPr>
            <a:picLocks noChangeAspect="1"/>
          </p:cNvPicPr>
          <p:nvPr/>
        </p:nvPicPr>
        <p:blipFill>
          <a:blip r:embed="rId1"/>
          <a:stretch>
            <a:fillRect/>
          </a:stretch>
        </p:blipFill>
        <p:spPr>
          <a:xfrm>
            <a:off x="0" y="0"/>
            <a:ext cx="91440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pic>
        <p:nvPicPr>
          <p:cNvPr id="5" name="Picture 2"/>
          <p:cNvPicPr>
            <a:picLocks noGrp="1" noChangeAspect="1"/>
          </p:cNvPicPr>
          <p:nvPr>
            <p:ph idx="1"/>
          </p:nvPr>
        </p:nvPicPr>
        <p:blipFill>
          <a:blip r:embed="rId1"/>
          <a:srcRect b="13433"/>
          <a:stretch>
            <a:fillRect/>
          </a:stretch>
        </p:blipFill>
        <p:spPr>
          <a:xfrm>
            <a:off x="990600" y="50659"/>
            <a:ext cx="7543800" cy="6807341"/>
          </a:xfrm>
          <a:prstGeom prst="rect">
            <a:avLst/>
          </a:prstGeom>
        </p:spPr>
      </p:pic>
      <p:sp>
        <p:nvSpPr>
          <p:cNvPr id="3" name="Footer Placeholder 2"/>
          <p:cNvSpPr>
            <a:spLocks noGrp="1"/>
          </p:cNvSpPr>
          <p:nvPr>
            <p:ph type="ftr" sz="quarter" idx="11"/>
          </p:nvPr>
        </p:nvSpPr>
        <p:spPr>
          <a:xfrm>
            <a:off x="2667000" y="6172200"/>
            <a:ext cx="3962400" cy="457200"/>
          </a:xfrm>
        </p:spPr>
        <p:txBody>
          <a:bodyPr/>
          <a:lstStyle/>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0" y="304800"/>
            <a:ext cx="9906000" cy="5943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09599" y="608938"/>
            <a:ext cx="6705613" cy="543242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How to use HEC Digital Library </a:t>
            </a:r>
            <a:endParaRPr lang="en-US" sz="3200" dirty="0"/>
          </a:p>
        </p:txBody>
      </p:sp>
      <p:sp>
        <p:nvSpPr>
          <p:cNvPr id="3" name="Content Placeholder 2"/>
          <p:cNvSpPr>
            <a:spLocks noGrp="1"/>
          </p:cNvSpPr>
          <p:nvPr>
            <p:ph idx="1"/>
          </p:nvPr>
        </p:nvSpPr>
        <p:spPr>
          <a:xfrm>
            <a:off x="609600" y="1981200"/>
            <a:ext cx="6858000" cy="3848100"/>
          </a:xfrm>
        </p:spPr>
        <p:txBody>
          <a:bodyPr>
            <a:normAutofit fontScale="90000"/>
          </a:bodyPr>
          <a:lstStyle/>
          <a:p>
            <a:pPr>
              <a:buAutoNum type="arabicPeriod"/>
            </a:pPr>
            <a:r>
              <a:rPr lang="en-US" dirty="0"/>
              <a:t>Steps to Access HEC Digital Library</a:t>
            </a:r>
            <a:endParaRPr lang="en-US" dirty="0"/>
          </a:p>
          <a:p>
            <a:pPr>
              <a:buFont typeface="+mj-lt"/>
              <a:buAutoNum type="arabicPeriod"/>
            </a:pPr>
            <a:r>
              <a:rPr lang="en-US" dirty="0"/>
              <a:t>Go to the website of HEC National Digital Library.</a:t>
            </a:r>
            <a:endParaRPr lang="en-US" dirty="0"/>
          </a:p>
          <a:p>
            <a:pPr>
              <a:buFont typeface="+mj-lt"/>
              <a:buAutoNum type="arabicPeriod"/>
            </a:pPr>
            <a:r>
              <a:rPr lang="en-US" dirty="0"/>
              <a:t>On Home Page, click on the INSTITUTES.</a:t>
            </a:r>
            <a:endParaRPr lang="en-US" dirty="0"/>
          </a:p>
          <a:p>
            <a:pPr>
              <a:buFont typeface="+mj-lt"/>
              <a:buAutoNum type="arabicPeriod"/>
            </a:pPr>
            <a:r>
              <a:rPr lang="en-US" dirty="0"/>
              <a:t>A page will appear showing the universities from Public and Private Sector and other Institutes which have access to HEC National Digital Library (HNDL).</a:t>
            </a:r>
            <a:endParaRPr lang="en-US" dirty="0"/>
          </a:p>
          <a:p>
            <a:pPr>
              <a:buAutoNum type="arabicPeriod"/>
            </a:pPr>
            <a:r>
              <a:rPr lang="en-US" dirty="0">
                <a:sym typeface="+mn-ea"/>
              </a:rPr>
              <a:t>Select your desired Institute.</a:t>
            </a:r>
            <a:endParaRPr lang="en-US" dirty="0"/>
          </a:p>
          <a:p>
            <a:pPr>
              <a:buAutoNum type="arabicPeriod"/>
            </a:pPr>
            <a:r>
              <a:rPr lang="en-US" dirty="0">
                <a:sym typeface="+mn-ea"/>
              </a:rPr>
              <a:t>A page will appear showing the resources of the institution</a:t>
            </a:r>
            <a:endParaRPr lang="en-US" dirty="0"/>
          </a:p>
          <a:p>
            <a:pPr>
              <a:buAutoNum type="arabicPeriod"/>
            </a:pPr>
            <a:r>
              <a:rPr lang="en-US" dirty="0">
                <a:sym typeface="+mn-ea"/>
              </a:rPr>
              <a:t>Journals and Researches will appear</a:t>
            </a:r>
            <a:endParaRPr lang="en-US" dirty="0"/>
          </a:p>
          <a:p>
            <a:pPr>
              <a:buAutoNum type="arabicPeriod"/>
            </a:pPr>
            <a:r>
              <a:rPr lang="en-US" dirty="0">
                <a:sym typeface="+mn-ea"/>
              </a:rPr>
              <a:t>You can find a Journal by clicking on JOURNALS AND DATABASE and enter a keyword to search for your desired journal.</a:t>
            </a:r>
            <a:endParaRPr lang="en-US" dirty="0"/>
          </a:p>
          <a:p>
            <a:pPr>
              <a:buAutoNum type="arabicPeriod"/>
            </a:pPr>
            <a:endParaRPr lang="en-US" dirty="0"/>
          </a:p>
          <a:p>
            <a:pPr>
              <a:buFont typeface="+mj-lt"/>
              <a:buAutoNum type="arabicPeriod"/>
            </a:pPr>
            <a:endParaRPr lang="en-US" dirty="0"/>
          </a:p>
          <a:p>
            <a:pPr>
              <a:buFont typeface="+mj-lt"/>
              <a:buAutoNum type="arabicPeriod"/>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QUESTIONS</a:t>
            </a:r>
            <a:endParaRPr lang="en-US"/>
          </a:p>
        </p:txBody>
      </p:sp>
      <p:sp>
        <p:nvSpPr>
          <p:cNvPr id="3" name="Content Placeholder 2"/>
          <p:cNvSpPr>
            <a:spLocks noGrp="1"/>
          </p:cNvSpPr>
          <p:nvPr>
            <p:ph idx="1"/>
          </p:nvPr>
        </p:nvSpPr>
        <p:spPr/>
        <p:txBody>
          <a:bodyPr/>
          <a:p>
            <a:r>
              <a:rPr lang="en-US" altLang="en-US" b="1"/>
              <a:t>MCQ 1</a:t>
            </a:r>
            <a:endParaRPr lang="en-US" altLang="en-US" b="1"/>
          </a:p>
          <a:p>
            <a:r>
              <a:rPr lang="en-US" altLang="en-US" b="1"/>
              <a:t>What is the primary criterion for diagnosing Acute Kidney Injury (AKI) according to the KDIGO guidelines?</a:t>
            </a:r>
            <a:endParaRPr lang="en-US" altLang="en-US" b="1"/>
          </a:p>
          <a:p>
            <a:pPr marL="0" indent="0">
              <a:buNone/>
            </a:pPr>
            <a:r>
              <a:rPr lang="en-US" altLang="en-US"/>
              <a:t>A) Increase in serum creatinine by 0.5 mg/dL within 48 hours</a:t>
            </a:r>
            <a:endParaRPr lang="en-US" altLang="en-US"/>
          </a:p>
          <a:p>
            <a:pPr marL="0" indent="0">
              <a:buNone/>
            </a:pPr>
            <a:r>
              <a:rPr lang="en-US" altLang="en-US"/>
              <a:t>B) Increase in serum creatinine by 50% within 7 days</a:t>
            </a:r>
            <a:endParaRPr lang="en-US" altLang="en-US"/>
          </a:p>
          <a:p>
            <a:pPr marL="0" indent="0">
              <a:buNone/>
            </a:pPr>
            <a:r>
              <a:rPr lang="en-US" altLang="en-US"/>
              <a:t>C) Urine output less than 0.5 mL/kg/h for 12 hours</a:t>
            </a:r>
            <a:endParaRPr lang="en-US" altLang="en-US"/>
          </a:p>
          <a:p>
            <a:pPr marL="0" indent="0">
              <a:buNone/>
            </a:pPr>
            <a:r>
              <a:rPr lang="en-US" altLang="en-US"/>
              <a:t>D) All of the above</a:t>
            </a:r>
            <a:endParaRPr lang="en-US" altLang="en-US"/>
          </a:p>
          <a:p>
            <a:pPr marL="0" indent="0">
              <a:buNone/>
            </a:pPr>
            <a:endParaRPr lang="en-US" altLang="en-US"/>
          </a:p>
        </p:txBody>
      </p:sp>
      <p:sp>
        <p:nvSpPr>
          <p:cNvPr id="4" name="Footer Placeholder 3"/>
          <p:cNvSpPr>
            <a:spLocks noGrp="1"/>
          </p:cNvSpPr>
          <p:nvPr>
            <p:ph type="ftr" sz="quarter" idx="11"/>
          </p:nvPr>
        </p:nvSpPr>
        <p:spPr/>
        <p:txBody>
          <a:bodyPr/>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MCQ 2</a:t>
            </a:r>
            <a:endParaRPr lang="en-US"/>
          </a:p>
        </p:txBody>
      </p:sp>
      <p:sp>
        <p:nvSpPr>
          <p:cNvPr id="3" name="Content Placeholder 2"/>
          <p:cNvSpPr>
            <a:spLocks noGrp="1"/>
          </p:cNvSpPr>
          <p:nvPr>
            <p:ph idx="1"/>
          </p:nvPr>
        </p:nvSpPr>
        <p:spPr/>
        <p:txBody>
          <a:bodyPr/>
          <a:p>
            <a:r>
              <a:rPr lang="en-US" altLang="en-US"/>
              <a:t>A 60-year-old patient is admitted to the ICU with severe sepsis and is found to have Acute Kidney Injury (AKI). Which of the following interventions is most appropriate for managing his AKI?</a:t>
            </a:r>
            <a:endParaRPr lang="en-US" altLang="en-US"/>
          </a:p>
          <a:p>
            <a:pPr marL="0" indent="0">
              <a:buNone/>
            </a:pPr>
            <a:r>
              <a:rPr lang="en-US" altLang="en-US"/>
              <a:t>A) Administer diuretics to increase urine output</a:t>
            </a:r>
            <a:endParaRPr lang="en-US" altLang="en-US"/>
          </a:p>
          <a:p>
            <a:pPr marL="0" indent="0">
              <a:buNone/>
            </a:pPr>
            <a:r>
              <a:rPr lang="en-US" altLang="en-US"/>
              <a:t>B) Initiate hemodialysis immediately</a:t>
            </a:r>
            <a:endParaRPr lang="en-US" altLang="en-US"/>
          </a:p>
          <a:p>
            <a:pPr marL="0" indent="0">
              <a:buNone/>
            </a:pPr>
            <a:r>
              <a:rPr lang="en-US" altLang="en-US"/>
              <a:t>C) Fluid resuscitation with crystalloids to achieve euvolemia</a:t>
            </a:r>
            <a:endParaRPr lang="en-US" altLang="en-US"/>
          </a:p>
          <a:p>
            <a:pPr marL="0" indent="0">
              <a:buNone/>
            </a:pPr>
            <a:r>
              <a:rPr lang="en-US" altLang="en-US"/>
              <a:t>D) Administer dopamine to increase renal perfusion</a:t>
            </a:r>
            <a:endParaRPr lang="en-US" altLang="en-US"/>
          </a:p>
          <a:p>
            <a:pPr marL="0" indent="0">
              <a:buNone/>
            </a:pPr>
            <a:endParaRPr lang="en-US" altLang="en-US"/>
          </a:p>
        </p:txBody>
      </p:sp>
      <p:sp>
        <p:nvSpPr>
          <p:cNvPr id="4" name="Footer Placeholder 3"/>
          <p:cNvSpPr>
            <a:spLocks noGrp="1"/>
          </p:cNvSpPr>
          <p:nvPr>
            <p:ph type="ftr" sz="quarter" idx="11"/>
          </p:nvPr>
        </p:nvSpPr>
        <p:spPr/>
        <p:txBody>
          <a:bodyPr/>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ANSWERS</a:t>
            </a:r>
            <a:endParaRPr lang="en-US"/>
          </a:p>
        </p:txBody>
      </p:sp>
      <p:sp>
        <p:nvSpPr>
          <p:cNvPr id="3" name="Content Placeholder 2"/>
          <p:cNvSpPr>
            <a:spLocks noGrp="1"/>
          </p:cNvSpPr>
          <p:nvPr>
            <p:ph idx="1"/>
          </p:nvPr>
        </p:nvSpPr>
        <p:spPr/>
        <p:txBody>
          <a:bodyPr/>
          <a:p>
            <a:r>
              <a:rPr lang="en-US"/>
              <a:t>MCQUE 1 ANSWER: </a:t>
            </a:r>
            <a:r>
              <a:rPr lang="en-US" altLang="en-US"/>
              <a:t> D) All of the above</a:t>
            </a:r>
            <a:endParaRPr lang="en-US" altLang="en-US"/>
          </a:p>
          <a:p>
            <a:r>
              <a:rPr lang="en-US" altLang="en-US"/>
              <a:t>MCQUE 2 ANSWER:  C) Fluid resuscitation with crystalloids to achieve euvolemia</a:t>
            </a:r>
            <a:endParaRPr lang="en-US" altLang="en-US"/>
          </a:p>
        </p:txBody>
      </p:sp>
      <p:sp>
        <p:nvSpPr>
          <p:cNvPr id="4" name="Footer Placeholder 3"/>
          <p:cNvSpPr>
            <a:spLocks noGrp="1"/>
          </p:cNvSpPr>
          <p:nvPr>
            <p:ph type="ftr" sz="quarter" idx="11"/>
          </p:nvPr>
        </p:nvSpPr>
        <p:spPr/>
        <p:txBody>
          <a:bodyPr/>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REFRENCES</a:t>
            </a:r>
            <a:endParaRPr lang="en-US"/>
          </a:p>
        </p:txBody>
      </p:sp>
      <p:sp>
        <p:nvSpPr>
          <p:cNvPr id="3" name="Content Placeholder 2"/>
          <p:cNvSpPr>
            <a:spLocks noGrp="1"/>
          </p:cNvSpPr>
          <p:nvPr>
            <p:ph idx="1"/>
          </p:nvPr>
        </p:nvSpPr>
        <p:spPr>
          <a:xfrm>
            <a:off x="470535" y="1452245"/>
            <a:ext cx="7472680" cy="4827905"/>
          </a:xfrm>
        </p:spPr>
        <p:txBody>
          <a:bodyPr>
            <a:normAutofit fontScale="90000"/>
          </a:bodyPr>
          <a:p>
            <a:r>
              <a:rPr lang="en-US" altLang="en-US"/>
              <a:t>REFERENCES</a:t>
            </a:r>
            <a:endParaRPr lang="en-US" altLang="en-US"/>
          </a:p>
          <a:p>
            <a:pPr marL="0" indent="0">
              <a:buNone/>
            </a:pPr>
            <a:r>
              <a:rPr lang="en-US" altLang="en-US"/>
              <a:t>1. Mehta RL, Kellum JA, Shah SV, et al. Acute Kidney Injury Network: </a:t>
            </a:r>
            <a:endParaRPr lang="en-US" altLang="en-US"/>
          </a:p>
          <a:p>
            <a:pPr marL="0" indent="0">
              <a:buNone/>
            </a:pPr>
            <a:r>
              <a:rPr lang="en-US" altLang="en-US"/>
              <a:t>report of an initiative to improve outcomes in acute kidney injury. Crit </a:t>
            </a:r>
            <a:endParaRPr lang="en-US" altLang="en-US"/>
          </a:p>
          <a:p>
            <a:pPr marL="0" indent="0">
              <a:buNone/>
            </a:pPr>
            <a:r>
              <a:rPr lang="en-US" altLang="en-US"/>
              <a:t>Care. 2007;11(2):R31.</a:t>
            </a:r>
            <a:endParaRPr lang="en-US" altLang="en-US"/>
          </a:p>
          <a:p>
            <a:pPr marL="0" indent="0">
              <a:buNone/>
            </a:pPr>
            <a:r>
              <a:rPr lang="en-US" altLang="en-US"/>
              <a:t>2. Liano F, Pascual J. Epidemiology of acute renal failure: a prospective, </a:t>
            </a:r>
            <a:endParaRPr lang="en-US" altLang="en-US"/>
          </a:p>
          <a:p>
            <a:pPr marL="0" indent="0">
              <a:buNone/>
            </a:pPr>
            <a:r>
              <a:rPr lang="en-US" altLang="en-US"/>
              <a:t>multicenter, community-based study. Madrid Acute Renal Failure Study </a:t>
            </a:r>
            <a:endParaRPr lang="en-US" altLang="en-US"/>
          </a:p>
          <a:p>
            <a:pPr marL="0" indent="0">
              <a:buNone/>
            </a:pPr>
            <a:r>
              <a:rPr lang="en-US" altLang="en-US"/>
              <a:t>Group. Kidney Int. 1996;50(3):811–818.</a:t>
            </a:r>
            <a:endParaRPr lang="en-US" altLang="en-US"/>
          </a:p>
          <a:p>
            <a:pPr marL="0" indent="0">
              <a:buNone/>
            </a:pPr>
            <a:r>
              <a:rPr lang="en-US" altLang="en-US"/>
              <a:t>3. Zuk A, Bonventre JV. Acute kidney injury. Annu Rev Med. 2016;67:293–</a:t>
            </a:r>
            <a:endParaRPr lang="en-US" altLang="en-US"/>
          </a:p>
          <a:p>
            <a:pPr marL="0" indent="0">
              <a:buNone/>
            </a:pPr>
            <a:r>
              <a:rPr lang="en-US" altLang="en-US"/>
              <a:t>307.</a:t>
            </a:r>
            <a:endParaRPr lang="en-US" altLang="en-US"/>
          </a:p>
          <a:p>
            <a:pPr marL="0" indent="0">
              <a:buNone/>
            </a:pPr>
            <a:r>
              <a:rPr lang="en-US" altLang="en-US"/>
              <a:t>4. Schley G, Klanke B, Schodel J, et al. Hypoxia-inducible transcription </a:t>
            </a:r>
            <a:endParaRPr lang="en-US" altLang="en-US"/>
          </a:p>
          <a:p>
            <a:pPr marL="0" indent="0">
              <a:buNone/>
            </a:pPr>
            <a:r>
              <a:rPr lang="en-US" altLang="en-US"/>
              <a:t>factors stabilization in the thick ascending limb protects against ischemic </a:t>
            </a:r>
            <a:endParaRPr lang="en-US" altLang="en-US"/>
          </a:p>
          <a:p>
            <a:pPr marL="0" indent="0">
              <a:buNone/>
            </a:pPr>
            <a:r>
              <a:rPr lang="en-US" altLang="en-US"/>
              <a:t>acute kidney injury. J Am Soc Nephrol. 2011;22(11):2004–2015</a:t>
            </a:r>
            <a:endParaRPr lang="en-US" altLang="en-US"/>
          </a:p>
        </p:txBody>
      </p:sp>
      <p:sp>
        <p:nvSpPr>
          <p:cNvPr id="4" name="Footer Placeholder 3"/>
          <p:cNvSpPr>
            <a:spLocks noGrp="1"/>
          </p:cNvSpPr>
          <p:nvPr>
            <p:ph type="ftr" sz="quarter" idx="11"/>
          </p:nvPr>
        </p:nvSpPr>
        <p:spPr/>
        <p:txBody>
          <a:bodyPr/>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4" name="Content Placeholder 3"/>
          <p:cNvSpPr>
            <a:spLocks noGrp="1"/>
          </p:cNvSpPr>
          <p:nvPr>
            <p:ph idx="1"/>
          </p:nvPr>
        </p:nvSpPr>
        <p:spPr>
          <a:xfrm>
            <a:off x="533400" y="1447800"/>
            <a:ext cx="8153400" cy="2590800"/>
          </a:xfrm>
        </p:spPr>
        <p:txBody>
          <a:bodyPr/>
          <a:lstStyle/>
          <a:p>
            <a:pPr lvl="4" algn="ctr">
              <a:buNone/>
            </a:pPr>
            <a:endParaRPr lang="en-US" b="1" u="sng" dirty="0"/>
          </a:p>
          <a:p>
            <a:pPr lvl="4" algn="ctr">
              <a:buNone/>
            </a:pPr>
            <a:endParaRPr lang="en-US" b="1" u="sng" dirty="0"/>
          </a:p>
          <a:p>
            <a:pPr lvl="4" algn="just">
              <a:buNone/>
            </a:pPr>
            <a:r>
              <a:rPr lang="en-US" sz="4800" b="1" u="sng" dirty="0"/>
              <a:t>THANK YOU!</a:t>
            </a:r>
            <a:endParaRPr lang="en-US" b="1" u="sng" dirty="0"/>
          </a:p>
        </p:txBody>
      </p:sp>
      <p:sp>
        <p:nvSpPr>
          <p:cNvPr id="3" name="Footer Placeholder 2"/>
          <p:cNvSpPr>
            <a:spLocks noGrp="1"/>
          </p:cNvSpPr>
          <p:nvPr>
            <p:ph type="ftr" sz="quarter" idx="11"/>
          </p:nvPr>
        </p:nvSpPr>
        <p:spPr/>
        <p:txBody>
          <a:bodyPr/>
          <a:lstStyle/>
          <a:p>
            <a:r>
              <a:rPr lang="en-US" dirty="0"/>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LEARNING OBJECTIVES</a:t>
            </a:r>
            <a:endParaRPr lang="en-US"/>
          </a:p>
        </p:txBody>
      </p:sp>
      <p:sp>
        <p:nvSpPr>
          <p:cNvPr id="3" name="Content Placeholder 2"/>
          <p:cNvSpPr>
            <a:spLocks noGrp="1"/>
          </p:cNvSpPr>
          <p:nvPr>
            <p:ph idx="1"/>
          </p:nvPr>
        </p:nvSpPr>
        <p:spPr/>
        <p:txBody>
          <a:bodyPr/>
          <a:p>
            <a:r>
              <a:rPr lang="en-US" altLang="en-US">
                <a:sym typeface="+mn-ea"/>
              </a:rPr>
              <a:t>AT THE END OF THIS LECTURE STUDENTS SHALLBE ABLE TO LEARN:</a:t>
            </a:r>
            <a:endParaRPr lang="en-US" altLang="en-US"/>
          </a:p>
          <a:p>
            <a:pPr lvl="1"/>
            <a:r>
              <a:rPr lang="en-US" altLang="en-US">
                <a:sym typeface="+mn-ea"/>
              </a:rPr>
              <a:t>ETIOLOGY OF AKI </a:t>
            </a:r>
            <a:endParaRPr lang="en-US" altLang="en-US"/>
          </a:p>
          <a:p>
            <a:pPr lvl="1"/>
            <a:r>
              <a:rPr lang="en-US" altLang="en-US">
                <a:sym typeface="+mn-ea"/>
              </a:rPr>
              <a:t>SIGNS AND SYMPTOMS</a:t>
            </a:r>
            <a:endParaRPr lang="en-US" altLang="en-US"/>
          </a:p>
          <a:p>
            <a:pPr lvl="1"/>
            <a:r>
              <a:rPr lang="en-US" altLang="en-US">
                <a:sym typeface="+mn-ea"/>
              </a:rPr>
              <a:t>EXAMINATION</a:t>
            </a:r>
            <a:endParaRPr lang="en-US" altLang="en-US"/>
          </a:p>
          <a:p>
            <a:pPr lvl="1"/>
            <a:r>
              <a:rPr lang="en-US" altLang="en-US">
                <a:sym typeface="+mn-ea"/>
              </a:rPr>
              <a:t>INVESTIGATIONS</a:t>
            </a:r>
            <a:endParaRPr lang="en-US" altLang="en-US"/>
          </a:p>
          <a:p>
            <a:pPr lvl="1"/>
            <a:r>
              <a:rPr lang="en-US" altLang="en-US">
                <a:sym typeface="+mn-ea"/>
              </a:rPr>
              <a:t>MEDICAL  MANAGEMENT</a:t>
            </a:r>
            <a:endParaRPr lang="en-US" altLang="en-US"/>
          </a:p>
          <a:p>
            <a:pPr lvl="1"/>
            <a:r>
              <a:rPr lang="en-US" altLang="en-US">
                <a:sym typeface="+mn-ea"/>
              </a:rPr>
              <a:t>RECENT ADVANCES</a:t>
            </a:r>
            <a:endParaRPr lang="en-US" altLang="en-US"/>
          </a:p>
          <a:p>
            <a:pPr lvl="1"/>
            <a:endParaRPr lang="en-US"/>
          </a:p>
        </p:txBody>
      </p:sp>
      <p:sp>
        <p:nvSpPr>
          <p:cNvPr id="4" name="Footer Placeholder 3"/>
          <p:cNvSpPr>
            <a:spLocks noGrp="1"/>
          </p:cNvSpPr>
          <p:nvPr>
            <p:ph type="ftr" sz="quarter" idx="11"/>
          </p:nvPr>
        </p:nvSpPr>
        <p:spPr/>
        <p:txBody>
          <a:bodyPr/>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0" y="304800"/>
            <a:ext cx="9906000" cy="5943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09599" y="608938"/>
            <a:ext cx="6705613" cy="5432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9595"/>
            <a:ext cx="7230110" cy="3494405"/>
          </a:xfrm>
        </p:spPr>
        <p:txBody>
          <a:bodyPr>
            <a:normAutofit/>
          </a:bodyPr>
          <a:lstStyle/>
          <a:p>
            <a:pPr algn="ctr"/>
            <a:r>
              <a:rPr lang="en-US" sz="6600" b="1" dirty="0"/>
              <a:t>Diagnosis and management plan ?</a:t>
            </a:r>
            <a:endParaRPr lang="en-US" sz="6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ACUTE KIDNEY INJURY:</a:t>
            </a:r>
            <a:endParaRPr lang="en-US" b="1" u="sng" dirty="0"/>
          </a:p>
        </p:txBody>
      </p:sp>
      <p:sp>
        <p:nvSpPr>
          <p:cNvPr id="3" name="Content Placeholder 2"/>
          <p:cNvSpPr>
            <a:spLocks noGrp="1"/>
          </p:cNvSpPr>
          <p:nvPr>
            <p:ph idx="1"/>
          </p:nvPr>
        </p:nvSpPr>
        <p:spPr>
          <a:xfrm>
            <a:off x="304947" y="1930400"/>
            <a:ext cx="8051018" cy="4140200"/>
          </a:xfrm>
        </p:spPr>
        <p:txBody>
          <a:bodyPr/>
          <a:lstStyle/>
          <a:p>
            <a:pPr marL="0" indent="0">
              <a:buNone/>
            </a:pPr>
            <a:r>
              <a:rPr lang="en-US" sz="2400" b="1" dirty="0"/>
              <a:t>The KDIGO guidelines define AKI as follows:</a:t>
            </a:r>
            <a:endParaRPr lang="en-US" sz="2400" b="1" dirty="0"/>
          </a:p>
          <a:p>
            <a:pPr marL="0" indent="0">
              <a:buNone/>
            </a:pPr>
            <a:endParaRPr lang="en-US" sz="2400" b="1" dirty="0"/>
          </a:p>
          <a:p>
            <a:r>
              <a:rPr lang="en-US" sz="2400" b="1" dirty="0"/>
              <a:t>●</a:t>
            </a:r>
            <a:r>
              <a:rPr lang="en-US" sz="2400" dirty="0"/>
              <a:t>Increase in serum creatinine by ≥0.3 mg/</a:t>
            </a:r>
            <a:r>
              <a:rPr lang="en-US" sz="2400" dirty="0" err="1"/>
              <a:t>dL</a:t>
            </a:r>
            <a:r>
              <a:rPr lang="en-US" sz="2400" dirty="0"/>
              <a:t> (≥26.5 </a:t>
            </a:r>
            <a:r>
              <a:rPr lang="en-US" sz="2400" dirty="0" err="1"/>
              <a:t>micromol</a:t>
            </a:r>
            <a:r>
              <a:rPr lang="en-US" sz="2400" dirty="0"/>
              <a:t>/L) within 48 hours, or</a:t>
            </a:r>
            <a:endParaRPr lang="en-US" sz="2400" dirty="0"/>
          </a:p>
          <a:p>
            <a:r>
              <a:rPr lang="en-US" sz="2400" dirty="0"/>
              <a:t>●Increase in serum creatinine to ≥1.5 times baseline, which is known or presumed to have occurred within the prior seven days, or</a:t>
            </a:r>
            <a:endParaRPr lang="en-US" sz="2400" dirty="0"/>
          </a:p>
          <a:p>
            <a:r>
              <a:rPr lang="en-US" sz="2400" dirty="0"/>
              <a:t>●Urine volume &lt;0.5 </a:t>
            </a:r>
            <a:r>
              <a:rPr lang="en-US" sz="2400" dirty="0" err="1"/>
              <a:t>mL</a:t>
            </a:r>
            <a:r>
              <a:rPr lang="en-US" sz="2400" dirty="0"/>
              <a:t>/kg/hour for six hours</a:t>
            </a:r>
            <a:endParaRPr lang="en-US" sz="2400" dirty="0"/>
          </a:p>
          <a:p>
            <a:endParaRPr lang="en-US" dirty="0"/>
          </a:p>
        </p:txBody>
      </p:sp>
      <p:sp>
        <p:nvSpPr>
          <p:cNvPr id="4" name="Footer Placeholder 3"/>
          <p:cNvSpPr>
            <a:spLocks noGrp="1"/>
          </p:cNvSpPr>
          <p:nvPr>
            <p:ph type="ftr" sz="quarter" idx="11"/>
          </p:nvPr>
        </p:nvSpPr>
        <p:spPr>
          <a:xfrm>
            <a:off x="914400" y="6172200"/>
            <a:ext cx="7315200" cy="457200"/>
          </a:xfrm>
        </p:spPr>
        <p:txBody>
          <a:bodyPr/>
          <a:lstStyle/>
          <a:p>
            <a:r>
              <a:rPr lang="en-US" dirty="0">
                <a:hlinkClick r:id="rId1"/>
              </a:rPr>
              <a:t>KDIGO Clinical Practice Guideline for Acute Kidney Injury. Kidney </a:t>
            </a:r>
            <a:r>
              <a:rPr lang="en-US" dirty="0" err="1">
                <a:hlinkClick r:id="rId1"/>
              </a:rPr>
              <a:t>Int</a:t>
            </a:r>
            <a:r>
              <a:rPr lang="en-US" dirty="0">
                <a:hlinkClick r:id="rId1"/>
              </a:rPr>
              <a:t> </a:t>
            </a:r>
            <a:r>
              <a:rPr lang="en-US" dirty="0" err="1">
                <a:hlinkClick r:id="rId1"/>
              </a:rPr>
              <a:t>Suppl</a:t>
            </a:r>
            <a:r>
              <a:rPr lang="en-US" dirty="0">
                <a:hlinkClick r:id="rId1"/>
              </a:rPr>
              <a:t> 2012; 2:8.</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pic>
        <p:nvPicPr>
          <p:cNvPr id="5" name="Picture 2"/>
          <p:cNvPicPr>
            <a:picLocks noGrp="1" noChangeAspect="1"/>
          </p:cNvPicPr>
          <p:nvPr>
            <p:ph idx="1"/>
          </p:nvPr>
        </p:nvPicPr>
        <p:blipFill>
          <a:blip r:embed="rId1"/>
          <a:srcRect b="25882"/>
          <a:stretch>
            <a:fillRect/>
          </a:stretch>
        </p:blipFill>
        <p:spPr>
          <a:xfrm>
            <a:off x="381000" y="0"/>
            <a:ext cx="8534400" cy="6826654"/>
          </a:xfrm>
          <a:prstGeom prst="rect">
            <a:avLst/>
          </a:prstGeom>
        </p:spPr>
      </p:pic>
      <p:sp>
        <p:nvSpPr>
          <p:cNvPr id="3" name="Footer Placeholder 2"/>
          <p:cNvSpPr>
            <a:spLocks noGrp="1"/>
          </p:cNvSpPr>
          <p:nvPr>
            <p:ph type="ftr" sz="quarter" idx="11"/>
          </p:nvPr>
        </p:nvSpPr>
        <p:spPr>
          <a:xfrm>
            <a:off x="2819400" y="6096000"/>
            <a:ext cx="3962400" cy="457200"/>
          </a:xfrm>
        </p:spPr>
        <p:txBody>
          <a:bodyPr/>
          <a:lstStyle/>
          <a:p>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8522</Words>
  <Application>WPS Presentation</Application>
  <PresentationFormat>On-screen Show (4:3)</PresentationFormat>
  <Paragraphs>256</Paragraphs>
  <Slides>38</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SimSun</vt:lpstr>
      <vt:lpstr>Wingdings</vt:lpstr>
      <vt:lpstr>Wingdings 3</vt:lpstr>
      <vt:lpstr>Symbol</vt:lpstr>
      <vt:lpstr>Arial</vt:lpstr>
      <vt:lpstr>Arial,Sans-Serif</vt:lpstr>
      <vt:lpstr>Segoe Print</vt:lpstr>
      <vt:lpstr>Calibri</vt:lpstr>
      <vt:lpstr>Trebuchet MS</vt:lpstr>
      <vt:lpstr>Microsoft YaHei</vt:lpstr>
      <vt:lpstr>Arial Unicode MS</vt:lpstr>
      <vt:lpstr>Facet</vt:lpstr>
      <vt:lpstr>Acute Renal Failure (ARF)</vt:lpstr>
      <vt:lpstr>          MOTTO  AND  VISION</vt:lpstr>
      <vt:lpstr>PowerPoint 演示文稿</vt:lpstr>
      <vt:lpstr>PowerPoint 演示文稿</vt:lpstr>
      <vt:lpstr>PowerPoint 演示文稿</vt:lpstr>
      <vt:lpstr>PowerPoint 演示文稿</vt:lpstr>
      <vt:lpstr>Diagnosis and management plan ?</vt:lpstr>
      <vt:lpstr>ACUTE KIDNEY INJURY:</vt:lpstr>
      <vt:lpstr> </vt:lpstr>
      <vt:lpstr>PowerPoint 演示文稿</vt:lpstr>
      <vt:lpstr>PowerPoint 演示文稿</vt:lpstr>
      <vt:lpstr> </vt:lpstr>
      <vt:lpstr> </vt:lpstr>
      <vt:lpstr>Renal AKI</vt:lpstr>
      <vt:lpstr>Postrenal (obstructive) AKI Causes: </vt:lpstr>
      <vt:lpstr>PowerPoint 演示文稿</vt:lpstr>
      <vt:lpstr>PowerPoint 演示文稿</vt:lpstr>
      <vt:lpstr>LABORATORY INVESTIGATIONS:</vt:lpstr>
      <vt:lpstr> </vt:lpstr>
      <vt:lpstr> </vt:lpstr>
      <vt:lpstr>  </vt:lpstr>
      <vt:lpstr>PowerPoint 演示文稿</vt:lpstr>
      <vt:lpstr> </vt:lpstr>
      <vt:lpstr>Pregnancy related AKI</vt:lpstr>
      <vt:lpstr>PowerPoint 演示文稿</vt:lpstr>
      <vt:lpstr>PowerPoint 演示文稿</vt:lpstr>
      <vt:lpstr>Schistocytes</vt:lpstr>
      <vt:lpstr>Investigations </vt:lpstr>
      <vt:lpstr>Management </vt:lpstr>
      <vt:lpstr> </vt:lpstr>
      <vt:lpstr>PowerPoint 演示文稿</vt:lpstr>
      <vt:lpstr>PowerPoint 演示文稿</vt:lpstr>
      <vt:lpstr>How to use HEC Digital Library </vt:lpstr>
      <vt:lpstr>PowerPoint 演示文稿</vt:lpstr>
      <vt:lpstr>PowerPoint 演示文稿</vt:lpstr>
      <vt:lpstr>PowerPoint 演示文稿</vt:lpstr>
      <vt:lpstr>PowerPoint 演示文稿</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Diagnosis and Clinical Evaluation of AKI</dc:title>
  <dc:creator>Jawairia Yaseen</dc:creator>
  <cp:lastModifiedBy>Zeshan Zahid</cp:lastModifiedBy>
  <cp:revision>31</cp:revision>
  <dcterms:created xsi:type="dcterms:W3CDTF">2022-10-09T06:32:00Z</dcterms:created>
  <dcterms:modified xsi:type="dcterms:W3CDTF">2025-02-11T20:29:24Z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2C0199F1679A41FA8B9934C8E1B80DB0_12</vt:lpwstr>
  </property>
  <property fmtid="{D5CDD505-2E9C-101B-9397-08002B2CF9AE}" pid="3" name="KSOProductBuildVer">
    <vt:lpwstr>1033-12.2.0.19805</vt:lpwstr>
  </property>
</Properties>
</file>