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5"/>
  </p:notesMasterIdLst>
  <p:sldIdLst>
    <p:sldId id="318" r:id="rId3"/>
    <p:sldId id="317" r:id="rId4"/>
    <p:sldId id="297" r:id="rId5"/>
    <p:sldId id="296" r:id="rId6"/>
    <p:sldId id="625" r:id="rId7"/>
    <p:sldId id="627" r:id="rId8"/>
    <p:sldId id="647" r:id="rId9"/>
    <p:sldId id="648" r:id="rId10"/>
    <p:sldId id="649" r:id="rId11"/>
    <p:sldId id="650" r:id="rId12"/>
    <p:sldId id="651" r:id="rId13"/>
    <p:sldId id="652" r:id="rId14"/>
    <p:sldId id="594" r:id="rId15"/>
    <p:sldId id="646" r:id="rId16"/>
    <p:sldId id="653" r:id="rId17"/>
    <p:sldId id="612" r:id="rId18"/>
    <p:sldId id="613" r:id="rId19"/>
    <p:sldId id="624" r:id="rId20"/>
    <p:sldId id="611" r:id="rId21"/>
    <p:sldId id="314" r:id="rId22"/>
    <p:sldId id="56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topics/medicine-and-dentistry/sodium-bicarbonate" TargetMode="External"/><Relationship Id="rId3" Type="http://schemas.openxmlformats.org/officeDocument/2006/relationships/hyperlink" Target="https://www.sciencedirect.com/topics/medicine-and-dentistry/metabolic-acidosis" TargetMode="External"/><Relationship Id="rId7" Type="http://schemas.openxmlformats.org/officeDocument/2006/relationships/hyperlink" Target="https://www.sciencedirect.com/topics/medicine-and-dentistry/kidney-fibrosis" TargetMode="External"/><Relationship Id="rId2" Type="http://schemas.openxmlformats.org/officeDocument/2006/relationships/hyperlink" Target="https://www.sciencedirect.com/science/article/pii/S2590059521000194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ciencedirect.com/topics/medicine-and-dentistry/therapeutic-procedure" TargetMode="External"/><Relationship Id="rId5" Type="http://schemas.openxmlformats.org/officeDocument/2006/relationships/hyperlink" Target="https://www.sciencedirect.com/topics/medicine-and-dentistry/chronic-kidney-disease" TargetMode="External"/><Relationship Id="rId4" Type="http://schemas.openxmlformats.org/officeDocument/2006/relationships/hyperlink" Target="https://www.sciencedirect.com/topics/medicine-and-dentistry/inpatien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0010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Andalus" pitchFamily="18" charset="-78"/>
                <a:cs typeface="Andalus" pitchFamily="18" charset="-78"/>
              </a:rPr>
              <a:t>Respiratory Alkalosis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5181600"/>
          </a:xfrm>
        </p:spPr>
        <p:txBody>
          <a:bodyPr/>
          <a:lstStyle/>
          <a:p>
            <a:pPr marL="469900" indent="-469900" algn="ctr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“A condition primarily associated with decrease in the H2CO3”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Primary decrease in arterial blood pCO2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 plasma pH (&gt; 7.45)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 ratio of HCO3: H2CO3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0F9709-969A-4BE8-9071-31B6190E11B9}"/>
              </a:ext>
            </a:extLst>
          </p:cNvPr>
          <p:cNvSpPr/>
          <p:nvPr/>
        </p:nvSpPr>
        <p:spPr>
          <a:xfrm>
            <a:off x="76200" y="16382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257800"/>
          </a:xfrm>
        </p:spPr>
        <p:txBody>
          <a:bodyPr/>
          <a:lstStyle/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</a:pP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pPr marL="571500" indent="-571500" eaLnBrk="1" hangingPunct="1">
              <a:lnSpc>
                <a:spcPct val="115000"/>
              </a:lnSpc>
              <a:buSzTx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Hyperventilation </a:t>
            </a:r>
          </a:p>
          <a:p>
            <a:pPr marL="571500" indent="-571500" eaLnBrk="1" hangingPunct="1">
              <a:lnSpc>
                <a:spcPct val="115000"/>
              </a:lnSpc>
              <a:buSzTx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Hypoxia </a:t>
            </a:r>
          </a:p>
          <a:p>
            <a:pPr marL="571500" indent="-571500" eaLnBrk="1" hangingPunct="1">
              <a:lnSpc>
                <a:spcPct val="115000"/>
              </a:lnSpc>
              <a:buSzTx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Respiratory center stimulation</a:t>
            </a:r>
          </a:p>
          <a:p>
            <a:pPr marL="971550" lvl="1" indent="-571500">
              <a:lnSpc>
                <a:spcPct val="115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ndalus" pitchFamily="18" charset="-78"/>
                <a:cs typeface="Andalus" pitchFamily="18" charset="-78"/>
              </a:rPr>
              <a:t>Anxiety, tension</a:t>
            </a:r>
          </a:p>
          <a:p>
            <a:pPr marL="971550" lvl="1" indent="-571500">
              <a:lnSpc>
                <a:spcPct val="115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ndalus" pitchFamily="18" charset="-78"/>
                <a:cs typeface="Andalus" pitchFamily="18" charset="-78"/>
              </a:rPr>
              <a:t>Injury to central nervous system </a:t>
            </a:r>
          </a:p>
          <a:p>
            <a:pPr marL="971550" lvl="1" indent="-571500">
              <a:lnSpc>
                <a:spcPct val="115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ndalus" pitchFamily="18" charset="-78"/>
                <a:cs typeface="Andalus" pitchFamily="18" charset="-78"/>
              </a:rPr>
              <a:t>Septicemia</a:t>
            </a:r>
          </a:p>
          <a:p>
            <a:pPr marL="971550" lvl="1" indent="-571500">
              <a:lnSpc>
                <a:spcPct val="115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ndalus" pitchFamily="18" charset="-78"/>
                <a:cs typeface="Andalus" pitchFamily="18" charset="-78"/>
              </a:rPr>
              <a:t>Salicylate poisoning </a:t>
            </a:r>
          </a:p>
          <a:p>
            <a:pPr marL="571500" indent="-571500" eaLnBrk="1" hangingPunct="1">
              <a:lnSpc>
                <a:spcPct val="115000"/>
              </a:lnSpc>
              <a:buSzTx/>
              <a:buAutoNum type="arabicPeriod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Excessive mechanical ventilation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 startAt="2"/>
            </a:pPr>
            <a:endParaRPr lang="en-US" altLang="en-US" sz="28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4862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2209800" cy="758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latin typeface="Andalus" pitchFamily="18" charset="-78"/>
                <a:ea typeface="+mn-ea"/>
                <a:cs typeface="Andalus" pitchFamily="18" charset="-78"/>
              </a:rPr>
              <a:t>Causes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28316D-9CA4-4D1F-B8B9-2A621F19DF64}"/>
              </a:ext>
            </a:extLst>
          </p:cNvPr>
          <p:cNvSpPr/>
          <p:nvPr/>
        </p:nvSpPr>
        <p:spPr>
          <a:xfrm>
            <a:off x="228600" y="1917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endParaRPr lang="en-US" alt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Renal compensation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Conservation of hydrogen ions </a:t>
            </a:r>
          </a:p>
          <a:p>
            <a:pPr marL="571500" indent="-571500">
              <a:lnSpc>
                <a:spcPct val="115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Loss of bicarbonate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53C7E0-78D6-4563-8F0F-C80A5D1B0D08}"/>
              </a:ext>
            </a:extLst>
          </p:cNvPr>
          <p:cNvSpPr/>
          <p:nvPr/>
        </p:nvSpPr>
        <p:spPr>
          <a:xfrm>
            <a:off x="228600" y="43259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1" name="Picture 3" descr="C:\Users\dell\Desktop\Lungs_diagram_detailed.svg.png">
            <a:extLst>
              <a:ext uri="{FF2B5EF4-FFF2-40B4-BE49-F238E27FC236}">
                <a16:creationId xmlns:a16="http://schemas.microsoft.com/office/drawing/2014/main" id="{0777AC6C-AC35-414B-A371-D23D364D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733800" cy="4773041"/>
          </a:xfrm>
          <a:prstGeom prst="rect">
            <a:avLst/>
          </a:prstGeom>
          <a:noFill/>
        </p:spPr>
      </p:pic>
      <p:pic>
        <p:nvPicPr>
          <p:cNvPr id="12" name="Picture 2" descr="C:\Users\dell\Desktop\Kidneys.jpg">
            <a:extLst>
              <a:ext uri="{FF2B5EF4-FFF2-40B4-BE49-F238E27FC236}">
                <a16:creationId xmlns:a16="http://schemas.microsoft.com/office/drawing/2014/main" id="{76587E34-BCF5-458E-8213-0E0F0678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3072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479" y="685800"/>
            <a:ext cx="8536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Andalus" pitchFamily="18" charset="-78"/>
                <a:ea typeface="+mj-ea"/>
                <a:cs typeface="Andalus" pitchFamily="18" charset="-78"/>
              </a:rPr>
              <a:t>Physiological aspects of Lungs &amp; Kidneys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838200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Regulation of acid-base equilibrium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Control of partial pressure of carbon dioxide and bicarbonate concentration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Control of blood pressure and fluid homeostasis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8AC52-C94C-4EA2-B86E-BC80758DA63F}"/>
              </a:ext>
            </a:extLst>
          </p:cNvPr>
          <p:cNvSpPr/>
          <p:nvPr/>
        </p:nvSpPr>
        <p:spPr>
          <a:xfrm>
            <a:off x="19050" y="159325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8322" name="Group 2"/>
          <p:cNvGraphicFramePr>
            <a:graphicFrameLocks noGrp="1"/>
          </p:cNvGraphicFramePr>
          <p:nvPr/>
        </p:nvGraphicFramePr>
        <p:xfrm>
          <a:off x="990600" y="1143000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32" name="Group 12"/>
          <p:cNvGraphicFramePr>
            <a:graphicFrameLocks noGrp="1"/>
          </p:cNvGraphicFramePr>
          <p:nvPr/>
        </p:nvGraphicFramePr>
        <p:xfrm>
          <a:off x="4648200" y="11430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Uncompensated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38" name="Group 18"/>
          <p:cNvGraphicFramePr>
            <a:graphicFrameLocks noGrp="1"/>
          </p:cNvGraphicFramePr>
          <p:nvPr/>
        </p:nvGraphicFramePr>
        <p:xfrm>
          <a:off x="990600" y="1905000"/>
          <a:ext cx="3657600" cy="139903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48" name="Group 28"/>
          <p:cNvGraphicFramePr>
            <a:graphicFrameLocks noGrp="1"/>
          </p:cNvGraphicFramePr>
          <p:nvPr/>
        </p:nvGraphicFramePr>
        <p:xfrm>
          <a:off x="4648200" y="19050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Partially 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54" name="Group 34"/>
          <p:cNvGraphicFramePr>
            <a:graphicFrameLocks noGrp="1"/>
          </p:cNvGraphicFramePr>
          <p:nvPr/>
        </p:nvGraphicFramePr>
        <p:xfrm>
          <a:off x="990600" y="2641600"/>
          <a:ext cx="3657600" cy="139903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64" name="Group 44"/>
          <p:cNvGraphicFramePr>
            <a:graphicFrameLocks noGrp="1"/>
          </p:cNvGraphicFramePr>
          <p:nvPr/>
        </p:nvGraphicFramePr>
        <p:xfrm>
          <a:off x="4648200" y="26416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Fully Compensated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70" name="Group 50"/>
          <p:cNvGraphicFramePr>
            <a:graphicFrameLocks noGrp="1"/>
          </p:cNvGraphicFramePr>
          <p:nvPr/>
        </p:nvGraphicFramePr>
        <p:xfrm>
          <a:off x="990600" y="76200"/>
          <a:ext cx="7543800" cy="109061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6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RESPIRATORY ACIDOSIS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Status 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88384" name="Group 64"/>
          <p:cNvGraphicFramePr>
            <a:graphicFrameLocks noGrp="1"/>
          </p:cNvGraphicFramePr>
          <p:nvPr/>
        </p:nvGraphicFramePr>
        <p:xfrm>
          <a:off x="990600" y="4546600"/>
          <a:ext cx="3657600" cy="391363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394" name="Group 74"/>
          <p:cNvGraphicFramePr>
            <a:graphicFrameLocks noGrp="1"/>
          </p:cNvGraphicFramePr>
          <p:nvPr/>
        </p:nvGraphicFramePr>
        <p:xfrm>
          <a:off x="4648200" y="45466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Uncompensated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00" name="Group 80"/>
          <p:cNvGraphicFramePr>
            <a:graphicFrameLocks noGrp="1"/>
          </p:cNvGraphicFramePr>
          <p:nvPr/>
        </p:nvGraphicFramePr>
        <p:xfrm>
          <a:off x="990600" y="5295900"/>
          <a:ext cx="3657600" cy="2112264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10" name="Group 90"/>
          <p:cNvGraphicFramePr>
            <a:graphicFrameLocks noGrp="1"/>
          </p:cNvGraphicFramePr>
          <p:nvPr/>
        </p:nvGraphicFramePr>
        <p:xfrm>
          <a:off x="4648200" y="52959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Partially 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16" name="Group 96"/>
          <p:cNvGraphicFramePr>
            <a:graphicFrameLocks noGrp="1"/>
          </p:cNvGraphicFramePr>
          <p:nvPr/>
        </p:nvGraphicFramePr>
        <p:xfrm>
          <a:off x="990600" y="6032500"/>
          <a:ext cx="3657600" cy="139903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↓↓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26" name="Group 106"/>
          <p:cNvGraphicFramePr>
            <a:graphicFrameLocks noGrp="1"/>
          </p:cNvGraphicFramePr>
          <p:nvPr/>
        </p:nvGraphicFramePr>
        <p:xfrm>
          <a:off x="4648200" y="6032500"/>
          <a:ext cx="3886200" cy="736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Fully Compensated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8432" name="Group 112"/>
          <p:cNvGraphicFramePr>
            <a:graphicFrameLocks noGrp="1"/>
          </p:cNvGraphicFramePr>
          <p:nvPr/>
        </p:nvGraphicFramePr>
        <p:xfrm>
          <a:off x="990600" y="3505200"/>
          <a:ext cx="7543800" cy="109697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4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RESPIRATORY ALKALOSIS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HCO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PCO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Status </a:t>
                      </a:r>
                    </a:p>
                  </a:txBody>
                  <a:tcPr marT="45643" marB="456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10" name="Line 126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046030-24E6-4926-B828-40D6FE478B87}"/>
              </a:ext>
            </a:extLst>
          </p:cNvPr>
          <p:cNvSpPr/>
          <p:nvPr/>
        </p:nvSpPr>
        <p:spPr>
          <a:xfrm>
            <a:off x="9525" y="85725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8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8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8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8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8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8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8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8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8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Link: </a:t>
            </a:r>
            <a:r>
              <a:rPr lang="en-US" sz="5100" dirty="0">
                <a:hlinkClick r:id="rId2"/>
              </a:rPr>
              <a:t>https://www.sciencedirect.com/science/article/pii/S2590059521000194</a:t>
            </a: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Journal Name : Kidney Medicine </a:t>
            </a:r>
          </a:p>
          <a:p>
            <a:pPr marL="0" indent="0" algn="l">
              <a:buNone/>
            </a:pPr>
            <a:r>
              <a:rPr lang="en-US" sz="5100" dirty="0"/>
              <a:t> </a:t>
            </a:r>
          </a:p>
          <a:p>
            <a:pPr marL="0" indent="0">
              <a:buNone/>
            </a:pPr>
            <a:r>
              <a:rPr lang="en-US" sz="5100" dirty="0"/>
              <a:t>Title: Metabolic Acidosis in CKD: A Review of Recent Finding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Author Name: Michal L. </a:t>
            </a:r>
            <a:r>
              <a:rPr lang="en-US" sz="5100" dirty="0" err="1"/>
              <a:t>Melamed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4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3400" dirty="0">
                <a:hlinkClick r:id="rId3" tooltip="Learn more about Metabolic acidosis from ScienceDirect's AI-generated Topic Pages"/>
              </a:rPr>
              <a:t>Metabolic acidosis</a:t>
            </a:r>
            <a:r>
              <a:rPr lang="en-US" sz="3400" dirty="0"/>
              <a:t> is fairly common </a:t>
            </a:r>
            <a:r>
              <a:rPr lang="en-US" sz="3400" dirty="0">
                <a:hlinkClick r:id="rId4" tooltip="Learn more about in patients from ScienceDirect's AI-generated Topic Pages"/>
              </a:rPr>
              <a:t>in patients</a:t>
            </a:r>
            <a:r>
              <a:rPr lang="en-US" sz="3400" dirty="0"/>
              <a:t> with </a:t>
            </a:r>
            <a:r>
              <a:rPr lang="en-US" sz="3400" dirty="0">
                <a:hlinkClick r:id="rId5" tooltip="Learn more about chronic kidney disease from ScienceDirect's AI-generated Topic Pages"/>
              </a:rPr>
              <a:t>chronic kidney disease</a:t>
            </a:r>
            <a:r>
              <a:rPr lang="en-US" sz="3400" dirty="0"/>
              <a:t> (CKD). The prevalence of metabolic acidosis increases with worsening kidney function and is observed in ∼40% of those with stage 4 CKD. For the past 2 decades, clinical practice guidelines have suggested </a:t>
            </a:r>
            <a:r>
              <a:rPr lang="en-US" sz="3400" dirty="0">
                <a:hlinkClick r:id="rId6" tooltip="Learn more about treatment from ScienceDirect's AI-generated Topic Pages"/>
              </a:rPr>
              <a:t>treatment</a:t>
            </a:r>
            <a:r>
              <a:rPr lang="en-US" sz="3400" dirty="0"/>
              <a:t> of metabolic acidosis to counterbalance adverse effects of metabolic acidosis on bone and muscle. Studies in animal models of CKD also demonstrated that metabolic acidosis causes </a:t>
            </a:r>
            <a:r>
              <a:rPr lang="en-US" sz="3400" dirty="0">
                <a:hlinkClick r:id="rId7" tooltip="Learn more about kidney fibrosis from ScienceDirect's AI-generated Topic Pages"/>
              </a:rPr>
              <a:t>kidney fibrosis</a:t>
            </a:r>
            <a:r>
              <a:rPr lang="en-US" sz="3400" dirty="0"/>
              <a:t>. During the past decade, results from observational studies identified associations between metabolic acidosis and adverse kidney outcomes, and results from interventional studies support the hypothesis that treating metabolic acidosis with </a:t>
            </a:r>
            <a:r>
              <a:rPr lang="en-US" sz="3400" dirty="0">
                <a:hlinkClick r:id="rId8" tooltip="Learn more about sodium bicarbonate from ScienceDirect's AI-generated Topic Pages"/>
              </a:rPr>
              <a:t>sodium bicarbonate</a:t>
            </a:r>
            <a:r>
              <a:rPr lang="en-US" sz="3400" dirty="0"/>
              <a:t> preserves kidney function.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2F2F2-FC78-48B8-8ADF-3E2E8D601C58}"/>
              </a:ext>
            </a:extLst>
          </p:cNvPr>
          <p:cNvSpPr/>
          <p:nvPr/>
        </p:nvSpPr>
        <p:spPr>
          <a:xfrm>
            <a:off x="76200" y="82551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Renal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 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Acid Base Imbalance II</a:t>
            </a:r>
            <a:br>
              <a:rPr lang="en-US" sz="4000" b="1" dirty="0">
                <a:cs typeface="Times New Roman" pitchFamily="18" charset="0"/>
              </a:rPr>
            </a:b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/>
              <a:t>ook of Biochemistry, Mushtaq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cs typeface="Andalus" pitchFamily="18" charset="-78"/>
              </a:rPr>
              <a:t>Explain the causes and compensation of Respiratory acidosis and alkalosis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327026"/>
            <a:ext cx="7886700" cy="1325563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143000"/>
          <a:ext cx="8153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Normal 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7.35-7.45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22-26 mmol/L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pCO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35-45 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/H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20:1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C14E6-CAE8-42AC-9DFD-0E3478E896FF}"/>
              </a:ext>
            </a:extLst>
          </p:cNvPr>
          <p:cNvSpPr/>
          <p:nvPr/>
        </p:nvSpPr>
        <p:spPr>
          <a:xfrm>
            <a:off x="304800" y="4203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2133600"/>
            <a:ext cx="8610600" cy="4038600"/>
          </a:xfrm>
          <a:noFill/>
        </p:spPr>
        <p:txBody>
          <a:bodyPr>
            <a:normAutofit/>
          </a:bodyPr>
          <a:lstStyle/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None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	“Accumulation of H2CO3 within the body”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Primary increase in pCO2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Low pH (&lt; 7.35)</a:t>
            </a:r>
          </a:p>
          <a:p>
            <a:pPr marL="469900" indent="-469900" eaLnBrk="1" hangingPunct="1">
              <a:lnSpc>
                <a:spcPct val="150000"/>
              </a:lnSpc>
              <a:buSzTx/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Decrease ratio of HCO3: H2CO3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Respiratory Acidosis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55707-8C5A-4721-B936-73A2CEEF97CF}"/>
              </a:ext>
            </a:extLst>
          </p:cNvPr>
          <p:cNvSpPr/>
          <p:nvPr/>
        </p:nvSpPr>
        <p:spPr>
          <a:xfrm>
            <a:off x="325438" y="1536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763000" cy="5334000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115000"/>
              </a:lnSpc>
              <a:buSzTx/>
              <a:buNone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Hypoventilation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Depression of the respiratory center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Airway obstruction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Respiratory muscle weakness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Diseases of pleura and lung</a:t>
            </a:r>
          </a:p>
          <a:p>
            <a:pPr marL="571500" indent="-571500" eaLnBrk="1" hangingPunct="1">
              <a:lnSpc>
                <a:spcPct val="115000"/>
              </a:lnSpc>
              <a:buSzTx/>
              <a:buFont typeface="Wingdings" pitchFamily="2" charset="2"/>
              <a:buAutoNum type="arabicPeriod"/>
              <a:defRPr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Extreme obesity </a:t>
            </a:r>
          </a:p>
          <a:p>
            <a:pPr marL="0" indent="0" eaLnBrk="1" hangingPunct="1">
              <a:lnSpc>
                <a:spcPct val="115000"/>
              </a:lnSpc>
              <a:buSzTx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	</a:t>
            </a:r>
          </a:p>
          <a:p>
            <a:pPr marL="0" indent="0" eaLnBrk="1" hangingPunct="1">
              <a:lnSpc>
                <a:spcPct val="115000"/>
              </a:lnSpc>
              <a:buSzTx/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86825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b="1" dirty="0">
                <a:latin typeface="Andalus" pitchFamily="18" charset="-78"/>
                <a:cs typeface="Andalus" pitchFamily="18" charset="-78"/>
              </a:rPr>
              <a:t>Causes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059F4E-414A-47C0-BA91-6699A2E702C6}"/>
              </a:ext>
            </a:extLst>
          </p:cNvPr>
          <p:cNvSpPr/>
          <p:nvPr/>
        </p:nvSpPr>
        <p:spPr>
          <a:xfrm>
            <a:off x="152400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334000"/>
          </a:xfrm>
        </p:spPr>
        <p:txBody>
          <a:bodyPr/>
          <a:lstStyle/>
          <a:p>
            <a:r>
              <a:rPr lang="en-US" altLang="en-US" b="1" dirty="0">
                <a:latin typeface="Andalus" pitchFamily="18" charset="-78"/>
                <a:cs typeface="Andalus" pitchFamily="18" charset="-78"/>
              </a:rPr>
              <a:t>Renal compensation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Increased excretion of acid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Conservation of bicarbonate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800" dirty="0">
                <a:latin typeface="Andalus" pitchFamily="18" charset="-78"/>
                <a:cs typeface="Andalus" pitchFamily="18" charset="-78"/>
              </a:rPr>
              <a:t>Ammonia excretion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B0890A-E323-46B6-B104-165783B8FD37}"/>
              </a:ext>
            </a:extLst>
          </p:cNvPr>
          <p:cNvSpPr/>
          <p:nvPr/>
        </p:nvSpPr>
        <p:spPr>
          <a:xfrm>
            <a:off x="304800" y="2482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711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Andalus</vt:lpstr>
      <vt:lpstr>Arial</vt:lpstr>
      <vt:lpstr>Arial Black</vt:lpstr>
      <vt:lpstr>Calibri</vt:lpstr>
      <vt:lpstr>Calibri Light</vt:lpstr>
      <vt:lpstr>Cambria</vt:lpstr>
      <vt:lpstr>Segoe UI</vt:lpstr>
      <vt:lpstr>Times New Roman</vt:lpstr>
      <vt:lpstr>Wingdings</vt:lpstr>
      <vt:lpstr>Office Theme</vt:lpstr>
      <vt:lpstr>1_Office Theme</vt:lpstr>
      <vt:lpstr>PowerPoint Presentation</vt:lpstr>
      <vt:lpstr> Renal Module 2nd Year MBBS (LGIS) Acid Base Imbalance II </vt:lpstr>
      <vt:lpstr>Motto, Vision, Dream</vt:lpstr>
      <vt:lpstr>PowerPoint Presentation</vt:lpstr>
      <vt:lpstr>PowerPoint Presentation</vt:lpstr>
      <vt:lpstr> </vt:lpstr>
      <vt:lpstr> Respiratory Acidosis </vt:lpstr>
      <vt:lpstr>PowerPoint Presentation</vt:lpstr>
      <vt:lpstr> </vt:lpstr>
      <vt:lpstr>Respiratory Alkalosis</vt:lpstr>
      <vt:lpstr>Causes</vt:lpstr>
      <vt:lpstr> </vt:lpstr>
      <vt:lpstr>Anatomical &amp; Physiological Aspects </vt:lpstr>
      <vt:lpstr> </vt:lpstr>
      <vt:lpstr>PowerPoint Presentation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102</cp:revision>
  <dcterms:created xsi:type="dcterms:W3CDTF">2006-08-16T00:00:00Z</dcterms:created>
  <dcterms:modified xsi:type="dcterms:W3CDTF">2025-02-10T06:21:52Z</dcterms:modified>
</cp:coreProperties>
</file>