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8"/>
  </p:notesMasterIdLst>
  <p:sldIdLst>
    <p:sldId id="256" r:id="rId2"/>
    <p:sldId id="320" r:id="rId3"/>
    <p:sldId id="319" r:id="rId4"/>
    <p:sldId id="308" r:id="rId5"/>
    <p:sldId id="300" r:id="rId6"/>
    <p:sldId id="298" r:id="rId7"/>
    <p:sldId id="309" r:id="rId8"/>
    <p:sldId id="257" r:id="rId9"/>
    <p:sldId id="311" r:id="rId10"/>
    <p:sldId id="322" r:id="rId11"/>
    <p:sldId id="317" r:id="rId12"/>
    <p:sldId id="318" r:id="rId13"/>
    <p:sldId id="310" r:id="rId14"/>
    <p:sldId id="316" r:id="rId15"/>
    <p:sldId id="312" r:id="rId16"/>
    <p:sldId id="274" r:id="rId17"/>
    <p:sldId id="264" r:id="rId18"/>
    <p:sldId id="313" r:id="rId19"/>
    <p:sldId id="279" r:id="rId20"/>
    <p:sldId id="283" r:id="rId21"/>
    <p:sldId id="287" r:id="rId22"/>
    <p:sldId id="297" r:id="rId23"/>
    <p:sldId id="315" r:id="rId24"/>
    <p:sldId id="326" r:id="rId25"/>
    <p:sldId id="291" r:id="rId26"/>
    <p:sldId id="31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4CFBD-AA68-41BF-A287-BCCCEC11523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F579B-860C-4597-B76E-C24286708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C3778A-2991-4B1D-88D3-A8EB195E4B31}" type="slidenum">
              <a:rPr lang="ar-SA"/>
              <a:pPr eaLnBrk="1" hangingPunct="1"/>
              <a:t>11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r-PK" smtClean="0"/>
          </a:p>
        </p:txBody>
      </p:sp>
    </p:spTree>
    <p:extLst>
      <p:ext uri="{BB962C8B-B14F-4D97-AF65-F5344CB8AC3E}">
        <p14:creationId xmlns:p14="http://schemas.microsoft.com/office/powerpoint/2010/main" val="3113036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39F726-74BD-4BE2-BE7C-B6D887357B04}" type="slidenum">
              <a:rPr lang="ar-SA"/>
              <a:pPr eaLnBrk="1" hangingPunct="1"/>
              <a:t>12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r-PK" smtClean="0"/>
          </a:p>
        </p:txBody>
      </p:sp>
    </p:spTree>
    <p:extLst>
      <p:ext uri="{BB962C8B-B14F-4D97-AF65-F5344CB8AC3E}">
        <p14:creationId xmlns:p14="http://schemas.microsoft.com/office/powerpoint/2010/main" val="1439761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79B1C2-C538-43E9-8D4C-A5A5998EDE6E}" type="slidenum">
              <a:rPr lang="ar-SA"/>
              <a:pPr eaLnBrk="1" hangingPunct="1"/>
              <a:t>18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r-PK" smtClean="0"/>
          </a:p>
        </p:txBody>
      </p:sp>
    </p:spTree>
    <p:extLst>
      <p:ext uri="{BB962C8B-B14F-4D97-AF65-F5344CB8AC3E}">
        <p14:creationId xmlns:p14="http://schemas.microsoft.com/office/powerpoint/2010/main" val="3316670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66564DA-A509-4FB2-8930-2C2EA3DA9637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22B56B-368F-4B60-A817-BFA68A047B0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3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4DA-A509-4FB2-8930-2C2EA3DA9637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56B-368F-4B60-A817-BFA68A047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66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4DA-A509-4FB2-8930-2C2EA3DA9637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56B-368F-4B60-A817-BFA68A047B0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923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4DA-A509-4FB2-8930-2C2EA3DA9637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56B-368F-4B60-A817-BFA68A047B0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39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4DA-A509-4FB2-8930-2C2EA3DA9637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56B-368F-4B60-A817-BFA68A047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939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4DA-A509-4FB2-8930-2C2EA3DA9637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56B-368F-4B60-A817-BFA68A047B0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64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4DA-A509-4FB2-8930-2C2EA3DA9637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56B-368F-4B60-A817-BFA68A047B0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486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4DA-A509-4FB2-8930-2C2EA3DA9637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56B-368F-4B60-A817-BFA68A047B0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739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4DA-A509-4FB2-8930-2C2EA3DA9637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56B-368F-4B60-A817-BFA68A047B0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25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4DA-A509-4FB2-8930-2C2EA3DA9637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56B-368F-4B60-A817-BFA68A047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81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4DA-A509-4FB2-8930-2C2EA3DA9637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56B-368F-4B60-A817-BFA68A047B0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05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4DA-A509-4FB2-8930-2C2EA3DA9637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56B-368F-4B60-A817-BFA68A047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8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4DA-A509-4FB2-8930-2C2EA3DA9637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56B-368F-4B60-A817-BFA68A047B0A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01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4DA-A509-4FB2-8930-2C2EA3DA9637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56B-368F-4B60-A817-BFA68A047B0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98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4DA-A509-4FB2-8930-2C2EA3DA9637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56B-368F-4B60-A817-BFA68A047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26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4DA-A509-4FB2-8930-2C2EA3DA9637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56B-368F-4B60-A817-BFA68A047B0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57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4DA-A509-4FB2-8930-2C2EA3DA9637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56B-368F-4B60-A817-BFA68A047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59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6564DA-A509-4FB2-8930-2C2EA3DA9637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22B56B-368F-4B60-A817-BFA68A047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40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B3184B-72EA-4CDB-98E8-BF2B690E7C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Anorectal</a:t>
            </a:r>
            <a:r>
              <a:rPr lang="en-GB" dirty="0"/>
              <a:t> </a:t>
            </a:r>
            <a:r>
              <a:rPr lang="en-GB" dirty="0" smtClean="0"/>
              <a:t>Malformation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C41E0A-700E-4AFC-91F9-B3E57D8D0C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Dr Ameena Shahwar</a:t>
            </a:r>
          </a:p>
          <a:p>
            <a:r>
              <a:rPr lang="en-GB" dirty="0" smtClean="0"/>
              <a:t>Paeds Surgery</a:t>
            </a:r>
          </a:p>
          <a:p>
            <a:r>
              <a:rPr lang="en-GB" dirty="0" smtClean="0"/>
              <a:t>RMU Holy Family Hospital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erineal f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4" r="4347"/>
          <a:stretch>
            <a:fillRect/>
          </a:stretch>
        </p:blipFill>
        <p:spPr bwMode="auto">
          <a:xfrm>
            <a:off x="3530851" y="2285999"/>
            <a:ext cx="4624811" cy="362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abnormality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8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1743466" y="724276"/>
            <a:ext cx="8158688" cy="958669"/>
          </a:xfrm>
        </p:spPr>
        <p:txBody>
          <a:bodyPr/>
          <a:lstStyle/>
          <a:p>
            <a:pPr eaLnBrk="1" hangingPunct="1"/>
            <a:r>
              <a:rPr lang="en-US" dirty="0" smtClean="0"/>
              <a:t>Low abnormalities</a:t>
            </a:r>
          </a:p>
        </p:txBody>
      </p:sp>
      <p:pic>
        <p:nvPicPr>
          <p:cNvPr id="9219" name="Picture 6" descr="impanus-f-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92" y="2263366"/>
            <a:ext cx="4409420" cy="39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impanus-m-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449" y="2263366"/>
            <a:ext cx="4201379" cy="376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4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High abnormalities</a:t>
            </a:r>
          </a:p>
        </p:txBody>
      </p:sp>
      <p:pic>
        <p:nvPicPr>
          <p:cNvPr id="14340" name="Picture 6" descr="arm hig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" t="3098" r="2609" b="3999"/>
          <a:stretch>
            <a:fillRect/>
          </a:stretch>
        </p:blipFill>
        <p:spPr bwMode="auto">
          <a:xfrm>
            <a:off x="3793402" y="2219177"/>
            <a:ext cx="4375789" cy="386173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t="49984" r="58940" b="20818"/>
          <a:stretch/>
        </p:blipFill>
        <p:spPr>
          <a:xfrm>
            <a:off x="1387753" y="1448554"/>
            <a:ext cx="9417762" cy="4318503"/>
          </a:xfrm>
        </p:spPr>
      </p:pic>
    </p:spTree>
    <p:extLst>
      <p:ext uri="{BB962C8B-B14F-4D97-AF65-F5344CB8AC3E}">
        <p14:creationId xmlns:p14="http://schemas.microsoft.com/office/powerpoint/2010/main" val="17107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1</a:t>
            </a:r>
            <a:r>
              <a:rPr lang="en-US" sz="3200" dirty="0"/>
              <a:t>-</a:t>
            </a:r>
            <a:r>
              <a:rPr lang="en-US" sz="3200" dirty="0" smtClean="0"/>
              <a:t>Perineal fistula  2-Vestibular fistula 3- Cloaca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6" t="32115" r="25931" b="6865"/>
          <a:stretch/>
        </p:blipFill>
        <p:spPr>
          <a:xfrm>
            <a:off x="1738264" y="2518480"/>
            <a:ext cx="5432081" cy="37309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3" t="25577" r="33663" b="27273"/>
          <a:stretch/>
        </p:blipFill>
        <p:spPr>
          <a:xfrm>
            <a:off x="7251826" y="2477805"/>
            <a:ext cx="2797522" cy="38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9" t="33986" r="18674" b="36307"/>
          <a:stretch/>
        </p:blipFill>
        <p:spPr>
          <a:xfrm>
            <a:off x="1503363" y="1163638"/>
            <a:ext cx="9234047" cy="4575175"/>
          </a:xfrm>
        </p:spPr>
      </p:pic>
    </p:spTree>
    <p:extLst>
      <p:ext uri="{BB962C8B-B14F-4D97-AF65-F5344CB8AC3E}">
        <p14:creationId xmlns:p14="http://schemas.microsoft.com/office/powerpoint/2010/main" val="416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4763D9-E76D-4A6C-BD9E-D4051033D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Narrow-Bold"/>
              </a:rPr>
              <a:t>Approach to a case of ARM</a:t>
            </a:r>
            <a:br>
              <a:rPr lang="en-US" b="1" dirty="0">
                <a:latin typeface="ArialNarrow-Bold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FAE768-1A6D-4962-9493-6227D8D92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Wingdings-Regular"/>
              </a:rPr>
              <a:t> </a:t>
            </a:r>
            <a:r>
              <a:rPr lang="en-GB" dirty="0">
                <a:latin typeface="Calibri" panose="020F0502020204030204" pitchFamily="34" charset="0"/>
              </a:rPr>
              <a:t>History of neonate</a:t>
            </a:r>
          </a:p>
          <a:p>
            <a:r>
              <a:rPr lang="en-GB" dirty="0">
                <a:latin typeface="Wingdings-Regular"/>
              </a:rPr>
              <a:t> </a:t>
            </a:r>
            <a:r>
              <a:rPr lang="en-GB" dirty="0">
                <a:latin typeface="Calibri" panose="020F0502020204030204" pitchFamily="34" charset="0"/>
              </a:rPr>
              <a:t>Clinical examination</a:t>
            </a:r>
          </a:p>
          <a:p>
            <a:r>
              <a:rPr lang="en-GB" dirty="0">
                <a:latin typeface="Wingdings-Regular"/>
              </a:rPr>
              <a:t> </a:t>
            </a:r>
            <a:r>
              <a:rPr lang="en-GB" dirty="0">
                <a:latin typeface="Calibri" panose="020F0502020204030204" pitchFamily="34" charset="0"/>
              </a:rPr>
              <a:t>Investigation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1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FC023D-6087-49BC-802E-1591E8D7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Calibri-Bold"/>
              </a:rPr>
              <a:t>Examination</a:t>
            </a:r>
            <a:br>
              <a:rPr lang="en-GB" b="1" dirty="0">
                <a:latin typeface="Calibri-Bold"/>
              </a:rPr>
            </a:b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F2EEB75-7763-4CE4-9B58-B1018F4FF4B1}"/>
              </a:ext>
            </a:extLst>
          </p:cNvPr>
          <p:cNvSpPr/>
          <p:nvPr/>
        </p:nvSpPr>
        <p:spPr>
          <a:xfrm>
            <a:off x="981997" y="2533649"/>
            <a:ext cx="820010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>
              <a:latin typeface="Calibri-Bold"/>
            </a:endParaRPr>
          </a:p>
          <a:p>
            <a:r>
              <a:rPr lang="en-GB" sz="2800" b="1" dirty="0">
                <a:latin typeface="Calibri-Bold"/>
              </a:rPr>
              <a:t>Pelvic floor</a:t>
            </a:r>
          </a:p>
          <a:p>
            <a:r>
              <a:rPr lang="en-US" sz="2800" dirty="0">
                <a:latin typeface="ArialMT"/>
              </a:rPr>
              <a:t>• </a:t>
            </a:r>
            <a:r>
              <a:rPr lang="en-US" sz="2400" dirty="0">
                <a:latin typeface="+mj-lt"/>
              </a:rPr>
              <a:t>Absence or presence of anal opening</a:t>
            </a:r>
          </a:p>
          <a:p>
            <a:r>
              <a:rPr lang="en-US" sz="2400" dirty="0" smtClean="0">
                <a:latin typeface="+mj-lt"/>
              </a:rPr>
              <a:t>• </a:t>
            </a:r>
            <a:r>
              <a:rPr lang="en-US" sz="2400" dirty="0">
                <a:latin typeface="+mj-lt"/>
              </a:rPr>
              <a:t>Bulge in perineum on crying or straining</a:t>
            </a:r>
          </a:p>
          <a:p>
            <a:endParaRPr lang="en-GB" sz="24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28" y="2533649"/>
            <a:ext cx="3052570" cy="23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Exclude </a:t>
            </a:r>
            <a:r>
              <a:rPr lang="en-US" sz="4000" dirty="0">
                <a:solidFill>
                  <a:srgbClr val="CC0000"/>
                </a:solidFill>
              </a:rPr>
              <a:t>other anomalies!!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 rtl="0" eaLnBrk="1" hangingPunct="1">
              <a:lnSpc>
                <a:spcPct val="90000"/>
              </a:lnSpc>
              <a:buNone/>
            </a:pPr>
            <a:r>
              <a:rPr lang="en-US" sz="2400" dirty="0"/>
              <a:t>Anal atresia may occur as a part of the </a:t>
            </a:r>
            <a:r>
              <a:rPr lang="en-US" sz="2400" b="1" u="sng" dirty="0">
                <a:solidFill>
                  <a:srgbClr val="CC0000"/>
                </a:solidFill>
              </a:rPr>
              <a:t>VACTERL group</a:t>
            </a:r>
            <a:r>
              <a:rPr lang="en-US" sz="2400" dirty="0"/>
              <a:t> of anomalies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CC0000"/>
                </a:solidFill>
              </a:rPr>
              <a:t>V</a:t>
            </a:r>
            <a:r>
              <a:rPr lang="en-US" sz="2400" dirty="0"/>
              <a:t>     </a:t>
            </a:r>
            <a:r>
              <a:rPr lang="en-US" sz="2400" b="1" dirty="0">
                <a:solidFill>
                  <a:srgbClr val="CC0000"/>
                </a:solidFill>
              </a:rPr>
              <a:t>V</a:t>
            </a:r>
            <a:r>
              <a:rPr lang="en-US" sz="2400" dirty="0"/>
              <a:t>ertebral body segmentation defect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CC0000"/>
                </a:solidFill>
              </a:rPr>
              <a:t>A 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   </a:t>
            </a:r>
            <a:r>
              <a:rPr lang="en-US" sz="2400" b="1" dirty="0">
                <a:solidFill>
                  <a:srgbClr val="CC0000"/>
                </a:solidFill>
              </a:rPr>
              <a:t>A</a:t>
            </a:r>
            <a:r>
              <a:rPr lang="en-US" sz="2400" dirty="0"/>
              <a:t>nal atresia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CC0000"/>
                </a:solidFill>
              </a:rPr>
              <a:t>C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    </a:t>
            </a:r>
            <a:r>
              <a:rPr lang="en-US" sz="2400" b="1" dirty="0">
                <a:solidFill>
                  <a:srgbClr val="CC0000"/>
                </a:solidFill>
              </a:rPr>
              <a:t>C</a:t>
            </a:r>
            <a:r>
              <a:rPr lang="en-US" sz="2400" dirty="0"/>
              <a:t>ardiovascular (PDA, VSD)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CC0000"/>
                </a:solidFill>
              </a:rPr>
              <a:t>TE</a:t>
            </a:r>
            <a:r>
              <a:rPr lang="en-US" sz="2400" dirty="0"/>
              <a:t>   </a:t>
            </a:r>
            <a:r>
              <a:rPr lang="en-US" sz="2400" b="1" dirty="0" err="1">
                <a:solidFill>
                  <a:srgbClr val="CC0000"/>
                </a:solidFill>
              </a:rPr>
              <a:t>T</a:t>
            </a:r>
            <a:r>
              <a:rPr lang="en-US" sz="2400" dirty="0" err="1"/>
              <a:t>racheo</a:t>
            </a:r>
            <a:r>
              <a:rPr lang="en-US" sz="2400" dirty="0"/>
              <a:t> </a:t>
            </a:r>
            <a:r>
              <a:rPr lang="en-US" sz="2400" dirty="0" err="1"/>
              <a:t>esophagial</a:t>
            </a:r>
            <a:r>
              <a:rPr lang="en-US" sz="2400" dirty="0"/>
              <a:t> fistula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CC0000"/>
                </a:solidFill>
              </a:rPr>
              <a:t>R     </a:t>
            </a:r>
            <a:r>
              <a:rPr lang="en-US" sz="2400" dirty="0"/>
              <a:t>unilateral </a:t>
            </a:r>
            <a:r>
              <a:rPr lang="en-US" sz="2400" b="1" dirty="0">
                <a:solidFill>
                  <a:srgbClr val="CC0000"/>
                </a:solidFill>
              </a:rPr>
              <a:t>R</a:t>
            </a:r>
            <a:r>
              <a:rPr lang="en-US" sz="2400" dirty="0"/>
              <a:t>enal agenesis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CC0000"/>
                </a:solidFill>
              </a:rPr>
              <a:t>L</a:t>
            </a:r>
            <a:r>
              <a:rPr lang="en-US" sz="2400" dirty="0"/>
              <a:t>     </a:t>
            </a:r>
            <a:r>
              <a:rPr lang="en-US" sz="2400" b="1" dirty="0">
                <a:solidFill>
                  <a:srgbClr val="CC0000"/>
                </a:solidFill>
              </a:rPr>
              <a:t>L</a:t>
            </a:r>
            <a:r>
              <a:rPr lang="en-US" sz="2400" dirty="0"/>
              <a:t>imb anomaly (radial ray hypoplasia)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So, very careful examination of the baby must be made to exclude these anomalies</a:t>
            </a:r>
          </a:p>
        </p:txBody>
      </p:sp>
    </p:spTree>
    <p:extLst>
      <p:ext uri="{BB962C8B-B14F-4D97-AF65-F5344CB8AC3E}">
        <p14:creationId xmlns:p14="http://schemas.microsoft.com/office/powerpoint/2010/main" val="253060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C7336B-E429-4287-ADFD-91140385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7" y="1167068"/>
            <a:ext cx="9601196" cy="732368"/>
          </a:xfrm>
        </p:spPr>
        <p:txBody>
          <a:bodyPr>
            <a:normAutofit fontScale="90000"/>
          </a:bodyPr>
          <a:lstStyle/>
          <a:p>
            <a:r>
              <a:rPr lang="en-GB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C3AA60-2438-4946-A273-14661CA59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7" y="1899436"/>
            <a:ext cx="9420227" cy="45624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300" dirty="0"/>
          </a:p>
          <a:p>
            <a:pPr lvl="2"/>
            <a:r>
              <a:rPr lang="en-US" sz="2400" dirty="0"/>
              <a:t>Imaging studies </a:t>
            </a:r>
          </a:p>
          <a:p>
            <a:pPr lvl="4"/>
            <a:r>
              <a:rPr lang="en-US" sz="2400" dirty="0"/>
              <a:t>X-rays (</a:t>
            </a:r>
            <a:r>
              <a:rPr lang="en-US" sz="2400" dirty="0" err="1"/>
              <a:t>Invertogram</a:t>
            </a:r>
            <a:r>
              <a:rPr lang="en-US" sz="2400" dirty="0"/>
              <a:t>/Cross table lateral view)</a:t>
            </a:r>
          </a:p>
          <a:p>
            <a:pPr lvl="4"/>
            <a:r>
              <a:rPr lang="en-US" sz="2400" dirty="0"/>
              <a:t>Ultrasound (sacral spine and KUB)</a:t>
            </a:r>
          </a:p>
          <a:p>
            <a:pPr lvl="4"/>
            <a:r>
              <a:rPr lang="en-US" sz="2400" dirty="0"/>
              <a:t>Echo</a:t>
            </a:r>
          </a:p>
          <a:p>
            <a:pPr lvl="4"/>
            <a:r>
              <a:rPr lang="en-US" sz="2400" dirty="0"/>
              <a:t>CT / MRI (for complex anomalies)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5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372657"/>
            <a:ext cx="9601196" cy="951443"/>
          </a:xfrm>
        </p:spPr>
        <p:txBody>
          <a:bodyPr/>
          <a:lstStyle/>
          <a:p>
            <a:r>
              <a:rPr lang="en-US" dirty="0" smtClean="0"/>
              <a:t>Scenario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972" y="2743199"/>
            <a:ext cx="10054626" cy="355139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2400" dirty="0" smtClean="0"/>
              <a:t>- Patient XYZ , healthy male baby , 2 days of life presented in SER with complaint of vomiting after feeding, abdominal distension and failure to pass meconium.</a:t>
            </a:r>
          </a:p>
          <a:p>
            <a:pPr algn="just">
              <a:buFontTx/>
              <a:buChar char="-"/>
            </a:pPr>
            <a:r>
              <a:rPr lang="en-US" sz="2400" dirty="0" smtClean="0"/>
              <a:t>He was delivered through SVD at term and it was uneventful. Antenatal history was unremarkable.</a:t>
            </a:r>
          </a:p>
          <a:p>
            <a:pPr algn="just">
              <a:buFontTx/>
              <a:buChar char="-"/>
            </a:pPr>
            <a:endParaRPr lang="en-US" sz="2400" dirty="0" smtClean="0"/>
          </a:p>
          <a:p>
            <a:pPr algn="just">
              <a:buFontTx/>
              <a:buChar char="-"/>
            </a:pPr>
            <a:r>
              <a:rPr lang="en-US" sz="2400" dirty="0" smtClean="0"/>
              <a:t>On examination :  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err="1" smtClean="0"/>
              <a:t>Abd</a:t>
            </a:r>
            <a:r>
              <a:rPr lang="en-US" sz="2400" dirty="0" smtClean="0"/>
              <a:t> was mildly distended and soft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On </a:t>
            </a:r>
            <a:r>
              <a:rPr lang="en-US" sz="2400" dirty="0" err="1" smtClean="0"/>
              <a:t>perineal</a:t>
            </a:r>
            <a:r>
              <a:rPr lang="en-US" sz="2400" dirty="0" smtClean="0"/>
              <a:t> examination following findings were noted 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32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542BE-BDF4-41D2-9A22-EBA25E351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903" y="701474"/>
            <a:ext cx="9601196" cy="1303867"/>
          </a:xfrm>
        </p:spPr>
        <p:txBody>
          <a:bodyPr/>
          <a:lstStyle/>
          <a:p>
            <a:r>
              <a:rPr lang="en-US" dirty="0"/>
              <a:t>To determine the type of anomaly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F5BE2A-2E83-4370-ACDF-93EFC0CA0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55" y="2681735"/>
            <a:ext cx="3322621" cy="2966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7FD3BE-EA75-446B-AEC0-C43899253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501" y="2681735"/>
            <a:ext cx="3110411" cy="296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6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21CD1C-B864-48CE-ACEB-2A1C18DE9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determine the high or low anomaly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C9EF262-5226-40EC-9AA7-32AC3E9AD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10270" y="2454259"/>
            <a:ext cx="3671028" cy="335080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8CB687-4BD5-4720-95D8-910B5E67A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739" y="2454260"/>
            <a:ext cx="4110272" cy="335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7B40F-F051-4D33-BBAD-7D28F96AC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Pre-operative management: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AD5897-EB23-482B-A799-0DBD6FE41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During first 24 hours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 NPO</a:t>
            </a: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</a:t>
            </a:r>
            <a:r>
              <a:rPr lang="en-GB" dirty="0" smtClean="0"/>
              <a:t> IV fluids</a:t>
            </a: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 Antibiotics</a:t>
            </a: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 Nasogastric decompression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5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Rule Out </a:t>
            </a:r>
            <a:r>
              <a:rPr lang="en-GB" b="1" dirty="0"/>
              <a:t>VACTERL</a:t>
            </a:r>
            <a:r>
              <a:rPr lang="en-GB" dirty="0"/>
              <a:t> </a:t>
            </a:r>
            <a:r>
              <a:rPr lang="en-GB" dirty="0" smtClean="0"/>
              <a:t>Anomalies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err="1"/>
              <a:t>Ecohcardiogram</a:t>
            </a: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Check for </a:t>
            </a:r>
            <a:r>
              <a:rPr lang="en-GB" dirty="0" err="1"/>
              <a:t>esophageal</a:t>
            </a:r>
            <a:r>
              <a:rPr lang="en-GB" dirty="0"/>
              <a:t> atresia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Radiograph </a:t>
            </a:r>
            <a:r>
              <a:rPr lang="en-GB" dirty="0" smtClean="0"/>
              <a:t>of sacral </a:t>
            </a:r>
            <a:r>
              <a:rPr lang="en-GB" dirty="0"/>
              <a:t>spine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Spinal ultrasound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USG </a:t>
            </a:r>
            <a:r>
              <a:rPr lang="en-GB" dirty="0"/>
              <a:t>KUB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62" y="2752989"/>
            <a:ext cx="2149445" cy="1674325"/>
          </a:xfrm>
          <a:prstGeom prst="rect">
            <a:avLst/>
          </a:prstGeom>
        </p:spPr>
      </p:pic>
      <p:pic>
        <p:nvPicPr>
          <p:cNvPr id="1026" name="Picture 2" descr="USG - www.medicoapps.or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6" t="13148" r="16621" b="6998"/>
          <a:stretch/>
        </p:blipFill>
        <p:spPr bwMode="auto">
          <a:xfrm>
            <a:off x="8841462" y="4657107"/>
            <a:ext cx="2290526" cy="144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8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/>
          <p:nvPr/>
        </p:nvSpPr>
        <p:spPr>
          <a:xfrm>
            <a:off x="8134689" y="1165987"/>
            <a:ext cx="3023489" cy="4526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err="1" smtClean="0"/>
              <a:t>Tracheoesophageal</a:t>
            </a:r>
            <a:r>
              <a:rPr lang="en-US" sz="3600" b="1" dirty="0" smtClean="0"/>
              <a:t> fistula</a:t>
            </a:r>
            <a:endParaRPr lang="en-US" b="1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Curling of NG can be seen in the upper esophageal pouch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Gas shadows in abdomen confirm presence of fistula between trachea and esophagus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181F0-2F9B-4F32-8F37-D0B8FAF6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/>
              <a:t>Operative Procedures</a:t>
            </a:r>
            <a:br>
              <a:rPr lang="en-GB" sz="4000" b="1" dirty="0" smtClean="0"/>
            </a:b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594013-98D5-4942-B42A-1382D5FB7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MT"/>
              </a:rPr>
              <a:t>• </a:t>
            </a:r>
            <a:r>
              <a:rPr lang="en-GB" dirty="0">
                <a:latin typeface="+mj-lt"/>
              </a:rPr>
              <a:t>Colostomy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• Posterior </a:t>
            </a:r>
            <a:r>
              <a:rPr lang="en-GB" dirty="0" smtClean="0">
                <a:latin typeface="+mj-lt"/>
              </a:rPr>
              <a:t>Sagittal </a:t>
            </a:r>
            <a:r>
              <a:rPr lang="en-GB" dirty="0" err="1" smtClean="0">
                <a:latin typeface="+mj-lt"/>
              </a:rPr>
              <a:t>Anorectoplasty</a:t>
            </a: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• Pull through procedures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• Laparoscopic assisted procedures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973" y="2014270"/>
            <a:ext cx="1618500" cy="1816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36492" r="4631" b="5775"/>
          <a:stretch/>
        </p:blipFill>
        <p:spPr>
          <a:xfrm>
            <a:off x="8048529" y="4043648"/>
            <a:ext cx="3458424" cy="163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0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71850" y="4876800"/>
            <a:ext cx="3876676" cy="8382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4000" b="1" dirty="0" smtClean="0"/>
              <a:t>                                    </a:t>
            </a:r>
            <a:r>
              <a:rPr lang="en-US" sz="14400" b="1" dirty="0" smtClean="0"/>
              <a:t>Thank </a:t>
            </a:r>
            <a:r>
              <a:rPr lang="en-US" sz="14400" b="1" dirty="0"/>
              <a:t>Y</a:t>
            </a:r>
            <a:r>
              <a:rPr lang="en-US" sz="14400" b="1" dirty="0" smtClean="0"/>
              <a:t>ou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515" y="723899"/>
            <a:ext cx="2915011" cy="437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5759" y="674845"/>
            <a:ext cx="9601200" cy="1303337"/>
          </a:xfrm>
        </p:spPr>
        <p:txBody>
          <a:bodyPr/>
          <a:lstStyle/>
          <a:p>
            <a:r>
              <a:rPr lang="en-US" dirty="0" smtClean="0"/>
              <a:t>Findings 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-46"/>
          <a:stretch/>
        </p:blipFill>
        <p:spPr>
          <a:xfrm>
            <a:off x="3177767" y="1794331"/>
            <a:ext cx="5030788" cy="4133850"/>
          </a:xfrm>
        </p:spPr>
      </p:pic>
    </p:spTree>
    <p:extLst>
      <p:ext uri="{BB962C8B-B14F-4D97-AF65-F5344CB8AC3E}">
        <p14:creationId xmlns:p14="http://schemas.microsoft.com/office/powerpoint/2010/main" val="11860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Embryology</a:t>
            </a:r>
          </a:p>
          <a:p>
            <a:r>
              <a:rPr lang="en-US" dirty="0" smtClean="0"/>
              <a:t>Epidemiology </a:t>
            </a:r>
          </a:p>
          <a:p>
            <a:r>
              <a:rPr lang="en-US" dirty="0" smtClean="0"/>
              <a:t>Classification </a:t>
            </a:r>
          </a:p>
          <a:p>
            <a:r>
              <a:rPr lang="en-US" dirty="0" smtClean="0"/>
              <a:t>Diagnosis</a:t>
            </a:r>
          </a:p>
          <a:p>
            <a:r>
              <a:rPr lang="en-US" dirty="0" smtClean="0"/>
              <a:t>Management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6E559B-D1C4-4CBB-9BD4-843DCB4B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1AA04B-B02A-4DBD-A8B7-8F20DA412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err="1" smtClean="0"/>
              <a:t>Anorectal</a:t>
            </a:r>
            <a:r>
              <a:rPr lang="en-US" dirty="0" smtClean="0"/>
              <a:t> </a:t>
            </a:r>
            <a:r>
              <a:rPr lang="en-US" dirty="0"/>
              <a:t>malformations comprise a wide spectrum of </a:t>
            </a:r>
            <a:r>
              <a:rPr lang="en-US" dirty="0" smtClean="0"/>
              <a:t>diseases</a:t>
            </a:r>
          </a:p>
          <a:p>
            <a:pPr algn="just"/>
            <a:r>
              <a:rPr lang="en-US" dirty="0"/>
              <a:t>I</a:t>
            </a:r>
            <a:r>
              <a:rPr lang="en-US" dirty="0" smtClean="0"/>
              <a:t>nvolve </a:t>
            </a:r>
            <a:r>
              <a:rPr lang="en-US" dirty="0"/>
              <a:t>the distal anus and rectum as well as the urinary and genital </a:t>
            </a:r>
            <a:r>
              <a:rPr lang="en-US" dirty="0" smtClean="0"/>
              <a:t>tracts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0980D6-3BFC-46C1-9046-0D0DFF2FF2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67073" y="140690"/>
            <a:ext cx="9601200" cy="1303337"/>
          </a:xfrm>
        </p:spPr>
        <p:txBody>
          <a:bodyPr/>
          <a:lstStyle/>
          <a:p>
            <a:r>
              <a:rPr lang="en-GB" dirty="0" smtClean="0"/>
              <a:t>Embryology </a:t>
            </a:r>
            <a:endParaRPr lang="en-GB" dirty="0"/>
          </a:p>
        </p:txBody>
      </p:sp>
      <p:pic>
        <p:nvPicPr>
          <p:cNvPr id="1026" name="Picture 2" descr="PATHOPHYSIOLOGY:&#10;Resulting in Anorectal Anomaly&#10;Union of anus and rectum does not occur&#10;If the membrane that separates anu...">
            <a:extLst>
              <a:ext uri="{FF2B5EF4-FFF2-40B4-BE49-F238E27FC236}">
                <a16:creationId xmlns:a16="http://schemas.microsoft.com/office/drawing/2014/main" xmlns="" id="{3C691C28-FD77-40A5-B7DC-3A9057670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" t="7427" r="-371" b="-528"/>
          <a:stretch/>
        </p:blipFill>
        <p:spPr bwMode="auto">
          <a:xfrm>
            <a:off x="1480995" y="1098797"/>
            <a:ext cx="9642695" cy="515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1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95E303-9911-47C2-9C05-F52ACC00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883" y="891598"/>
            <a:ext cx="9601196" cy="1303867"/>
          </a:xfrm>
        </p:spPr>
        <p:txBody>
          <a:bodyPr/>
          <a:lstStyle/>
          <a:p>
            <a:r>
              <a:rPr lang="en-US" dirty="0"/>
              <a:t>Epidemiology and Etiology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FF5F6E-B087-447D-858E-64302E71E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362200"/>
            <a:ext cx="10261600" cy="504444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31270" y="2652665"/>
            <a:ext cx="98501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Anorectal</a:t>
            </a:r>
            <a:r>
              <a:rPr lang="en-US" sz="2400" dirty="0"/>
              <a:t> malformations occur in approximately 1 newborn per 5000 live births.</a:t>
            </a:r>
          </a:p>
          <a:p>
            <a:pPr lvl="1"/>
            <a:r>
              <a:rPr lang="en-US" sz="2400" dirty="0" smtClean="0"/>
              <a:t>- The </a:t>
            </a:r>
            <a:r>
              <a:rPr lang="en-US" sz="2400" dirty="0"/>
              <a:t>most common defect in female is </a:t>
            </a:r>
            <a:r>
              <a:rPr lang="en-US" sz="2400" dirty="0" err="1"/>
              <a:t>rectovestibular</a:t>
            </a:r>
            <a:r>
              <a:rPr lang="en-US" sz="2400" dirty="0"/>
              <a:t> fistula</a:t>
            </a:r>
          </a:p>
          <a:p>
            <a:pPr lvl="1"/>
            <a:r>
              <a:rPr lang="en-US" sz="2400" dirty="0" smtClean="0"/>
              <a:t>- The </a:t>
            </a:r>
            <a:r>
              <a:rPr lang="en-US" sz="2400" dirty="0"/>
              <a:t>most common defect in males is recto </a:t>
            </a:r>
            <a:r>
              <a:rPr lang="en-US" sz="2400" dirty="0" err="1"/>
              <a:t>uretheral</a:t>
            </a:r>
            <a:r>
              <a:rPr lang="en-US" sz="2400" dirty="0"/>
              <a:t> fistula</a:t>
            </a:r>
          </a:p>
          <a:p>
            <a:endParaRPr lang="en-US" sz="2400" dirty="0" smtClean="0"/>
          </a:p>
          <a:p>
            <a:r>
              <a:rPr lang="en-US" sz="2400" dirty="0" smtClean="0"/>
              <a:t>- The </a:t>
            </a:r>
            <a:r>
              <a:rPr lang="en-US" sz="2400" dirty="0"/>
              <a:t>etiology of such malformations remains unclear and is likely multifactorial.</a:t>
            </a:r>
          </a:p>
          <a:p>
            <a:endParaRPr lang="en-US" sz="2400" dirty="0"/>
          </a:p>
          <a:p>
            <a:r>
              <a:rPr lang="en-US" sz="2400" dirty="0" smtClean="0"/>
              <a:t>- There </a:t>
            </a:r>
            <a:r>
              <a:rPr lang="en-US" sz="2400" dirty="0"/>
              <a:t>are however reasons to believe there is a genetic component.</a:t>
            </a:r>
          </a:p>
        </p:txBody>
      </p:sp>
    </p:spTree>
    <p:extLst>
      <p:ext uri="{BB962C8B-B14F-4D97-AF65-F5344CB8AC3E}">
        <p14:creationId xmlns:p14="http://schemas.microsoft.com/office/powerpoint/2010/main" val="16472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C31E8C-9B94-47D5-B6C3-962B12F62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prstClr val="black"/>
                </a:solidFill>
                <a:latin typeface="Calibri" panose="020F0502020204030204"/>
              </a:rPr>
              <a:t>Classifications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F60218-C12D-419E-977E-195DA9466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Wingspread </a:t>
            </a:r>
            <a:r>
              <a:rPr lang="en-GB" dirty="0"/>
              <a:t>classification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</a:t>
            </a:r>
            <a:r>
              <a:rPr lang="en-GB" dirty="0"/>
              <a:t>Pena’s classification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</a:t>
            </a:r>
            <a:r>
              <a:rPr lang="en-GB" dirty="0" err="1"/>
              <a:t>Krickenbeck</a:t>
            </a:r>
            <a:r>
              <a:rPr lang="en-GB" dirty="0"/>
              <a:t> classification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7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t="24627" r="57646" b="26687"/>
          <a:stretch/>
        </p:blipFill>
        <p:spPr>
          <a:xfrm>
            <a:off x="2525272" y="805758"/>
            <a:ext cx="7109878" cy="5435160"/>
          </a:xfrm>
        </p:spPr>
      </p:pic>
    </p:spTree>
    <p:extLst>
      <p:ext uri="{BB962C8B-B14F-4D97-AF65-F5344CB8AC3E}">
        <p14:creationId xmlns:p14="http://schemas.microsoft.com/office/powerpoint/2010/main" val="21786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451</TotalTime>
  <Words>410</Words>
  <Application>Microsoft Office PowerPoint</Application>
  <PresentationFormat>Widescreen</PresentationFormat>
  <Paragraphs>102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ArialMT</vt:lpstr>
      <vt:lpstr>ArialNarrow-Bold</vt:lpstr>
      <vt:lpstr>Calibri</vt:lpstr>
      <vt:lpstr>Calibri-Bold</vt:lpstr>
      <vt:lpstr>Garamond</vt:lpstr>
      <vt:lpstr>Wingdings</vt:lpstr>
      <vt:lpstr>Wingdings-Regular</vt:lpstr>
      <vt:lpstr>Organic</vt:lpstr>
      <vt:lpstr>Anorectal Malformation</vt:lpstr>
      <vt:lpstr>Scenario </vt:lpstr>
      <vt:lpstr>Findings ?</vt:lpstr>
      <vt:lpstr>Learning objectives</vt:lpstr>
      <vt:lpstr>Introduction </vt:lpstr>
      <vt:lpstr>Embryology </vt:lpstr>
      <vt:lpstr>Epidemiology and Etiology</vt:lpstr>
      <vt:lpstr>Classifications</vt:lpstr>
      <vt:lpstr>PowerPoint Presentation</vt:lpstr>
      <vt:lpstr>Low abnormality</vt:lpstr>
      <vt:lpstr>Low abnormalities</vt:lpstr>
      <vt:lpstr>High abnormalities</vt:lpstr>
      <vt:lpstr>PowerPoint Presentation</vt:lpstr>
      <vt:lpstr>1-Perineal fistula  2-Vestibular fistula 3- Cloaca</vt:lpstr>
      <vt:lpstr>PowerPoint Presentation</vt:lpstr>
      <vt:lpstr>Approach to a case of ARM </vt:lpstr>
      <vt:lpstr>Examination </vt:lpstr>
      <vt:lpstr>Exclude other anomalies!!</vt:lpstr>
      <vt:lpstr>INVESTIGATIONS</vt:lpstr>
      <vt:lpstr>To determine the type of anomaly </vt:lpstr>
      <vt:lpstr>To determine the high or low anomaly </vt:lpstr>
      <vt:lpstr>Pre-operative management: </vt:lpstr>
      <vt:lpstr>Rule Out VACTERL Anomalies </vt:lpstr>
      <vt:lpstr>Tracheoesophageal fistula</vt:lpstr>
      <vt:lpstr>Operative Procedures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Xaib</dc:creator>
  <cp:lastModifiedBy>Windows User</cp:lastModifiedBy>
  <cp:revision>48</cp:revision>
  <dcterms:created xsi:type="dcterms:W3CDTF">2020-06-30T16:10:46Z</dcterms:created>
  <dcterms:modified xsi:type="dcterms:W3CDTF">2023-03-27T17:14:17Z</dcterms:modified>
</cp:coreProperties>
</file>