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7" r:id="rId4"/>
    <p:sldId id="278" r:id="rId5"/>
    <p:sldId id="314" r:id="rId6"/>
    <p:sldId id="315" r:id="rId7"/>
    <p:sldId id="316" r:id="rId8"/>
    <p:sldId id="326" r:id="rId9"/>
    <p:sldId id="317" r:id="rId10"/>
    <p:sldId id="331" r:id="rId11"/>
    <p:sldId id="318" r:id="rId12"/>
    <p:sldId id="319" r:id="rId13"/>
    <p:sldId id="320" r:id="rId14"/>
    <p:sldId id="321" r:id="rId15"/>
    <p:sldId id="322" r:id="rId16"/>
    <p:sldId id="332" r:id="rId17"/>
    <p:sldId id="333" r:id="rId18"/>
    <p:sldId id="334" r:id="rId19"/>
    <p:sldId id="323" r:id="rId20"/>
    <p:sldId id="324" r:id="rId21"/>
    <p:sldId id="325" r:id="rId22"/>
    <p:sldId id="327" r:id="rId23"/>
    <p:sldId id="328" r:id="rId24"/>
    <p:sldId id="329" r:id="rId25"/>
    <p:sldId id="330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1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8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PAIN EPIGASTRIUM RADIATING TO 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06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DR.</a:t>
            </a:r>
            <a:r>
              <a:rPr lang="en-GB" dirty="0"/>
              <a:t> Usman Qureshi </a:t>
            </a:r>
            <a:endParaRPr lang="en-US" dirty="0"/>
          </a:p>
          <a:p>
            <a:pPr algn="r"/>
            <a:r>
              <a:rPr lang="en-US" sz="1600" dirty="0"/>
              <a:t>M.B.B.S  F.C.P.S  F.A.C.S</a:t>
            </a:r>
          </a:p>
          <a:p>
            <a:pPr algn="r"/>
            <a:r>
              <a:rPr lang="en-US" sz="1600" dirty="0"/>
              <a:t>ASSISTANT PROFESSOR OF SURGERY </a:t>
            </a:r>
          </a:p>
          <a:p>
            <a:pPr algn="r"/>
            <a:r>
              <a:rPr lang="en-US" sz="1600" dirty="0"/>
              <a:t>SURGERY UNIT–II, BBH  </a:t>
            </a:r>
          </a:p>
          <a:p>
            <a:pPr algn="r"/>
            <a:r>
              <a:rPr lang="en-US" sz="1600" dirty="0"/>
              <a:t>RAWALPINDI MEDICAL UNIVERSITY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9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9" y="1600200"/>
            <a:ext cx="7072641" cy="4525963"/>
          </a:xfrm>
        </p:spPr>
      </p:pic>
    </p:spTree>
    <p:extLst>
      <p:ext uri="{BB962C8B-B14F-4D97-AF65-F5344CB8AC3E}">
        <p14:creationId xmlns:p14="http://schemas.microsoft.com/office/powerpoint/2010/main" val="280211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Serum amylase and lipase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It increases immediately and remains elevated for 3-5 days. Mild elevation of the amylase is also seen in duodenal ulcer perforation and other acute abdominal conditions but </a:t>
            </a:r>
            <a:r>
              <a:rPr lang="en-GB" sz="2400" dirty="0" err="1"/>
              <a:t>ina</a:t>
            </a:r>
            <a:r>
              <a:rPr lang="en-GB" sz="2400" dirty="0"/>
              <a:t> cute pancreatitis it increases </a:t>
            </a:r>
            <a:r>
              <a:rPr lang="en-GB" sz="2400" dirty="0" err="1"/>
              <a:t>upto</a:t>
            </a:r>
            <a:r>
              <a:rPr lang="en-GB" sz="2400" dirty="0"/>
              <a:t> 4 fold. Serum lipase is elevated for a longer time than </a:t>
            </a:r>
            <a:r>
              <a:rPr lang="en-GB" sz="2400" dirty="0" err="1"/>
              <a:t>amaylase</a:t>
            </a:r>
            <a:r>
              <a:rPr lang="en-GB" sz="2400" dirty="0"/>
              <a:t>. A normal amylase </a:t>
            </a:r>
            <a:r>
              <a:rPr lang="en-GB" sz="2400" dirty="0" err="1"/>
              <a:t>doesnot</a:t>
            </a:r>
            <a:r>
              <a:rPr lang="en-GB" sz="2400" dirty="0"/>
              <a:t> exclude pancreatitis </a:t>
            </a:r>
          </a:p>
        </p:txBody>
      </p:sp>
    </p:spTree>
    <p:extLst>
      <p:ext uri="{BB962C8B-B14F-4D97-AF65-F5344CB8AC3E}">
        <p14:creationId xmlns:p14="http://schemas.microsoft.com/office/powerpoint/2010/main" val="211411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USG Abdomen</a:t>
            </a:r>
          </a:p>
          <a:p>
            <a:pPr marL="0" indent="0">
              <a:buNone/>
            </a:pPr>
            <a:r>
              <a:rPr lang="en-GB" sz="2400" dirty="0"/>
              <a:t>Due to bowel air and distension it </a:t>
            </a:r>
            <a:r>
              <a:rPr lang="en-GB" sz="2400" dirty="0" err="1"/>
              <a:t>doesnot</a:t>
            </a:r>
            <a:r>
              <a:rPr lang="en-GB" sz="2400" dirty="0"/>
              <a:t> provide satisfactory information but must be performed with in 24hrs to detect gall stones as a potential cause, to rule out acute cholecystitis and to determine whether common bile duct is dilated. </a:t>
            </a:r>
          </a:p>
          <a:p>
            <a:r>
              <a:rPr lang="en-GB" dirty="0"/>
              <a:t>CT Scan </a:t>
            </a:r>
          </a:p>
          <a:p>
            <a:pPr marL="0" indent="0">
              <a:buNone/>
            </a:pPr>
            <a:r>
              <a:rPr lang="en-GB" sz="2400" dirty="0"/>
              <a:t>Gold Standard investigation of acute pancreatitis. Not used routinely . It is indicated only if </a:t>
            </a:r>
          </a:p>
          <a:p>
            <a:pPr lvl="1"/>
            <a:r>
              <a:rPr lang="en-GB" sz="2000" dirty="0"/>
              <a:t>Diagnosis is uncertain</a:t>
            </a:r>
          </a:p>
          <a:p>
            <a:pPr lvl="1"/>
            <a:r>
              <a:rPr lang="en-GB" sz="2000" dirty="0"/>
              <a:t>Suspicion of local complications and necrotizing pancreatitis</a:t>
            </a:r>
          </a:p>
        </p:txBody>
      </p:sp>
    </p:spTree>
    <p:extLst>
      <p:ext uri="{BB962C8B-B14F-4D97-AF65-F5344CB8AC3E}">
        <p14:creationId xmlns:p14="http://schemas.microsoft.com/office/powerpoint/2010/main" val="121403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OF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Atlanta score </a:t>
            </a:r>
          </a:p>
          <a:p>
            <a:r>
              <a:rPr lang="en-GB" dirty="0" err="1"/>
              <a:t>Ranson</a:t>
            </a:r>
            <a:r>
              <a:rPr lang="en-GB" dirty="0"/>
              <a:t> criteria </a:t>
            </a:r>
          </a:p>
          <a:p>
            <a:r>
              <a:rPr lang="en-GB" dirty="0"/>
              <a:t>APACHE II </a:t>
            </a:r>
          </a:p>
          <a:p>
            <a:r>
              <a:rPr lang="en-GB" dirty="0"/>
              <a:t>Glasgow scale </a:t>
            </a:r>
          </a:p>
          <a:p>
            <a:r>
              <a:rPr lang="en-GB" dirty="0"/>
              <a:t>C reactive protein</a:t>
            </a:r>
          </a:p>
          <a:p>
            <a:r>
              <a:rPr lang="en-GB" dirty="0"/>
              <a:t>CT severity index  </a:t>
            </a:r>
          </a:p>
        </p:txBody>
      </p:sp>
    </p:spTree>
    <p:extLst>
      <p:ext uri="{BB962C8B-B14F-4D97-AF65-F5344CB8AC3E}">
        <p14:creationId xmlns:p14="http://schemas.microsoft.com/office/powerpoint/2010/main" val="289174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8702"/>
            <a:ext cx="6858000" cy="5946062"/>
          </a:xfrm>
        </p:spPr>
      </p:pic>
    </p:spTree>
    <p:extLst>
      <p:ext uri="{BB962C8B-B14F-4D97-AF65-F5344CB8AC3E}">
        <p14:creationId xmlns:p14="http://schemas.microsoft.com/office/powerpoint/2010/main" val="398177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/>
        </p:blipFill>
        <p:spPr>
          <a:xfrm>
            <a:off x="838200" y="685799"/>
            <a:ext cx="7696200" cy="5366037"/>
          </a:xfrm>
        </p:spPr>
      </p:pic>
    </p:spTree>
    <p:extLst>
      <p:ext uri="{BB962C8B-B14F-4D97-AF65-F5344CB8AC3E}">
        <p14:creationId xmlns:p14="http://schemas.microsoft.com/office/powerpoint/2010/main" val="13234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SEVERITY INDEX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/>
          <a:stretch/>
        </p:blipFill>
        <p:spPr>
          <a:xfrm>
            <a:off x="1981200" y="1524000"/>
            <a:ext cx="5181600" cy="4904840"/>
          </a:xfrm>
        </p:spPr>
      </p:pic>
    </p:spTree>
    <p:extLst>
      <p:ext uri="{BB962C8B-B14F-4D97-AF65-F5344CB8AC3E}">
        <p14:creationId xmlns:p14="http://schemas.microsoft.com/office/powerpoint/2010/main" val="203488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CT SCAN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4362450" cy="4238625"/>
          </a:xfrm>
        </p:spPr>
      </p:pic>
    </p:spTree>
    <p:extLst>
      <p:ext uri="{BB962C8B-B14F-4D97-AF65-F5344CB8AC3E}">
        <p14:creationId xmlns:p14="http://schemas.microsoft.com/office/powerpoint/2010/main" val="56640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5769"/>
            <a:ext cx="7635240" cy="429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COMPLICATIONS OF ACUTE PANCREATITIS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818413" cy="4525963"/>
          </a:xfrm>
        </p:spPr>
      </p:pic>
    </p:spTree>
    <p:extLst>
      <p:ext uri="{BB962C8B-B14F-4D97-AF65-F5344CB8AC3E}">
        <p14:creationId xmlns:p14="http://schemas.microsoft.com/office/powerpoint/2010/main" val="215250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CLINICAL SCENARIO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45 </a:t>
            </a:r>
            <a:r>
              <a:rPr lang="en-GB" sz="2800" dirty="0" err="1"/>
              <a:t>yr</a:t>
            </a:r>
            <a:r>
              <a:rPr lang="en-GB" sz="2800" dirty="0"/>
              <a:t> old gentleman  known case of </a:t>
            </a:r>
            <a:r>
              <a:rPr lang="en-GB" sz="2800" dirty="0" err="1"/>
              <a:t>cholelithiasis</a:t>
            </a:r>
            <a:r>
              <a:rPr lang="en-GB" sz="2800" dirty="0"/>
              <a:t> since 3 years presents in the ER with severe pain in the epigastrium radiating to back associated with multiple episodes of vomiting. </a:t>
            </a:r>
          </a:p>
          <a:p>
            <a:r>
              <a:rPr lang="en-GB" sz="2800" dirty="0"/>
              <a:t>Pain is acute in onset, stabbing in character and not relieved by oral analgesics. </a:t>
            </a:r>
          </a:p>
          <a:p>
            <a:r>
              <a:rPr lang="en-GB" sz="2800" dirty="0"/>
              <a:t>He is also a known diabetic which is controlled on oral medications.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539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PANCREATIC FLUID COLLECTIONS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b="-1"/>
          <a:stretch/>
        </p:blipFill>
        <p:spPr>
          <a:xfrm>
            <a:off x="1005181" y="1981200"/>
            <a:ext cx="7133637" cy="4221163"/>
          </a:xfrm>
        </p:spPr>
      </p:pic>
    </p:spTree>
    <p:extLst>
      <p:ext uri="{BB962C8B-B14F-4D97-AF65-F5344CB8AC3E}">
        <p14:creationId xmlns:p14="http://schemas.microsoft.com/office/powerpoint/2010/main" val="277964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Mild pancreatitis: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IV fluids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Monitoring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Analgesia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Anti-emetics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Antibiotics are not indicated unless evidence of infection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Mostly recover in 72hrs </a:t>
            </a:r>
          </a:p>
        </p:txBody>
      </p:sp>
    </p:spTree>
    <p:extLst>
      <p:ext uri="{BB962C8B-B14F-4D97-AF65-F5344CB8AC3E}">
        <p14:creationId xmlns:p14="http://schemas.microsoft.com/office/powerpoint/2010/main" val="169967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SEVERE ACUTE PANCREATITIS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Ideally required ICU care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Replace fluids and electrolytes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Oxygenation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Analgesia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Monitor vitals , Input /output, and ABGs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Nasogastric Aspiration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Biochemical Monitoring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GB" dirty="0"/>
              <a:t>Antibiotic prophylaxis </a:t>
            </a:r>
          </a:p>
        </p:txBody>
      </p:sp>
    </p:spTree>
    <p:extLst>
      <p:ext uri="{BB962C8B-B14F-4D97-AF65-F5344CB8AC3E}">
        <p14:creationId xmlns:p14="http://schemas.microsoft.com/office/powerpoint/2010/main" val="78495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Contd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Get a CT scan if patient develops organ failure or signs of sepsis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cause is gall stones or there are signs of cholangitis then ERCP should be planned.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Nutritional Support (Early)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Systemic Support: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CVS: Ionotropic support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Renal Failure: Dialysis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Respiratory : Ventilation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5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RADIOLOGICAL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CT guided drainage of collections </a:t>
            </a:r>
          </a:p>
        </p:txBody>
      </p:sp>
    </p:spTree>
    <p:extLst>
      <p:ext uri="{BB962C8B-B14F-4D97-AF65-F5344CB8AC3E}">
        <p14:creationId xmlns:p14="http://schemas.microsoft.com/office/powerpoint/2010/main" val="390467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Necrosectomy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Early vs late </a:t>
            </a:r>
          </a:p>
          <a:p>
            <a:pPr lvl="1"/>
            <a:r>
              <a:rPr lang="en-GB" dirty="0"/>
              <a:t>Open vs Laparoscopic </a:t>
            </a:r>
          </a:p>
          <a:p>
            <a:r>
              <a:rPr lang="en-GB" dirty="0"/>
              <a:t>Continuous Drainage </a:t>
            </a:r>
          </a:p>
        </p:txBody>
      </p:sp>
    </p:spTree>
    <p:extLst>
      <p:ext uri="{BB962C8B-B14F-4D97-AF65-F5344CB8AC3E}">
        <p14:creationId xmlns:p14="http://schemas.microsoft.com/office/powerpoint/2010/main" val="161076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! </a:t>
            </a:r>
          </a:p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108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CD7B-541D-9BE2-8F52-7C984BFC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EXAMINATION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A0C5B-EFD1-D166-8C8D-B01060F3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Middle-aged man, well oriented in time place and person with vitals of </a:t>
            </a:r>
          </a:p>
          <a:p>
            <a:r>
              <a:rPr lang="en-US" dirty="0"/>
              <a:t>BP: 110/70 mmHg</a:t>
            </a:r>
          </a:p>
          <a:p>
            <a:r>
              <a:rPr lang="en-US" dirty="0"/>
              <a:t>PULSE: 115/min</a:t>
            </a:r>
          </a:p>
          <a:p>
            <a:r>
              <a:rPr lang="en-US" dirty="0"/>
              <a:t>RR: 25/min</a:t>
            </a:r>
          </a:p>
          <a:p>
            <a:r>
              <a:rPr lang="en-US" dirty="0"/>
              <a:t>TEMP: 98.6 F</a:t>
            </a:r>
          </a:p>
          <a:p>
            <a:r>
              <a:rPr lang="en-US" dirty="0"/>
              <a:t>SPO2: 94% at RA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ABDOMINAL EXAMINATION:</a:t>
            </a:r>
          </a:p>
          <a:p>
            <a:r>
              <a:rPr lang="en-US" dirty="0"/>
              <a:t>Tender Epigastrium with guarding and mild distension</a:t>
            </a:r>
          </a:p>
          <a:p>
            <a:r>
              <a:rPr lang="en-US" dirty="0"/>
              <a:t>No palpable mass </a:t>
            </a:r>
          </a:p>
        </p:txBody>
      </p:sp>
    </p:spTree>
    <p:extLst>
      <p:ext uri="{BB962C8B-B14F-4D97-AF65-F5344CB8AC3E}">
        <p14:creationId xmlns:p14="http://schemas.microsoft.com/office/powerpoint/2010/main" val="107733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681E-9528-882B-85EA-16FB2279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  <a:endParaRPr lang="x-none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8288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Peptic ulcer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Perforated duodenal ulcer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Acute Gastritis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Acute pancreatitis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Biliary Colic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Inferior wall MI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Aortic Dissection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Lower lobar pneumonia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8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681E-9528-882B-85EA-16FB2279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</a:t>
            </a:r>
            <a:endParaRPr 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13" y="1411542"/>
            <a:ext cx="563217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ACUTE PANCREATITIS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 inflammatory process of the pancreas associated with raised pancreatic enzyme level in the blood and/or urine. </a:t>
            </a:r>
          </a:p>
        </p:txBody>
      </p:sp>
    </p:spTree>
    <p:extLst>
      <p:ext uri="{BB962C8B-B14F-4D97-AF65-F5344CB8AC3E}">
        <p14:creationId xmlns:p14="http://schemas.microsoft.com/office/powerpoint/2010/main" val="426195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ETIOLOGY OF ACUTE PANCREATITIS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/>
          <a:stretch/>
        </p:blipFill>
        <p:spPr>
          <a:xfrm>
            <a:off x="1371600" y="1676400"/>
            <a:ext cx="6553200" cy="4786003"/>
          </a:xfrm>
        </p:spPr>
      </p:pic>
    </p:spTree>
    <p:extLst>
      <p:ext uri="{BB962C8B-B14F-4D97-AF65-F5344CB8AC3E}">
        <p14:creationId xmlns:p14="http://schemas.microsoft.com/office/powerpoint/2010/main" val="261035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PATHOPHYSIOLOGY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9350"/>
            <a:ext cx="7162800" cy="5021799"/>
          </a:xfrm>
        </p:spPr>
      </p:pic>
    </p:spTree>
    <p:extLst>
      <p:ext uri="{BB962C8B-B14F-4D97-AF65-F5344CB8AC3E}">
        <p14:creationId xmlns:p14="http://schemas.microsoft.com/office/powerpoint/2010/main" val="269306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Severe Abdominal pain radiating to back </a:t>
            </a:r>
          </a:p>
          <a:p>
            <a:r>
              <a:rPr lang="en-GB" dirty="0"/>
              <a:t>Retching , Nausea , Hiccups </a:t>
            </a:r>
          </a:p>
          <a:p>
            <a:r>
              <a:rPr lang="en-GB" dirty="0"/>
              <a:t>Bluish discoloration of flanks due to </a:t>
            </a:r>
            <a:r>
              <a:rPr lang="en-GB" dirty="0" err="1"/>
              <a:t>subfascial</a:t>
            </a:r>
            <a:r>
              <a:rPr lang="en-GB" dirty="0"/>
              <a:t> bleeding (grey turner sign) or it can occur around the umbilicus( </a:t>
            </a:r>
            <a:r>
              <a:rPr lang="en-GB" dirty="0" err="1"/>
              <a:t>Collens’s</a:t>
            </a:r>
            <a:r>
              <a:rPr lang="en-GB" dirty="0"/>
              <a:t> sign)</a:t>
            </a:r>
          </a:p>
          <a:p>
            <a:r>
              <a:rPr lang="en-GB" dirty="0"/>
              <a:t>Pleural Effusion occurs in 10-20% of cases </a:t>
            </a:r>
          </a:p>
          <a:p>
            <a:r>
              <a:rPr lang="en-GB" dirty="0"/>
              <a:t>Abdominal distension and ileus </a:t>
            </a:r>
          </a:p>
        </p:txBody>
      </p:sp>
    </p:spTree>
    <p:extLst>
      <p:ext uri="{BB962C8B-B14F-4D97-AF65-F5344CB8AC3E}">
        <p14:creationId xmlns:p14="http://schemas.microsoft.com/office/powerpoint/2010/main" val="18618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547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PAIN EPIGASTRIUM RADIATING TO BACK</vt:lpstr>
      <vt:lpstr>CLINICAL SCENARIO</vt:lpstr>
      <vt:lpstr>EXAMINATION </vt:lpstr>
      <vt:lpstr>DIFFERENTIAL DIAGNOSIS </vt:lpstr>
      <vt:lpstr>DIFFERENTIAL DIAGNOSIS </vt:lpstr>
      <vt:lpstr>ACUTE PANCREATITIS </vt:lpstr>
      <vt:lpstr>ETIOLOGY OF ACUTE PANCREATITIS </vt:lpstr>
      <vt:lpstr>PATHOPHYSIOLOGY</vt:lpstr>
      <vt:lpstr>CLINICAL FEATURES</vt:lpstr>
      <vt:lpstr>PowerPoint Presentation</vt:lpstr>
      <vt:lpstr>INVESTIGATIONS</vt:lpstr>
      <vt:lpstr>INVESTIGATIONS</vt:lpstr>
      <vt:lpstr>ASSESSMENT OF SEVERITY</vt:lpstr>
      <vt:lpstr>PowerPoint Presentation</vt:lpstr>
      <vt:lpstr>PowerPoint Presentation</vt:lpstr>
      <vt:lpstr>CT SEVERITY INDEX</vt:lpstr>
      <vt:lpstr>NORMAL CT SCAN</vt:lpstr>
      <vt:lpstr>PowerPoint Presentation</vt:lpstr>
      <vt:lpstr>COMPLICATIONS OF ACUTE PANCREATITIS </vt:lpstr>
      <vt:lpstr>PANCREATIC FLUID COLLECTIONS</vt:lpstr>
      <vt:lpstr>MANAGEMENT</vt:lpstr>
      <vt:lpstr>FOR SEVERE ACUTE PANCREATITIS </vt:lpstr>
      <vt:lpstr>Contd…</vt:lpstr>
      <vt:lpstr>RADIOLOGICAL INTERVENTIONS</vt:lpstr>
      <vt:lpstr>SURGICAL INTERVENTIONS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TREATMENT OPTIONS FOR ACID PEPTIC DISEASE</dc:title>
  <dc:creator>Dell</dc:creator>
  <cp:lastModifiedBy>Mehak Ruqia</cp:lastModifiedBy>
  <cp:revision>59</cp:revision>
  <dcterms:created xsi:type="dcterms:W3CDTF">2006-08-16T00:00:00Z</dcterms:created>
  <dcterms:modified xsi:type="dcterms:W3CDTF">2025-02-09T14:10:19Z</dcterms:modified>
</cp:coreProperties>
</file>