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53" r:id="rId1"/>
    <p:sldMasterId id="2147483965" r:id="rId2"/>
  </p:sldMasterIdLst>
  <p:notesMasterIdLst>
    <p:notesMasterId r:id="rId44"/>
  </p:notesMasterIdLst>
  <p:sldIdLst>
    <p:sldId id="374" r:id="rId3"/>
    <p:sldId id="373" r:id="rId4"/>
    <p:sldId id="375" r:id="rId5"/>
    <p:sldId id="376" r:id="rId6"/>
    <p:sldId id="370" r:id="rId7"/>
    <p:sldId id="259" r:id="rId8"/>
    <p:sldId id="388" r:id="rId9"/>
    <p:sldId id="260" r:id="rId10"/>
    <p:sldId id="258" r:id="rId11"/>
    <p:sldId id="344" r:id="rId12"/>
    <p:sldId id="391" r:id="rId13"/>
    <p:sldId id="392" r:id="rId14"/>
    <p:sldId id="352" r:id="rId15"/>
    <p:sldId id="349" r:id="rId16"/>
    <p:sldId id="275" r:id="rId17"/>
    <p:sldId id="390" r:id="rId18"/>
    <p:sldId id="322" r:id="rId19"/>
    <p:sldId id="357" r:id="rId20"/>
    <p:sldId id="359" r:id="rId21"/>
    <p:sldId id="333" r:id="rId22"/>
    <p:sldId id="334" r:id="rId23"/>
    <p:sldId id="335" r:id="rId24"/>
    <p:sldId id="330" r:id="rId25"/>
    <p:sldId id="360" r:id="rId26"/>
    <p:sldId id="394" r:id="rId27"/>
    <p:sldId id="381" r:id="rId28"/>
    <p:sldId id="382" r:id="rId29"/>
    <p:sldId id="383" r:id="rId30"/>
    <p:sldId id="384" r:id="rId31"/>
    <p:sldId id="385" r:id="rId32"/>
    <p:sldId id="386" r:id="rId33"/>
    <p:sldId id="387" r:id="rId34"/>
    <p:sldId id="361" r:id="rId35"/>
    <p:sldId id="363" r:id="rId36"/>
    <p:sldId id="364" r:id="rId37"/>
    <p:sldId id="365" r:id="rId38"/>
    <p:sldId id="366" r:id="rId39"/>
    <p:sldId id="371" r:id="rId40"/>
    <p:sldId id="368" r:id="rId41"/>
    <p:sldId id="369" r:id="rId42"/>
    <p:sldId id="331"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8A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9" d="100"/>
          <a:sy n="69" d="100"/>
        </p:scale>
        <p:origin x="780" y="66"/>
      </p:cViewPr>
      <p:guideLst>
        <p:guide orient="horz" pos="2160"/>
        <p:guide pos="3840"/>
      </p:guideLst>
    </p:cSldViewPr>
  </p:slideViewPr>
  <p:notesTextViewPr>
    <p:cViewPr>
      <p:scale>
        <a:sx n="1" d="1"/>
        <a:sy n="1" d="1"/>
      </p:scale>
      <p:origin x="0" y="0"/>
    </p:cViewPr>
  </p:notesTextViewPr>
  <p:sorterViewPr>
    <p:cViewPr>
      <p:scale>
        <a:sx n="100" d="100"/>
        <a:sy n="100" d="100"/>
      </p:scale>
      <p:origin x="0" y="-1202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 /><Relationship Id="rId13" Type="http://schemas.openxmlformats.org/officeDocument/2006/relationships/slide" Target="slides/slide11.xml" /><Relationship Id="rId18" Type="http://schemas.openxmlformats.org/officeDocument/2006/relationships/slide" Target="slides/slide16.xml" /><Relationship Id="rId26" Type="http://schemas.openxmlformats.org/officeDocument/2006/relationships/slide" Target="slides/slide24.xml" /><Relationship Id="rId39" Type="http://schemas.openxmlformats.org/officeDocument/2006/relationships/slide" Target="slides/slide37.xml" /><Relationship Id="rId3" Type="http://schemas.openxmlformats.org/officeDocument/2006/relationships/slide" Target="slides/slide1.xml" /><Relationship Id="rId21" Type="http://schemas.openxmlformats.org/officeDocument/2006/relationships/slide" Target="slides/slide19.xml" /><Relationship Id="rId34" Type="http://schemas.openxmlformats.org/officeDocument/2006/relationships/slide" Target="slides/slide32.xml" /><Relationship Id="rId42" Type="http://schemas.openxmlformats.org/officeDocument/2006/relationships/slide" Target="slides/slide40.xml" /><Relationship Id="rId47" Type="http://schemas.openxmlformats.org/officeDocument/2006/relationships/theme" Target="theme/theme1.xml" /><Relationship Id="rId7" Type="http://schemas.openxmlformats.org/officeDocument/2006/relationships/slide" Target="slides/slide5.xml" /><Relationship Id="rId12" Type="http://schemas.openxmlformats.org/officeDocument/2006/relationships/slide" Target="slides/slide10.xml" /><Relationship Id="rId17" Type="http://schemas.openxmlformats.org/officeDocument/2006/relationships/slide" Target="slides/slide15.xml" /><Relationship Id="rId25" Type="http://schemas.openxmlformats.org/officeDocument/2006/relationships/slide" Target="slides/slide23.xml" /><Relationship Id="rId33" Type="http://schemas.openxmlformats.org/officeDocument/2006/relationships/slide" Target="slides/slide31.xml" /><Relationship Id="rId38" Type="http://schemas.openxmlformats.org/officeDocument/2006/relationships/slide" Target="slides/slide36.xml" /><Relationship Id="rId46" Type="http://schemas.openxmlformats.org/officeDocument/2006/relationships/viewProps" Target="viewProps.xml" /><Relationship Id="rId2" Type="http://schemas.openxmlformats.org/officeDocument/2006/relationships/slideMaster" Target="slideMasters/slideMaster2.xml" /><Relationship Id="rId16" Type="http://schemas.openxmlformats.org/officeDocument/2006/relationships/slide" Target="slides/slide14.xml" /><Relationship Id="rId20" Type="http://schemas.openxmlformats.org/officeDocument/2006/relationships/slide" Target="slides/slide18.xml" /><Relationship Id="rId29" Type="http://schemas.openxmlformats.org/officeDocument/2006/relationships/slide" Target="slides/slide27.xml" /><Relationship Id="rId41" Type="http://schemas.openxmlformats.org/officeDocument/2006/relationships/slide" Target="slides/slide39.xml" /><Relationship Id="rId1" Type="http://schemas.openxmlformats.org/officeDocument/2006/relationships/slideMaster" Target="slideMasters/slideMaster1.xml" /><Relationship Id="rId6" Type="http://schemas.openxmlformats.org/officeDocument/2006/relationships/slide" Target="slides/slide4.xml" /><Relationship Id="rId11" Type="http://schemas.openxmlformats.org/officeDocument/2006/relationships/slide" Target="slides/slide9.xml" /><Relationship Id="rId24" Type="http://schemas.openxmlformats.org/officeDocument/2006/relationships/slide" Target="slides/slide22.xml" /><Relationship Id="rId32" Type="http://schemas.openxmlformats.org/officeDocument/2006/relationships/slide" Target="slides/slide30.xml" /><Relationship Id="rId37" Type="http://schemas.openxmlformats.org/officeDocument/2006/relationships/slide" Target="slides/slide35.xml" /><Relationship Id="rId40" Type="http://schemas.openxmlformats.org/officeDocument/2006/relationships/slide" Target="slides/slide38.xml" /><Relationship Id="rId45" Type="http://schemas.openxmlformats.org/officeDocument/2006/relationships/presProps" Target="presProps.xml" /><Relationship Id="rId5" Type="http://schemas.openxmlformats.org/officeDocument/2006/relationships/slide" Target="slides/slide3.xml" /><Relationship Id="rId15" Type="http://schemas.openxmlformats.org/officeDocument/2006/relationships/slide" Target="slides/slide13.xml" /><Relationship Id="rId23" Type="http://schemas.openxmlformats.org/officeDocument/2006/relationships/slide" Target="slides/slide21.xml" /><Relationship Id="rId28" Type="http://schemas.openxmlformats.org/officeDocument/2006/relationships/slide" Target="slides/slide26.xml" /><Relationship Id="rId36" Type="http://schemas.openxmlformats.org/officeDocument/2006/relationships/slide" Target="slides/slide34.xml" /><Relationship Id="rId10" Type="http://schemas.openxmlformats.org/officeDocument/2006/relationships/slide" Target="slides/slide8.xml" /><Relationship Id="rId19" Type="http://schemas.openxmlformats.org/officeDocument/2006/relationships/slide" Target="slides/slide17.xml" /><Relationship Id="rId31" Type="http://schemas.openxmlformats.org/officeDocument/2006/relationships/slide" Target="slides/slide29.xml" /><Relationship Id="rId44" Type="http://schemas.openxmlformats.org/officeDocument/2006/relationships/notesMaster" Target="notesMasters/notesMaster1.xml" /><Relationship Id="rId4" Type="http://schemas.openxmlformats.org/officeDocument/2006/relationships/slide" Target="slides/slide2.xml" /><Relationship Id="rId9" Type="http://schemas.openxmlformats.org/officeDocument/2006/relationships/slide" Target="slides/slide7.xml" /><Relationship Id="rId14" Type="http://schemas.openxmlformats.org/officeDocument/2006/relationships/slide" Target="slides/slide12.xml" /><Relationship Id="rId22" Type="http://schemas.openxmlformats.org/officeDocument/2006/relationships/slide" Target="slides/slide20.xml" /><Relationship Id="rId27" Type="http://schemas.openxmlformats.org/officeDocument/2006/relationships/slide" Target="slides/slide25.xml" /><Relationship Id="rId30" Type="http://schemas.openxmlformats.org/officeDocument/2006/relationships/slide" Target="slides/slide28.xml" /><Relationship Id="rId35" Type="http://schemas.openxmlformats.org/officeDocument/2006/relationships/slide" Target="slides/slide33.xml" /><Relationship Id="rId43" Type="http://schemas.openxmlformats.org/officeDocument/2006/relationships/slide" Target="slides/slide41.xml" /><Relationship Id="rId48" Type="http://schemas.openxmlformats.org/officeDocument/2006/relationships/tableStyles" Target="tableStyles.xml"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CEBA05-2F10-437E-89B2-54F4D9FAF478}" type="doc">
      <dgm:prSet loTypeId="urn:microsoft.com/office/officeart/2005/8/layout/gear1" loCatId="cycle" qsTypeId="urn:microsoft.com/office/officeart/2005/8/quickstyle/3d5" qsCatId="3D" csTypeId="urn:microsoft.com/office/officeart/2005/8/colors/accent1_2" csCatId="accent1" phldr="1"/>
      <dgm:spPr/>
    </dgm:pt>
    <dgm:pt modelId="{DACAB5BA-B8B4-4D66-8B11-1D02259E020B}">
      <dgm:prSet phldrT="[Text]"/>
      <dgm:spPr/>
      <dgm:t>
        <a:bodyPr/>
        <a:lstStyle/>
        <a:p>
          <a:pPr algn="ctr"/>
          <a:r>
            <a:rPr lang="en-US" b="1">
              <a:latin typeface="Arial Black" pitchFamily="34" charset="0"/>
            </a:rPr>
            <a:t>Wisdom</a:t>
          </a:r>
        </a:p>
      </dgm:t>
    </dgm:pt>
    <dgm:pt modelId="{D76093C5-B96B-4182-8418-CFDB341D2418}" type="parTrans" cxnId="{0F63D9BC-9028-4C84-92D9-B4BDAB4F1E91}">
      <dgm:prSet/>
      <dgm:spPr/>
      <dgm:t>
        <a:bodyPr/>
        <a:lstStyle/>
        <a:p>
          <a:pPr algn="ctr"/>
          <a:endParaRPr lang="en-US"/>
        </a:p>
      </dgm:t>
    </dgm:pt>
    <dgm:pt modelId="{23718C41-0A1F-40BF-86BE-8A5476EC271E}" type="sibTrans" cxnId="{0F63D9BC-9028-4C84-92D9-B4BDAB4F1E91}">
      <dgm:prSet/>
      <dgm:spPr/>
      <dgm:t>
        <a:bodyPr/>
        <a:lstStyle/>
        <a:p>
          <a:pPr algn="ctr"/>
          <a:endParaRPr lang="en-US"/>
        </a:p>
      </dgm:t>
    </dgm:pt>
    <dgm:pt modelId="{663C1E13-76F9-4B70-A2F2-CA23180743CE}">
      <dgm:prSet phldrT="[Text]"/>
      <dgm:spPr/>
      <dgm:t>
        <a:bodyPr/>
        <a:lstStyle/>
        <a:p>
          <a:pPr algn="ctr"/>
          <a:r>
            <a:rPr lang="en-US">
              <a:latin typeface="Arial Black" pitchFamily="34" charset="0"/>
            </a:rPr>
            <a:t>Truth</a:t>
          </a:r>
          <a:r>
            <a:rPr lang="en-US"/>
            <a:t> </a:t>
          </a:r>
        </a:p>
      </dgm:t>
    </dgm:pt>
    <dgm:pt modelId="{637C3D51-3F4B-4277-8185-724806355FF8}" type="parTrans" cxnId="{32FAE72D-29B2-4404-A917-2C4136EE3C4F}">
      <dgm:prSet/>
      <dgm:spPr/>
      <dgm:t>
        <a:bodyPr/>
        <a:lstStyle/>
        <a:p>
          <a:pPr algn="ctr"/>
          <a:endParaRPr lang="en-US"/>
        </a:p>
      </dgm:t>
    </dgm:pt>
    <dgm:pt modelId="{188C389E-9423-41DE-9C5E-D4A7E95C7E62}" type="sibTrans" cxnId="{32FAE72D-29B2-4404-A917-2C4136EE3C4F}">
      <dgm:prSet/>
      <dgm:spPr/>
      <dgm:t>
        <a:bodyPr/>
        <a:lstStyle/>
        <a:p>
          <a:pPr algn="ctr"/>
          <a:endParaRPr lang="en-US"/>
        </a:p>
      </dgm:t>
    </dgm:pt>
    <dgm:pt modelId="{399ACE2F-90C5-48B1-9E65-700A32562848}">
      <dgm:prSet phldrT="[Text]"/>
      <dgm:spPr/>
      <dgm:t>
        <a:bodyPr/>
        <a:lstStyle/>
        <a:p>
          <a:pPr algn="ctr"/>
          <a:r>
            <a:rPr lang="en-US" b="1">
              <a:latin typeface="Arial Black" pitchFamily="34" charset="0"/>
            </a:rPr>
            <a:t>Servic</a:t>
          </a:r>
          <a:r>
            <a:rPr lang="en-US">
              <a:latin typeface="Arial Black" pitchFamily="34" charset="0"/>
            </a:rPr>
            <a:t>e</a:t>
          </a:r>
          <a:r>
            <a:rPr lang="en-US"/>
            <a:t> </a:t>
          </a:r>
        </a:p>
      </dgm:t>
    </dgm:pt>
    <dgm:pt modelId="{1911F9CB-1EEA-4FFD-A302-90DCBC7D11BE}" type="parTrans" cxnId="{7C4913C1-9DC8-4658-A4FC-A894F8F82CF0}">
      <dgm:prSet/>
      <dgm:spPr/>
      <dgm:t>
        <a:bodyPr/>
        <a:lstStyle/>
        <a:p>
          <a:pPr algn="ctr"/>
          <a:endParaRPr lang="en-US"/>
        </a:p>
      </dgm:t>
    </dgm:pt>
    <dgm:pt modelId="{DA82EADB-2721-42A0-95EA-F9B5521A38A6}" type="sibTrans" cxnId="{7C4913C1-9DC8-4658-A4FC-A894F8F82CF0}">
      <dgm:prSet/>
      <dgm:spPr/>
      <dgm:t>
        <a:bodyPr/>
        <a:lstStyle/>
        <a:p>
          <a:pPr algn="ctr"/>
          <a:endParaRPr lang="en-US"/>
        </a:p>
      </dgm:t>
    </dgm:pt>
    <dgm:pt modelId="{5ED88519-AC6C-4AA3-B76D-812B93A167E4}" type="pres">
      <dgm:prSet presAssocID="{F9CEBA05-2F10-437E-89B2-54F4D9FAF478}" presName="composite" presStyleCnt="0">
        <dgm:presLayoutVars>
          <dgm:chMax val="3"/>
          <dgm:animLvl val="lvl"/>
          <dgm:resizeHandles val="exact"/>
        </dgm:presLayoutVars>
      </dgm:prSet>
      <dgm:spPr/>
    </dgm:pt>
    <dgm:pt modelId="{87622A90-D0D8-4EA3-BC0D-D537801AF2B1}" type="pres">
      <dgm:prSet presAssocID="{DACAB5BA-B8B4-4D66-8B11-1D02259E020B}" presName="gear1" presStyleLbl="node1" presStyleIdx="0" presStyleCnt="3" custLinFactNeighborX="1641" custLinFactNeighborY="-8205">
        <dgm:presLayoutVars>
          <dgm:chMax val="1"/>
          <dgm:bulletEnabled val="1"/>
        </dgm:presLayoutVars>
      </dgm:prSet>
      <dgm:spPr/>
    </dgm:pt>
    <dgm:pt modelId="{B6B6B41B-120B-4968-AB6A-FC6E7C8EF3C0}" type="pres">
      <dgm:prSet presAssocID="{DACAB5BA-B8B4-4D66-8B11-1D02259E020B}" presName="gear1srcNode" presStyleLbl="node1" presStyleIdx="0" presStyleCnt="3"/>
      <dgm:spPr/>
    </dgm:pt>
    <dgm:pt modelId="{8BC64EA7-2794-42B6-96C9-F39A52CB985A}" type="pres">
      <dgm:prSet presAssocID="{DACAB5BA-B8B4-4D66-8B11-1D02259E020B}" presName="gear1dstNode" presStyleLbl="node1" presStyleIdx="0" presStyleCnt="3"/>
      <dgm:spPr/>
    </dgm:pt>
    <dgm:pt modelId="{93300324-D62F-4E58-B882-734182BDB462}" type="pres">
      <dgm:prSet presAssocID="{663C1E13-76F9-4B70-A2F2-CA23180743CE}" presName="gear2" presStyleLbl="node1" presStyleIdx="1" presStyleCnt="3" custLinFactNeighborX="14632" custLinFactNeighborY="-8552">
        <dgm:presLayoutVars>
          <dgm:chMax val="1"/>
          <dgm:bulletEnabled val="1"/>
        </dgm:presLayoutVars>
      </dgm:prSet>
      <dgm:spPr/>
    </dgm:pt>
    <dgm:pt modelId="{B9330EE9-43E4-4FD4-8144-E92B1DD0FCDF}" type="pres">
      <dgm:prSet presAssocID="{663C1E13-76F9-4B70-A2F2-CA23180743CE}" presName="gear2srcNode" presStyleLbl="node1" presStyleIdx="1" presStyleCnt="3"/>
      <dgm:spPr/>
    </dgm:pt>
    <dgm:pt modelId="{4822A78E-EAEC-401F-941A-3A84E13E2357}" type="pres">
      <dgm:prSet presAssocID="{663C1E13-76F9-4B70-A2F2-CA23180743CE}" presName="gear2dstNode" presStyleLbl="node1" presStyleIdx="1" presStyleCnt="3"/>
      <dgm:spPr/>
    </dgm:pt>
    <dgm:pt modelId="{59EDF28D-6C67-49D0-B5A1-DE5C3CBA2292}" type="pres">
      <dgm:prSet presAssocID="{399ACE2F-90C5-48B1-9E65-700A32562848}" presName="gear3" presStyleLbl="node1" presStyleIdx="2" presStyleCnt="3"/>
      <dgm:spPr/>
    </dgm:pt>
    <dgm:pt modelId="{23DC08E4-3725-4448-BFFF-1CCEA2F2987E}" type="pres">
      <dgm:prSet presAssocID="{399ACE2F-90C5-48B1-9E65-700A32562848}" presName="gear3tx" presStyleLbl="node1" presStyleIdx="2" presStyleCnt="3">
        <dgm:presLayoutVars>
          <dgm:chMax val="1"/>
          <dgm:bulletEnabled val="1"/>
        </dgm:presLayoutVars>
      </dgm:prSet>
      <dgm:spPr/>
    </dgm:pt>
    <dgm:pt modelId="{7D3EFDB4-E5D1-439A-86D8-1FCF80D959BA}" type="pres">
      <dgm:prSet presAssocID="{399ACE2F-90C5-48B1-9E65-700A32562848}" presName="gear3srcNode" presStyleLbl="node1" presStyleIdx="2" presStyleCnt="3"/>
      <dgm:spPr/>
    </dgm:pt>
    <dgm:pt modelId="{9815588C-16D0-4475-B64C-847FC87C8C32}" type="pres">
      <dgm:prSet presAssocID="{399ACE2F-90C5-48B1-9E65-700A32562848}" presName="gear3dstNode" presStyleLbl="node1" presStyleIdx="2" presStyleCnt="3"/>
      <dgm:spPr/>
    </dgm:pt>
    <dgm:pt modelId="{398423B3-DD54-4226-99D7-017EFC1488DF}" type="pres">
      <dgm:prSet presAssocID="{23718C41-0A1F-40BF-86BE-8A5476EC271E}" presName="connector1" presStyleLbl="sibTrans2D1" presStyleIdx="0" presStyleCnt="3"/>
      <dgm:spPr/>
    </dgm:pt>
    <dgm:pt modelId="{6DF3A3A0-5919-4E69-80DD-61760D6340A0}" type="pres">
      <dgm:prSet presAssocID="{188C389E-9423-41DE-9C5E-D4A7E95C7E62}" presName="connector2" presStyleLbl="sibTrans2D1" presStyleIdx="1" presStyleCnt="3"/>
      <dgm:spPr/>
    </dgm:pt>
    <dgm:pt modelId="{A09CEA93-9338-4361-A5E6-CF85B6019F5A}" type="pres">
      <dgm:prSet presAssocID="{DA82EADB-2721-42A0-95EA-F9B5521A38A6}" presName="connector3" presStyleLbl="sibTrans2D1" presStyleIdx="2" presStyleCnt="3"/>
      <dgm:spPr/>
    </dgm:pt>
  </dgm:ptLst>
  <dgm:cxnLst>
    <dgm:cxn modelId="{B6F8C104-B3EF-4F78-BC95-1F9F23C236A8}" type="presOf" srcId="{399ACE2F-90C5-48B1-9E65-700A32562848}" destId="{23DC08E4-3725-4448-BFFF-1CCEA2F2987E}" srcOrd="1" destOrd="0" presId="urn:microsoft.com/office/officeart/2005/8/layout/gear1"/>
    <dgm:cxn modelId="{668C1721-4342-496F-A00B-948AF1F6E32A}" type="presOf" srcId="{663C1E13-76F9-4B70-A2F2-CA23180743CE}" destId="{4822A78E-EAEC-401F-941A-3A84E13E2357}" srcOrd="2" destOrd="0" presId="urn:microsoft.com/office/officeart/2005/8/layout/gear1"/>
    <dgm:cxn modelId="{32FAE72D-29B2-4404-A917-2C4136EE3C4F}" srcId="{F9CEBA05-2F10-437E-89B2-54F4D9FAF478}" destId="{663C1E13-76F9-4B70-A2F2-CA23180743CE}" srcOrd="1" destOrd="0" parTransId="{637C3D51-3F4B-4277-8185-724806355FF8}" sibTransId="{188C389E-9423-41DE-9C5E-D4A7E95C7E62}"/>
    <dgm:cxn modelId="{F053BD5B-1941-4B93-B892-5CD937D849CA}" type="presOf" srcId="{DA82EADB-2721-42A0-95EA-F9B5521A38A6}" destId="{A09CEA93-9338-4361-A5E6-CF85B6019F5A}" srcOrd="0" destOrd="0" presId="urn:microsoft.com/office/officeart/2005/8/layout/gear1"/>
    <dgm:cxn modelId="{C1B9085C-9448-4F63-A912-D0EA4F072976}" type="presOf" srcId="{663C1E13-76F9-4B70-A2F2-CA23180743CE}" destId="{93300324-D62F-4E58-B882-734182BDB462}" srcOrd="0" destOrd="0" presId="urn:microsoft.com/office/officeart/2005/8/layout/gear1"/>
    <dgm:cxn modelId="{6746F861-B71F-47C4-A7FC-110FB333155A}" type="presOf" srcId="{DACAB5BA-B8B4-4D66-8B11-1D02259E020B}" destId="{B6B6B41B-120B-4968-AB6A-FC6E7C8EF3C0}" srcOrd="1" destOrd="0" presId="urn:microsoft.com/office/officeart/2005/8/layout/gear1"/>
    <dgm:cxn modelId="{14594466-4D0E-4590-A274-46136C88B9B1}" type="presOf" srcId="{399ACE2F-90C5-48B1-9E65-700A32562848}" destId="{9815588C-16D0-4475-B64C-847FC87C8C32}" srcOrd="3" destOrd="0" presId="urn:microsoft.com/office/officeart/2005/8/layout/gear1"/>
    <dgm:cxn modelId="{7871B870-CBE2-45BC-B2D9-2D91AE7708A0}" type="presOf" srcId="{F9CEBA05-2F10-437E-89B2-54F4D9FAF478}" destId="{5ED88519-AC6C-4AA3-B76D-812B93A167E4}" srcOrd="0" destOrd="0" presId="urn:microsoft.com/office/officeart/2005/8/layout/gear1"/>
    <dgm:cxn modelId="{705B8D8B-E1A9-4EE8-A99C-101B11BC59F1}" type="presOf" srcId="{399ACE2F-90C5-48B1-9E65-700A32562848}" destId="{7D3EFDB4-E5D1-439A-86D8-1FCF80D959BA}" srcOrd="2" destOrd="0" presId="urn:microsoft.com/office/officeart/2005/8/layout/gear1"/>
    <dgm:cxn modelId="{FAC9729C-08C1-4501-A4FF-914CB8B3DF4B}" type="presOf" srcId="{DACAB5BA-B8B4-4D66-8B11-1D02259E020B}" destId="{87622A90-D0D8-4EA3-BC0D-D537801AF2B1}" srcOrd="0" destOrd="0" presId="urn:microsoft.com/office/officeart/2005/8/layout/gear1"/>
    <dgm:cxn modelId="{9333F39F-F15C-4D5B-B3B9-7E2C7F12DA81}" type="presOf" srcId="{399ACE2F-90C5-48B1-9E65-700A32562848}" destId="{59EDF28D-6C67-49D0-B5A1-DE5C3CBA2292}" srcOrd="0" destOrd="0" presId="urn:microsoft.com/office/officeart/2005/8/layout/gear1"/>
    <dgm:cxn modelId="{41AA8AA2-ED6C-4D0E-AC27-E55555198CD6}" type="presOf" srcId="{188C389E-9423-41DE-9C5E-D4A7E95C7E62}" destId="{6DF3A3A0-5919-4E69-80DD-61760D6340A0}" srcOrd="0" destOrd="0" presId="urn:microsoft.com/office/officeart/2005/8/layout/gear1"/>
    <dgm:cxn modelId="{0F63D9BC-9028-4C84-92D9-B4BDAB4F1E91}" srcId="{F9CEBA05-2F10-437E-89B2-54F4D9FAF478}" destId="{DACAB5BA-B8B4-4D66-8B11-1D02259E020B}" srcOrd="0" destOrd="0" parTransId="{D76093C5-B96B-4182-8418-CFDB341D2418}" sibTransId="{23718C41-0A1F-40BF-86BE-8A5476EC271E}"/>
    <dgm:cxn modelId="{7C4913C1-9DC8-4658-A4FC-A894F8F82CF0}" srcId="{F9CEBA05-2F10-437E-89B2-54F4D9FAF478}" destId="{399ACE2F-90C5-48B1-9E65-700A32562848}" srcOrd="2" destOrd="0" parTransId="{1911F9CB-1EEA-4FFD-A302-90DCBC7D11BE}" sibTransId="{DA82EADB-2721-42A0-95EA-F9B5521A38A6}"/>
    <dgm:cxn modelId="{2DC427C5-8E36-4651-B870-87F22DD7F683}" type="presOf" srcId="{663C1E13-76F9-4B70-A2F2-CA23180743CE}" destId="{B9330EE9-43E4-4FD4-8144-E92B1DD0FCDF}" srcOrd="1" destOrd="0" presId="urn:microsoft.com/office/officeart/2005/8/layout/gear1"/>
    <dgm:cxn modelId="{AA7CE4E1-915E-4501-91F0-3F02E081267D}" type="presOf" srcId="{DACAB5BA-B8B4-4D66-8B11-1D02259E020B}" destId="{8BC64EA7-2794-42B6-96C9-F39A52CB985A}" srcOrd="2" destOrd="0" presId="urn:microsoft.com/office/officeart/2005/8/layout/gear1"/>
    <dgm:cxn modelId="{C4669EEB-B25F-48C8-985E-DC256AA3B435}" type="presOf" srcId="{23718C41-0A1F-40BF-86BE-8A5476EC271E}" destId="{398423B3-DD54-4226-99D7-017EFC1488DF}" srcOrd="0" destOrd="0" presId="urn:microsoft.com/office/officeart/2005/8/layout/gear1"/>
    <dgm:cxn modelId="{DDDFCE21-2E40-462A-8589-719DBB85D00E}" type="presParOf" srcId="{5ED88519-AC6C-4AA3-B76D-812B93A167E4}" destId="{87622A90-D0D8-4EA3-BC0D-D537801AF2B1}" srcOrd="0" destOrd="0" presId="urn:microsoft.com/office/officeart/2005/8/layout/gear1"/>
    <dgm:cxn modelId="{9A40A722-1EE7-4F5D-B0A2-60F564F5D725}" type="presParOf" srcId="{5ED88519-AC6C-4AA3-B76D-812B93A167E4}" destId="{B6B6B41B-120B-4968-AB6A-FC6E7C8EF3C0}" srcOrd="1" destOrd="0" presId="urn:microsoft.com/office/officeart/2005/8/layout/gear1"/>
    <dgm:cxn modelId="{4BFE6983-EB2F-488D-9E22-8E8AD0108D53}" type="presParOf" srcId="{5ED88519-AC6C-4AA3-B76D-812B93A167E4}" destId="{8BC64EA7-2794-42B6-96C9-F39A52CB985A}" srcOrd="2" destOrd="0" presId="urn:microsoft.com/office/officeart/2005/8/layout/gear1"/>
    <dgm:cxn modelId="{AAF8A552-830D-45D7-A168-5E979B8B4F56}" type="presParOf" srcId="{5ED88519-AC6C-4AA3-B76D-812B93A167E4}" destId="{93300324-D62F-4E58-B882-734182BDB462}" srcOrd="3" destOrd="0" presId="urn:microsoft.com/office/officeart/2005/8/layout/gear1"/>
    <dgm:cxn modelId="{F5E317E4-2558-4678-9427-2D2F7EBDCCDD}" type="presParOf" srcId="{5ED88519-AC6C-4AA3-B76D-812B93A167E4}" destId="{B9330EE9-43E4-4FD4-8144-E92B1DD0FCDF}" srcOrd="4" destOrd="0" presId="urn:microsoft.com/office/officeart/2005/8/layout/gear1"/>
    <dgm:cxn modelId="{592434CE-ACE1-4050-BFDC-257D6DD7BC96}" type="presParOf" srcId="{5ED88519-AC6C-4AA3-B76D-812B93A167E4}" destId="{4822A78E-EAEC-401F-941A-3A84E13E2357}" srcOrd="5" destOrd="0" presId="urn:microsoft.com/office/officeart/2005/8/layout/gear1"/>
    <dgm:cxn modelId="{EB71BF43-B7A8-47B1-A1FC-5D0652E18E27}" type="presParOf" srcId="{5ED88519-AC6C-4AA3-B76D-812B93A167E4}" destId="{59EDF28D-6C67-49D0-B5A1-DE5C3CBA2292}" srcOrd="6" destOrd="0" presId="urn:microsoft.com/office/officeart/2005/8/layout/gear1"/>
    <dgm:cxn modelId="{57BCA9F7-A44A-4C5F-9400-25C0E7D0336D}" type="presParOf" srcId="{5ED88519-AC6C-4AA3-B76D-812B93A167E4}" destId="{23DC08E4-3725-4448-BFFF-1CCEA2F2987E}" srcOrd="7" destOrd="0" presId="urn:microsoft.com/office/officeart/2005/8/layout/gear1"/>
    <dgm:cxn modelId="{89415072-5F67-4278-B76B-98DD6E561944}" type="presParOf" srcId="{5ED88519-AC6C-4AA3-B76D-812B93A167E4}" destId="{7D3EFDB4-E5D1-439A-86D8-1FCF80D959BA}" srcOrd="8" destOrd="0" presId="urn:microsoft.com/office/officeart/2005/8/layout/gear1"/>
    <dgm:cxn modelId="{0F0D6CCA-DF6A-44A8-B4A4-78CA7DDC55C4}" type="presParOf" srcId="{5ED88519-AC6C-4AA3-B76D-812B93A167E4}" destId="{9815588C-16D0-4475-B64C-847FC87C8C32}" srcOrd="9" destOrd="0" presId="urn:microsoft.com/office/officeart/2005/8/layout/gear1"/>
    <dgm:cxn modelId="{B80722D1-6AEA-4A62-BE71-51BF7A8B85FE}" type="presParOf" srcId="{5ED88519-AC6C-4AA3-B76D-812B93A167E4}" destId="{398423B3-DD54-4226-99D7-017EFC1488DF}" srcOrd="10" destOrd="0" presId="urn:microsoft.com/office/officeart/2005/8/layout/gear1"/>
    <dgm:cxn modelId="{8EBE99C2-B164-4C49-BA0A-3352D439FF93}" type="presParOf" srcId="{5ED88519-AC6C-4AA3-B76D-812B93A167E4}" destId="{6DF3A3A0-5919-4E69-80DD-61760D6340A0}" srcOrd="11" destOrd="0" presId="urn:microsoft.com/office/officeart/2005/8/layout/gear1"/>
    <dgm:cxn modelId="{341AB0AE-7BC0-46D5-9297-1AF46C6C2A7D}" type="presParOf" srcId="{5ED88519-AC6C-4AA3-B76D-812B93A167E4}" destId="{A09CEA93-9338-4361-A5E6-CF85B6019F5A}"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622A90-D0D8-4EA3-BC0D-D537801AF2B1}">
      <dsp:nvSpPr>
        <dsp:cNvPr id="0" name=""/>
        <dsp:cNvSpPr/>
      </dsp:nvSpPr>
      <dsp:spPr>
        <a:xfrm>
          <a:off x="1629992" y="2105862"/>
          <a:ext cx="1992212" cy="1992212"/>
        </a:xfrm>
        <a:prstGeom prst="gear9">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Arial Black" pitchFamily="34" charset="0"/>
            </a:rPr>
            <a:t>Wisdom</a:t>
          </a:r>
        </a:p>
      </dsp:txBody>
      <dsp:txXfrm>
        <a:off x="2030515" y="2572528"/>
        <a:ext cx="1191166" cy="1024038"/>
      </dsp:txXfrm>
    </dsp:sp>
    <dsp:sp modelId="{93300324-D62F-4E58-B882-734182BDB462}">
      <dsp:nvSpPr>
        <dsp:cNvPr id="0" name=""/>
        <dsp:cNvSpPr/>
      </dsp:nvSpPr>
      <dsp:spPr>
        <a:xfrm>
          <a:off x="682887" y="1674528"/>
          <a:ext cx="1448882" cy="1448882"/>
        </a:xfrm>
        <a:prstGeom prst="gear6">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Arial Black" pitchFamily="34" charset="0"/>
            </a:rPr>
            <a:t>Truth</a:t>
          </a:r>
          <a:r>
            <a:rPr lang="en-US" sz="1400" kern="1200"/>
            <a:t> </a:t>
          </a:r>
        </a:p>
      </dsp:txBody>
      <dsp:txXfrm>
        <a:off x="1047647" y="2041493"/>
        <a:ext cx="719362" cy="714952"/>
      </dsp:txXfrm>
    </dsp:sp>
    <dsp:sp modelId="{59EDF28D-6C67-49D0-B5A1-DE5C3CBA2292}">
      <dsp:nvSpPr>
        <dsp:cNvPr id="0" name=""/>
        <dsp:cNvSpPr/>
      </dsp:nvSpPr>
      <dsp:spPr>
        <a:xfrm rot="20700000">
          <a:off x="1282408" y="798856"/>
          <a:ext cx="1419608" cy="1419608"/>
        </a:xfrm>
        <a:prstGeom prst="gear6">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Arial Black" pitchFamily="34" charset="0"/>
            </a:rPr>
            <a:t>Servic</a:t>
          </a:r>
          <a:r>
            <a:rPr lang="en-US" sz="1400" kern="1200">
              <a:latin typeface="Arial Black" pitchFamily="34" charset="0"/>
            </a:rPr>
            <a:t>e</a:t>
          </a:r>
          <a:r>
            <a:rPr lang="en-US" sz="1400" kern="1200"/>
            <a:t> </a:t>
          </a:r>
        </a:p>
      </dsp:txBody>
      <dsp:txXfrm rot="-20700000">
        <a:off x="1593770" y="1110218"/>
        <a:ext cx="796885" cy="796885"/>
      </dsp:txXfrm>
    </dsp:sp>
    <dsp:sp modelId="{398423B3-DD54-4226-99D7-017EFC1488DF}">
      <dsp:nvSpPr>
        <dsp:cNvPr id="0" name=""/>
        <dsp:cNvSpPr/>
      </dsp:nvSpPr>
      <dsp:spPr>
        <a:xfrm>
          <a:off x="1470625" y="1972200"/>
          <a:ext cx="2550032" cy="2550032"/>
        </a:xfrm>
        <a:prstGeom prst="circularArrow">
          <a:avLst>
            <a:gd name="adj1" fmla="val 4687"/>
            <a:gd name="adj2" fmla="val 299029"/>
            <a:gd name="adj3" fmla="val 2500914"/>
            <a:gd name="adj4" fmla="val 15894530"/>
            <a:gd name="adj5" fmla="val 5469"/>
          </a:avLst>
        </a:prstGeom>
        <a:solidFill>
          <a:schemeClr val="accent1">
            <a:tint val="60000"/>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6DF3A3A0-5919-4E69-80DD-61760D6340A0}">
      <dsp:nvSpPr>
        <dsp:cNvPr id="0" name=""/>
        <dsp:cNvSpPr/>
      </dsp:nvSpPr>
      <dsp:spPr>
        <a:xfrm>
          <a:off x="214292" y="1480309"/>
          <a:ext cx="1852757" cy="1852757"/>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A09CEA93-9338-4361-A5E6-CF85B6019F5A}">
      <dsp:nvSpPr>
        <dsp:cNvPr id="0" name=""/>
        <dsp:cNvSpPr/>
      </dsp:nvSpPr>
      <dsp:spPr>
        <a:xfrm>
          <a:off x="954038" y="490363"/>
          <a:ext cx="1997646" cy="1997646"/>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109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BEBFA4-E351-4CE1-8408-573B8D037127}" type="datetimeFigureOut">
              <a:rPr lang="en-GB" smtClean="0"/>
              <a:t>15/04/2024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9C245D-0C4F-4F43-BC88-158B34CA34E5}" type="slidenum">
              <a:rPr lang="en-GB" smtClean="0"/>
              <a:t>‹#›</a:t>
            </a:fld>
            <a:endParaRPr lang="en-GB"/>
          </a:p>
        </p:txBody>
      </p:sp>
    </p:spTree>
    <p:extLst>
      <p:ext uri="{BB962C8B-B14F-4D97-AF65-F5344CB8AC3E}">
        <p14:creationId xmlns:p14="http://schemas.microsoft.com/office/powerpoint/2010/main" val="2106374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D9C245D-0C4F-4F43-BC88-158B34CA34E5}" type="slidenum">
              <a:rPr lang="en-GB" smtClean="0"/>
              <a:t>7</a:t>
            </a:fld>
            <a:endParaRPr lang="en-GB"/>
          </a:p>
        </p:txBody>
      </p:sp>
    </p:spTree>
    <p:extLst>
      <p:ext uri="{BB962C8B-B14F-4D97-AF65-F5344CB8AC3E}">
        <p14:creationId xmlns:p14="http://schemas.microsoft.com/office/powerpoint/2010/main" val="1199054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September 2015, </a:t>
            </a:r>
            <a:r>
              <a:rPr lang="en-US" sz="1200" kern="1200" dirty="0">
                <a:solidFill>
                  <a:srgbClr val="FF0000"/>
                </a:solidFill>
                <a:effectLst/>
                <a:latin typeface="+mn-lt"/>
                <a:ea typeface="+mn-ea"/>
                <a:cs typeface="+mn-cs"/>
              </a:rPr>
              <a:t>more than 150 world leaders attended </a:t>
            </a:r>
            <a:r>
              <a:rPr lang="en-US" sz="1200" kern="1200" dirty="0">
                <a:solidFill>
                  <a:schemeClr val="tx1"/>
                </a:solidFill>
                <a:effectLst/>
                <a:latin typeface="+mn-lt"/>
                <a:ea typeface="+mn-ea"/>
                <a:cs typeface="+mn-cs"/>
              </a:rPr>
              <a:t>the UN Sustainable Development Summit held at UN Headquarters in New York to formally adopt an ambitious new sustainable development agenda.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seventeen Sustainable Development Goals are our shared vision of humanity and a social contract between the world's leaders and the people.</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0857DFE-4C73-4367-B340-42F5D54B8F1E}" type="slidenum">
              <a:rPr lang="en-GB" smtClean="0"/>
              <a:t>17</a:t>
            </a:fld>
            <a:endParaRPr lang="en-GB"/>
          </a:p>
        </p:txBody>
      </p:sp>
    </p:spTree>
    <p:extLst>
      <p:ext uri="{BB962C8B-B14F-4D97-AF65-F5344CB8AC3E}">
        <p14:creationId xmlns:p14="http://schemas.microsoft.com/office/powerpoint/2010/main" val="2650803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D9C245D-0C4F-4F43-BC88-158B34CA34E5}" type="slidenum">
              <a:rPr lang="en-GB" smtClean="0"/>
              <a:t>26</a:t>
            </a:fld>
            <a:endParaRPr lang="en-GB"/>
          </a:p>
        </p:txBody>
      </p:sp>
    </p:spTree>
    <p:extLst>
      <p:ext uri="{BB962C8B-B14F-4D97-AF65-F5344CB8AC3E}">
        <p14:creationId xmlns:p14="http://schemas.microsoft.com/office/powerpoint/2010/main" val="3019777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4/15/2024</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smtClean="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98939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50991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26584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C3A98-4E37-495F-A6B1-701037E98F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PK"/>
          </a:p>
        </p:txBody>
      </p:sp>
      <p:sp>
        <p:nvSpPr>
          <p:cNvPr id="3" name="Subtitle 2">
            <a:extLst>
              <a:ext uri="{FF2B5EF4-FFF2-40B4-BE49-F238E27FC236}">
                <a16:creationId xmlns:a16="http://schemas.microsoft.com/office/drawing/2014/main" id="{5F899865-D670-4011-AA8C-88DD843F85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K"/>
          </a:p>
        </p:txBody>
      </p:sp>
      <p:sp>
        <p:nvSpPr>
          <p:cNvPr id="4" name="Date Placeholder 3">
            <a:extLst>
              <a:ext uri="{FF2B5EF4-FFF2-40B4-BE49-F238E27FC236}">
                <a16:creationId xmlns:a16="http://schemas.microsoft.com/office/drawing/2014/main" id="{C4E1DE4C-0DCB-4C9C-A6CB-76F14840238B}"/>
              </a:ext>
            </a:extLst>
          </p:cNvPr>
          <p:cNvSpPr>
            <a:spLocks noGrp="1"/>
          </p:cNvSpPr>
          <p:nvPr>
            <p:ph type="dt" sz="half" idx="10"/>
          </p:nvPr>
        </p:nvSpPr>
        <p:spPr/>
        <p:txBody>
          <a:bodyPr/>
          <a:lstStyle/>
          <a:p>
            <a:fld id="{A3C60FE4-911E-4C23-B235-0A6250956D4F}" type="datetimeFigureOut">
              <a:rPr lang="en-PK" smtClean="0"/>
              <a:t>04/15/2024</a:t>
            </a:fld>
            <a:endParaRPr lang="en-PK"/>
          </a:p>
        </p:txBody>
      </p:sp>
      <p:sp>
        <p:nvSpPr>
          <p:cNvPr id="5" name="Footer Placeholder 4">
            <a:extLst>
              <a:ext uri="{FF2B5EF4-FFF2-40B4-BE49-F238E27FC236}">
                <a16:creationId xmlns:a16="http://schemas.microsoft.com/office/drawing/2014/main" id="{5FE9434B-EC5F-4E2B-ABC2-4BFA9575360A}"/>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12841C68-9C98-435B-9DF4-6F8CFD4EFE6B}"/>
              </a:ext>
            </a:extLst>
          </p:cNvPr>
          <p:cNvSpPr>
            <a:spLocks noGrp="1"/>
          </p:cNvSpPr>
          <p:nvPr>
            <p:ph type="sldNum" sz="quarter" idx="12"/>
          </p:nvPr>
        </p:nvSpPr>
        <p:spPr/>
        <p:txBody>
          <a:bodyPr/>
          <a:lstStyle/>
          <a:p>
            <a:fld id="{A2E1B154-D15F-41CE-80B0-4425D6F43E7D}" type="slidenum">
              <a:rPr lang="en-PK" smtClean="0"/>
              <a:t>‹#›</a:t>
            </a:fld>
            <a:endParaRPr lang="en-PK"/>
          </a:p>
        </p:txBody>
      </p:sp>
    </p:spTree>
    <p:extLst>
      <p:ext uri="{BB962C8B-B14F-4D97-AF65-F5344CB8AC3E}">
        <p14:creationId xmlns:p14="http://schemas.microsoft.com/office/powerpoint/2010/main" val="40324775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7C209-0417-4080-A4F3-E4A97C5DC105}"/>
              </a:ext>
            </a:extLst>
          </p:cNvPr>
          <p:cNvSpPr>
            <a:spLocks noGrp="1"/>
          </p:cNvSpPr>
          <p:nvPr>
            <p:ph type="title"/>
          </p:nvPr>
        </p:nvSpPr>
        <p:spPr/>
        <p:txBody>
          <a:bodyPr/>
          <a:lstStyle/>
          <a:p>
            <a:r>
              <a:rPr lang="en-US"/>
              <a:t>Click to edit Master title style</a:t>
            </a:r>
            <a:endParaRPr lang="en-PK"/>
          </a:p>
        </p:txBody>
      </p:sp>
      <p:sp>
        <p:nvSpPr>
          <p:cNvPr id="3" name="Content Placeholder 2">
            <a:extLst>
              <a:ext uri="{FF2B5EF4-FFF2-40B4-BE49-F238E27FC236}">
                <a16:creationId xmlns:a16="http://schemas.microsoft.com/office/drawing/2014/main" id="{6C7173EE-E17B-4DD5-857F-29E7CDDF61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id="{6BFF69FB-6F06-4923-ADB6-6B0B4C3432E0}"/>
              </a:ext>
            </a:extLst>
          </p:cNvPr>
          <p:cNvSpPr>
            <a:spLocks noGrp="1"/>
          </p:cNvSpPr>
          <p:nvPr>
            <p:ph type="dt" sz="half" idx="10"/>
          </p:nvPr>
        </p:nvSpPr>
        <p:spPr/>
        <p:txBody>
          <a:bodyPr/>
          <a:lstStyle/>
          <a:p>
            <a:fld id="{A3C60FE4-911E-4C23-B235-0A6250956D4F}" type="datetimeFigureOut">
              <a:rPr lang="en-PK" smtClean="0"/>
              <a:t>04/15/2024</a:t>
            </a:fld>
            <a:endParaRPr lang="en-PK"/>
          </a:p>
        </p:txBody>
      </p:sp>
      <p:sp>
        <p:nvSpPr>
          <p:cNvPr id="5" name="Footer Placeholder 4">
            <a:extLst>
              <a:ext uri="{FF2B5EF4-FFF2-40B4-BE49-F238E27FC236}">
                <a16:creationId xmlns:a16="http://schemas.microsoft.com/office/drawing/2014/main" id="{46ECF929-20DE-4F37-8714-BAA54E7202C5}"/>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D530C109-1A8D-472E-85B6-A5BCEC3E15A4}"/>
              </a:ext>
            </a:extLst>
          </p:cNvPr>
          <p:cNvSpPr>
            <a:spLocks noGrp="1"/>
          </p:cNvSpPr>
          <p:nvPr>
            <p:ph type="sldNum" sz="quarter" idx="12"/>
          </p:nvPr>
        </p:nvSpPr>
        <p:spPr/>
        <p:txBody>
          <a:bodyPr/>
          <a:lstStyle/>
          <a:p>
            <a:fld id="{A2E1B154-D15F-41CE-80B0-4425D6F43E7D}" type="slidenum">
              <a:rPr lang="en-PK" smtClean="0"/>
              <a:t>‹#›</a:t>
            </a:fld>
            <a:endParaRPr lang="en-PK"/>
          </a:p>
        </p:txBody>
      </p:sp>
    </p:spTree>
    <p:extLst>
      <p:ext uri="{BB962C8B-B14F-4D97-AF65-F5344CB8AC3E}">
        <p14:creationId xmlns:p14="http://schemas.microsoft.com/office/powerpoint/2010/main" val="5822983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4886B-72F9-46A6-9646-FAC0371669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PK"/>
          </a:p>
        </p:txBody>
      </p:sp>
      <p:sp>
        <p:nvSpPr>
          <p:cNvPr id="3" name="Text Placeholder 2">
            <a:extLst>
              <a:ext uri="{FF2B5EF4-FFF2-40B4-BE49-F238E27FC236}">
                <a16:creationId xmlns:a16="http://schemas.microsoft.com/office/drawing/2014/main" id="{0BF55E5E-1F91-49D7-AE71-ADEEAE9E0D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0B7BFD-5B3C-4061-9DBD-BFF5D8AA0894}"/>
              </a:ext>
            </a:extLst>
          </p:cNvPr>
          <p:cNvSpPr>
            <a:spLocks noGrp="1"/>
          </p:cNvSpPr>
          <p:nvPr>
            <p:ph type="dt" sz="half" idx="10"/>
          </p:nvPr>
        </p:nvSpPr>
        <p:spPr/>
        <p:txBody>
          <a:bodyPr/>
          <a:lstStyle/>
          <a:p>
            <a:fld id="{A3C60FE4-911E-4C23-B235-0A6250956D4F}" type="datetimeFigureOut">
              <a:rPr lang="en-PK" smtClean="0"/>
              <a:t>04/15/2024</a:t>
            </a:fld>
            <a:endParaRPr lang="en-PK"/>
          </a:p>
        </p:txBody>
      </p:sp>
      <p:sp>
        <p:nvSpPr>
          <p:cNvPr id="5" name="Footer Placeholder 4">
            <a:extLst>
              <a:ext uri="{FF2B5EF4-FFF2-40B4-BE49-F238E27FC236}">
                <a16:creationId xmlns:a16="http://schemas.microsoft.com/office/drawing/2014/main" id="{DA8EEFF9-DE80-4643-A2CE-CCEB1A963580}"/>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4064E033-A75C-4C48-BC44-855D9176C33A}"/>
              </a:ext>
            </a:extLst>
          </p:cNvPr>
          <p:cNvSpPr>
            <a:spLocks noGrp="1"/>
          </p:cNvSpPr>
          <p:nvPr>
            <p:ph type="sldNum" sz="quarter" idx="12"/>
          </p:nvPr>
        </p:nvSpPr>
        <p:spPr/>
        <p:txBody>
          <a:bodyPr/>
          <a:lstStyle/>
          <a:p>
            <a:fld id="{A2E1B154-D15F-41CE-80B0-4425D6F43E7D}" type="slidenum">
              <a:rPr lang="en-PK" smtClean="0"/>
              <a:t>‹#›</a:t>
            </a:fld>
            <a:endParaRPr lang="en-PK"/>
          </a:p>
        </p:txBody>
      </p:sp>
    </p:spTree>
    <p:extLst>
      <p:ext uri="{BB962C8B-B14F-4D97-AF65-F5344CB8AC3E}">
        <p14:creationId xmlns:p14="http://schemas.microsoft.com/office/powerpoint/2010/main" val="17578016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45616-2BAC-4D71-86C7-483EE4FEDF66}"/>
              </a:ext>
            </a:extLst>
          </p:cNvPr>
          <p:cNvSpPr>
            <a:spLocks noGrp="1"/>
          </p:cNvSpPr>
          <p:nvPr>
            <p:ph type="title"/>
          </p:nvPr>
        </p:nvSpPr>
        <p:spPr/>
        <p:txBody>
          <a:bodyPr/>
          <a:lstStyle/>
          <a:p>
            <a:r>
              <a:rPr lang="en-US"/>
              <a:t>Click to edit Master title style</a:t>
            </a:r>
            <a:endParaRPr lang="en-PK"/>
          </a:p>
        </p:txBody>
      </p:sp>
      <p:sp>
        <p:nvSpPr>
          <p:cNvPr id="3" name="Content Placeholder 2">
            <a:extLst>
              <a:ext uri="{FF2B5EF4-FFF2-40B4-BE49-F238E27FC236}">
                <a16:creationId xmlns:a16="http://schemas.microsoft.com/office/drawing/2014/main" id="{EA5E39F4-37B1-4B13-8B6C-A50F7F29EA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Content Placeholder 3">
            <a:extLst>
              <a:ext uri="{FF2B5EF4-FFF2-40B4-BE49-F238E27FC236}">
                <a16:creationId xmlns:a16="http://schemas.microsoft.com/office/drawing/2014/main" id="{DAAD6113-7964-4034-BCCF-7E8C86BDD4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5" name="Date Placeholder 4">
            <a:extLst>
              <a:ext uri="{FF2B5EF4-FFF2-40B4-BE49-F238E27FC236}">
                <a16:creationId xmlns:a16="http://schemas.microsoft.com/office/drawing/2014/main" id="{F0C8A00D-48E0-4886-81C7-DAC21CF5ED25}"/>
              </a:ext>
            </a:extLst>
          </p:cNvPr>
          <p:cNvSpPr>
            <a:spLocks noGrp="1"/>
          </p:cNvSpPr>
          <p:nvPr>
            <p:ph type="dt" sz="half" idx="10"/>
          </p:nvPr>
        </p:nvSpPr>
        <p:spPr/>
        <p:txBody>
          <a:bodyPr/>
          <a:lstStyle/>
          <a:p>
            <a:fld id="{A3C60FE4-911E-4C23-B235-0A6250956D4F}" type="datetimeFigureOut">
              <a:rPr lang="en-PK" smtClean="0"/>
              <a:t>04/15/2024</a:t>
            </a:fld>
            <a:endParaRPr lang="en-PK"/>
          </a:p>
        </p:txBody>
      </p:sp>
      <p:sp>
        <p:nvSpPr>
          <p:cNvPr id="6" name="Footer Placeholder 5">
            <a:extLst>
              <a:ext uri="{FF2B5EF4-FFF2-40B4-BE49-F238E27FC236}">
                <a16:creationId xmlns:a16="http://schemas.microsoft.com/office/drawing/2014/main" id="{ABCE1FF9-2558-41E6-BC12-FC486D913A31}"/>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a16="http://schemas.microsoft.com/office/drawing/2014/main" id="{006266D7-3160-4447-8DE4-0639DE840BA1}"/>
              </a:ext>
            </a:extLst>
          </p:cNvPr>
          <p:cNvSpPr>
            <a:spLocks noGrp="1"/>
          </p:cNvSpPr>
          <p:nvPr>
            <p:ph type="sldNum" sz="quarter" idx="12"/>
          </p:nvPr>
        </p:nvSpPr>
        <p:spPr/>
        <p:txBody>
          <a:bodyPr/>
          <a:lstStyle/>
          <a:p>
            <a:fld id="{A2E1B154-D15F-41CE-80B0-4425D6F43E7D}" type="slidenum">
              <a:rPr lang="en-PK" smtClean="0"/>
              <a:t>‹#›</a:t>
            </a:fld>
            <a:endParaRPr lang="en-PK"/>
          </a:p>
        </p:txBody>
      </p:sp>
    </p:spTree>
    <p:extLst>
      <p:ext uri="{BB962C8B-B14F-4D97-AF65-F5344CB8AC3E}">
        <p14:creationId xmlns:p14="http://schemas.microsoft.com/office/powerpoint/2010/main" val="22174087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9B110-0CF1-4059-BF33-A0D92F1DA952}"/>
              </a:ext>
            </a:extLst>
          </p:cNvPr>
          <p:cNvSpPr>
            <a:spLocks noGrp="1"/>
          </p:cNvSpPr>
          <p:nvPr>
            <p:ph type="title"/>
          </p:nvPr>
        </p:nvSpPr>
        <p:spPr>
          <a:xfrm>
            <a:off x="839788" y="365125"/>
            <a:ext cx="10515600" cy="1325563"/>
          </a:xfrm>
        </p:spPr>
        <p:txBody>
          <a:bodyPr/>
          <a:lstStyle/>
          <a:p>
            <a:r>
              <a:rPr lang="en-US"/>
              <a:t>Click to edit Master title style</a:t>
            </a:r>
            <a:endParaRPr lang="en-PK"/>
          </a:p>
        </p:txBody>
      </p:sp>
      <p:sp>
        <p:nvSpPr>
          <p:cNvPr id="3" name="Text Placeholder 2">
            <a:extLst>
              <a:ext uri="{FF2B5EF4-FFF2-40B4-BE49-F238E27FC236}">
                <a16:creationId xmlns:a16="http://schemas.microsoft.com/office/drawing/2014/main" id="{AA7F1707-09FC-4330-817E-097A01C6CD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CFCA5C-B768-4B04-A10F-C704FCA290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5" name="Text Placeholder 4">
            <a:extLst>
              <a:ext uri="{FF2B5EF4-FFF2-40B4-BE49-F238E27FC236}">
                <a16:creationId xmlns:a16="http://schemas.microsoft.com/office/drawing/2014/main" id="{F885EC18-00DD-420D-987B-1AF2585D54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210F30-DBFF-4322-A983-5FDA18D497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7" name="Date Placeholder 6">
            <a:extLst>
              <a:ext uri="{FF2B5EF4-FFF2-40B4-BE49-F238E27FC236}">
                <a16:creationId xmlns:a16="http://schemas.microsoft.com/office/drawing/2014/main" id="{AC86E523-D8E1-4C85-8800-63E2EDEC8B96}"/>
              </a:ext>
            </a:extLst>
          </p:cNvPr>
          <p:cNvSpPr>
            <a:spLocks noGrp="1"/>
          </p:cNvSpPr>
          <p:nvPr>
            <p:ph type="dt" sz="half" idx="10"/>
          </p:nvPr>
        </p:nvSpPr>
        <p:spPr/>
        <p:txBody>
          <a:bodyPr/>
          <a:lstStyle/>
          <a:p>
            <a:fld id="{A3C60FE4-911E-4C23-B235-0A6250956D4F}" type="datetimeFigureOut">
              <a:rPr lang="en-PK" smtClean="0"/>
              <a:t>04/15/2024</a:t>
            </a:fld>
            <a:endParaRPr lang="en-PK"/>
          </a:p>
        </p:txBody>
      </p:sp>
      <p:sp>
        <p:nvSpPr>
          <p:cNvPr id="8" name="Footer Placeholder 7">
            <a:extLst>
              <a:ext uri="{FF2B5EF4-FFF2-40B4-BE49-F238E27FC236}">
                <a16:creationId xmlns:a16="http://schemas.microsoft.com/office/drawing/2014/main" id="{CA58E54F-6F90-4522-9BA3-177629BC4B12}"/>
              </a:ext>
            </a:extLst>
          </p:cNvPr>
          <p:cNvSpPr>
            <a:spLocks noGrp="1"/>
          </p:cNvSpPr>
          <p:nvPr>
            <p:ph type="ftr" sz="quarter" idx="11"/>
          </p:nvPr>
        </p:nvSpPr>
        <p:spPr/>
        <p:txBody>
          <a:bodyPr/>
          <a:lstStyle/>
          <a:p>
            <a:endParaRPr lang="en-PK"/>
          </a:p>
        </p:txBody>
      </p:sp>
      <p:sp>
        <p:nvSpPr>
          <p:cNvPr id="9" name="Slide Number Placeholder 8">
            <a:extLst>
              <a:ext uri="{FF2B5EF4-FFF2-40B4-BE49-F238E27FC236}">
                <a16:creationId xmlns:a16="http://schemas.microsoft.com/office/drawing/2014/main" id="{79DBAC5C-F177-4E26-9B49-6CF3B9EE49F6}"/>
              </a:ext>
            </a:extLst>
          </p:cNvPr>
          <p:cNvSpPr>
            <a:spLocks noGrp="1"/>
          </p:cNvSpPr>
          <p:nvPr>
            <p:ph type="sldNum" sz="quarter" idx="12"/>
          </p:nvPr>
        </p:nvSpPr>
        <p:spPr/>
        <p:txBody>
          <a:bodyPr/>
          <a:lstStyle/>
          <a:p>
            <a:fld id="{A2E1B154-D15F-41CE-80B0-4425D6F43E7D}" type="slidenum">
              <a:rPr lang="en-PK" smtClean="0"/>
              <a:t>‹#›</a:t>
            </a:fld>
            <a:endParaRPr lang="en-PK"/>
          </a:p>
        </p:txBody>
      </p:sp>
    </p:spTree>
    <p:extLst>
      <p:ext uri="{BB962C8B-B14F-4D97-AF65-F5344CB8AC3E}">
        <p14:creationId xmlns:p14="http://schemas.microsoft.com/office/powerpoint/2010/main" val="30452007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36DDB-3009-4A71-821E-786EA1885BAA}"/>
              </a:ext>
            </a:extLst>
          </p:cNvPr>
          <p:cNvSpPr>
            <a:spLocks noGrp="1"/>
          </p:cNvSpPr>
          <p:nvPr>
            <p:ph type="title"/>
          </p:nvPr>
        </p:nvSpPr>
        <p:spPr/>
        <p:txBody>
          <a:bodyPr/>
          <a:lstStyle/>
          <a:p>
            <a:r>
              <a:rPr lang="en-US"/>
              <a:t>Click to edit Master title style</a:t>
            </a:r>
            <a:endParaRPr lang="en-PK"/>
          </a:p>
        </p:txBody>
      </p:sp>
      <p:sp>
        <p:nvSpPr>
          <p:cNvPr id="3" name="Date Placeholder 2">
            <a:extLst>
              <a:ext uri="{FF2B5EF4-FFF2-40B4-BE49-F238E27FC236}">
                <a16:creationId xmlns:a16="http://schemas.microsoft.com/office/drawing/2014/main" id="{53DDCFB8-2F15-4420-A215-8378638FB80C}"/>
              </a:ext>
            </a:extLst>
          </p:cNvPr>
          <p:cNvSpPr>
            <a:spLocks noGrp="1"/>
          </p:cNvSpPr>
          <p:nvPr>
            <p:ph type="dt" sz="half" idx="10"/>
          </p:nvPr>
        </p:nvSpPr>
        <p:spPr/>
        <p:txBody>
          <a:bodyPr/>
          <a:lstStyle/>
          <a:p>
            <a:fld id="{A3C60FE4-911E-4C23-B235-0A6250956D4F}" type="datetimeFigureOut">
              <a:rPr lang="en-PK" smtClean="0"/>
              <a:t>04/15/2024</a:t>
            </a:fld>
            <a:endParaRPr lang="en-PK"/>
          </a:p>
        </p:txBody>
      </p:sp>
      <p:sp>
        <p:nvSpPr>
          <p:cNvPr id="4" name="Footer Placeholder 3">
            <a:extLst>
              <a:ext uri="{FF2B5EF4-FFF2-40B4-BE49-F238E27FC236}">
                <a16:creationId xmlns:a16="http://schemas.microsoft.com/office/drawing/2014/main" id="{5F7386B5-21A8-4989-B6E7-6562EBD7AB38}"/>
              </a:ext>
            </a:extLst>
          </p:cNvPr>
          <p:cNvSpPr>
            <a:spLocks noGrp="1"/>
          </p:cNvSpPr>
          <p:nvPr>
            <p:ph type="ftr" sz="quarter" idx="11"/>
          </p:nvPr>
        </p:nvSpPr>
        <p:spPr/>
        <p:txBody>
          <a:bodyPr/>
          <a:lstStyle/>
          <a:p>
            <a:endParaRPr lang="en-PK"/>
          </a:p>
        </p:txBody>
      </p:sp>
      <p:sp>
        <p:nvSpPr>
          <p:cNvPr id="5" name="Slide Number Placeholder 4">
            <a:extLst>
              <a:ext uri="{FF2B5EF4-FFF2-40B4-BE49-F238E27FC236}">
                <a16:creationId xmlns:a16="http://schemas.microsoft.com/office/drawing/2014/main" id="{917A63C7-50CC-4A3C-8A5A-D231142696B2}"/>
              </a:ext>
            </a:extLst>
          </p:cNvPr>
          <p:cNvSpPr>
            <a:spLocks noGrp="1"/>
          </p:cNvSpPr>
          <p:nvPr>
            <p:ph type="sldNum" sz="quarter" idx="12"/>
          </p:nvPr>
        </p:nvSpPr>
        <p:spPr/>
        <p:txBody>
          <a:bodyPr/>
          <a:lstStyle/>
          <a:p>
            <a:fld id="{A2E1B154-D15F-41CE-80B0-4425D6F43E7D}" type="slidenum">
              <a:rPr lang="en-PK" smtClean="0"/>
              <a:t>‹#›</a:t>
            </a:fld>
            <a:endParaRPr lang="en-PK"/>
          </a:p>
        </p:txBody>
      </p:sp>
    </p:spTree>
    <p:extLst>
      <p:ext uri="{BB962C8B-B14F-4D97-AF65-F5344CB8AC3E}">
        <p14:creationId xmlns:p14="http://schemas.microsoft.com/office/powerpoint/2010/main" val="19422225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D1A95B-488F-43A6-957A-4340E59563E6}"/>
              </a:ext>
            </a:extLst>
          </p:cNvPr>
          <p:cNvSpPr>
            <a:spLocks noGrp="1"/>
          </p:cNvSpPr>
          <p:nvPr>
            <p:ph type="dt" sz="half" idx="10"/>
          </p:nvPr>
        </p:nvSpPr>
        <p:spPr/>
        <p:txBody>
          <a:bodyPr/>
          <a:lstStyle/>
          <a:p>
            <a:fld id="{A3C60FE4-911E-4C23-B235-0A6250956D4F}" type="datetimeFigureOut">
              <a:rPr lang="en-PK" smtClean="0"/>
              <a:t>04/15/2024</a:t>
            </a:fld>
            <a:endParaRPr lang="en-PK"/>
          </a:p>
        </p:txBody>
      </p:sp>
      <p:sp>
        <p:nvSpPr>
          <p:cNvPr id="3" name="Footer Placeholder 2">
            <a:extLst>
              <a:ext uri="{FF2B5EF4-FFF2-40B4-BE49-F238E27FC236}">
                <a16:creationId xmlns:a16="http://schemas.microsoft.com/office/drawing/2014/main" id="{EE3F8CA3-7037-4990-B63C-7F31A9F994E7}"/>
              </a:ext>
            </a:extLst>
          </p:cNvPr>
          <p:cNvSpPr>
            <a:spLocks noGrp="1"/>
          </p:cNvSpPr>
          <p:nvPr>
            <p:ph type="ftr" sz="quarter" idx="11"/>
          </p:nvPr>
        </p:nvSpPr>
        <p:spPr/>
        <p:txBody>
          <a:bodyPr/>
          <a:lstStyle/>
          <a:p>
            <a:endParaRPr lang="en-PK"/>
          </a:p>
        </p:txBody>
      </p:sp>
      <p:sp>
        <p:nvSpPr>
          <p:cNvPr id="4" name="Slide Number Placeholder 3">
            <a:extLst>
              <a:ext uri="{FF2B5EF4-FFF2-40B4-BE49-F238E27FC236}">
                <a16:creationId xmlns:a16="http://schemas.microsoft.com/office/drawing/2014/main" id="{7D4D9387-1DCA-41D6-83B5-7EF24CBAA831}"/>
              </a:ext>
            </a:extLst>
          </p:cNvPr>
          <p:cNvSpPr>
            <a:spLocks noGrp="1"/>
          </p:cNvSpPr>
          <p:nvPr>
            <p:ph type="sldNum" sz="quarter" idx="12"/>
          </p:nvPr>
        </p:nvSpPr>
        <p:spPr/>
        <p:txBody>
          <a:bodyPr/>
          <a:lstStyle/>
          <a:p>
            <a:fld id="{A2E1B154-D15F-41CE-80B0-4425D6F43E7D}" type="slidenum">
              <a:rPr lang="en-PK" smtClean="0"/>
              <a:t>‹#›</a:t>
            </a:fld>
            <a:endParaRPr lang="en-PK"/>
          </a:p>
        </p:txBody>
      </p:sp>
    </p:spTree>
    <p:extLst>
      <p:ext uri="{BB962C8B-B14F-4D97-AF65-F5344CB8AC3E}">
        <p14:creationId xmlns:p14="http://schemas.microsoft.com/office/powerpoint/2010/main" val="6469489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60F75-B60A-4199-AE92-F002966B37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K"/>
          </a:p>
        </p:txBody>
      </p:sp>
      <p:sp>
        <p:nvSpPr>
          <p:cNvPr id="3" name="Content Placeholder 2">
            <a:extLst>
              <a:ext uri="{FF2B5EF4-FFF2-40B4-BE49-F238E27FC236}">
                <a16:creationId xmlns:a16="http://schemas.microsoft.com/office/drawing/2014/main" id="{12C15996-1281-4925-B634-2459FCDAB9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Text Placeholder 3">
            <a:extLst>
              <a:ext uri="{FF2B5EF4-FFF2-40B4-BE49-F238E27FC236}">
                <a16:creationId xmlns:a16="http://schemas.microsoft.com/office/drawing/2014/main" id="{E121B8A5-9A22-4E5E-91F2-4704FD5F56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E6F757-001B-4E46-BAE7-2217443BDA16}"/>
              </a:ext>
            </a:extLst>
          </p:cNvPr>
          <p:cNvSpPr>
            <a:spLocks noGrp="1"/>
          </p:cNvSpPr>
          <p:nvPr>
            <p:ph type="dt" sz="half" idx="10"/>
          </p:nvPr>
        </p:nvSpPr>
        <p:spPr/>
        <p:txBody>
          <a:bodyPr/>
          <a:lstStyle/>
          <a:p>
            <a:fld id="{A3C60FE4-911E-4C23-B235-0A6250956D4F}" type="datetimeFigureOut">
              <a:rPr lang="en-PK" smtClean="0"/>
              <a:t>04/15/2024</a:t>
            </a:fld>
            <a:endParaRPr lang="en-PK"/>
          </a:p>
        </p:txBody>
      </p:sp>
      <p:sp>
        <p:nvSpPr>
          <p:cNvPr id="6" name="Footer Placeholder 5">
            <a:extLst>
              <a:ext uri="{FF2B5EF4-FFF2-40B4-BE49-F238E27FC236}">
                <a16:creationId xmlns:a16="http://schemas.microsoft.com/office/drawing/2014/main" id="{2B4F0854-051E-47FD-B48E-FF1B288AE769}"/>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a16="http://schemas.microsoft.com/office/drawing/2014/main" id="{19121E6A-CC01-47D0-871C-573D0FF128DC}"/>
              </a:ext>
            </a:extLst>
          </p:cNvPr>
          <p:cNvSpPr>
            <a:spLocks noGrp="1"/>
          </p:cNvSpPr>
          <p:nvPr>
            <p:ph type="sldNum" sz="quarter" idx="12"/>
          </p:nvPr>
        </p:nvSpPr>
        <p:spPr/>
        <p:txBody>
          <a:bodyPr/>
          <a:lstStyle/>
          <a:p>
            <a:fld id="{A2E1B154-D15F-41CE-80B0-4425D6F43E7D}" type="slidenum">
              <a:rPr lang="en-PK" smtClean="0"/>
              <a:t>‹#›</a:t>
            </a:fld>
            <a:endParaRPr lang="en-PK"/>
          </a:p>
        </p:txBody>
      </p:sp>
    </p:spTree>
    <p:extLst>
      <p:ext uri="{BB962C8B-B14F-4D97-AF65-F5344CB8AC3E}">
        <p14:creationId xmlns:p14="http://schemas.microsoft.com/office/powerpoint/2010/main" val="4133848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163380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49A5D-C97B-477F-BC66-8CBCF45B30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K"/>
          </a:p>
        </p:txBody>
      </p:sp>
      <p:sp>
        <p:nvSpPr>
          <p:cNvPr id="3" name="Picture Placeholder 2">
            <a:extLst>
              <a:ext uri="{FF2B5EF4-FFF2-40B4-BE49-F238E27FC236}">
                <a16:creationId xmlns:a16="http://schemas.microsoft.com/office/drawing/2014/main" id="{792A7B54-C514-4E80-838A-DDF43DF08F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K"/>
          </a:p>
        </p:txBody>
      </p:sp>
      <p:sp>
        <p:nvSpPr>
          <p:cNvPr id="4" name="Text Placeholder 3">
            <a:extLst>
              <a:ext uri="{FF2B5EF4-FFF2-40B4-BE49-F238E27FC236}">
                <a16:creationId xmlns:a16="http://schemas.microsoft.com/office/drawing/2014/main" id="{603F5281-AA4C-44E5-A989-13DBC0D028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D35C46-C6F2-4A3C-9BD4-18C563625CBF}"/>
              </a:ext>
            </a:extLst>
          </p:cNvPr>
          <p:cNvSpPr>
            <a:spLocks noGrp="1"/>
          </p:cNvSpPr>
          <p:nvPr>
            <p:ph type="dt" sz="half" idx="10"/>
          </p:nvPr>
        </p:nvSpPr>
        <p:spPr/>
        <p:txBody>
          <a:bodyPr/>
          <a:lstStyle/>
          <a:p>
            <a:fld id="{A3C60FE4-911E-4C23-B235-0A6250956D4F}" type="datetimeFigureOut">
              <a:rPr lang="en-PK" smtClean="0"/>
              <a:t>04/15/2024</a:t>
            </a:fld>
            <a:endParaRPr lang="en-PK"/>
          </a:p>
        </p:txBody>
      </p:sp>
      <p:sp>
        <p:nvSpPr>
          <p:cNvPr id="6" name="Footer Placeholder 5">
            <a:extLst>
              <a:ext uri="{FF2B5EF4-FFF2-40B4-BE49-F238E27FC236}">
                <a16:creationId xmlns:a16="http://schemas.microsoft.com/office/drawing/2014/main" id="{F351ACDE-E920-42A3-B761-F0775194982E}"/>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a16="http://schemas.microsoft.com/office/drawing/2014/main" id="{AB8A94E4-1351-4D46-970F-AAB25E0DA23E}"/>
              </a:ext>
            </a:extLst>
          </p:cNvPr>
          <p:cNvSpPr>
            <a:spLocks noGrp="1"/>
          </p:cNvSpPr>
          <p:nvPr>
            <p:ph type="sldNum" sz="quarter" idx="12"/>
          </p:nvPr>
        </p:nvSpPr>
        <p:spPr/>
        <p:txBody>
          <a:bodyPr/>
          <a:lstStyle/>
          <a:p>
            <a:fld id="{A2E1B154-D15F-41CE-80B0-4425D6F43E7D}" type="slidenum">
              <a:rPr lang="en-PK" smtClean="0"/>
              <a:t>‹#›</a:t>
            </a:fld>
            <a:endParaRPr lang="en-PK"/>
          </a:p>
        </p:txBody>
      </p:sp>
    </p:spTree>
    <p:extLst>
      <p:ext uri="{BB962C8B-B14F-4D97-AF65-F5344CB8AC3E}">
        <p14:creationId xmlns:p14="http://schemas.microsoft.com/office/powerpoint/2010/main" val="29291967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01E23-6CB5-4E6A-9788-463BA77CF5B4}"/>
              </a:ext>
            </a:extLst>
          </p:cNvPr>
          <p:cNvSpPr>
            <a:spLocks noGrp="1"/>
          </p:cNvSpPr>
          <p:nvPr>
            <p:ph type="title"/>
          </p:nvPr>
        </p:nvSpPr>
        <p:spPr/>
        <p:txBody>
          <a:bodyPr/>
          <a:lstStyle/>
          <a:p>
            <a:r>
              <a:rPr lang="en-US"/>
              <a:t>Click to edit Master title style</a:t>
            </a:r>
            <a:endParaRPr lang="en-PK"/>
          </a:p>
        </p:txBody>
      </p:sp>
      <p:sp>
        <p:nvSpPr>
          <p:cNvPr id="3" name="Vertical Text Placeholder 2">
            <a:extLst>
              <a:ext uri="{FF2B5EF4-FFF2-40B4-BE49-F238E27FC236}">
                <a16:creationId xmlns:a16="http://schemas.microsoft.com/office/drawing/2014/main" id="{C4EC7329-1EB0-4ABE-94F0-71861E7F50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id="{8247C841-71F2-4D49-BDDE-F60530C9EC1E}"/>
              </a:ext>
            </a:extLst>
          </p:cNvPr>
          <p:cNvSpPr>
            <a:spLocks noGrp="1"/>
          </p:cNvSpPr>
          <p:nvPr>
            <p:ph type="dt" sz="half" idx="10"/>
          </p:nvPr>
        </p:nvSpPr>
        <p:spPr/>
        <p:txBody>
          <a:bodyPr/>
          <a:lstStyle/>
          <a:p>
            <a:fld id="{A3C60FE4-911E-4C23-B235-0A6250956D4F}" type="datetimeFigureOut">
              <a:rPr lang="en-PK" smtClean="0"/>
              <a:t>04/15/2024</a:t>
            </a:fld>
            <a:endParaRPr lang="en-PK"/>
          </a:p>
        </p:txBody>
      </p:sp>
      <p:sp>
        <p:nvSpPr>
          <p:cNvPr id="5" name="Footer Placeholder 4">
            <a:extLst>
              <a:ext uri="{FF2B5EF4-FFF2-40B4-BE49-F238E27FC236}">
                <a16:creationId xmlns:a16="http://schemas.microsoft.com/office/drawing/2014/main" id="{B1334EFD-1665-4753-B535-37FFD8DDC523}"/>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C2CCFF17-9633-4F93-8214-9A1A06D3C354}"/>
              </a:ext>
            </a:extLst>
          </p:cNvPr>
          <p:cNvSpPr>
            <a:spLocks noGrp="1"/>
          </p:cNvSpPr>
          <p:nvPr>
            <p:ph type="sldNum" sz="quarter" idx="12"/>
          </p:nvPr>
        </p:nvSpPr>
        <p:spPr/>
        <p:txBody>
          <a:bodyPr/>
          <a:lstStyle/>
          <a:p>
            <a:fld id="{A2E1B154-D15F-41CE-80B0-4425D6F43E7D}" type="slidenum">
              <a:rPr lang="en-PK" smtClean="0"/>
              <a:t>‹#›</a:t>
            </a:fld>
            <a:endParaRPr lang="en-PK"/>
          </a:p>
        </p:txBody>
      </p:sp>
    </p:spTree>
    <p:extLst>
      <p:ext uri="{BB962C8B-B14F-4D97-AF65-F5344CB8AC3E}">
        <p14:creationId xmlns:p14="http://schemas.microsoft.com/office/powerpoint/2010/main" val="4251704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7D1BB9-43E1-4020-9195-A4F81780E13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PK"/>
          </a:p>
        </p:txBody>
      </p:sp>
      <p:sp>
        <p:nvSpPr>
          <p:cNvPr id="3" name="Vertical Text Placeholder 2">
            <a:extLst>
              <a:ext uri="{FF2B5EF4-FFF2-40B4-BE49-F238E27FC236}">
                <a16:creationId xmlns:a16="http://schemas.microsoft.com/office/drawing/2014/main" id="{0B3D9B40-235A-4463-B73C-C4F439660C1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id="{78E8603B-63C1-4E3F-BF6C-C48DC222FD7C}"/>
              </a:ext>
            </a:extLst>
          </p:cNvPr>
          <p:cNvSpPr>
            <a:spLocks noGrp="1"/>
          </p:cNvSpPr>
          <p:nvPr>
            <p:ph type="dt" sz="half" idx="10"/>
          </p:nvPr>
        </p:nvSpPr>
        <p:spPr/>
        <p:txBody>
          <a:bodyPr/>
          <a:lstStyle/>
          <a:p>
            <a:fld id="{A3C60FE4-911E-4C23-B235-0A6250956D4F}" type="datetimeFigureOut">
              <a:rPr lang="en-PK" smtClean="0"/>
              <a:t>04/15/2024</a:t>
            </a:fld>
            <a:endParaRPr lang="en-PK"/>
          </a:p>
        </p:txBody>
      </p:sp>
      <p:sp>
        <p:nvSpPr>
          <p:cNvPr id="5" name="Footer Placeholder 4">
            <a:extLst>
              <a:ext uri="{FF2B5EF4-FFF2-40B4-BE49-F238E27FC236}">
                <a16:creationId xmlns:a16="http://schemas.microsoft.com/office/drawing/2014/main" id="{0CF0E77E-379C-4984-8E4D-09DEA241BE35}"/>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7ACAD82A-B8EE-4320-9E6A-7A4802B5B86B}"/>
              </a:ext>
            </a:extLst>
          </p:cNvPr>
          <p:cNvSpPr>
            <a:spLocks noGrp="1"/>
          </p:cNvSpPr>
          <p:nvPr>
            <p:ph type="sldNum" sz="quarter" idx="12"/>
          </p:nvPr>
        </p:nvSpPr>
        <p:spPr/>
        <p:txBody>
          <a:bodyPr/>
          <a:lstStyle/>
          <a:p>
            <a:fld id="{A2E1B154-D15F-41CE-80B0-4425D6F43E7D}" type="slidenum">
              <a:rPr lang="en-PK" smtClean="0"/>
              <a:t>‹#›</a:t>
            </a:fld>
            <a:endParaRPr lang="en-PK"/>
          </a:p>
        </p:txBody>
      </p:sp>
    </p:spTree>
    <p:extLst>
      <p:ext uri="{BB962C8B-B14F-4D97-AF65-F5344CB8AC3E}">
        <p14:creationId xmlns:p14="http://schemas.microsoft.com/office/powerpoint/2010/main" val="4250863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4/15/2024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33611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4/15/2024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90354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4/15/2024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31359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4/15/2024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99511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4/15/2024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99664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28227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smtClean="0"/>
              <a:t>4/15/2024</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25872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image" Target="../media/image1.jpg"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 /><Relationship Id="rId3" Type="http://schemas.openxmlformats.org/officeDocument/2006/relationships/slideLayout" Target="../slideLayouts/slideLayout14.xml" /><Relationship Id="rId7" Type="http://schemas.openxmlformats.org/officeDocument/2006/relationships/slideLayout" Target="../slideLayouts/slideLayout18.xml" /><Relationship Id="rId12" Type="http://schemas.openxmlformats.org/officeDocument/2006/relationships/theme" Target="../theme/theme2.xml" /><Relationship Id="rId2" Type="http://schemas.openxmlformats.org/officeDocument/2006/relationships/slideLayout" Target="../slideLayouts/slideLayout13.xml" /><Relationship Id="rId1" Type="http://schemas.openxmlformats.org/officeDocument/2006/relationships/slideLayout" Target="../slideLayouts/slideLayout12.xml" /><Relationship Id="rId6" Type="http://schemas.openxmlformats.org/officeDocument/2006/relationships/slideLayout" Target="../slideLayouts/slideLayout17.xml" /><Relationship Id="rId11" Type="http://schemas.openxmlformats.org/officeDocument/2006/relationships/slideLayout" Target="../slideLayouts/slideLayout22.xml" /><Relationship Id="rId5" Type="http://schemas.openxmlformats.org/officeDocument/2006/relationships/slideLayout" Target="../slideLayouts/slideLayout16.xml" /><Relationship Id="rId10" Type="http://schemas.openxmlformats.org/officeDocument/2006/relationships/slideLayout" Target="../slideLayouts/slideLayout21.xml" /><Relationship Id="rId4" Type="http://schemas.openxmlformats.org/officeDocument/2006/relationships/slideLayout" Target="../slideLayouts/slideLayout15.xml" /><Relationship Id="rId9" Type="http://schemas.openxmlformats.org/officeDocument/2006/relationships/slideLayout" Target="../slideLayouts/slideLayout20.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smtClean="0"/>
              <a:pPr/>
              <a:t>4/15/2024</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smtClean="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2258370"/>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7EBB5B-3B7B-47F9-9E12-AE4CCB741E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PK"/>
          </a:p>
        </p:txBody>
      </p:sp>
      <p:sp>
        <p:nvSpPr>
          <p:cNvPr id="3" name="Text Placeholder 2">
            <a:extLst>
              <a:ext uri="{FF2B5EF4-FFF2-40B4-BE49-F238E27FC236}">
                <a16:creationId xmlns:a16="http://schemas.microsoft.com/office/drawing/2014/main" id="{5819537C-1FCE-4349-A86C-292BFEBC94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id="{465F840A-73FB-4B5A-A8A1-638D1750C7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60FE4-911E-4C23-B235-0A6250956D4F}" type="datetimeFigureOut">
              <a:rPr lang="en-PK" smtClean="0"/>
              <a:t>04/15/2024</a:t>
            </a:fld>
            <a:endParaRPr lang="en-PK"/>
          </a:p>
        </p:txBody>
      </p:sp>
      <p:sp>
        <p:nvSpPr>
          <p:cNvPr id="5" name="Footer Placeholder 4">
            <a:extLst>
              <a:ext uri="{FF2B5EF4-FFF2-40B4-BE49-F238E27FC236}">
                <a16:creationId xmlns:a16="http://schemas.microsoft.com/office/drawing/2014/main" id="{67B437DE-9D56-4971-9A78-FEB568F478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K"/>
          </a:p>
        </p:txBody>
      </p:sp>
      <p:sp>
        <p:nvSpPr>
          <p:cNvPr id="6" name="Slide Number Placeholder 5">
            <a:extLst>
              <a:ext uri="{FF2B5EF4-FFF2-40B4-BE49-F238E27FC236}">
                <a16:creationId xmlns:a16="http://schemas.microsoft.com/office/drawing/2014/main" id="{390FB5AD-87C6-40C3-B390-6C2CA41188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E1B154-D15F-41CE-80B0-4425D6F43E7D}" type="slidenum">
              <a:rPr lang="en-PK" smtClean="0"/>
              <a:t>‹#›</a:t>
            </a:fld>
            <a:endParaRPr lang="en-PK"/>
          </a:p>
        </p:txBody>
      </p:sp>
    </p:spTree>
    <p:extLst>
      <p:ext uri="{BB962C8B-B14F-4D97-AF65-F5344CB8AC3E}">
        <p14:creationId xmlns:p14="http://schemas.microsoft.com/office/powerpoint/2010/main" val="4129402572"/>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Layout" Target="../slideLayouts/slideLayout2.xml" /></Relationships>
</file>

<file path=ppt/slides/_rels/slide10.xml.rels><?xml version="1.0" encoding="UTF-8" standalone="yes"?>
<Relationships xmlns="http://schemas.openxmlformats.org/package/2006/relationships"><Relationship Id="rId2" Type="http://schemas.openxmlformats.org/officeDocument/2006/relationships/image" Target="../media/image8.png" /><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2" Type="http://schemas.openxmlformats.org/officeDocument/2006/relationships/image" Target="../media/image9.png" /><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3" Type="http://schemas.openxmlformats.org/officeDocument/2006/relationships/image" Target="../media/image11.png" /><Relationship Id="rId2" Type="http://schemas.openxmlformats.org/officeDocument/2006/relationships/image" Target="../media/image10.png" /><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2" Type="http://schemas.openxmlformats.org/officeDocument/2006/relationships/image" Target="../media/image12.png" /><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2" Type="http://schemas.openxmlformats.org/officeDocument/2006/relationships/image" Target="../media/image13.png" /><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2" Type="http://schemas.openxmlformats.org/officeDocument/2006/relationships/image" Target="../media/image14.jpeg" /><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 /></Relationships>
</file>

<file path=ppt/slides/_rels/slide17.xml.rels><?xml version="1.0" encoding="UTF-8" standalone="yes"?>
<Relationships xmlns="http://schemas.openxmlformats.org/package/2006/relationships"><Relationship Id="rId3" Type="http://schemas.openxmlformats.org/officeDocument/2006/relationships/image" Target="../media/image15.jpeg" /><Relationship Id="rId2" Type="http://schemas.openxmlformats.org/officeDocument/2006/relationships/notesSlide" Target="../notesSlides/notesSlide2.xml" /><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2" Type="http://schemas.openxmlformats.org/officeDocument/2006/relationships/image" Target="../media/image16.png" /><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2" Type="http://schemas.openxmlformats.org/officeDocument/2006/relationships/image" Target="../media/image17.png"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 /></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2" Type="http://schemas.openxmlformats.org/officeDocument/2006/relationships/image" Target="../media/image18.png" /><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2" Type="http://schemas.openxmlformats.org/officeDocument/2006/relationships/image" Target="../media/image19.png" /><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2" Type="http://schemas.openxmlformats.org/officeDocument/2006/relationships/image" Target="../media/image20.png" /><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3" Type="http://schemas.openxmlformats.org/officeDocument/2006/relationships/image" Target="../media/image21.png" /><Relationship Id="rId2" Type="http://schemas.openxmlformats.org/officeDocument/2006/relationships/notesSlide" Target="../notesSlides/notesSlide3.xml" /><Relationship Id="rId1" Type="http://schemas.openxmlformats.org/officeDocument/2006/relationships/slideLayout" Target="../slideLayouts/slideLayout2.xml" /><Relationship Id="rId6" Type="http://schemas.openxmlformats.org/officeDocument/2006/relationships/image" Target="../media/image24.png" /><Relationship Id="rId5" Type="http://schemas.openxmlformats.org/officeDocument/2006/relationships/image" Target="../media/image23.png" /><Relationship Id="rId4" Type="http://schemas.openxmlformats.org/officeDocument/2006/relationships/image" Target="../media/image22.png" /></Relationships>
</file>

<file path=ppt/slides/_rels/slide27.xml.rels><?xml version="1.0" encoding="UTF-8" standalone="yes"?>
<Relationships xmlns="http://schemas.openxmlformats.org/package/2006/relationships"><Relationship Id="rId3" Type="http://schemas.openxmlformats.org/officeDocument/2006/relationships/image" Target="../media/image26.png" /><Relationship Id="rId2" Type="http://schemas.openxmlformats.org/officeDocument/2006/relationships/image" Target="../media/image25.png" /><Relationship Id="rId1" Type="http://schemas.openxmlformats.org/officeDocument/2006/relationships/slideLayout" Target="../slideLayouts/slideLayout2.xml" /><Relationship Id="rId6" Type="http://schemas.openxmlformats.org/officeDocument/2006/relationships/image" Target="../media/image29.png" /><Relationship Id="rId5" Type="http://schemas.openxmlformats.org/officeDocument/2006/relationships/image" Target="../media/image28.png" /><Relationship Id="rId4" Type="http://schemas.openxmlformats.org/officeDocument/2006/relationships/image" Target="../media/image27.png" /></Relationships>
</file>

<file path=ppt/slides/_rels/slide28.xml.rels><?xml version="1.0" encoding="UTF-8" standalone="yes"?>
<Relationships xmlns="http://schemas.openxmlformats.org/package/2006/relationships"><Relationship Id="rId3" Type="http://schemas.openxmlformats.org/officeDocument/2006/relationships/image" Target="../media/image31.png" /><Relationship Id="rId7" Type="http://schemas.openxmlformats.org/officeDocument/2006/relationships/image" Target="../media/image35.png" /><Relationship Id="rId2" Type="http://schemas.openxmlformats.org/officeDocument/2006/relationships/image" Target="../media/image30.png" /><Relationship Id="rId1" Type="http://schemas.openxmlformats.org/officeDocument/2006/relationships/slideLayout" Target="../slideLayouts/slideLayout2.xml" /><Relationship Id="rId6" Type="http://schemas.openxmlformats.org/officeDocument/2006/relationships/image" Target="../media/image34.png" /><Relationship Id="rId5" Type="http://schemas.openxmlformats.org/officeDocument/2006/relationships/image" Target="../media/image33.png" /><Relationship Id="rId4" Type="http://schemas.openxmlformats.org/officeDocument/2006/relationships/image" Target="../media/image32.png" /></Relationships>
</file>

<file path=ppt/slides/_rels/slide29.xml.rels><?xml version="1.0" encoding="UTF-8" standalone="yes"?>
<Relationships xmlns="http://schemas.openxmlformats.org/package/2006/relationships"><Relationship Id="rId3" Type="http://schemas.openxmlformats.org/officeDocument/2006/relationships/image" Target="../media/image37.png" /><Relationship Id="rId2" Type="http://schemas.openxmlformats.org/officeDocument/2006/relationships/image" Target="../media/image36.png" /><Relationship Id="rId1" Type="http://schemas.openxmlformats.org/officeDocument/2006/relationships/slideLayout" Target="../slideLayouts/slideLayout2.xml" /><Relationship Id="rId4" Type="http://schemas.openxmlformats.org/officeDocument/2006/relationships/image" Target="../media/image38.png" /></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 /><Relationship Id="rId7" Type="http://schemas.openxmlformats.org/officeDocument/2006/relationships/image" Target="../media/image3.jpeg" /><Relationship Id="rId2" Type="http://schemas.openxmlformats.org/officeDocument/2006/relationships/diagramData" Target="../diagrams/data1.xml" /><Relationship Id="rId1" Type="http://schemas.openxmlformats.org/officeDocument/2006/relationships/slideLayout" Target="../slideLayouts/slideLayout18.xml" /><Relationship Id="rId6" Type="http://schemas.microsoft.com/office/2007/relationships/diagramDrawing" Target="../diagrams/drawing1.xml" /><Relationship Id="rId5" Type="http://schemas.openxmlformats.org/officeDocument/2006/relationships/diagramColors" Target="../diagrams/colors1.xml" /><Relationship Id="rId4" Type="http://schemas.openxmlformats.org/officeDocument/2006/relationships/diagramQuickStyle" Target="../diagrams/quickStyle1.xml" /></Relationships>
</file>

<file path=ppt/slides/_rels/slide30.xml.rels><?xml version="1.0" encoding="UTF-8" standalone="yes"?>
<Relationships xmlns="http://schemas.openxmlformats.org/package/2006/relationships"><Relationship Id="rId3" Type="http://schemas.openxmlformats.org/officeDocument/2006/relationships/image" Target="../media/image40.png" /><Relationship Id="rId2" Type="http://schemas.openxmlformats.org/officeDocument/2006/relationships/image" Target="../media/image39.png" /><Relationship Id="rId1" Type="http://schemas.openxmlformats.org/officeDocument/2006/relationships/slideLayout" Target="../slideLayouts/slideLayout2.xml" /></Relationships>
</file>

<file path=ppt/slides/_rels/slide31.xml.rels><?xml version="1.0" encoding="UTF-8" standalone="yes"?>
<Relationships xmlns="http://schemas.openxmlformats.org/package/2006/relationships"><Relationship Id="rId3" Type="http://schemas.openxmlformats.org/officeDocument/2006/relationships/image" Target="../media/image42.png" /><Relationship Id="rId2" Type="http://schemas.openxmlformats.org/officeDocument/2006/relationships/image" Target="../media/image41.png" /><Relationship Id="rId1" Type="http://schemas.openxmlformats.org/officeDocument/2006/relationships/slideLayout" Target="../slideLayouts/slideLayout2.xml" /></Relationships>
</file>

<file path=ppt/slides/_rels/slide32.xml.rels><?xml version="1.0" encoding="UTF-8" standalone="yes"?>
<Relationships xmlns="http://schemas.openxmlformats.org/package/2006/relationships"><Relationship Id="rId3" Type="http://schemas.openxmlformats.org/officeDocument/2006/relationships/image" Target="../media/image44.png" /><Relationship Id="rId2" Type="http://schemas.openxmlformats.org/officeDocument/2006/relationships/image" Target="../media/image43.png" /><Relationship Id="rId1" Type="http://schemas.openxmlformats.org/officeDocument/2006/relationships/slideLayout" Target="../slideLayouts/slideLayout2.xml" /></Relationships>
</file>

<file path=ppt/slides/_rels/slide33.xml.rels><?xml version="1.0" encoding="UTF-8" standalone="yes"?>
<Relationships xmlns="http://schemas.openxmlformats.org/package/2006/relationships"><Relationship Id="rId2" Type="http://schemas.openxmlformats.org/officeDocument/2006/relationships/image" Target="../media/image45.png" /><Relationship Id="rId1" Type="http://schemas.openxmlformats.org/officeDocument/2006/relationships/slideLayout" Target="../slideLayouts/slideLayout2.xml" /></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9.xml.rels><?xml version="1.0" encoding="UTF-8" standalone="yes"?>
<Relationships xmlns="http://schemas.openxmlformats.org/package/2006/relationships"><Relationship Id="rId3" Type="http://schemas.openxmlformats.org/officeDocument/2006/relationships/hyperlink" Target="https://ourworldindata.org/millennium-development-goals" TargetMode="External" /><Relationship Id="rId7" Type="http://schemas.openxmlformats.org/officeDocument/2006/relationships/hyperlink" Target="https://www.who.int/news-room/fact-sheets/detail/universal-health-coverage-(uhc)" TargetMode="External" /><Relationship Id="rId2" Type="http://schemas.openxmlformats.org/officeDocument/2006/relationships/hyperlink" Target="https://www.mdgmonitor.org/millennium-development-goals/" TargetMode="External" /><Relationship Id="rId1" Type="http://schemas.openxmlformats.org/officeDocument/2006/relationships/slideLayout" Target="../slideLayouts/slideLayout2.xml" /><Relationship Id="rId6" Type="http://schemas.openxmlformats.org/officeDocument/2006/relationships/hyperlink" Target="https://www.pmhealthprogram.gov.pk/" TargetMode="External" /><Relationship Id="rId5" Type="http://schemas.openxmlformats.org/officeDocument/2006/relationships/hyperlink" Target="https://unstats.un.org/sdgs/indicators/Global%20Indicator%20Framework%20after%20refinement_Eng.pdf" TargetMode="External" /><Relationship Id="rId4" Type="http://schemas.openxmlformats.org/officeDocument/2006/relationships/hyperlink" Target="http://www.aserpakistan.org/document/learning_resources/2014/Post_2015_Agenda/MDGs%20&amp;%20EFA%20Goals.pdf" TargetMode="External" /></Relationships>
</file>

<file path=ppt/slides/_rels/slide4.xml.rels><?xml version="1.0" encoding="UTF-8" standalone="yes"?>
<Relationships xmlns="http://schemas.openxmlformats.org/package/2006/relationships"><Relationship Id="rId2" Type="http://schemas.openxmlformats.org/officeDocument/2006/relationships/image" Target="../media/image4.png" /><Relationship Id="rId1" Type="http://schemas.openxmlformats.org/officeDocument/2006/relationships/slideLayout" Target="../slideLayouts/slideLayout18.xml" /></Relationships>
</file>

<file path=ppt/slides/_rels/slide40.xml.rels><?xml version="1.0" encoding="UTF-8" standalone="yes"?>
<Relationships xmlns="http://schemas.openxmlformats.org/package/2006/relationships"><Relationship Id="rId3" Type="http://schemas.openxmlformats.org/officeDocument/2006/relationships/image" Target="../media/image46.png" /><Relationship Id="rId2" Type="http://schemas.openxmlformats.org/officeDocument/2006/relationships/hyperlink" Target="https://reliefweb.int/report/world/can-mdgs-provide-pathway-social-justice-challenge-intersecting-inequalities" TargetMode="External" /><Relationship Id="rId1" Type="http://schemas.openxmlformats.org/officeDocument/2006/relationships/slideLayout" Target="../slideLayouts/slideLayout2.xml" /></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1.xml" /><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3790" y="685800"/>
            <a:ext cx="9682619" cy="4834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6674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2250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897" y="443346"/>
            <a:ext cx="10307782" cy="1049235"/>
          </a:xfrm>
        </p:spPr>
        <p:txBody>
          <a:bodyPr/>
          <a:lstStyle/>
          <a:p>
            <a:pPr>
              <a:lnSpc>
                <a:spcPts val="2250"/>
              </a:lnSpc>
              <a:spcBef>
                <a:spcPts val="2000"/>
              </a:spcBef>
              <a:spcAft>
                <a:spcPts val="1000"/>
              </a:spcAft>
            </a:pPr>
            <a:r>
              <a:rPr lang="en-US" dirty="0">
                <a:solidFill>
                  <a:srgbClr val="000000"/>
                </a:solidFill>
                <a:latin typeface="Cambria" panose="02040503050406030204" pitchFamily="18" charset="0"/>
              </a:rPr>
              <a:t>Millennium development goals and eye health</a:t>
            </a:r>
            <a:br>
              <a:rPr lang="en-US" dirty="0">
                <a:solidFill>
                  <a:srgbClr val="000000"/>
                </a:solidFill>
                <a:latin typeface="Cambria" panose="02040503050406030204" pitchFamily="18" charset="0"/>
              </a:rPr>
            </a:br>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16279" y="1147172"/>
            <a:ext cx="5348993" cy="418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276110" y="1903458"/>
            <a:ext cx="5915890" cy="258532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12121"/>
                </a:solidFill>
                <a:effectLst/>
                <a:uLnTx/>
                <a:uFillTx/>
                <a:latin typeface="Cambria" panose="02040503050406030204" pitchFamily="18" charset="0"/>
                <a:ea typeface="+mn-ea"/>
                <a:cs typeface="+mn-cs"/>
              </a:rPr>
              <a:t>In September 2000, world leaders made a commitment to build a more equitable, prosperous and safer world by 2015 and launched the Millennium Development Goals (MDGs).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12121"/>
                </a:solidFill>
                <a:effectLst/>
                <a:uLnTx/>
                <a:uFillTx/>
                <a:latin typeface="Cambria" panose="02040503050406030204" pitchFamily="18" charset="0"/>
                <a:ea typeface="+mn-ea"/>
                <a:cs typeface="+mn-cs"/>
              </a:rPr>
              <a:t>In the previous year, the World Health Organization and the International Agency for the Prevention of Blindness in partnership launched the global initiative to eliminate avoidable blindness by the year </a:t>
            </a:r>
            <a:r>
              <a:rPr kumimoji="0" lang="en-US" sz="1800" b="1" i="0" u="none" strike="noStrike" kern="1200" cap="none" spc="0" normalizeH="0" baseline="0" noProof="0" dirty="0">
                <a:ln>
                  <a:noFill/>
                </a:ln>
                <a:solidFill>
                  <a:srgbClr val="212121"/>
                </a:solidFill>
                <a:effectLst/>
                <a:uLnTx/>
                <a:uFillTx/>
                <a:latin typeface="Cambria" panose="02040503050406030204" pitchFamily="18" charset="0"/>
                <a:ea typeface="+mn-ea"/>
                <a:cs typeface="+mn-cs"/>
              </a:rPr>
              <a:t>2020–VISION 2020 the Right to Sight</a:t>
            </a:r>
            <a:endParaRPr kumimoji="0" lang="en-GB" sz="1800" b="1"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4" name="Oval 3"/>
          <p:cNvSpPr/>
          <p:nvPr/>
        </p:nvSpPr>
        <p:spPr>
          <a:xfrm>
            <a:off x="10390909" y="623744"/>
            <a:ext cx="1801091" cy="10468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Gill Sans MT" panose="020B0502020104020203"/>
                <a:ea typeface="+mn-ea"/>
                <a:cs typeface="+mn-cs"/>
              </a:rPr>
              <a:t>Horizontal integration </a:t>
            </a:r>
          </a:p>
        </p:txBody>
      </p:sp>
      <p:sp>
        <p:nvSpPr>
          <p:cNvPr id="5" name="Rectangle 4"/>
          <p:cNvSpPr/>
          <p:nvPr/>
        </p:nvSpPr>
        <p:spPr>
          <a:xfrm>
            <a:off x="816279" y="5568302"/>
            <a:ext cx="10058400"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212121"/>
                </a:solidFill>
                <a:effectLst/>
                <a:uLnTx/>
                <a:uFillTx/>
                <a:latin typeface="Roboto"/>
                <a:ea typeface="+mn-ea"/>
                <a:cs typeface="+mn-cs"/>
              </a:rPr>
              <a:t>Faal</a:t>
            </a:r>
            <a:r>
              <a:rPr kumimoji="0" lang="en-US" sz="1400" b="0" i="0" u="none" strike="noStrike" kern="1200" cap="none" spc="0" normalizeH="0" baseline="0" noProof="0" dirty="0">
                <a:ln>
                  <a:noFill/>
                </a:ln>
                <a:solidFill>
                  <a:srgbClr val="212121"/>
                </a:solidFill>
                <a:effectLst/>
                <a:uLnTx/>
                <a:uFillTx/>
                <a:latin typeface="Roboto"/>
                <a:ea typeface="+mn-ea"/>
                <a:cs typeface="+mn-cs"/>
              </a:rPr>
              <a:t> HB. Millennium development goals and eye health. Indian J </a:t>
            </a:r>
            <a:r>
              <a:rPr kumimoji="0" lang="en-US" sz="1400" b="0" i="0" u="none" strike="noStrike" kern="1200" cap="none" spc="0" normalizeH="0" baseline="0" noProof="0" dirty="0" err="1">
                <a:ln>
                  <a:noFill/>
                </a:ln>
                <a:solidFill>
                  <a:srgbClr val="212121"/>
                </a:solidFill>
                <a:effectLst/>
                <a:uLnTx/>
                <a:uFillTx/>
                <a:latin typeface="Roboto"/>
                <a:ea typeface="+mn-ea"/>
                <a:cs typeface="+mn-cs"/>
              </a:rPr>
              <a:t>Ophthalmol</a:t>
            </a:r>
            <a:r>
              <a:rPr kumimoji="0" lang="en-US" sz="1400" b="0" i="0" u="none" strike="noStrike" kern="1200" cap="none" spc="0" normalizeH="0" baseline="0" noProof="0" dirty="0">
                <a:ln>
                  <a:noFill/>
                </a:ln>
                <a:solidFill>
                  <a:srgbClr val="212121"/>
                </a:solidFill>
                <a:effectLst/>
                <a:uLnTx/>
                <a:uFillTx/>
                <a:latin typeface="Roboto"/>
                <a:ea typeface="+mn-ea"/>
                <a:cs typeface="+mn-cs"/>
              </a:rPr>
              <a:t>. 2012 Sep-Oct;60(5):411-5. </a:t>
            </a:r>
            <a:r>
              <a:rPr kumimoji="0" lang="en-US" sz="1400" b="0" i="0" u="none" strike="noStrike" kern="1200" cap="none" spc="0" normalizeH="0" baseline="0" noProof="0" dirty="0" err="1">
                <a:ln>
                  <a:noFill/>
                </a:ln>
                <a:solidFill>
                  <a:srgbClr val="212121"/>
                </a:solidFill>
                <a:effectLst/>
                <a:uLnTx/>
                <a:uFillTx/>
                <a:latin typeface="Roboto"/>
                <a:ea typeface="+mn-ea"/>
                <a:cs typeface="+mn-cs"/>
              </a:rPr>
              <a:t>doi</a:t>
            </a:r>
            <a:r>
              <a:rPr kumimoji="0" lang="en-US" sz="1400" b="0" i="0" u="none" strike="noStrike" kern="1200" cap="none" spc="0" normalizeH="0" baseline="0" noProof="0" dirty="0">
                <a:ln>
                  <a:noFill/>
                </a:ln>
                <a:solidFill>
                  <a:srgbClr val="212121"/>
                </a:solidFill>
                <a:effectLst/>
                <a:uLnTx/>
                <a:uFillTx/>
                <a:latin typeface="Roboto"/>
                <a:ea typeface="+mn-ea"/>
                <a:cs typeface="+mn-cs"/>
              </a:rPr>
              <a:t>: 10.4103/0301-4738.100538. PMID: 22944751; PMCID: PMC3491267.</a:t>
            </a:r>
            <a:endParaRPr kumimoji="0" lang="en-GB" sz="14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3226684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latin typeface="Cambria" panose="02040503050406030204" pitchFamily="18" charset="0"/>
              </a:rPr>
              <a:t>Millennium development goals and NCDs</a:t>
            </a:r>
            <a:br>
              <a:rPr lang="en-US" dirty="0">
                <a:solidFill>
                  <a:srgbClr val="000000"/>
                </a:solidFill>
                <a:latin typeface="Cambria" panose="02040503050406030204" pitchFamily="18" charset="0"/>
              </a:rPr>
            </a:br>
            <a:endParaRPr lang="en-GB" dirty="0"/>
          </a:p>
        </p:txBody>
      </p:sp>
      <p:sp>
        <p:nvSpPr>
          <p:cNvPr id="3" name="Content Placeholder 2"/>
          <p:cNvSpPr>
            <a:spLocks noGrp="1"/>
          </p:cNvSpPr>
          <p:nvPr>
            <p:ph idx="1"/>
          </p:nvPr>
        </p:nvSpPr>
        <p:spPr>
          <a:xfrm>
            <a:off x="5375564" y="2015732"/>
            <a:ext cx="6096000" cy="3450613"/>
          </a:xfrm>
        </p:spPr>
        <p:txBody>
          <a:bodyPr>
            <a:normAutofit/>
          </a:bodyPr>
          <a:lstStyle/>
          <a:p>
            <a:r>
              <a:rPr lang="en-US" dirty="0">
                <a:solidFill>
                  <a:srgbClr val="212529"/>
                </a:solidFill>
                <a:latin typeface="Open Sans"/>
              </a:rPr>
              <a:t>Many low- and middle-income countries are faced with a rising burden of NCDs while working to improve health outcomes to meet health-related MDGs.</a:t>
            </a:r>
          </a:p>
          <a:p>
            <a:r>
              <a:rPr lang="en-US" dirty="0">
                <a:solidFill>
                  <a:srgbClr val="212529"/>
                </a:solidFill>
                <a:latin typeface="Open Sans"/>
              </a:rPr>
              <a:t> LMIC face challenges in addressing both infectious and non-communicable diseases, which highlight the need of integrated interventions in addressing this double burden of disease</a:t>
            </a:r>
            <a:endParaRPr lang="en-GB" dirty="0"/>
          </a:p>
        </p:txBody>
      </p:sp>
      <p:sp>
        <p:nvSpPr>
          <p:cNvPr id="4" name="Rectangle 3"/>
          <p:cNvSpPr/>
          <p:nvPr/>
        </p:nvSpPr>
        <p:spPr>
          <a:xfrm>
            <a:off x="263236" y="5628323"/>
            <a:ext cx="9864436"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12529"/>
                </a:solidFill>
                <a:effectLst/>
                <a:uLnTx/>
                <a:uFillTx/>
                <a:latin typeface="Andes"/>
                <a:ea typeface="+mn-ea"/>
                <a:cs typeface="+mn-cs"/>
              </a:rPr>
              <a:t>Reference: Setting the Stage to Address the Dual Challenge of MDGs and NCDs</a:t>
            </a:r>
          </a:p>
        </p:txBody>
      </p:sp>
      <p:pic>
        <p:nvPicPr>
          <p:cNvPr id="5" name="Picture 4"/>
          <p:cNvPicPr>
            <a:picLocks noChangeAspect="1"/>
          </p:cNvPicPr>
          <p:nvPr/>
        </p:nvPicPr>
        <p:blipFill rotWithShape="1">
          <a:blip r:embed="rId2"/>
          <a:srcRect l="31094" t="37595" r="11305" b="48851"/>
          <a:stretch/>
        </p:blipFill>
        <p:spPr>
          <a:xfrm rot="19170214">
            <a:off x="5728855" y="2740505"/>
            <a:ext cx="5389419" cy="991501"/>
          </a:xfrm>
          <a:prstGeom prst="rect">
            <a:avLst/>
          </a:prstGeom>
        </p:spPr>
      </p:pic>
      <p:sp>
        <p:nvSpPr>
          <p:cNvPr id="6" name="AutoShape 2" descr="Millenniu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pic>
        <p:nvPicPr>
          <p:cNvPr id="7" name="Picture 6"/>
          <p:cNvPicPr>
            <a:picLocks noChangeAspect="1"/>
          </p:cNvPicPr>
          <p:nvPr/>
        </p:nvPicPr>
        <p:blipFill>
          <a:blip r:embed="rId3"/>
          <a:stretch>
            <a:fillRect/>
          </a:stretch>
        </p:blipFill>
        <p:spPr>
          <a:xfrm>
            <a:off x="460375" y="1853754"/>
            <a:ext cx="3973080" cy="3612591"/>
          </a:xfrm>
          <a:prstGeom prst="rect">
            <a:avLst/>
          </a:prstGeom>
        </p:spPr>
      </p:pic>
      <p:sp>
        <p:nvSpPr>
          <p:cNvPr id="8" name="Oval 7"/>
          <p:cNvSpPr/>
          <p:nvPr/>
        </p:nvSpPr>
        <p:spPr>
          <a:xfrm>
            <a:off x="10390909" y="448300"/>
            <a:ext cx="1801091" cy="10468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Gill Sans MT" panose="020B0502020104020203"/>
                <a:ea typeface="+mn-ea"/>
                <a:cs typeface="+mn-cs"/>
              </a:rPr>
              <a:t>Vertical integration </a:t>
            </a:r>
          </a:p>
        </p:txBody>
      </p:sp>
    </p:spTree>
    <p:extLst>
      <p:ext uri="{BB962C8B-B14F-4D97-AF65-F5344CB8AC3E}">
        <p14:creationId xmlns:p14="http://schemas.microsoft.com/office/powerpoint/2010/main" val="1926683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977030"/>
            <a:ext cx="8596668" cy="953370"/>
          </a:xfrm>
        </p:spPr>
        <p:txBody>
          <a:bodyPr>
            <a:normAutofit fontScale="90000"/>
          </a:bodyPr>
          <a:lstStyle/>
          <a:p>
            <a:pPr algn="ctr"/>
            <a:r>
              <a:rPr lang="en-US" sz="4000" dirty="0"/>
              <a:t>Key MDG achievements</a:t>
            </a:r>
            <a:br>
              <a:rPr lang="en-US" dirty="0"/>
            </a:br>
            <a:endParaRPr lang="en-US" dirty="0"/>
          </a:p>
        </p:txBody>
      </p:sp>
      <p:sp>
        <p:nvSpPr>
          <p:cNvPr id="3" name="Content Placeholder 2"/>
          <p:cNvSpPr>
            <a:spLocks noGrp="1"/>
          </p:cNvSpPr>
          <p:nvPr>
            <p:ph idx="1"/>
          </p:nvPr>
        </p:nvSpPr>
        <p:spPr>
          <a:xfrm>
            <a:off x="677334" y="1453715"/>
            <a:ext cx="10350884" cy="5431808"/>
          </a:xfrm>
        </p:spPr>
        <p:txBody>
          <a:bodyPr>
            <a:normAutofit/>
          </a:bodyPr>
          <a:lstStyle/>
          <a:p>
            <a:pPr marL="0" indent="0">
              <a:buNone/>
            </a:pPr>
            <a:endParaRPr lang="en-US" dirty="0"/>
          </a:p>
          <a:p>
            <a:endParaRPr lang="en-US" dirty="0"/>
          </a:p>
          <a:p>
            <a:r>
              <a:rPr lang="en-US" sz="2400" dirty="0">
                <a:latin typeface="Times New Roman" panose="02020603050405020304" pitchFamily="18" charset="0"/>
                <a:cs typeface="Times New Roman" panose="02020603050405020304" pitchFamily="18" charset="0"/>
              </a:rPr>
              <a:t>More than 1 billion people have been lifted out of extreme poverty (since 1990)</a:t>
            </a:r>
          </a:p>
          <a:p>
            <a:r>
              <a:rPr lang="en-US" sz="2400" dirty="0">
                <a:latin typeface="Times New Roman" panose="02020603050405020304" pitchFamily="18" charset="0"/>
                <a:cs typeface="Times New Roman" panose="02020603050405020304" pitchFamily="18" charset="0"/>
              </a:rPr>
              <a:t>Child mortality dropped by more than half (since 1990)</a:t>
            </a:r>
          </a:p>
          <a:p>
            <a:r>
              <a:rPr lang="en-US" sz="2400" dirty="0">
                <a:latin typeface="Times New Roman" panose="02020603050405020304" pitchFamily="18" charset="0"/>
                <a:cs typeface="Times New Roman" panose="02020603050405020304" pitchFamily="18" charset="0"/>
              </a:rPr>
              <a:t>The number of out-of-school children has dropped by almost more than half (since 1990)</a:t>
            </a:r>
          </a:p>
          <a:p>
            <a:r>
              <a:rPr lang="en-US" sz="2400" dirty="0">
                <a:latin typeface="Times New Roman" panose="02020603050405020304" pitchFamily="18" charset="0"/>
                <a:cs typeface="Times New Roman" panose="02020603050405020304" pitchFamily="18" charset="0"/>
              </a:rPr>
              <a:t>HIV/AIDS infections fell by almost 40 percent (since 2000)</a:t>
            </a:r>
          </a:p>
        </p:txBody>
      </p:sp>
      <p:pic>
        <p:nvPicPr>
          <p:cNvPr id="4" name="Picture 3"/>
          <p:cNvPicPr>
            <a:picLocks noChangeAspect="1"/>
          </p:cNvPicPr>
          <p:nvPr/>
        </p:nvPicPr>
        <p:blipFill>
          <a:blip r:embed="rId2"/>
          <a:stretch>
            <a:fillRect/>
          </a:stretch>
        </p:blipFill>
        <p:spPr>
          <a:xfrm>
            <a:off x="9105405" y="443584"/>
            <a:ext cx="1822862" cy="1066892"/>
          </a:xfrm>
          <a:prstGeom prst="rect">
            <a:avLst/>
          </a:prstGeom>
        </p:spPr>
      </p:pic>
    </p:spTree>
    <p:extLst>
      <p:ext uri="{BB962C8B-B14F-4D97-AF65-F5344CB8AC3E}">
        <p14:creationId xmlns:p14="http://schemas.microsoft.com/office/powerpoint/2010/main" val="237582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1193" y="187511"/>
            <a:ext cx="11373633" cy="594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5399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1078" y="2379624"/>
            <a:ext cx="8053213" cy="3170099"/>
          </a:xfrm>
          <a:prstGeom prst="rect">
            <a:avLst/>
          </a:prstGeom>
        </p:spPr>
        <p:txBody>
          <a:bodyPr wrap="square">
            <a:spAutoFit/>
          </a:bodyPr>
          <a:lstStyle/>
          <a:p>
            <a:endParaRPr lang="en-US" sz="2800" dirty="0"/>
          </a:p>
          <a:p>
            <a:endParaRPr lang="en-US" sz="2800" dirty="0"/>
          </a:p>
          <a:p>
            <a:pPr algn="just"/>
            <a:r>
              <a:rPr lang="en-US" sz="2800" dirty="0"/>
              <a:t>Pakistan has adopted 16 targets and 41 indicators against which progress towards achieving the Eight Goals of the MDG’s is measured</a:t>
            </a:r>
          </a:p>
          <a:p>
            <a:endParaRPr lang="en-US" sz="2800" dirty="0"/>
          </a:p>
          <a:p>
            <a:endParaRPr lang="en-US" sz="3200" dirty="0"/>
          </a:p>
        </p:txBody>
      </p:sp>
      <p:sp>
        <p:nvSpPr>
          <p:cNvPr id="2" name="Rectangle 1"/>
          <p:cNvSpPr/>
          <p:nvPr/>
        </p:nvSpPr>
        <p:spPr>
          <a:xfrm>
            <a:off x="637309" y="113437"/>
            <a:ext cx="11679381" cy="1200329"/>
          </a:xfrm>
          <a:prstGeom prst="rect">
            <a:avLst/>
          </a:prstGeom>
        </p:spPr>
        <p:txBody>
          <a:bodyPr wrap="square">
            <a:spAutoFit/>
          </a:bodyPr>
          <a:lstStyle/>
          <a:p>
            <a:pPr lvl="0" algn="ctr" defTabSz="914400">
              <a:spcBef>
                <a:spcPct val="0"/>
              </a:spcBef>
              <a:defRPr/>
            </a:pPr>
            <a:r>
              <a:rPr lang="en-US" sz="3600" b="1" dirty="0">
                <a:solidFill>
                  <a:prstClr val="black"/>
                </a:solidFill>
                <a:latin typeface="Times New Roman" panose="02020603050405020304" pitchFamily="18" charset="0"/>
                <a:cs typeface="Times New Roman" panose="02020603050405020304" pitchFamily="18" charset="0"/>
              </a:rPr>
              <a:t>Status of Millennium Development Goals </a:t>
            </a:r>
          </a:p>
          <a:p>
            <a:pPr lvl="0" algn="ctr" defTabSz="914400">
              <a:spcBef>
                <a:spcPct val="0"/>
              </a:spcBef>
              <a:defRPr/>
            </a:pPr>
            <a:r>
              <a:rPr lang="en-US" sz="3600" b="1" dirty="0">
                <a:solidFill>
                  <a:prstClr val="black"/>
                </a:solidFill>
                <a:latin typeface="Times New Roman" panose="02020603050405020304" pitchFamily="18" charset="0"/>
                <a:cs typeface="Times New Roman" panose="02020603050405020304" pitchFamily="18" charset="0"/>
              </a:rPr>
              <a:t>Pakistan 2015 </a:t>
            </a:r>
          </a:p>
        </p:txBody>
      </p:sp>
      <p:pic>
        <p:nvPicPr>
          <p:cNvPr id="3074" name="Picture 2" descr="MDGs: most indicators off-track - Newspaper - DAWN.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0403" y="1923581"/>
            <a:ext cx="3541597" cy="4158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52585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7D8EF-047A-99CA-CAE7-151A4B83BC5D}"/>
              </a:ext>
            </a:extLst>
          </p:cNvPr>
          <p:cNvSpPr>
            <a:spLocks noGrp="1"/>
          </p:cNvSpPr>
          <p:nvPr>
            <p:ph type="title"/>
          </p:nvPr>
        </p:nvSpPr>
        <p:spPr>
          <a:xfrm>
            <a:off x="707736" y="1350597"/>
            <a:ext cx="10515600" cy="1368688"/>
          </a:xfrm>
        </p:spPr>
        <p:txBody>
          <a:bodyPr>
            <a:normAutofit fontScale="90000"/>
          </a:bodyPr>
          <a:lstStyle/>
          <a:p>
            <a:pPr algn="ctr"/>
            <a:r>
              <a:rPr lang="en-US" sz="4800" b="1" dirty="0">
                <a:latin typeface="Times New Roman" panose="02020603050405020304" pitchFamily="18" charset="0"/>
                <a:cs typeface="Times New Roman" panose="02020603050405020304" pitchFamily="18" charset="0"/>
              </a:rPr>
              <a:t>Introducing Sustainable Development Goals (SDGs)</a:t>
            </a:r>
            <a:br>
              <a:rPr lang="en-US" sz="4800" b="1" dirty="0">
                <a:latin typeface="Times New Roman" panose="02020603050405020304" pitchFamily="18" charset="0"/>
                <a:cs typeface="Times New Roman" panose="02020603050405020304" pitchFamily="18" charset="0"/>
              </a:rPr>
            </a:br>
            <a:br>
              <a:rPr lang="en-US" sz="4800" b="1" dirty="0">
                <a:latin typeface="Times New Roman" panose="02020603050405020304" pitchFamily="18" charset="0"/>
                <a:cs typeface="Times New Roman" panose="02020603050405020304" pitchFamily="18" charset="0"/>
              </a:rPr>
            </a:br>
            <a:endParaRPr lang="en-PK" dirty="0">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8447D8EF-047A-99CA-CAE7-151A4B83BC5D}"/>
              </a:ext>
            </a:extLst>
          </p:cNvPr>
          <p:cNvSpPr txBox="1">
            <a:spLocks/>
          </p:cNvSpPr>
          <p:nvPr/>
        </p:nvSpPr>
        <p:spPr>
          <a:xfrm>
            <a:off x="707736" y="-380425"/>
            <a:ext cx="10515600" cy="136868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PK" sz="60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5" name="Text Placeholder 4"/>
          <p:cNvSpPr>
            <a:spLocks noGrp="1"/>
          </p:cNvSpPr>
          <p:nvPr>
            <p:ph type="body" idx="1"/>
          </p:nvPr>
        </p:nvSpPr>
        <p:spPr>
          <a:xfrm>
            <a:off x="498764" y="1579418"/>
            <a:ext cx="11693236" cy="5278582"/>
          </a:xfrm>
        </p:spPr>
        <p:txBody>
          <a:bodyPr>
            <a:normAutofit fontScale="92500" lnSpcReduction="10000"/>
          </a:bodyPr>
          <a:lstStyle/>
          <a:p>
            <a:pPr marL="228600" lvl="0" indent="-228600">
              <a:lnSpc>
                <a:spcPct val="120000"/>
              </a:lnSpc>
              <a:buClr>
                <a:srgbClr val="B71E42"/>
              </a:buClr>
              <a:buSzPct val="100000"/>
              <a:buFont typeface="Arial" panose="020B0604020202020204" pitchFamily="34" charset="0"/>
              <a:buChar char="•"/>
            </a:pPr>
            <a:r>
              <a:rPr lang="en-US" dirty="0">
                <a:solidFill>
                  <a:prstClr val="black"/>
                </a:solidFill>
                <a:latin typeface="Times New Roman" panose="02020603050405020304" pitchFamily="18" charset="0"/>
                <a:cs typeface="Times New Roman" panose="02020603050405020304" pitchFamily="18" charset="0"/>
              </a:rPr>
              <a:t>The legacy and achievements of </a:t>
            </a:r>
            <a:r>
              <a:rPr lang="en-US" dirty="0">
                <a:solidFill>
                  <a:srgbClr val="FF0000"/>
                </a:solidFill>
                <a:latin typeface="Times New Roman" panose="02020603050405020304" pitchFamily="18" charset="0"/>
                <a:cs typeface="Times New Roman" panose="02020603050405020304" pitchFamily="18" charset="0"/>
              </a:rPr>
              <a:t>the MDGs </a:t>
            </a:r>
            <a:r>
              <a:rPr lang="en-US" dirty="0">
                <a:solidFill>
                  <a:prstClr val="black"/>
                </a:solidFill>
                <a:latin typeface="Times New Roman" panose="02020603050405020304" pitchFamily="18" charset="0"/>
                <a:cs typeface="Times New Roman" panose="02020603050405020304" pitchFamily="18" charset="0"/>
              </a:rPr>
              <a:t>provide us </a:t>
            </a:r>
            <a:r>
              <a:rPr lang="en-US" dirty="0">
                <a:solidFill>
                  <a:srgbClr val="FF0000"/>
                </a:solidFill>
                <a:latin typeface="Times New Roman" panose="02020603050405020304" pitchFamily="18" charset="0"/>
                <a:cs typeface="Times New Roman" panose="02020603050405020304" pitchFamily="18" charset="0"/>
              </a:rPr>
              <a:t>with valuable lessons and experience </a:t>
            </a:r>
            <a:r>
              <a:rPr lang="en-US" dirty="0">
                <a:solidFill>
                  <a:prstClr val="black"/>
                </a:solidFill>
                <a:latin typeface="Times New Roman" panose="02020603050405020304" pitchFamily="18" charset="0"/>
                <a:cs typeface="Times New Roman" panose="02020603050405020304" pitchFamily="18" charset="0"/>
              </a:rPr>
              <a:t>to begin work on the </a:t>
            </a:r>
            <a:r>
              <a:rPr lang="en-US" dirty="0">
                <a:solidFill>
                  <a:srgbClr val="FF0000"/>
                </a:solidFill>
                <a:latin typeface="Times New Roman" panose="02020603050405020304" pitchFamily="18" charset="0"/>
                <a:cs typeface="Times New Roman" panose="02020603050405020304" pitchFamily="18" charset="0"/>
              </a:rPr>
              <a:t>new goals</a:t>
            </a:r>
            <a:r>
              <a:rPr lang="en-US" dirty="0">
                <a:solidFill>
                  <a:prstClr val="black"/>
                </a:solidFill>
                <a:latin typeface="Times New Roman" panose="02020603050405020304" pitchFamily="18" charset="0"/>
                <a:cs typeface="Times New Roman" panose="02020603050405020304" pitchFamily="18" charset="0"/>
              </a:rPr>
              <a:t> for unfinished job</a:t>
            </a:r>
          </a:p>
          <a:p>
            <a:pPr marL="228600" lvl="0" indent="-228600">
              <a:lnSpc>
                <a:spcPct val="120000"/>
              </a:lnSpc>
              <a:buClr>
                <a:srgbClr val="B71E42"/>
              </a:buClr>
              <a:buSzPct val="100000"/>
              <a:buFont typeface="Arial" panose="020B0604020202020204" pitchFamily="34" charset="0"/>
              <a:buChar char="•"/>
            </a:pPr>
            <a:endParaRPr lang="en-US" dirty="0">
              <a:solidFill>
                <a:prstClr val="black"/>
              </a:solidFill>
              <a:latin typeface="Times New Roman" panose="02020603050405020304" pitchFamily="18" charset="0"/>
              <a:cs typeface="Times New Roman" panose="02020603050405020304" pitchFamily="18" charset="0"/>
            </a:endParaRPr>
          </a:p>
          <a:p>
            <a:pPr marL="228600" lvl="0" indent="-228600">
              <a:lnSpc>
                <a:spcPct val="120000"/>
              </a:lnSpc>
              <a:buClr>
                <a:srgbClr val="B71E42"/>
              </a:buClr>
              <a:buSzPct val="100000"/>
              <a:buFont typeface="Arial" panose="020B0604020202020204" pitchFamily="34" charset="0"/>
              <a:buChar char="•"/>
            </a:pPr>
            <a:r>
              <a:rPr lang="en-US" dirty="0">
                <a:solidFill>
                  <a:prstClr val="black"/>
                </a:solidFill>
                <a:latin typeface="Times New Roman" panose="02020603050405020304" pitchFamily="18" charset="0"/>
                <a:cs typeface="Times New Roman" panose="02020603050405020304" pitchFamily="18" charset="0"/>
              </a:rPr>
              <a:t>We need to go the last mile on ending hunger, achieving full gender equality, improving health services and getting every child into school beyond primary</a:t>
            </a:r>
          </a:p>
          <a:p>
            <a:pPr marL="228600" lvl="0" indent="-228600">
              <a:lnSpc>
                <a:spcPct val="120000"/>
              </a:lnSpc>
              <a:buClr>
                <a:srgbClr val="B71E42"/>
              </a:buClr>
              <a:buSzPct val="100000"/>
              <a:buFont typeface="Arial" panose="020B0604020202020204" pitchFamily="34" charset="0"/>
              <a:buChar char="•"/>
            </a:pPr>
            <a:endParaRPr lang="en-US" dirty="0">
              <a:solidFill>
                <a:prstClr val="black"/>
              </a:solidFill>
              <a:latin typeface="Times New Roman" panose="02020603050405020304" pitchFamily="18" charset="0"/>
              <a:cs typeface="Times New Roman" panose="02020603050405020304" pitchFamily="18" charset="0"/>
            </a:endParaRPr>
          </a:p>
          <a:p>
            <a:pPr marL="228600" lvl="0" indent="-228600">
              <a:lnSpc>
                <a:spcPct val="120000"/>
              </a:lnSpc>
              <a:buClr>
                <a:srgbClr val="B71E42"/>
              </a:buClr>
              <a:buSzPct val="100000"/>
              <a:buFont typeface="Arial" panose="020B0604020202020204" pitchFamily="34" charset="0"/>
              <a:buChar char="•"/>
            </a:pPr>
            <a:r>
              <a:rPr lang="en-US" dirty="0">
                <a:solidFill>
                  <a:prstClr val="black"/>
                </a:solidFill>
                <a:latin typeface="Times New Roman" panose="02020603050405020304" pitchFamily="18" charset="0"/>
                <a:cs typeface="Times New Roman" panose="02020603050405020304" pitchFamily="18" charset="0"/>
              </a:rPr>
              <a:t>The SDGs are also an urgent call to shift the world onto a </a:t>
            </a:r>
            <a:r>
              <a:rPr lang="en-US" dirty="0">
                <a:solidFill>
                  <a:srgbClr val="FF0000"/>
                </a:solidFill>
                <a:latin typeface="Times New Roman" panose="02020603050405020304" pitchFamily="18" charset="0"/>
                <a:cs typeface="Times New Roman" panose="02020603050405020304" pitchFamily="18" charset="0"/>
              </a:rPr>
              <a:t>more sustainable path</a:t>
            </a:r>
          </a:p>
          <a:p>
            <a:pPr marL="228600" lvl="0" indent="-228600">
              <a:lnSpc>
                <a:spcPct val="120000"/>
              </a:lnSpc>
              <a:buClr>
                <a:srgbClr val="B71E42"/>
              </a:buClr>
              <a:buSzPct val="100000"/>
              <a:buFont typeface="Arial" panose="020B0604020202020204" pitchFamily="34" charset="0"/>
              <a:buChar char="•"/>
            </a:pPr>
            <a:endParaRPr lang="en-US" dirty="0">
              <a:solidFill>
                <a:srgbClr val="FF0000"/>
              </a:solidFill>
              <a:latin typeface="Times New Roman" panose="02020603050405020304" pitchFamily="18" charset="0"/>
              <a:cs typeface="Times New Roman" panose="02020603050405020304" pitchFamily="18" charset="0"/>
            </a:endParaRPr>
          </a:p>
          <a:p>
            <a:pPr marL="228600" lvl="0" indent="-228600">
              <a:lnSpc>
                <a:spcPct val="120000"/>
              </a:lnSpc>
              <a:buClr>
                <a:srgbClr val="B71E42"/>
              </a:buClr>
              <a:buSzPct val="100000"/>
              <a:buFont typeface="Arial" panose="020B0604020202020204" pitchFamily="34" charset="0"/>
              <a:buChar char="•"/>
            </a:pPr>
            <a:r>
              <a:rPr lang="en-US" dirty="0">
                <a:solidFill>
                  <a:prstClr val="black"/>
                </a:solidFill>
                <a:latin typeface="Times New Roman" panose="02020603050405020304" pitchFamily="18" charset="0"/>
                <a:cs typeface="Times New Roman" panose="02020603050405020304" pitchFamily="18" charset="0"/>
              </a:rPr>
              <a:t>The SDGs are a bold commitment to finish what we started, and tackle some of the more pressing challenges facing the world today. All </a:t>
            </a:r>
            <a:r>
              <a:rPr lang="en-US" dirty="0">
                <a:solidFill>
                  <a:srgbClr val="FF0000"/>
                </a:solidFill>
                <a:latin typeface="Times New Roman" panose="02020603050405020304" pitchFamily="18" charset="0"/>
                <a:cs typeface="Times New Roman" panose="02020603050405020304" pitchFamily="18" charset="0"/>
              </a:rPr>
              <a:t>17 Goals </a:t>
            </a:r>
            <a:r>
              <a:rPr lang="en-US" dirty="0">
                <a:solidFill>
                  <a:prstClr val="black"/>
                </a:solidFill>
                <a:latin typeface="Times New Roman" panose="02020603050405020304" pitchFamily="18" charset="0"/>
                <a:cs typeface="Times New Roman" panose="02020603050405020304" pitchFamily="18" charset="0"/>
              </a:rPr>
              <a:t>interconnect, meaning </a:t>
            </a:r>
            <a:r>
              <a:rPr lang="en-US" dirty="0">
                <a:solidFill>
                  <a:srgbClr val="FF0000"/>
                </a:solidFill>
                <a:latin typeface="Times New Roman" panose="02020603050405020304" pitchFamily="18" charset="0"/>
                <a:cs typeface="Times New Roman" panose="02020603050405020304" pitchFamily="18" charset="0"/>
              </a:rPr>
              <a:t>success in one affects success for others</a:t>
            </a:r>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96784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Sustainable Development Summit 2015</a:t>
            </a:r>
            <a:endParaRPr lang="en-GB" dirty="0"/>
          </a:p>
        </p:txBody>
      </p:sp>
      <p:pic>
        <p:nvPicPr>
          <p:cNvPr id="3074" name="Picture 2" descr="C:\Users\Kensuke.Matsueda\Desktop\unofficial languages\Dr Nabarro\644097.jpg"/>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719618" y="1610435"/>
            <a:ext cx="8052179" cy="4612943"/>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F523C224-166D-43C4-A732-9A5417B670D5}" type="slidenum">
              <a:rPr lang="en-GB" smtClean="0"/>
              <a:t>17</a:t>
            </a:fld>
            <a:endParaRPr lang="en-GB"/>
          </a:p>
        </p:txBody>
      </p:sp>
    </p:spTree>
    <p:extLst>
      <p:ext uri="{BB962C8B-B14F-4D97-AF65-F5344CB8AC3E}">
        <p14:creationId xmlns:p14="http://schemas.microsoft.com/office/powerpoint/2010/main" val="5026076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48575" y="518615"/>
            <a:ext cx="10028691" cy="6045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15552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0626" y="1050877"/>
            <a:ext cx="9662615" cy="5071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6053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7D8EF-047A-99CA-CAE7-151A4B83BC5D}"/>
              </a:ext>
            </a:extLst>
          </p:cNvPr>
          <p:cNvSpPr>
            <a:spLocks noGrp="1"/>
          </p:cNvSpPr>
          <p:nvPr>
            <p:ph type="title"/>
          </p:nvPr>
        </p:nvSpPr>
        <p:spPr>
          <a:xfrm>
            <a:off x="831850" y="2195725"/>
            <a:ext cx="10515600" cy="1368688"/>
          </a:xfrm>
        </p:spPr>
        <p:txBody>
          <a:bodyPr>
            <a:normAutofit fontScale="90000"/>
          </a:bodyPr>
          <a:lstStyle/>
          <a:p>
            <a:pPr algn="ctr"/>
            <a:r>
              <a:rPr lang="en-US" sz="4800" b="1" dirty="0">
                <a:latin typeface="Times New Roman" panose="02020603050405020304" pitchFamily="18" charset="0"/>
                <a:cs typeface="Times New Roman" panose="02020603050405020304" pitchFamily="18" charset="0"/>
              </a:rPr>
              <a:t>Millennium Development Goals (MDGs) and Sustainable Development Goals (SDGs)</a:t>
            </a:r>
            <a:br>
              <a:rPr lang="en-US" sz="4800" b="1" dirty="0">
                <a:latin typeface="Times New Roman" panose="02020603050405020304" pitchFamily="18" charset="0"/>
                <a:cs typeface="Times New Roman" panose="02020603050405020304" pitchFamily="18" charset="0"/>
              </a:rPr>
            </a:br>
            <a:br>
              <a:rPr lang="en-US" sz="4800" b="1" dirty="0">
                <a:latin typeface="Times New Roman" panose="02020603050405020304" pitchFamily="18" charset="0"/>
                <a:cs typeface="Times New Roman" panose="02020603050405020304" pitchFamily="18" charset="0"/>
              </a:rPr>
            </a:br>
            <a:endParaRPr lang="en-PK" dirty="0">
              <a:latin typeface="Times New Roman" panose="02020603050405020304" pitchFamily="18" charset="0"/>
              <a:cs typeface="Times New Roman" panose="02020603050405020304" pitchFamily="18" charset="0"/>
            </a:endParaRPr>
          </a:p>
        </p:txBody>
      </p:sp>
      <p:sp>
        <p:nvSpPr>
          <p:cNvPr id="3" name="Text Placeholder 2">
            <a:extLst>
              <a:ext uri="{FF2B5EF4-FFF2-40B4-BE49-F238E27FC236}">
                <a16:creationId xmlns:a16="http://schemas.microsoft.com/office/drawing/2014/main" id="{31C7E52F-BD9F-734E-FEFD-95C8FAD74775}"/>
              </a:ext>
            </a:extLst>
          </p:cNvPr>
          <p:cNvSpPr>
            <a:spLocks noGrp="1"/>
          </p:cNvSpPr>
          <p:nvPr>
            <p:ph type="body" idx="1"/>
          </p:nvPr>
        </p:nvSpPr>
        <p:spPr>
          <a:xfrm>
            <a:off x="831850" y="4060075"/>
            <a:ext cx="10515600" cy="1065378"/>
          </a:xfrm>
          <a:solidFill>
            <a:schemeClr val="accent4">
              <a:lumMod val="75000"/>
            </a:schemeClr>
          </a:solidFill>
        </p:spPr>
        <p:txBody>
          <a:bodyPr>
            <a:noAutofit/>
          </a:bodyPr>
          <a:lstStyle/>
          <a:p>
            <a:pPr algn="ctr">
              <a:lnSpc>
                <a:spcPct val="100000"/>
              </a:lnSpc>
            </a:pPr>
            <a:r>
              <a:rPr lang="en-US" sz="2000" b="1" dirty="0">
                <a:solidFill>
                  <a:prstClr val="black"/>
                </a:solidFill>
                <a:latin typeface="Times New Roman" panose="02020603050405020304" pitchFamily="18" charset="0"/>
                <a:ea typeface="+mj-ea"/>
                <a:cs typeface="Times New Roman" panose="02020603050405020304" pitchFamily="18" charset="0"/>
              </a:rPr>
              <a:t>Module: </a:t>
            </a:r>
            <a:r>
              <a:rPr lang="en-US" sz="2000" b="1" dirty="0" err="1">
                <a:solidFill>
                  <a:prstClr val="black"/>
                </a:solidFill>
                <a:latin typeface="Times New Roman" panose="02020603050405020304" pitchFamily="18" charset="0"/>
                <a:ea typeface="+mj-ea"/>
                <a:cs typeface="Times New Roman" panose="02020603050405020304" pitchFamily="18" charset="0"/>
              </a:rPr>
              <a:t>ll</a:t>
            </a:r>
            <a:r>
              <a:rPr lang="en-US" sz="2000" b="1" dirty="0">
                <a:solidFill>
                  <a:prstClr val="black"/>
                </a:solidFill>
                <a:latin typeface="Times New Roman" panose="02020603050405020304" pitchFamily="18" charset="0"/>
                <a:ea typeface="+mj-ea"/>
                <a:cs typeface="Times New Roman" panose="02020603050405020304" pitchFamily="18" charset="0"/>
              </a:rPr>
              <a:t> -Special Senses-</a:t>
            </a:r>
            <a:r>
              <a:rPr lang="en-US" sz="2000" b="1" dirty="0" err="1">
                <a:solidFill>
                  <a:prstClr val="black"/>
                </a:solidFill>
                <a:latin typeface="Times New Roman" panose="02020603050405020304" pitchFamily="18" charset="0"/>
                <a:ea typeface="+mj-ea"/>
                <a:cs typeface="Times New Roman" panose="02020603050405020304" pitchFamily="18" charset="0"/>
              </a:rPr>
              <a:t>ll</a:t>
            </a:r>
            <a:r>
              <a:rPr lang="en-US" sz="2000" b="1" dirty="0">
                <a:solidFill>
                  <a:prstClr val="black"/>
                </a:solidFill>
                <a:latin typeface="Times New Roman" panose="02020603050405020304" pitchFamily="18" charset="0"/>
                <a:ea typeface="+mj-ea"/>
                <a:cs typeface="Times New Roman" panose="02020603050405020304" pitchFamily="18" charset="0"/>
              </a:rPr>
              <a:t> </a:t>
            </a:r>
          </a:p>
          <a:p>
            <a:pPr algn="ctr">
              <a:lnSpc>
                <a:spcPct val="100000"/>
              </a:lnSpc>
            </a:pPr>
            <a:r>
              <a:rPr lang="en-US" sz="1800" b="1" dirty="0">
                <a:solidFill>
                  <a:prstClr val="black"/>
                </a:solidFill>
                <a:latin typeface="Times New Roman" panose="02020603050405020304" pitchFamily="18" charset="0"/>
                <a:ea typeface="+mj-ea"/>
                <a:cs typeface="Times New Roman" panose="02020603050405020304" pitchFamily="18" charset="0"/>
              </a:rPr>
              <a:t>Ophthalmology (EYE)</a:t>
            </a:r>
            <a:endParaRPr lang="en-PK" sz="1100" b="1" dirty="0">
              <a:solidFill>
                <a:schemeClr val="tx1"/>
              </a:solidFill>
            </a:endParaRPr>
          </a:p>
        </p:txBody>
      </p:sp>
      <p:sp>
        <p:nvSpPr>
          <p:cNvPr id="4" name="Title 1">
            <a:extLst>
              <a:ext uri="{FF2B5EF4-FFF2-40B4-BE49-F238E27FC236}">
                <a16:creationId xmlns:a16="http://schemas.microsoft.com/office/drawing/2014/main" id="{8447D8EF-047A-99CA-CAE7-151A4B83BC5D}"/>
              </a:ext>
            </a:extLst>
          </p:cNvPr>
          <p:cNvSpPr txBox="1">
            <a:spLocks/>
          </p:cNvSpPr>
          <p:nvPr/>
        </p:nvSpPr>
        <p:spPr>
          <a:xfrm>
            <a:off x="831850" y="663704"/>
            <a:ext cx="10515600" cy="136868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endParaRPr lang="en-PK"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82877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is new and different </a:t>
            </a:r>
            <a:br>
              <a:rPr lang="en-US" dirty="0"/>
            </a:br>
            <a:r>
              <a:rPr lang="en-US" dirty="0"/>
              <a:t>about the 17 SDGs?</a:t>
            </a:r>
          </a:p>
        </p:txBody>
      </p:sp>
      <p:sp>
        <p:nvSpPr>
          <p:cNvPr id="3" name="Content Placeholder 2"/>
          <p:cNvSpPr>
            <a:spLocks noGrp="1"/>
          </p:cNvSpPr>
          <p:nvPr>
            <p:ph idx="1"/>
          </p:nvPr>
        </p:nvSpPr>
        <p:spPr/>
        <p:txBody>
          <a:bodyPr>
            <a:normAutofit fontScale="92500" lnSpcReduction="20000"/>
          </a:bodyPr>
          <a:lstStyle/>
          <a:p>
            <a:pPr marL="0" indent="0" algn="ctr">
              <a:buNone/>
            </a:pPr>
            <a:r>
              <a:rPr lang="en-US" sz="3200" dirty="0"/>
              <a:t>First, and most important, these Goals apply to </a:t>
            </a:r>
            <a:r>
              <a:rPr lang="en-US" sz="3200" i="1" dirty="0"/>
              <a:t>every</a:t>
            </a:r>
            <a:r>
              <a:rPr lang="en-US" sz="3200" dirty="0"/>
              <a:t> nation and every sector. Cities, businesses, schools, organizations, </a:t>
            </a:r>
            <a:r>
              <a:rPr lang="en-US" sz="3200" i="1" dirty="0"/>
              <a:t>all</a:t>
            </a:r>
            <a:r>
              <a:rPr lang="en-US" sz="3200" dirty="0"/>
              <a:t> are challenged to act. This is called </a:t>
            </a:r>
          </a:p>
          <a:p>
            <a:pPr marL="0" indent="0" algn="ctr">
              <a:buNone/>
            </a:pPr>
            <a:endParaRPr lang="en-US" dirty="0"/>
          </a:p>
          <a:p>
            <a:pPr marL="0" indent="0" algn="ctr">
              <a:buNone/>
            </a:pPr>
            <a:r>
              <a:rPr lang="en-US" sz="9600" dirty="0"/>
              <a:t>Universality</a:t>
            </a:r>
          </a:p>
        </p:txBody>
      </p:sp>
    </p:spTree>
    <p:extLst>
      <p:ext uri="{BB962C8B-B14F-4D97-AF65-F5344CB8AC3E}">
        <p14:creationId xmlns:p14="http://schemas.microsoft.com/office/powerpoint/2010/main" val="1437046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3618" y="2171856"/>
            <a:ext cx="10515600" cy="5044198"/>
          </a:xfrm>
        </p:spPr>
        <p:txBody>
          <a:bodyPr/>
          <a:lstStyle/>
          <a:p>
            <a:pPr marL="0" indent="0" algn="ctr">
              <a:buNone/>
            </a:pPr>
            <a:r>
              <a:rPr lang="en-US" sz="3200" dirty="0"/>
              <a:t>Second, it is recognized that the Goals are all inter-connected, in a system. We cannot aim to achieve just one Goal. We must achieve them all. This is called</a:t>
            </a:r>
          </a:p>
          <a:p>
            <a:pPr marL="0" indent="0" algn="ctr">
              <a:buNone/>
            </a:pPr>
            <a:r>
              <a:rPr lang="en-US" sz="9600" dirty="0"/>
              <a:t>Integration</a:t>
            </a:r>
          </a:p>
        </p:txBody>
      </p:sp>
    </p:spTree>
    <p:extLst>
      <p:ext uri="{BB962C8B-B14F-4D97-AF65-F5344CB8AC3E}">
        <p14:creationId xmlns:p14="http://schemas.microsoft.com/office/powerpoint/2010/main" val="136561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018517"/>
            <a:ext cx="10515600" cy="4839483"/>
          </a:xfrm>
        </p:spPr>
        <p:txBody>
          <a:bodyPr/>
          <a:lstStyle/>
          <a:p>
            <a:pPr marL="0" indent="0" algn="ctr">
              <a:buNone/>
            </a:pPr>
            <a:r>
              <a:rPr lang="en-US" sz="3200" dirty="0"/>
              <a:t>And finally, it is widely recognized that achieving these Goals involves making very big, fundamental changes in how we live on Earth. This is called</a:t>
            </a:r>
          </a:p>
          <a:p>
            <a:pPr marL="0" indent="0" algn="ctr">
              <a:spcBef>
                <a:spcPts val="3400"/>
              </a:spcBef>
              <a:buNone/>
            </a:pPr>
            <a:r>
              <a:rPr lang="en-US" sz="9600" dirty="0"/>
              <a:t>Transformation</a:t>
            </a:r>
          </a:p>
        </p:txBody>
      </p:sp>
    </p:spTree>
    <p:extLst>
      <p:ext uri="{BB962C8B-B14F-4D97-AF65-F5344CB8AC3E}">
        <p14:creationId xmlns:p14="http://schemas.microsoft.com/office/powerpoint/2010/main" val="87235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itle 2"/>
          <p:cNvSpPr>
            <a:spLocks noGrp="1"/>
          </p:cNvSpPr>
          <p:nvPr>
            <p:ph type="title"/>
          </p:nvPr>
        </p:nvSpPr>
        <p:spPr>
          <a:xfrm>
            <a:off x="514918" y="282054"/>
            <a:ext cx="8596668" cy="1320800"/>
          </a:xfrm>
        </p:spPr>
        <p:txBody>
          <a:bodyPr rtlCol="0">
            <a:normAutofit/>
          </a:bodyPr>
          <a:lstStyle/>
          <a:p>
            <a:pPr>
              <a:defRPr/>
            </a:pPr>
            <a:r>
              <a:rPr altLang="en-US" b="1" dirty="0">
                <a:latin typeface="+mn-lt"/>
                <a:ea typeface="ＭＳ Ｐゴシック" panose="020B0600070205080204" pitchFamily="34" charset="-128"/>
              </a:rPr>
              <a:t>The 2030 Sustainable Development Goals</a:t>
            </a:r>
          </a:p>
        </p:txBody>
      </p:sp>
      <p:sp>
        <p:nvSpPr>
          <p:cNvPr id="17411" name="Content Placeholder 1"/>
          <p:cNvSpPr>
            <a:spLocks noGrp="1"/>
          </p:cNvSpPr>
          <p:nvPr>
            <p:ph idx="1"/>
          </p:nvPr>
        </p:nvSpPr>
        <p:spPr>
          <a:xfrm>
            <a:off x="370971" y="1884908"/>
            <a:ext cx="11668835" cy="5336275"/>
          </a:xfrm>
        </p:spPr>
        <p:txBody>
          <a:bodyPr>
            <a:normAutofit/>
          </a:bodyPr>
          <a:lstStyle/>
          <a:p>
            <a:pPr eaLnBrk="1" hangingPunct="1"/>
            <a:r>
              <a:rPr lang="en-AU" altLang="en-US" sz="2800" dirty="0">
                <a:latin typeface="Arial" panose="020B0604020202020204" pitchFamily="34" charset="0"/>
                <a:ea typeface="ＭＳ Ｐゴシック" pitchFamily="34" charset="-128"/>
                <a:cs typeface="Arial" panose="020B0604020202020204" pitchFamily="34" charset="0"/>
              </a:rPr>
              <a:t>The main goals focus on the </a:t>
            </a:r>
            <a:r>
              <a:rPr lang="en-AU" altLang="en-US" sz="2800" b="1" dirty="0">
                <a:latin typeface="Arial" panose="020B0604020202020204" pitchFamily="34" charset="0"/>
                <a:ea typeface="ＭＳ Ｐゴシック" pitchFamily="34" charset="-128"/>
                <a:cs typeface="Arial" panose="020B0604020202020204" pitchFamily="34" charset="0"/>
              </a:rPr>
              <a:t>5 P</a:t>
            </a:r>
            <a:r>
              <a:rPr lang="en-AU" altLang="en-US" sz="2800" dirty="0">
                <a:latin typeface="Arial" panose="020B0604020202020204" pitchFamily="34" charset="0"/>
                <a:ea typeface="ＭＳ Ｐゴシック" pitchFamily="34" charset="-128"/>
                <a:cs typeface="Arial" panose="020B0604020202020204" pitchFamily="34" charset="0"/>
              </a:rPr>
              <a:t>s</a:t>
            </a:r>
          </a:p>
          <a:p>
            <a:pPr lvl="1"/>
            <a:r>
              <a:rPr lang="en-AU" altLang="en-US" sz="2800" b="1" dirty="0">
                <a:solidFill>
                  <a:srgbClr val="FF0000"/>
                </a:solidFill>
                <a:latin typeface="Arial" panose="020B0604020202020204" pitchFamily="34" charset="0"/>
                <a:ea typeface="ＭＳ Ｐゴシック" pitchFamily="34" charset="-128"/>
                <a:cs typeface="Arial" panose="020B0604020202020204" pitchFamily="34" charset="0"/>
              </a:rPr>
              <a:t>People</a:t>
            </a:r>
            <a:r>
              <a:rPr lang="en-AU" altLang="en-US" sz="2800" dirty="0">
                <a:latin typeface="Arial" panose="020B0604020202020204" pitchFamily="34" charset="0"/>
                <a:ea typeface="ＭＳ Ｐゴシック" pitchFamily="34" charset="-128"/>
                <a:cs typeface="Arial" panose="020B0604020202020204" pitchFamily="34" charset="0"/>
              </a:rPr>
              <a:t>: the wellbeing of all people</a:t>
            </a:r>
          </a:p>
          <a:p>
            <a:pPr lvl="1"/>
            <a:r>
              <a:rPr lang="en-AU" altLang="en-US" sz="2800" b="1" dirty="0">
                <a:solidFill>
                  <a:srgbClr val="FF0000"/>
                </a:solidFill>
                <a:latin typeface="Arial" panose="020B0604020202020204" pitchFamily="34" charset="0"/>
                <a:ea typeface="ＭＳ Ｐゴシック" pitchFamily="34" charset="-128"/>
                <a:cs typeface="Arial" panose="020B0604020202020204" pitchFamily="34" charset="0"/>
              </a:rPr>
              <a:t>Planet</a:t>
            </a:r>
            <a:r>
              <a:rPr lang="en-AU" altLang="en-US" sz="2800" dirty="0">
                <a:latin typeface="Arial" panose="020B0604020202020204" pitchFamily="34" charset="0"/>
                <a:ea typeface="ＭＳ Ｐゴシック" pitchFamily="34" charset="-128"/>
                <a:cs typeface="Arial" panose="020B0604020202020204" pitchFamily="34" charset="0"/>
              </a:rPr>
              <a:t>: protection of the earth’s ecosystems</a:t>
            </a:r>
          </a:p>
          <a:p>
            <a:pPr lvl="1"/>
            <a:r>
              <a:rPr lang="en-AU" altLang="en-US" sz="2800" b="1" dirty="0">
                <a:solidFill>
                  <a:srgbClr val="FF0000"/>
                </a:solidFill>
                <a:latin typeface="Arial" panose="020B0604020202020204" pitchFamily="34" charset="0"/>
                <a:ea typeface="ＭＳ Ｐゴシック" pitchFamily="34" charset="-128"/>
                <a:cs typeface="Arial" panose="020B0604020202020204" pitchFamily="34" charset="0"/>
              </a:rPr>
              <a:t>Prosperity</a:t>
            </a:r>
            <a:r>
              <a:rPr lang="en-AU" altLang="en-US" sz="2800" dirty="0">
                <a:latin typeface="Arial" panose="020B0604020202020204" pitchFamily="34" charset="0"/>
                <a:ea typeface="ＭＳ Ｐゴシック" pitchFamily="34" charset="-128"/>
                <a:cs typeface="Arial" panose="020B0604020202020204" pitchFamily="34" charset="0"/>
              </a:rPr>
              <a:t>: continued economic &amp; technological growth</a:t>
            </a:r>
          </a:p>
          <a:p>
            <a:pPr lvl="1"/>
            <a:r>
              <a:rPr lang="en-AU" altLang="en-US" sz="2800" b="1" dirty="0">
                <a:solidFill>
                  <a:srgbClr val="FF0000"/>
                </a:solidFill>
                <a:latin typeface="Arial" panose="020B0604020202020204" pitchFamily="34" charset="0"/>
                <a:ea typeface="ＭＳ Ｐゴシック" pitchFamily="34" charset="-128"/>
                <a:cs typeface="Arial" panose="020B0604020202020204" pitchFamily="34" charset="0"/>
              </a:rPr>
              <a:t>Peace</a:t>
            </a:r>
            <a:r>
              <a:rPr lang="en-AU" altLang="en-US" sz="2800" dirty="0">
                <a:latin typeface="Arial" panose="020B0604020202020204" pitchFamily="34" charset="0"/>
                <a:ea typeface="ＭＳ Ｐゴシック" pitchFamily="34" charset="-128"/>
                <a:cs typeface="Arial" panose="020B0604020202020204" pitchFamily="34" charset="0"/>
              </a:rPr>
              <a:t>: securing peace</a:t>
            </a:r>
          </a:p>
          <a:p>
            <a:pPr lvl="1"/>
            <a:r>
              <a:rPr lang="en-AU" altLang="en-US" sz="2800" b="1" dirty="0">
                <a:solidFill>
                  <a:srgbClr val="FF0000"/>
                </a:solidFill>
                <a:latin typeface="Arial" panose="020B0604020202020204" pitchFamily="34" charset="0"/>
                <a:ea typeface="ＭＳ Ｐゴシック" pitchFamily="34" charset="-128"/>
                <a:cs typeface="Arial" panose="020B0604020202020204" pitchFamily="34" charset="0"/>
              </a:rPr>
              <a:t>Partnership</a:t>
            </a:r>
            <a:r>
              <a:rPr lang="en-AU" altLang="en-US" sz="2800" dirty="0">
                <a:latin typeface="Arial" panose="020B0604020202020204" pitchFamily="34" charset="0"/>
                <a:ea typeface="ＭＳ Ｐゴシック" pitchFamily="34" charset="-128"/>
                <a:cs typeface="Arial" panose="020B0604020202020204" pitchFamily="34" charset="0"/>
              </a:rPr>
              <a:t>: improving international cooperation</a:t>
            </a:r>
          </a:p>
        </p:txBody>
      </p:sp>
      <p:pic>
        <p:nvPicPr>
          <p:cNvPr id="4" name="Picture 2" descr="C:\Users\Kensuke.Matsueda\Desktop\unofficial languages\Dr Nabarro\Infographic_five_elements (1).pn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111586" y="0"/>
            <a:ext cx="3314688" cy="242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31727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0343" y="250337"/>
            <a:ext cx="9603275" cy="1049235"/>
          </a:xfrm>
        </p:spPr>
        <p:txBody>
          <a:bodyPr/>
          <a:lstStyle/>
          <a:p>
            <a:r>
              <a:rPr lang="en-US" dirty="0"/>
              <a:t>Difference between MDGs and SDGs</a:t>
            </a:r>
          </a:p>
        </p:txBody>
      </p:sp>
      <p:pic>
        <p:nvPicPr>
          <p:cNvPr id="1945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8746" r="3168"/>
          <a:stretch/>
        </p:blipFill>
        <p:spPr bwMode="auto">
          <a:xfrm>
            <a:off x="763861" y="1385455"/>
            <a:ext cx="10638430" cy="4707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25417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8501951" y="1853754"/>
            <a:ext cx="3690049" cy="4186828"/>
          </a:xfrm>
          <a:prstGeom prst="rect">
            <a:avLst/>
          </a:prstGeom>
        </p:spPr>
      </p:pic>
      <p:sp>
        <p:nvSpPr>
          <p:cNvPr id="4" name="Content Placeholder 2"/>
          <p:cNvSpPr>
            <a:spLocks noGrp="1"/>
          </p:cNvSpPr>
          <p:nvPr>
            <p:ph type="title"/>
          </p:nvPr>
        </p:nvSpPr>
        <p:spPr/>
        <p:txBody>
          <a:bodyPr/>
          <a:lstStyle/>
          <a:p>
            <a:pPr algn="ctr"/>
            <a:r>
              <a:rPr lang="en-GB" b="1" dirty="0"/>
              <a:t>CURRENT STATUS OF MDGs &amp; SDGs </a:t>
            </a:r>
          </a:p>
        </p:txBody>
      </p:sp>
      <p:sp>
        <p:nvSpPr>
          <p:cNvPr id="6" name="Rectangle 5"/>
          <p:cNvSpPr/>
          <p:nvPr/>
        </p:nvSpPr>
        <p:spPr>
          <a:xfrm>
            <a:off x="1" y="2385398"/>
            <a:ext cx="8769926" cy="830997"/>
          </a:xfrm>
          <a:prstGeom prst="rect">
            <a:avLst/>
          </a:prstGeom>
        </p:spPr>
        <p:txBody>
          <a:bodyPr wrap="square">
            <a:spAutoFit/>
          </a:bodyPr>
          <a:lstStyle/>
          <a:p>
            <a:r>
              <a:rPr lang="en-GB" sz="2400" b="1" dirty="0"/>
              <a:t>https://www.sdgpakistan.pk/uploads/pub/Pak_SDGs_Status_Report_2021.pdf</a:t>
            </a:r>
          </a:p>
        </p:txBody>
      </p:sp>
    </p:spTree>
    <p:extLst>
      <p:ext uri="{BB962C8B-B14F-4D97-AF65-F5344CB8AC3E}">
        <p14:creationId xmlns:p14="http://schemas.microsoft.com/office/powerpoint/2010/main" val="1740908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30700" t="23684" r="10488" b="14803"/>
          <a:stretch/>
        </p:blipFill>
        <p:spPr>
          <a:xfrm>
            <a:off x="4379495" y="2009274"/>
            <a:ext cx="7652084" cy="2691554"/>
          </a:xfrm>
          <a:prstGeom prst="rect">
            <a:avLst/>
          </a:prstGeom>
        </p:spPr>
      </p:pic>
      <p:pic>
        <p:nvPicPr>
          <p:cNvPr id="9" name="Picture 8"/>
          <p:cNvPicPr>
            <a:picLocks noChangeAspect="1"/>
          </p:cNvPicPr>
          <p:nvPr/>
        </p:nvPicPr>
        <p:blipFill rotWithShape="1">
          <a:blip r:embed="rId4"/>
          <a:srcRect l="33012" t="56250" r="12614" b="14309"/>
          <a:stretch/>
        </p:blipFill>
        <p:spPr>
          <a:xfrm>
            <a:off x="842211" y="274893"/>
            <a:ext cx="10212643" cy="1479885"/>
          </a:xfrm>
          <a:prstGeom prst="rect">
            <a:avLst/>
          </a:prstGeom>
        </p:spPr>
      </p:pic>
      <p:sp>
        <p:nvSpPr>
          <p:cNvPr id="2" name="Title 1"/>
          <p:cNvSpPr>
            <a:spLocks noGrp="1"/>
          </p:cNvSpPr>
          <p:nvPr>
            <p:ph type="title"/>
          </p:nvPr>
        </p:nvSpPr>
        <p:spPr>
          <a:xfrm>
            <a:off x="1451579" y="274893"/>
            <a:ext cx="9603275" cy="1049235"/>
          </a:xfrm>
        </p:spPr>
        <p:txBody>
          <a:bodyPr/>
          <a:lstStyle/>
          <a:p>
            <a:endParaRPr lang="en-GB" dirty="0"/>
          </a:p>
        </p:txBody>
      </p:sp>
      <p:pic>
        <p:nvPicPr>
          <p:cNvPr id="4" name="Picture 3"/>
          <p:cNvPicPr>
            <a:picLocks noChangeAspect="1"/>
          </p:cNvPicPr>
          <p:nvPr/>
        </p:nvPicPr>
        <p:blipFill rotWithShape="1">
          <a:blip r:embed="rId5"/>
          <a:srcRect l="32830" t="22862" r="12704" b="18585"/>
          <a:stretch/>
        </p:blipFill>
        <p:spPr>
          <a:xfrm>
            <a:off x="0" y="2159224"/>
            <a:ext cx="4199021" cy="4698776"/>
          </a:xfrm>
          <a:prstGeom prst="rect">
            <a:avLst/>
          </a:prstGeom>
        </p:spPr>
      </p:pic>
      <p:pic>
        <p:nvPicPr>
          <p:cNvPr id="7" name="Content Placeholder 6"/>
          <p:cNvPicPr>
            <a:picLocks noGrp="1" noChangeAspect="1"/>
          </p:cNvPicPr>
          <p:nvPr>
            <p:ph idx="1"/>
          </p:nvPr>
        </p:nvPicPr>
        <p:blipFill rotWithShape="1">
          <a:blip r:embed="rId6"/>
          <a:srcRect l="24953" t="25263" r="8768" b="12306"/>
          <a:stretch/>
        </p:blipFill>
        <p:spPr>
          <a:xfrm>
            <a:off x="4295274" y="4883587"/>
            <a:ext cx="7896726" cy="1974413"/>
          </a:xfrm>
          <a:prstGeom prst="rect">
            <a:avLst/>
          </a:prstGeom>
        </p:spPr>
      </p:pic>
    </p:spTree>
    <p:extLst>
      <p:ext uri="{BB962C8B-B14F-4D97-AF65-F5344CB8AC3E}">
        <p14:creationId xmlns:p14="http://schemas.microsoft.com/office/powerpoint/2010/main" val="815057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9921" t="22739" r="14487" b="37866"/>
          <a:stretch/>
        </p:blipFill>
        <p:spPr>
          <a:xfrm>
            <a:off x="2271073" y="-68886"/>
            <a:ext cx="7233146" cy="1555033"/>
          </a:xfrm>
          <a:prstGeom prst="rect">
            <a:avLst/>
          </a:prstGeom>
        </p:spPr>
      </p:pic>
      <p:sp>
        <p:nvSpPr>
          <p:cNvPr id="2" name="Title 1"/>
          <p:cNvSpPr>
            <a:spLocks noGrp="1"/>
          </p:cNvSpPr>
          <p:nvPr>
            <p:ph type="title"/>
          </p:nvPr>
        </p:nvSpPr>
        <p:spPr>
          <a:xfrm>
            <a:off x="1437725" y="1648041"/>
            <a:ext cx="9603275" cy="1049235"/>
          </a:xfrm>
        </p:spPr>
        <p:txBody>
          <a:bodyPr/>
          <a:lstStyle/>
          <a:p>
            <a:endParaRPr lang="en-GB" dirty="0"/>
          </a:p>
        </p:txBody>
      </p:sp>
      <p:pic>
        <p:nvPicPr>
          <p:cNvPr id="5" name="Picture 4"/>
          <p:cNvPicPr>
            <a:picLocks noChangeAspect="1"/>
          </p:cNvPicPr>
          <p:nvPr/>
        </p:nvPicPr>
        <p:blipFill rotWithShape="1">
          <a:blip r:embed="rId3"/>
          <a:srcRect l="32218" t="22633" r="12837" b="16572"/>
          <a:stretch/>
        </p:blipFill>
        <p:spPr>
          <a:xfrm>
            <a:off x="1" y="1648042"/>
            <a:ext cx="6096000" cy="2536032"/>
          </a:xfrm>
          <a:prstGeom prst="rect">
            <a:avLst/>
          </a:prstGeom>
        </p:spPr>
      </p:pic>
      <p:pic>
        <p:nvPicPr>
          <p:cNvPr id="8" name="Content Placeholder 7"/>
          <p:cNvPicPr>
            <a:picLocks noGrp="1" noChangeAspect="1"/>
          </p:cNvPicPr>
          <p:nvPr>
            <p:ph idx="1"/>
          </p:nvPr>
        </p:nvPicPr>
        <p:blipFill rotWithShape="1">
          <a:blip r:embed="rId4"/>
          <a:srcRect l="21698" t="28306" r="3110" b="15868"/>
          <a:stretch/>
        </p:blipFill>
        <p:spPr>
          <a:xfrm>
            <a:off x="-35709" y="4288802"/>
            <a:ext cx="4613563" cy="2569198"/>
          </a:xfrm>
          <a:prstGeom prst="rect">
            <a:avLst/>
          </a:prstGeom>
        </p:spPr>
      </p:pic>
      <p:pic>
        <p:nvPicPr>
          <p:cNvPr id="9" name="Picture 8"/>
          <p:cNvPicPr>
            <a:picLocks noChangeAspect="1"/>
          </p:cNvPicPr>
          <p:nvPr/>
        </p:nvPicPr>
        <p:blipFill rotWithShape="1">
          <a:blip r:embed="rId5"/>
          <a:srcRect l="24977" t="24526" r="4213" b="21307"/>
          <a:stretch/>
        </p:blipFill>
        <p:spPr>
          <a:xfrm>
            <a:off x="4918362" y="4288802"/>
            <a:ext cx="7273638" cy="2964873"/>
          </a:xfrm>
          <a:prstGeom prst="rect">
            <a:avLst/>
          </a:prstGeom>
        </p:spPr>
      </p:pic>
      <p:pic>
        <p:nvPicPr>
          <p:cNvPr id="10" name="Picture 9"/>
          <p:cNvPicPr>
            <a:picLocks noChangeAspect="1"/>
          </p:cNvPicPr>
          <p:nvPr/>
        </p:nvPicPr>
        <p:blipFill rotWithShape="1">
          <a:blip r:embed="rId6"/>
          <a:srcRect l="24232" t="22911" r="5490" b="21975"/>
          <a:stretch/>
        </p:blipFill>
        <p:spPr>
          <a:xfrm>
            <a:off x="6270255" y="1549959"/>
            <a:ext cx="5921745" cy="2718385"/>
          </a:xfrm>
          <a:prstGeom prst="rect">
            <a:avLst/>
          </a:prstGeom>
        </p:spPr>
      </p:pic>
    </p:spTree>
    <p:extLst>
      <p:ext uri="{BB962C8B-B14F-4D97-AF65-F5344CB8AC3E}">
        <p14:creationId xmlns:p14="http://schemas.microsoft.com/office/powerpoint/2010/main" val="2827922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4713" t="42614" r="13110" b="17803"/>
          <a:stretch/>
        </p:blipFill>
        <p:spPr>
          <a:xfrm>
            <a:off x="1704109" y="135126"/>
            <a:ext cx="7647709" cy="1492488"/>
          </a:xfrm>
          <a:prstGeom prst="rect">
            <a:avLst/>
          </a:prstGeom>
        </p:spPr>
      </p:pic>
      <p:sp>
        <p:nvSpPr>
          <p:cNvPr id="2" name="Title 1"/>
          <p:cNvSpPr>
            <a:spLocks noGrp="1"/>
          </p:cNvSpPr>
          <p:nvPr>
            <p:ph type="title"/>
          </p:nvPr>
        </p:nvSpPr>
        <p:spPr>
          <a:xfrm>
            <a:off x="135397" y="923182"/>
            <a:ext cx="9603275" cy="1049235"/>
          </a:xfrm>
        </p:spPr>
        <p:txBody>
          <a:bodyPr/>
          <a:lstStyle/>
          <a:p>
            <a:endParaRPr lang="en-GB" dirty="0"/>
          </a:p>
        </p:txBody>
      </p:sp>
      <p:pic>
        <p:nvPicPr>
          <p:cNvPr id="7" name="Content Placeholder 6"/>
          <p:cNvPicPr>
            <a:picLocks noGrp="1" noChangeAspect="1"/>
          </p:cNvPicPr>
          <p:nvPr>
            <p:ph idx="1"/>
          </p:nvPr>
        </p:nvPicPr>
        <p:blipFill rotWithShape="1">
          <a:blip r:embed="rId3"/>
          <a:srcRect l="32742" t="24127" r="11961" b="25291"/>
          <a:stretch/>
        </p:blipFill>
        <p:spPr>
          <a:xfrm>
            <a:off x="6747164" y="1518250"/>
            <a:ext cx="5284313" cy="1477002"/>
          </a:xfrm>
          <a:prstGeom prst="rect">
            <a:avLst/>
          </a:prstGeom>
        </p:spPr>
      </p:pic>
      <p:pic>
        <p:nvPicPr>
          <p:cNvPr id="5" name="Picture 4"/>
          <p:cNvPicPr>
            <a:picLocks noChangeAspect="1"/>
          </p:cNvPicPr>
          <p:nvPr/>
        </p:nvPicPr>
        <p:blipFill rotWithShape="1">
          <a:blip r:embed="rId4"/>
          <a:srcRect l="34454" t="29640" r="15819" b="13731"/>
          <a:stretch/>
        </p:blipFill>
        <p:spPr>
          <a:xfrm>
            <a:off x="-73872" y="1627614"/>
            <a:ext cx="6470074" cy="2576946"/>
          </a:xfrm>
          <a:prstGeom prst="rect">
            <a:avLst/>
          </a:prstGeom>
        </p:spPr>
      </p:pic>
      <p:pic>
        <p:nvPicPr>
          <p:cNvPr id="6" name="Picture 5"/>
          <p:cNvPicPr>
            <a:picLocks noChangeAspect="1"/>
          </p:cNvPicPr>
          <p:nvPr/>
        </p:nvPicPr>
        <p:blipFill rotWithShape="1">
          <a:blip r:embed="rId5"/>
          <a:srcRect l="35625" t="27368" r="15287" b="25283"/>
          <a:stretch/>
        </p:blipFill>
        <p:spPr>
          <a:xfrm>
            <a:off x="-147743" y="4294648"/>
            <a:ext cx="6386946" cy="2563352"/>
          </a:xfrm>
          <a:prstGeom prst="rect">
            <a:avLst/>
          </a:prstGeom>
        </p:spPr>
      </p:pic>
      <p:pic>
        <p:nvPicPr>
          <p:cNvPr id="8" name="Picture 7"/>
          <p:cNvPicPr>
            <a:picLocks noChangeAspect="1"/>
          </p:cNvPicPr>
          <p:nvPr/>
        </p:nvPicPr>
        <p:blipFill rotWithShape="1">
          <a:blip r:embed="rId6"/>
          <a:srcRect l="34285" t="30998" r="13429" b="35201"/>
          <a:stretch/>
        </p:blipFill>
        <p:spPr>
          <a:xfrm>
            <a:off x="6553200" y="2995251"/>
            <a:ext cx="5478278" cy="1299397"/>
          </a:xfrm>
          <a:prstGeom prst="rect">
            <a:avLst/>
          </a:prstGeom>
        </p:spPr>
      </p:pic>
      <p:pic>
        <p:nvPicPr>
          <p:cNvPr id="9" name="Picture 8"/>
          <p:cNvPicPr>
            <a:picLocks noChangeAspect="1"/>
          </p:cNvPicPr>
          <p:nvPr/>
        </p:nvPicPr>
        <p:blipFill rotWithShape="1">
          <a:blip r:embed="rId7"/>
          <a:srcRect l="35200" t="28314" r="14647" b="20359"/>
          <a:stretch/>
        </p:blipFill>
        <p:spPr>
          <a:xfrm>
            <a:off x="6287693" y="4294648"/>
            <a:ext cx="5768029" cy="2607529"/>
          </a:xfrm>
          <a:prstGeom prst="rect">
            <a:avLst/>
          </a:prstGeom>
        </p:spPr>
      </p:pic>
    </p:spTree>
    <p:extLst>
      <p:ext uri="{BB962C8B-B14F-4D97-AF65-F5344CB8AC3E}">
        <p14:creationId xmlns:p14="http://schemas.microsoft.com/office/powerpoint/2010/main" val="2041893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Content Placeholder 4"/>
          <p:cNvPicPr>
            <a:picLocks noGrp="1" noChangeAspect="1"/>
          </p:cNvPicPr>
          <p:nvPr>
            <p:ph idx="1"/>
          </p:nvPr>
        </p:nvPicPr>
        <p:blipFill rotWithShape="1">
          <a:blip r:embed="rId2"/>
          <a:srcRect l="31503" t="19470" r="12046" b="16270"/>
          <a:stretch/>
        </p:blipFill>
        <p:spPr>
          <a:xfrm>
            <a:off x="318656" y="2658273"/>
            <a:ext cx="3669880" cy="3214254"/>
          </a:xfrm>
          <a:prstGeom prst="rect">
            <a:avLst/>
          </a:prstGeom>
        </p:spPr>
      </p:pic>
      <p:pic>
        <p:nvPicPr>
          <p:cNvPr id="4" name="Picture 3"/>
          <p:cNvPicPr>
            <a:picLocks noChangeAspect="1"/>
          </p:cNvPicPr>
          <p:nvPr/>
        </p:nvPicPr>
        <p:blipFill rotWithShape="1">
          <a:blip r:embed="rId3"/>
          <a:srcRect l="32963" t="20549" r="13051" b="45360"/>
          <a:stretch/>
        </p:blipFill>
        <p:spPr>
          <a:xfrm>
            <a:off x="2590800" y="0"/>
            <a:ext cx="7024254" cy="2493818"/>
          </a:xfrm>
          <a:prstGeom prst="rect">
            <a:avLst/>
          </a:prstGeom>
        </p:spPr>
      </p:pic>
      <p:pic>
        <p:nvPicPr>
          <p:cNvPr id="6" name="Picture 5"/>
          <p:cNvPicPr>
            <a:picLocks noChangeAspect="1"/>
          </p:cNvPicPr>
          <p:nvPr/>
        </p:nvPicPr>
        <p:blipFill rotWithShape="1">
          <a:blip r:embed="rId4"/>
          <a:srcRect l="33708" t="41193" r="14647" b="14110"/>
          <a:stretch/>
        </p:blipFill>
        <p:spPr>
          <a:xfrm>
            <a:off x="4946073" y="2630564"/>
            <a:ext cx="6719454" cy="3269672"/>
          </a:xfrm>
          <a:prstGeom prst="rect">
            <a:avLst/>
          </a:prstGeom>
        </p:spPr>
      </p:pic>
    </p:spTree>
    <p:extLst>
      <p:ext uri="{BB962C8B-B14F-4D97-AF65-F5344CB8AC3E}">
        <p14:creationId xmlns:p14="http://schemas.microsoft.com/office/powerpoint/2010/main" val="4071343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348A2612-0B97-6A5F-FF30-9F1672285B5F}"/>
              </a:ext>
            </a:extLst>
          </p:cNvPr>
          <p:cNvGraphicFramePr/>
          <p:nvPr/>
        </p:nvGraphicFramePr>
        <p:xfrm>
          <a:off x="8029021" y="1358347"/>
          <a:ext cx="3622205" cy="49008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Box 2">
            <a:extLst>
              <a:ext uri="{FF2B5EF4-FFF2-40B4-BE49-F238E27FC236}">
                <a16:creationId xmlns:a16="http://schemas.microsoft.com/office/drawing/2014/main" id="{D4693239-95D4-A4AC-D1F9-51DA6377B7E4}"/>
              </a:ext>
            </a:extLst>
          </p:cNvPr>
          <p:cNvSpPr txBox="1">
            <a:spLocks noChangeArrowheads="1"/>
          </p:cNvSpPr>
          <p:nvPr/>
        </p:nvSpPr>
        <p:spPr bwMode="auto">
          <a:xfrm>
            <a:off x="385015" y="1775726"/>
            <a:ext cx="4104394" cy="4253435"/>
          </a:xfrm>
          <a:prstGeom prst="rect">
            <a:avLst/>
          </a:prstGeom>
          <a:solidFill>
            <a:srgbClr val="4F81BD"/>
          </a:solidFill>
          <a:ln w="38100">
            <a:solidFill>
              <a:srgbClr val="F2F2F2"/>
            </a:solidFill>
            <a:miter lim="800000"/>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Vision</a:t>
            </a:r>
            <a:endParaRPr kumimoji="0" lang="en-PK"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Highly recognized and accredited center of excellence in Medical Education, using evidence-based training techniques for development of highly competent health professionals, who are lifelong experiential learner and are socially accountable.</a:t>
            </a:r>
            <a:endParaRPr kumimoji="0" lang="en-PK"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PK" altLang="en-PK"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6F013661-C65A-861C-05F7-FD15E57EA36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005921" y="376022"/>
            <a:ext cx="1243965" cy="1293495"/>
          </a:xfrm>
          <a:prstGeom prst="rect">
            <a:avLst/>
          </a:prstGeom>
          <a:noFill/>
          <a:ln>
            <a:noFill/>
          </a:ln>
        </p:spPr>
      </p:pic>
      <p:sp>
        <p:nvSpPr>
          <p:cNvPr id="5" name="Title 1">
            <a:extLst>
              <a:ext uri="{FF2B5EF4-FFF2-40B4-BE49-F238E27FC236}">
                <a16:creationId xmlns:a16="http://schemas.microsoft.com/office/drawing/2014/main" id="{57274898-0D51-69F8-C3DD-3596B495DD56}"/>
              </a:ext>
            </a:extLst>
          </p:cNvPr>
          <p:cNvSpPr txBox="1">
            <a:spLocks/>
          </p:cNvSpPr>
          <p:nvPr/>
        </p:nvSpPr>
        <p:spPr>
          <a:xfrm>
            <a:off x="3641035" y="828839"/>
            <a:ext cx="5847522" cy="529508"/>
          </a:xfrm>
          <a:prstGeom prst="rect">
            <a:avLst/>
          </a:prstGeom>
          <a:solidFill>
            <a:schemeClr val="accent2"/>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Light" panose="020F0302020204030204"/>
                <a:ea typeface="+mj-ea"/>
                <a:cs typeface="+mj-cs"/>
              </a:rPr>
              <a:t>Vision &amp; Mission of RMU </a:t>
            </a:r>
            <a:endParaRPr kumimoji="0" lang="en-PK" sz="28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6" name="Text Box 2">
            <a:extLst>
              <a:ext uri="{FF2B5EF4-FFF2-40B4-BE49-F238E27FC236}">
                <a16:creationId xmlns:a16="http://schemas.microsoft.com/office/drawing/2014/main" id="{910744B2-EDCC-0236-779F-4A80DAE86A42}"/>
              </a:ext>
            </a:extLst>
          </p:cNvPr>
          <p:cNvSpPr txBox="1">
            <a:spLocks noChangeArrowheads="1"/>
          </p:cNvSpPr>
          <p:nvPr/>
        </p:nvSpPr>
        <p:spPr bwMode="auto">
          <a:xfrm>
            <a:off x="4576713" y="2842507"/>
            <a:ext cx="3976165" cy="3652703"/>
          </a:xfrm>
          <a:prstGeom prst="rect">
            <a:avLst/>
          </a:prstGeom>
          <a:solidFill>
            <a:srgbClr val="4F81BD"/>
          </a:solidFill>
          <a:ln w="38100">
            <a:solidFill>
              <a:srgbClr val="F2F2F2"/>
            </a:solidFill>
            <a:miter lim="800000"/>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Mission Statement</a:t>
            </a:r>
            <a:endParaRPr kumimoji="0" lang="en-PK"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To impart evidence-based research-oriented health professional education in order to provide best possible patient care and inculcate the values of mutual respect, ethical practice of healthcare and social accountability. </a:t>
            </a:r>
            <a:endParaRPr kumimoji="0" lang="en-PK"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PK" altLang="en-PK"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1919008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Content Placeholder 4"/>
          <p:cNvPicPr>
            <a:picLocks noGrp="1" noChangeAspect="1"/>
          </p:cNvPicPr>
          <p:nvPr>
            <p:ph idx="1"/>
          </p:nvPr>
        </p:nvPicPr>
        <p:blipFill rotWithShape="1">
          <a:blip r:embed="rId2"/>
          <a:srcRect l="34342" t="20821" r="14401" b="10328"/>
          <a:stretch/>
        </p:blipFill>
        <p:spPr>
          <a:xfrm>
            <a:off x="2479963" y="2255536"/>
            <a:ext cx="7398327" cy="3715773"/>
          </a:xfrm>
          <a:prstGeom prst="rect">
            <a:avLst/>
          </a:prstGeom>
        </p:spPr>
      </p:pic>
      <p:pic>
        <p:nvPicPr>
          <p:cNvPr id="4" name="Picture 3"/>
          <p:cNvPicPr>
            <a:picLocks noChangeAspect="1"/>
          </p:cNvPicPr>
          <p:nvPr/>
        </p:nvPicPr>
        <p:blipFill rotWithShape="1">
          <a:blip r:embed="rId3"/>
          <a:srcRect l="35413" t="23012" r="12518" b="41572"/>
          <a:stretch/>
        </p:blipFill>
        <p:spPr>
          <a:xfrm>
            <a:off x="2646218" y="-110836"/>
            <a:ext cx="6774873" cy="1662546"/>
          </a:xfrm>
          <a:prstGeom prst="rect">
            <a:avLst/>
          </a:prstGeom>
        </p:spPr>
      </p:pic>
    </p:spTree>
    <p:extLst>
      <p:ext uri="{BB962C8B-B14F-4D97-AF65-F5344CB8AC3E}">
        <p14:creationId xmlns:p14="http://schemas.microsoft.com/office/powerpoint/2010/main" val="25876500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4926" t="43561" r="14814" b="17045"/>
          <a:stretch/>
        </p:blipFill>
        <p:spPr>
          <a:xfrm>
            <a:off x="2983543" y="-111737"/>
            <a:ext cx="6539346" cy="1965491"/>
          </a:xfrm>
          <a:prstGeom prst="rect">
            <a:avLst/>
          </a:prstGeom>
        </p:spPr>
      </p:pic>
      <p:sp>
        <p:nvSpPr>
          <p:cNvPr id="2" name="Title 1"/>
          <p:cNvSpPr>
            <a:spLocks noGrp="1"/>
          </p:cNvSpPr>
          <p:nvPr>
            <p:ph type="title"/>
          </p:nvPr>
        </p:nvSpPr>
        <p:spPr/>
        <p:txBody>
          <a:bodyPr/>
          <a:lstStyle/>
          <a:p>
            <a:endParaRPr lang="en-GB"/>
          </a:p>
        </p:txBody>
      </p:sp>
      <p:pic>
        <p:nvPicPr>
          <p:cNvPr id="5" name="Content Placeholder 4"/>
          <p:cNvPicPr>
            <a:picLocks noGrp="1" noChangeAspect="1"/>
          </p:cNvPicPr>
          <p:nvPr>
            <p:ph idx="1"/>
          </p:nvPr>
        </p:nvPicPr>
        <p:blipFill rotWithShape="1">
          <a:blip r:embed="rId3"/>
          <a:srcRect l="33438" t="30202" r="13273" b="11965"/>
          <a:stretch/>
        </p:blipFill>
        <p:spPr>
          <a:xfrm>
            <a:off x="2410691" y="1853754"/>
            <a:ext cx="7855527" cy="4214537"/>
          </a:xfrm>
          <a:prstGeom prst="rect">
            <a:avLst/>
          </a:prstGeom>
        </p:spPr>
      </p:pic>
    </p:spTree>
    <p:extLst>
      <p:ext uri="{BB962C8B-B14F-4D97-AF65-F5344CB8AC3E}">
        <p14:creationId xmlns:p14="http://schemas.microsoft.com/office/powerpoint/2010/main" val="34897455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Content Placeholder 4"/>
          <p:cNvPicPr>
            <a:picLocks noGrp="1" noChangeAspect="1"/>
          </p:cNvPicPr>
          <p:nvPr>
            <p:ph idx="1"/>
          </p:nvPr>
        </p:nvPicPr>
        <p:blipFill rotWithShape="1">
          <a:blip r:embed="rId2"/>
          <a:srcRect l="32536" t="21076" r="11917" b="11451"/>
          <a:stretch/>
        </p:blipFill>
        <p:spPr>
          <a:xfrm>
            <a:off x="2590800" y="2008909"/>
            <a:ext cx="7509164" cy="4003963"/>
          </a:xfrm>
          <a:prstGeom prst="rect">
            <a:avLst/>
          </a:prstGeom>
        </p:spPr>
      </p:pic>
      <p:pic>
        <p:nvPicPr>
          <p:cNvPr id="4" name="Picture 3"/>
          <p:cNvPicPr>
            <a:picLocks noChangeAspect="1"/>
          </p:cNvPicPr>
          <p:nvPr/>
        </p:nvPicPr>
        <p:blipFill rotWithShape="1">
          <a:blip r:embed="rId3"/>
          <a:srcRect l="33283" t="20361" r="12093" b="41193"/>
          <a:stretch/>
        </p:blipFill>
        <p:spPr>
          <a:xfrm>
            <a:off x="2590800" y="-77100"/>
            <a:ext cx="7107382" cy="1739645"/>
          </a:xfrm>
          <a:prstGeom prst="rect">
            <a:avLst/>
          </a:prstGeom>
        </p:spPr>
      </p:pic>
    </p:spTree>
    <p:extLst>
      <p:ext uri="{BB962C8B-B14F-4D97-AF65-F5344CB8AC3E}">
        <p14:creationId xmlns:p14="http://schemas.microsoft.com/office/powerpoint/2010/main" val="30235502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9" y="264192"/>
            <a:ext cx="9603275" cy="1049235"/>
          </a:xfrm>
        </p:spPr>
        <p:txBody>
          <a:bodyPr>
            <a:normAutofit/>
          </a:bodyPr>
          <a:lstStyle/>
          <a:p>
            <a:pPr algn="ctr"/>
            <a:r>
              <a:rPr lang="en-US" sz="4000" dirty="0"/>
              <a:t>Another comparison </a:t>
            </a:r>
          </a:p>
        </p:txBody>
      </p:sp>
      <p:pic>
        <p:nvPicPr>
          <p:cNvPr id="204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4967" y="1099679"/>
            <a:ext cx="10222173" cy="5008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0607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498765"/>
            <a:ext cx="12330544" cy="1354990"/>
          </a:xfrm>
        </p:spPr>
        <p:txBody>
          <a:bodyPr>
            <a:normAutofit/>
          </a:bodyPr>
          <a:lstStyle/>
          <a:p>
            <a:pPr algn="ctr"/>
            <a:r>
              <a:rPr lang="en-US" sz="2700" b="1" dirty="0">
                <a:latin typeface="Times New Roman" panose="02020603050405020304" pitchFamily="18" charset="0"/>
                <a:cs typeface="Times New Roman" panose="02020603050405020304" pitchFamily="18" charset="0"/>
              </a:rPr>
              <a:t>Impact of SDGs on overall health as global priority in future</a:t>
            </a:r>
            <a:br>
              <a:rPr lang="en-US" b="1" dirty="0"/>
            </a:br>
            <a:endParaRPr lang="en-US" b="1" dirty="0"/>
          </a:p>
        </p:txBody>
      </p:sp>
      <p:sp>
        <p:nvSpPr>
          <p:cNvPr id="3" name="Content Placeholder 2"/>
          <p:cNvSpPr>
            <a:spLocks noGrp="1"/>
          </p:cNvSpPr>
          <p:nvPr>
            <p:ph idx="1"/>
          </p:nvPr>
        </p:nvSpPr>
        <p:spPr>
          <a:xfrm>
            <a:off x="677333" y="1760561"/>
            <a:ext cx="11971867" cy="4858603"/>
          </a:xfrm>
        </p:spPr>
        <p:txBody>
          <a:bodyPr>
            <a:normAutofit/>
          </a:bodyPr>
          <a:lstStyle/>
          <a:p>
            <a:pPr marL="0" indent="0">
              <a:buNone/>
            </a:pPr>
            <a:r>
              <a:rPr lang="en-US" sz="2800" dirty="0"/>
              <a:t>The SDGs are a bold commitment to finish what we started, and end poverty in all forms and dimensions by 2030. This involves</a:t>
            </a:r>
          </a:p>
          <a:p>
            <a:pPr marL="514350" indent="-514350">
              <a:buAutoNum type="arabicPeriod"/>
            </a:pPr>
            <a:r>
              <a:rPr lang="en-US" sz="2800" dirty="0"/>
              <a:t> targeting the most vulnerable, </a:t>
            </a:r>
          </a:p>
          <a:p>
            <a:pPr marL="514350" indent="-514350">
              <a:buAutoNum type="arabicPeriod"/>
            </a:pPr>
            <a:r>
              <a:rPr lang="en-US" sz="2800" dirty="0"/>
              <a:t>increasing basic resources and services</a:t>
            </a:r>
          </a:p>
          <a:p>
            <a:pPr marL="514350" indent="-514350">
              <a:buAutoNum type="arabicPeriod"/>
            </a:pPr>
            <a:r>
              <a:rPr lang="en-US" sz="2800" dirty="0"/>
              <a:t>supporting communities affected by conflict </a:t>
            </a:r>
          </a:p>
          <a:p>
            <a:pPr marL="514350" indent="-514350">
              <a:buAutoNum type="arabicPeriod"/>
            </a:pPr>
            <a:r>
              <a:rPr lang="en-US" sz="2800" dirty="0"/>
              <a:t>climate-related disasters</a:t>
            </a:r>
          </a:p>
          <a:p>
            <a:pPr marL="0" indent="0">
              <a:buNone/>
            </a:pPr>
            <a:r>
              <a:rPr lang="en-US" sz="2800" dirty="0">
                <a:solidFill>
                  <a:srgbClr val="92D050"/>
                </a:solidFill>
              </a:rPr>
              <a:t> </a:t>
            </a:r>
            <a:endParaRPr lang="en-US" sz="2800" dirty="0"/>
          </a:p>
        </p:txBody>
      </p:sp>
    </p:spTree>
    <p:extLst>
      <p:ext uri="{BB962C8B-B14F-4D97-AF65-F5344CB8AC3E}">
        <p14:creationId xmlns:p14="http://schemas.microsoft.com/office/powerpoint/2010/main" val="41053258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836" y="555837"/>
            <a:ext cx="12787746" cy="5236144"/>
          </a:xfrm>
        </p:spPr>
        <p:txBody>
          <a:bodyPr>
            <a:noAutofit/>
          </a:bodyPr>
          <a:lstStyle/>
          <a:p>
            <a:pPr marL="0" indent="0">
              <a:buNone/>
            </a:pPr>
            <a:r>
              <a:rPr lang="en-US" sz="2800" dirty="0"/>
              <a:t>In future SDGs stimulate the discovery of ways to confront today’s major challenges to health, including </a:t>
            </a:r>
          </a:p>
          <a:p>
            <a:r>
              <a:rPr lang="en-US" sz="2800" dirty="0"/>
              <a:t>ageing and disabilities, </a:t>
            </a:r>
          </a:p>
          <a:p>
            <a:r>
              <a:rPr lang="en-US" sz="2800" dirty="0"/>
              <a:t>non-communicable diseases, </a:t>
            </a:r>
          </a:p>
          <a:p>
            <a:r>
              <a:rPr lang="en-US" sz="2800" dirty="0"/>
              <a:t>antimicrobial resistance, </a:t>
            </a:r>
          </a:p>
          <a:p>
            <a:r>
              <a:rPr lang="en-US" sz="2800" dirty="0"/>
              <a:t>epidemics </a:t>
            </a:r>
          </a:p>
          <a:p>
            <a:r>
              <a:rPr lang="en-US" sz="2800" dirty="0"/>
              <a:t>health security</a:t>
            </a:r>
          </a:p>
          <a:p>
            <a:r>
              <a:rPr lang="en-US" sz="2800" dirty="0"/>
              <a:t>climate change, </a:t>
            </a:r>
          </a:p>
          <a:p>
            <a:r>
              <a:rPr lang="en-US" sz="2800" dirty="0"/>
              <a:t>sustainable financing, health inequities, migration, urbanization and rural poverty</a:t>
            </a:r>
          </a:p>
          <a:p>
            <a:r>
              <a:rPr lang="en-US" sz="2800" dirty="0">
                <a:solidFill>
                  <a:srgbClr val="92D050"/>
                </a:solidFill>
              </a:rPr>
              <a:t>4.</a:t>
            </a:r>
            <a:endParaRPr lang="en-US" sz="2800" dirty="0"/>
          </a:p>
        </p:txBody>
      </p:sp>
    </p:spTree>
    <p:extLst>
      <p:ext uri="{BB962C8B-B14F-4D97-AF65-F5344CB8AC3E}">
        <p14:creationId xmlns:p14="http://schemas.microsoft.com/office/powerpoint/2010/main" val="17637156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Universal Health Coverage</a:t>
            </a:r>
          </a:p>
        </p:txBody>
      </p:sp>
      <p:sp>
        <p:nvSpPr>
          <p:cNvPr id="3" name="Content Placeholder 2"/>
          <p:cNvSpPr>
            <a:spLocks noGrp="1"/>
          </p:cNvSpPr>
          <p:nvPr>
            <p:ph idx="1"/>
          </p:nvPr>
        </p:nvSpPr>
        <p:spPr>
          <a:xfrm>
            <a:off x="346364" y="1853754"/>
            <a:ext cx="12122727" cy="5390865"/>
          </a:xfrm>
        </p:spPr>
        <p:txBody>
          <a:bodyPr>
            <a:normAutofit/>
          </a:bodyPr>
          <a:lstStyle/>
          <a:p>
            <a:r>
              <a:rPr lang="en-US" sz="2400" dirty="0">
                <a:latin typeface="Times New Roman" panose="02020603050405020304" pitchFamily="18" charset="0"/>
                <a:cs typeface="Times New Roman" panose="02020603050405020304" pitchFamily="18" charset="0"/>
              </a:rPr>
              <a:t>Universal Health Coverage (UHC) is a principle that aims to ensure that all people, particularly those in need, have access to essential health services when and where they need, without any financial hardship.</a:t>
            </a:r>
          </a:p>
          <a:p>
            <a:r>
              <a:rPr lang="en-US" sz="2400" dirty="0">
                <a:latin typeface="Times New Roman" panose="02020603050405020304" pitchFamily="18" charset="0"/>
                <a:cs typeface="Times New Roman" panose="02020603050405020304" pitchFamily="18" charset="0"/>
              </a:rPr>
              <a:t>This UHC concept was globally reaffirmed in 1978 through the Declaration of Alma-Ata International Conference on Primary Health Care, where PHC was identified as the key to the achievement of Health for All by 2000.</a:t>
            </a:r>
          </a:p>
          <a:p>
            <a:r>
              <a:rPr lang="en-US" sz="2400" dirty="0">
                <a:latin typeface="Times New Roman" panose="02020603050405020304" pitchFamily="18" charset="0"/>
                <a:cs typeface="Times New Roman" panose="02020603050405020304" pitchFamily="18" charset="0"/>
              </a:rPr>
              <a:t>WHO’s recommendation is to reorient health systems to primary health care (PHC). Most (90%) of essential UHC interventions can be delivered through PHC and 75% of projected health gains from the SDGs could be achieved through PHC.</a:t>
            </a:r>
          </a:p>
          <a:p>
            <a:endParaRPr lang="en-US" sz="2400" dirty="0"/>
          </a:p>
        </p:txBody>
      </p:sp>
    </p:spTree>
    <p:extLst>
      <p:ext uri="{BB962C8B-B14F-4D97-AF65-F5344CB8AC3E}">
        <p14:creationId xmlns:p14="http://schemas.microsoft.com/office/powerpoint/2010/main" val="3450827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736979"/>
            <a:ext cx="12192000" cy="5936775"/>
          </a:xfrm>
        </p:spPr>
        <p:txBody>
          <a:bodyPr>
            <a:normAutofit/>
          </a:bodyPr>
          <a:lstStyle/>
          <a:p>
            <a:pPr marL="0" indent="0" algn="ctr">
              <a:buNone/>
            </a:pPr>
            <a:r>
              <a:rPr lang="en-US" sz="2800" b="1" u="sng" dirty="0">
                <a:latin typeface="Times New Roman" panose="02020603050405020304" pitchFamily="18" charset="0"/>
                <a:cs typeface="Times New Roman" panose="02020603050405020304" pitchFamily="18" charset="0"/>
              </a:rPr>
              <a:t>World Health Organization emphasized on </a:t>
            </a:r>
            <a:r>
              <a:rPr lang="en-US" sz="2800" b="1" u="sng" dirty="0">
                <a:solidFill>
                  <a:srgbClr val="FF0000"/>
                </a:solidFill>
                <a:latin typeface="Times New Roman" panose="02020603050405020304" pitchFamily="18" charset="0"/>
                <a:cs typeface="Times New Roman" panose="02020603050405020304" pitchFamily="18" charset="0"/>
              </a:rPr>
              <a:t>three dimensions </a:t>
            </a:r>
            <a:r>
              <a:rPr lang="en-US" sz="2800" b="1" u="sng" dirty="0">
                <a:latin typeface="Times New Roman" panose="02020603050405020304" pitchFamily="18" charset="0"/>
                <a:cs typeface="Times New Roman" panose="02020603050405020304" pitchFamily="18" charset="0"/>
              </a:rPr>
              <a:t>of UHC:</a:t>
            </a:r>
          </a:p>
          <a:p>
            <a:pPr marL="0" indent="0">
              <a:buNone/>
            </a:pPr>
            <a:endParaRPr lang="en-US" sz="2400" b="1" u="sng" dirty="0"/>
          </a:p>
          <a:p>
            <a:pPr>
              <a:lnSpc>
                <a:spcPct val="100000"/>
              </a:lnSpc>
            </a:pPr>
            <a:r>
              <a:rPr lang="en-US"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Maximum population coverage (the range of health  according to   need)</a:t>
            </a:r>
          </a:p>
          <a:p>
            <a:pPr>
              <a:lnSpc>
                <a:spcPct val="100000"/>
              </a:lnSpc>
            </a:pPr>
            <a:r>
              <a:rPr lang="en-US" sz="2400" dirty="0">
                <a:latin typeface="Times New Roman" panose="02020603050405020304" pitchFamily="18" charset="0"/>
                <a:cs typeface="Times New Roman" panose="02020603050405020304" pitchFamily="18" charset="0"/>
              </a:rPr>
              <a:t>    Health service coverage (coverage for the entire population)</a:t>
            </a:r>
          </a:p>
          <a:p>
            <a:pPr>
              <a:lnSpc>
                <a:spcPct val="100000"/>
              </a:lnSpc>
            </a:pPr>
            <a:r>
              <a:rPr lang="en-US" sz="2400" dirty="0">
                <a:latin typeface="Times New Roman" panose="02020603050405020304" pitchFamily="18" charset="0"/>
                <a:cs typeface="Times New Roman" panose="02020603050405020304" pitchFamily="18" charset="0"/>
              </a:rPr>
              <a:t>    Financial protection (the level of financial protection)</a:t>
            </a:r>
          </a:p>
          <a:p>
            <a:r>
              <a:rPr lang="en-US" sz="2400" dirty="0">
                <a:latin typeface="Times New Roman" panose="02020603050405020304" pitchFamily="18" charset="0"/>
                <a:cs typeface="Times New Roman" panose="02020603050405020304" pitchFamily="18" charset="0"/>
              </a:rPr>
              <a:t>The UHC service coverage index (SDG indicator 3.8.1) increased from 45 in 2000 to 67 in 2019</a:t>
            </a:r>
          </a:p>
          <a:p>
            <a:r>
              <a:rPr lang="en-US" sz="2400" dirty="0">
                <a:latin typeface="Times New Roman" panose="02020603050405020304" pitchFamily="18" charset="0"/>
                <a:cs typeface="Times New Roman" panose="02020603050405020304" pitchFamily="18" charset="0"/>
              </a:rPr>
              <a:t>Almost 2 billion people are facing catastrophic or impoverishing health spending (SDG indicator 3.8.2).</a:t>
            </a:r>
          </a:p>
          <a:p>
            <a:r>
              <a:rPr lang="en-US" sz="2400" dirty="0" err="1">
                <a:latin typeface="Times New Roman" panose="02020603050405020304" pitchFamily="18" charset="0"/>
                <a:cs typeface="Times New Roman" panose="02020603050405020304" pitchFamily="18" charset="0"/>
              </a:rPr>
              <a:t>Sehat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Sahulat</a:t>
            </a:r>
            <a:r>
              <a:rPr lang="en-US" sz="2400" dirty="0">
                <a:latin typeface="Times New Roman" panose="02020603050405020304" pitchFamily="18" charset="0"/>
                <a:cs typeface="Times New Roman" panose="02020603050405020304" pitchFamily="18" charset="0"/>
              </a:rPr>
              <a:t> Program is a milestone towards social welfare reforms and health coverage; ensuring that the identified under-privileged citizens across the country</a:t>
            </a:r>
          </a:p>
          <a:p>
            <a:endParaRPr lang="en-US" sz="2400" dirty="0"/>
          </a:p>
          <a:p>
            <a:endParaRPr lang="en-US" sz="2400" dirty="0"/>
          </a:p>
          <a:p>
            <a:pPr marL="0" indent="0">
              <a:buNone/>
            </a:pPr>
            <a:endParaRPr lang="en-US" dirty="0"/>
          </a:p>
        </p:txBody>
      </p:sp>
    </p:spTree>
    <p:extLst>
      <p:ext uri="{BB962C8B-B14F-4D97-AF65-F5344CB8AC3E}">
        <p14:creationId xmlns:p14="http://schemas.microsoft.com/office/powerpoint/2010/main" val="39034602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178257"/>
          </a:xfrm>
        </p:spPr>
        <p:txBody>
          <a:bodyPr/>
          <a:lstStyle/>
          <a:p>
            <a:r>
              <a:rPr lang="en-US" dirty="0"/>
              <a:t>EOLA (End of lecture assessment </a:t>
            </a:r>
          </a:p>
        </p:txBody>
      </p:sp>
      <p:sp>
        <p:nvSpPr>
          <p:cNvPr id="3" name="Content Placeholder 2"/>
          <p:cNvSpPr>
            <a:spLocks noGrp="1"/>
          </p:cNvSpPr>
          <p:nvPr>
            <p:ph idx="1"/>
          </p:nvPr>
        </p:nvSpPr>
        <p:spPr>
          <a:xfrm>
            <a:off x="1451579" y="2015732"/>
            <a:ext cx="10241657" cy="3886304"/>
          </a:xfrm>
        </p:spPr>
        <p:txBody>
          <a:bodyPr>
            <a:normAutofit fontScale="92500" lnSpcReduction="10000"/>
          </a:bodyPr>
          <a:lstStyle/>
          <a:p>
            <a:pPr marL="0" indent="0">
              <a:buNone/>
            </a:pPr>
            <a:r>
              <a:rPr lang="en-US" sz="2800" dirty="0">
                <a:latin typeface="Times New Roman" panose="02020603050405020304" pitchFamily="18" charset="0"/>
                <a:cs typeface="Times New Roman" panose="02020603050405020304" pitchFamily="18" charset="0"/>
              </a:rPr>
              <a:t>Which of the following Millennium Development Goals is about ensuring environmental sustainability</a:t>
            </a:r>
            <a:r>
              <a:rPr lang="en-US" sz="2600" dirty="0">
                <a:latin typeface="Times New Roman" panose="02020603050405020304" pitchFamily="18" charset="0"/>
                <a:cs typeface="Times New Roman" panose="02020603050405020304" pitchFamily="18" charset="0"/>
              </a:rPr>
              <a:t>? </a:t>
            </a:r>
          </a:p>
          <a:p>
            <a:pPr marL="514350" indent="-514350">
              <a:buFont typeface="+mj-lt"/>
              <a:buAutoNum type="alphaLcPeriod"/>
            </a:pPr>
            <a:r>
              <a:rPr lang="en-US" sz="2200" dirty="0">
                <a:latin typeface="Times New Roman" panose="02020603050405020304" pitchFamily="18" charset="0"/>
                <a:cs typeface="Times New Roman" panose="02020603050405020304" pitchFamily="18" charset="0"/>
              </a:rPr>
              <a:t>Goal 1 </a:t>
            </a:r>
          </a:p>
          <a:p>
            <a:pPr marL="514350" indent="-514350">
              <a:buFont typeface="+mj-lt"/>
              <a:buAutoNum type="alphaLcPeriod"/>
            </a:pPr>
            <a:r>
              <a:rPr lang="en-US" sz="2200" dirty="0">
                <a:latin typeface="Times New Roman" panose="02020603050405020304" pitchFamily="18" charset="0"/>
                <a:cs typeface="Times New Roman" panose="02020603050405020304" pitchFamily="18" charset="0"/>
              </a:rPr>
              <a:t>Goal 3</a:t>
            </a:r>
          </a:p>
          <a:p>
            <a:pPr marL="514350" indent="-514350">
              <a:buFont typeface="+mj-lt"/>
              <a:buAutoNum type="alphaLcPeriod"/>
            </a:pPr>
            <a:r>
              <a:rPr lang="en-US" sz="2200" dirty="0">
                <a:latin typeface="Times New Roman" panose="02020603050405020304" pitchFamily="18" charset="0"/>
                <a:cs typeface="Times New Roman" panose="02020603050405020304" pitchFamily="18" charset="0"/>
              </a:rPr>
              <a:t>Goal 5</a:t>
            </a:r>
          </a:p>
          <a:p>
            <a:pPr marL="514350" indent="-514350">
              <a:buFont typeface="+mj-lt"/>
              <a:buAutoNum type="alphaLcPeriod"/>
            </a:pPr>
            <a:r>
              <a:rPr lang="en-US" sz="2200" dirty="0">
                <a:latin typeface="Times New Roman" panose="02020603050405020304" pitchFamily="18" charset="0"/>
                <a:cs typeface="Times New Roman" panose="02020603050405020304" pitchFamily="18" charset="0"/>
              </a:rPr>
              <a:t>Goal 7 </a:t>
            </a:r>
          </a:p>
          <a:p>
            <a:pPr marL="514350" indent="-514350">
              <a:buFont typeface="+mj-lt"/>
              <a:buAutoNum type="alphaLcPeriod"/>
            </a:pPr>
            <a:r>
              <a:rPr lang="en-US" sz="2200" dirty="0">
                <a:latin typeface="Times New Roman" panose="02020603050405020304" pitchFamily="18" charset="0"/>
                <a:cs typeface="Times New Roman" panose="02020603050405020304" pitchFamily="18" charset="0"/>
              </a:rPr>
              <a:t>Goal 8</a:t>
            </a:r>
          </a:p>
          <a:p>
            <a:pPr marL="0" indent="0">
              <a:buNone/>
            </a:pPr>
            <a:r>
              <a:rPr lang="en-US" sz="2600" dirty="0">
                <a:latin typeface="Times New Roman" panose="02020603050405020304" pitchFamily="18" charset="0"/>
                <a:cs typeface="Times New Roman" panose="02020603050405020304" pitchFamily="18" charset="0"/>
              </a:rPr>
              <a:t>Key : d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473057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11237576" cy="1110018"/>
          </a:xfrm>
        </p:spPr>
        <p:txBody>
          <a:bodyPr>
            <a:normAutofit/>
          </a:bodyPr>
          <a:lstStyle/>
          <a:p>
            <a:r>
              <a:rPr lang="en-US" sz="2800" b="1" dirty="0">
                <a:latin typeface="Times New Roman" panose="02020603050405020304" pitchFamily="18" charset="0"/>
                <a:cs typeface="Times New Roman" panose="02020603050405020304" pitchFamily="18" charset="0"/>
              </a:rPr>
              <a:t>Research and online digital Learning resources </a:t>
            </a:r>
          </a:p>
        </p:txBody>
      </p:sp>
      <p:sp>
        <p:nvSpPr>
          <p:cNvPr id="3" name="Content Placeholder 2"/>
          <p:cNvSpPr>
            <a:spLocks noGrp="1"/>
          </p:cNvSpPr>
          <p:nvPr>
            <p:ph idx="1"/>
          </p:nvPr>
        </p:nvSpPr>
        <p:spPr>
          <a:xfrm>
            <a:off x="206279" y="2273800"/>
            <a:ext cx="11874884" cy="4321744"/>
          </a:xfrm>
        </p:spPr>
        <p:txBody>
          <a:bodyPr>
            <a:normAutofit/>
          </a:bodyPr>
          <a:lstStyle/>
          <a:p>
            <a:r>
              <a:rPr lang="en-US" dirty="0">
                <a:hlinkClick r:id="rId2"/>
              </a:rPr>
              <a:t>https://www.mdgmonitor.org/millennium-development-goals/</a:t>
            </a:r>
            <a:endParaRPr lang="en-US" dirty="0"/>
          </a:p>
          <a:p>
            <a:r>
              <a:rPr lang="en-US" dirty="0">
                <a:hlinkClick r:id="rId3"/>
              </a:rPr>
              <a:t>https://ourworldindata.org/millennium-development-goals</a:t>
            </a:r>
            <a:endParaRPr lang="en-US" dirty="0"/>
          </a:p>
          <a:p>
            <a:r>
              <a:rPr lang="en-US" dirty="0">
                <a:hlinkClick r:id="rId4"/>
              </a:rPr>
              <a:t>http://www.aserpakistan.org/document/learning_resources/2014/Post_2015_Agenda/MDGs%20&amp;%20EFA%20Goals.pdf</a:t>
            </a:r>
            <a:endParaRPr lang="en-US" dirty="0"/>
          </a:p>
          <a:p>
            <a:r>
              <a:rPr lang="en-US" dirty="0">
                <a:hlinkClick r:id="rId5"/>
              </a:rPr>
              <a:t>https://unstats.un.org/sdgs/indicators/Global%20Indicator%20Framework%20after%20refinement_Eng.pdf</a:t>
            </a:r>
            <a:endParaRPr lang="en-US" dirty="0"/>
          </a:p>
          <a:p>
            <a:r>
              <a:rPr lang="en-US" dirty="0">
                <a:hlinkClick r:id="rId6"/>
              </a:rPr>
              <a:t>https://www.pmhealthprogram.gov.pk/</a:t>
            </a:r>
            <a:endParaRPr lang="en-US" dirty="0"/>
          </a:p>
          <a:p>
            <a:r>
              <a:rPr lang="en-US" dirty="0">
                <a:hlinkClick r:id="rId7"/>
              </a:rPr>
              <a:t>https://www.who.int/news-room/fact-sheets/detail/universal-health-coverage-(uhc)</a:t>
            </a:r>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537319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9F783E-3A66-5578-9192-D275C8A7241A}"/>
              </a:ext>
            </a:extLst>
          </p:cNvPr>
          <p:cNvSpPr txBox="1"/>
          <p:nvPr/>
        </p:nvSpPr>
        <p:spPr>
          <a:xfrm>
            <a:off x="640080" y="2872899"/>
            <a:ext cx="4243589" cy="3320668"/>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Prof Umar’s Model </a:t>
            </a:r>
          </a:p>
        </p:txBody>
      </p:sp>
      <p:pic>
        <p:nvPicPr>
          <p:cNvPr id="2" name="Picture 1">
            <a:extLst>
              <a:ext uri="{FF2B5EF4-FFF2-40B4-BE49-F238E27FC236}">
                <a16:creationId xmlns:a16="http://schemas.microsoft.com/office/drawing/2014/main" id="{E7056474-AC31-5803-5B54-36633EFEA577}"/>
              </a:ext>
            </a:extLst>
          </p:cNvPr>
          <p:cNvPicPr>
            <a:picLocks noChangeAspect="1"/>
          </p:cNvPicPr>
          <p:nvPr/>
        </p:nvPicPr>
        <p:blipFill rotWithShape="1">
          <a:blip r:embed="rId2"/>
          <a:srcRect l="6626" r="3093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140326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Ethical issues </a:t>
            </a:r>
          </a:p>
        </p:txBody>
      </p:sp>
      <p:sp>
        <p:nvSpPr>
          <p:cNvPr id="3" name="Content Placeholder 2"/>
          <p:cNvSpPr>
            <a:spLocks noGrp="1"/>
          </p:cNvSpPr>
          <p:nvPr>
            <p:ph idx="1"/>
          </p:nvPr>
        </p:nvSpPr>
        <p:spPr>
          <a:xfrm>
            <a:off x="677334" y="1801505"/>
            <a:ext cx="11514666" cy="4239858"/>
          </a:xfrm>
        </p:spPr>
        <p:txBody>
          <a:bodyPr>
            <a:normAutofit/>
          </a:bodyPr>
          <a:lstStyle/>
          <a:p>
            <a:r>
              <a:rPr lang="en-US" sz="2400" dirty="0">
                <a:latin typeface="Times New Roman" panose="02020603050405020304" pitchFamily="18" charset="0"/>
                <a:cs typeface="Times New Roman" panose="02020603050405020304" pitchFamily="18" charset="0"/>
              </a:rPr>
              <a:t>They are underlain by fundamental ethical concerns such as inequality, discrepancy against children and women, social injustice, poverty, human rights, freedom, and choice, which have been and remain at the center of real life, philosophical discourse, and development ethics (Gasper, 2012; </a:t>
            </a:r>
            <a:r>
              <a:rPr lang="en-US" sz="2400" dirty="0" err="1">
                <a:latin typeface="Times New Roman" panose="02020603050405020304" pitchFamily="18" charset="0"/>
                <a:cs typeface="Times New Roman" panose="02020603050405020304" pitchFamily="18" charset="0"/>
              </a:rPr>
              <a:t>Marangos</a:t>
            </a:r>
            <a:r>
              <a:rPr lang="en-US" sz="2400" dirty="0">
                <a:latin typeface="Times New Roman" panose="02020603050405020304" pitchFamily="18" charset="0"/>
                <a:cs typeface="Times New Roman" panose="02020603050405020304" pitchFamily="18" charset="0"/>
              </a:rPr>
              <a:t> et al., 2019)</a:t>
            </a:r>
          </a:p>
          <a:p>
            <a:r>
              <a:rPr lang="en-US" sz="2400" dirty="0">
                <a:latin typeface="Times New Roman" panose="02020603050405020304" pitchFamily="18" charset="0"/>
                <a:cs typeface="Times New Roman" panose="02020603050405020304" pitchFamily="18" charset="0"/>
                <a:hlinkClick r:id="rId2"/>
              </a:rPr>
              <a:t>https://reliefweb.int/report/world/can-mdgs-provide-pathway-social-justice-challenge-intersecting-inequalities</a:t>
            </a: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dirty="0"/>
          </a:p>
        </p:txBody>
      </p:sp>
      <p:pic>
        <p:nvPicPr>
          <p:cNvPr id="5" name="Picture 4"/>
          <p:cNvPicPr>
            <a:picLocks noChangeAspect="1"/>
          </p:cNvPicPr>
          <p:nvPr/>
        </p:nvPicPr>
        <p:blipFill rotWithShape="1">
          <a:blip r:embed="rId3"/>
          <a:srcRect l="1231" t="14300" r="13583" b="38352"/>
          <a:stretch/>
        </p:blipFill>
        <p:spPr>
          <a:xfrm>
            <a:off x="3535759" y="4419600"/>
            <a:ext cx="8656241" cy="2438400"/>
          </a:xfrm>
          <a:prstGeom prst="rect">
            <a:avLst/>
          </a:prstGeom>
        </p:spPr>
      </p:pic>
    </p:spTree>
    <p:extLst>
      <p:ext uri="{BB962C8B-B14F-4D97-AF65-F5344CB8AC3E}">
        <p14:creationId xmlns:p14="http://schemas.microsoft.com/office/powerpoint/2010/main" val="17473298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87354" y="2160589"/>
            <a:ext cx="8086647" cy="2752605"/>
          </a:xfrm>
        </p:spPr>
        <p:txBody>
          <a:bodyPr>
            <a:normAutofit/>
          </a:bodyPr>
          <a:lstStyle/>
          <a:p>
            <a:pPr marL="0" indent="0">
              <a:buNone/>
            </a:pPr>
            <a:r>
              <a:rPr lang="en-GB" sz="8800" dirty="0">
                <a:latin typeface="Arial" panose="020B0604020202020204" pitchFamily="34" charset="0"/>
                <a:cs typeface="Arial" panose="020B0604020202020204" pitchFamily="34" charset="0"/>
              </a:rPr>
              <a:t>     Thank you </a:t>
            </a:r>
          </a:p>
        </p:txBody>
      </p:sp>
    </p:spTree>
    <p:extLst>
      <p:ext uri="{BB962C8B-B14F-4D97-AF65-F5344CB8AC3E}">
        <p14:creationId xmlns:p14="http://schemas.microsoft.com/office/powerpoint/2010/main" val="2299638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Sequence Of Lecture</a:t>
            </a:r>
          </a:p>
        </p:txBody>
      </p:sp>
      <p:sp>
        <p:nvSpPr>
          <p:cNvPr id="3" name="Content Placeholder 2"/>
          <p:cNvSpPr>
            <a:spLocks noGrp="1"/>
          </p:cNvSpPr>
          <p:nvPr>
            <p:ph idx="1"/>
          </p:nvPr>
        </p:nvSpPr>
        <p:spPr>
          <a:xfrm>
            <a:off x="677333" y="1828801"/>
            <a:ext cx="10271403" cy="4212562"/>
          </a:xfrm>
        </p:spPr>
        <p:txBody>
          <a:bodyPr/>
          <a:lstStyle/>
          <a:p>
            <a:pPr marL="274320" lvl="0" indent="-274320" defTabSz="914400">
              <a:spcBef>
                <a:spcPct val="20000"/>
              </a:spcBef>
              <a:buClr>
                <a:srgbClr val="0BD0D9"/>
              </a:buClr>
              <a:buSzPct val="95000"/>
              <a:buFont typeface="Wingdings" pitchFamily="2" charset="2"/>
              <a:buChar char="Ø"/>
            </a:pPr>
            <a:r>
              <a:rPr lang="en-US" sz="3200" dirty="0">
                <a:solidFill>
                  <a:schemeClr val="tx1"/>
                </a:solidFill>
                <a:latin typeface="Constantia"/>
              </a:rPr>
              <a:t>Learning objectives (1 slide)</a:t>
            </a:r>
          </a:p>
          <a:p>
            <a:pPr marL="274320" lvl="0" indent="-274320" defTabSz="914400">
              <a:spcBef>
                <a:spcPct val="20000"/>
              </a:spcBef>
              <a:buClr>
                <a:srgbClr val="0BD0D9"/>
              </a:buClr>
              <a:buSzPct val="95000"/>
              <a:buFont typeface="Wingdings" pitchFamily="2" charset="2"/>
              <a:buChar char="Ø"/>
            </a:pPr>
            <a:r>
              <a:rPr lang="en-US" sz="3200" dirty="0">
                <a:solidFill>
                  <a:schemeClr val="tx1"/>
                </a:solidFill>
                <a:latin typeface="Constantia"/>
              </a:rPr>
              <a:t>Core Subject (35 slides)</a:t>
            </a:r>
          </a:p>
          <a:p>
            <a:pPr marL="274320" lvl="0" indent="-274320" defTabSz="914400">
              <a:spcBef>
                <a:spcPct val="20000"/>
              </a:spcBef>
              <a:buClr>
                <a:srgbClr val="0BD0D9"/>
              </a:buClr>
              <a:buSzPct val="95000"/>
              <a:buFont typeface="Wingdings" pitchFamily="2" charset="2"/>
              <a:buChar char="Ø"/>
            </a:pPr>
            <a:r>
              <a:rPr lang="en-US" sz="3200" dirty="0">
                <a:solidFill>
                  <a:schemeClr val="tx1"/>
                </a:solidFill>
                <a:latin typeface="Constantia"/>
              </a:rPr>
              <a:t>End of lecture assessment </a:t>
            </a:r>
            <a:r>
              <a:rPr lang="en-US" sz="3200" dirty="0">
                <a:latin typeface="Constantia"/>
              </a:rPr>
              <a:t>(</a:t>
            </a:r>
            <a:r>
              <a:rPr lang="en-US" sz="3200" dirty="0">
                <a:solidFill>
                  <a:schemeClr val="tx1"/>
                </a:solidFill>
                <a:latin typeface="Constantia"/>
              </a:rPr>
              <a:t>2 slides)</a:t>
            </a:r>
          </a:p>
          <a:p>
            <a:pPr marL="274320" lvl="0" indent="-274320" defTabSz="914400">
              <a:spcBef>
                <a:spcPct val="20000"/>
              </a:spcBef>
              <a:buClr>
                <a:srgbClr val="0BD0D9"/>
              </a:buClr>
              <a:buSzPct val="95000"/>
              <a:buFont typeface="Wingdings" pitchFamily="2" charset="2"/>
              <a:buChar char="Ø"/>
            </a:pPr>
            <a:r>
              <a:rPr lang="en-US" sz="3200" dirty="0">
                <a:solidFill>
                  <a:schemeClr val="tx1"/>
                </a:solidFill>
                <a:latin typeface="Constantia"/>
              </a:rPr>
              <a:t>Research and online digital learning - resources (1 slide)</a:t>
            </a:r>
          </a:p>
          <a:p>
            <a:pPr marL="274320" lvl="0" indent="-274320" defTabSz="914400">
              <a:spcBef>
                <a:spcPct val="20000"/>
              </a:spcBef>
              <a:buClr>
                <a:srgbClr val="0BD0D9"/>
              </a:buClr>
              <a:buSzPct val="95000"/>
              <a:buFont typeface="Wingdings" pitchFamily="2" charset="2"/>
              <a:buChar char="Ø"/>
            </a:pPr>
            <a:r>
              <a:rPr lang="en-US" sz="3200" dirty="0">
                <a:solidFill>
                  <a:schemeClr val="tx1"/>
                </a:solidFill>
                <a:latin typeface="Constantia"/>
              </a:rPr>
              <a:t>Ethics /Professionalism (1 slide)</a:t>
            </a:r>
          </a:p>
          <a:p>
            <a:pPr marL="0" lvl="0" indent="0" defTabSz="914400">
              <a:spcBef>
                <a:spcPct val="20000"/>
              </a:spcBef>
              <a:buClr>
                <a:srgbClr val="0BD0D9"/>
              </a:buClr>
              <a:buSzPct val="95000"/>
              <a:buNone/>
            </a:pPr>
            <a:endParaRPr lang="en-US" dirty="0"/>
          </a:p>
        </p:txBody>
      </p:sp>
    </p:spTree>
    <p:extLst>
      <p:ext uri="{BB962C8B-B14F-4D97-AF65-F5344CB8AC3E}">
        <p14:creationId xmlns:p14="http://schemas.microsoft.com/office/powerpoint/2010/main" val="22095118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88723"/>
            <a:ext cx="9296400" cy="1027135"/>
          </a:xfrm>
          <a:solidFill>
            <a:schemeClr val="bg1">
              <a:lumMod val="75000"/>
            </a:schemeClr>
          </a:solidFill>
        </p:spPr>
        <p:txBody>
          <a:bodyPr>
            <a:normAutofit/>
          </a:bodyPr>
          <a:lstStyle/>
          <a:p>
            <a:pPr algn="ctr"/>
            <a:r>
              <a:rPr lang="en-US" sz="2400" b="1" dirty="0">
                <a:solidFill>
                  <a:schemeClr val="tx1"/>
                </a:solidFill>
                <a:latin typeface="Times New Roman" panose="02020603050405020304" pitchFamily="18" charset="0"/>
                <a:cs typeface="Times New Roman" panose="02020603050405020304" pitchFamily="18" charset="0"/>
              </a:rPr>
              <a:t>LEARNING OBJECTIVES</a:t>
            </a:r>
          </a:p>
        </p:txBody>
      </p:sp>
      <p:sp>
        <p:nvSpPr>
          <p:cNvPr id="3" name="Content Placeholder 2"/>
          <p:cNvSpPr>
            <a:spLocks noGrp="1"/>
          </p:cNvSpPr>
          <p:nvPr>
            <p:ph idx="1"/>
          </p:nvPr>
        </p:nvSpPr>
        <p:spPr>
          <a:xfrm>
            <a:off x="545910" y="1841326"/>
            <a:ext cx="11461606" cy="4491235"/>
          </a:xfrm>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1- Explain the millennium development goals(MDGs)</a:t>
            </a:r>
          </a:p>
          <a:p>
            <a:pPr marL="0" indent="0">
              <a:buNone/>
            </a:pPr>
            <a:r>
              <a:rPr lang="en-US" sz="2400" dirty="0">
                <a:latin typeface="Times New Roman" panose="02020603050405020304" pitchFamily="18" charset="0"/>
                <a:cs typeface="Times New Roman" panose="02020603050405020304" pitchFamily="18" charset="0"/>
              </a:rPr>
              <a:t>2- Appraise sustainable development goals(SDGs) and their origins</a:t>
            </a:r>
          </a:p>
          <a:p>
            <a:pPr marL="0" indent="0">
              <a:buNone/>
            </a:pPr>
            <a:r>
              <a:rPr lang="en-US" sz="2400" dirty="0">
                <a:latin typeface="Times New Roman" panose="02020603050405020304" pitchFamily="18" charset="0"/>
                <a:cs typeface="Times New Roman" panose="02020603050405020304" pitchFamily="18" charset="0"/>
              </a:rPr>
              <a:t>3- Difference between MDGs and SDGs</a:t>
            </a:r>
          </a:p>
          <a:p>
            <a:pPr marL="0" indent="0">
              <a:buNone/>
            </a:pPr>
            <a:r>
              <a:rPr lang="en-US" sz="2400" dirty="0">
                <a:latin typeface="Times New Roman" panose="02020603050405020304" pitchFamily="18" charset="0"/>
                <a:cs typeface="Times New Roman" panose="02020603050405020304" pitchFamily="18" charset="0"/>
              </a:rPr>
              <a:t>4- Comprehend how SDGs might affect overall health as global priority in future</a:t>
            </a:r>
          </a:p>
          <a:p>
            <a:pPr marL="0" indent="0">
              <a:buNone/>
            </a:pPr>
            <a:r>
              <a:rPr lang="en-US" sz="2400" dirty="0">
                <a:latin typeface="Times New Roman" panose="02020603050405020304" pitchFamily="18" charset="0"/>
                <a:cs typeface="Times New Roman" panose="02020603050405020304" pitchFamily="18" charset="0"/>
              </a:rPr>
              <a:t>5- Understanding universal health coverage (UHC)</a:t>
            </a:r>
          </a:p>
          <a:p>
            <a:endParaRPr lang="en-US" sz="3600" dirty="0"/>
          </a:p>
        </p:txBody>
      </p:sp>
    </p:spTree>
    <p:extLst>
      <p:ext uri="{BB962C8B-B14F-4D97-AF65-F5344CB8AC3E}">
        <p14:creationId xmlns:p14="http://schemas.microsoft.com/office/powerpoint/2010/main" val="40408894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1090" y="305755"/>
            <a:ext cx="9603275" cy="1049235"/>
          </a:xfrm>
        </p:spPr>
        <p:txBody>
          <a:bodyPr/>
          <a:lstStyle/>
          <a:p>
            <a:pPr algn="ctr"/>
            <a:r>
              <a:rPr lang="en-GB" dirty="0">
                <a:latin typeface="Times New Roman" panose="02020603050405020304" pitchFamily="18" charset="0"/>
                <a:cs typeface="Times New Roman" panose="02020603050405020304" pitchFamily="18" charset="0"/>
              </a:rPr>
              <a:t>Origin of MDGs</a:t>
            </a:r>
            <a:br>
              <a:rPr lang="en-GB" dirty="0">
                <a:latin typeface="Times New Roman" panose="02020603050405020304" pitchFamily="18" charset="0"/>
                <a:cs typeface="Times New Roman" panose="02020603050405020304" pitchFamily="18" charset="0"/>
              </a:rPr>
            </a:br>
            <a:endParaRPr lang="en-GB"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149411" y="2232301"/>
            <a:ext cx="9603275" cy="3450613"/>
          </a:xfrm>
        </p:spPr>
        <p:txBody>
          <a:bodyPr/>
          <a:lstStyle/>
          <a:p>
            <a:endParaRPr lang="en-GB"/>
          </a:p>
        </p:txBody>
      </p:sp>
      <p:pic>
        <p:nvPicPr>
          <p:cNvPr id="4" name="Picture 3"/>
          <p:cNvPicPr>
            <a:picLocks noChangeAspect="1"/>
          </p:cNvPicPr>
          <p:nvPr/>
        </p:nvPicPr>
        <p:blipFill rotWithShape="1">
          <a:blip r:embed="rId3"/>
          <a:srcRect l="22290" t="26344" r="21916" b="11677"/>
          <a:stretch/>
        </p:blipFill>
        <p:spPr>
          <a:xfrm>
            <a:off x="1402369" y="1205345"/>
            <a:ext cx="9611996" cy="4882634"/>
          </a:xfrm>
          <a:prstGeom prst="rect">
            <a:avLst/>
          </a:prstGeom>
        </p:spPr>
      </p:pic>
      <p:sp>
        <p:nvSpPr>
          <p:cNvPr id="5" name="Oval 4"/>
          <p:cNvSpPr/>
          <p:nvPr/>
        </p:nvSpPr>
        <p:spPr>
          <a:xfrm>
            <a:off x="9951595" y="0"/>
            <a:ext cx="1801091" cy="10468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t>Core Content </a:t>
            </a:r>
          </a:p>
        </p:txBody>
      </p:sp>
    </p:spTree>
    <p:extLst>
      <p:ext uri="{BB962C8B-B14F-4D97-AF65-F5344CB8AC3E}">
        <p14:creationId xmlns:p14="http://schemas.microsoft.com/office/powerpoint/2010/main" val="1722183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8120" y="312821"/>
            <a:ext cx="8229600" cy="997364"/>
          </a:xfrm>
          <a:solidFill>
            <a:schemeClr val="bg2">
              <a:lumMod val="75000"/>
            </a:schemeClr>
          </a:solidFill>
        </p:spPr>
        <p:txBody>
          <a:bodyPr>
            <a:normAutofit/>
          </a:bodyPr>
          <a:lstStyle/>
          <a:p>
            <a:pPr algn="ctr"/>
            <a:br>
              <a:rPr lang="en-US" b="1" dirty="0">
                <a:solidFill>
                  <a:schemeClr val="tx2">
                    <a:lumMod val="10000"/>
                  </a:schemeClr>
                </a:solidFill>
              </a:rPr>
            </a:br>
            <a:r>
              <a:rPr lang="en-US" b="1" dirty="0">
                <a:solidFill>
                  <a:schemeClr val="tx2">
                    <a:lumMod val="10000"/>
                  </a:schemeClr>
                </a:solidFill>
              </a:rPr>
              <a:t>IMPORTANCE OF HEALTH IN MDGS</a:t>
            </a:r>
          </a:p>
        </p:txBody>
      </p:sp>
      <p:sp>
        <p:nvSpPr>
          <p:cNvPr id="3" name="Content Placeholder 2"/>
          <p:cNvSpPr>
            <a:spLocks noGrp="1"/>
          </p:cNvSpPr>
          <p:nvPr>
            <p:ph idx="1"/>
          </p:nvPr>
        </p:nvSpPr>
        <p:spPr>
          <a:xfrm>
            <a:off x="488028" y="1444041"/>
            <a:ext cx="5184892" cy="4774669"/>
          </a:xfrm>
        </p:spPr>
        <p:txBody>
          <a:bodyPr>
            <a:normAutofit/>
          </a:bodyPr>
          <a:lstStyle/>
          <a:p>
            <a:pPr marL="0" indent="0">
              <a:buNone/>
            </a:pPr>
            <a:endParaRPr lang="en-US" sz="3000" dirty="0">
              <a:latin typeface="Arial" panose="020B0604020202020204" pitchFamily="34" charset="0"/>
              <a:cs typeface="Arial" panose="020B0604020202020204" pitchFamily="34" charset="0"/>
            </a:endParaRPr>
          </a:p>
          <a:p>
            <a:pPr algn="just"/>
            <a:r>
              <a:rPr lang="en-US" sz="2400" dirty="0">
                <a:latin typeface="Times New Roman" panose="02020603050405020304" pitchFamily="18" charset="0"/>
                <a:cs typeface="Times New Roman" panose="02020603050405020304" pitchFamily="18" charset="0"/>
              </a:rPr>
              <a:t>In MDGs </a:t>
            </a:r>
            <a:r>
              <a:rPr lang="en-US" sz="2400" b="1" dirty="0">
                <a:solidFill>
                  <a:srgbClr val="0070C0"/>
                </a:solidFill>
                <a:latin typeface="Times New Roman" panose="02020603050405020304" pitchFamily="18" charset="0"/>
                <a:cs typeface="Times New Roman" panose="02020603050405020304" pitchFamily="18" charset="0"/>
              </a:rPr>
              <a:t>3 out of 8 goals </a:t>
            </a:r>
            <a:r>
              <a:rPr lang="en-US" sz="2400" dirty="0">
                <a:latin typeface="Times New Roman" panose="02020603050405020304" pitchFamily="18" charset="0"/>
                <a:cs typeface="Times New Roman" panose="02020603050405020304" pitchFamily="18" charset="0"/>
              </a:rPr>
              <a:t>are directly related to </a:t>
            </a:r>
            <a:r>
              <a:rPr lang="en-US" sz="2400" dirty="0">
                <a:solidFill>
                  <a:schemeClr val="tx1"/>
                </a:solidFill>
                <a:latin typeface="Times New Roman" panose="02020603050405020304" pitchFamily="18" charset="0"/>
                <a:cs typeface="Times New Roman" panose="02020603050405020304" pitchFamily="18" charset="0"/>
              </a:rPr>
              <a:t>HEALTH and rest 5 goals have important indirect effects on health;</a:t>
            </a:r>
            <a:r>
              <a:rPr lang="en-US" sz="2400" dirty="0">
                <a:latin typeface="Times New Roman" panose="02020603050405020304" pitchFamily="18" charset="0"/>
                <a:cs typeface="Times New Roman" panose="02020603050405020304" pitchFamily="18" charset="0"/>
              </a:rPr>
              <a:t>, </a:t>
            </a:r>
          </a:p>
          <a:p>
            <a:pPr algn="just"/>
            <a:r>
              <a:rPr lang="en-US" sz="2400" b="1" dirty="0">
                <a:solidFill>
                  <a:srgbClr val="0070C0"/>
                </a:solidFill>
                <a:latin typeface="Times New Roman" panose="02020603050405020304" pitchFamily="18" charset="0"/>
                <a:cs typeface="Times New Roman" panose="02020603050405020304" pitchFamily="18" charset="0"/>
              </a:rPr>
              <a:t>8 of 18 targets, 18 of 48 indicators </a:t>
            </a:r>
            <a:r>
              <a:rPr lang="en-US" sz="2400" dirty="0">
                <a:latin typeface="Times New Roman" panose="02020603050405020304" pitchFamily="18" charset="0"/>
                <a:cs typeface="Times New Roman" panose="02020603050405020304" pitchFamily="18" charset="0"/>
              </a:rPr>
              <a:t>of progress, are also health-related and rest are indirectly related</a:t>
            </a:r>
          </a:p>
        </p:txBody>
      </p:sp>
      <p:pic>
        <p:nvPicPr>
          <p:cNvPr id="4" name="Picture 3"/>
          <p:cNvPicPr>
            <a:picLocks noChangeAspect="1"/>
          </p:cNvPicPr>
          <p:nvPr/>
        </p:nvPicPr>
        <p:blipFill rotWithShape="1">
          <a:blip r:embed="rId2"/>
          <a:srcRect t="-9384" b="9384"/>
          <a:stretch/>
        </p:blipFill>
        <p:spPr>
          <a:xfrm>
            <a:off x="6388768" y="1515979"/>
            <a:ext cx="5803232" cy="4102769"/>
          </a:xfrm>
          <a:prstGeom prst="rect">
            <a:avLst/>
          </a:prstGeom>
        </p:spPr>
      </p:pic>
      <p:sp>
        <p:nvSpPr>
          <p:cNvPr id="5" name="Oval 4"/>
          <p:cNvSpPr/>
          <p:nvPr/>
        </p:nvSpPr>
        <p:spPr>
          <a:xfrm>
            <a:off x="9951595" y="0"/>
            <a:ext cx="1801091" cy="10468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t>Core Content </a:t>
            </a:r>
          </a:p>
        </p:txBody>
      </p:sp>
    </p:spTree>
    <p:extLst>
      <p:ext uri="{BB962C8B-B14F-4D97-AF65-F5344CB8AC3E}">
        <p14:creationId xmlns:p14="http://schemas.microsoft.com/office/powerpoint/2010/main" val="789057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en-US" dirty="0"/>
          </a:p>
        </p:txBody>
      </p:sp>
      <p:sp>
        <p:nvSpPr>
          <p:cNvPr id="5" name="Subtitle 4"/>
          <p:cNvSpPr>
            <a:spLocks noGrp="1"/>
          </p:cNvSpPr>
          <p:nvPr>
            <p:ph type="subTitle" idx="1"/>
          </p:nvPr>
        </p:nvSpPr>
        <p:spPr/>
        <p:txBody>
          <a:bodyPr/>
          <a:lstStyle/>
          <a:p>
            <a:endParaRPr lang="en-US"/>
          </a:p>
        </p:txBody>
      </p:sp>
      <p:pic>
        <p:nvPicPr>
          <p:cNvPr id="2" name="Picture 1"/>
          <p:cNvPicPr>
            <a:picLocks noChangeAspect="1"/>
          </p:cNvPicPr>
          <p:nvPr/>
        </p:nvPicPr>
        <p:blipFill>
          <a:blip r:embed="rId2"/>
          <a:stretch>
            <a:fillRect/>
          </a:stretch>
        </p:blipFill>
        <p:spPr>
          <a:xfrm>
            <a:off x="190500" y="714375"/>
            <a:ext cx="11811000" cy="5429250"/>
          </a:xfrm>
          <a:prstGeom prst="rect">
            <a:avLst/>
          </a:prstGeom>
        </p:spPr>
      </p:pic>
    </p:spTree>
    <p:extLst>
      <p:ext uri="{BB962C8B-B14F-4D97-AF65-F5344CB8AC3E}">
        <p14:creationId xmlns:p14="http://schemas.microsoft.com/office/powerpoint/2010/main" val="811599450"/>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TM10001114[[fn=Gallery]]</Template>
  <TotalTime>4466</TotalTime>
  <Words>1266</Words>
  <Application>Microsoft Office PowerPoint</Application>
  <PresentationFormat>Widescreen</PresentationFormat>
  <Paragraphs>139</Paragraphs>
  <Slides>41</Slides>
  <Notes>3</Notes>
  <HiddenSlides>0</HiddenSlides>
  <MMClips>0</MMClips>
  <ScaleCrop>false</ScaleCrop>
  <HeadingPairs>
    <vt:vector size="4" baseType="variant">
      <vt:variant>
        <vt:lpstr>Theme</vt:lpstr>
      </vt:variant>
      <vt:variant>
        <vt:i4>2</vt:i4>
      </vt:variant>
      <vt:variant>
        <vt:lpstr>Slide Titles</vt:lpstr>
      </vt:variant>
      <vt:variant>
        <vt:i4>41</vt:i4>
      </vt:variant>
    </vt:vector>
  </HeadingPairs>
  <TitlesOfParts>
    <vt:vector size="43" baseType="lpstr">
      <vt:lpstr>Gallery</vt:lpstr>
      <vt:lpstr>Office Theme</vt:lpstr>
      <vt:lpstr>PowerPoint Presentation</vt:lpstr>
      <vt:lpstr>Millennium Development Goals (MDGs) and Sustainable Development Goals (SDGs)  </vt:lpstr>
      <vt:lpstr>PowerPoint Presentation</vt:lpstr>
      <vt:lpstr>PowerPoint Presentation</vt:lpstr>
      <vt:lpstr>Sequence Of Lecture</vt:lpstr>
      <vt:lpstr>LEARNING OBJECTIVES</vt:lpstr>
      <vt:lpstr>Origin of MDGs </vt:lpstr>
      <vt:lpstr> IMPORTANCE OF HEALTH IN MDGS</vt:lpstr>
      <vt:lpstr>PowerPoint Presentation</vt:lpstr>
      <vt:lpstr>PowerPoint Presentation</vt:lpstr>
      <vt:lpstr>Millennium development goals and eye health </vt:lpstr>
      <vt:lpstr>Millennium development goals and NCDs </vt:lpstr>
      <vt:lpstr>Key MDG achievements </vt:lpstr>
      <vt:lpstr>PowerPoint Presentation</vt:lpstr>
      <vt:lpstr>PowerPoint Presentation</vt:lpstr>
      <vt:lpstr>Introducing Sustainable Development Goals (SDGs)  </vt:lpstr>
      <vt:lpstr>Sustainable Development Summit 2015</vt:lpstr>
      <vt:lpstr>PowerPoint Presentation</vt:lpstr>
      <vt:lpstr>PowerPoint Presentation</vt:lpstr>
      <vt:lpstr>What is new and different  about the 17 SDGs?</vt:lpstr>
      <vt:lpstr>PowerPoint Presentation</vt:lpstr>
      <vt:lpstr>PowerPoint Presentation</vt:lpstr>
      <vt:lpstr>The 2030 Sustainable Development Goals</vt:lpstr>
      <vt:lpstr>Difference between MDGs and SDGs</vt:lpstr>
      <vt:lpstr>CURRENT STATUS OF MDGs &amp; SDGs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Another comparison </vt:lpstr>
      <vt:lpstr>Impact of SDGs on overall health as global priority in future </vt:lpstr>
      <vt:lpstr>PowerPoint Presentation</vt:lpstr>
      <vt:lpstr>Universal Health Coverage</vt:lpstr>
      <vt:lpstr>PowerPoint Presentation</vt:lpstr>
      <vt:lpstr>EOLA (End of lecture assessment </vt:lpstr>
      <vt:lpstr>Research and online digital Learning resources </vt:lpstr>
      <vt:lpstr>Ethical issues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 Umaira</dc:creator>
  <cp:lastModifiedBy>Dr Khaula</cp:lastModifiedBy>
  <cp:revision>148</cp:revision>
  <dcterms:created xsi:type="dcterms:W3CDTF">2019-12-17T13:53:22Z</dcterms:created>
  <dcterms:modified xsi:type="dcterms:W3CDTF">2024-04-15T07:43:52Z</dcterms:modified>
</cp:coreProperties>
</file>