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8" r:id="rId2"/>
  </p:sldMasterIdLst>
  <p:sldIdLst>
    <p:sldId id="256" r:id="rId3"/>
    <p:sldId id="292" r:id="rId4"/>
    <p:sldId id="290" r:id="rId5"/>
    <p:sldId id="291" r:id="rId6"/>
    <p:sldId id="257" r:id="rId7"/>
    <p:sldId id="274" r:id="rId8"/>
    <p:sldId id="275" r:id="rId9"/>
    <p:sldId id="276" r:id="rId10"/>
    <p:sldId id="277" r:id="rId11"/>
    <p:sldId id="278" r:id="rId12"/>
    <p:sldId id="279" r:id="rId13"/>
    <p:sldId id="280" r:id="rId14"/>
    <p:sldId id="281" r:id="rId15"/>
    <p:sldId id="282" r:id="rId16"/>
    <p:sldId id="283" r:id="rId17"/>
    <p:sldId id="284" r:id="rId18"/>
    <p:sldId id="285" r:id="rId19"/>
    <p:sldId id="286" r:id="rId20"/>
    <p:sldId id="287" r:id="rId21"/>
    <p:sldId id="288" r:id="rId22"/>
    <p:sldId id="289" r:id="rId23"/>
    <p:sldId id="258" r:id="rId24"/>
    <p:sldId id="259" r:id="rId25"/>
    <p:sldId id="263" r:id="rId26"/>
    <p:sldId id="260" r:id="rId27"/>
    <p:sldId id="261" r:id="rId28"/>
    <p:sldId id="262" r:id="rId29"/>
    <p:sldId id="264" r:id="rId30"/>
    <p:sldId id="265" r:id="rId31"/>
    <p:sldId id="266" r:id="rId32"/>
    <p:sldId id="267" r:id="rId33"/>
    <p:sldId id="268" r:id="rId34"/>
    <p:sldId id="269" r:id="rId35"/>
    <p:sldId id="270" r:id="rId36"/>
    <p:sldId id="293" r:id="rId37"/>
    <p:sldId id="294" r:id="rId38"/>
    <p:sldId id="295" r:id="rId39"/>
    <p:sldId id="314" r:id="rId40"/>
    <p:sldId id="271"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15" autoAdjust="0"/>
    <p:restoredTop sz="94660"/>
  </p:normalViewPr>
  <p:slideViewPr>
    <p:cSldViewPr snapToGrid="0">
      <p:cViewPr varScale="1">
        <p:scale>
          <a:sx n="75" d="100"/>
          <a:sy n="75" d="100"/>
        </p:scale>
        <p:origin x="50" y="29"/>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0" Type="http://schemas.openxmlformats.org/officeDocument/2006/relationships/slide" Target="slides/slide18.xml"/><Relationship Id="rId41" Type="http://schemas.openxmlformats.org/officeDocument/2006/relationships/slide" Target="slides/slide39.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29E37EE0-D8FF-4FB2-84DA-980C2081EA6B}" type="datetimeFigureOut">
              <a:rPr lang="en-US" smtClean="0"/>
              <a:pPr/>
              <a:t>1/27/2025</a:t>
            </a:fld>
            <a:endParaRPr lang="en-US"/>
          </a:p>
        </p:txBody>
      </p:sp>
      <p:sp>
        <p:nvSpPr>
          <p:cNvPr id="5" name="Footer Placeholder 4"/>
          <p:cNvSpPr>
            <a:spLocks noGrp="1"/>
          </p:cNvSpPr>
          <p:nvPr>
            <p:ph type="ftr" sz="quarter" idx="11"/>
          </p:nvPr>
        </p:nvSpPr>
        <p:spPr>
          <a:xfrm>
            <a:off x="2692397" y="5037663"/>
            <a:ext cx="5214635" cy="279400"/>
          </a:xfrm>
        </p:spPr>
        <p:txBody>
          <a:bodyPr/>
          <a:lstStyle/>
          <a:p>
            <a:endParaRPr lang="en-US"/>
          </a:p>
        </p:txBody>
      </p:sp>
      <p:sp>
        <p:nvSpPr>
          <p:cNvPr id="6" name="Slide Number Placeholder 5"/>
          <p:cNvSpPr>
            <a:spLocks noGrp="1"/>
          </p:cNvSpPr>
          <p:nvPr>
            <p:ph type="sldNum" sz="quarter" idx="12"/>
          </p:nvPr>
        </p:nvSpPr>
        <p:spPr>
          <a:xfrm>
            <a:off x="8956900" y="5037663"/>
            <a:ext cx="551167" cy="279400"/>
          </a:xfrm>
        </p:spPr>
        <p:txBody>
          <a:bodyPr/>
          <a:lstStyle/>
          <a:p>
            <a:fld id="{33FC4A4B-FFD4-4B4F-B0FF-94B932F4A83F}" type="slidenum">
              <a:rPr lang="en-US" smtClean="0"/>
              <a:pPr/>
              <a:t>‹#›</a:t>
            </a:fld>
            <a:endParaRPr lang="en-US"/>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407277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29E37EE0-D8FF-4FB2-84DA-980C2081EA6B}" type="datetimeFigureOut">
              <a:rPr lang="en-US" smtClean="0"/>
              <a:pPr/>
              <a:t>1/27/2025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FC4A4B-FFD4-4B4F-B0FF-94B932F4A83F}" type="slidenum">
              <a:rPr lang="en-US" smtClean="0"/>
              <a:pPr/>
              <a:t>‹#›</a:t>
            </a:fld>
            <a:endParaRPr lang="en-US"/>
          </a:p>
        </p:txBody>
      </p:sp>
    </p:spTree>
    <p:extLst>
      <p:ext uri="{BB962C8B-B14F-4D97-AF65-F5344CB8AC3E}">
        <p14:creationId xmlns:p14="http://schemas.microsoft.com/office/powerpoint/2010/main" val="40493842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9E37EE0-D8FF-4FB2-84DA-980C2081EA6B}" type="datetimeFigureOut">
              <a:rPr lang="en-US" smtClean="0"/>
              <a:pPr/>
              <a:t>1/27/2025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FC4A4B-FFD4-4B4F-B0FF-94B932F4A83F}" type="slidenum">
              <a:rPr lang="en-US" smtClean="0"/>
              <a:pPr/>
              <a:t>‹#›</a:t>
            </a:fld>
            <a:endParaRPr lang="en-US"/>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111035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9E37EE0-D8FF-4FB2-84DA-980C2081EA6B}" type="datetimeFigureOut">
              <a:rPr lang="en-US" smtClean="0"/>
              <a:pPr/>
              <a:t>1/27/2025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FC4A4B-FFD4-4B4F-B0FF-94B932F4A83F}" type="slidenum">
              <a:rPr lang="en-US" smtClean="0"/>
              <a:pPr/>
              <a:t>‹#›</a:t>
            </a:fld>
            <a:endParaRPr lang="en-US"/>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956578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9E37EE0-D8FF-4FB2-84DA-980C2081EA6B}" type="datetimeFigureOut">
              <a:rPr lang="en-US" smtClean="0"/>
              <a:pPr/>
              <a:t>1/27/2025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FC4A4B-FFD4-4B4F-B0FF-94B932F4A83F}" type="slidenum">
              <a:rPr lang="en-US" smtClean="0"/>
              <a:pPr/>
              <a:t>‹#›</a:t>
            </a:fld>
            <a:endParaRPr lang="en-US"/>
          </a:p>
        </p:txBody>
      </p:sp>
    </p:spTree>
    <p:extLst>
      <p:ext uri="{BB962C8B-B14F-4D97-AF65-F5344CB8AC3E}">
        <p14:creationId xmlns:p14="http://schemas.microsoft.com/office/powerpoint/2010/main" val="23700523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9E37EE0-D8FF-4FB2-84DA-980C2081EA6B}" type="datetimeFigureOut">
              <a:rPr lang="en-US" smtClean="0"/>
              <a:pPr/>
              <a:t>1/27/2025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FC4A4B-FFD4-4B4F-B0FF-94B932F4A83F}" type="slidenum">
              <a:rPr lang="en-US" smtClean="0"/>
              <a:pPr/>
              <a:t>‹#›</a:t>
            </a:fld>
            <a:endParaRPr lang="en-US"/>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205797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9E37EE0-D8FF-4FB2-84DA-980C2081EA6B}" type="datetimeFigureOut">
              <a:rPr lang="en-US" smtClean="0"/>
              <a:pPr/>
              <a:t>1/27/2025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FC4A4B-FFD4-4B4F-B0FF-94B932F4A83F}" type="slidenum">
              <a:rPr lang="en-US" smtClean="0"/>
              <a:pPr/>
              <a:t>‹#›</a:t>
            </a:fld>
            <a:endParaRPr lang="en-US"/>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777237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9E37EE0-D8FF-4FB2-84DA-980C2081EA6B}" type="datetimeFigureOut">
              <a:rPr lang="en-US" smtClean="0"/>
              <a:pPr/>
              <a:t>1/27/2025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FC4A4B-FFD4-4B4F-B0FF-94B932F4A83F}" type="slidenum">
              <a:rPr lang="en-US" smtClean="0"/>
              <a:pPr/>
              <a:t>‹#›</a:t>
            </a:fld>
            <a:endParaRPr 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247399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9E37EE0-D8FF-4FB2-84DA-980C2081EA6B}" type="datetimeFigureOut">
              <a:rPr lang="en-US" smtClean="0"/>
              <a:pPr/>
              <a:t>1/27/2025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FC4A4B-FFD4-4B4F-B0FF-94B932F4A83F}" type="slidenum">
              <a:rPr lang="en-US" smtClean="0"/>
              <a:pPr/>
              <a:t>‹#›</a:t>
            </a:fld>
            <a:endParaRPr lang="en-US"/>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53702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9A826917-94E7-49BB-AFC8-74EE5F628E12}" type="datetimeFigureOut">
              <a:rPr lang="en-US" smtClean="0">
                <a:solidFill>
                  <a:prstClr val="black"/>
                </a:solidFill>
              </a:rPr>
              <a:pPr/>
              <a:t>1/27/2025</a:t>
            </a:fld>
            <a:endParaRPr lang="en-US">
              <a:solidFill>
                <a:prstClr val="black"/>
              </a:solidFill>
            </a:endParaRPr>
          </a:p>
        </p:txBody>
      </p:sp>
      <p:sp>
        <p:nvSpPr>
          <p:cNvPr id="5" name="Footer Placeholder 4"/>
          <p:cNvSpPr>
            <a:spLocks noGrp="1"/>
          </p:cNvSpPr>
          <p:nvPr>
            <p:ph type="ftr" sz="quarter" idx="11"/>
          </p:nvPr>
        </p:nvSpPr>
        <p:spPr>
          <a:xfrm>
            <a:off x="2692397" y="5037663"/>
            <a:ext cx="5214635" cy="279400"/>
          </a:xfr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8956900" y="5037663"/>
            <a:ext cx="551167" cy="279400"/>
          </a:xfrm>
        </p:spPr>
        <p:txBody>
          <a:bodyPr/>
          <a:lstStyle/>
          <a:p>
            <a:fld id="{E1F17AEE-8C49-4B43-A5F4-FE1580A00F3A}" type="slidenum">
              <a:rPr lang="en-US" smtClean="0">
                <a:solidFill>
                  <a:prstClr val="black"/>
                </a:solidFill>
              </a:rPr>
              <a:pPr/>
              <a:t>‹#›</a:t>
            </a:fld>
            <a:endParaRPr lang="en-US">
              <a:solidFill>
                <a:prstClr val="black"/>
              </a:solidFill>
            </a:endParaRPr>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764730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A826917-94E7-49BB-AFC8-74EE5F628E12}" type="datetimeFigureOut">
              <a:rPr lang="en-US" smtClean="0">
                <a:solidFill>
                  <a:prstClr val="black"/>
                </a:solidFill>
              </a:rPr>
              <a:pPr/>
              <a:t>1/27/2025</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E1F17AEE-8C49-4B43-A5F4-FE1580A00F3A}"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637787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9E37EE0-D8FF-4FB2-84DA-980C2081EA6B}" type="datetimeFigureOut">
              <a:rPr lang="en-US" smtClean="0"/>
              <a:pPr/>
              <a:t>1/27/2025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FC4A4B-FFD4-4B4F-B0FF-94B932F4A83F}" type="slidenum">
              <a:rPr lang="en-US" smtClean="0"/>
              <a:pPr/>
              <a:t>‹#›</a:t>
            </a:fld>
            <a:endParaRPr lang="en-US"/>
          </a:p>
        </p:txBody>
      </p:sp>
    </p:spTree>
    <p:extLst>
      <p:ext uri="{BB962C8B-B14F-4D97-AF65-F5344CB8AC3E}">
        <p14:creationId xmlns:p14="http://schemas.microsoft.com/office/powerpoint/2010/main" val="10023480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A826917-94E7-49BB-AFC8-74EE5F628E12}" type="datetimeFigureOut">
              <a:rPr lang="en-US" smtClean="0">
                <a:solidFill>
                  <a:prstClr val="black"/>
                </a:solidFill>
              </a:rPr>
              <a:pPr/>
              <a:t>1/27/2025</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E1F17AEE-8C49-4B43-A5F4-FE1580A00F3A}" type="slidenum">
              <a:rPr lang="en-US" smtClean="0">
                <a:solidFill>
                  <a:prstClr val="black"/>
                </a:solidFill>
              </a:rPr>
              <a:pPr/>
              <a:t>‹#›</a:t>
            </a:fld>
            <a:endParaRPr lang="en-US">
              <a:solidFill>
                <a:prstClr val="black"/>
              </a:solidFill>
            </a:endParaRPr>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844905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A826917-94E7-49BB-AFC8-74EE5F628E12}" type="datetimeFigureOut">
              <a:rPr lang="en-US" smtClean="0">
                <a:solidFill>
                  <a:prstClr val="black"/>
                </a:solidFill>
              </a:rPr>
              <a:pPr/>
              <a:t>1/27/2025</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E1F17AEE-8C49-4B43-A5F4-FE1580A00F3A}"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2428536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A826917-94E7-49BB-AFC8-74EE5F628E12}" type="datetimeFigureOut">
              <a:rPr lang="en-US" smtClean="0">
                <a:solidFill>
                  <a:prstClr val="black"/>
                </a:solidFill>
              </a:rPr>
              <a:pPr/>
              <a:t>1/27/2025</a:t>
            </a:fld>
            <a:endParaRPr lang="en-US">
              <a:solidFill>
                <a:prstClr val="black"/>
              </a:solidFill>
            </a:endParaRPr>
          </a:p>
        </p:txBody>
      </p:sp>
      <p:sp>
        <p:nvSpPr>
          <p:cNvPr id="8" name="Footer Placeholder 7"/>
          <p:cNvSpPr>
            <a:spLocks noGrp="1"/>
          </p:cNvSpPr>
          <p:nvPr>
            <p:ph type="ftr" sz="quarter" idx="11"/>
          </p:nvPr>
        </p:nvSpPr>
        <p:spPr/>
        <p:txBody>
          <a:bodyPr/>
          <a:lstStyle/>
          <a:p>
            <a:endParaRPr lang="en-US">
              <a:solidFill>
                <a:prstClr val="black"/>
              </a:solidFill>
            </a:endParaRPr>
          </a:p>
        </p:txBody>
      </p:sp>
      <p:sp>
        <p:nvSpPr>
          <p:cNvPr id="9" name="Slide Number Placeholder 8"/>
          <p:cNvSpPr>
            <a:spLocks noGrp="1"/>
          </p:cNvSpPr>
          <p:nvPr>
            <p:ph type="sldNum" sz="quarter" idx="12"/>
          </p:nvPr>
        </p:nvSpPr>
        <p:spPr/>
        <p:txBody>
          <a:bodyPr/>
          <a:lstStyle/>
          <a:p>
            <a:fld id="{E1F17AEE-8C49-4B43-A5F4-FE1580A00F3A}" type="slidenum">
              <a:rPr lang="en-US" smtClean="0">
                <a:solidFill>
                  <a:prstClr val="black"/>
                </a:solidFill>
              </a:rPr>
              <a:pPr/>
              <a:t>‹#›</a:t>
            </a:fld>
            <a:endParaRPr lang="en-US">
              <a:solidFill>
                <a:prstClr val="black"/>
              </a:solidFill>
            </a:endParaRPr>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413556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A826917-94E7-49BB-AFC8-74EE5F628E12}" type="datetimeFigureOut">
              <a:rPr lang="en-US" smtClean="0">
                <a:solidFill>
                  <a:prstClr val="black"/>
                </a:solidFill>
              </a:rPr>
              <a:pPr/>
              <a:t>1/27/2025</a:t>
            </a:fld>
            <a:endParaRPr lang="en-US">
              <a:solidFill>
                <a:prstClr val="black"/>
              </a:solidFill>
            </a:endParaRPr>
          </a:p>
        </p:txBody>
      </p:sp>
      <p:sp>
        <p:nvSpPr>
          <p:cNvPr id="4" name="Footer Placeholder 3"/>
          <p:cNvSpPr>
            <a:spLocks noGrp="1"/>
          </p:cNvSpPr>
          <p:nvPr>
            <p:ph type="ftr" sz="quarter" idx="11"/>
          </p:nvPr>
        </p:nvSpPr>
        <p:spPr/>
        <p:txBody>
          <a:bodyPr/>
          <a:lstStyle/>
          <a:p>
            <a:endParaRPr lang="en-US">
              <a:solidFill>
                <a:prstClr val="black"/>
              </a:solidFill>
            </a:endParaRPr>
          </a:p>
        </p:txBody>
      </p:sp>
      <p:sp>
        <p:nvSpPr>
          <p:cNvPr id="5" name="Slide Number Placeholder 4"/>
          <p:cNvSpPr>
            <a:spLocks noGrp="1"/>
          </p:cNvSpPr>
          <p:nvPr>
            <p:ph type="sldNum" sz="quarter" idx="12"/>
          </p:nvPr>
        </p:nvSpPr>
        <p:spPr/>
        <p:txBody>
          <a:bodyPr/>
          <a:lstStyle/>
          <a:p>
            <a:fld id="{E1F17AEE-8C49-4B43-A5F4-FE1580A00F3A}" type="slidenum">
              <a:rPr lang="en-US" smtClean="0">
                <a:solidFill>
                  <a:prstClr val="black"/>
                </a:solidFill>
              </a:rPr>
              <a:pPr/>
              <a:t>‹#›</a:t>
            </a:fld>
            <a:endParaRPr lang="en-US">
              <a:solidFill>
                <a:prstClr val="black"/>
              </a:solidFill>
            </a:endParaRPr>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997353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826917-94E7-49BB-AFC8-74EE5F628E12}" type="datetimeFigureOut">
              <a:rPr lang="en-US" smtClean="0">
                <a:solidFill>
                  <a:prstClr val="black"/>
                </a:solidFill>
              </a:rPr>
              <a:pPr/>
              <a:t>1/27/2025</a:t>
            </a:fld>
            <a:endParaRPr lang="en-US">
              <a:solidFill>
                <a:prstClr val="black"/>
              </a:solidFill>
            </a:endParaRPr>
          </a:p>
        </p:txBody>
      </p:sp>
      <p:sp>
        <p:nvSpPr>
          <p:cNvPr id="3" name="Footer Placeholder 2"/>
          <p:cNvSpPr>
            <a:spLocks noGrp="1"/>
          </p:cNvSpPr>
          <p:nvPr>
            <p:ph type="ftr" sz="quarter" idx="11"/>
          </p:nvPr>
        </p:nvSpPr>
        <p:spPr/>
        <p:txBody>
          <a:bodyPr/>
          <a:lstStyle/>
          <a:p>
            <a:endParaRPr lang="en-US">
              <a:solidFill>
                <a:prstClr val="black"/>
              </a:solidFill>
            </a:endParaRPr>
          </a:p>
        </p:txBody>
      </p:sp>
      <p:sp>
        <p:nvSpPr>
          <p:cNvPr id="4" name="Slide Number Placeholder 3"/>
          <p:cNvSpPr>
            <a:spLocks noGrp="1"/>
          </p:cNvSpPr>
          <p:nvPr>
            <p:ph type="sldNum" sz="quarter" idx="12"/>
          </p:nvPr>
        </p:nvSpPr>
        <p:spPr/>
        <p:txBody>
          <a:bodyPr/>
          <a:lstStyle/>
          <a:p>
            <a:fld id="{E1F17AEE-8C49-4B43-A5F4-FE1580A00F3A}"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2362807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9A826917-94E7-49BB-AFC8-74EE5F628E12}" type="datetimeFigureOut">
              <a:rPr lang="en-US" smtClean="0">
                <a:solidFill>
                  <a:prstClr val="black"/>
                </a:solidFill>
              </a:rPr>
              <a:pPr/>
              <a:t>1/27/2025</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E1F17AEE-8C49-4B43-A5F4-FE1580A00F3A}" type="slidenum">
              <a:rPr lang="en-US" smtClean="0">
                <a:solidFill>
                  <a:prstClr val="black"/>
                </a:solidFill>
              </a:rPr>
              <a:pPr/>
              <a:t>‹#›</a:t>
            </a:fld>
            <a:endParaRPr lang="en-US">
              <a:solidFill>
                <a:prstClr val="black"/>
              </a:solidFill>
            </a:endParaRPr>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987474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9A826917-94E7-49BB-AFC8-74EE5F628E12}" type="datetimeFigureOut">
              <a:rPr lang="en-US" smtClean="0">
                <a:solidFill>
                  <a:prstClr val="black"/>
                </a:solidFill>
              </a:rPr>
              <a:pPr/>
              <a:t>1/27/2025</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E1F17AEE-8C49-4B43-A5F4-FE1580A00F3A}"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7702066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9A826917-94E7-49BB-AFC8-74EE5F628E12}" type="datetimeFigureOut">
              <a:rPr lang="en-US" smtClean="0">
                <a:solidFill>
                  <a:prstClr val="black"/>
                </a:solidFill>
              </a:rPr>
              <a:pPr/>
              <a:t>1/27/2025</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E1F17AEE-8C49-4B43-A5F4-FE1580A00F3A}"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389430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A826917-94E7-49BB-AFC8-74EE5F628E12}" type="datetimeFigureOut">
              <a:rPr lang="en-US" smtClean="0">
                <a:solidFill>
                  <a:prstClr val="black"/>
                </a:solidFill>
              </a:rPr>
              <a:pPr/>
              <a:t>1/27/2025</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E1F17AEE-8C49-4B43-A5F4-FE1580A00F3A}" type="slidenum">
              <a:rPr lang="en-US" smtClean="0">
                <a:solidFill>
                  <a:prstClr val="black"/>
                </a:solidFill>
              </a:rPr>
              <a:pPr/>
              <a:t>‹#›</a:t>
            </a:fld>
            <a:endParaRPr lang="en-US">
              <a:solidFill>
                <a:prstClr val="black"/>
              </a:solidFill>
            </a:endParaRPr>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683758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A826917-94E7-49BB-AFC8-74EE5F628E12}" type="datetimeFigureOut">
              <a:rPr lang="en-US" smtClean="0">
                <a:solidFill>
                  <a:prstClr val="black"/>
                </a:solidFill>
              </a:rPr>
              <a:pPr/>
              <a:t>1/27/2025</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E1F17AEE-8C49-4B43-A5F4-FE1580A00F3A}" type="slidenum">
              <a:rPr lang="en-US" smtClean="0">
                <a:solidFill>
                  <a:prstClr val="black"/>
                </a:solidFill>
              </a:rPr>
              <a:pPr/>
              <a:t>‹#›</a:t>
            </a:fld>
            <a:endParaRPr lang="en-US">
              <a:solidFill>
                <a:prstClr val="black"/>
              </a:solidFill>
            </a:endParaRPr>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r>
              <a:rPr lang="en-US" sz="8000" dirty="0">
                <a:solidFill>
                  <a:prstClr val="black"/>
                </a:solidFill>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algn="r"/>
            <a:r>
              <a:rPr lang="en-US" sz="8000" dirty="0">
                <a:solidFill>
                  <a:prstClr val="black"/>
                </a:solidFill>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319307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9E37EE0-D8FF-4FB2-84DA-980C2081EA6B}" type="datetimeFigureOut">
              <a:rPr lang="en-US" smtClean="0"/>
              <a:pPr/>
              <a:t>1/27/2025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FC4A4B-FFD4-4B4F-B0FF-94B932F4A83F}" type="slidenum">
              <a:rPr lang="en-US" smtClean="0"/>
              <a:pPr/>
              <a:t>‹#›</a:t>
            </a:fld>
            <a:endParaRPr lang="en-US"/>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588274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A826917-94E7-49BB-AFC8-74EE5F628E12}" type="datetimeFigureOut">
              <a:rPr lang="en-US" smtClean="0">
                <a:solidFill>
                  <a:prstClr val="black"/>
                </a:solidFill>
              </a:rPr>
              <a:pPr/>
              <a:t>1/27/2025</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E1F17AEE-8C49-4B43-A5F4-FE1580A00F3A}"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3672757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A826917-94E7-49BB-AFC8-74EE5F628E12}" type="datetimeFigureOut">
              <a:rPr lang="en-US" smtClean="0">
                <a:solidFill>
                  <a:prstClr val="black"/>
                </a:solidFill>
              </a:rPr>
              <a:pPr/>
              <a:t>1/27/2025</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E1F17AEE-8C49-4B43-A5F4-FE1580A00F3A}" type="slidenum">
              <a:rPr lang="en-US" smtClean="0">
                <a:solidFill>
                  <a:prstClr val="black"/>
                </a:solidFill>
              </a:rPr>
              <a:pPr/>
              <a:t>‹#›</a:t>
            </a:fld>
            <a:endParaRPr lang="en-US">
              <a:solidFill>
                <a:prstClr val="black"/>
              </a:solidFill>
            </a:endParaRPr>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r>
              <a:rPr lang="en-US" sz="8000" dirty="0">
                <a:solidFill>
                  <a:prstClr val="black"/>
                </a:solidFill>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algn="r"/>
            <a:r>
              <a:rPr lang="en-US" sz="8000" dirty="0">
                <a:solidFill>
                  <a:prstClr val="black"/>
                </a:solidFill>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630533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A826917-94E7-49BB-AFC8-74EE5F628E12}" type="datetimeFigureOut">
              <a:rPr lang="en-US" smtClean="0">
                <a:solidFill>
                  <a:prstClr val="black"/>
                </a:solidFill>
              </a:rPr>
              <a:pPr/>
              <a:t>1/27/2025</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E1F17AEE-8C49-4B43-A5F4-FE1580A00F3A}" type="slidenum">
              <a:rPr lang="en-US" smtClean="0">
                <a:solidFill>
                  <a:prstClr val="black"/>
                </a:solidFill>
              </a:rPr>
              <a:pPr/>
              <a:t>‹#›</a:t>
            </a:fld>
            <a:endParaRPr lang="en-US">
              <a:solidFill>
                <a:prstClr val="black"/>
              </a:solidFill>
            </a:endParaRPr>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6180822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A826917-94E7-49BB-AFC8-74EE5F628E12}" type="datetimeFigureOut">
              <a:rPr lang="en-US" smtClean="0">
                <a:solidFill>
                  <a:prstClr val="black"/>
                </a:solidFill>
              </a:rPr>
              <a:pPr/>
              <a:t>1/27/2025</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E1F17AEE-8C49-4B43-A5F4-FE1580A00F3A}" type="slidenum">
              <a:rPr lang="en-US" smtClean="0">
                <a:solidFill>
                  <a:prstClr val="black"/>
                </a:solidFill>
              </a:rPr>
              <a:pPr/>
              <a:t>‹#›</a:t>
            </a:fld>
            <a:endParaRPr lang="en-US">
              <a:solidFill>
                <a:prstClr val="black"/>
              </a:solidFill>
            </a:endParaRPr>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680601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A826917-94E7-49BB-AFC8-74EE5F628E12}" type="datetimeFigureOut">
              <a:rPr lang="en-US" smtClean="0">
                <a:solidFill>
                  <a:prstClr val="black"/>
                </a:solidFill>
              </a:rPr>
              <a:pPr/>
              <a:t>1/27/2025</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E1F17AEE-8C49-4B43-A5F4-FE1580A00F3A}" type="slidenum">
              <a:rPr lang="en-US" smtClean="0">
                <a:solidFill>
                  <a:prstClr val="black"/>
                </a:solidFill>
              </a:rPr>
              <a:pPr/>
              <a:t>‹#›</a:t>
            </a:fld>
            <a:endParaRPr lang="en-US">
              <a:solidFill>
                <a:prstClr val="black"/>
              </a:solidFill>
            </a:endParaRPr>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099105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9E37EE0-D8FF-4FB2-84DA-980C2081EA6B}" type="datetimeFigureOut">
              <a:rPr lang="en-US" smtClean="0"/>
              <a:pPr/>
              <a:t>1/27/2025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FC4A4B-FFD4-4B4F-B0FF-94B932F4A83F}" type="slidenum">
              <a:rPr lang="en-US" smtClean="0"/>
              <a:pPr/>
              <a:t>‹#›</a:t>
            </a:fld>
            <a:endParaRPr lang="en-US"/>
          </a:p>
        </p:txBody>
      </p:sp>
    </p:spTree>
    <p:extLst>
      <p:ext uri="{BB962C8B-B14F-4D97-AF65-F5344CB8AC3E}">
        <p14:creationId xmlns:p14="http://schemas.microsoft.com/office/powerpoint/2010/main" val="40255872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9E37EE0-D8FF-4FB2-84DA-980C2081EA6B}" type="datetimeFigureOut">
              <a:rPr lang="en-US" smtClean="0"/>
              <a:pPr/>
              <a:t>1/27/2025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FC4A4B-FFD4-4B4F-B0FF-94B932F4A83F}" type="slidenum">
              <a:rPr lang="en-US" smtClean="0"/>
              <a:pPr/>
              <a:t>‹#›</a:t>
            </a:fld>
            <a:endParaRPr lang="en-US"/>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353654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9E37EE0-D8FF-4FB2-84DA-980C2081EA6B}" type="datetimeFigureOut">
              <a:rPr lang="en-US" smtClean="0"/>
              <a:pPr/>
              <a:t>1/27/2025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FC4A4B-FFD4-4B4F-B0FF-94B932F4A83F}" type="slidenum">
              <a:rPr lang="en-US" smtClean="0"/>
              <a:pPr/>
              <a:t>‹#›</a:t>
            </a:fld>
            <a:endParaRPr 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306305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E37EE0-D8FF-4FB2-84DA-980C2081EA6B}" type="datetimeFigureOut">
              <a:rPr lang="en-US" smtClean="0"/>
              <a:pPr/>
              <a:t>1/27/2025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FC4A4B-FFD4-4B4F-B0FF-94B932F4A83F}" type="slidenum">
              <a:rPr lang="en-US" smtClean="0"/>
              <a:pPr/>
              <a:t>‹#›</a:t>
            </a:fld>
            <a:endParaRPr lang="en-US"/>
          </a:p>
        </p:txBody>
      </p:sp>
    </p:spTree>
    <p:extLst>
      <p:ext uri="{BB962C8B-B14F-4D97-AF65-F5344CB8AC3E}">
        <p14:creationId xmlns:p14="http://schemas.microsoft.com/office/powerpoint/2010/main" val="16120423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29E37EE0-D8FF-4FB2-84DA-980C2081EA6B}" type="datetimeFigureOut">
              <a:rPr lang="en-US" smtClean="0"/>
              <a:pPr/>
              <a:t>1/27/2025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FC4A4B-FFD4-4B4F-B0FF-94B932F4A83F}" type="slidenum">
              <a:rPr lang="en-US" smtClean="0"/>
              <a:pPr/>
              <a:t>‹#›</a:t>
            </a:fld>
            <a:endParaRPr lang="en-US"/>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368545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29E37EE0-D8FF-4FB2-84DA-980C2081EA6B}" type="datetimeFigureOut">
              <a:rPr lang="en-US" smtClean="0"/>
              <a:pPr/>
              <a:t>1/27/2025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FC4A4B-FFD4-4B4F-B0FF-94B932F4A83F}" type="slidenum">
              <a:rPr lang="en-US" smtClean="0"/>
              <a:pPr/>
              <a:t>‹#›</a:t>
            </a:fld>
            <a:endParaRPr lang="en-US"/>
          </a:p>
        </p:txBody>
      </p:sp>
    </p:spTree>
    <p:extLst>
      <p:ext uri="{BB962C8B-B14F-4D97-AF65-F5344CB8AC3E}">
        <p14:creationId xmlns:p14="http://schemas.microsoft.com/office/powerpoint/2010/main" val="20576044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image" Target="../media/image4.png"/><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image" Target="../media/image3.png"/><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cstate="print">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cstate="print">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29E37EE0-D8FF-4FB2-84DA-980C2081EA6B}" type="datetimeFigureOut">
              <a:rPr lang="en-US" smtClean="0"/>
              <a:pPr/>
              <a:t>1/27/2025</a:t>
            </a:fld>
            <a:endParaRPr lang="en-US"/>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33FC4A4B-FFD4-4B4F-B0FF-94B932F4A83F}" type="slidenum">
              <a:rPr lang="en-US" smtClean="0"/>
              <a:pPr/>
              <a:t>‹#›</a:t>
            </a:fld>
            <a:endParaRPr lang="en-US"/>
          </a:p>
        </p:txBody>
      </p:sp>
    </p:spTree>
    <p:extLst>
      <p:ext uri="{BB962C8B-B14F-4D97-AF65-F5344CB8AC3E}">
        <p14:creationId xmlns:p14="http://schemas.microsoft.com/office/powerpoint/2010/main" val="15048287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9A826917-94E7-49BB-AFC8-74EE5F628E12}" type="datetimeFigureOut">
              <a:rPr lang="en-US" smtClean="0">
                <a:solidFill>
                  <a:prstClr val="black"/>
                </a:solidFill>
              </a:rPr>
              <a:pPr/>
              <a:t>1/27/2025</a:t>
            </a:fld>
            <a:endParaRPr lang="en-US">
              <a:solidFill>
                <a:prstClr val="black"/>
              </a:solidFill>
            </a:endParaRPr>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solidFill>
                <a:prstClr val="black"/>
              </a:solidFill>
            </a:endParaRPr>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E1F17AEE-8C49-4B43-A5F4-FE1580A00F3A}"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884069725"/>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www.ncbi.nlm.nih.gov/pmc/articles/PMC1372274/" TargetMode="External"/><Relationship Id="rId2" Type="http://schemas.openxmlformats.org/officeDocument/2006/relationships/hyperlink" Target="https://www.researchgate.net/publication/270016452_A_study_on_legal_problems_concerning_issuance_of_false_medical_certificates/download" TargetMode="External"/><Relationship Id="rId1" Type="http://schemas.openxmlformats.org/officeDocument/2006/relationships/slideLayout" Target="../slideLayouts/slideLayout2.xml"/><Relationship Id="rId4" Type="http://schemas.openxmlformats.org/officeDocument/2006/relationships/hyperlink" Target="https://bmcprimcare.biomedcentral.com/articles/10.1186/s12875-017-0627-z"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692398" y="1619481"/>
            <a:ext cx="6815669" cy="1767184"/>
          </a:xfrm>
        </p:spPr>
        <p:txBody>
          <a:bodyPr/>
          <a:lstStyle/>
          <a:p>
            <a:r>
              <a:rPr lang="en-US" dirty="0"/>
              <a:t>Medico-Legal Certificates</a:t>
            </a:r>
          </a:p>
        </p:txBody>
      </p:sp>
      <p:sp>
        <p:nvSpPr>
          <p:cNvPr id="3" name="Subtitle 2"/>
          <p:cNvSpPr>
            <a:spLocks noGrp="1"/>
          </p:cNvSpPr>
          <p:nvPr>
            <p:ph type="subTitle" idx="1"/>
          </p:nvPr>
        </p:nvSpPr>
        <p:spPr>
          <a:xfrm>
            <a:off x="2692398" y="3657597"/>
            <a:ext cx="6815669" cy="1556954"/>
          </a:xfrm>
        </p:spPr>
        <p:txBody>
          <a:bodyPr>
            <a:normAutofit fontScale="85000" lnSpcReduction="20000"/>
          </a:bodyPr>
          <a:lstStyle/>
          <a:p>
            <a:pPr>
              <a:lnSpc>
                <a:spcPct val="110000"/>
              </a:lnSpc>
            </a:pPr>
            <a:r>
              <a:rPr lang="pt-BR" sz="2900" dirty="0"/>
              <a:t>Dr Urooj Shah</a:t>
            </a:r>
          </a:p>
          <a:p>
            <a:pPr>
              <a:lnSpc>
                <a:spcPct val="110000"/>
              </a:lnSpc>
            </a:pPr>
            <a:r>
              <a:rPr lang="pt-BR" sz="2900"/>
              <a:t>Dr Roheena Saeed</a:t>
            </a:r>
            <a:endParaRPr lang="pt-BR" sz="2900" dirty="0"/>
          </a:p>
          <a:p>
            <a:pPr>
              <a:lnSpc>
                <a:spcPct val="110000"/>
              </a:lnSpc>
            </a:pPr>
            <a:r>
              <a:rPr lang="pt-BR" sz="2900" dirty="0"/>
              <a:t>Forensic Medicine &amp; Toxicology</a:t>
            </a:r>
          </a:p>
          <a:p>
            <a:endParaRPr lang="en-US" dirty="0"/>
          </a:p>
        </p:txBody>
      </p:sp>
    </p:spTree>
    <p:extLst>
      <p:ext uri="{BB962C8B-B14F-4D97-AF65-F5344CB8AC3E}">
        <p14:creationId xmlns:p14="http://schemas.microsoft.com/office/powerpoint/2010/main" val="6387825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p:cNvPicPr>
          <p:nvPr>
            <p:ph idx="1"/>
          </p:nvPr>
        </p:nvPicPr>
        <p:blipFill rotWithShape="1">
          <a:blip r:embed="rId2" cstate="print">
            <a:extLst>
              <a:ext uri="{28A0092B-C50C-407E-A947-70E740481C1C}">
                <a14:useLocalDpi xmlns:a14="http://schemas.microsoft.com/office/drawing/2010/main" val="0"/>
              </a:ext>
            </a:extLst>
          </a:blip>
          <a:srcRect t="11454" r="3072"/>
          <a:stretch/>
        </p:blipFill>
        <p:spPr>
          <a:xfrm>
            <a:off x="864973" y="852616"/>
            <a:ext cx="10404389" cy="5387546"/>
          </a:xfrm>
          <a:prstGeom prst="rect">
            <a:avLst/>
          </a:prstGeom>
        </p:spPr>
      </p:pic>
    </p:spTree>
    <p:extLst>
      <p:ext uri="{BB962C8B-B14F-4D97-AF65-F5344CB8AC3E}">
        <p14:creationId xmlns:p14="http://schemas.microsoft.com/office/powerpoint/2010/main" val="16141980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en-US" b="1" dirty="0"/>
              <a:t>Death Certificate</a:t>
            </a:r>
            <a:br>
              <a:rPr lang="en-US" dirty="0"/>
            </a:br>
            <a:endParaRPr lang="en-US" dirty="0"/>
          </a:p>
        </p:txBody>
      </p:sp>
      <p:sp>
        <p:nvSpPr>
          <p:cNvPr id="3" name="Content Placeholder 2"/>
          <p:cNvSpPr>
            <a:spLocks noGrp="1"/>
          </p:cNvSpPr>
          <p:nvPr>
            <p:ph idx="1"/>
          </p:nvPr>
        </p:nvSpPr>
        <p:spPr/>
        <p:txBody>
          <a:bodyPr>
            <a:normAutofit/>
          </a:bodyPr>
          <a:lstStyle/>
          <a:p>
            <a:pPr lvl="0"/>
            <a:r>
              <a:rPr lang="en-US" sz="2800" dirty="0"/>
              <a:t>If the Doctor is convinced that the death is due to any natural cause.</a:t>
            </a:r>
          </a:p>
          <a:p>
            <a:pPr lvl="0"/>
            <a:r>
              <a:rPr lang="en-US" sz="2800" dirty="0"/>
              <a:t>No any delay</a:t>
            </a:r>
          </a:p>
          <a:p>
            <a:pPr lvl="0"/>
            <a:r>
              <a:rPr lang="en-US" sz="2800" dirty="0"/>
              <a:t>No fees</a:t>
            </a:r>
          </a:p>
          <a:p>
            <a:pPr lvl="0"/>
            <a:r>
              <a:rPr lang="en-US" sz="2800" dirty="0"/>
              <a:t>The certificate must state the exact cause of death.</a:t>
            </a:r>
          </a:p>
          <a:p>
            <a:pPr marL="0" indent="0">
              <a:buNone/>
            </a:pPr>
            <a:endParaRPr lang="en-US" sz="2800" dirty="0"/>
          </a:p>
        </p:txBody>
      </p:sp>
    </p:spTree>
    <p:extLst>
      <p:ext uri="{BB962C8B-B14F-4D97-AF65-F5344CB8AC3E}">
        <p14:creationId xmlns:p14="http://schemas.microsoft.com/office/powerpoint/2010/main" val="8941327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10000"/>
          </a:bodyPr>
          <a:lstStyle/>
          <a:p>
            <a:pPr>
              <a:buNone/>
            </a:pPr>
            <a:r>
              <a:rPr lang="en-US" sz="3000" b="1" dirty="0"/>
              <a:t>Precautions:</a:t>
            </a:r>
          </a:p>
          <a:p>
            <a:r>
              <a:rPr lang="en-US" sz="2800" dirty="0"/>
              <a:t>Must inspect the whole dead body from head to toe (to rule out any violence/ injuries/ torture).</a:t>
            </a:r>
          </a:p>
          <a:p>
            <a:r>
              <a:rPr lang="en-US" sz="2800" dirty="0"/>
              <a:t>The cause must be natural.</a:t>
            </a:r>
          </a:p>
          <a:p>
            <a:r>
              <a:rPr lang="en-US" sz="2800" dirty="0"/>
              <a:t>Actually dead or in a state of suspended animation.</a:t>
            </a:r>
          </a:p>
          <a:p>
            <a:r>
              <a:rPr lang="en-US" sz="2800" dirty="0"/>
              <a:t>Properly mentioning time and date of examination and issuing of certificate.</a:t>
            </a:r>
          </a:p>
          <a:p>
            <a:endParaRPr lang="en-US" sz="2800" dirty="0"/>
          </a:p>
        </p:txBody>
      </p:sp>
    </p:spTree>
    <p:extLst>
      <p:ext uri="{BB962C8B-B14F-4D97-AF65-F5344CB8AC3E}">
        <p14:creationId xmlns:p14="http://schemas.microsoft.com/office/powerpoint/2010/main" val="33088549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p:cNvPicPr>
          <p:nvPr>
            <p:ph idx="1"/>
          </p:nvPr>
        </p:nvPicPr>
        <p:blipFill rotWithShape="1">
          <a:blip r:embed="rId2" cstate="print">
            <a:extLst>
              <a:ext uri="{28A0092B-C50C-407E-A947-70E740481C1C}">
                <a14:useLocalDpi xmlns:a14="http://schemas.microsoft.com/office/drawing/2010/main" val="0"/>
              </a:ext>
            </a:extLst>
          </a:blip>
          <a:srcRect t="9976"/>
          <a:stretch/>
        </p:blipFill>
        <p:spPr>
          <a:xfrm>
            <a:off x="803188" y="605481"/>
            <a:ext cx="10540313" cy="5622324"/>
          </a:xfrm>
          <a:prstGeom prst="rect">
            <a:avLst/>
          </a:prstGeom>
        </p:spPr>
      </p:pic>
    </p:spTree>
    <p:extLst>
      <p:ext uri="{BB962C8B-B14F-4D97-AF65-F5344CB8AC3E}">
        <p14:creationId xmlns:p14="http://schemas.microsoft.com/office/powerpoint/2010/main" val="30727676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 Fitness certificate </a:t>
            </a:r>
            <a:br>
              <a:rPr lang="en-US" b="1" dirty="0"/>
            </a:br>
            <a:endParaRPr lang="en-US" dirty="0"/>
          </a:p>
        </p:txBody>
      </p:sp>
      <p:sp>
        <p:nvSpPr>
          <p:cNvPr id="3" name="Content Placeholder 2"/>
          <p:cNvSpPr>
            <a:spLocks noGrp="1"/>
          </p:cNvSpPr>
          <p:nvPr>
            <p:ph idx="1"/>
          </p:nvPr>
        </p:nvSpPr>
        <p:spPr/>
        <p:txBody>
          <a:bodyPr/>
          <a:lstStyle/>
          <a:p>
            <a:r>
              <a:rPr lang="en-US" sz="2800" dirty="0"/>
              <a:t>Complete physical examination, i.e. Pulse, BP, Temp, Resp. Rate, Locomotor system, ENT and vision.</a:t>
            </a:r>
          </a:p>
          <a:p>
            <a:pPr>
              <a:buNone/>
            </a:pPr>
            <a:r>
              <a:rPr lang="en-US" sz="2800" b="1" dirty="0"/>
              <a:t>Final Opinion:</a:t>
            </a:r>
            <a:endParaRPr lang="en-US" sz="2800" dirty="0"/>
          </a:p>
          <a:p>
            <a:r>
              <a:rPr lang="en-US" sz="2800" dirty="0"/>
              <a:t>The examinee is in state of physical mental and social wellbeing. Thus he is declared medically fit to resume his/her duties etc.</a:t>
            </a:r>
          </a:p>
          <a:p>
            <a:endParaRPr lang="en-US" dirty="0"/>
          </a:p>
        </p:txBody>
      </p:sp>
    </p:spTree>
    <p:extLst>
      <p:ext uri="{BB962C8B-B14F-4D97-AF65-F5344CB8AC3E}">
        <p14:creationId xmlns:p14="http://schemas.microsoft.com/office/powerpoint/2010/main" val="29598657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p:cNvPicPr>
          <p:nvPr>
            <p:ph idx="1"/>
          </p:nvPr>
        </p:nvPicPr>
        <p:blipFill rotWithShape="1">
          <a:blip r:embed="rId2" cstate="print">
            <a:extLst>
              <a:ext uri="{28A0092B-C50C-407E-A947-70E740481C1C}">
                <a14:useLocalDpi xmlns:a14="http://schemas.microsoft.com/office/drawing/2010/main" val="0"/>
              </a:ext>
            </a:extLst>
          </a:blip>
          <a:srcRect t="10205" r="2273" b="3666"/>
          <a:stretch/>
        </p:blipFill>
        <p:spPr>
          <a:xfrm>
            <a:off x="803190" y="617838"/>
            <a:ext cx="10651524" cy="5609967"/>
          </a:xfrm>
          <a:prstGeom prst="rect">
            <a:avLst/>
          </a:prstGeom>
        </p:spPr>
      </p:pic>
    </p:spTree>
    <p:extLst>
      <p:ext uri="{BB962C8B-B14F-4D97-AF65-F5344CB8AC3E}">
        <p14:creationId xmlns:p14="http://schemas.microsoft.com/office/powerpoint/2010/main" val="17609868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 Disability Certificate/ Compensation Certificate </a:t>
            </a:r>
            <a:br>
              <a:rPr lang="en-US" dirty="0"/>
            </a:br>
            <a:endParaRPr lang="en-US" dirty="0"/>
          </a:p>
        </p:txBody>
      </p:sp>
      <p:sp>
        <p:nvSpPr>
          <p:cNvPr id="3" name="Content Placeholder 2"/>
          <p:cNvSpPr>
            <a:spLocks noGrp="1"/>
          </p:cNvSpPr>
          <p:nvPr>
            <p:ph idx="1"/>
          </p:nvPr>
        </p:nvSpPr>
        <p:spPr>
          <a:xfrm>
            <a:off x="1295401" y="3492346"/>
            <a:ext cx="9601196" cy="2383521"/>
          </a:xfrm>
        </p:spPr>
        <p:txBody>
          <a:bodyPr>
            <a:normAutofit/>
          </a:bodyPr>
          <a:lstStyle/>
          <a:p>
            <a:r>
              <a:rPr lang="en-US" sz="2800" dirty="0"/>
              <a:t>Complete examination along with the exact nature of disability. </a:t>
            </a:r>
          </a:p>
          <a:p>
            <a:r>
              <a:rPr lang="en-US" sz="2800" dirty="0"/>
              <a:t>(This certificate is now given the constituted </a:t>
            </a:r>
            <a:r>
              <a:rPr lang="en-US" sz="2800" b="1" dirty="0"/>
              <a:t>district disability board).</a:t>
            </a:r>
          </a:p>
          <a:p>
            <a:endParaRPr lang="en-US" sz="2800" dirty="0"/>
          </a:p>
        </p:txBody>
      </p:sp>
    </p:spTree>
    <p:extLst>
      <p:ext uri="{BB962C8B-B14F-4D97-AF65-F5344CB8AC3E}">
        <p14:creationId xmlns:p14="http://schemas.microsoft.com/office/powerpoint/2010/main" val="32121936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p:cNvPicPr>
          <p:nvPr>
            <p:ph idx="1"/>
          </p:nvPr>
        </p:nvPicPr>
        <p:blipFill rotWithShape="1">
          <a:blip r:embed="rId2" cstate="print">
            <a:extLst>
              <a:ext uri="{28A0092B-C50C-407E-A947-70E740481C1C}">
                <a14:useLocalDpi xmlns:a14="http://schemas.microsoft.com/office/drawing/2010/main" val="0"/>
              </a:ext>
            </a:extLst>
          </a:blip>
          <a:srcRect l="-445" t="10598" r="4974" b="1388"/>
          <a:stretch/>
        </p:blipFill>
        <p:spPr>
          <a:xfrm>
            <a:off x="790832" y="630195"/>
            <a:ext cx="10478529" cy="5715520"/>
          </a:xfrm>
          <a:prstGeom prst="rect">
            <a:avLst/>
          </a:prstGeom>
        </p:spPr>
      </p:pic>
    </p:spTree>
    <p:extLst>
      <p:ext uri="{BB962C8B-B14F-4D97-AF65-F5344CB8AC3E}">
        <p14:creationId xmlns:p14="http://schemas.microsoft.com/office/powerpoint/2010/main" val="8236234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Vaccination Certificate</a:t>
            </a:r>
            <a:endParaRPr lang="en-US" dirty="0"/>
          </a:p>
        </p:txBody>
      </p:sp>
      <p:sp>
        <p:nvSpPr>
          <p:cNvPr id="3" name="Content Placeholder 2"/>
          <p:cNvSpPr>
            <a:spLocks noGrp="1"/>
          </p:cNvSpPr>
          <p:nvPr>
            <p:ph idx="1"/>
          </p:nvPr>
        </p:nvSpPr>
        <p:spPr>
          <a:xfrm>
            <a:off x="1295401" y="3227942"/>
            <a:ext cx="9601196" cy="2647926"/>
          </a:xfrm>
        </p:spPr>
        <p:txBody>
          <a:bodyPr>
            <a:normAutofit/>
          </a:bodyPr>
          <a:lstStyle/>
          <a:p>
            <a:pPr marL="0" indent="0">
              <a:buNone/>
            </a:pPr>
            <a:r>
              <a:rPr lang="en-US" sz="2800" dirty="0"/>
              <a:t>The certificate must state:</a:t>
            </a:r>
          </a:p>
          <a:p>
            <a:pPr lvl="0"/>
            <a:r>
              <a:rPr lang="en-US" sz="2800" dirty="0"/>
              <a:t>Nature of vaccination</a:t>
            </a:r>
          </a:p>
          <a:p>
            <a:pPr lvl="0"/>
            <a:r>
              <a:rPr lang="en-US" sz="2800" dirty="0"/>
              <a:t>Exact date of vaccination</a:t>
            </a:r>
          </a:p>
          <a:p>
            <a:endParaRPr lang="en-US" sz="2800" dirty="0"/>
          </a:p>
        </p:txBody>
      </p:sp>
    </p:spTree>
    <p:extLst>
      <p:ext uri="{BB962C8B-B14F-4D97-AF65-F5344CB8AC3E}">
        <p14:creationId xmlns:p14="http://schemas.microsoft.com/office/powerpoint/2010/main" val="38313790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p:cNvPicPr>
          <p:nvPr>
            <p:ph idx="1"/>
          </p:nvPr>
        </p:nvPicPr>
        <p:blipFill rotWithShape="1">
          <a:blip r:embed="rId2" cstate="print">
            <a:extLst>
              <a:ext uri="{28A0092B-C50C-407E-A947-70E740481C1C}">
                <a14:useLocalDpi xmlns:a14="http://schemas.microsoft.com/office/drawing/2010/main" val="0"/>
              </a:ext>
            </a:extLst>
          </a:blip>
          <a:srcRect t="10703" r="4229" b="1122"/>
          <a:stretch/>
        </p:blipFill>
        <p:spPr>
          <a:xfrm>
            <a:off x="778477" y="568411"/>
            <a:ext cx="10639166" cy="5654333"/>
          </a:xfrm>
          <a:prstGeom prst="rect">
            <a:avLst/>
          </a:prstGeom>
        </p:spPr>
      </p:pic>
    </p:spTree>
    <p:extLst>
      <p:ext uri="{BB962C8B-B14F-4D97-AF65-F5344CB8AC3E}">
        <p14:creationId xmlns:p14="http://schemas.microsoft.com/office/powerpoint/2010/main" val="9871668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63827" y="824059"/>
            <a:ext cx="10317892" cy="5210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112381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Driving License Certificate </a:t>
            </a:r>
            <a:endParaRPr lang="en-US" dirty="0"/>
          </a:p>
        </p:txBody>
      </p:sp>
      <p:sp>
        <p:nvSpPr>
          <p:cNvPr id="3" name="Content Placeholder 2"/>
          <p:cNvSpPr>
            <a:spLocks noGrp="1"/>
          </p:cNvSpPr>
          <p:nvPr>
            <p:ph idx="1"/>
          </p:nvPr>
        </p:nvSpPr>
        <p:spPr>
          <a:xfrm>
            <a:off x="1295401" y="3833870"/>
            <a:ext cx="9601196" cy="2041998"/>
          </a:xfrm>
        </p:spPr>
        <p:txBody>
          <a:bodyPr/>
          <a:lstStyle/>
          <a:p>
            <a:r>
              <a:rPr lang="en-US" sz="2800" dirty="0"/>
              <a:t>This is usually given in a prescribed Performa.</a:t>
            </a:r>
          </a:p>
          <a:p>
            <a:endParaRPr lang="en-US" dirty="0"/>
          </a:p>
        </p:txBody>
      </p:sp>
    </p:spTree>
    <p:extLst>
      <p:ext uri="{BB962C8B-B14F-4D97-AF65-F5344CB8AC3E}">
        <p14:creationId xmlns:p14="http://schemas.microsoft.com/office/powerpoint/2010/main" val="37646097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3"/>
          <p:cNvPicPr/>
          <p:nvPr/>
        </p:nvPicPr>
        <p:blipFill rotWithShape="1">
          <a:blip r:embed="rId2" cstate="print">
            <a:extLst>
              <a:ext uri="{28A0092B-C50C-407E-A947-70E740481C1C}">
                <a14:useLocalDpi xmlns:a14="http://schemas.microsoft.com/office/drawing/2010/main" val="0"/>
              </a:ext>
            </a:extLst>
          </a:blip>
          <a:srcRect t="2708" r="6341"/>
          <a:stretch/>
        </p:blipFill>
        <p:spPr>
          <a:xfrm>
            <a:off x="790832" y="556054"/>
            <a:ext cx="10577384" cy="5634682"/>
          </a:xfrm>
          <a:prstGeom prst="rect">
            <a:avLst/>
          </a:prstGeom>
        </p:spPr>
      </p:pic>
    </p:spTree>
    <p:extLst>
      <p:ext uri="{BB962C8B-B14F-4D97-AF65-F5344CB8AC3E}">
        <p14:creationId xmlns:p14="http://schemas.microsoft.com/office/powerpoint/2010/main" val="15676871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Medico-legal Certificates</a:t>
            </a:r>
            <a:br>
              <a:rPr lang="en-US" dirty="0"/>
            </a:br>
            <a:endParaRPr lang="en-US" dirty="0"/>
          </a:p>
        </p:txBody>
      </p:sp>
      <p:sp>
        <p:nvSpPr>
          <p:cNvPr id="3" name="Content Placeholder 2"/>
          <p:cNvSpPr>
            <a:spLocks noGrp="1"/>
          </p:cNvSpPr>
          <p:nvPr>
            <p:ph idx="1"/>
          </p:nvPr>
        </p:nvSpPr>
        <p:spPr>
          <a:xfrm>
            <a:off x="1295401" y="3062688"/>
            <a:ext cx="9601196" cy="2813179"/>
          </a:xfrm>
        </p:spPr>
        <p:txBody>
          <a:bodyPr/>
          <a:lstStyle/>
          <a:p>
            <a:pPr marL="0" lvl="0" indent="0">
              <a:buNone/>
            </a:pPr>
            <a:r>
              <a:rPr lang="en-US" sz="2800" dirty="0"/>
              <a:t>Medico-legal certificates are generally of two types</a:t>
            </a:r>
          </a:p>
          <a:p>
            <a:pPr lvl="0"/>
            <a:r>
              <a:rPr lang="en-US" sz="2800" dirty="0"/>
              <a:t>Medico legal certificates (For living persons).</a:t>
            </a:r>
          </a:p>
          <a:p>
            <a:pPr lvl="0"/>
            <a:r>
              <a:rPr lang="en-US" sz="2800" dirty="0"/>
              <a:t>Post-mortem reports/ certificates (For dead persons).</a:t>
            </a:r>
          </a:p>
          <a:p>
            <a:endParaRPr lang="en-US" dirty="0"/>
          </a:p>
        </p:txBody>
      </p:sp>
    </p:spTree>
    <p:extLst>
      <p:ext uri="{BB962C8B-B14F-4D97-AF65-F5344CB8AC3E}">
        <p14:creationId xmlns:p14="http://schemas.microsoft.com/office/powerpoint/2010/main" val="39860116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95401" y="900545"/>
            <a:ext cx="9601196" cy="5379068"/>
          </a:xfrm>
        </p:spPr>
        <p:txBody>
          <a:bodyPr>
            <a:normAutofit fontScale="55000" lnSpcReduction="20000"/>
          </a:bodyPr>
          <a:lstStyle/>
          <a:p>
            <a:pPr lvl="0">
              <a:buNone/>
            </a:pPr>
            <a:r>
              <a:rPr lang="en-US" sz="4400" b="1" dirty="0"/>
              <a:t>Medico-legal certificates are usually given in cases of:</a:t>
            </a:r>
            <a:endParaRPr lang="en-US" sz="4400" dirty="0"/>
          </a:p>
          <a:p>
            <a:pPr lvl="0"/>
            <a:r>
              <a:rPr lang="en-US" sz="3800" dirty="0"/>
              <a:t>Assaults i.e. Injured persons (Injuries/ Fire arms/ accident)</a:t>
            </a:r>
          </a:p>
          <a:p>
            <a:pPr lvl="0"/>
            <a:r>
              <a:rPr lang="en-US" sz="3800" dirty="0"/>
              <a:t>Burns</a:t>
            </a:r>
          </a:p>
          <a:p>
            <a:pPr lvl="0"/>
            <a:r>
              <a:rPr lang="en-US" sz="3800" dirty="0"/>
              <a:t>Age- certificates </a:t>
            </a:r>
          </a:p>
          <a:p>
            <a:pPr lvl="0"/>
            <a:r>
              <a:rPr lang="en-US" sz="3800" dirty="0"/>
              <a:t>General features (child, adult. And old age)</a:t>
            </a:r>
          </a:p>
          <a:p>
            <a:pPr lvl="0"/>
            <a:r>
              <a:rPr lang="en-US" sz="3800" dirty="0"/>
              <a:t>Sec. Sex characters</a:t>
            </a:r>
          </a:p>
          <a:p>
            <a:pPr lvl="0"/>
            <a:r>
              <a:rPr lang="en-US" sz="3800" dirty="0"/>
              <a:t>Teeth’s</a:t>
            </a:r>
          </a:p>
          <a:p>
            <a:pPr lvl="0"/>
            <a:r>
              <a:rPr lang="en-US" sz="3800" dirty="0"/>
              <a:t>Radiology (ossification of bones)</a:t>
            </a:r>
          </a:p>
          <a:p>
            <a:pPr lvl="0"/>
            <a:r>
              <a:rPr lang="en-US" sz="3800" dirty="0"/>
              <a:t>Drunken –Persons (persons under the influence of alcohol)</a:t>
            </a:r>
          </a:p>
          <a:p>
            <a:pPr lvl="0"/>
            <a:r>
              <a:rPr lang="en-US" sz="3800" dirty="0"/>
              <a:t>Sexual offences i.e. Victim of rape and Sodomy and offender of rape and sodomy.</a:t>
            </a:r>
          </a:p>
          <a:p>
            <a:pPr lvl="0"/>
            <a:r>
              <a:rPr lang="en-US" sz="3800" dirty="0"/>
              <a:t>In a case of poisoning</a:t>
            </a:r>
          </a:p>
          <a:p>
            <a:pPr lvl="0"/>
            <a:r>
              <a:rPr lang="en-US" sz="3800" dirty="0"/>
              <a:t>Mental illness</a:t>
            </a:r>
          </a:p>
          <a:p>
            <a:pPr lvl="0"/>
            <a:r>
              <a:rPr lang="en-US" sz="3800" dirty="0"/>
              <a:t>Dying declaration</a:t>
            </a:r>
          </a:p>
          <a:p>
            <a:pPr marL="0" indent="0">
              <a:buNone/>
            </a:pPr>
            <a:endParaRPr lang="en-US" dirty="0"/>
          </a:p>
          <a:p>
            <a:endParaRPr lang="en-US" dirty="0"/>
          </a:p>
        </p:txBody>
      </p:sp>
    </p:spTree>
    <p:extLst>
      <p:ext uri="{BB962C8B-B14F-4D97-AF65-F5344CB8AC3E}">
        <p14:creationId xmlns:p14="http://schemas.microsoft.com/office/powerpoint/2010/main" val="27361384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0800000" flipV="1">
            <a:off x="1295401" y="1206346"/>
            <a:ext cx="9601196" cy="1206348"/>
          </a:xfrm>
        </p:spPr>
        <p:txBody>
          <a:bodyPr>
            <a:normAutofit/>
          </a:bodyPr>
          <a:lstStyle/>
          <a:p>
            <a:pPr lvl="0"/>
            <a:endParaRPr lang="en-US" dirty="0"/>
          </a:p>
        </p:txBody>
      </p:sp>
      <p:sp>
        <p:nvSpPr>
          <p:cNvPr id="3" name="Content Placeholder 2"/>
          <p:cNvSpPr>
            <a:spLocks noGrp="1"/>
          </p:cNvSpPr>
          <p:nvPr>
            <p:ph idx="1"/>
          </p:nvPr>
        </p:nvSpPr>
        <p:spPr/>
        <p:txBody>
          <a:bodyPr>
            <a:normAutofit/>
          </a:bodyPr>
          <a:lstStyle/>
          <a:p>
            <a:pPr marL="0" indent="0">
              <a:buNone/>
            </a:pPr>
            <a:r>
              <a:rPr lang="en-US" sz="2800" b="1" dirty="0"/>
              <a:t>Post mortem (reports) certificates</a:t>
            </a:r>
            <a:r>
              <a:rPr lang="en-US" sz="2800" dirty="0"/>
              <a:t> </a:t>
            </a:r>
          </a:p>
          <a:p>
            <a:r>
              <a:rPr lang="en-US" sz="2800" dirty="0"/>
              <a:t>(In case of deaths due to homicide, suicide and accidental means)</a:t>
            </a:r>
          </a:p>
          <a:p>
            <a:r>
              <a:rPr lang="en-US" sz="2800" dirty="0"/>
              <a:t>Today we will discuss the proforma (prescribes forms on which the medico-legal certificate is issued)</a:t>
            </a:r>
          </a:p>
          <a:p>
            <a:endParaRPr lang="en-US" dirty="0"/>
          </a:p>
        </p:txBody>
      </p:sp>
    </p:spTree>
    <p:extLst>
      <p:ext uri="{BB962C8B-B14F-4D97-AF65-F5344CB8AC3E}">
        <p14:creationId xmlns:p14="http://schemas.microsoft.com/office/powerpoint/2010/main" val="5239439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p:cNvPicPr>
          <p:nvPr>
            <p:ph idx="1"/>
          </p:nvPr>
        </p:nvPicPr>
        <p:blipFill>
          <a:blip r:embed="rId2" cstate="print">
            <a:extLst>
              <a:ext uri="{28A0092B-C50C-407E-A947-70E740481C1C}">
                <a14:useLocalDpi xmlns:a14="http://schemas.microsoft.com/office/drawing/2010/main" val="0"/>
              </a:ext>
            </a:extLst>
          </a:blip>
          <a:srcRect t="3286"/>
          <a:stretch>
            <a:fillRect/>
          </a:stretch>
        </p:blipFill>
        <p:spPr>
          <a:xfrm rot="16200000">
            <a:off x="2807296" y="-2420376"/>
            <a:ext cx="6444874" cy="11616118"/>
          </a:xfrm>
          <a:prstGeom prst="rect">
            <a:avLst/>
          </a:prstGeom>
        </p:spPr>
      </p:pic>
    </p:spTree>
    <p:extLst>
      <p:ext uri="{BB962C8B-B14F-4D97-AF65-F5344CB8AC3E}">
        <p14:creationId xmlns:p14="http://schemas.microsoft.com/office/powerpoint/2010/main" val="32384424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p:cNvPicPr>
          <p:nvPr>
            <p:ph idx="1"/>
          </p:nvPr>
        </p:nvPicPr>
        <p:blipFill>
          <a:blip r:embed="rId2" cstate="print">
            <a:extLst>
              <a:ext uri="{28A0092B-C50C-407E-A947-70E740481C1C}">
                <a14:useLocalDpi xmlns:a14="http://schemas.microsoft.com/office/drawing/2010/main" val="0"/>
              </a:ext>
            </a:extLst>
          </a:blip>
          <a:stretch>
            <a:fillRect/>
          </a:stretch>
        </p:blipFill>
        <p:spPr>
          <a:xfrm rot="16200000">
            <a:off x="3363420" y="-2024127"/>
            <a:ext cx="5511114" cy="10893895"/>
          </a:xfrm>
          <a:prstGeom prst="rect">
            <a:avLst/>
          </a:prstGeom>
        </p:spPr>
      </p:pic>
    </p:spTree>
    <p:extLst>
      <p:ext uri="{BB962C8B-B14F-4D97-AF65-F5344CB8AC3E}">
        <p14:creationId xmlns:p14="http://schemas.microsoft.com/office/powerpoint/2010/main" val="23502436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95401" y="970156"/>
            <a:ext cx="9601196" cy="5016552"/>
          </a:xfrm>
        </p:spPr>
        <p:txBody>
          <a:bodyPr/>
          <a:lstStyle/>
          <a:p>
            <a:r>
              <a:rPr lang="en-US" sz="3600" dirty="0"/>
              <a:t>The medico-legal certificate proforma consists of:</a:t>
            </a:r>
          </a:p>
          <a:p>
            <a:pPr lvl="0"/>
            <a:r>
              <a:rPr lang="en-US" sz="3600" b="1" dirty="0"/>
              <a:t>The front-page </a:t>
            </a:r>
            <a:endParaRPr lang="en-US" sz="3600" dirty="0"/>
          </a:p>
          <a:p>
            <a:pPr lvl="0"/>
            <a:r>
              <a:rPr lang="en-US" sz="3600" dirty="0"/>
              <a:t>Left side of the proforma</a:t>
            </a:r>
          </a:p>
          <a:p>
            <a:pPr lvl="0"/>
            <a:r>
              <a:rPr lang="en-US" sz="3600" dirty="0"/>
              <a:t>Right side of the proforma</a:t>
            </a:r>
          </a:p>
          <a:p>
            <a:pPr lvl="0"/>
            <a:r>
              <a:rPr lang="en-US" sz="3600" b="1" dirty="0"/>
              <a:t>The back page</a:t>
            </a:r>
            <a:endParaRPr lang="en-US" sz="3600" dirty="0"/>
          </a:p>
          <a:p>
            <a:pPr lvl="0"/>
            <a:r>
              <a:rPr lang="en-US" sz="3600" dirty="0"/>
              <a:t>For diagrammatic representation of injuries.</a:t>
            </a:r>
          </a:p>
          <a:p>
            <a:endParaRPr lang="en-US" dirty="0"/>
          </a:p>
          <a:p>
            <a:endParaRPr lang="en-US" dirty="0"/>
          </a:p>
        </p:txBody>
      </p:sp>
    </p:spTree>
    <p:extLst>
      <p:ext uri="{BB962C8B-B14F-4D97-AF65-F5344CB8AC3E}">
        <p14:creationId xmlns:p14="http://schemas.microsoft.com/office/powerpoint/2010/main" val="8979080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p:cNvPicPr>
          <p:nvPr>
            <p:ph idx="1"/>
          </p:nvPr>
        </p:nvPicPr>
        <p:blipFill>
          <a:blip r:embed="rId2" cstate="print">
            <a:extLst>
              <a:ext uri="{28A0092B-C50C-407E-A947-70E740481C1C}">
                <a14:useLocalDpi xmlns:a14="http://schemas.microsoft.com/office/drawing/2010/main" val="0"/>
              </a:ext>
            </a:extLst>
          </a:blip>
          <a:srcRect l="36237"/>
          <a:stretch>
            <a:fillRect/>
          </a:stretch>
        </p:blipFill>
        <p:spPr>
          <a:xfrm>
            <a:off x="1297459" y="617838"/>
            <a:ext cx="9551773" cy="5597611"/>
          </a:xfrm>
          <a:prstGeom prst="rect">
            <a:avLst/>
          </a:prstGeom>
        </p:spPr>
      </p:pic>
    </p:spTree>
    <p:extLst>
      <p:ext uri="{BB962C8B-B14F-4D97-AF65-F5344CB8AC3E}">
        <p14:creationId xmlns:p14="http://schemas.microsoft.com/office/powerpoint/2010/main" val="17556817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98605" y="642552"/>
            <a:ext cx="9947190" cy="5572898"/>
          </a:xfrm>
        </p:spPr>
      </p:pic>
    </p:spTree>
    <p:extLst>
      <p:ext uri="{BB962C8B-B14F-4D97-AF65-F5344CB8AC3E}">
        <p14:creationId xmlns:p14="http://schemas.microsoft.com/office/powerpoint/2010/main" val="26016120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5968" y="870922"/>
            <a:ext cx="9601196" cy="1303867"/>
          </a:xfrm>
        </p:spPr>
        <p:txBody>
          <a:bodyPr/>
          <a:lstStyle/>
          <a:p>
            <a:r>
              <a:rPr lang="en-US" b="1" dirty="0"/>
              <a:t>Motto of RMU</a:t>
            </a:r>
          </a:p>
        </p:txBody>
      </p:sp>
      <p:grpSp>
        <p:nvGrpSpPr>
          <p:cNvPr id="4" name="Diagram group"/>
          <p:cNvGrpSpPr/>
          <p:nvPr/>
        </p:nvGrpSpPr>
        <p:grpSpPr>
          <a:xfrm>
            <a:off x="5035572" y="2959734"/>
            <a:ext cx="1761986" cy="1761986"/>
            <a:chOff x="3191896" y="197998"/>
            <a:chExt cx="1761986" cy="1761986"/>
          </a:xfrm>
          <a:solidFill>
            <a:schemeClr val="tx2"/>
          </a:solidFill>
          <a:scene3d>
            <a:camera prst="isometricOffAxis2Left" zoom="95000"/>
            <a:lightRig rig="flat" dir="t"/>
          </a:scene3d>
        </p:grpSpPr>
        <p:grpSp>
          <p:nvGrpSpPr>
            <p:cNvPr id="5" name="Group 4"/>
            <p:cNvGrpSpPr/>
            <p:nvPr/>
          </p:nvGrpSpPr>
          <p:grpSpPr>
            <a:xfrm>
              <a:off x="3191896" y="197998"/>
              <a:ext cx="1761986" cy="1761986"/>
              <a:chOff x="3191896" y="197998"/>
              <a:chExt cx="1761986" cy="1761986"/>
            </a:xfrm>
            <a:grpFill/>
          </p:grpSpPr>
          <p:sp>
            <p:nvSpPr>
              <p:cNvPr id="6" name="Shape 5"/>
              <p:cNvSpPr/>
              <p:nvPr/>
            </p:nvSpPr>
            <p:spPr>
              <a:xfrm rot="20700000">
                <a:off x="3191896" y="197998"/>
                <a:ext cx="1761986" cy="1761986"/>
              </a:xfrm>
              <a:prstGeom prst="gear6">
                <a:avLst/>
              </a:prstGeom>
              <a:grpFill/>
              <a:sp3d extrusionH="381000" contourW="38100" prstMaterial="matte">
                <a:contourClr>
                  <a:schemeClr val="lt1"/>
                </a:contourClr>
              </a:sp3d>
            </p:spPr>
            <p:style>
              <a:lnRef idx="0">
                <a:schemeClr val="lt1">
                  <a:hueOff val="0"/>
                  <a:satOff val="0"/>
                  <a:lumOff val="0"/>
                  <a:alphaOff val="0"/>
                </a:schemeClr>
              </a:lnRef>
              <a:fillRef idx="1">
                <a:schemeClr val="accent4">
                  <a:hueOff val="1218040"/>
                  <a:satOff val="-21072"/>
                  <a:lumOff val="-4510"/>
                  <a:alphaOff val="0"/>
                </a:schemeClr>
              </a:fillRef>
              <a:effectRef idx="0">
                <a:schemeClr val="accent4">
                  <a:hueOff val="1218040"/>
                  <a:satOff val="-21072"/>
                  <a:lumOff val="-4510"/>
                  <a:alphaOff val="0"/>
                </a:schemeClr>
              </a:effectRef>
              <a:fontRef idx="minor">
                <a:schemeClr val="lt1"/>
              </a:fontRef>
            </p:style>
            <p:txBody>
              <a:bodyPr/>
              <a:lstStyle/>
              <a:p>
                <a:endParaRPr lang="en-US"/>
              </a:p>
            </p:txBody>
          </p:sp>
          <p:sp>
            <p:nvSpPr>
              <p:cNvPr id="7" name="Shape 4"/>
              <p:cNvSpPr/>
              <p:nvPr/>
            </p:nvSpPr>
            <p:spPr>
              <a:xfrm>
                <a:off x="3578352" y="584453"/>
                <a:ext cx="989076" cy="989076"/>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en-US" sz="1700" b="1" kern="1200" dirty="0">
                    <a:latin typeface="Arial Black" pitchFamily="34" charset="0"/>
                  </a:rPr>
                  <a:t>Servic</a:t>
                </a:r>
                <a:r>
                  <a:rPr lang="en-US" sz="1700" kern="1200" dirty="0">
                    <a:latin typeface="Arial Black" pitchFamily="34" charset="0"/>
                  </a:rPr>
                  <a:t>e</a:t>
                </a:r>
                <a:r>
                  <a:rPr lang="en-US" sz="1700" kern="1200" dirty="0"/>
                  <a:t> </a:t>
                </a:r>
              </a:p>
            </p:txBody>
          </p:sp>
        </p:grpSp>
      </p:grpSp>
      <p:grpSp>
        <p:nvGrpSpPr>
          <p:cNvPr id="8" name="Diagram group"/>
          <p:cNvGrpSpPr/>
          <p:nvPr/>
        </p:nvGrpSpPr>
        <p:grpSpPr>
          <a:xfrm rot="3795449">
            <a:off x="4247893" y="1974301"/>
            <a:ext cx="2318708" cy="3446858"/>
            <a:chOff x="2784331" y="-189236"/>
            <a:chExt cx="2479433" cy="2479433"/>
          </a:xfrm>
          <a:scene3d>
            <a:camera prst="isometricOffAxis2Left" zoom="95000"/>
            <a:lightRig rig="flat" dir="t"/>
          </a:scene3d>
        </p:grpSpPr>
        <p:sp>
          <p:nvSpPr>
            <p:cNvPr id="9" name="Circular Arrow 8"/>
            <p:cNvSpPr/>
            <p:nvPr/>
          </p:nvSpPr>
          <p:spPr>
            <a:xfrm>
              <a:off x="2784331" y="-189236"/>
              <a:ext cx="2479433" cy="2479433"/>
            </a:xfrm>
            <a:prstGeom prst="circularArrow">
              <a:avLst>
                <a:gd name="adj1" fmla="val 5984"/>
                <a:gd name="adj2" fmla="val 394124"/>
                <a:gd name="adj3" fmla="val 13313824"/>
                <a:gd name="adj4" fmla="val 10508221"/>
                <a:gd name="adj5" fmla="val 6981"/>
              </a:avLst>
            </a:prstGeom>
            <a:solidFill>
              <a:schemeClr val="tx2"/>
            </a:solidFill>
            <a:sp3d z="-52400" extrusionH="181000" contourW="38100" prstMaterial="matte">
              <a:contourClr>
                <a:schemeClr val="lt1"/>
              </a:contourClr>
            </a:sp3d>
          </p:spPr>
          <p:style>
            <a:lnRef idx="0">
              <a:schemeClr val="lt1">
                <a:hueOff val="0"/>
                <a:satOff val="0"/>
                <a:lumOff val="0"/>
                <a:alphaOff val="0"/>
              </a:schemeClr>
            </a:lnRef>
            <a:fillRef idx="1">
              <a:schemeClr val="accent4">
                <a:hueOff val="1218040"/>
                <a:satOff val="-21072"/>
                <a:lumOff val="-4510"/>
                <a:alphaOff val="0"/>
              </a:schemeClr>
            </a:fillRef>
            <a:effectRef idx="0">
              <a:schemeClr val="accent4">
                <a:hueOff val="1218040"/>
                <a:satOff val="-21072"/>
                <a:lumOff val="-4510"/>
                <a:alphaOff val="0"/>
              </a:schemeClr>
            </a:effectRef>
            <a:fontRef idx="minor">
              <a:schemeClr val="lt1"/>
            </a:fontRef>
          </p:style>
          <p:txBody>
            <a:bodyPr/>
            <a:lstStyle/>
            <a:p>
              <a:endParaRPr lang="en-US"/>
            </a:p>
          </p:txBody>
        </p:sp>
      </p:grpSp>
      <p:grpSp>
        <p:nvGrpSpPr>
          <p:cNvPr id="10" name="Diagram group"/>
          <p:cNvGrpSpPr/>
          <p:nvPr/>
        </p:nvGrpSpPr>
        <p:grpSpPr>
          <a:xfrm>
            <a:off x="6146813" y="3794227"/>
            <a:ext cx="2472690" cy="2472690"/>
            <a:chOff x="3617870" y="2017670"/>
            <a:chExt cx="2472690" cy="2472690"/>
          </a:xfrm>
          <a:scene3d>
            <a:camera prst="isometricOffAxis2Left" zoom="95000"/>
            <a:lightRig rig="flat" dir="t"/>
          </a:scene3d>
        </p:grpSpPr>
        <p:grpSp>
          <p:nvGrpSpPr>
            <p:cNvPr id="11" name="Group 10"/>
            <p:cNvGrpSpPr/>
            <p:nvPr/>
          </p:nvGrpSpPr>
          <p:grpSpPr>
            <a:xfrm>
              <a:off x="3617870" y="2017670"/>
              <a:ext cx="2472690" cy="2472690"/>
              <a:chOff x="3617870" y="2017670"/>
              <a:chExt cx="2472690" cy="2472690"/>
            </a:xfrm>
          </p:grpSpPr>
          <p:sp>
            <p:nvSpPr>
              <p:cNvPr id="12" name="Shape 11"/>
              <p:cNvSpPr/>
              <p:nvPr/>
            </p:nvSpPr>
            <p:spPr>
              <a:xfrm>
                <a:off x="3617870" y="2017670"/>
                <a:ext cx="2472690" cy="2472690"/>
              </a:xfrm>
              <a:prstGeom prst="gear9">
                <a:avLst/>
              </a:prstGeom>
              <a:solidFill>
                <a:schemeClr val="accent1">
                  <a:lumMod val="60000"/>
                  <a:lumOff val="40000"/>
                </a:schemeClr>
              </a:solidFill>
              <a:sp3d extrusionH="381000" contourW="38100" prstMaterial="matte">
                <a:contourClr>
                  <a:schemeClr val="lt1"/>
                </a:contourClr>
              </a:sp3d>
            </p:spPr>
            <p:style>
              <a:lnRef idx="0">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txBody>
              <a:bodyPr/>
              <a:lstStyle/>
              <a:p>
                <a:endParaRPr lang="en-US"/>
              </a:p>
            </p:txBody>
          </p:sp>
          <p:sp>
            <p:nvSpPr>
              <p:cNvPr id="13" name="Shape 4"/>
              <p:cNvSpPr/>
              <p:nvPr/>
            </p:nvSpPr>
            <p:spPr>
              <a:xfrm>
                <a:off x="4114991" y="2596886"/>
                <a:ext cx="1478448" cy="1271014"/>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en-US" sz="1700" b="1" kern="1200" dirty="0">
                    <a:latin typeface="Arial Black" pitchFamily="34" charset="0"/>
                  </a:rPr>
                  <a:t>Wisdom</a:t>
                </a:r>
              </a:p>
            </p:txBody>
          </p:sp>
        </p:grpSp>
      </p:grpSp>
      <p:grpSp>
        <p:nvGrpSpPr>
          <p:cNvPr id="14" name="Diagram group"/>
          <p:cNvGrpSpPr/>
          <p:nvPr/>
        </p:nvGrpSpPr>
        <p:grpSpPr>
          <a:xfrm rot="523239">
            <a:off x="5804984" y="3326579"/>
            <a:ext cx="3570426" cy="3186281"/>
            <a:chOff x="3436496" y="1648095"/>
            <a:chExt cx="3165043" cy="3165043"/>
          </a:xfrm>
          <a:scene3d>
            <a:camera prst="isometricOffAxis2Left" zoom="95000"/>
            <a:lightRig rig="flat" dir="t"/>
          </a:scene3d>
        </p:grpSpPr>
        <p:sp>
          <p:nvSpPr>
            <p:cNvPr id="15" name="Circular Arrow 14"/>
            <p:cNvSpPr/>
            <p:nvPr/>
          </p:nvSpPr>
          <p:spPr>
            <a:xfrm>
              <a:off x="3436496" y="1648095"/>
              <a:ext cx="3165043" cy="3165043"/>
            </a:xfrm>
            <a:prstGeom prst="circularArrow">
              <a:avLst>
                <a:gd name="adj1" fmla="val 4687"/>
                <a:gd name="adj2" fmla="val 299029"/>
                <a:gd name="adj3" fmla="val 2522945"/>
                <a:gd name="adj4" fmla="val 15846748"/>
                <a:gd name="adj5" fmla="val 5469"/>
              </a:avLst>
            </a:prstGeom>
            <a:solidFill>
              <a:schemeClr val="accent1">
                <a:lumMod val="60000"/>
                <a:lumOff val="40000"/>
              </a:schemeClr>
            </a:solidFill>
            <a:sp3d z="-52400" extrusionH="181000" contourW="38100" prstMaterial="matte">
              <a:contourClr>
                <a:schemeClr val="lt1"/>
              </a:contourClr>
            </a:sp3d>
          </p:spPr>
          <p:style>
            <a:lnRef idx="0">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txBody>
            <a:bodyPr/>
            <a:lstStyle/>
            <a:p>
              <a:endParaRPr lang="en-US"/>
            </a:p>
          </p:txBody>
        </p:sp>
      </p:grpSp>
      <p:pic>
        <p:nvPicPr>
          <p:cNvPr id="1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855704" y="4393057"/>
            <a:ext cx="1310754" cy="1572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7" name="Diagram group"/>
          <p:cNvGrpSpPr/>
          <p:nvPr/>
        </p:nvGrpSpPr>
        <p:grpSpPr>
          <a:xfrm>
            <a:off x="4396034" y="3880772"/>
            <a:ext cx="2299601" cy="2299601"/>
            <a:chOff x="1866174" y="1039461"/>
            <a:chExt cx="2299601" cy="2299601"/>
          </a:xfrm>
          <a:solidFill>
            <a:schemeClr val="bg1">
              <a:lumMod val="50000"/>
            </a:schemeClr>
          </a:solidFill>
          <a:scene3d>
            <a:camera prst="isometricOffAxis2Left" zoom="95000"/>
            <a:lightRig rig="flat" dir="t"/>
          </a:scene3d>
        </p:grpSpPr>
        <p:sp>
          <p:nvSpPr>
            <p:cNvPr id="18" name="Shape 17"/>
            <p:cNvSpPr/>
            <p:nvPr/>
          </p:nvSpPr>
          <p:spPr>
            <a:xfrm>
              <a:off x="1866174" y="1039461"/>
              <a:ext cx="2299601" cy="2299601"/>
            </a:xfrm>
            <a:prstGeom prst="leftCircularArrow">
              <a:avLst>
                <a:gd name="adj1" fmla="val 6452"/>
                <a:gd name="adj2" fmla="val 429999"/>
                <a:gd name="adj3" fmla="val 10489124"/>
                <a:gd name="adj4" fmla="val 14837806"/>
                <a:gd name="adj5" fmla="val 7527"/>
              </a:avLst>
            </a:prstGeom>
            <a:grpFill/>
            <a:sp3d z="-52400" extrusionH="181000" contourW="38100" prstMaterial="matte">
              <a:contourClr>
                <a:schemeClr val="lt1"/>
              </a:contourClr>
            </a:sp3d>
          </p:spPr>
          <p:style>
            <a:lnRef idx="0">
              <a:schemeClr val="lt1">
                <a:hueOff val="0"/>
                <a:satOff val="0"/>
                <a:lumOff val="0"/>
                <a:alphaOff val="0"/>
              </a:schemeClr>
            </a:lnRef>
            <a:fillRef idx="1">
              <a:scrgbClr r="0" g="0" b="0"/>
            </a:fillRef>
            <a:effectRef idx="0">
              <a:schemeClr val="accent4">
                <a:hueOff val="609020"/>
                <a:satOff val="-10536"/>
                <a:lumOff val="-2255"/>
                <a:alphaOff val="0"/>
              </a:schemeClr>
            </a:effectRef>
            <a:fontRef idx="minor">
              <a:schemeClr val="lt1"/>
            </a:fontRef>
          </p:style>
          <p:txBody>
            <a:bodyPr/>
            <a:lstStyle/>
            <a:p>
              <a:endParaRPr lang="en-US"/>
            </a:p>
          </p:txBody>
        </p:sp>
      </p:grpSp>
    </p:spTree>
    <p:extLst>
      <p:ext uri="{BB962C8B-B14F-4D97-AF65-F5344CB8AC3E}">
        <p14:creationId xmlns:p14="http://schemas.microsoft.com/office/powerpoint/2010/main" val="20244763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p:cNvPicPr>
          <p:nvPr>
            <p:ph idx="1"/>
          </p:nvPr>
        </p:nvPicPr>
        <p:blipFill>
          <a:blip r:embed="rId2" cstate="print">
            <a:extLst>
              <a:ext uri="{28A0092B-C50C-407E-A947-70E740481C1C}">
                <a14:useLocalDpi xmlns:a14="http://schemas.microsoft.com/office/drawing/2010/main" val="0"/>
              </a:ext>
            </a:extLst>
          </a:blip>
          <a:srcRect t="3295" b="4312"/>
          <a:stretch>
            <a:fillRect/>
          </a:stretch>
        </p:blipFill>
        <p:spPr>
          <a:xfrm>
            <a:off x="729049" y="630195"/>
            <a:ext cx="10676237" cy="5597610"/>
          </a:xfrm>
          <a:prstGeom prst="rect">
            <a:avLst/>
          </a:prstGeom>
        </p:spPr>
      </p:pic>
    </p:spTree>
    <p:extLst>
      <p:ext uri="{BB962C8B-B14F-4D97-AF65-F5344CB8AC3E}">
        <p14:creationId xmlns:p14="http://schemas.microsoft.com/office/powerpoint/2010/main" val="10446496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17837" y="580769"/>
            <a:ext cx="10923373" cy="5634680"/>
          </a:xfrm>
        </p:spPr>
      </p:pic>
    </p:spTree>
    <p:extLst>
      <p:ext uri="{BB962C8B-B14F-4D97-AF65-F5344CB8AC3E}">
        <p14:creationId xmlns:p14="http://schemas.microsoft.com/office/powerpoint/2010/main" val="994633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95401" y="848299"/>
            <a:ext cx="9601196" cy="5027569"/>
          </a:xfrm>
        </p:spPr>
        <p:txBody>
          <a:bodyPr/>
          <a:lstStyle/>
          <a:p>
            <a:r>
              <a:rPr lang="en-US" b="1" dirty="0"/>
              <a:t>Back page contains </a:t>
            </a:r>
          </a:p>
          <a:p>
            <a:r>
              <a:rPr lang="en-US" b="1" dirty="0"/>
              <a:t>Six different diagram showing various views of the body for representing various injuries on the body</a:t>
            </a:r>
          </a:p>
          <a:p>
            <a:pPr marL="0" indent="0">
              <a:buNone/>
            </a:pPr>
            <a:endParaRPr lang="en-US" dirty="0"/>
          </a:p>
          <a:p>
            <a:r>
              <a:rPr lang="en-US" b="1" dirty="0"/>
              <a:t>At the end, total no of injuries, on the body, signature and stamp of the M/L officer.</a:t>
            </a:r>
            <a:endParaRPr lang="en-US" dirty="0"/>
          </a:p>
          <a:p>
            <a:endParaRPr lang="en-US" dirty="0"/>
          </a:p>
        </p:txBody>
      </p:sp>
      <p:sp>
        <p:nvSpPr>
          <p:cNvPr id="4"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Rectangle 4"/>
          <p:cNvSpPr/>
          <p:nvPr/>
        </p:nvSpPr>
        <p:spPr>
          <a:xfrm>
            <a:off x="1915297" y="4175722"/>
            <a:ext cx="8501449" cy="1938992"/>
          </a:xfrm>
          <a:prstGeom prst="rect">
            <a:avLst/>
          </a:prstGeom>
        </p:spPr>
        <p:txBody>
          <a:bodyPr wrap="square">
            <a:spAutoFit/>
          </a:bodyPr>
          <a:lstStyle/>
          <a:p>
            <a:r>
              <a:rPr lang="en-US" sz="2400" b="1" dirty="0"/>
              <a:t>Any exhibits, e.g. clothes or weapons etc. sent for medical examination should be described in detail with appropriate diagram/sketches whenever applicable then these articles should be properly sealed, labeled and returned to the investigating off</a:t>
            </a:r>
          </a:p>
        </p:txBody>
      </p:sp>
    </p:spTree>
    <p:extLst>
      <p:ext uri="{BB962C8B-B14F-4D97-AF65-F5344CB8AC3E}">
        <p14:creationId xmlns:p14="http://schemas.microsoft.com/office/powerpoint/2010/main" val="37337786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p:cNvPicPr>
          <p:nvPr>
            <p:ph idx="1"/>
          </p:nvPr>
        </p:nvPicPr>
        <p:blipFill>
          <a:blip r:embed="rId2" cstate="print">
            <a:extLst>
              <a:ext uri="{28A0092B-C50C-407E-A947-70E740481C1C}">
                <a14:useLocalDpi xmlns:a14="http://schemas.microsoft.com/office/drawing/2010/main" val="0"/>
              </a:ext>
            </a:extLst>
          </a:blip>
          <a:stretch>
            <a:fillRect/>
          </a:stretch>
        </p:blipFill>
        <p:spPr>
          <a:xfrm rot="16200000">
            <a:off x="3305431" y="-1884407"/>
            <a:ext cx="5585255" cy="10614454"/>
          </a:xfrm>
          <a:prstGeom prst="rect">
            <a:avLst/>
          </a:prstGeom>
        </p:spPr>
      </p:pic>
    </p:spTree>
    <p:extLst>
      <p:ext uri="{BB962C8B-B14F-4D97-AF65-F5344CB8AC3E}">
        <p14:creationId xmlns:p14="http://schemas.microsoft.com/office/powerpoint/2010/main" val="8020403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95401" y="936434"/>
            <a:ext cx="9601196" cy="4939434"/>
          </a:xfrm>
        </p:spPr>
        <p:txBody>
          <a:bodyPr>
            <a:normAutofit fontScale="92500"/>
          </a:bodyPr>
          <a:lstStyle/>
          <a:p>
            <a:r>
              <a:rPr lang="en-US" b="1" dirty="0"/>
              <a:t>The medico legal certificate contains two parts </a:t>
            </a:r>
          </a:p>
          <a:p>
            <a:endParaRPr lang="en-US" b="1" dirty="0"/>
          </a:p>
          <a:p>
            <a:endParaRPr lang="en-US" b="1" dirty="0"/>
          </a:p>
          <a:p>
            <a:endParaRPr lang="en-US" dirty="0"/>
          </a:p>
          <a:p>
            <a:pPr lvl="0">
              <a:buNone/>
            </a:pPr>
            <a:r>
              <a:rPr lang="en-US" sz="2800" b="1" dirty="0"/>
              <a:t>Description of injuries</a:t>
            </a:r>
            <a:r>
              <a:rPr lang="en-US" sz="2800" dirty="0"/>
              <a:t> (Physical findings in case of drunken person, examination of victim of rape and sodomy, case of burn, mental illness, sign and symptoms of poisoning and age estimation).</a:t>
            </a:r>
          </a:p>
          <a:p>
            <a:pPr lvl="0">
              <a:buNone/>
            </a:pPr>
            <a:r>
              <a:rPr lang="en-US" sz="2800" b="1" dirty="0"/>
              <a:t>Opinion drawn </a:t>
            </a:r>
            <a:endParaRPr lang="en-US" sz="2800" dirty="0"/>
          </a:p>
          <a:p>
            <a:pPr lvl="0"/>
            <a:r>
              <a:rPr lang="en-US" sz="2800" dirty="0"/>
              <a:t>Immediately </a:t>
            </a:r>
          </a:p>
          <a:p>
            <a:pPr lvl="0"/>
            <a:r>
              <a:rPr lang="en-US" sz="2800" dirty="0"/>
              <a:t>K.U.O </a:t>
            </a:r>
          </a:p>
          <a:p>
            <a:pPr marL="0" indent="0">
              <a:buNone/>
            </a:pPr>
            <a:endParaRPr lang="en-US" dirty="0"/>
          </a:p>
          <a:p>
            <a:endParaRPr lang="en-US" dirty="0"/>
          </a:p>
        </p:txBody>
      </p:sp>
    </p:spTree>
    <p:extLst>
      <p:ext uri="{BB962C8B-B14F-4D97-AF65-F5344CB8AC3E}">
        <p14:creationId xmlns:p14="http://schemas.microsoft.com/office/powerpoint/2010/main" val="33591361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bg2">
                    <a:lumMod val="50000"/>
                  </a:schemeClr>
                </a:solidFill>
              </a:rPr>
              <a:t>Research</a:t>
            </a:r>
            <a:endParaRPr lang="en-US" b="1" dirty="0"/>
          </a:p>
        </p:txBody>
      </p:sp>
      <p:sp>
        <p:nvSpPr>
          <p:cNvPr id="3" name="Content Placeholder 2"/>
          <p:cNvSpPr>
            <a:spLocks noGrp="1"/>
          </p:cNvSpPr>
          <p:nvPr>
            <p:ph idx="1"/>
          </p:nvPr>
        </p:nvSpPr>
        <p:spPr/>
        <p:txBody>
          <a:bodyPr/>
          <a:lstStyle/>
          <a:p>
            <a:r>
              <a:rPr lang="en-US" dirty="0">
                <a:hlinkClick r:id="rId2"/>
              </a:rPr>
              <a:t>https://www.researchgate.net/publication/270016452_A_study_on_legal_problems_concerning_issuance_of_false_medical_certificates/download</a:t>
            </a:r>
            <a:endParaRPr lang="en-US" dirty="0"/>
          </a:p>
          <a:p>
            <a:r>
              <a:rPr lang="en-US" dirty="0">
                <a:hlinkClick r:id="rId3"/>
              </a:rPr>
              <a:t>https://www.ncbi.nlm.nih.gov/pmc/articles/PMC1372274/</a:t>
            </a:r>
            <a:endParaRPr lang="en-US" dirty="0"/>
          </a:p>
          <a:p>
            <a:r>
              <a:rPr lang="en-US" dirty="0">
                <a:hlinkClick r:id="rId4"/>
              </a:rPr>
              <a:t>https://bmcprimcare.biomedcentral.com/articles/10.1186/s12875-017-0627-z</a:t>
            </a:r>
            <a:endParaRPr lang="en-US" dirty="0"/>
          </a:p>
          <a:p>
            <a:r>
              <a:rPr lang="en-US" dirty="0"/>
              <a:t>https://www.linkedin.com/pulse/answer-rising-problem-fake-medical-certificates-vicente-md</a:t>
            </a:r>
          </a:p>
        </p:txBody>
      </p:sp>
    </p:spTree>
    <p:extLst>
      <p:ext uri="{BB962C8B-B14F-4D97-AF65-F5344CB8AC3E}">
        <p14:creationId xmlns:p14="http://schemas.microsoft.com/office/powerpoint/2010/main" val="16733044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tx1"/>
                </a:solidFill>
              </a:rPr>
              <a:t>Biomedical Ethics</a:t>
            </a:r>
          </a:p>
        </p:txBody>
      </p:sp>
      <p:sp>
        <p:nvSpPr>
          <p:cNvPr id="3" name="Content Placeholder 2"/>
          <p:cNvSpPr>
            <a:spLocks noGrp="1"/>
          </p:cNvSpPr>
          <p:nvPr>
            <p:ph idx="1"/>
          </p:nvPr>
        </p:nvSpPr>
        <p:spPr>
          <a:xfrm>
            <a:off x="1295401" y="2446638"/>
            <a:ext cx="9601196" cy="3429230"/>
          </a:xfrm>
        </p:spPr>
        <p:txBody>
          <a:bodyPr>
            <a:normAutofit fontScale="77500" lnSpcReduction="20000"/>
          </a:bodyPr>
          <a:lstStyle/>
          <a:p>
            <a:pPr>
              <a:buNone/>
            </a:pPr>
            <a:r>
              <a:rPr lang="en-US" b="1" dirty="0"/>
              <a:t>Section 197 of PPC </a:t>
            </a:r>
            <a:r>
              <a:rPr lang="en-US" dirty="0"/>
              <a:t>says that:</a:t>
            </a:r>
          </a:p>
          <a:p>
            <a:pPr>
              <a:buNone/>
            </a:pPr>
            <a:r>
              <a:rPr lang="en-US" b="1" dirty="0"/>
              <a:t>    “</a:t>
            </a:r>
            <a:r>
              <a:rPr lang="en-US" dirty="0"/>
              <a:t>Whoever issues or signs any certificate required by law to be given or signed, or relating to any fact of which such certificate is by law admissible in evidence, knowing or believing that such certificate is false in any material point, shall be punished in the same manner as if he gave false evidence.</a:t>
            </a:r>
            <a:r>
              <a:rPr lang="en-US" b="1" dirty="0"/>
              <a:t>”</a:t>
            </a:r>
          </a:p>
          <a:p>
            <a:pPr>
              <a:buNone/>
            </a:pPr>
            <a:r>
              <a:rPr lang="en-US" b="1" dirty="0"/>
              <a:t>Section 193 of PPC </a:t>
            </a:r>
            <a:r>
              <a:rPr lang="en-US" dirty="0"/>
              <a:t>deals with giving false evidence.</a:t>
            </a:r>
          </a:p>
          <a:p>
            <a:pPr>
              <a:buNone/>
            </a:pPr>
            <a:r>
              <a:rPr lang="en-US" b="1" dirty="0"/>
              <a:t>    “ </a:t>
            </a:r>
            <a:r>
              <a:rPr lang="en-US" dirty="0"/>
              <a:t>Whoever intentionally gives false evidence in any of a judicial proceeding, or fabricates false evidence for the purpose of being used in any stage of a judicial proceeding, shall be punished with imprisonment of either description for a term which may extend to </a:t>
            </a:r>
            <a:r>
              <a:rPr lang="en-US" b="1" dirty="0"/>
              <a:t>seven years</a:t>
            </a:r>
            <a:r>
              <a:rPr lang="en-US" dirty="0"/>
              <a:t>, and shall also be liable to fine. And whoever intentionally gives or fabricates false evidence in any other case, shall be punished with imprisonment of either description for a term which may extend to </a:t>
            </a:r>
            <a:r>
              <a:rPr lang="en-US" b="1" dirty="0"/>
              <a:t>three years</a:t>
            </a:r>
            <a:r>
              <a:rPr lang="en-US" dirty="0"/>
              <a:t>, and shall also be liable to fine.</a:t>
            </a:r>
            <a:r>
              <a:rPr lang="en-US" b="1" dirty="0"/>
              <a:t> ”</a:t>
            </a:r>
          </a:p>
          <a:p>
            <a:pPr marL="0" indent="0">
              <a:buNone/>
            </a:pPr>
            <a:endParaRPr lang="en-US" dirty="0"/>
          </a:p>
          <a:p>
            <a:endParaRPr lang="en-US" dirty="0"/>
          </a:p>
        </p:txBody>
      </p:sp>
    </p:spTree>
    <p:extLst>
      <p:ext uri="{BB962C8B-B14F-4D97-AF65-F5344CB8AC3E}">
        <p14:creationId xmlns:p14="http://schemas.microsoft.com/office/powerpoint/2010/main" val="2534718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5910" y="734997"/>
            <a:ext cx="9601196" cy="1118517"/>
          </a:xfrm>
        </p:spPr>
        <p:txBody>
          <a:bodyPr/>
          <a:lstStyle/>
          <a:p>
            <a:r>
              <a:rPr lang="en-US" b="1" dirty="0"/>
              <a:t>Family Medicine</a:t>
            </a:r>
          </a:p>
        </p:txBody>
      </p:sp>
      <p:sp>
        <p:nvSpPr>
          <p:cNvPr id="3" name="Content Placeholder 2"/>
          <p:cNvSpPr>
            <a:spLocks noGrp="1"/>
          </p:cNvSpPr>
          <p:nvPr>
            <p:ph idx="1"/>
          </p:nvPr>
        </p:nvSpPr>
        <p:spPr>
          <a:xfrm>
            <a:off x="605481" y="1729946"/>
            <a:ext cx="10960443" cy="4399006"/>
          </a:xfrm>
        </p:spPr>
        <p:txBody>
          <a:bodyPr>
            <a:noAutofit/>
          </a:bodyPr>
          <a:lstStyle/>
          <a:p>
            <a:pPr marL="457200" indent="-457200">
              <a:buFont typeface="+mj-lt"/>
              <a:buAutoNum type="arabicPeriod"/>
            </a:pPr>
            <a:r>
              <a:rPr lang="en-US" sz="1600" b="1" dirty="0"/>
              <a:t>What to do first when you suspect that a sick note is a fake:</a:t>
            </a:r>
          </a:p>
          <a:p>
            <a:pPr>
              <a:buNone/>
            </a:pPr>
            <a:r>
              <a:rPr lang="en-US" sz="1600" dirty="0"/>
              <a:t>         First thing you need to do is to contact the medical practitioner and verify the authenticity of the certificates and possibly the    </a:t>
            </a:r>
          </a:p>
          <a:p>
            <a:pPr>
              <a:buNone/>
            </a:pPr>
            <a:r>
              <a:rPr lang="en-US" sz="1600" dirty="0"/>
              <a:t>         diagnosis.</a:t>
            </a:r>
          </a:p>
          <a:p>
            <a:pPr marL="457200" indent="-457200">
              <a:buFont typeface="+mj-lt"/>
              <a:buAutoNum type="arabicPeriod" startAt="2"/>
            </a:pPr>
            <a:r>
              <a:rPr lang="en-US" sz="1600" b="1" dirty="0"/>
              <a:t>What is a medical practitioner allowed to tell you?</a:t>
            </a:r>
          </a:p>
          <a:p>
            <a:pPr marL="0" indent="0">
              <a:lnSpc>
                <a:spcPct val="120000"/>
              </a:lnSpc>
              <a:buFont typeface="Arial" pitchFamily="34" charset="0"/>
              <a:buChar char="•"/>
            </a:pPr>
            <a:r>
              <a:rPr lang="en-US" sz="1600" dirty="0"/>
              <a:t>        If you contacted an employee's medical practitioner to establish the nature of the illness that forced the time off work, the       </a:t>
            </a:r>
          </a:p>
          <a:p>
            <a:pPr marL="0" indent="0">
              <a:lnSpc>
                <a:spcPct val="120000"/>
              </a:lnSpc>
              <a:buNone/>
            </a:pPr>
            <a:r>
              <a:rPr lang="en-US" sz="1600" dirty="0"/>
              <a:t>          practitioner  would be able to confirm:</a:t>
            </a:r>
          </a:p>
          <a:p>
            <a:pPr>
              <a:lnSpc>
                <a:spcPct val="120000"/>
              </a:lnSpc>
              <a:buFont typeface="Arial" pitchFamily="34" charset="0"/>
              <a:buChar char="•"/>
            </a:pPr>
            <a:r>
              <a:rPr lang="en-US" sz="1600" dirty="0"/>
              <a:t>    If he/she had examined the employee, On what date he/she had examined the employee, and  If he/she had issued a medical   </a:t>
            </a:r>
          </a:p>
          <a:p>
            <a:pPr>
              <a:lnSpc>
                <a:spcPct val="120000"/>
              </a:lnSpc>
              <a:buNone/>
            </a:pPr>
            <a:r>
              <a:rPr lang="en-US" sz="1600" dirty="0"/>
              <a:t>          certificate stating that he/she had examined the employee and had found the employee to be unfit for duty.</a:t>
            </a:r>
            <a:endParaRPr lang="en-US" sz="1600" b="1" dirty="0"/>
          </a:p>
          <a:p>
            <a:pPr marL="457200" indent="-457200">
              <a:lnSpc>
                <a:spcPct val="120000"/>
              </a:lnSpc>
              <a:buFont typeface="+mj-lt"/>
              <a:buAutoNum type="arabicPeriod" startAt="3"/>
            </a:pPr>
            <a:r>
              <a:rPr lang="en-US" sz="1600" b="1" dirty="0"/>
              <a:t>Verify the medical practice's address and registration number</a:t>
            </a:r>
          </a:p>
          <a:p>
            <a:pPr>
              <a:lnSpc>
                <a:spcPct val="120000"/>
              </a:lnSpc>
              <a:buNone/>
            </a:pPr>
            <a:r>
              <a:rPr lang="en-US" sz="1600" dirty="0"/>
              <a:t>        If, during your investigations, you find that the practice number is not registered with PMDC, you are entitled to reject the   </a:t>
            </a:r>
          </a:p>
          <a:p>
            <a:pPr>
              <a:lnSpc>
                <a:spcPct val="120000"/>
              </a:lnSpc>
              <a:buNone/>
            </a:pPr>
            <a:r>
              <a:rPr lang="en-US" sz="1600" dirty="0"/>
              <a:t>         certificate</a:t>
            </a:r>
            <a:endParaRPr lang="en-US" sz="900" dirty="0"/>
          </a:p>
        </p:txBody>
      </p:sp>
    </p:spTree>
    <p:extLst>
      <p:ext uri="{BB962C8B-B14F-4D97-AF65-F5344CB8AC3E}">
        <p14:creationId xmlns:p14="http://schemas.microsoft.com/office/powerpoint/2010/main" val="1646528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295401"/>
            <a:ext cx="8229600" cy="458115"/>
          </a:xfrm>
        </p:spPr>
        <p:txBody>
          <a:bodyPr>
            <a:noAutofit/>
          </a:bodyPr>
          <a:lstStyle/>
          <a:p>
            <a:pPr algn="ctr"/>
            <a:r>
              <a:rPr lang="en-US" b="1" dirty="0">
                <a:solidFill>
                  <a:schemeClr val="tx1"/>
                </a:solidFill>
                <a:latin typeface="Times New Roman" pitchFamily="18" charset="0"/>
                <a:cs typeface="Times New Roman" pitchFamily="18" charset="0"/>
              </a:rPr>
              <a:t>How To Access Digital Library</a:t>
            </a:r>
            <a:endParaRPr lang="en-US" dirty="0">
              <a:solidFill>
                <a:schemeClr val="tx1"/>
              </a:solidFill>
              <a:latin typeface="Times New Roman" pitchFamily="18" charset="0"/>
              <a:cs typeface="Times New Roman" pitchFamily="18" charset="0"/>
            </a:endParaRPr>
          </a:p>
        </p:txBody>
      </p:sp>
      <p:sp>
        <p:nvSpPr>
          <p:cNvPr id="3" name="Content Placeholder 2"/>
          <p:cNvSpPr>
            <a:spLocks noGrp="1"/>
          </p:cNvSpPr>
          <p:nvPr>
            <p:ph idx="1"/>
          </p:nvPr>
        </p:nvSpPr>
        <p:spPr>
          <a:xfrm>
            <a:off x="1972965" y="1596540"/>
            <a:ext cx="8229600" cy="4880460"/>
          </a:xfrm>
        </p:spPr>
        <p:txBody>
          <a:bodyPr>
            <a:normAutofit fontScale="92500" lnSpcReduction="20000"/>
          </a:bodyPr>
          <a:lstStyle/>
          <a:p>
            <a:pPr marL="0" indent="0">
              <a:buNone/>
            </a:pPr>
            <a:endParaRPr lang="en-US" dirty="0"/>
          </a:p>
          <a:p>
            <a:pPr>
              <a:buNone/>
            </a:pPr>
            <a:r>
              <a:rPr lang="en-US" sz="2600" dirty="0">
                <a:latin typeface="Times New Roman" pitchFamily="18" charset="0"/>
                <a:cs typeface="Times New Roman" pitchFamily="18" charset="0"/>
              </a:rPr>
              <a:t>1. Go to the website of HEC National Digital Library.</a:t>
            </a:r>
          </a:p>
          <a:p>
            <a:pPr>
              <a:buNone/>
            </a:pPr>
            <a:r>
              <a:rPr lang="en-US" sz="2600" dirty="0">
                <a:latin typeface="Times New Roman" pitchFamily="18" charset="0"/>
                <a:cs typeface="Times New Roman" pitchFamily="18" charset="0"/>
              </a:rPr>
              <a:t>2. On Home Page, click on the INSTITUTES.</a:t>
            </a:r>
          </a:p>
          <a:p>
            <a:pPr>
              <a:buNone/>
            </a:pPr>
            <a:r>
              <a:rPr lang="en-US" sz="2600" dirty="0">
                <a:latin typeface="Times New Roman" pitchFamily="18" charset="0"/>
                <a:cs typeface="Times New Roman" pitchFamily="18" charset="0"/>
              </a:rPr>
              <a:t>3. A page will appear showing the universities from Public and Private Sector and other Institutes which have access to HEC National Digital Library HNDL.</a:t>
            </a:r>
          </a:p>
          <a:p>
            <a:pPr>
              <a:buNone/>
            </a:pPr>
            <a:r>
              <a:rPr lang="en-US" sz="2600" dirty="0">
                <a:latin typeface="Times New Roman" pitchFamily="18" charset="0"/>
                <a:cs typeface="Times New Roman" pitchFamily="18" charset="0"/>
              </a:rPr>
              <a:t>4. Select your desired Institute.</a:t>
            </a:r>
          </a:p>
          <a:p>
            <a:pPr>
              <a:buNone/>
            </a:pPr>
            <a:r>
              <a:rPr lang="en-US" sz="2600" dirty="0">
                <a:latin typeface="Times New Roman" pitchFamily="18" charset="0"/>
                <a:cs typeface="Times New Roman" pitchFamily="18" charset="0"/>
              </a:rPr>
              <a:t>5. A page will appear showing the resources of the institution</a:t>
            </a:r>
          </a:p>
          <a:p>
            <a:pPr>
              <a:buNone/>
            </a:pPr>
            <a:r>
              <a:rPr lang="en-US" sz="2600" dirty="0">
                <a:latin typeface="Times New Roman" pitchFamily="18" charset="0"/>
                <a:cs typeface="Times New Roman" pitchFamily="18" charset="0"/>
              </a:rPr>
              <a:t>6. Journals and Researches will appear</a:t>
            </a:r>
          </a:p>
          <a:p>
            <a:pPr>
              <a:buNone/>
            </a:pPr>
            <a:r>
              <a:rPr lang="en-US" sz="2600" dirty="0">
                <a:latin typeface="Times New Roman" pitchFamily="18" charset="0"/>
                <a:cs typeface="Times New Roman" pitchFamily="18" charset="0"/>
              </a:rPr>
              <a:t>7. You can find a Journal by clicking on JOURNALS AND DATABASE and enter a keyword to search for your desired journal.</a:t>
            </a:r>
          </a:p>
          <a:p>
            <a:pPr>
              <a:buNone/>
            </a:pPr>
            <a:endParaRPr lang="en-US"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95401" y="2563090"/>
            <a:ext cx="9601196" cy="1939637"/>
          </a:xfrm>
        </p:spPr>
        <p:txBody>
          <a:bodyPr>
            <a:normAutofit/>
          </a:bodyPr>
          <a:lstStyle/>
          <a:p>
            <a:pPr marL="0" indent="0" algn="ctr">
              <a:buNone/>
            </a:pPr>
            <a:r>
              <a:rPr lang="en-US" sz="8000" b="1" dirty="0"/>
              <a:t> THANK YOU</a:t>
            </a:r>
          </a:p>
        </p:txBody>
      </p:sp>
    </p:spTree>
    <p:extLst>
      <p:ext uri="{BB962C8B-B14F-4D97-AF65-F5344CB8AC3E}">
        <p14:creationId xmlns:p14="http://schemas.microsoft.com/office/powerpoint/2010/main" val="12136542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Vision of RMU</a:t>
            </a:r>
            <a:br>
              <a:rPr lang="en-US" b="1" dirty="0"/>
            </a:br>
            <a:r>
              <a:rPr lang="en-US" b="1" dirty="0"/>
              <a:t>The Dream/ Tomorrow</a:t>
            </a:r>
          </a:p>
        </p:txBody>
      </p:sp>
      <p:sp>
        <p:nvSpPr>
          <p:cNvPr id="3" name="Content Placeholder 2"/>
          <p:cNvSpPr>
            <a:spLocks noGrp="1"/>
          </p:cNvSpPr>
          <p:nvPr>
            <p:ph idx="1"/>
          </p:nvPr>
        </p:nvSpPr>
        <p:spPr/>
        <p:txBody>
          <a:bodyPr/>
          <a:lstStyle/>
          <a:p>
            <a:r>
              <a:rPr lang="en-US" dirty="0"/>
              <a:t>To impart evidence based research oriented medical education</a:t>
            </a:r>
          </a:p>
          <a:p>
            <a:r>
              <a:rPr lang="en-US" dirty="0"/>
              <a:t>To provide best possible patient care</a:t>
            </a:r>
          </a:p>
          <a:p>
            <a:r>
              <a:rPr lang="en-US" dirty="0"/>
              <a:t>To inculcate the values of mutual respect and ethical practice of medicine</a:t>
            </a:r>
          </a:p>
          <a:p>
            <a:endParaRPr lang="en-US" dirty="0"/>
          </a:p>
          <a:p>
            <a:endParaRPr lang="en-US" dirty="0"/>
          </a:p>
        </p:txBody>
      </p:sp>
    </p:spTree>
    <p:extLst>
      <p:ext uri="{BB962C8B-B14F-4D97-AF65-F5344CB8AC3E}">
        <p14:creationId xmlns:p14="http://schemas.microsoft.com/office/powerpoint/2010/main" val="24889775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95401" y="2864386"/>
            <a:ext cx="9601196" cy="3011482"/>
          </a:xfrm>
        </p:spPr>
        <p:txBody>
          <a:bodyPr>
            <a:normAutofit fontScale="77500" lnSpcReduction="20000"/>
          </a:bodyPr>
          <a:lstStyle/>
          <a:p>
            <a:pPr marL="0" indent="0">
              <a:lnSpc>
                <a:spcPct val="150000"/>
              </a:lnSpc>
              <a:buNone/>
            </a:pPr>
            <a:r>
              <a:rPr lang="en-US" sz="2800" b="1" dirty="0"/>
              <a:t>Students will be able to:</a:t>
            </a:r>
          </a:p>
          <a:p>
            <a:pPr>
              <a:lnSpc>
                <a:spcPct val="150000"/>
              </a:lnSpc>
              <a:buFont typeface="Arial" pitchFamily="34" charset="0"/>
              <a:buChar char="•"/>
            </a:pPr>
            <a:r>
              <a:rPr lang="en-US" sz="2800" b="1" dirty="0"/>
              <a:t>State the privileges of a registered medical practitioner.</a:t>
            </a:r>
          </a:p>
          <a:p>
            <a:pPr>
              <a:lnSpc>
                <a:spcPct val="150000"/>
              </a:lnSpc>
              <a:buFont typeface="Arial" pitchFamily="34" charset="0"/>
              <a:buChar char="•"/>
            </a:pPr>
            <a:r>
              <a:rPr lang="en-US" sz="2800" b="1" dirty="0"/>
              <a:t>Define Professional misconduct.</a:t>
            </a:r>
          </a:p>
          <a:p>
            <a:pPr>
              <a:lnSpc>
                <a:spcPct val="150000"/>
              </a:lnSpc>
              <a:buFont typeface="Arial" pitchFamily="34" charset="0"/>
              <a:buChar char="•"/>
            </a:pPr>
            <a:r>
              <a:rPr lang="en-US" sz="2800" b="1" dirty="0"/>
              <a:t>Enlist ,Identify and write different formats of medical certificates.</a:t>
            </a:r>
          </a:p>
          <a:p>
            <a:pPr>
              <a:lnSpc>
                <a:spcPct val="150000"/>
              </a:lnSpc>
            </a:pPr>
            <a:r>
              <a:rPr lang="en-US" sz="2800" b="1" dirty="0"/>
              <a:t>Write and fill the medico-legal Performa  (Reports/Certificate).</a:t>
            </a:r>
          </a:p>
          <a:p>
            <a:pPr>
              <a:lnSpc>
                <a:spcPct val="150000"/>
              </a:lnSpc>
            </a:pPr>
            <a:endParaRPr lang="en-US" sz="2800" b="1" dirty="0"/>
          </a:p>
          <a:p>
            <a:pPr marL="0" indent="0">
              <a:lnSpc>
                <a:spcPct val="150000"/>
              </a:lnSpc>
              <a:buNone/>
            </a:pPr>
            <a:endParaRPr lang="en-US" dirty="0"/>
          </a:p>
        </p:txBody>
      </p:sp>
      <p:sp>
        <p:nvSpPr>
          <p:cNvPr id="2" name="TextBox 1"/>
          <p:cNvSpPr txBox="1"/>
          <p:nvPr/>
        </p:nvSpPr>
        <p:spPr>
          <a:xfrm>
            <a:off x="3186830" y="1657176"/>
            <a:ext cx="3993081" cy="646331"/>
          </a:xfrm>
          <a:prstGeom prst="rect">
            <a:avLst/>
          </a:prstGeom>
          <a:noFill/>
        </p:spPr>
        <p:txBody>
          <a:bodyPr wrap="none" rtlCol="0">
            <a:spAutoFit/>
          </a:bodyPr>
          <a:lstStyle/>
          <a:p>
            <a:pPr algn="ctr"/>
            <a:r>
              <a:rPr lang="en-US" sz="3600" b="1" dirty="0"/>
              <a:t>Learning outcomes</a:t>
            </a:r>
          </a:p>
        </p:txBody>
      </p:sp>
    </p:spTree>
    <p:extLst>
      <p:ext uri="{BB962C8B-B14F-4D97-AF65-F5344CB8AC3E}">
        <p14:creationId xmlns:p14="http://schemas.microsoft.com/office/powerpoint/2010/main" val="24284292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85000" lnSpcReduction="20000"/>
          </a:bodyPr>
          <a:lstStyle/>
          <a:p>
            <a:pPr marL="0" lvl="0" indent="0">
              <a:buNone/>
            </a:pPr>
            <a:r>
              <a:rPr lang="en-US" sz="2800" dirty="0"/>
              <a:t>According to the PMDC ,there are certain privileges of a registered medical practitioner, and one of the most important privilege is to issue a medical certificate</a:t>
            </a:r>
          </a:p>
          <a:p>
            <a:pPr marL="0" lvl="0" indent="0">
              <a:buNone/>
            </a:pPr>
            <a:r>
              <a:rPr lang="en-US" sz="2800" dirty="0"/>
              <a:t>Medical certificates may be:</a:t>
            </a:r>
          </a:p>
          <a:p>
            <a:pPr lvl="0"/>
            <a:r>
              <a:rPr lang="en-US" sz="2800" dirty="0"/>
              <a:t>Simple Medical certificates</a:t>
            </a:r>
          </a:p>
          <a:p>
            <a:pPr lvl="0"/>
            <a:r>
              <a:rPr lang="en-US" sz="2800" dirty="0"/>
              <a:t>Medico legal certificates</a:t>
            </a:r>
          </a:p>
          <a:p>
            <a:pPr lvl="0"/>
            <a:r>
              <a:rPr lang="en-US" sz="2800" dirty="0"/>
              <a:t>Post-mortem certificates</a:t>
            </a:r>
          </a:p>
          <a:p>
            <a:pPr lvl="0"/>
            <a:r>
              <a:rPr lang="en-US" sz="2800"/>
              <a:t>Dying </a:t>
            </a:r>
            <a:r>
              <a:rPr lang="en-US" sz="2800" dirty="0"/>
              <a:t>declaration and dying deposition.</a:t>
            </a:r>
          </a:p>
          <a:p>
            <a:endParaRPr lang="en-US" sz="2800" dirty="0"/>
          </a:p>
        </p:txBody>
      </p:sp>
      <p:sp>
        <p:nvSpPr>
          <p:cNvPr id="4" name="Title 3"/>
          <p:cNvSpPr>
            <a:spLocks noGrp="1"/>
          </p:cNvSpPr>
          <p:nvPr>
            <p:ph type="title"/>
          </p:nvPr>
        </p:nvSpPr>
        <p:spPr/>
        <p:txBody>
          <a:bodyPr>
            <a:normAutofit fontScale="90000"/>
          </a:bodyPr>
          <a:lstStyle/>
          <a:p>
            <a:r>
              <a:rPr lang="en-US" b="1" dirty="0"/>
              <a:t>Privileges Of A Registered Medical Practitioner</a:t>
            </a:r>
          </a:p>
        </p:txBody>
      </p:sp>
    </p:spTree>
    <p:extLst>
      <p:ext uri="{BB962C8B-B14F-4D97-AF65-F5344CB8AC3E}">
        <p14:creationId xmlns:p14="http://schemas.microsoft.com/office/powerpoint/2010/main" val="4248090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Types of Certificates</a:t>
            </a:r>
          </a:p>
        </p:txBody>
      </p:sp>
      <p:sp>
        <p:nvSpPr>
          <p:cNvPr id="3" name="Content Placeholder 2"/>
          <p:cNvSpPr>
            <a:spLocks noGrp="1"/>
          </p:cNvSpPr>
          <p:nvPr>
            <p:ph idx="1"/>
          </p:nvPr>
        </p:nvSpPr>
        <p:spPr/>
        <p:txBody>
          <a:bodyPr>
            <a:noAutofit/>
          </a:bodyPr>
          <a:lstStyle/>
          <a:p>
            <a:pPr lvl="0"/>
            <a:r>
              <a:rPr lang="en-US" sz="2800" dirty="0"/>
              <a:t>Sickness certificate</a:t>
            </a:r>
          </a:p>
          <a:p>
            <a:pPr lvl="0"/>
            <a:r>
              <a:rPr lang="en-US" sz="2800" dirty="0"/>
              <a:t>Death certificate</a:t>
            </a:r>
          </a:p>
          <a:p>
            <a:pPr lvl="0"/>
            <a:r>
              <a:rPr lang="en-US" sz="2800" dirty="0"/>
              <a:t>Fitness certificate</a:t>
            </a:r>
          </a:p>
          <a:p>
            <a:pPr lvl="0"/>
            <a:r>
              <a:rPr lang="en-US" sz="2800" dirty="0"/>
              <a:t>Vaccination certificate</a:t>
            </a:r>
          </a:p>
          <a:p>
            <a:pPr lvl="0"/>
            <a:r>
              <a:rPr lang="en-US" sz="2800" dirty="0"/>
              <a:t>Compensation certificate</a:t>
            </a:r>
          </a:p>
          <a:p>
            <a:pPr lvl="0"/>
            <a:r>
              <a:rPr lang="en-US" sz="2800" dirty="0"/>
              <a:t>Driving license certificate</a:t>
            </a:r>
          </a:p>
          <a:p>
            <a:endParaRPr lang="en-US" sz="2800" dirty="0"/>
          </a:p>
        </p:txBody>
      </p:sp>
    </p:spTree>
    <p:extLst>
      <p:ext uri="{BB962C8B-B14F-4D97-AF65-F5344CB8AC3E}">
        <p14:creationId xmlns:p14="http://schemas.microsoft.com/office/powerpoint/2010/main" val="10394509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Professional Misconduct</a:t>
            </a:r>
            <a:br>
              <a:rPr lang="en-US" dirty="0"/>
            </a:br>
            <a:endParaRPr lang="en-US" dirty="0"/>
          </a:p>
        </p:txBody>
      </p:sp>
      <p:sp>
        <p:nvSpPr>
          <p:cNvPr id="3" name="Content Placeholder 2"/>
          <p:cNvSpPr>
            <a:spLocks noGrp="1"/>
          </p:cNvSpPr>
          <p:nvPr>
            <p:ph idx="1"/>
          </p:nvPr>
        </p:nvSpPr>
        <p:spPr/>
        <p:txBody>
          <a:bodyPr>
            <a:normAutofit fontScale="85000" lnSpcReduction="10000"/>
          </a:bodyPr>
          <a:lstStyle/>
          <a:p>
            <a:pPr marL="0" indent="0">
              <a:buNone/>
            </a:pPr>
            <a:r>
              <a:rPr lang="en-US" sz="2800" dirty="0"/>
              <a:t>Remember: Issuing a false certificate is a PROFESSIONAL MISCONDUCT.</a:t>
            </a:r>
          </a:p>
          <a:p>
            <a:pPr>
              <a:buNone/>
            </a:pPr>
            <a:r>
              <a:rPr lang="en-US" sz="2800" b="1" dirty="0"/>
              <a:t>A medical certificate must contain:</a:t>
            </a:r>
          </a:p>
          <a:p>
            <a:pPr lvl="0"/>
            <a:r>
              <a:rPr lang="en-US" sz="2800" dirty="0"/>
              <a:t>All the relevant facts/information.</a:t>
            </a:r>
          </a:p>
          <a:p>
            <a:pPr lvl="0"/>
            <a:r>
              <a:rPr lang="en-US" sz="2800" dirty="0"/>
              <a:t>Exact –date and time of examination, and issuing of certificate.</a:t>
            </a:r>
          </a:p>
          <a:p>
            <a:pPr lvl="0"/>
            <a:r>
              <a:rPr lang="en-US" sz="2800" dirty="0"/>
              <a:t>Two marks of identification of examinee.</a:t>
            </a:r>
          </a:p>
          <a:p>
            <a:pPr lvl="0"/>
            <a:r>
              <a:rPr lang="en-US" sz="2800" dirty="0"/>
              <a:t>Signature / thumb impression of the examinee (Left for males and Right for females).</a:t>
            </a:r>
          </a:p>
          <a:p>
            <a:endParaRPr lang="en-US" dirty="0"/>
          </a:p>
        </p:txBody>
      </p:sp>
    </p:spTree>
    <p:extLst>
      <p:ext uri="{BB962C8B-B14F-4D97-AF65-F5344CB8AC3E}">
        <p14:creationId xmlns:p14="http://schemas.microsoft.com/office/powerpoint/2010/main" val="40218961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en-US" b="1" dirty="0"/>
              <a:t>Simple sickness (Illness) Certificate:</a:t>
            </a:r>
            <a:br>
              <a:rPr lang="en-US" dirty="0"/>
            </a:br>
            <a:endParaRPr lang="en-US" dirty="0"/>
          </a:p>
        </p:txBody>
      </p:sp>
      <p:sp>
        <p:nvSpPr>
          <p:cNvPr id="3" name="Content Placeholder 2"/>
          <p:cNvSpPr>
            <a:spLocks noGrp="1"/>
          </p:cNvSpPr>
          <p:nvPr>
            <p:ph idx="1"/>
          </p:nvPr>
        </p:nvSpPr>
        <p:spPr/>
        <p:txBody>
          <a:bodyPr>
            <a:normAutofit/>
          </a:bodyPr>
          <a:lstStyle/>
          <a:p>
            <a:r>
              <a:rPr lang="en-US" sz="2800" dirty="0"/>
              <a:t>Exact nature of the illness / sickness (s/s of disease, its provisional diagnosis, treatment and rest advised with effect from (</a:t>
            </a:r>
            <a:r>
              <a:rPr lang="en-US" sz="2800" dirty="0" err="1"/>
              <a:t>w.e.f</a:t>
            </a:r>
            <a:r>
              <a:rPr lang="en-US" sz="2800" dirty="0"/>
              <a:t>) ………… to ………. date. </a:t>
            </a:r>
          </a:p>
          <a:p>
            <a:r>
              <a:rPr lang="en-US" sz="2800" dirty="0"/>
              <a:t>At the end, the Dr. must sign, put his/her PMDC Reg No and stamp (The stamp must contain name, designation, and address).</a:t>
            </a:r>
          </a:p>
          <a:p>
            <a:endParaRPr lang="en-US" sz="2800" dirty="0"/>
          </a:p>
        </p:txBody>
      </p:sp>
    </p:spTree>
    <p:extLst>
      <p:ext uri="{BB962C8B-B14F-4D97-AF65-F5344CB8AC3E}">
        <p14:creationId xmlns:p14="http://schemas.microsoft.com/office/powerpoint/2010/main" val="2365668228"/>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2.xml><?xml version="1.0" encoding="utf-8"?>
<a:theme xmlns:a="http://schemas.openxmlformats.org/drawingml/2006/main" name="1_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docProps/app.xml><?xml version="1.0" encoding="utf-8"?>
<Properties xmlns="http://schemas.openxmlformats.org/officeDocument/2006/extended-properties" xmlns:vt="http://schemas.openxmlformats.org/officeDocument/2006/docPropsVTypes">
  <Template>Organic</Template>
  <TotalTime>180</TotalTime>
  <Words>1348</Words>
  <Application>Microsoft Office PowerPoint</Application>
  <PresentationFormat>Widescreen</PresentationFormat>
  <Paragraphs>135</Paragraphs>
  <Slides>39</Slides>
  <Notes>0</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39</vt:i4>
      </vt:variant>
    </vt:vector>
  </HeadingPairs>
  <TitlesOfParts>
    <vt:vector size="45" baseType="lpstr">
      <vt:lpstr>Arial</vt:lpstr>
      <vt:lpstr>Arial Black</vt:lpstr>
      <vt:lpstr>Garamond</vt:lpstr>
      <vt:lpstr>Times New Roman</vt:lpstr>
      <vt:lpstr>Organic</vt:lpstr>
      <vt:lpstr>1_Organic</vt:lpstr>
      <vt:lpstr>Medico-Legal Certificates</vt:lpstr>
      <vt:lpstr>PowerPoint Presentation</vt:lpstr>
      <vt:lpstr>Motto of RMU</vt:lpstr>
      <vt:lpstr>Vision of RMU The Dream/ Tomorrow</vt:lpstr>
      <vt:lpstr>PowerPoint Presentation</vt:lpstr>
      <vt:lpstr>Privileges Of A Registered Medical Practitioner</vt:lpstr>
      <vt:lpstr>Types of Certificates</vt:lpstr>
      <vt:lpstr>Professional Misconduct </vt:lpstr>
      <vt:lpstr>Simple sickness (Illness) Certificate: </vt:lpstr>
      <vt:lpstr>PowerPoint Presentation</vt:lpstr>
      <vt:lpstr>Death Certificate </vt:lpstr>
      <vt:lpstr>PowerPoint Presentation</vt:lpstr>
      <vt:lpstr>PowerPoint Presentation</vt:lpstr>
      <vt:lpstr> Fitness certificate  </vt:lpstr>
      <vt:lpstr>PowerPoint Presentation</vt:lpstr>
      <vt:lpstr> Disability Certificate/ Compensation Certificate  </vt:lpstr>
      <vt:lpstr>PowerPoint Presentation</vt:lpstr>
      <vt:lpstr>Vaccination Certificate</vt:lpstr>
      <vt:lpstr>PowerPoint Presentation</vt:lpstr>
      <vt:lpstr>Driving License Certificate </vt:lpstr>
      <vt:lpstr>PowerPoint Presentation</vt:lpstr>
      <vt:lpstr>Medico-legal Certificates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Research</vt:lpstr>
      <vt:lpstr>Biomedical Ethics</vt:lpstr>
      <vt:lpstr>Family Medicine</vt:lpstr>
      <vt:lpstr>How To Access Digital Library</vt:lpstr>
      <vt:lpstr>PowerPoint Presentation</vt:lpstr>
    </vt:vector>
  </TitlesOfParts>
  <Company>CyberSpace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Medico-Legal Certificates</dc:title>
  <dc:creator>Alamgir Younis</dc:creator>
  <cp:lastModifiedBy>54</cp:lastModifiedBy>
  <cp:revision>38</cp:revision>
  <dcterms:created xsi:type="dcterms:W3CDTF">2020-12-11T12:12:02Z</dcterms:created>
  <dcterms:modified xsi:type="dcterms:W3CDTF">2025-01-27T06:43:20Z</dcterms:modified>
</cp:coreProperties>
</file>