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613" r:id="rId2"/>
    <p:sldId id="614" r:id="rId3"/>
    <p:sldId id="615" r:id="rId4"/>
    <p:sldId id="269" r:id="rId5"/>
    <p:sldId id="296" r:id="rId6"/>
    <p:sldId id="287" r:id="rId7"/>
    <p:sldId id="290" r:id="rId8"/>
    <p:sldId id="616" r:id="rId9"/>
    <p:sldId id="294" r:id="rId10"/>
    <p:sldId id="293" r:id="rId11"/>
    <p:sldId id="617" r:id="rId12"/>
    <p:sldId id="276" r:id="rId13"/>
    <p:sldId id="618" r:id="rId14"/>
    <p:sldId id="619" r:id="rId15"/>
    <p:sldId id="620" r:id="rId16"/>
    <p:sldId id="622" r:id="rId17"/>
    <p:sldId id="623" r:id="rId18"/>
    <p:sldId id="621" r:id="rId19"/>
    <p:sldId id="277" r:id="rId20"/>
    <p:sldId id="625" r:id="rId21"/>
    <p:sldId id="624" r:id="rId22"/>
    <p:sldId id="278" r:id="rId23"/>
    <p:sldId id="279" r:id="rId24"/>
    <p:sldId id="626" r:id="rId25"/>
    <p:sldId id="280" r:id="rId26"/>
    <p:sldId id="627" r:id="rId27"/>
    <p:sldId id="628" r:id="rId28"/>
    <p:sldId id="281" r:id="rId29"/>
    <p:sldId id="629" r:id="rId30"/>
    <p:sldId id="283" r:id="rId31"/>
    <p:sldId id="299" r:id="rId32"/>
    <p:sldId id="301" r:id="rId33"/>
    <p:sldId id="302" r:id="rId34"/>
    <p:sldId id="303" r:id="rId35"/>
    <p:sldId id="630" r:id="rId36"/>
    <p:sldId id="304" r:id="rId37"/>
    <p:sldId id="631" r:id="rId38"/>
    <p:sldId id="30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4" autoAdjust="0"/>
    <p:restoredTop sz="94660"/>
  </p:normalViewPr>
  <p:slideViewPr>
    <p:cSldViewPr>
      <p:cViewPr>
        <p:scale>
          <a:sx n="50" d="100"/>
          <a:sy n="50" d="100"/>
        </p:scale>
        <p:origin x="1974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99060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Arial" charset="0"/>
              </a:rPr>
              <a:t>Types Of Inflammation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01142" y="1443283"/>
            <a:ext cx="7924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charset="0"/>
              </a:rPr>
              <a:t>Mainly of 2 types i.e. acute and chronic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cs typeface="Arial" charset="0"/>
              </a:rPr>
              <a:t>Acute Inflammation</a:t>
            </a:r>
          </a:p>
          <a:p>
            <a:pPr algn="just"/>
            <a:r>
              <a:rPr lang="en-US" sz="2400" b="1" dirty="0">
                <a:latin typeface="+mj-lt"/>
                <a:cs typeface="Arial" charset="0"/>
              </a:rPr>
              <a:t>    -</a:t>
            </a:r>
            <a:r>
              <a:rPr lang="en-US" sz="2400" dirty="0">
                <a:latin typeface="+mj-lt"/>
                <a:cs typeface="Arial" charset="0"/>
              </a:rPr>
              <a:t>short duration </a:t>
            </a:r>
          </a:p>
          <a:p>
            <a:pPr algn="just"/>
            <a:r>
              <a:rPr lang="en-US" sz="2400" b="1" dirty="0">
                <a:latin typeface="+mj-lt"/>
                <a:cs typeface="Arial" charset="0"/>
              </a:rPr>
              <a:t>    - </a:t>
            </a:r>
            <a:r>
              <a:rPr lang="en-US" sz="2400" dirty="0">
                <a:latin typeface="+mj-lt"/>
                <a:cs typeface="Arial" charset="0"/>
              </a:rPr>
              <a:t>represents  early body reaction- followed by healing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cs typeface="Arial" charset="0"/>
              </a:rPr>
              <a:t>Chronic inflammation</a:t>
            </a:r>
          </a:p>
          <a:p>
            <a:pPr algn="just"/>
            <a:r>
              <a:rPr lang="en-US" sz="2400" dirty="0">
                <a:latin typeface="+mj-lt"/>
                <a:cs typeface="Arial" charset="0"/>
              </a:rPr>
              <a:t>    - longer duration</a:t>
            </a:r>
          </a:p>
          <a:p>
            <a:pPr algn="just"/>
            <a:r>
              <a:rPr lang="en-US" sz="2400" dirty="0">
                <a:latin typeface="+mj-lt"/>
                <a:cs typeface="Arial" charset="0"/>
              </a:rPr>
              <a:t>    - causative agents of acute inflammation persists for a long</a:t>
            </a:r>
          </a:p>
          <a:p>
            <a:pPr algn="just"/>
            <a:r>
              <a:rPr lang="en-US" sz="2400" dirty="0">
                <a:latin typeface="+mj-lt"/>
                <a:cs typeface="Arial" charset="0"/>
              </a:rPr>
              <a:t>      time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charset="0"/>
              </a:rPr>
              <a:t>Another variant, </a:t>
            </a:r>
            <a:r>
              <a:rPr lang="en-US" sz="2400" b="1" dirty="0">
                <a:latin typeface="+mj-lt"/>
                <a:cs typeface="Arial" charset="0"/>
              </a:rPr>
              <a:t>Chronic Active Inflammation</a:t>
            </a:r>
            <a:r>
              <a:rPr lang="en-US" sz="2400" dirty="0">
                <a:latin typeface="+mj-lt"/>
                <a:cs typeface="Arial" charset="0"/>
              </a:rPr>
              <a:t>:</a:t>
            </a:r>
          </a:p>
          <a:p>
            <a:pPr algn="just"/>
            <a:r>
              <a:rPr lang="en-US" sz="2400" dirty="0">
                <a:latin typeface="+mj-lt"/>
                <a:cs typeface="Arial" charset="0"/>
              </a:rPr>
              <a:t>     stimulus is such that it induces chronic inflammation from </a:t>
            </a:r>
          </a:p>
          <a:p>
            <a:pPr algn="just"/>
            <a:r>
              <a:rPr lang="en-US" sz="2400" dirty="0">
                <a:latin typeface="+mj-lt"/>
                <a:cs typeface="Arial" charset="0"/>
              </a:rPr>
              <a:t>     the beginning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F7BCEFD-562E-A9F5-44DD-EDBE644ECFE5}"/>
              </a:ext>
            </a:extLst>
          </p:cNvPr>
          <p:cNvSpPr txBox="1"/>
          <p:nvPr/>
        </p:nvSpPr>
        <p:spPr>
          <a:xfrm>
            <a:off x="423265" y="23330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6101E-C8AC-D111-E94C-A41DB4F0C50D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0723-EF3F-E738-1404-773EC9F0D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77FD-4270-E974-9173-ED85B8D0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606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cs typeface="Arial" charset="0"/>
              </a:rPr>
              <a:t>Introduction Of Inflammation</a:t>
            </a:r>
            <a:endParaRPr lang="en-US" sz="3200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6CC17BA-8D41-550B-23DE-BC8838AEDE0E}"/>
              </a:ext>
            </a:extLst>
          </p:cNvPr>
          <p:cNvSpPr txBox="1"/>
          <p:nvPr/>
        </p:nvSpPr>
        <p:spPr>
          <a:xfrm>
            <a:off x="423265" y="23330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E0C02-A4D2-573F-7F40-600C59250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22" b="10000"/>
          <a:stretch/>
        </p:blipFill>
        <p:spPr>
          <a:xfrm>
            <a:off x="0" y="2362200"/>
            <a:ext cx="9144000" cy="297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A4177-6ED9-C0D3-B53E-B6C9A87E562B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32094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84F1D953-A770-D6CE-C990-21A134C0DE37}"/>
              </a:ext>
            </a:extLst>
          </p:cNvPr>
          <p:cNvSpPr txBox="1"/>
          <p:nvPr/>
        </p:nvSpPr>
        <p:spPr>
          <a:xfrm>
            <a:off x="291306" y="6533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chemeClr val="bg1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5D82DF-BF5B-813C-CE61-82D9AAE8D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85" t="10390" r="7019" b="12436"/>
          <a:stretch/>
        </p:blipFill>
        <p:spPr>
          <a:xfrm>
            <a:off x="4572000" y="1389459"/>
            <a:ext cx="38100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77B86-A919-4FC7-E012-6D4779839C5D}"/>
              </a:ext>
            </a:extLst>
          </p:cNvPr>
          <p:cNvSpPr txBox="1"/>
          <p:nvPr/>
        </p:nvSpPr>
        <p:spPr>
          <a:xfrm>
            <a:off x="914400" y="378226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Acute Inflammation</a:t>
            </a:r>
            <a:endParaRPr lang="en-PK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DD224-3625-51AC-F2B5-143A80DFA805}"/>
              </a:ext>
            </a:extLst>
          </p:cNvPr>
          <p:cNvSpPr txBox="1"/>
          <p:nvPr/>
        </p:nvSpPr>
        <p:spPr>
          <a:xfrm>
            <a:off x="291307" y="1524000"/>
            <a:ext cx="4343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The main feature of acute inflammation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Accumulation of fluid and plasma at the affected site;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Intravascular activation of platelets: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Polymorphonuclear neutrophils as inflammatory cell.</a:t>
            </a:r>
          </a:p>
          <a:p>
            <a:endParaRPr lang="en-P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FC839-17A4-B3E5-896F-72BFCBE02448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5CEA6-7AFB-AF56-ED2A-175EA6E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3E9D1739-C6E5-5932-3958-9B8B0877E010}"/>
              </a:ext>
            </a:extLst>
          </p:cNvPr>
          <p:cNvSpPr txBox="1"/>
          <p:nvPr/>
        </p:nvSpPr>
        <p:spPr>
          <a:xfrm>
            <a:off x="291306" y="6533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chemeClr val="bg1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5FC23-F95A-27DD-0BA4-294BA41CC823}"/>
              </a:ext>
            </a:extLst>
          </p:cNvPr>
          <p:cNvSpPr txBox="1"/>
          <p:nvPr/>
        </p:nvSpPr>
        <p:spPr>
          <a:xfrm>
            <a:off x="1905000" y="39733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Acute Inflammation</a:t>
            </a:r>
            <a:endParaRPr lang="en-PK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53C2-54C1-FB5F-62B4-92B3D88CC7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277" t="27203" r="7213" b="12056"/>
          <a:stretch/>
        </p:blipFill>
        <p:spPr>
          <a:xfrm>
            <a:off x="5029200" y="1387463"/>
            <a:ext cx="3124200" cy="350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E08256-A9D8-F5B1-10FE-562D1EC3F84D}"/>
              </a:ext>
            </a:extLst>
          </p:cNvPr>
          <p:cNvSpPr txBox="1"/>
          <p:nvPr/>
        </p:nvSpPr>
        <p:spPr>
          <a:xfrm>
            <a:off x="533400" y="1306347"/>
            <a:ext cx="388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Divided into following two events</a:t>
            </a:r>
          </a:p>
          <a:p>
            <a:r>
              <a:rPr lang="en-US" sz="2400" dirty="0"/>
              <a:t>    -Vascular events</a:t>
            </a:r>
          </a:p>
          <a:p>
            <a:r>
              <a:rPr lang="en-US" sz="2400" dirty="0"/>
              <a:t>    -Cellular events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These 2 event are followed intermittently by release of mediators of acute inflammation.</a:t>
            </a:r>
            <a:endParaRPr lang="en-PK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66BBD-63A3-A4EC-284E-DC2705C25FED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76302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C093E-2F51-E7C3-0421-58906FCEE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8AAB21D1-F496-4592-DE13-66E04AC379E4}"/>
              </a:ext>
            </a:extLst>
          </p:cNvPr>
          <p:cNvSpPr txBox="1"/>
          <p:nvPr/>
        </p:nvSpPr>
        <p:spPr>
          <a:xfrm>
            <a:off x="291306" y="6533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chemeClr val="bg1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EB587-E538-5483-7A36-F0FF4E12F040}"/>
              </a:ext>
            </a:extLst>
          </p:cNvPr>
          <p:cNvSpPr txBox="1"/>
          <p:nvPr/>
        </p:nvSpPr>
        <p:spPr>
          <a:xfrm>
            <a:off x="1905000" y="39733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Vascular Events</a:t>
            </a:r>
            <a:endParaRPr lang="en-PK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A411FA-D5F7-6823-84BE-31F7661DED6E}"/>
              </a:ext>
            </a:extLst>
          </p:cNvPr>
          <p:cNvSpPr txBox="1"/>
          <p:nvPr/>
        </p:nvSpPr>
        <p:spPr>
          <a:xfrm>
            <a:off x="533400" y="1306347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Alteration in the microvasculature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is again divide in 2 phases</a:t>
            </a:r>
          </a:p>
          <a:p>
            <a:r>
              <a:rPr lang="en-US" sz="2400" dirty="0"/>
              <a:t>    -hemodynamic changes</a:t>
            </a:r>
          </a:p>
          <a:p>
            <a:r>
              <a:rPr lang="en-US" sz="2400" dirty="0"/>
              <a:t>    -Changes in the vascular permeability</a:t>
            </a:r>
            <a:endParaRPr lang="en-PK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E10DC-3B25-8F36-941B-7A9FA0FC8B83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833498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0CEE1-57F3-94C2-188E-0CFD92AD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2ECCCF4B-8E4C-5B59-D681-4DDBF8F86140}"/>
              </a:ext>
            </a:extLst>
          </p:cNvPr>
          <p:cNvSpPr txBox="1"/>
          <p:nvPr/>
        </p:nvSpPr>
        <p:spPr>
          <a:xfrm>
            <a:off x="291306" y="6533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chemeClr val="bg1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964538-F36A-9BD1-9F81-6C4D9A2DD551}"/>
              </a:ext>
            </a:extLst>
          </p:cNvPr>
          <p:cNvSpPr txBox="1"/>
          <p:nvPr/>
        </p:nvSpPr>
        <p:spPr>
          <a:xfrm>
            <a:off x="1905000" y="39733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Hemodynamic Changes</a:t>
            </a:r>
            <a:endParaRPr lang="en-PK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E57A72-1AB8-09BE-F9FC-5B3125AEB8B9}"/>
              </a:ext>
            </a:extLst>
          </p:cNvPr>
          <p:cNvSpPr txBox="1"/>
          <p:nvPr/>
        </p:nvSpPr>
        <p:spPr>
          <a:xfrm>
            <a:off x="291306" y="1306347"/>
            <a:ext cx="52712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Transient Vasoconstriction</a:t>
            </a:r>
            <a:r>
              <a:rPr lang="en-US" sz="2400" dirty="0"/>
              <a:t>:</a:t>
            </a:r>
          </a:p>
          <a:p>
            <a:r>
              <a:rPr lang="en-US" sz="2400" dirty="0"/>
              <a:t>       Immediate vascular response irrespective of type of injury, </a:t>
            </a:r>
          </a:p>
          <a:p>
            <a:r>
              <a:rPr lang="en-US" sz="2400" dirty="0"/>
              <a:t>       mainly arterioles.</a:t>
            </a:r>
          </a:p>
          <a:p>
            <a:r>
              <a:rPr lang="en-US" sz="2400" dirty="0"/>
              <a:t>         - Mild injury – 3-5 seconds</a:t>
            </a:r>
          </a:p>
          <a:p>
            <a:r>
              <a:rPr lang="en-US" sz="2400" dirty="0"/>
              <a:t>         - Severe injury – 5 minutes</a:t>
            </a:r>
          </a:p>
          <a:p>
            <a:pPr marL="457200" indent="-457200">
              <a:buAutoNum type="arabicPeriod" startAt="2"/>
            </a:pPr>
            <a:r>
              <a:rPr lang="en-US" sz="2400" b="1" dirty="0"/>
              <a:t>Persistent Progressive Vasodilation:</a:t>
            </a:r>
          </a:p>
          <a:p>
            <a:r>
              <a:rPr lang="en-US" sz="2400" b="1" dirty="0"/>
              <a:t>       </a:t>
            </a:r>
            <a:r>
              <a:rPr lang="en-US" sz="2400" dirty="0"/>
              <a:t>mainly arterioles, other to a lesser extent.</a:t>
            </a:r>
          </a:p>
          <a:p>
            <a:r>
              <a:rPr lang="en-US" sz="2400" dirty="0"/>
              <a:t>       -obvious within half an hour of the injury</a:t>
            </a:r>
          </a:p>
          <a:p>
            <a:r>
              <a:rPr lang="en-US" sz="2400" dirty="0"/>
              <a:t>       - increased blood volume in microvascular bed of the area</a:t>
            </a:r>
          </a:p>
          <a:p>
            <a:r>
              <a:rPr lang="en-US" sz="2400" dirty="0"/>
              <a:t>       - redness and warmth</a:t>
            </a:r>
            <a:endParaRPr lang="en-PK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E25F1-979C-92A6-E09F-629FAEC8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164" t="29108" r="5326" b="13114"/>
          <a:stretch/>
        </p:blipFill>
        <p:spPr>
          <a:xfrm>
            <a:off x="5867400" y="1306347"/>
            <a:ext cx="2667000" cy="4727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2947F-73A4-0299-FCF9-CCF29B4C65EE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4738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21B88-C80F-A071-B609-D22FF01A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6113CBD7-F461-D7D3-412D-180081B54813}"/>
              </a:ext>
            </a:extLst>
          </p:cNvPr>
          <p:cNvSpPr txBox="1"/>
          <p:nvPr/>
        </p:nvSpPr>
        <p:spPr>
          <a:xfrm>
            <a:off x="291306" y="6533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chemeClr val="bg1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1D69B-3CDD-BC2C-7D5B-3B7FA63E5CBE}"/>
              </a:ext>
            </a:extLst>
          </p:cNvPr>
          <p:cNvSpPr txBox="1"/>
          <p:nvPr/>
        </p:nvSpPr>
        <p:spPr>
          <a:xfrm>
            <a:off x="1905000" y="39733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Hemodynamic Changes</a:t>
            </a:r>
            <a:endParaRPr lang="en-PK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3669A-3F02-996E-3104-7E9E0540FF62}"/>
              </a:ext>
            </a:extLst>
          </p:cNvPr>
          <p:cNvSpPr txBox="1"/>
          <p:nvPr/>
        </p:nvSpPr>
        <p:spPr>
          <a:xfrm>
            <a:off x="291306" y="1306347"/>
            <a:ext cx="82430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 Progressive Vasodilation </a:t>
            </a:r>
            <a:r>
              <a:rPr lang="en-US" sz="2400" dirty="0"/>
              <a:t>:</a:t>
            </a:r>
          </a:p>
          <a:p>
            <a:r>
              <a:rPr lang="en-US" sz="2400" dirty="0"/>
              <a:t>       elevate the local hydrostatic pressure</a:t>
            </a:r>
          </a:p>
          <a:p>
            <a:r>
              <a:rPr lang="en-US" sz="2400" dirty="0"/>
              <a:t>         - transudation of fluid into the </a:t>
            </a:r>
          </a:p>
          <a:p>
            <a:r>
              <a:rPr lang="en-US" sz="2400" dirty="0"/>
              <a:t>           extracellular space</a:t>
            </a:r>
          </a:p>
          <a:p>
            <a:r>
              <a:rPr lang="en-US" sz="2400" dirty="0"/>
              <a:t>         - swelling</a:t>
            </a:r>
          </a:p>
          <a:p>
            <a:r>
              <a:rPr lang="en-US" sz="2400" b="1" dirty="0"/>
              <a:t>4. Slowing and Stasis:</a:t>
            </a:r>
          </a:p>
          <a:p>
            <a:r>
              <a:rPr lang="en-US" sz="2400" b="1" dirty="0"/>
              <a:t>      -</a:t>
            </a:r>
            <a:r>
              <a:rPr lang="en-US" sz="2400" dirty="0"/>
              <a:t>increased concentration of red blood </a:t>
            </a:r>
          </a:p>
          <a:p>
            <a:r>
              <a:rPr lang="en-US" sz="2400" dirty="0"/>
              <a:t>       cells and thus raised blood viscosity</a:t>
            </a:r>
            <a:endParaRPr lang="en-PK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7B246-60C1-945C-E2CA-492639E1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79" t="63637" r="22970" b="8563"/>
          <a:stretch/>
        </p:blipFill>
        <p:spPr>
          <a:xfrm>
            <a:off x="1524000" y="4596556"/>
            <a:ext cx="5727720" cy="1864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95076-5ADA-4944-FBED-D66F498DC474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453991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1F00F-EA27-9699-A2A6-5CD3A68D1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CEE79B55-39AA-17AD-DA7E-A67DEED8C033}"/>
              </a:ext>
            </a:extLst>
          </p:cNvPr>
          <p:cNvSpPr txBox="1"/>
          <p:nvPr/>
        </p:nvSpPr>
        <p:spPr>
          <a:xfrm>
            <a:off x="291306" y="6533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chemeClr val="bg1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94AF0-EBCE-47D4-2F75-8E781C250CED}"/>
              </a:ext>
            </a:extLst>
          </p:cNvPr>
          <p:cNvSpPr txBox="1"/>
          <p:nvPr/>
        </p:nvSpPr>
        <p:spPr>
          <a:xfrm>
            <a:off x="1905000" y="39733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Hemodynamic Changes</a:t>
            </a:r>
            <a:endParaRPr lang="en-PK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9F573-73D9-F0E3-CDDE-309CA54D1790}"/>
              </a:ext>
            </a:extLst>
          </p:cNvPr>
          <p:cNvSpPr txBox="1"/>
          <p:nvPr/>
        </p:nvSpPr>
        <p:spPr>
          <a:xfrm>
            <a:off x="291306" y="129540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5. Leucocytic Migration</a:t>
            </a:r>
            <a:r>
              <a:rPr lang="en-US" sz="2400" dirty="0"/>
              <a:t>:</a:t>
            </a:r>
          </a:p>
          <a:p>
            <a:r>
              <a:rPr lang="en-US" sz="2400" dirty="0"/>
              <a:t>      Peripheral orientation of leucocytes along the vascular   </a:t>
            </a:r>
          </a:p>
          <a:p>
            <a:r>
              <a:rPr lang="en-US" sz="2400" dirty="0"/>
              <a:t>      endothelium</a:t>
            </a:r>
          </a:p>
          <a:p>
            <a:r>
              <a:rPr lang="en-US" sz="2400" dirty="0"/>
              <a:t>         - stick to the vascular endothelium briefly</a:t>
            </a:r>
          </a:p>
          <a:p>
            <a:r>
              <a:rPr lang="en-US" sz="2400" dirty="0"/>
              <a:t>           extracellular space</a:t>
            </a:r>
          </a:p>
          <a:p>
            <a:r>
              <a:rPr lang="en-US" sz="2400" dirty="0"/>
              <a:t>         - move and migrate through the gaps between the</a:t>
            </a:r>
          </a:p>
          <a:p>
            <a:r>
              <a:rPr lang="en-US" sz="2400" dirty="0"/>
              <a:t>           endothelial cells- extravascular space</a:t>
            </a:r>
          </a:p>
          <a:p>
            <a:r>
              <a:rPr lang="en-US" sz="2400" dirty="0"/>
              <a:t>         -this is known as emigration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23562-3B02-86CB-9845-A6C4EC7E56A3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783187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AB37D-8A10-3001-7E0F-8851DA4F7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90A5028E-6520-F536-C5AF-351ACBCAC866}"/>
              </a:ext>
            </a:extLst>
          </p:cNvPr>
          <p:cNvSpPr txBox="1"/>
          <p:nvPr/>
        </p:nvSpPr>
        <p:spPr>
          <a:xfrm>
            <a:off x="291306" y="6533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chemeClr val="bg1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chemeClr val="bg1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chemeClr val="bg1"/>
                </a:solidFill>
                <a:latin typeface="Arial MT"/>
                <a:cs typeface="Arial MT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913C7-2C12-2EE9-2319-E756A427E8AD}"/>
              </a:ext>
            </a:extLst>
          </p:cNvPr>
          <p:cNvSpPr txBox="1"/>
          <p:nvPr/>
        </p:nvSpPr>
        <p:spPr>
          <a:xfrm>
            <a:off x="1905000" y="39733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Vascular Events</a:t>
            </a:r>
            <a:endParaRPr lang="en-PK" sz="3200" dirty="0">
              <a:latin typeface="+mj-lt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FE609FAE-DD00-D2E0-22F2-AF1740C9EEA5}"/>
              </a:ext>
            </a:extLst>
          </p:cNvPr>
          <p:cNvPicPr/>
          <p:nvPr/>
        </p:nvPicPr>
        <p:blipFill>
          <a:blip r:embed="rId2" cstate="print"/>
          <a:srcRect r="10000"/>
          <a:stretch/>
        </p:blipFill>
        <p:spPr>
          <a:xfrm>
            <a:off x="0" y="0"/>
            <a:ext cx="9144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3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219199" y="228600"/>
            <a:ext cx="6340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000066"/>
                </a:solidFill>
                <a:latin typeface="+mj-lt"/>
              </a:rPr>
              <a:t>Altered Vascular Permeability</a:t>
            </a: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228598" y="1752600"/>
            <a:ext cx="83216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Accumulation of oedema fluid-interstitial compartment which comes from blood plasma by its escape through the endothelial wall of peripheral vascular bed.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Escape of fluid due to vasodilation and consequent elevation in hydrostatic pressure</a:t>
            </a:r>
            <a:r>
              <a:rPr lang="en-US" sz="2400" b="1" dirty="0">
                <a:latin typeface="+mj-lt"/>
              </a:rPr>
              <a:t>-transudate</a:t>
            </a:r>
            <a:r>
              <a:rPr lang="en-US" sz="2400" dirty="0">
                <a:latin typeface="+mj-lt"/>
              </a:rPr>
              <a:t>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subsequently, the characteristic inflammatory oedema, appears by increased vascular permeability of microcirculation</a:t>
            </a:r>
            <a:r>
              <a:rPr lang="en-US" sz="2400" b="1" dirty="0">
                <a:latin typeface="+mj-lt"/>
              </a:rPr>
              <a:t>-exudate</a:t>
            </a:r>
            <a:r>
              <a:rPr lang="en-US" sz="2400" dirty="0">
                <a:latin typeface="+mj-lt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83C8B-85C5-7C07-FF95-6E3E7D1B49C6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026" y="1055528"/>
            <a:ext cx="7772400" cy="16764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Foundation Module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_1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Acute Inflammation Vascular Event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35B47-98C6-4654-B2D7-1764D4B2E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67" t="3564" b="-32"/>
          <a:stretch/>
        </p:blipFill>
        <p:spPr>
          <a:xfrm>
            <a:off x="719146" y="282388"/>
            <a:ext cx="1414454" cy="1470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AD9B8-5A81-92FD-AD4E-041A6C524F10}"/>
              </a:ext>
            </a:extLst>
          </p:cNvPr>
          <p:cNvSpPr txBox="1"/>
          <p:nvPr/>
        </p:nvSpPr>
        <p:spPr>
          <a:xfrm>
            <a:off x="3276600" y="3429000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Dr.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kiran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Fatima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Dr.Fatima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tuz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-Zahra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MBBS, M.Phil. (Chem), FCPS(Chem), CHPE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Pathology Department, RMU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Assistant Professor Pathology</a:t>
            </a:r>
          </a:p>
        </p:txBody>
      </p:sp>
    </p:spTree>
    <p:extLst>
      <p:ext uri="{BB962C8B-B14F-4D97-AF65-F5344CB8AC3E}">
        <p14:creationId xmlns:p14="http://schemas.microsoft.com/office/powerpoint/2010/main" val="26436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824414F-C6C0-A444-3754-C3CAE8AE57ED}"/>
              </a:ext>
            </a:extLst>
          </p:cNvPr>
          <p:cNvGrpSpPr/>
          <p:nvPr/>
        </p:nvGrpSpPr>
        <p:grpSpPr>
          <a:xfrm>
            <a:off x="0" y="0"/>
            <a:ext cx="9144000" cy="6781800"/>
            <a:chOff x="0" y="0"/>
            <a:chExt cx="12192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708B84C3-A250-7A10-CE69-687A3169B05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09CFE74-9452-683E-B851-11680302C13D}"/>
                </a:ext>
              </a:extLst>
            </p:cNvPr>
            <p:cNvSpPr/>
            <p:nvPr/>
          </p:nvSpPr>
          <p:spPr>
            <a:xfrm>
              <a:off x="2715767" y="4968240"/>
              <a:ext cx="1270000" cy="393700"/>
            </a:xfrm>
            <a:custGeom>
              <a:avLst/>
              <a:gdLst/>
              <a:ahLst/>
              <a:cxnLst/>
              <a:rect l="l" t="t" r="r" b="b"/>
              <a:pathLst>
                <a:path w="1270000" h="393700">
                  <a:moveTo>
                    <a:pt x="1072895" y="0"/>
                  </a:moveTo>
                  <a:lnTo>
                    <a:pt x="1072895" y="98298"/>
                  </a:lnTo>
                  <a:lnTo>
                    <a:pt x="0" y="98298"/>
                  </a:lnTo>
                  <a:lnTo>
                    <a:pt x="0" y="294894"/>
                  </a:lnTo>
                  <a:lnTo>
                    <a:pt x="1072895" y="294894"/>
                  </a:lnTo>
                  <a:lnTo>
                    <a:pt x="1072895" y="393192"/>
                  </a:lnTo>
                  <a:lnTo>
                    <a:pt x="1269492" y="196596"/>
                  </a:lnTo>
                  <a:lnTo>
                    <a:pt x="1072895" y="0"/>
                  </a:lnTo>
                  <a:close/>
                </a:path>
              </a:pathLst>
            </a:custGeom>
            <a:solidFill>
              <a:srgbClr val="B71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4D887E2-6B95-C2CA-9AFD-C4BDCA4B353F}"/>
                </a:ext>
              </a:extLst>
            </p:cNvPr>
            <p:cNvSpPr/>
            <p:nvPr/>
          </p:nvSpPr>
          <p:spPr>
            <a:xfrm>
              <a:off x="2715767" y="4968240"/>
              <a:ext cx="1270000" cy="393700"/>
            </a:xfrm>
            <a:custGeom>
              <a:avLst/>
              <a:gdLst/>
              <a:ahLst/>
              <a:cxnLst/>
              <a:rect l="l" t="t" r="r" b="b"/>
              <a:pathLst>
                <a:path w="1270000" h="393700">
                  <a:moveTo>
                    <a:pt x="0" y="98298"/>
                  </a:moveTo>
                  <a:lnTo>
                    <a:pt x="1072895" y="98298"/>
                  </a:lnTo>
                  <a:lnTo>
                    <a:pt x="1072895" y="0"/>
                  </a:lnTo>
                  <a:lnTo>
                    <a:pt x="1269492" y="196596"/>
                  </a:lnTo>
                  <a:lnTo>
                    <a:pt x="1072895" y="393192"/>
                  </a:lnTo>
                  <a:lnTo>
                    <a:pt x="1072895" y="294894"/>
                  </a:lnTo>
                  <a:lnTo>
                    <a:pt x="0" y="294894"/>
                  </a:lnTo>
                  <a:lnTo>
                    <a:pt x="0" y="98298"/>
                  </a:lnTo>
                  <a:close/>
                </a:path>
              </a:pathLst>
            </a:custGeom>
            <a:ln w="15875">
              <a:solidFill>
                <a:srgbClr val="8512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3975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32742-6D78-B303-C01F-A75496DD5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>
            <a:extLst>
              <a:ext uri="{FF2B5EF4-FFF2-40B4-BE49-F238E27FC236}">
                <a16:creationId xmlns:a16="http://schemas.microsoft.com/office/drawing/2014/main" id="{D86F6574-5767-0E2A-C557-FF28DD6AD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0"/>
            <a:ext cx="6340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latin typeface="+mj-lt"/>
              </a:rPr>
              <a:t>Transudate Vs Exudate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98E5DEA4-F90D-FABB-86C0-97C025C24ACE}"/>
              </a:ext>
            </a:extLst>
          </p:cNvPr>
          <p:cNvPicPr/>
          <p:nvPr/>
        </p:nvPicPr>
        <p:blipFill>
          <a:blip r:embed="rId2" cstate="print"/>
          <a:srcRect l="11250" t="15556" r="6875" b="4444"/>
          <a:stretch/>
        </p:blipFill>
        <p:spPr>
          <a:xfrm>
            <a:off x="351503" y="1716714"/>
            <a:ext cx="8440994" cy="4076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37BC61-28FC-1C55-5E10-6C9200F145B8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195853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979D3-1169-A9BF-692E-61532CA5E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49" t="52194" r="15859" b="5148"/>
          <a:stretch/>
        </p:blipFill>
        <p:spPr>
          <a:xfrm>
            <a:off x="2057400" y="3962400"/>
            <a:ext cx="4918587" cy="2209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EE0CD-3779-78A2-FE11-51EAC5D72A77}"/>
              </a:ext>
            </a:extLst>
          </p:cNvPr>
          <p:cNvSpPr txBox="1"/>
          <p:nvPr/>
        </p:nvSpPr>
        <p:spPr>
          <a:xfrm>
            <a:off x="457200" y="57272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Mechanisms Of Increased Vascular Permeability</a:t>
            </a:r>
            <a:endParaRPr lang="en-PK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106CB-1B03-78FB-8CC2-ED2A625B4B6D}"/>
              </a:ext>
            </a:extLst>
          </p:cNvPr>
          <p:cNvSpPr txBox="1"/>
          <p:nvPr/>
        </p:nvSpPr>
        <p:spPr>
          <a:xfrm>
            <a:off x="457200" y="1676400"/>
            <a:ext cx="6518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Contraction of endothelial cells.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Retraction of endothelial cells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Direct injury to endothelial cells.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Endothelial injury mediated by leucocytes.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Leakiness and neo-vascularization.</a:t>
            </a:r>
            <a:endParaRPr lang="en-PK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03771-6758-4314-6CE8-062C4A35E1D0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95288" y="333375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dirty="0">
                <a:latin typeface="+mj-lt"/>
              </a:rPr>
              <a:t>Contraction Of Endothelial Cells</a:t>
            </a:r>
            <a:endParaRPr lang="en-US" sz="3200" b="1" dirty="0">
              <a:latin typeface="+mj-lt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39750" y="1557338"/>
            <a:ext cx="44132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Affects venules exclusively.</a:t>
            </a:r>
          </a:p>
          <a:p>
            <a:pPr marL="342900" indent="-34290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Endothelial cells develop temporary gaps.</a:t>
            </a:r>
          </a:p>
          <a:p>
            <a:pPr marL="342900" indent="-34290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Contraction resulting in vascular leakiness.</a:t>
            </a:r>
          </a:p>
          <a:p>
            <a:pPr marL="342900" indent="-34290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Mediated by release of histamine, bradykinin and other chemical mediators.</a:t>
            </a:r>
          </a:p>
          <a:p>
            <a:pPr marL="342900" indent="-342900" algn="just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latin typeface="+mj-lt"/>
              </a:rPr>
              <a:t>Short duration-</a:t>
            </a:r>
            <a:r>
              <a:rPr lang="en-US" sz="2500" dirty="0" err="1">
                <a:latin typeface="+mj-lt"/>
              </a:rPr>
              <a:t>immediatly</a:t>
            </a:r>
            <a:r>
              <a:rPr lang="en-US" sz="2500" dirty="0">
                <a:latin typeface="+mj-lt"/>
              </a:rPr>
              <a:t> after injury.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9536DA-728D-B6EF-8432-F2218E685E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000" t="29723" r="7273" b="16944"/>
          <a:stretch/>
        </p:blipFill>
        <p:spPr>
          <a:xfrm>
            <a:off x="5719801" y="1976438"/>
            <a:ext cx="2064544" cy="327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227783-CAE5-630F-F02C-290016275B9C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6126-22DB-E475-24B0-DE5322AF6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7BEBF5-1F70-CA33-92D6-BA74FCB3F829}"/>
              </a:ext>
            </a:extLst>
          </p:cNvPr>
          <p:cNvSpPr txBox="1"/>
          <p:nvPr/>
        </p:nvSpPr>
        <p:spPr>
          <a:xfrm>
            <a:off x="457200" y="57272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Increased Vascular Permeability</a:t>
            </a:r>
            <a:endParaRPr lang="en-PK" sz="3200" dirty="0"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279DE448-FE19-2CDB-E656-AE6101AB3C1D}"/>
              </a:ext>
            </a:extLst>
          </p:cNvPr>
          <p:cNvPicPr/>
          <p:nvPr/>
        </p:nvPicPr>
        <p:blipFill>
          <a:blip r:embed="rId2" cstate="print"/>
          <a:srcRect l="10625" t="20000" r="15000" b="8351"/>
          <a:stretch/>
        </p:blipFill>
        <p:spPr>
          <a:xfrm>
            <a:off x="647700" y="1524000"/>
            <a:ext cx="7848600" cy="441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38F2B9-5452-87B2-2030-986AF50CFB99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942585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981200" y="235875"/>
            <a:ext cx="5486400" cy="4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 dirty="0">
                <a:latin typeface="+mj-lt"/>
              </a:rPr>
              <a:t>Retraction Of Endothelial Cells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17774" y="821507"/>
            <a:ext cx="8908452" cy="629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</a:pPr>
            <a:endParaRPr lang="en-US" sz="2800" dirty="0">
              <a:solidFill>
                <a:srgbClr val="660033"/>
              </a:solidFill>
              <a:latin typeface="Book Antiqua" pitchFamily="18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3A232F4A-A3E9-DB46-6BC1-5133E3B74BA5}"/>
              </a:ext>
            </a:extLst>
          </p:cNvPr>
          <p:cNvSpPr txBox="1"/>
          <p:nvPr/>
        </p:nvSpPr>
        <p:spPr>
          <a:xfrm>
            <a:off x="423265" y="23330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3C61A-7B82-C26B-4C60-0FA1E447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41" t="29631" r="5556" b="21481"/>
          <a:stretch/>
        </p:blipFill>
        <p:spPr>
          <a:xfrm>
            <a:off x="6172200" y="1081753"/>
            <a:ext cx="2026728" cy="3469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9EB02-9B3F-4D2D-DDFD-BBC5B3944B7F}"/>
              </a:ext>
            </a:extLst>
          </p:cNvPr>
          <p:cNvSpPr txBox="1"/>
          <p:nvPr/>
        </p:nvSpPr>
        <p:spPr>
          <a:xfrm>
            <a:off x="470719" y="1339342"/>
            <a:ext cx="50156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Structural re-</a:t>
            </a:r>
            <a:r>
              <a:rPr lang="en-US" sz="2400" dirty="0" err="1"/>
              <a:t>organisation</a:t>
            </a:r>
            <a:r>
              <a:rPr lang="en-US" sz="2400" dirty="0"/>
              <a:t> of the cytoskeleton of endothelial cells - Reversible retraction at the intercellular junctions.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Mediated by cytokines such as interleukin-1 (IL-1) and </a:t>
            </a:r>
            <a:r>
              <a:rPr lang="en-US" sz="2400" dirty="0" err="1"/>
              <a:t>tumour</a:t>
            </a:r>
            <a:r>
              <a:rPr lang="en-US" sz="2400" dirty="0"/>
              <a:t> necrosis factor (TNF)-α.</a:t>
            </a:r>
          </a:p>
          <a:p>
            <a:endParaRPr lang="en-P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3755F-D5CC-2C17-DE55-4CA27EA38BAB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2CD23-0AA7-9F65-28D5-1B49E0F14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0A24427E-2AB0-E2ED-9040-6FA96491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33306"/>
            <a:ext cx="6172200" cy="4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 dirty="0">
                <a:latin typeface="+mj-lt"/>
              </a:rPr>
              <a:t>Direct Injury To Endothelial Cells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EF31B019-C556-C94E-7F97-BEA7F1944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74" y="821507"/>
            <a:ext cx="8908452" cy="629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</a:pPr>
            <a:endParaRPr lang="en-US" sz="2800" dirty="0">
              <a:solidFill>
                <a:srgbClr val="660033"/>
              </a:solidFill>
              <a:latin typeface="Book Antiqua" pitchFamily="18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8CFF6F4-E2FA-A467-3D0E-F25A803D575F}"/>
              </a:ext>
            </a:extLst>
          </p:cNvPr>
          <p:cNvSpPr txBox="1"/>
          <p:nvPr/>
        </p:nvSpPr>
        <p:spPr>
          <a:xfrm>
            <a:off x="423265" y="23330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D6E81-5710-5C3A-B7F1-EFD0A812D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236" t="38127" r="5148" b="20317"/>
          <a:stretch/>
        </p:blipFill>
        <p:spPr>
          <a:xfrm>
            <a:off x="5839345" y="1836713"/>
            <a:ext cx="2799523" cy="2133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97F1133-325B-A6CA-BC2E-E7A06191C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65" y="990600"/>
            <a:ext cx="5063135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K" altLang="en-P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PK" altLang="en-P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Causes cell necrosis and appearance of physical gaps.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PK" altLang="en-P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Process of thrombosis is initiated at the site of damaged endothelial cells.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PK" altLang="en-P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Affects all levels of microvasculature.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PK" altLang="en-P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Either appear </a:t>
            </a:r>
            <a:r>
              <a:rPr kumimoji="0" lang="en-PK" altLang="en-PK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immediately</a:t>
            </a:r>
            <a:r>
              <a:rPr kumimoji="0" lang="en-PK" altLang="en-P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after injury and last for several hours or days – severe bacterial infections.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PK" altLang="en-P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Or </a:t>
            </a:r>
            <a:r>
              <a:rPr kumimoji="0" lang="en-PK" altLang="en-PK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delay of 2-12 hours</a:t>
            </a:r>
            <a:r>
              <a:rPr kumimoji="0" lang="en-PK" altLang="en-P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last for hours or days - moderate thermal injury and radiation injury.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4FAA2-D15D-C37E-9BDE-F7A1FF5B2963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68901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290C9-A43D-4917-036A-BDD131CE0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7321414B-3168-DF47-85A8-A4DDB5EAD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33306"/>
            <a:ext cx="6172200" cy="4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 dirty="0">
                <a:latin typeface="+mj-lt"/>
              </a:rPr>
              <a:t>Increased Vascular Permeability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5A1C599F-0E35-A847-0497-E4159AFAA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74" y="821507"/>
            <a:ext cx="8908452" cy="629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</a:pPr>
            <a:endParaRPr lang="en-US" sz="2800" dirty="0">
              <a:solidFill>
                <a:srgbClr val="660033"/>
              </a:solidFill>
              <a:latin typeface="Book Antiqua" pitchFamily="18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19491219-6031-1526-B756-80724E4C4591}"/>
              </a:ext>
            </a:extLst>
          </p:cNvPr>
          <p:cNvSpPr txBox="1"/>
          <p:nvPr/>
        </p:nvSpPr>
        <p:spPr>
          <a:xfrm>
            <a:off x="423265" y="23330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97DB2-39EE-190F-DA98-188DFB4CFF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9" t="22222" r="5506" b="5185"/>
          <a:stretch/>
        </p:blipFill>
        <p:spPr>
          <a:xfrm>
            <a:off x="867407" y="1638300"/>
            <a:ext cx="7409185" cy="358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43134-DF21-448F-F3C3-89BA5B6D86DE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923825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2895" y="1143000"/>
            <a:ext cx="8816975" cy="622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</a:pPr>
            <a:endParaRPr lang="en-US" sz="2400" dirty="0">
              <a:solidFill>
                <a:srgbClr val="660033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Adherence of leucocytes to the endothelium at the site of inflammation.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Activation of leucocytes - release proteolytic enzymes and toxic oxygen.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Cause endothelial injury and increased vascular leakiness.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Affects mostly venules and is a </a:t>
            </a:r>
            <a:r>
              <a:rPr lang="en-US" sz="2400" i="1" dirty="0"/>
              <a:t>late response</a:t>
            </a:r>
            <a:r>
              <a:rPr lang="en-US" sz="2400" dirty="0"/>
              <a:t>.</a:t>
            </a:r>
          </a:p>
          <a:p>
            <a:pPr algn="just" eaLnBrk="1" hangingPunct="1">
              <a:spcBef>
                <a:spcPct val="20000"/>
              </a:spcBef>
            </a:pPr>
            <a:endParaRPr lang="en-US" sz="24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E818A8-80F3-4110-A3A2-A7617753B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5875"/>
            <a:ext cx="8521505" cy="4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/>
              <a:t>Endothelial Injury Mediated By Leucocytes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93C4F-9720-BDE4-5B8F-3E59781243EA}"/>
              </a:ext>
            </a:extLst>
          </p:cNvPr>
          <p:cNvSpPr txBox="1"/>
          <p:nvPr/>
        </p:nvSpPr>
        <p:spPr>
          <a:xfrm>
            <a:off x="108145" y="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FB069-A3BD-3020-9CA0-8F80BDC3E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7BFB75E9-C66A-5A1A-06CF-50CE6AD8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33306"/>
            <a:ext cx="6172200" cy="4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 dirty="0">
                <a:latin typeface="+mj-lt"/>
              </a:rPr>
              <a:t>Increased Vascular Permeability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79F0C027-0BD8-97AD-24C0-112AB7D00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74" y="821507"/>
            <a:ext cx="8908452" cy="629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ct val="20000"/>
              </a:spcBef>
            </a:pPr>
            <a:endParaRPr lang="en-US" sz="2800" dirty="0">
              <a:solidFill>
                <a:srgbClr val="660033"/>
              </a:solidFill>
              <a:latin typeface="Book Antiqua" pitchFamily="18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ECAA75A7-E50F-037C-BA0A-72B79ABB7BAC}"/>
              </a:ext>
            </a:extLst>
          </p:cNvPr>
          <p:cNvSpPr txBox="1"/>
          <p:nvPr/>
        </p:nvSpPr>
        <p:spPr>
          <a:xfrm>
            <a:off x="423265" y="233306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C7CF7-5295-3C12-269B-BFC3B2C15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99" t="20613" r="3334" b="2053"/>
          <a:stretch/>
        </p:blipFill>
        <p:spPr>
          <a:xfrm>
            <a:off x="450304" y="1828800"/>
            <a:ext cx="81534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1FC699-6DF4-34C9-BD5E-098561BB3748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83552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5B20E8F-45EB-18A1-CA42-53BA7D755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91" y="992187"/>
            <a:ext cx="6380018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44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52600" y="441069"/>
            <a:ext cx="57931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dirty="0">
                <a:solidFill>
                  <a:srgbClr val="000066"/>
                </a:solidFill>
                <a:latin typeface="+mj-lt"/>
                <a:cs typeface="Arial" charset="0"/>
              </a:rPr>
              <a:t>Leakiness And Neovascularization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6E282B4C-D469-A9F5-63FF-9A6DD561BD83}"/>
              </a:ext>
            </a:extLst>
          </p:cNvPr>
          <p:cNvSpPr txBox="1"/>
          <p:nvPr/>
        </p:nvSpPr>
        <p:spPr>
          <a:xfrm>
            <a:off x="340276" y="72830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BD3F6-2954-A7B2-6D29-A8E5D971C698}"/>
              </a:ext>
            </a:extLst>
          </p:cNvPr>
          <p:cNvSpPr txBox="1"/>
          <p:nvPr/>
        </p:nvSpPr>
        <p:spPr>
          <a:xfrm>
            <a:off x="330444" y="1633819"/>
            <a:ext cx="788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Newly formed capillaries under the influence of vascular endothelial growth factor.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Process of repair and in tumors are excessively leaky.</a:t>
            </a:r>
            <a:endParaRPr lang="en-PK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B44BB-B46D-A7FC-3783-BF97CE6CDAAE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EEB6BC51-4741-6BB0-92A8-61287F0CF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0066"/>
                </a:solidFill>
                <a:latin typeface="+mj-lt"/>
              </a:rPr>
              <a:t>Vascular Event</a:t>
            </a: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2F8BEEE3-CE1E-6F11-E11F-EE1BE6123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25538"/>
            <a:ext cx="8147050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000" b="1" dirty="0">
                <a:latin typeface="+mj-lt"/>
              </a:rPr>
              <a:t>	</a:t>
            </a:r>
            <a:endParaRPr lang="en-US" altLang="en-US" sz="2500" dirty="0">
              <a:latin typeface="+mj-lt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A03B8EB6-3A1E-48E2-C199-D5946D634B5A}"/>
              </a:ext>
            </a:extLst>
          </p:cNvPr>
          <p:cNvPicPr/>
          <p:nvPr/>
        </p:nvPicPr>
        <p:blipFill>
          <a:blip r:embed="rId2" cstate="print"/>
          <a:srcRect l="20625" t="31111" r="20625" b="7777"/>
          <a:stretch/>
        </p:blipFill>
        <p:spPr>
          <a:xfrm>
            <a:off x="990600" y="1563585"/>
            <a:ext cx="7162800" cy="419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F3F5C2-96EC-2ABF-1201-E9084B46F818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BB887D1F-F010-DD95-94DD-04F935E3C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08513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endParaRPr lang="en-US" altLang="en-US" sz="2500" dirty="0">
              <a:latin typeface="+mj-lt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DAA44B4B-AF60-6AD4-BA14-01D3C46AA0BC}"/>
              </a:ext>
            </a:extLst>
          </p:cNvPr>
          <p:cNvSpPr txBox="1">
            <a:spLocks/>
          </p:cNvSpPr>
          <p:nvPr/>
        </p:nvSpPr>
        <p:spPr>
          <a:xfrm>
            <a:off x="609600" y="1364317"/>
            <a:ext cx="7856538" cy="32520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395" marR="5080" indent="-227329" algn="l">
              <a:lnSpc>
                <a:spcPct val="120000"/>
              </a:lnSpc>
              <a:spcBef>
                <a:spcPts val="95"/>
              </a:spcBef>
              <a:buClr>
                <a:srgbClr val="B71E42"/>
              </a:buClr>
              <a:buFont typeface="Arial MT"/>
              <a:buChar char="•"/>
              <a:tabLst>
                <a:tab pos="240665" algn="l"/>
              </a:tabLst>
            </a:pPr>
            <a:r>
              <a:rPr lang="en-US" sz="2400" spc="-16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Inflammation</a:t>
            </a:r>
            <a:r>
              <a:rPr lang="en-US" sz="2400" spc="-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9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is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2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2400" spc="-5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7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defensive</a:t>
            </a:r>
            <a:r>
              <a:rPr lang="en-US" sz="2400" spc="-6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7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host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9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response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to</a:t>
            </a:r>
            <a:r>
              <a:rPr lang="en-US" sz="2400" spc="-6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foreign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invaders</a:t>
            </a:r>
            <a:r>
              <a:rPr lang="en-US" sz="2400" spc="-5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6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and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8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necrotic </a:t>
            </a:r>
            <a:r>
              <a:rPr lang="en-US" sz="2400" spc="-16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tissue,</a:t>
            </a:r>
            <a:r>
              <a:rPr lang="en-US" sz="2400" spc="-3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but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6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it</a:t>
            </a:r>
            <a:r>
              <a:rPr lang="en-US" sz="2400" spc="-4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9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is</a:t>
            </a:r>
            <a:r>
              <a:rPr lang="en-US" sz="2400" spc="-3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7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itself</a:t>
            </a:r>
            <a:r>
              <a:rPr lang="en-US" sz="2400" spc="-5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9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capable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of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5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causing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3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tissue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damage</a:t>
            </a:r>
          </a:p>
          <a:p>
            <a:pPr marL="240029" indent="-227329" algn="l">
              <a:buClr>
                <a:srgbClr val="B71E42"/>
              </a:buClr>
              <a:buFont typeface="Arial MT"/>
              <a:buChar char="•"/>
              <a:tabLst>
                <a:tab pos="240029" algn="l"/>
              </a:tabLst>
            </a:pPr>
            <a:r>
              <a:rPr lang="en-US" sz="2400" spc="-6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The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7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main</a:t>
            </a:r>
            <a:r>
              <a:rPr lang="en-US" sz="2400" spc="-4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components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of</a:t>
            </a:r>
            <a:r>
              <a:rPr lang="en-US" sz="2400" spc="-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7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inflammation</a:t>
            </a:r>
            <a:r>
              <a:rPr lang="en-US" sz="2400" spc="-4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6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are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</a:t>
            </a:r>
          </a:p>
          <a:p>
            <a:pPr marL="696595" lvl="1" indent="-227329" algn="l">
              <a:spcBef>
                <a:spcPts val="1070"/>
              </a:spcBef>
              <a:buClr>
                <a:srgbClr val="B71E42"/>
              </a:buClr>
              <a:buFont typeface="Arial MT"/>
              <a:buChar char="•"/>
              <a:tabLst>
                <a:tab pos="696595" algn="l"/>
              </a:tabLst>
            </a:pPr>
            <a:r>
              <a:rPr lang="en-US" sz="2400" spc="-1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Vascular</a:t>
            </a:r>
            <a:r>
              <a:rPr lang="en-US" sz="2400" spc="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reaction</a:t>
            </a:r>
            <a:endParaRPr lang="en-US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781685" lvl="1" indent="-312420" algn="l">
              <a:spcBef>
                <a:spcPts val="1080"/>
              </a:spcBef>
              <a:buClr>
                <a:srgbClr val="B71E42"/>
              </a:buClr>
              <a:buFont typeface="Arial MT"/>
              <a:buChar char="•"/>
              <a:tabLst>
                <a:tab pos="781685" algn="l"/>
              </a:tabLst>
            </a:pPr>
            <a:r>
              <a:rPr lang="en-US" sz="2400" spc="-1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Cellular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response</a:t>
            </a:r>
            <a:endParaRPr lang="en-US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40029" indent="-227329" algn="l">
              <a:buClr>
                <a:srgbClr val="B71E42"/>
              </a:buClr>
              <a:buFont typeface="Arial MT"/>
              <a:buChar char="•"/>
              <a:tabLst>
                <a:tab pos="240029" algn="l"/>
              </a:tabLst>
            </a:pPr>
            <a:r>
              <a:rPr lang="en-US" sz="2400" spc="-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Both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components</a:t>
            </a:r>
            <a:r>
              <a:rPr lang="en-US" sz="2400" spc="-3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6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are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8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activated</a:t>
            </a:r>
            <a:r>
              <a:rPr lang="en-US" sz="2400" spc="-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6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by</a:t>
            </a:r>
            <a:r>
              <a:rPr lang="en-US" sz="2400" spc="-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mediators</a:t>
            </a:r>
            <a:r>
              <a:rPr lang="en-US" sz="2400" spc="-4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3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derived</a:t>
            </a:r>
            <a:r>
              <a:rPr lang="en-US" sz="2400" spc="-4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from</a:t>
            </a:r>
            <a:r>
              <a:rPr lang="en-US" sz="2400" spc="-4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plasma</a:t>
            </a:r>
          </a:p>
          <a:p>
            <a:pPr marL="240665" algn="l">
              <a:spcBef>
                <a:spcPts val="580"/>
              </a:spcBef>
            </a:pPr>
            <a:r>
              <a:rPr lang="en-US" sz="2400" spc="-1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proteins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6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and</a:t>
            </a:r>
            <a:r>
              <a:rPr lang="en-US" sz="24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various</a:t>
            </a:r>
            <a:r>
              <a:rPr lang="en-US" sz="2400" spc="-5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581B-EA45-EFBC-151B-47BC05DEDCD7}"/>
              </a:ext>
            </a:extLst>
          </p:cNvPr>
          <p:cNvSpPr txBox="1"/>
          <p:nvPr/>
        </p:nvSpPr>
        <p:spPr>
          <a:xfrm>
            <a:off x="3394869" y="452696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Summary</a:t>
            </a:r>
            <a:endParaRPr lang="en-PK" sz="3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E53A1F5C-3202-4DD7-080A-0A8411689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8200"/>
            <a:ext cx="80645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60400" indent="-660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>
                <a:latin typeface="+mj-lt"/>
              </a:rPr>
              <a:t>	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9D0892BC-5ED5-F0FB-F379-6494005A4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-2286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+mj-lt"/>
              </a:rPr>
              <a:t>Horizontal Integration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4B0C9164-5023-2D4F-7520-5416D6F70872}"/>
              </a:ext>
            </a:extLst>
          </p:cNvPr>
          <p:cNvSpPr txBox="1"/>
          <p:nvPr/>
        </p:nvSpPr>
        <p:spPr>
          <a:xfrm>
            <a:off x="340276" y="72830"/>
            <a:ext cx="86804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27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Vertical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egr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9913-B2EA-171A-F348-601210CB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335161"/>
            <a:ext cx="815340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F36CC-8699-A483-EE50-CDF52490AE9F}"/>
              </a:ext>
            </a:extLst>
          </p:cNvPr>
          <p:cNvSpPr txBox="1"/>
          <p:nvPr/>
        </p:nvSpPr>
        <p:spPr>
          <a:xfrm>
            <a:off x="774700" y="1185082"/>
            <a:ext cx="722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Anti-inflammatory drugs targeting vascular responses (NSAIDs, steroids).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>
            <a:extLst>
              <a:ext uri="{FF2B5EF4-FFF2-40B4-BE49-F238E27FC236}">
                <a16:creationId xmlns:a16="http://schemas.microsoft.com/office/drawing/2014/main" id="{2B85BA55-D660-6247-70B2-FE776A51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8277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40665" marR="5080" indent="-228600">
              <a:lnSpc>
                <a:spcPct val="120000"/>
              </a:lnSpc>
              <a:spcBef>
                <a:spcPts val="100"/>
              </a:spcBef>
              <a:buClr>
                <a:srgbClr val="B71E42"/>
              </a:buClr>
              <a:buFont typeface="Arial MT"/>
              <a:buChar char="•"/>
              <a:tabLst>
                <a:tab pos="240665" algn="l"/>
              </a:tabLst>
            </a:pPr>
            <a:r>
              <a:rPr lang="en-US" sz="2400" spc="150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2400" spc="-5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40" dirty="0">
                <a:latin typeface="+mj-lt"/>
                <a:cs typeface="Times New Roman" panose="02020603050405020304" pitchFamily="18" charset="0"/>
              </a:rPr>
              <a:t>patient</a:t>
            </a:r>
            <a:r>
              <a:rPr lang="en-US" sz="2400" spc="-7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80" dirty="0">
                <a:latin typeface="+mj-lt"/>
                <a:cs typeface="Times New Roman" panose="02020603050405020304" pitchFamily="18" charset="0"/>
              </a:rPr>
              <a:t>comes</a:t>
            </a:r>
            <a:r>
              <a:rPr lang="en-US" sz="2400" spc="-6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+mj-lt"/>
                <a:cs typeface="Times New Roman" panose="02020603050405020304" pitchFamily="18" charset="0"/>
              </a:rPr>
              <a:t>to</a:t>
            </a:r>
            <a:r>
              <a:rPr lang="en-US" sz="24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20" dirty="0">
                <a:latin typeface="+mj-lt"/>
                <a:cs typeface="Times New Roman" panose="02020603050405020304" pitchFamily="18" charset="0"/>
              </a:rPr>
              <a:t>the</a:t>
            </a:r>
            <a:r>
              <a:rPr lang="en-US" sz="2400" spc="-5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70" dirty="0">
                <a:latin typeface="+mj-lt"/>
                <a:cs typeface="Times New Roman" panose="02020603050405020304" pitchFamily="18" charset="0"/>
              </a:rPr>
              <a:t>Dermatology</a:t>
            </a:r>
            <a:r>
              <a:rPr lang="en-US" sz="2400" spc="-8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150" dirty="0">
                <a:latin typeface="+mj-lt"/>
                <a:cs typeface="Times New Roman" panose="02020603050405020304" pitchFamily="18" charset="0"/>
              </a:rPr>
              <a:t>OPD</a:t>
            </a:r>
            <a:r>
              <a:rPr lang="en-US" sz="2400" spc="-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5" dirty="0">
                <a:latin typeface="+mj-lt"/>
                <a:cs typeface="Times New Roman" panose="02020603050405020304" pitchFamily="18" charset="0"/>
              </a:rPr>
              <a:t>with</a:t>
            </a:r>
            <a:r>
              <a:rPr lang="en-US" sz="2400" spc="-5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latin typeface="+mj-lt"/>
                <a:cs typeface="Times New Roman" panose="02020603050405020304" pitchFamily="18" charset="0"/>
              </a:rPr>
              <a:t>complains</a:t>
            </a:r>
            <a:r>
              <a:rPr lang="en-US" sz="2400" spc="-7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0" dirty="0">
                <a:latin typeface="+mj-lt"/>
                <a:cs typeface="Times New Roman" panose="02020603050405020304" pitchFamily="18" charset="0"/>
              </a:rPr>
              <a:t>of</a:t>
            </a:r>
            <a:r>
              <a:rPr lang="en-US" sz="2400" spc="-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5" dirty="0">
                <a:latin typeface="+mj-lt"/>
                <a:cs typeface="Times New Roman" panose="02020603050405020304" pitchFamily="18" charset="0"/>
              </a:rPr>
              <a:t>sunburn.</a:t>
            </a:r>
            <a:r>
              <a:rPr lang="en-US" sz="2400" spc="-28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His</a:t>
            </a:r>
            <a:r>
              <a:rPr lang="en-US" sz="24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30" dirty="0">
                <a:latin typeface="+mj-lt"/>
                <a:cs typeface="Times New Roman" panose="02020603050405020304" pitchFamily="18" charset="0"/>
              </a:rPr>
              <a:t>back</a:t>
            </a:r>
            <a:r>
              <a:rPr lang="en-US" sz="2400" spc="-5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85" dirty="0">
                <a:latin typeface="+mj-lt"/>
                <a:cs typeface="Times New Roman" panose="02020603050405020304" pitchFamily="18" charset="0"/>
              </a:rPr>
              <a:t>is</a:t>
            </a:r>
            <a:r>
              <a:rPr lang="en-US" sz="2400" spc="-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latin typeface="+mj-lt"/>
                <a:cs typeface="Times New Roman" panose="02020603050405020304" pitchFamily="18" charset="0"/>
              </a:rPr>
              <a:t>very </a:t>
            </a:r>
            <a:r>
              <a:rPr lang="en-US" sz="2400" spc="-150" dirty="0">
                <a:latin typeface="+mj-lt"/>
                <a:cs typeface="Times New Roman" panose="02020603050405020304" pitchFamily="18" charset="0"/>
              </a:rPr>
              <a:t>red,</a:t>
            </a:r>
            <a:r>
              <a:rPr lang="en-US" sz="2400" spc="-24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45" dirty="0">
                <a:latin typeface="+mj-lt"/>
                <a:cs typeface="Times New Roman" panose="02020603050405020304" pitchFamily="18" charset="0"/>
              </a:rPr>
              <a:t>warm,</a:t>
            </a:r>
            <a:r>
              <a:rPr lang="en-US" sz="2400" spc="-26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30" dirty="0">
                <a:latin typeface="+mj-lt"/>
                <a:cs typeface="Times New Roman" panose="02020603050405020304" pitchFamily="18" charset="0"/>
              </a:rPr>
              <a:t>and</a:t>
            </a:r>
            <a:r>
              <a:rPr lang="en-US" sz="24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55" dirty="0">
                <a:latin typeface="+mj-lt"/>
                <a:cs typeface="Times New Roman" panose="02020603050405020304" pitchFamily="18" charset="0"/>
              </a:rPr>
              <a:t>painful</a:t>
            </a:r>
            <a:r>
              <a:rPr lang="en-US" sz="2400" spc="-7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+mj-lt"/>
                <a:cs typeface="Times New Roman" panose="02020603050405020304" pitchFamily="18" charset="0"/>
              </a:rPr>
              <a:t>to</a:t>
            </a:r>
            <a:r>
              <a:rPr lang="en-US" sz="2400" spc="-4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75" dirty="0">
                <a:latin typeface="+mj-lt"/>
                <a:cs typeface="Times New Roman" panose="02020603050405020304" pitchFamily="18" charset="0"/>
              </a:rPr>
              <a:t>touch. What</a:t>
            </a:r>
            <a:r>
              <a:rPr lang="en-US" sz="2400" spc="-5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85" dirty="0">
                <a:latin typeface="+mj-lt"/>
                <a:cs typeface="Times New Roman" panose="02020603050405020304" pitchFamily="18" charset="0"/>
              </a:rPr>
              <a:t>is</a:t>
            </a:r>
            <a:r>
              <a:rPr lang="en-US" sz="2400" spc="-2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latin typeface="+mj-lt"/>
                <a:cs typeface="Times New Roman" panose="02020603050405020304" pitchFamily="18" charset="0"/>
              </a:rPr>
              <a:t>the</a:t>
            </a:r>
            <a:r>
              <a:rPr lang="en-US" sz="24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65" dirty="0">
                <a:latin typeface="+mj-lt"/>
                <a:cs typeface="Times New Roman" panose="02020603050405020304" pitchFamily="18" charset="0"/>
              </a:rPr>
              <a:t>most</a:t>
            </a:r>
            <a:r>
              <a:rPr lang="en-US" sz="2400" spc="-5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50" dirty="0">
                <a:latin typeface="+mj-lt"/>
                <a:cs typeface="Times New Roman" panose="02020603050405020304" pitchFamily="18" charset="0"/>
              </a:rPr>
              <a:t>likely</a:t>
            </a:r>
            <a:r>
              <a:rPr lang="en-US" sz="24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30" dirty="0">
                <a:latin typeface="+mj-lt"/>
                <a:cs typeface="Times New Roman" panose="02020603050405020304" pitchFamily="18" charset="0"/>
              </a:rPr>
              <a:t>cause</a:t>
            </a:r>
            <a:r>
              <a:rPr lang="en-US" sz="2400" spc="-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latin typeface="+mj-lt"/>
                <a:cs typeface="Times New Roman" panose="02020603050405020304" pitchFamily="18" charset="0"/>
              </a:rPr>
              <a:t>of</a:t>
            </a:r>
            <a:r>
              <a:rPr lang="en-US" sz="24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95" dirty="0">
                <a:latin typeface="+mj-lt"/>
                <a:cs typeface="Times New Roman" panose="02020603050405020304" pitchFamily="18" charset="0"/>
              </a:rPr>
              <a:t>this</a:t>
            </a:r>
            <a:r>
              <a:rPr lang="en-US" sz="2400" spc="-2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+mj-lt"/>
                <a:cs typeface="Times New Roman" panose="02020603050405020304" pitchFamily="18" charset="0"/>
              </a:rPr>
              <a:t>erythema?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240665" indent="-227965">
              <a:lnSpc>
                <a:spcPct val="100000"/>
              </a:lnSpc>
              <a:spcBef>
                <a:spcPts val="1475"/>
              </a:spcBef>
              <a:buClr>
                <a:srgbClr val="B71E42"/>
              </a:buClr>
              <a:buFont typeface="Arial MT"/>
              <a:buChar char="•"/>
              <a:tabLst>
                <a:tab pos="240665" algn="l"/>
              </a:tabLst>
            </a:pPr>
            <a:r>
              <a:rPr lang="en-US" sz="2400" spc="-85" dirty="0">
                <a:latin typeface="+mj-lt"/>
                <a:cs typeface="Times New Roman" panose="02020603050405020304" pitchFamily="18" charset="0"/>
              </a:rPr>
              <a:t>A.</a:t>
            </a:r>
            <a:r>
              <a:rPr lang="en-US" sz="2400" spc="-2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+mj-lt"/>
                <a:cs typeface="Times New Roman" panose="02020603050405020304" pitchFamily="18" charset="0"/>
              </a:rPr>
              <a:t>Ischemia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240665" indent="-227965">
              <a:lnSpc>
                <a:spcPct val="100000"/>
              </a:lnSpc>
              <a:spcBef>
                <a:spcPts val="1490"/>
              </a:spcBef>
              <a:buClr>
                <a:srgbClr val="B71E42"/>
              </a:buClr>
              <a:buFont typeface="Arial MT"/>
              <a:buChar char="•"/>
              <a:tabLst>
                <a:tab pos="240665" algn="l"/>
              </a:tabLst>
            </a:pPr>
            <a:r>
              <a:rPr lang="en-US" sz="2400" spc="-165" dirty="0"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400" spc="-254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35" dirty="0">
                <a:latin typeface="+mj-lt"/>
                <a:cs typeface="Times New Roman" panose="02020603050405020304" pitchFamily="18" charset="0"/>
              </a:rPr>
              <a:t>Edema</a:t>
            </a:r>
            <a:r>
              <a:rPr lang="en-US" sz="2400" spc="-4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latin typeface="+mj-lt"/>
                <a:cs typeface="Times New Roman" panose="02020603050405020304" pitchFamily="18" charset="0"/>
              </a:rPr>
              <a:t>of</a:t>
            </a:r>
            <a:r>
              <a:rPr lang="en-US" sz="2400" spc="-5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latin typeface="+mj-lt"/>
                <a:cs typeface="Times New Roman" panose="02020603050405020304" pitchFamily="18" charset="0"/>
              </a:rPr>
              <a:t>the</a:t>
            </a:r>
            <a:r>
              <a:rPr lang="en-US" sz="2400" spc="-4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+mj-lt"/>
                <a:cs typeface="Times New Roman" panose="02020603050405020304" pitchFamily="18" charset="0"/>
              </a:rPr>
              <a:t>dermis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240665" indent="-227965">
              <a:lnSpc>
                <a:spcPct val="100000"/>
              </a:lnSpc>
              <a:spcBef>
                <a:spcPts val="1475"/>
              </a:spcBef>
              <a:buClr>
                <a:srgbClr val="B71E42"/>
              </a:buClr>
              <a:buFont typeface="Arial MT"/>
              <a:buChar char="•"/>
              <a:tabLst>
                <a:tab pos="240665" algn="l"/>
              </a:tabLst>
            </a:pPr>
            <a:r>
              <a:rPr lang="en-US" sz="2400" spc="-90" dirty="0">
                <a:latin typeface="+mj-lt"/>
                <a:cs typeface="Times New Roman" panose="02020603050405020304" pitchFamily="18" charset="0"/>
              </a:rPr>
              <a:t>C. Vasodilation</a:t>
            </a:r>
            <a:r>
              <a:rPr lang="en-US" sz="2400" spc="-6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latin typeface="+mj-lt"/>
                <a:cs typeface="Times New Roman" panose="02020603050405020304" pitchFamily="18" charset="0"/>
              </a:rPr>
              <a:t>of</a:t>
            </a:r>
            <a:r>
              <a:rPr lang="en-US" sz="24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60" dirty="0">
                <a:latin typeface="+mj-lt"/>
                <a:cs typeface="Times New Roman" panose="02020603050405020304" pitchFamily="18" charset="0"/>
              </a:rPr>
              <a:t>blood</a:t>
            </a:r>
            <a:r>
              <a:rPr lang="en-US" sz="2400" spc="-5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0" dirty="0">
                <a:latin typeface="+mj-lt"/>
                <a:cs typeface="Times New Roman" panose="02020603050405020304" pitchFamily="18" charset="0"/>
              </a:rPr>
              <a:t>vessels</a:t>
            </a:r>
            <a:r>
              <a:rPr lang="en-US" sz="2400" spc="-2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20" dirty="0">
                <a:latin typeface="+mj-lt"/>
                <a:cs typeface="Times New Roman" panose="02020603050405020304" pitchFamily="18" charset="0"/>
              </a:rPr>
              <a:t>in</a:t>
            </a:r>
            <a:r>
              <a:rPr lang="en-US" sz="2400" spc="-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+mj-lt"/>
                <a:cs typeface="Times New Roman" panose="02020603050405020304" pitchFamily="18" charset="0"/>
              </a:rPr>
              <a:t>dermis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240665" indent="-227965">
              <a:lnSpc>
                <a:spcPct val="100000"/>
              </a:lnSpc>
              <a:spcBef>
                <a:spcPts val="1475"/>
              </a:spcBef>
              <a:buClr>
                <a:srgbClr val="B71E42"/>
              </a:buClr>
              <a:buFont typeface="Arial MT"/>
              <a:buChar char="•"/>
              <a:tabLst>
                <a:tab pos="240665" algn="l"/>
              </a:tabLst>
            </a:pPr>
            <a:r>
              <a:rPr lang="en-US" sz="2400" spc="-105" dirty="0">
                <a:latin typeface="+mj-lt"/>
                <a:cs typeface="Times New Roman" panose="02020603050405020304" pitchFamily="18" charset="0"/>
              </a:rPr>
              <a:t>D.</a:t>
            </a:r>
            <a:r>
              <a:rPr lang="en-US" sz="2400" spc="-24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latin typeface="+mj-lt"/>
                <a:cs typeface="Times New Roman" panose="02020603050405020304" pitchFamily="18" charset="0"/>
              </a:rPr>
              <a:t>Infiltration</a:t>
            </a:r>
            <a:r>
              <a:rPr lang="en-US" sz="2400" spc="-7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14" dirty="0">
                <a:latin typeface="+mj-lt"/>
                <a:cs typeface="Times New Roman" panose="02020603050405020304" pitchFamily="18" charset="0"/>
              </a:rPr>
              <a:t>of</a:t>
            </a:r>
            <a:r>
              <a:rPr lang="en-US" sz="2400" spc="-4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+mj-lt"/>
                <a:cs typeface="Times New Roman" panose="02020603050405020304" pitchFamily="18" charset="0"/>
              </a:rPr>
              <a:t>neutrophils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240665" indent="-227965">
              <a:lnSpc>
                <a:spcPct val="100000"/>
              </a:lnSpc>
              <a:spcBef>
                <a:spcPts val="1490"/>
              </a:spcBef>
              <a:buClr>
                <a:srgbClr val="B71E42"/>
              </a:buClr>
              <a:buFont typeface="Arial MT"/>
              <a:buChar char="•"/>
              <a:tabLst>
                <a:tab pos="240665" algn="l"/>
              </a:tabLst>
            </a:pPr>
            <a:r>
              <a:rPr lang="en-US" sz="2400" spc="-195" dirty="0">
                <a:latin typeface="+mj-lt"/>
                <a:cs typeface="Times New Roman" panose="02020603050405020304" pitchFamily="18" charset="0"/>
              </a:rPr>
              <a:t>E.</a:t>
            </a:r>
            <a:r>
              <a:rPr lang="en-US" sz="2400" spc="-25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spc="-10" dirty="0">
                <a:latin typeface="+mj-lt"/>
                <a:cs typeface="Times New Roman" panose="02020603050405020304" pitchFamily="18" charset="0"/>
              </a:rPr>
              <a:t>Bradykinin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 sz="24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1545E-EB34-2D56-2A87-680D40B07394}"/>
              </a:ext>
            </a:extLst>
          </p:cNvPr>
          <p:cNvSpPr txBox="1"/>
          <p:nvPr/>
        </p:nvSpPr>
        <p:spPr>
          <a:xfrm>
            <a:off x="1981200" y="698212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End Of Lesson Assessment</a:t>
            </a:r>
            <a:endParaRPr lang="en-PK" sz="3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EBB60-A676-E3E5-3222-706EC178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>
            <a:extLst>
              <a:ext uri="{FF2B5EF4-FFF2-40B4-BE49-F238E27FC236}">
                <a16:creationId xmlns:a16="http://schemas.microsoft.com/office/drawing/2014/main" id="{A1E90396-ABB1-BF28-FF22-B4AFF3B9D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8277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40665" marR="5080" algn="just">
              <a:lnSpc>
                <a:spcPct val="120000"/>
              </a:lnSpc>
            </a:pPr>
            <a:r>
              <a:rPr lang="en-US" sz="2400" spc="-90" dirty="0">
                <a:latin typeface="+mj-lt"/>
                <a:cs typeface="Trebuchet MS"/>
              </a:rPr>
              <a:t>Approximately</a:t>
            </a:r>
            <a:r>
              <a:rPr lang="en-US" sz="2400" spc="-100" dirty="0">
                <a:latin typeface="+mj-lt"/>
                <a:cs typeface="Trebuchet MS"/>
              </a:rPr>
              <a:t> </a:t>
            </a:r>
            <a:r>
              <a:rPr lang="en-US" sz="2400" spc="-65" dirty="0">
                <a:latin typeface="+mj-lt"/>
                <a:cs typeface="Trebuchet MS"/>
              </a:rPr>
              <a:t>30-</a:t>
            </a:r>
            <a:r>
              <a:rPr lang="en-US" sz="2400" spc="-55" dirty="0">
                <a:latin typeface="+mj-lt"/>
                <a:cs typeface="Trebuchet MS"/>
              </a:rPr>
              <a:t>60</a:t>
            </a:r>
            <a:r>
              <a:rPr lang="en-US" sz="2400" spc="-70" dirty="0">
                <a:latin typeface="+mj-lt"/>
                <a:cs typeface="Trebuchet MS"/>
              </a:rPr>
              <a:t> </a:t>
            </a:r>
            <a:r>
              <a:rPr lang="en-US" sz="2400" spc="-110" dirty="0">
                <a:latin typeface="+mj-lt"/>
                <a:cs typeface="Trebuchet MS"/>
              </a:rPr>
              <a:t>minutes</a:t>
            </a:r>
            <a:r>
              <a:rPr lang="en-US" sz="2400" spc="-90" dirty="0">
                <a:latin typeface="+mj-lt"/>
                <a:cs typeface="Trebuchet MS"/>
              </a:rPr>
              <a:t> </a:t>
            </a:r>
            <a:r>
              <a:rPr lang="en-US" sz="2400" spc="-135" dirty="0">
                <a:latin typeface="+mj-lt"/>
                <a:cs typeface="Trebuchet MS"/>
              </a:rPr>
              <a:t>after</a:t>
            </a:r>
            <a:r>
              <a:rPr lang="en-US" sz="2400" spc="-60" dirty="0">
                <a:latin typeface="+mj-lt"/>
                <a:cs typeface="Trebuchet MS"/>
              </a:rPr>
              <a:t> </a:t>
            </a:r>
            <a:r>
              <a:rPr lang="en-US" sz="2400" spc="-125" dirty="0">
                <a:latin typeface="+mj-lt"/>
                <a:cs typeface="Trebuchet MS"/>
              </a:rPr>
              <a:t>being</a:t>
            </a:r>
            <a:r>
              <a:rPr lang="en-US" sz="2400" spc="-80" dirty="0">
                <a:latin typeface="+mj-lt"/>
                <a:cs typeface="Trebuchet MS"/>
              </a:rPr>
              <a:t> </a:t>
            </a:r>
            <a:r>
              <a:rPr lang="en-US" sz="2400" spc="-120" dirty="0">
                <a:latin typeface="+mj-lt"/>
                <a:cs typeface="Trebuchet MS"/>
              </a:rPr>
              <a:t>bitten</a:t>
            </a:r>
            <a:r>
              <a:rPr lang="en-US" sz="2400" spc="-95" dirty="0">
                <a:latin typeface="+mj-lt"/>
                <a:cs typeface="Trebuchet MS"/>
              </a:rPr>
              <a:t> </a:t>
            </a:r>
            <a:r>
              <a:rPr lang="en-US" sz="2400" spc="-125" dirty="0">
                <a:latin typeface="+mj-lt"/>
                <a:cs typeface="Trebuchet MS"/>
              </a:rPr>
              <a:t>by</a:t>
            </a:r>
            <a:r>
              <a:rPr lang="en-US" sz="2400" spc="-55" dirty="0">
                <a:latin typeface="+mj-lt"/>
                <a:cs typeface="Trebuchet MS"/>
              </a:rPr>
              <a:t> </a:t>
            </a:r>
            <a:r>
              <a:rPr lang="en-US" sz="2400" spc="-200" dirty="0">
                <a:latin typeface="+mj-lt"/>
                <a:cs typeface="Trebuchet MS"/>
              </a:rPr>
              <a:t>a</a:t>
            </a:r>
            <a:r>
              <a:rPr lang="en-US" sz="2400" spc="-55" dirty="0">
                <a:latin typeface="+mj-lt"/>
                <a:cs typeface="Trebuchet MS"/>
              </a:rPr>
              <a:t> </a:t>
            </a:r>
            <a:r>
              <a:rPr lang="en-US" sz="2400" spc="-140" dirty="0">
                <a:latin typeface="+mj-lt"/>
                <a:cs typeface="Trebuchet MS"/>
              </a:rPr>
              <a:t>”bug",</a:t>
            </a:r>
            <a:r>
              <a:rPr lang="en-US" sz="2400" spc="-265" dirty="0">
                <a:latin typeface="+mj-lt"/>
                <a:cs typeface="Trebuchet MS"/>
              </a:rPr>
              <a:t> </a:t>
            </a:r>
            <a:r>
              <a:rPr lang="en-US" sz="2400" spc="-200" dirty="0">
                <a:latin typeface="+mj-lt"/>
                <a:cs typeface="Trebuchet MS"/>
              </a:rPr>
              <a:t>a</a:t>
            </a:r>
            <a:r>
              <a:rPr lang="en-US" sz="2400" spc="-65" dirty="0">
                <a:latin typeface="+mj-lt"/>
                <a:cs typeface="Trebuchet MS"/>
              </a:rPr>
              <a:t> 26-</a:t>
            </a:r>
            <a:r>
              <a:rPr lang="en-US" sz="2400" spc="-150" dirty="0">
                <a:latin typeface="+mj-lt"/>
                <a:cs typeface="Trebuchet MS"/>
              </a:rPr>
              <a:t>year-</a:t>
            </a:r>
            <a:r>
              <a:rPr lang="en-US" sz="2400" spc="-75" dirty="0">
                <a:latin typeface="+mj-lt"/>
                <a:cs typeface="Trebuchet MS"/>
              </a:rPr>
              <a:t>old </a:t>
            </a:r>
            <a:r>
              <a:rPr lang="en-US" sz="2400" spc="-140" dirty="0">
                <a:latin typeface="+mj-lt"/>
                <a:cs typeface="Trebuchet MS"/>
              </a:rPr>
              <a:t>man</a:t>
            </a:r>
            <a:r>
              <a:rPr lang="en-US" sz="2400" spc="-70" dirty="0">
                <a:latin typeface="+mj-lt"/>
                <a:cs typeface="Trebuchet MS"/>
              </a:rPr>
              <a:t> </a:t>
            </a:r>
            <a:r>
              <a:rPr lang="en-US" sz="2400" spc="-95" dirty="0">
                <a:latin typeface="+mj-lt"/>
                <a:cs typeface="Trebuchet MS"/>
              </a:rPr>
              <a:t>noticed</a:t>
            </a:r>
            <a:r>
              <a:rPr lang="en-US" sz="2400" spc="-75" dirty="0">
                <a:latin typeface="+mj-lt"/>
                <a:cs typeface="Trebuchet MS"/>
              </a:rPr>
              <a:t> </a:t>
            </a:r>
            <a:r>
              <a:rPr lang="en-US" sz="2400" spc="-200" dirty="0">
                <a:latin typeface="+mj-lt"/>
                <a:cs typeface="Trebuchet MS"/>
              </a:rPr>
              <a:t>a</a:t>
            </a:r>
            <a:r>
              <a:rPr lang="en-US" sz="2400" spc="-114" dirty="0">
                <a:latin typeface="+mj-lt"/>
                <a:cs typeface="Trebuchet MS"/>
              </a:rPr>
              <a:t> </a:t>
            </a:r>
            <a:r>
              <a:rPr lang="en-US" sz="2400" spc="-125" dirty="0">
                <a:latin typeface="+mj-lt"/>
                <a:cs typeface="Trebuchet MS"/>
              </a:rPr>
              <a:t>localized</a:t>
            </a:r>
            <a:r>
              <a:rPr lang="en-US" sz="2400" spc="-75" dirty="0">
                <a:latin typeface="+mj-lt"/>
                <a:cs typeface="Trebuchet MS"/>
              </a:rPr>
              <a:t> </a:t>
            </a:r>
            <a:r>
              <a:rPr lang="en-US" sz="2400" spc="-125" dirty="0">
                <a:latin typeface="+mj-lt"/>
                <a:cs typeface="Trebuchet MS"/>
              </a:rPr>
              <a:t>swelling</a:t>
            </a:r>
            <a:r>
              <a:rPr lang="en-US" sz="2400" spc="-80" dirty="0">
                <a:latin typeface="+mj-lt"/>
                <a:cs typeface="Trebuchet MS"/>
              </a:rPr>
              <a:t> </a:t>
            </a:r>
            <a:r>
              <a:rPr lang="en-US" sz="2400" spc="-130" dirty="0">
                <a:latin typeface="+mj-lt"/>
                <a:cs typeface="Trebuchet MS"/>
              </a:rPr>
              <a:t>and</a:t>
            </a:r>
            <a:r>
              <a:rPr lang="en-US" sz="2400" spc="-65" dirty="0">
                <a:latin typeface="+mj-lt"/>
                <a:cs typeface="Trebuchet MS"/>
              </a:rPr>
              <a:t> </a:t>
            </a:r>
            <a:r>
              <a:rPr lang="en-US" sz="2400" spc="-110" dirty="0">
                <a:latin typeface="+mj-lt"/>
                <a:cs typeface="Trebuchet MS"/>
              </a:rPr>
              <a:t>erythema</a:t>
            </a:r>
            <a:r>
              <a:rPr lang="en-US" sz="2400" spc="-75" dirty="0">
                <a:latin typeface="+mj-lt"/>
                <a:cs typeface="Trebuchet MS"/>
              </a:rPr>
              <a:t> </a:t>
            </a:r>
            <a:r>
              <a:rPr lang="en-US" sz="2400" spc="-120" dirty="0">
                <a:latin typeface="+mj-lt"/>
                <a:cs typeface="Trebuchet MS"/>
              </a:rPr>
              <a:t>in</a:t>
            </a:r>
            <a:r>
              <a:rPr lang="en-US" sz="2400" spc="-70" dirty="0">
                <a:latin typeface="+mj-lt"/>
                <a:cs typeface="Trebuchet MS"/>
              </a:rPr>
              <a:t> </a:t>
            </a:r>
            <a:r>
              <a:rPr lang="en-US" sz="2400" spc="-114" dirty="0">
                <a:latin typeface="+mj-lt"/>
                <a:cs typeface="Trebuchet MS"/>
              </a:rPr>
              <a:t>the</a:t>
            </a:r>
            <a:r>
              <a:rPr lang="en-US" sz="2400" spc="-65" dirty="0">
                <a:latin typeface="+mj-lt"/>
                <a:cs typeface="Trebuchet MS"/>
              </a:rPr>
              <a:t> </a:t>
            </a:r>
            <a:r>
              <a:rPr lang="en-US" sz="2400" spc="-165" dirty="0">
                <a:latin typeface="+mj-lt"/>
                <a:cs typeface="Trebuchet MS"/>
              </a:rPr>
              <a:t>affected</a:t>
            </a:r>
            <a:r>
              <a:rPr lang="en-US" sz="2400" spc="-70" dirty="0">
                <a:latin typeface="+mj-lt"/>
                <a:cs typeface="Trebuchet MS"/>
              </a:rPr>
              <a:t> </a:t>
            </a:r>
            <a:r>
              <a:rPr lang="en-US" sz="2400" spc="-120" dirty="0" err="1">
                <a:latin typeface="+mj-lt"/>
                <a:cs typeface="Trebuchet MS"/>
              </a:rPr>
              <a:t>area.The</a:t>
            </a:r>
            <a:r>
              <a:rPr lang="en-US" sz="2400" spc="-45" dirty="0">
                <a:latin typeface="+mj-lt"/>
                <a:cs typeface="Trebuchet MS"/>
              </a:rPr>
              <a:t> </a:t>
            </a:r>
            <a:r>
              <a:rPr lang="en-US" sz="2400" spc="-140" dirty="0">
                <a:latin typeface="+mj-lt"/>
                <a:cs typeface="Trebuchet MS"/>
              </a:rPr>
              <a:t>edema</a:t>
            </a:r>
            <a:r>
              <a:rPr lang="en-US" sz="2400" spc="-70" dirty="0">
                <a:latin typeface="+mj-lt"/>
                <a:cs typeface="Trebuchet MS"/>
              </a:rPr>
              <a:t> </a:t>
            </a:r>
            <a:r>
              <a:rPr lang="en-US" sz="2400" spc="-95" dirty="0">
                <a:latin typeface="+mj-lt"/>
                <a:cs typeface="Trebuchet MS"/>
              </a:rPr>
              <a:t>is</a:t>
            </a:r>
            <a:r>
              <a:rPr lang="en-US" sz="2400" spc="-45" dirty="0">
                <a:latin typeface="+mj-lt"/>
                <a:cs typeface="Trebuchet MS"/>
              </a:rPr>
              <a:t> </a:t>
            </a:r>
            <a:r>
              <a:rPr lang="en-US" sz="2400" spc="-70" dirty="0">
                <a:latin typeface="+mj-lt"/>
                <a:cs typeface="Trebuchet MS"/>
              </a:rPr>
              <a:t>most</a:t>
            </a:r>
            <a:r>
              <a:rPr lang="en-US" sz="2400" spc="-65" dirty="0">
                <a:latin typeface="+mj-lt"/>
                <a:cs typeface="Trebuchet MS"/>
              </a:rPr>
              <a:t> </a:t>
            </a:r>
            <a:r>
              <a:rPr lang="en-US" sz="2400" spc="-145" dirty="0">
                <a:latin typeface="+mj-lt"/>
                <a:cs typeface="Trebuchet MS"/>
              </a:rPr>
              <a:t>likely</a:t>
            </a:r>
            <a:r>
              <a:rPr lang="en-US" sz="2400" spc="-65" dirty="0">
                <a:latin typeface="+mj-lt"/>
                <a:cs typeface="Trebuchet MS"/>
              </a:rPr>
              <a:t> </a:t>
            </a:r>
            <a:r>
              <a:rPr lang="en-US" sz="2400" spc="-114" dirty="0">
                <a:latin typeface="+mj-lt"/>
                <a:cs typeface="Trebuchet MS"/>
              </a:rPr>
              <a:t>the</a:t>
            </a:r>
            <a:r>
              <a:rPr lang="en-US" sz="2400" spc="-75" dirty="0">
                <a:latin typeface="+mj-lt"/>
                <a:cs typeface="Trebuchet MS"/>
              </a:rPr>
              <a:t> </a:t>
            </a:r>
            <a:r>
              <a:rPr lang="en-US" sz="2400" spc="-95" dirty="0">
                <a:latin typeface="+mj-lt"/>
                <a:cs typeface="Trebuchet MS"/>
              </a:rPr>
              <a:t>result</a:t>
            </a:r>
            <a:r>
              <a:rPr lang="en-US" sz="2400" spc="-75" dirty="0">
                <a:latin typeface="+mj-lt"/>
                <a:cs typeface="Trebuchet MS"/>
              </a:rPr>
              <a:t> </a:t>
            </a:r>
            <a:r>
              <a:rPr lang="en-US" sz="2400" spc="-175" dirty="0">
                <a:latin typeface="+mj-lt"/>
                <a:cs typeface="Trebuchet MS"/>
              </a:rPr>
              <a:t>of:</a:t>
            </a:r>
            <a:endParaRPr lang="en-US" sz="2400" dirty="0">
              <a:latin typeface="+mj-lt"/>
              <a:cs typeface="Trebuchet MS"/>
            </a:endParaRPr>
          </a:p>
          <a:p>
            <a:pPr marL="697865" indent="-228600">
              <a:lnSpc>
                <a:spcPct val="100000"/>
              </a:lnSpc>
              <a:spcBef>
                <a:spcPts val="980"/>
              </a:spcBef>
              <a:buClr>
                <a:srgbClr val="B71E42"/>
              </a:buClr>
              <a:buFont typeface="Arial MT"/>
              <a:buChar char="•"/>
              <a:tabLst>
                <a:tab pos="697865" algn="l"/>
              </a:tabLst>
            </a:pPr>
            <a:r>
              <a:rPr lang="en-US" sz="2400" spc="-55" dirty="0" err="1">
                <a:latin typeface="+mj-lt"/>
                <a:cs typeface="Trebuchet MS"/>
              </a:rPr>
              <a:t>A.Altered</a:t>
            </a:r>
            <a:r>
              <a:rPr lang="en-US" sz="2400" spc="-30" dirty="0">
                <a:latin typeface="+mj-lt"/>
                <a:cs typeface="Trebuchet MS"/>
              </a:rPr>
              <a:t> </a:t>
            </a:r>
            <a:r>
              <a:rPr lang="en-US" sz="2400" spc="-150" dirty="0">
                <a:latin typeface="+mj-lt"/>
                <a:cs typeface="Trebuchet MS"/>
              </a:rPr>
              <a:t>plasma</a:t>
            </a:r>
            <a:r>
              <a:rPr lang="en-US" sz="2400" spc="-25" dirty="0">
                <a:latin typeface="+mj-lt"/>
                <a:cs typeface="Trebuchet MS"/>
              </a:rPr>
              <a:t> </a:t>
            </a:r>
            <a:r>
              <a:rPr lang="en-US" sz="2400" spc="-85" dirty="0">
                <a:latin typeface="+mj-lt"/>
                <a:cs typeface="Trebuchet MS"/>
              </a:rPr>
              <a:t>oncotic</a:t>
            </a:r>
            <a:r>
              <a:rPr lang="en-US" sz="2400" spc="-50" dirty="0">
                <a:latin typeface="+mj-lt"/>
                <a:cs typeface="Trebuchet MS"/>
              </a:rPr>
              <a:t> </a:t>
            </a:r>
            <a:r>
              <a:rPr lang="en-US" sz="2400" spc="-10" dirty="0">
                <a:latin typeface="+mj-lt"/>
                <a:cs typeface="Trebuchet MS"/>
              </a:rPr>
              <a:t>pressure</a:t>
            </a:r>
            <a:endParaRPr lang="en-US" sz="2400" dirty="0">
              <a:latin typeface="+mj-lt"/>
              <a:cs typeface="Trebuchet MS"/>
            </a:endParaRPr>
          </a:p>
          <a:p>
            <a:pPr marL="697865" indent="-228600">
              <a:lnSpc>
                <a:spcPct val="100000"/>
              </a:lnSpc>
              <a:spcBef>
                <a:spcPts val="975"/>
              </a:spcBef>
              <a:buClr>
                <a:srgbClr val="B71E42"/>
              </a:buClr>
              <a:buFont typeface="Arial MT"/>
              <a:buChar char="•"/>
              <a:tabLst>
                <a:tab pos="697865" algn="l"/>
              </a:tabLst>
            </a:pPr>
            <a:r>
              <a:rPr lang="en-US" sz="2400" spc="-170" dirty="0">
                <a:latin typeface="+mj-lt"/>
                <a:cs typeface="Trebuchet MS"/>
              </a:rPr>
              <a:t>B.</a:t>
            </a:r>
            <a:r>
              <a:rPr lang="en-US" sz="2400" spc="-250" dirty="0">
                <a:latin typeface="+mj-lt"/>
                <a:cs typeface="Trebuchet MS"/>
              </a:rPr>
              <a:t> </a:t>
            </a:r>
            <a:r>
              <a:rPr lang="en-US" sz="2400" spc="-105" dirty="0">
                <a:latin typeface="+mj-lt"/>
                <a:cs typeface="Trebuchet MS"/>
              </a:rPr>
              <a:t>Increased</a:t>
            </a:r>
            <a:r>
              <a:rPr lang="en-US" sz="2400" spc="-25" dirty="0">
                <a:latin typeface="+mj-lt"/>
                <a:cs typeface="Trebuchet MS"/>
              </a:rPr>
              <a:t> </a:t>
            </a:r>
            <a:r>
              <a:rPr lang="en-US" sz="2400" spc="-114" dirty="0">
                <a:latin typeface="+mj-lt"/>
                <a:cs typeface="Trebuchet MS"/>
              </a:rPr>
              <a:t>arterial</a:t>
            </a:r>
            <a:r>
              <a:rPr lang="en-US" sz="2400" spc="-65" dirty="0">
                <a:latin typeface="+mj-lt"/>
                <a:cs typeface="Trebuchet MS"/>
              </a:rPr>
              <a:t> </a:t>
            </a:r>
            <a:r>
              <a:rPr lang="en-US" sz="2400" spc="-105" dirty="0">
                <a:latin typeface="+mj-lt"/>
                <a:cs typeface="Trebuchet MS"/>
              </a:rPr>
              <a:t>hydrostatic</a:t>
            </a:r>
            <a:r>
              <a:rPr lang="en-US" sz="2400" spc="-65" dirty="0">
                <a:latin typeface="+mj-lt"/>
                <a:cs typeface="Trebuchet MS"/>
              </a:rPr>
              <a:t> </a:t>
            </a:r>
            <a:r>
              <a:rPr lang="en-US" sz="2400" spc="-10" dirty="0">
                <a:latin typeface="+mj-lt"/>
                <a:cs typeface="Trebuchet MS"/>
              </a:rPr>
              <a:t>pressure</a:t>
            </a:r>
            <a:endParaRPr lang="en-US" sz="2400" dirty="0">
              <a:latin typeface="+mj-lt"/>
              <a:cs typeface="Trebuchet MS"/>
            </a:endParaRPr>
          </a:p>
          <a:p>
            <a:pPr marL="697865" indent="-228600">
              <a:lnSpc>
                <a:spcPct val="100000"/>
              </a:lnSpc>
              <a:spcBef>
                <a:spcPts val="985"/>
              </a:spcBef>
              <a:buClr>
                <a:srgbClr val="B71E42"/>
              </a:buClr>
              <a:buFont typeface="Arial MT"/>
              <a:buChar char="•"/>
              <a:tabLst>
                <a:tab pos="697865" algn="l"/>
              </a:tabLst>
            </a:pPr>
            <a:r>
              <a:rPr lang="en-US" sz="2400" spc="-25" dirty="0">
                <a:latin typeface="+mj-lt"/>
                <a:cs typeface="Trebuchet MS"/>
              </a:rPr>
              <a:t>C.</a:t>
            </a:r>
            <a:r>
              <a:rPr lang="en-US" sz="2400" spc="-225" dirty="0">
                <a:latin typeface="+mj-lt"/>
                <a:cs typeface="Trebuchet MS"/>
              </a:rPr>
              <a:t> </a:t>
            </a:r>
            <a:r>
              <a:rPr lang="en-US" sz="2400" spc="-110" dirty="0">
                <a:latin typeface="+mj-lt"/>
                <a:cs typeface="Trebuchet MS"/>
              </a:rPr>
              <a:t>Increased</a:t>
            </a:r>
            <a:r>
              <a:rPr lang="en-US" sz="2400" spc="5" dirty="0">
                <a:latin typeface="+mj-lt"/>
                <a:cs typeface="Trebuchet MS"/>
              </a:rPr>
              <a:t> </a:t>
            </a:r>
            <a:r>
              <a:rPr lang="en-US" sz="2400" spc="-120" dirty="0">
                <a:latin typeface="+mj-lt"/>
                <a:cs typeface="Trebuchet MS"/>
              </a:rPr>
              <a:t>vascular</a:t>
            </a:r>
            <a:r>
              <a:rPr lang="en-US" sz="2400" spc="-30" dirty="0">
                <a:latin typeface="+mj-lt"/>
                <a:cs typeface="Trebuchet MS"/>
              </a:rPr>
              <a:t> </a:t>
            </a:r>
            <a:r>
              <a:rPr lang="en-US" sz="2400" spc="-45" dirty="0">
                <a:latin typeface="+mj-lt"/>
                <a:cs typeface="Trebuchet MS"/>
              </a:rPr>
              <a:t>permeability</a:t>
            </a:r>
            <a:endParaRPr lang="en-US" sz="2400" dirty="0">
              <a:latin typeface="+mj-lt"/>
              <a:cs typeface="Trebuchet MS"/>
            </a:endParaRPr>
          </a:p>
          <a:p>
            <a:pPr marL="697865" indent="-228600">
              <a:lnSpc>
                <a:spcPct val="100000"/>
              </a:lnSpc>
              <a:spcBef>
                <a:spcPts val="985"/>
              </a:spcBef>
              <a:buClr>
                <a:srgbClr val="B71E42"/>
              </a:buClr>
              <a:buFont typeface="Arial MT"/>
              <a:buChar char="•"/>
              <a:tabLst>
                <a:tab pos="697865" algn="l"/>
              </a:tabLst>
            </a:pPr>
            <a:r>
              <a:rPr lang="en-US" sz="2400" spc="-105" dirty="0">
                <a:latin typeface="+mj-lt"/>
                <a:cs typeface="Trebuchet MS"/>
              </a:rPr>
              <a:t>D.</a:t>
            </a:r>
            <a:r>
              <a:rPr lang="en-US" sz="2400" spc="-235" dirty="0">
                <a:latin typeface="+mj-lt"/>
                <a:cs typeface="Trebuchet MS"/>
              </a:rPr>
              <a:t> </a:t>
            </a:r>
            <a:r>
              <a:rPr lang="en-US" sz="2400" spc="-125" dirty="0">
                <a:latin typeface="+mj-lt"/>
                <a:cs typeface="Trebuchet MS"/>
              </a:rPr>
              <a:t>Lymphatic</a:t>
            </a:r>
            <a:r>
              <a:rPr lang="en-US" sz="2400" spc="-80" dirty="0">
                <a:latin typeface="+mj-lt"/>
                <a:cs typeface="Trebuchet MS"/>
              </a:rPr>
              <a:t> </a:t>
            </a:r>
            <a:r>
              <a:rPr lang="en-US" sz="2400" spc="-10" dirty="0">
                <a:latin typeface="+mj-lt"/>
                <a:cs typeface="Trebuchet MS"/>
              </a:rPr>
              <a:t>obstruction</a:t>
            </a:r>
            <a:endParaRPr lang="en-US" sz="2400" dirty="0">
              <a:latin typeface="+mj-lt"/>
              <a:cs typeface="Trebuchet MS"/>
            </a:endParaRPr>
          </a:p>
          <a:p>
            <a:pPr marL="697865" indent="-228600">
              <a:lnSpc>
                <a:spcPct val="100000"/>
              </a:lnSpc>
              <a:spcBef>
                <a:spcPts val="969"/>
              </a:spcBef>
              <a:buClr>
                <a:srgbClr val="B71E42"/>
              </a:buClr>
              <a:buFont typeface="Arial MT"/>
              <a:buChar char="•"/>
              <a:tabLst>
                <a:tab pos="697865" algn="l"/>
              </a:tabLst>
            </a:pPr>
            <a:r>
              <a:rPr lang="en-US" sz="2400" spc="-114" dirty="0" err="1">
                <a:latin typeface="+mj-lt"/>
                <a:cs typeface="Trebuchet MS"/>
              </a:rPr>
              <a:t>E.Venous</a:t>
            </a:r>
            <a:r>
              <a:rPr lang="en-US" sz="2400" spc="10" dirty="0">
                <a:latin typeface="+mj-lt"/>
                <a:cs typeface="Trebuchet MS"/>
              </a:rPr>
              <a:t> </a:t>
            </a:r>
            <a:r>
              <a:rPr lang="en-US" sz="2400" spc="-10" dirty="0">
                <a:latin typeface="+mj-lt"/>
                <a:cs typeface="Trebuchet MS"/>
              </a:rPr>
              <a:t>obstruction</a:t>
            </a:r>
            <a:endParaRPr lang="en-US" sz="2400" dirty="0">
              <a:latin typeface="+mj-lt"/>
              <a:cs typeface="Trebuchet MS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 sz="24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09933-EF73-BC58-CFBC-AF8BBCC0732E}"/>
              </a:ext>
            </a:extLst>
          </p:cNvPr>
          <p:cNvSpPr txBox="1"/>
          <p:nvPr/>
        </p:nvSpPr>
        <p:spPr>
          <a:xfrm>
            <a:off x="1981200" y="698212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End Of Lesson Assessment</a:t>
            </a:r>
            <a:endParaRPr lang="en-PK" sz="3200" dirty="0"/>
          </a:p>
        </p:txBody>
      </p:sp>
    </p:spTree>
    <p:extLst>
      <p:ext uri="{BB962C8B-B14F-4D97-AF65-F5344CB8AC3E}">
        <p14:creationId xmlns:p14="http://schemas.microsoft.com/office/powerpoint/2010/main" val="2717901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4">
            <a:extLst>
              <a:ext uri="{FF2B5EF4-FFF2-40B4-BE49-F238E27FC236}">
                <a16:creationId xmlns:a16="http://schemas.microsoft.com/office/drawing/2014/main" id="{8016CB79-2C28-D723-7D73-229F8A42E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33400"/>
            <a:ext cx="19191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Book Antiqua" panose="02040602050305030304" pitchFamily="18" charset="0"/>
                <a:cs typeface="Arial" panose="020B0604020202020204" pitchFamily="34" charset="0"/>
              </a:rPr>
              <a:t>Research </a:t>
            </a:r>
            <a:endParaRPr lang="en-US" altLang="en-US" sz="3200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BB5D9F2D-F730-C2A0-66B3-A55F4AE0A1D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" y="1718431"/>
            <a:ext cx="7863840" cy="442874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35BF-667D-3E0F-8D4B-ACD4CD4A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5D884-50FA-C850-6A4E-0BC4E8DA5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A7A5EB42-B916-D40D-CCB6-9FFB17683F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292796"/>
            <a:ext cx="9144000" cy="55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47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>
            <a:extLst>
              <a:ext uri="{FF2B5EF4-FFF2-40B4-BE49-F238E27FC236}">
                <a16:creationId xmlns:a16="http://schemas.microsoft.com/office/drawing/2014/main" id="{6D22BE27-4496-8F23-885C-0ADC54753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8637588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2400" dirty="0">
                <a:latin typeface="+mj-lt"/>
              </a:rPr>
              <a:t>           </a:t>
            </a:r>
            <a:endParaRPr lang="en-US" altLang="en-US" sz="2000" dirty="0">
              <a:latin typeface="+mj-lt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2000" u="sng" dirty="0">
              <a:latin typeface="+mj-lt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FA9C4BE3-70FF-005A-25F4-B092FDF3CCA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9050"/>
            <a:ext cx="9144000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93742" y="1085851"/>
            <a:ext cx="830104" cy="830104"/>
          </a:xfrm>
          <a:custGeom>
            <a:avLst/>
            <a:gdLst/>
            <a:ahLst/>
            <a:cxnLst/>
            <a:rect l="l" t="t" r="r" b="b"/>
            <a:pathLst>
              <a:path w="1106804" h="1106805">
                <a:moveTo>
                  <a:pt x="553212" y="0"/>
                </a:moveTo>
                <a:lnTo>
                  <a:pt x="505474" y="2030"/>
                </a:lnTo>
                <a:lnTo>
                  <a:pt x="458865" y="8010"/>
                </a:lnTo>
                <a:lnTo>
                  <a:pt x="413550" y="17775"/>
                </a:lnTo>
                <a:lnTo>
                  <a:pt x="369696" y="31158"/>
                </a:lnTo>
                <a:lnTo>
                  <a:pt x="327468" y="47993"/>
                </a:lnTo>
                <a:lnTo>
                  <a:pt x="287032" y="68114"/>
                </a:lnTo>
                <a:lnTo>
                  <a:pt x="248555" y="91355"/>
                </a:lnTo>
                <a:lnTo>
                  <a:pt x="212203" y="117550"/>
                </a:lnTo>
                <a:lnTo>
                  <a:pt x="178140" y="146534"/>
                </a:lnTo>
                <a:lnTo>
                  <a:pt x="146534" y="178140"/>
                </a:lnTo>
                <a:lnTo>
                  <a:pt x="117550" y="212203"/>
                </a:lnTo>
                <a:lnTo>
                  <a:pt x="91355" y="248555"/>
                </a:lnTo>
                <a:lnTo>
                  <a:pt x="68114" y="287032"/>
                </a:lnTo>
                <a:lnTo>
                  <a:pt x="47993" y="327468"/>
                </a:lnTo>
                <a:lnTo>
                  <a:pt x="31158" y="369696"/>
                </a:lnTo>
                <a:lnTo>
                  <a:pt x="17775" y="413550"/>
                </a:lnTo>
                <a:lnTo>
                  <a:pt x="8010" y="458865"/>
                </a:lnTo>
                <a:lnTo>
                  <a:pt x="2030" y="505474"/>
                </a:lnTo>
                <a:lnTo>
                  <a:pt x="0" y="553212"/>
                </a:lnTo>
                <a:lnTo>
                  <a:pt x="2030" y="600949"/>
                </a:lnTo>
                <a:lnTo>
                  <a:pt x="8010" y="647558"/>
                </a:lnTo>
                <a:lnTo>
                  <a:pt x="17775" y="692873"/>
                </a:lnTo>
                <a:lnTo>
                  <a:pt x="31158" y="736727"/>
                </a:lnTo>
                <a:lnTo>
                  <a:pt x="47993" y="778955"/>
                </a:lnTo>
                <a:lnTo>
                  <a:pt x="68114" y="819391"/>
                </a:lnTo>
                <a:lnTo>
                  <a:pt x="91355" y="857868"/>
                </a:lnTo>
                <a:lnTo>
                  <a:pt x="117550" y="894220"/>
                </a:lnTo>
                <a:lnTo>
                  <a:pt x="146534" y="928283"/>
                </a:lnTo>
                <a:lnTo>
                  <a:pt x="178140" y="959889"/>
                </a:lnTo>
                <a:lnTo>
                  <a:pt x="212203" y="988873"/>
                </a:lnTo>
                <a:lnTo>
                  <a:pt x="248555" y="1015068"/>
                </a:lnTo>
                <a:lnTo>
                  <a:pt x="287032" y="1038309"/>
                </a:lnTo>
                <a:lnTo>
                  <a:pt x="327468" y="1058430"/>
                </a:lnTo>
                <a:lnTo>
                  <a:pt x="369696" y="1075265"/>
                </a:lnTo>
                <a:lnTo>
                  <a:pt x="413550" y="1088648"/>
                </a:lnTo>
                <a:lnTo>
                  <a:pt x="458865" y="1098413"/>
                </a:lnTo>
                <a:lnTo>
                  <a:pt x="505474" y="1104393"/>
                </a:lnTo>
                <a:lnTo>
                  <a:pt x="553212" y="1106424"/>
                </a:lnTo>
                <a:lnTo>
                  <a:pt x="600949" y="1104393"/>
                </a:lnTo>
                <a:lnTo>
                  <a:pt x="647558" y="1098413"/>
                </a:lnTo>
                <a:lnTo>
                  <a:pt x="692873" y="1088648"/>
                </a:lnTo>
                <a:lnTo>
                  <a:pt x="736727" y="1075265"/>
                </a:lnTo>
                <a:lnTo>
                  <a:pt x="778955" y="1058430"/>
                </a:lnTo>
                <a:lnTo>
                  <a:pt x="819391" y="1038309"/>
                </a:lnTo>
                <a:lnTo>
                  <a:pt x="857868" y="1015068"/>
                </a:lnTo>
                <a:lnTo>
                  <a:pt x="894220" y="988873"/>
                </a:lnTo>
                <a:lnTo>
                  <a:pt x="928283" y="959889"/>
                </a:lnTo>
                <a:lnTo>
                  <a:pt x="959889" y="928283"/>
                </a:lnTo>
                <a:lnTo>
                  <a:pt x="988873" y="894220"/>
                </a:lnTo>
                <a:lnTo>
                  <a:pt x="1015068" y="857868"/>
                </a:lnTo>
                <a:lnTo>
                  <a:pt x="1038309" y="819391"/>
                </a:lnTo>
                <a:lnTo>
                  <a:pt x="1058430" y="778955"/>
                </a:lnTo>
                <a:lnTo>
                  <a:pt x="1075265" y="736727"/>
                </a:lnTo>
                <a:lnTo>
                  <a:pt x="1088648" y="692873"/>
                </a:lnTo>
                <a:lnTo>
                  <a:pt x="1098413" y="647558"/>
                </a:lnTo>
                <a:lnTo>
                  <a:pt x="1104393" y="600949"/>
                </a:lnTo>
                <a:lnTo>
                  <a:pt x="1106424" y="553212"/>
                </a:lnTo>
                <a:lnTo>
                  <a:pt x="1104393" y="505474"/>
                </a:lnTo>
                <a:lnTo>
                  <a:pt x="1098413" y="458865"/>
                </a:lnTo>
                <a:lnTo>
                  <a:pt x="1088648" y="413550"/>
                </a:lnTo>
                <a:lnTo>
                  <a:pt x="1075265" y="369696"/>
                </a:lnTo>
                <a:lnTo>
                  <a:pt x="1058430" y="327468"/>
                </a:lnTo>
                <a:lnTo>
                  <a:pt x="1038309" y="287032"/>
                </a:lnTo>
                <a:lnTo>
                  <a:pt x="1015068" y="248555"/>
                </a:lnTo>
                <a:lnTo>
                  <a:pt x="988873" y="212203"/>
                </a:lnTo>
                <a:lnTo>
                  <a:pt x="959889" y="178140"/>
                </a:lnTo>
                <a:lnTo>
                  <a:pt x="928283" y="146534"/>
                </a:lnTo>
                <a:lnTo>
                  <a:pt x="894220" y="117550"/>
                </a:lnTo>
                <a:lnTo>
                  <a:pt x="857868" y="91355"/>
                </a:lnTo>
                <a:lnTo>
                  <a:pt x="819391" y="68114"/>
                </a:lnTo>
                <a:lnTo>
                  <a:pt x="778955" y="47993"/>
                </a:lnTo>
                <a:lnTo>
                  <a:pt x="736727" y="31158"/>
                </a:lnTo>
                <a:lnTo>
                  <a:pt x="692873" y="17775"/>
                </a:lnTo>
                <a:lnTo>
                  <a:pt x="647558" y="8010"/>
                </a:lnTo>
                <a:lnTo>
                  <a:pt x="600949" y="2030"/>
                </a:lnTo>
                <a:lnTo>
                  <a:pt x="553212" y="0"/>
                </a:lnTo>
                <a:close/>
              </a:path>
            </a:pathLst>
          </a:custGeom>
          <a:solidFill>
            <a:srgbClr val="D9D7E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6830567" y="1085851"/>
            <a:ext cx="827723" cy="830104"/>
          </a:xfrm>
          <a:custGeom>
            <a:avLst/>
            <a:gdLst/>
            <a:ahLst/>
            <a:cxnLst/>
            <a:rect l="l" t="t" r="r" b="b"/>
            <a:pathLst>
              <a:path w="1103629" h="1106805">
                <a:moveTo>
                  <a:pt x="551687" y="0"/>
                </a:moveTo>
                <a:lnTo>
                  <a:pt x="504088" y="2030"/>
                </a:lnTo>
                <a:lnTo>
                  <a:pt x="457612" y="8010"/>
                </a:lnTo>
                <a:lnTo>
                  <a:pt x="412426" y="17775"/>
                </a:lnTo>
                <a:lnTo>
                  <a:pt x="368696" y="31158"/>
                </a:lnTo>
                <a:lnTo>
                  <a:pt x="326586" y="47993"/>
                </a:lnTo>
                <a:lnTo>
                  <a:pt x="286263" y="68114"/>
                </a:lnTo>
                <a:lnTo>
                  <a:pt x="247891" y="91355"/>
                </a:lnTo>
                <a:lnTo>
                  <a:pt x="211638" y="117550"/>
                </a:lnTo>
                <a:lnTo>
                  <a:pt x="177668" y="146534"/>
                </a:lnTo>
                <a:lnTo>
                  <a:pt x="146147" y="178140"/>
                </a:lnTo>
                <a:lnTo>
                  <a:pt x="117241" y="212203"/>
                </a:lnTo>
                <a:lnTo>
                  <a:pt x="91115" y="248555"/>
                </a:lnTo>
                <a:lnTo>
                  <a:pt x="67936" y="287032"/>
                </a:lnTo>
                <a:lnTo>
                  <a:pt x="47868" y="327468"/>
                </a:lnTo>
                <a:lnTo>
                  <a:pt x="31077" y="369696"/>
                </a:lnTo>
                <a:lnTo>
                  <a:pt x="17729" y="413550"/>
                </a:lnTo>
                <a:lnTo>
                  <a:pt x="7990" y="458865"/>
                </a:lnTo>
                <a:lnTo>
                  <a:pt x="2025" y="505474"/>
                </a:lnTo>
                <a:lnTo>
                  <a:pt x="0" y="553212"/>
                </a:lnTo>
                <a:lnTo>
                  <a:pt x="2025" y="600949"/>
                </a:lnTo>
                <a:lnTo>
                  <a:pt x="7990" y="647558"/>
                </a:lnTo>
                <a:lnTo>
                  <a:pt x="17729" y="692873"/>
                </a:lnTo>
                <a:lnTo>
                  <a:pt x="31077" y="736727"/>
                </a:lnTo>
                <a:lnTo>
                  <a:pt x="47868" y="778955"/>
                </a:lnTo>
                <a:lnTo>
                  <a:pt x="67936" y="819391"/>
                </a:lnTo>
                <a:lnTo>
                  <a:pt x="91115" y="857868"/>
                </a:lnTo>
                <a:lnTo>
                  <a:pt x="117241" y="894220"/>
                </a:lnTo>
                <a:lnTo>
                  <a:pt x="146147" y="928283"/>
                </a:lnTo>
                <a:lnTo>
                  <a:pt x="177668" y="959889"/>
                </a:lnTo>
                <a:lnTo>
                  <a:pt x="211638" y="988873"/>
                </a:lnTo>
                <a:lnTo>
                  <a:pt x="247891" y="1015068"/>
                </a:lnTo>
                <a:lnTo>
                  <a:pt x="286263" y="1038309"/>
                </a:lnTo>
                <a:lnTo>
                  <a:pt x="326586" y="1058430"/>
                </a:lnTo>
                <a:lnTo>
                  <a:pt x="368696" y="1075265"/>
                </a:lnTo>
                <a:lnTo>
                  <a:pt x="412426" y="1088648"/>
                </a:lnTo>
                <a:lnTo>
                  <a:pt x="457612" y="1098413"/>
                </a:lnTo>
                <a:lnTo>
                  <a:pt x="504088" y="1104393"/>
                </a:lnTo>
                <a:lnTo>
                  <a:pt x="551687" y="1106424"/>
                </a:lnTo>
                <a:lnTo>
                  <a:pt x="599287" y="1104393"/>
                </a:lnTo>
                <a:lnTo>
                  <a:pt x="645763" y="1098413"/>
                </a:lnTo>
                <a:lnTo>
                  <a:pt x="690949" y="1088648"/>
                </a:lnTo>
                <a:lnTo>
                  <a:pt x="734679" y="1075265"/>
                </a:lnTo>
                <a:lnTo>
                  <a:pt x="776789" y="1058430"/>
                </a:lnTo>
                <a:lnTo>
                  <a:pt x="817112" y="1038309"/>
                </a:lnTo>
                <a:lnTo>
                  <a:pt x="855484" y="1015068"/>
                </a:lnTo>
                <a:lnTo>
                  <a:pt x="891737" y="988873"/>
                </a:lnTo>
                <a:lnTo>
                  <a:pt x="925707" y="959889"/>
                </a:lnTo>
                <a:lnTo>
                  <a:pt x="957228" y="928283"/>
                </a:lnTo>
                <a:lnTo>
                  <a:pt x="986134" y="894220"/>
                </a:lnTo>
                <a:lnTo>
                  <a:pt x="1012260" y="857868"/>
                </a:lnTo>
                <a:lnTo>
                  <a:pt x="1035439" y="819391"/>
                </a:lnTo>
                <a:lnTo>
                  <a:pt x="1055507" y="778955"/>
                </a:lnTo>
                <a:lnTo>
                  <a:pt x="1072298" y="736727"/>
                </a:lnTo>
                <a:lnTo>
                  <a:pt x="1085646" y="692873"/>
                </a:lnTo>
                <a:lnTo>
                  <a:pt x="1095385" y="647558"/>
                </a:lnTo>
                <a:lnTo>
                  <a:pt x="1101350" y="600949"/>
                </a:lnTo>
                <a:lnTo>
                  <a:pt x="1103376" y="553212"/>
                </a:lnTo>
                <a:lnTo>
                  <a:pt x="1101350" y="505474"/>
                </a:lnTo>
                <a:lnTo>
                  <a:pt x="1095385" y="458865"/>
                </a:lnTo>
                <a:lnTo>
                  <a:pt x="1085646" y="413550"/>
                </a:lnTo>
                <a:lnTo>
                  <a:pt x="1072298" y="369696"/>
                </a:lnTo>
                <a:lnTo>
                  <a:pt x="1055507" y="327468"/>
                </a:lnTo>
                <a:lnTo>
                  <a:pt x="1035439" y="287032"/>
                </a:lnTo>
                <a:lnTo>
                  <a:pt x="1012260" y="248555"/>
                </a:lnTo>
                <a:lnTo>
                  <a:pt x="986134" y="212203"/>
                </a:lnTo>
                <a:lnTo>
                  <a:pt x="957228" y="178140"/>
                </a:lnTo>
                <a:lnTo>
                  <a:pt x="925707" y="146534"/>
                </a:lnTo>
                <a:lnTo>
                  <a:pt x="891737" y="117550"/>
                </a:lnTo>
                <a:lnTo>
                  <a:pt x="855484" y="91355"/>
                </a:lnTo>
                <a:lnTo>
                  <a:pt x="817112" y="68114"/>
                </a:lnTo>
                <a:lnTo>
                  <a:pt x="776789" y="47993"/>
                </a:lnTo>
                <a:lnTo>
                  <a:pt x="734679" y="31158"/>
                </a:lnTo>
                <a:lnTo>
                  <a:pt x="690949" y="17775"/>
                </a:lnTo>
                <a:lnTo>
                  <a:pt x="645763" y="8010"/>
                </a:lnTo>
                <a:lnTo>
                  <a:pt x="599287" y="2030"/>
                </a:lnTo>
                <a:lnTo>
                  <a:pt x="551687" y="0"/>
                </a:lnTo>
                <a:close/>
              </a:path>
            </a:pathLst>
          </a:custGeom>
          <a:solidFill>
            <a:srgbClr val="D9D7E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947672" y="1088135"/>
            <a:ext cx="827723" cy="827723"/>
          </a:xfrm>
          <a:custGeom>
            <a:avLst/>
            <a:gdLst/>
            <a:ahLst/>
            <a:cxnLst/>
            <a:rect l="l" t="t" r="r" b="b"/>
            <a:pathLst>
              <a:path w="1103630" h="1103630">
                <a:moveTo>
                  <a:pt x="551688" y="0"/>
                </a:moveTo>
                <a:lnTo>
                  <a:pt x="504088" y="2025"/>
                </a:lnTo>
                <a:lnTo>
                  <a:pt x="457612" y="7990"/>
                </a:lnTo>
                <a:lnTo>
                  <a:pt x="412426" y="17729"/>
                </a:lnTo>
                <a:lnTo>
                  <a:pt x="368696" y="31077"/>
                </a:lnTo>
                <a:lnTo>
                  <a:pt x="326586" y="47868"/>
                </a:lnTo>
                <a:lnTo>
                  <a:pt x="286263" y="67936"/>
                </a:lnTo>
                <a:lnTo>
                  <a:pt x="247891" y="91115"/>
                </a:lnTo>
                <a:lnTo>
                  <a:pt x="211638" y="117241"/>
                </a:lnTo>
                <a:lnTo>
                  <a:pt x="177668" y="146147"/>
                </a:lnTo>
                <a:lnTo>
                  <a:pt x="146147" y="177668"/>
                </a:lnTo>
                <a:lnTo>
                  <a:pt x="117241" y="211638"/>
                </a:lnTo>
                <a:lnTo>
                  <a:pt x="91115" y="247891"/>
                </a:lnTo>
                <a:lnTo>
                  <a:pt x="67936" y="286263"/>
                </a:lnTo>
                <a:lnTo>
                  <a:pt x="47868" y="326586"/>
                </a:lnTo>
                <a:lnTo>
                  <a:pt x="31077" y="368696"/>
                </a:lnTo>
                <a:lnTo>
                  <a:pt x="17729" y="412426"/>
                </a:lnTo>
                <a:lnTo>
                  <a:pt x="7990" y="457612"/>
                </a:lnTo>
                <a:lnTo>
                  <a:pt x="2025" y="504088"/>
                </a:lnTo>
                <a:lnTo>
                  <a:pt x="0" y="551688"/>
                </a:lnTo>
                <a:lnTo>
                  <a:pt x="2025" y="599287"/>
                </a:lnTo>
                <a:lnTo>
                  <a:pt x="7990" y="645763"/>
                </a:lnTo>
                <a:lnTo>
                  <a:pt x="17729" y="690949"/>
                </a:lnTo>
                <a:lnTo>
                  <a:pt x="31077" y="734679"/>
                </a:lnTo>
                <a:lnTo>
                  <a:pt x="47868" y="776789"/>
                </a:lnTo>
                <a:lnTo>
                  <a:pt x="67936" y="817112"/>
                </a:lnTo>
                <a:lnTo>
                  <a:pt x="91115" y="855484"/>
                </a:lnTo>
                <a:lnTo>
                  <a:pt x="117241" y="891737"/>
                </a:lnTo>
                <a:lnTo>
                  <a:pt x="146147" y="925707"/>
                </a:lnTo>
                <a:lnTo>
                  <a:pt x="177668" y="957228"/>
                </a:lnTo>
                <a:lnTo>
                  <a:pt x="211638" y="986134"/>
                </a:lnTo>
                <a:lnTo>
                  <a:pt x="247891" y="1012260"/>
                </a:lnTo>
                <a:lnTo>
                  <a:pt x="286263" y="1035439"/>
                </a:lnTo>
                <a:lnTo>
                  <a:pt x="326586" y="1055507"/>
                </a:lnTo>
                <a:lnTo>
                  <a:pt x="368696" y="1072298"/>
                </a:lnTo>
                <a:lnTo>
                  <a:pt x="412426" y="1085646"/>
                </a:lnTo>
                <a:lnTo>
                  <a:pt x="457612" y="1095385"/>
                </a:lnTo>
                <a:lnTo>
                  <a:pt x="504088" y="1101350"/>
                </a:lnTo>
                <a:lnTo>
                  <a:pt x="551688" y="1103376"/>
                </a:lnTo>
                <a:lnTo>
                  <a:pt x="599287" y="1101350"/>
                </a:lnTo>
                <a:lnTo>
                  <a:pt x="645763" y="1095385"/>
                </a:lnTo>
                <a:lnTo>
                  <a:pt x="690949" y="1085646"/>
                </a:lnTo>
                <a:lnTo>
                  <a:pt x="734679" y="1072298"/>
                </a:lnTo>
                <a:lnTo>
                  <a:pt x="776789" y="1055507"/>
                </a:lnTo>
                <a:lnTo>
                  <a:pt x="817112" y="1035439"/>
                </a:lnTo>
                <a:lnTo>
                  <a:pt x="855484" y="1012260"/>
                </a:lnTo>
                <a:lnTo>
                  <a:pt x="891737" y="986134"/>
                </a:lnTo>
                <a:lnTo>
                  <a:pt x="925707" y="957228"/>
                </a:lnTo>
                <a:lnTo>
                  <a:pt x="957228" y="925707"/>
                </a:lnTo>
                <a:lnTo>
                  <a:pt x="986134" y="891737"/>
                </a:lnTo>
                <a:lnTo>
                  <a:pt x="1012260" y="855484"/>
                </a:lnTo>
                <a:lnTo>
                  <a:pt x="1035439" y="817112"/>
                </a:lnTo>
                <a:lnTo>
                  <a:pt x="1055507" y="776789"/>
                </a:lnTo>
                <a:lnTo>
                  <a:pt x="1072298" y="734679"/>
                </a:lnTo>
                <a:lnTo>
                  <a:pt x="1085646" y="690949"/>
                </a:lnTo>
                <a:lnTo>
                  <a:pt x="1095385" y="645763"/>
                </a:lnTo>
                <a:lnTo>
                  <a:pt x="1101350" y="599287"/>
                </a:lnTo>
                <a:lnTo>
                  <a:pt x="1103376" y="551688"/>
                </a:lnTo>
                <a:lnTo>
                  <a:pt x="1101350" y="504088"/>
                </a:lnTo>
                <a:lnTo>
                  <a:pt x="1095385" y="457612"/>
                </a:lnTo>
                <a:lnTo>
                  <a:pt x="1085646" y="412426"/>
                </a:lnTo>
                <a:lnTo>
                  <a:pt x="1072298" y="368696"/>
                </a:lnTo>
                <a:lnTo>
                  <a:pt x="1055507" y="326586"/>
                </a:lnTo>
                <a:lnTo>
                  <a:pt x="1035439" y="286263"/>
                </a:lnTo>
                <a:lnTo>
                  <a:pt x="1012260" y="247891"/>
                </a:lnTo>
                <a:lnTo>
                  <a:pt x="986134" y="211638"/>
                </a:lnTo>
                <a:lnTo>
                  <a:pt x="957228" y="177668"/>
                </a:lnTo>
                <a:lnTo>
                  <a:pt x="925707" y="146147"/>
                </a:lnTo>
                <a:lnTo>
                  <a:pt x="891737" y="117241"/>
                </a:lnTo>
                <a:lnTo>
                  <a:pt x="855484" y="91115"/>
                </a:lnTo>
                <a:lnTo>
                  <a:pt x="817112" y="67936"/>
                </a:lnTo>
                <a:lnTo>
                  <a:pt x="776789" y="47868"/>
                </a:lnTo>
                <a:lnTo>
                  <a:pt x="734679" y="31077"/>
                </a:lnTo>
                <a:lnTo>
                  <a:pt x="690949" y="17729"/>
                </a:lnTo>
                <a:lnTo>
                  <a:pt x="645763" y="7990"/>
                </a:lnTo>
                <a:lnTo>
                  <a:pt x="599287" y="2025"/>
                </a:lnTo>
                <a:lnTo>
                  <a:pt x="551688" y="0"/>
                </a:lnTo>
                <a:close/>
              </a:path>
            </a:pathLst>
          </a:custGeom>
          <a:solidFill>
            <a:srgbClr val="D9D7E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887592" y="1086994"/>
            <a:ext cx="827723" cy="830104"/>
          </a:xfrm>
          <a:custGeom>
            <a:avLst/>
            <a:gdLst/>
            <a:ahLst/>
            <a:cxnLst/>
            <a:rect l="l" t="t" r="r" b="b"/>
            <a:pathLst>
              <a:path w="1103629" h="1106805">
                <a:moveTo>
                  <a:pt x="1103376" y="553212"/>
                </a:moveTo>
                <a:lnTo>
                  <a:pt x="1101350" y="505474"/>
                </a:lnTo>
                <a:lnTo>
                  <a:pt x="1095385" y="458865"/>
                </a:lnTo>
                <a:lnTo>
                  <a:pt x="1085646" y="413550"/>
                </a:lnTo>
                <a:lnTo>
                  <a:pt x="1072298" y="369696"/>
                </a:lnTo>
                <a:lnTo>
                  <a:pt x="1055507" y="327468"/>
                </a:lnTo>
                <a:lnTo>
                  <a:pt x="1035439" y="287032"/>
                </a:lnTo>
                <a:lnTo>
                  <a:pt x="1012260" y="248555"/>
                </a:lnTo>
                <a:lnTo>
                  <a:pt x="986134" y="212203"/>
                </a:lnTo>
                <a:lnTo>
                  <a:pt x="957228" y="178140"/>
                </a:lnTo>
                <a:lnTo>
                  <a:pt x="925707" y="146534"/>
                </a:lnTo>
                <a:lnTo>
                  <a:pt x="891737" y="117550"/>
                </a:lnTo>
                <a:lnTo>
                  <a:pt x="855484" y="91355"/>
                </a:lnTo>
                <a:lnTo>
                  <a:pt x="817112" y="68114"/>
                </a:lnTo>
                <a:lnTo>
                  <a:pt x="776789" y="47993"/>
                </a:lnTo>
                <a:lnTo>
                  <a:pt x="734679" y="31158"/>
                </a:lnTo>
                <a:lnTo>
                  <a:pt x="690949" y="17775"/>
                </a:lnTo>
                <a:lnTo>
                  <a:pt x="645763" y="8010"/>
                </a:lnTo>
                <a:lnTo>
                  <a:pt x="599287" y="2030"/>
                </a:lnTo>
                <a:lnTo>
                  <a:pt x="551687" y="0"/>
                </a:lnTo>
                <a:lnTo>
                  <a:pt x="504088" y="2030"/>
                </a:lnTo>
                <a:lnTo>
                  <a:pt x="457612" y="8010"/>
                </a:lnTo>
                <a:lnTo>
                  <a:pt x="412426" y="17775"/>
                </a:lnTo>
                <a:lnTo>
                  <a:pt x="368696" y="31158"/>
                </a:lnTo>
                <a:lnTo>
                  <a:pt x="326586" y="47993"/>
                </a:lnTo>
                <a:lnTo>
                  <a:pt x="286263" y="68114"/>
                </a:lnTo>
                <a:lnTo>
                  <a:pt x="247891" y="91355"/>
                </a:lnTo>
                <a:lnTo>
                  <a:pt x="211638" y="117550"/>
                </a:lnTo>
                <a:lnTo>
                  <a:pt x="177668" y="146534"/>
                </a:lnTo>
                <a:lnTo>
                  <a:pt x="146147" y="178140"/>
                </a:lnTo>
                <a:lnTo>
                  <a:pt x="117241" y="212203"/>
                </a:lnTo>
                <a:lnTo>
                  <a:pt x="91115" y="248555"/>
                </a:lnTo>
                <a:lnTo>
                  <a:pt x="67936" y="287032"/>
                </a:lnTo>
                <a:lnTo>
                  <a:pt x="47868" y="327468"/>
                </a:lnTo>
                <a:lnTo>
                  <a:pt x="31077" y="369696"/>
                </a:lnTo>
                <a:lnTo>
                  <a:pt x="17729" y="413550"/>
                </a:lnTo>
                <a:lnTo>
                  <a:pt x="7990" y="458865"/>
                </a:lnTo>
                <a:lnTo>
                  <a:pt x="2025" y="505474"/>
                </a:lnTo>
                <a:lnTo>
                  <a:pt x="0" y="553212"/>
                </a:lnTo>
                <a:lnTo>
                  <a:pt x="2025" y="600949"/>
                </a:lnTo>
                <a:lnTo>
                  <a:pt x="7990" y="647558"/>
                </a:lnTo>
                <a:lnTo>
                  <a:pt x="17729" y="692873"/>
                </a:lnTo>
                <a:lnTo>
                  <a:pt x="31077" y="736727"/>
                </a:lnTo>
                <a:lnTo>
                  <a:pt x="47868" y="778955"/>
                </a:lnTo>
                <a:lnTo>
                  <a:pt x="67936" y="819391"/>
                </a:lnTo>
                <a:lnTo>
                  <a:pt x="91115" y="857868"/>
                </a:lnTo>
                <a:lnTo>
                  <a:pt x="117241" y="894220"/>
                </a:lnTo>
                <a:lnTo>
                  <a:pt x="146147" y="928283"/>
                </a:lnTo>
                <a:lnTo>
                  <a:pt x="177668" y="959889"/>
                </a:lnTo>
                <a:lnTo>
                  <a:pt x="211638" y="988873"/>
                </a:lnTo>
                <a:lnTo>
                  <a:pt x="247891" y="1015068"/>
                </a:lnTo>
                <a:lnTo>
                  <a:pt x="286263" y="1038309"/>
                </a:lnTo>
                <a:lnTo>
                  <a:pt x="326586" y="1058430"/>
                </a:lnTo>
                <a:lnTo>
                  <a:pt x="368696" y="1075265"/>
                </a:lnTo>
                <a:lnTo>
                  <a:pt x="412426" y="1088648"/>
                </a:lnTo>
                <a:lnTo>
                  <a:pt x="457612" y="1098413"/>
                </a:lnTo>
                <a:lnTo>
                  <a:pt x="504088" y="1104393"/>
                </a:lnTo>
                <a:lnTo>
                  <a:pt x="551687" y="1106424"/>
                </a:lnTo>
                <a:lnTo>
                  <a:pt x="599287" y="1104393"/>
                </a:lnTo>
                <a:lnTo>
                  <a:pt x="645763" y="1098413"/>
                </a:lnTo>
                <a:lnTo>
                  <a:pt x="690949" y="1088648"/>
                </a:lnTo>
                <a:lnTo>
                  <a:pt x="734679" y="1075265"/>
                </a:lnTo>
                <a:lnTo>
                  <a:pt x="776789" y="1058430"/>
                </a:lnTo>
                <a:lnTo>
                  <a:pt x="817112" y="1038309"/>
                </a:lnTo>
                <a:lnTo>
                  <a:pt x="855484" y="1015068"/>
                </a:lnTo>
                <a:lnTo>
                  <a:pt x="891737" y="988873"/>
                </a:lnTo>
                <a:lnTo>
                  <a:pt x="925707" y="959889"/>
                </a:lnTo>
                <a:lnTo>
                  <a:pt x="957228" y="928283"/>
                </a:lnTo>
                <a:lnTo>
                  <a:pt x="986134" y="894220"/>
                </a:lnTo>
                <a:lnTo>
                  <a:pt x="1012260" y="857868"/>
                </a:lnTo>
                <a:lnTo>
                  <a:pt x="1035439" y="819391"/>
                </a:lnTo>
                <a:lnTo>
                  <a:pt x="1055507" y="778955"/>
                </a:lnTo>
                <a:lnTo>
                  <a:pt x="1072298" y="736727"/>
                </a:lnTo>
                <a:lnTo>
                  <a:pt x="1085646" y="692873"/>
                </a:lnTo>
                <a:lnTo>
                  <a:pt x="1095385" y="647558"/>
                </a:lnTo>
                <a:lnTo>
                  <a:pt x="1101350" y="600949"/>
                </a:lnTo>
                <a:lnTo>
                  <a:pt x="1103376" y="553212"/>
                </a:lnTo>
                <a:close/>
              </a:path>
            </a:pathLst>
          </a:custGeom>
          <a:ln w="27432">
            <a:solidFill>
              <a:srgbClr val="D9D7E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6" name="object 6"/>
          <p:cNvGrpSpPr/>
          <p:nvPr/>
        </p:nvGrpSpPr>
        <p:grpSpPr>
          <a:xfrm>
            <a:off x="1520189" y="1076707"/>
            <a:ext cx="5749290" cy="4201954"/>
            <a:chOff x="502919" y="292608"/>
            <a:chExt cx="7665720" cy="5602605"/>
          </a:xfrm>
        </p:grpSpPr>
        <p:sp>
          <p:nvSpPr>
            <p:cNvPr id="7" name="object 7"/>
            <p:cNvSpPr/>
            <p:nvPr/>
          </p:nvSpPr>
          <p:spPr>
            <a:xfrm>
              <a:off x="2360675" y="306324"/>
              <a:ext cx="1103630" cy="1106805"/>
            </a:xfrm>
            <a:custGeom>
              <a:avLst/>
              <a:gdLst/>
              <a:ahLst/>
              <a:cxnLst/>
              <a:rect l="l" t="t" r="r" b="b"/>
              <a:pathLst>
                <a:path w="1103629" h="1106805">
                  <a:moveTo>
                    <a:pt x="1103376" y="553212"/>
                  </a:moveTo>
                  <a:lnTo>
                    <a:pt x="1101350" y="505474"/>
                  </a:lnTo>
                  <a:lnTo>
                    <a:pt x="1095385" y="458865"/>
                  </a:lnTo>
                  <a:lnTo>
                    <a:pt x="1085646" y="413550"/>
                  </a:lnTo>
                  <a:lnTo>
                    <a:pt x="1072298" y="369696"/>
                  </a:lnTo>
                  <a:lnTo>
                    <a:pt x="1055507" y="327468"/>
                  </a:lnTo>
                  <a:lnTo>
                    <a:pt x="1035439" y="287032"/>
                  </a:lnTo>
                  <a:lnTo>
                    <a:pt x="1012260" y="248555"/>
                  </a:lnTo>
                  <a:lnTo>
                    <a:pt x="986134" y="212203"/>
                  </a:lnTo>
                  <a:lnTo>
                    <a:pt x="957228" y="178140"/>
                  </a:lnTo>
                  <a:lnTo>
                    <a:pt x="925707" y="146534"/>
                  </a:lnTo>
                  <a:lnTo>
                    <a:pt x="891737" y="117550"/>
                  </a:lnTo>
                  <a:lnTo>
                    <a:pt x="855484" y="91355"/>
                  </a:lnTo>
                  <a:lnTo>
                    <a:pt x="817112" y="68114"/>
                  </a:lnTo>
                  <a:lnTo>
                    <a:pt x="776789" y="47993"/>
                  </a:lnTo>
                  <a:lnTo>
                    <a:pt x="734679" y="31158"/>
                  </a:lnTo>
                  <a:lnTo>
                    <a:pt x="690949" y="17775"/>
                  </a:lnTo>
                  <a:lnTo>
                    <a:pt x="645763" y="8010"/>
                  </a:lnTo>
                  <a:lnTo>
                    <a:pt x="599287" y="2030"/>
                  </a:lnTo>
                  <a:lnTo>
                    <a:pt x="551688" y="0"/>
                  </a:lnTo>
                  <a:lnTo>
                    <a:pt x="504088" y="2030"/>
                  </a:lnTo>
                  <a:lnTo>
                    <a:pt x="457612" y="8010"/>
                  </a:lnTo>
                  <a:lnTo>
                    <a:pt x="412426" y="17775"/>
                  </a:lnTo>
                  <a:lnTo>
                    <a:pt x="368696" y="31158"/>
                  </a:lnTo>
                  <a:lnTo>
                    <a:pt x="326586" y="47993"/>
                  </a:lnTo>
                  <a:lnTo>
                    <a:pt x="286263" y="68114"/>
                  </a:lnTo>
                  <a:lnTo>
                    <a:pt x="247891" y="91355"/>
                  </a:lnTo>
                  <a:lnTo>
                    <a:pt x="211638" y="117550"/>
                  </a:lnTo>
                  <a:lnTo>
                    <a:pt x="177668" y="146534"/>
                  </a:lnTo>
                  <a:lnTo>
                    <a:pt x="146147" y="178140"/>
                  </a:lnTo>
                  <a:lnTo>
                    <a:pt x="117241" y="212203"/>
                  </a:lnTo>
                  <a:lnTo>
                    <a:pt x="91115" y="248555"/>
                  </a:lnTo>
                  <a:lnTo>
                    <a:pt x="67936" y="287032"/>
                  </a:lnTo>
                  <a:lnTo>
                    <a:pt x="47868" y="327468"/>
                  </a:lnTo>
                  <a:lnTo>
                    <a:pt x="31077" y="369696"/>
                  </a:lnTo>
                  <a:lnTo>
                    <a:pt x="17729" y="413550"/>
                  </a:lnTo>
                  <a:lnTo>
                    <a:pt x="7990" y="458865"/>
                  </a:lnTo>
                  <a:lnTo>
                    <a:pt x="2025" y="505474"/>
                  </a:lnTo>
                  <a:lnTo>
                    <a:pt x="0" y="553212"/>
                  </a:lnTo>
                  <a:lnTo>
                    <a:pt x="2025" y="600949"/>
                  </a:lnTo>
                  <a:lnTo>
                    <a:pt x="7990" y="647558"/>
                  </a:lnTo>
                  <a:lnTo>
                    <a:pt x="17729" y="692873"/>
                  </a:lnTo>
                  <a:lnTo>
                    <a:pt x="31077" y="736727"/>
                  </a:lnTo>
                  <a:lnTo>
                    <a:pt x="47868" y="778955"/>
                  </a:lnTo>
                  <a:lnTo>
                    <a:pt x="67936" y="819391"/>
                  </a:lnTo>
                  <a:lnTo>
                    <a:pt x="91115" y="857868"/>
                  </a:lnTo>
                  <a:lnTo>
                    <a:pt x="117241" y="894220"/>
                  </a:lnTo>
                  <a:lnTo>
                    <a:pt x="146147" y="928283"/>
                  </a:lnTo>
                  <a:lnTo>
                    <a:pt x="177668" y="959889"/>
                  </a:lnTo>
                  <a:lnTo>
                    <a:pt x="211638" y="988873"/>
                  </a:lnTo>
                  <a:lnTo>
                    <a:pt x="247891" y="1015068"/>
                  </a:lnTo>
                  <a:lnTo>
                    <a:pt x="286263" y="1038309"/>
                  </a:lnTo>
                  <a:lnTo>
                    <a:pt x="326586" y="1058430"/>
                  </a:lnTo>
                  <a:lnTo>
                    <a:pt x="368696" y="1075265"/>
                  </a:lnTo>
                  <a:lnTo>
                    <a:pt x="412426" y="1088648"/>
                  </a:lnTo>
                  <a:lnTo>
                    <a:pt x="457612" y="1098413"/>
                  </a:lnTo>
                  <a:lnTo>
                    <a:pt x="504088" y="1104393"/>
                  </a:lnTo>
                  <a:lnTo>
                    <a:pt x="551688" y="1106424"/>
                  </a:lnTo>
                  <a:lnTo>
                    <a:pt x="599287" y="1104393"/>
                  </a:lnTo>
                  <a:lnTo>
                    <a:pt x="645763" y="1098413"/>
                  </a:lnTo>
                  <a:lnTo>
                    <a:pt x="690949" y="1088648"/>
                  </a:lnTo>
                  <a:lnTo>
                    <a:pt x="734679" y="1075265"/>
                  </a:lnTo>
                  <a:lnTo>
                    <a:pt x="776789" y="1058430"/>
                  </a:lnTo>
                  <a:lnTo>
                    <a:pt x="817112" y="1038309"/>
                  </a:lnTo>
                  <a:lnTo>
                    <a:pt x="855484" y="1015068"/>
                  </a:lnTo>
                  <a:lnTo>
                    <a:pt x="891737" y="988873"/>
                  </a:lnTo>
                  <a:lnTo>
                    <a:pt x="925707" y="959889"/>
                  </a:lnTo>
                  <a:lnTo>
                    <a:pt x="957228" y="928283"/>
                  </a:lnTo>
                  <a:lnTo>
                    <a:pt x="986134" y="894220"/>
                  </a:lnTo>
                  <a:lnTo>
                    <a:pt x="1012260" y="857868"/>
                  </a:lnTo>
                  <a:lnTo>
                    <a:pt x="1035439" y="819391"/>
                  </a:lnTo>
                  <a:lnTo>
                    <a:pt x="1055507" y="778955"/>
                  </a:lnTo>
                  <a:lnTo>
                    <a:pt x="1072298" y="736727"/>
                  </a:lnTo>
                  <a:lnTo>
                    <a:pt x="1085646" y="692873"/>
                  </a:lnTo>
                  <a:lnTo>
                    <a:pt x="1095385" y="647558"/>
                  </a:lnTo>
                  <a:lnTo>
                    <a:pt x="1101350" y="600949"/>
                  </a:lnTo>
                  <a:lnTo>
                    <a:pt x="1103376" y="553212"/>
                  </a:lnTo>
                  <a:close/>
                </a:path>
              </a:pathLst>
            </a:custGeom>
            <a:ln w="27432">
              <a:solidFill>
                <a:srgbClr val="D9D7EB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" y="972312"/>
              <a:ext cx="7665720" cy="49225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55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915400" cy="5257800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buNone/>
            </a:pPr>
            <a:endParaRPr lang="en-US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675"/>
              </a:spcBef>
            </a:pPr>
            <a:r>
              <a:rPr lang="en-US" dirty="0">
                <a:cs typeface="Times New Roman" panose="02020603050405020304" pitchFamily="18" charset="0"/>
              </a:rPr>
              <a:t>At</a:t>
            </a:r>
            <a:r>
              <a:rPr lang="en-US" spc="-50" dirty="0">
                <a:cs typeface="Times New Roman" panose="02020603050405020304" pitchFamily="18" charset="0"/>
              </a:rPr>
              <a:t> </a:t>
            </a:r>
            <a:r>
              <a:rPr lang="en-US" spc="-145" dirty="0">
                <a:cs typeface="Times New Roman" panose="02020603050405020304" pitchFamily="18" charset="0"/>
              </a:rPr>
              <a:t>The</a:t>
            </a:r>
            <a:r>
              <a:rPr lang="en-US" spc="-40" dirty="0">
                <a:cs typeface="Times New Roman" panose="02020603050405020304" pitchFamily="18" charset="0"/>
              </a:rPr>
              <a:t> </a:t>
            </a:r>
            <a:r>
              <a:rPr lang="en-US" spc="-135" dirty="0">
                <a:cs typeface="Times New Roman" panose="02020603050405020304" pitchFamily="18" charset="0"/>
              </a:rPr>
              <a:t>End</a:t>
            </a:r>
            <a:r>
              <a:rPr lang="en-US" spc="-55" dirty="0">
                <a:cs typeface="Times New Roman" panose="02020603050405020304" pitchFamily="18" charset="0"/>
              </a:rPr>
              <a:t> </a:t>
            </a:r>
            <a:r>
              <a:rPr lang="en-US" spc="-135" dirty="0">
                <a:cs typeface="Times New Roman" panose="02020603050405020304" pitchFamily="18" charset="0"/>
              </a:rPr>
              <a:t>Of</a:t>
            </a:r>
            <a:r>
              <a:rPr lang="en-US" spc="-40" dirty="0">
                <a:cs typeface="Times New Roman" panose="02020603050405020304" pitchFamily="18" charset="0"/>
              </a:rPr>
              <a:t> </a:t>
            </a:r>
            <a:r>
              <a:rPr lang="en-US" spc="-150" dirty="0">
                <a:cs typeface="Times New Roman" panose="02020603050405020304" pitchFamily="18" charset="0"/>
              </a:rPr>
              <a:t>The</a:t>
            </a:r>
            <a:r>
              <a:rPr lang="en-US" spc="-60" dirty="0">
                <a:cs typeface="Times New Roman" panose="02020603050405020304" pitchFamily="18" charset="0"/>
              </a:rPr>
              <a:t> </a:t>
            </a:r>
            <a:r>
              <a:rPr lang="en-US" spc="-150" dirty="0">
                <a:cs typeface="Times New Roman" panose="02020603050405020304" pitchFamily="18" charset="0"/>
              </a:rPr>
              <a:t>Lecture</a:t>
            </a:r>
            <a:r>
              <a:rPr lang="en-US" spc="-60" dirty="0">
                <a:cs typeface="Times New Roman" panose="02020603050405020304" pitchFamily="18" charset="0"/>
              </a:rPr>
              <a:t> </a:t>
            </a:r>
            <a:r>
              <a:rPr lang="en-US" spc="-135" dirty="0">
                <a:cs typeface="Times New Roman" panose="02020603050405020304" pitchFamily="18" charset="0"/>
              </a:rPr>
              <a:t>Student</a:t>
            </a:r>
            <a:r>
              <a:rPr lang="en-US" spc="-40" dirty="0">
                <a:cs typeface="Times New Roman" panose="02020603050405020304" pitchFamily="18" charset="0"/>
              </a:rPr>
              <a:t> </a:t>
            </a:r>
            <a:r>
              <a:rPr lang="en-US" spc="-100" dirty="0">
                <a:cs typeface="Times New Roman" panose="02020603050405020304" pitchFamily="18" charset="0"/>
              </a:rPr>
              <a:t>should</a:t>
            </a:r>
            <a:r>
              <a:rPr lang="en-US" spc="-50" dirty="0">
                <a:cs typeface="Times New Roman" panose="02020603050405020304" pitchFamily="18" charset="0"/>
              </a:rPr>
              <a:t> </a:t>
            </a:r>
            <a:r>
              <a:rPr lang="en-US" spc="-160" dirty="0">
                <a:cs typeface="Times New Roman" panose="02020603050405020304" pitchFamily="18" charset="0"/>
              </a:rPr>
              <a:t>be</a:t>
            </a:r>
            <a:r>
              <a:rPr lang="en-US" spc="-45" dirty="0">
                <a:cs typeface="Times New Roman" panose="02020603050405020304" pitchFamily="18" charset="0"/>
              </a:rPr>
              <a:t> </a:t>
            </a:r>
            <a:r>
              <a:rPr lang="en-US" spc="-185" dirty="0">
                <a:cs typeface="Times New Roman" panose="02020603050405020304" pitchFamily="18" charset="0"/>
              </a:rPr>
              <a:t>able</a:t>
            </a:r>
            <a:r>
              <a:rPr lang="en-US" spc="-45" dirty="0">
                <a:cs typeface="Times New Roman" panose="02020603050405020304" pitchFamily="18" charset="0"/>
              </a:rPr>
              <a:t> </a:t>
            </a:r>
            <a:r>
              <a:rPr lang="en-US" spc="-25" dirty="0">
                <a:cs typeface="Times New Roman" panose="02020603050405020304" pitchFamily="18" charset="0"/>
              </a:rPr>
              <a:t>to:</a:t>
            </a:r>
            <a:endParaRPr lang="en-US" dirty="0">
              <a:cs typeface="Times New Roman" panose="02020603050405020304" pitchFamily="18" charset="0"/>
            </a:endParaRP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B71E42"/>
              </a:buClr>
              <a:buFont typeface="Arial MT"/>
              <a:buChar char="•"/>
              <a:tabLst>
                <a:tab pos="240029" algn="l"/>
              </a:tabLst>
            </a:pPr>
            <a:r>
              <a:rPr lang="en-US" spc="-105" dirty="0">
                <a:cs typeface="Times New Roman" panose="02020603050405020304" pitchFamily="18" charset="0"/>
              </a:rPr>
              <a:t>Define</a:t>
            </a:r>
            <a:r>
              <a:rPr lang="en-US" spc="-20" dirty="0">
                <a:cs typeface="Times New Roman" panose="02020603050405020304" pitchFamily="18" charset="0"/>
              </a:rPr>
              <a:t> </a:t>
            </a:r>
            <a:r>
              <a:rPr lang="en-US" spc="-175" dirty="0">
                <a:cs typeface="Times New Roman" panose="02020603050405020304" pitchFamily="18" charset="0"/>
              </a:rPr>
              <a:t>Inflammation</a:t>
            </a:r>
            <a:r>
              <a:rPr lang="en-US" spc="-35" dirty="0">
                <a:cs typeface="Times New Roman" panose="02020603050405020304" pitchFamily="18" charset="0"/>
              </a:rPr>
              <a:t> </a:t>
            </a:r>
            <a:r>
              <a:rPr lang="en-US" spc="-160" dirty="0">
                <a:cs typeface="Times New Roman" panose="02020603050405020304" pitchFamily="18" charset="0"/>
              </a:rPr>
              <a:t>And</a:t>
            </a:r>
            <a:r>
              <a:rPr lang="en-US" spc="-20" dirty="0">
                <a:cs typeface="Times New Roman" panose="02020603050405020304" pitchFamily="18" charset="0"/>
              </a:rPr>
              <a:t> </a:t>
            </a:r>
            <a:r>
              <a:rPr lang="en-US" spc="-145" dirty="0">
                <a:cs typeface="Times New Roman" panose="02020603050405020304" pitchFamily="18" charset="0"/>
              </a:rPr>
              <a:t>Enlist</a:t>
            </a:r>
            <a:r>
              <a:rPr lang="en-US" spc="-35" dirty="0">
                <a:cs typeface="Times New Roman" panose="02020603050405020304" pitchFamily="18" charset="0"/>
              </a:rPr>
              <a:t> </a:t>
            </a:r>
            <a:r>
              <a:rPr lang="en-US" spc="-135" dirty="0">
                <a:cs typeface="Times New Roman" panose="02020603050405020304" pitchFamily="18" charset="0"/>
              </a:rPr>
              <a:t>Its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0" dirty="0">
                <a:cs typeface="Times New Roman" panose="02020603050405020304" pitchFamily="18" charset="0"/>
              </a:rPr>
              <a:t>Types.</a:t>
            </a:r>
            <a:endParaRPr lang="en-US" dirty="0">
              <a:cs typeface="Times New Roman" panose="02020603050405020304" pitchFamily="18" charset="0"/>
            </a:endParaRPr>
          </a:p>
          <a:p>
            <a:pPr marL="240029" indent="-227329">
              <a:lnSpc>
                <a:spcPct val="100000"/>
              </a:lnSpc>
              <a:spcBef>
                <a:spcPts val="1585"/>
              </a:spcBef>
              <a:buClr>
                <a:srgbClr val="B71E42"/>
              </a:buClr>
              <a:buFont typeface="Arial MT"/>
              <a:buChar char="•"/>
              <a:tabLst>
                <a:tab pos="240029" algn="l"/>
              </a:tabLst>
            </a:pPr>
            <a:r>
              <a:rPr lang="en-US" spc="-145" dirty="0">
                <a:cs typeface="Times New Roman" panose="02020603050405020304" pitchFamily="18" charset="0"/>
              </a:rPr>
              <a:t>Enumerate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45" dirty="0">
                <a:cs typeface="Times New Roman" panose="02020603050405020304" pitchFamily="18" charset="0"/>
              </a:rPr>
              <a:t>The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35" dirty="0">
                <a:cs typeface="Times New Roman" panose="02020603050405020304" pitchFamily="18" charset="0"/>
              </a:rPr>
              <a:t>Causes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70" dirty="0">
                <a:cs typeface="Times New Roman" panose="02020603050405020304" pitchFamily="18" charset="0"/>
              </a:rPr>
              <a:t>And</a:t>
            </a:r>
            <a:r>
              <a:rPr lang="en-US" spc="-25" dirty="0">
                <a:cs typeface="Times New Roman" panose="02020603050405020304" pitchFamily="18" charset="0"/>
              </a:rPr>
              <a:t> C</a:t>
            </a:r>
            <a:r>
              <a:rPr lang="en-US" spc="-170" dirty="0">
                <a:cs typeface="Times New Roman" panose="02020603050405020304" pitchFamily="18" charset="0"/>
              </a:rPr>
              <a:t>ardinal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20" dirty="0">
                <a:cs typeface="Times New Roman" panose="02020603050405020304" pitchFamily="18" charset="0"/>
              </a:rPr>
              <a:t>Signs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40" dirty="0">
                <a:cs typeface="Times New Roman" panose="02020603050405020304" pitchFamily="18" charset="0"/>
              </a:rPr>
              <a:t>Of</a:t>
            </a:r>
            <a:r>
              <a:rPr lang="en-US" spc="-35" dirty="0">
                <a:cs typeface="Times New Roman" panose="02020603050405020304" pitchFamily="18" charset="0"/>
              </a:rPr>
              <a:t> </a:t>
            </a:r>
            <a:r>
              <a:rPr lang="en-US" spc="-95" dirty="0">
                <a:cs typeface="Times New Roman" panose="02020603050405020304" pitchFamily="18" charset="0"/>
              </a:rPr>
              <a:t>Inflammation.</a:t>
            </a:r>
            <a:endParaRPr lang="en-US" dirty="0">
              <a:cs typeface="Times New Roman" panose="02020603050405020304" pitchFamily="18" charset="0"/>
            </a:endParaRPr>
          </a:p>
          <a:p>
            <a:pPr marL="240029" indent="-227329">
              <a:lnSpc>
                <a:spcPct val="100000"/>
              </a:lnSpc>
              <a:spcBef>
                <a:spcPts val="1575"/>
              </a:spcBef>
              <a:buClr>
                <a:srgbClr val="B71E42"/>
              </a:buClr>
              <a:buFont typeface="Arial MT"/>
              <a:buChar char="•"/>
              <a:tabLst>
                <a:tab pos="240029" algn="l"/>
              </a:tabLst>
            </a:pPr>
            <a:r>
              <a:rPr lang="en-US" spc="-140" dirty="0">
                <a:cs typeface="Times New Roman" panose="02020603050405020304" pitchFamily="18" charset="0"/>
              </a:rPr>
              <a:t>Differentiate</a:t>
            </a:r>
            <a:r>
              <a:rPr lang="en-US" spc="-50" dirty="0">
                <a:cs typeface="Times New Roman" panose="02020603050405020304" pitchFamily="18" charset="0"/>
              </a:rPr>
              <a:t> </a:t>
            </a:r>
            <a:r>
              <a:rPr lang="en-US" spc="-160" dirty="0">
                <a:cs typeface="Times New Roman" panose="02020603050405020304" pitchFamily="18" charset="0"/>
              </a:rPr>
              <a:t>Between</a:t>
            </a:r>
            <a:r>
              <a:rPr lang="en-US" spc="-50" dirty="0">
                <a:cs typeface="Times New Roman" panose="02020603050405020304" pitchFamily="18" charset="0"/>
              </a:rPr>
              <a:t> </a:t>
            </a:r>
            <a:r>
              <a:rPr lang="en-US" spc="-175" dirty="0">
                <a:cs typeface="Times New Roman" panose="02020603050405020304" pitchFamily="18" charset="0"/>
              </a:rPr>
              <a:t>Acute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70" dirty="0">
                <a:cs typeface="Times New Roman" panose="02020603050405020304" pitchFamily="18" charset="0"/>
              </a:rPr>
              <a:t>And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05" dirty="0">
                <a:cs typeface="Times New Roman" panose="02020603050405020304" pitchFamily="18" charset="0"/>
              </a:rPr>
              <a:t>Chronic</a:t>
            </a:r>
            <a:r>
              <a:rPr lang="en-US" spc="-50" dirty="0">
                <a:cs typeface="Times New Roman" panose="02020603050405020304" pitchFamily="18" charset="0"/>
              </a:rPr>
              <a:t> </a:t>
            </a:r>
            <a:r>
              <a:rPr lang="en-US" spc="-95" dirty="0">
                <a:cs typeface="Times New Roman" panose="02020603050405020304" pitchFamily="18" charset="0"/>
              </a:rPr>
              <a:t>Inflammation.</a:t>
            </a:r>
            <a:endParaRPr lang="en-US" dirty="0">
              <a:cs typeface="Times New Roman" panose="02020603050405020304" pitchFamily="18" charset="0"/>
            </a:endParaRPr>
          </a:p>
          <a:p>
            <a:pPr marL="239395" marR="5080" indent="-227329">
              <a:lnSpc>
                <a:spcPct val="120000"/>
              </a:lnSpc>
              <a:spcBef>
                <a:spcPts val="994"/>
              </a:spcBef>
              <a:buClr>
                <a:srgbClr val="B71E42"/>
              </a:buClr>
              <a:buFont typeface="Arial MT"/>
              <a:buChar char="•"/>
              <a:tabLst>
                <a:tab pos="240665" algn="l"/>
              </a:tabLst>
            </a:pPr>
            <a:r>
              <a:rPr lang="en-US" spc="-145" dirty="0">
                <a:cs typeface="Times New Roman" panose="02020603050405020304" pitchFamily="18" charset="0"/>
              </a:rPr>
              <a:t>Enumerate</a:t>
            </a:r>
            <a:r>
              <a:rPr lang="en-US" spc="-20" dirty="0">
                <a:cs typeface="Times New Roman" panose="02020603050405020304" pitchFamily="18" charset="0"/>
              </a:rPr>
              <a:t> </a:t>
            </a:r>
            <a:r>
              <a:rPr lang="en-US" spc="-145" dirty="0">
                <a:cs typeface="Times New Roman" panose="02020603050405020304" pitchFamily="18" charset="0"/>
              </a:rPr>
              <a:t>The</a:t>
            </a:r>
            <a:r>
              <a:rPr lang="en-US" spc="-15" dirty="0">
                <a:cs typeface="Times New Roman" panose="02020603050405020304" pitchFamily="18" charset="0"/>
              </a:rPr>
              <a:t> </a:t>
            </a:r>
            <a:r>
              <a:rPr lang="en-US" spc="-150" dirty="0">
                <a:cs typeface="Times New Roman" panose="02020603050405020304" pitchFamily="18" charset="0"/>
              </a:rPr>
              <a:t>Vascular</a:t>
            </a:r>
            <a:r>
              <a:rPr lang="en-US" spc="-25" dirty="0">
                <a:cs typeface="Times New Roman" panose="02020603050405020304" pitchFamily="18" charset="0"/>
              </a:rPr>
              <a:t> </a:t>
            </a:r>
            <a:r>
              <a:rPr lang="en-US" spc="-150" dirty="0">
                <a:cs typeface="Times New Roman" panose="02020603050405020304" pitchFamily="18" charset="0"/>
              </a:rPr>
              <a:t>Events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35" dirty="0">
                <a:cs typeface="Times New Roman" panose="02020603050405020304" pitchFamily="18" charset="0"/>
              </a:rPr>
              <a:t>Of</a:t>
            </a:r>
            <a:r>
              <a:rPr lang="en-US" spc="-20" dirty="0">
                <a:cs typeface="Times New Roman" panose="02020603050405020304" pitchFamily="18" charset="0"/>
              </a:rPr>
              <a:t> </a:t>
            </a:r>
            <a:r>
              <a:rPr lang="en-US" spc="-170" dirty="0">
                <a:cs typeface="Times New Roman" panose="02020603050405020304" pitchFamily="18" charset="0"/>
              </a:rPr>
              <a:t>Inflammation</a:t>
            </a:r>
            <a:r>
              <a:rPr lang="en-US" spc="-15" dirty="0">
                <a:cs typeface="Times New Roman" panose="02020603050405020304" pitchFamily="18" charset="0"/>
              </a:rPr>
              <a:t> </a:t>
            </a:r>
            <a:r>
              <a:rPr lang="en-US" spc="-165" dirty="0">
                <a:cs typeface="Times New Roman" panose="02020603050405020304" pitchFamily="18" charset="0"/>
              </a:rPr>
              <a:t>And</a:t>
            </a:r>
            <a:r>
              <a:rPr lang="en-US" spc="-30" dirty="0">
                <a:cs typeface="Times New Roman" panose="02020603050405020304" pitchFamily="18" charset="0"/>
              </a:rPr>
              <a:t> </a:t>
            </a:r>
            <a:r>
              <a:rPr lang="en-US" spc="-125" dirty="0">
                <a:cs typeface="Times New Roman" panose="02020603050405020304" pitchFamily="18" charset="0"/>
              </a:rPr>
              <a:t>Describe</a:t>
            </a:r>
            <a:r>
              <a:rPr lang="en-US" spc="-15" dirty="0">
                <a:cs typeface="Times New Roman" panose="02020603050405020304" pitchFamily="18" charset="0"/>
              </a:rPr>
              <a:t> </a:t>
            </a:r>
            <a:r>
              <a:rPr lang="en-US" spc="-60" dirty="0">
                <a:cs typeface="Times New Roman" panose="02020603050405020304" pitchFamily="18" charset="0"/>
              </a:rPr>
              <a:t>The </a:t>
            </a:r>
            <a:r>
              <a:rPr lang="en-US" spc="-145" dirty="0">
                <a:cs typeface="Times New Roman" panose="02020603050405020304" pitchFamily="18" charset="0"/>
              </a:rPr>
              <a:t>Underlying</a:t>
            </a:r>
            <a:r>
              <a:rPr lang="en-US" spc="30" dirty="0">
                <a:cs typeface="Times New Roman" panose="02020603050405020304" pitchFamily="18" charset="0"/>
              </a:rPr>
              <a:t> </a:t>
            </a:r>
            <a:r>
              <a:rPr lang="en-US" spc="-155" dirty="0">
                <a:cs typeface="Times New Roman" panose="02020603050405020304" pitchFamily="18" charset="0"/>
              </a:rPr>
              <a:t>Pathological</a:t>
            </a:r>
            <a:r>
              <a:rPr lang="en-US" spc="35" dirty="0">
                <a:cs typeface="Times New Roman" panose="02020603050405020304" pitchFamily="18" charset="0"/>
              </a:rPr>
              <a:t> </a:t>
            </a:r>
            <a:r>
              <a:rPr lang="en-US" spc="-65" dirty="0">
                <a:cs typeface="Times New Roman" panose="02020603050405020304" pitchFamily="18" charset="0"/>
              </a:rPr>
              <a:t>Mechanisms.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792E-9305-45AE-9026-4367187E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Introduction</a:t>
            </a:r>
            <a:endParaRPr lang="en-PK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/>
          </a:bodyPr>
          <a:lstStyle/>
          <a:p>
            <a:pPr algn="just">
              <a:buClr>
                <a:srgbClr val="008000"/>
              </a:buClr>
            </a:pPr>
            <a:r>
              <a:rPr lang="en-US" sz="2700" dirty="0">
                <a:latin typeface="+mj-lt"/>
              </a:rPr>
              <a:t>Inflammation is defined as the local response of living mammalian tissue to injury due to any agent.</a:t>
            </a:r>
          </a:p>
          <a:p>
            <a:pPr algn="just">
              <a:buClr>
                <a:srgbClr val="008000"/>
              </a:buClr>
            </a:pPr>
            <a:r>
              <a:rPr lang="en-US" sz="2700" dirty="0">
                <a:latin typeface="+mj-lt"/>
              </a:rPr>
              <a:t>Body defense reaction-eliminate or limit the spread of injurious agent.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454BDB-7090-4B6A-9CA6-4D701377DDEA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FC9C7-A35B-6025-DEF0-E0F08C57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423" t="35451" r="8930" b="23973"/>
          <a:stretch/>
        </p:blipFill>
        <p:spPr>
          <a:xfrm>
            <a:off x="5985387" y="1752600"/>
            <a:ext cx="3124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524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/>
              <a:t>Cause Of Inflammation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700" dirty="0"/>
              <a:t>Infective agents like bacteria virus and their toxins, fungi, parasites.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Immunological agents like cell-mediated and antigen antibody reactions.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Physical agents like heat, cold, radiation, mechanical trauma.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Chemical agents like organic and inorganic poisons.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Inert materials such as foreign bodies.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E93E0-C21B-40DC-AEE3-6AB70D0A78EA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E5797-93D3-2BB5-6EA3-32747B918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602007-1E3C-2885-9B68-DA2569D8F8C7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18711219-A411-3C5B-4FD0-0DCFF1D75115}"/>
              </a:ext>
            </a:extLst>
          </p:cNvPr>
          <p:cNvPicPr/>
          <p:nvPr/>
        </p:nvPicPr>
        <p:blipFill>
          <a:blip r:embed="rId2" cstate="print"/>
          <a:srcRect l="21250" t="4570" r="15625"/>
          <a:stretch/>
        </p:blipFill>
        <p:spPr>
          <a:xfrm>
            <a:off x="723900" y="762000"/>
            <a:ext cx="7696200" cy="61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8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8C86AEF8-39DB-61DC-02FE-F5E78A07CE98}"/>
              </a:ext>
            </a:extLst>
          </p:cNvPr>
          <p:cNvPicPr/>
          <p:nvPr/>
        </p:nvPicPr>
        <p:blipFill>
          <a:blip r:embed="rId2" cstate="print"/>
          <a:srcRect t="18674" r="625"/>
          <a:stretch/>
        </p:blipFill>
        <p:spPr>
          <a:xfrm>
            <a:off x="0" y="1280654"/>
            <a:ext cx="9144000" cy="557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3D0BC6-0EB2-6706-C4FF-C81C2F068B37}"/>
              </a:ext>
            </a:extLst>
          </p:cNvPr>
          <p:cNvSpPr txBox="1"/>
          <p:nvPr/>
        </p:nvSpPr>
        <p:spPr>
          <a:xfrm>
            <a:off x="4114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4BF7B-90C7-8BA1-2A85-DDC1EEBBD2E3}"/>
              </a:ext>
            </a:extLst>
          </p:cNvPr>
          <p:cNvSpPr txBox="1"/>
          <p:nvPr/>
        </p:nvSpPr>
        <p:spPr>
          <a:xfrm rot="10800000" flipH="1" flipV="1">
            <a:off x="685800" y="4572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Cardinal Clinical Signs Of Acute Inflammation</a:t>
            </a:r>
            <a:endParaRPr lang="en-PK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48BAE-3BA2-2D47-39B5-6926C0C66C3F}"/>
              </a:ext>
            </a:extLst>
          </p:cNvPr>
          <p:cNvSpPr txBox="1"/>
          <p:nvPr/>
        </p:nvSpPr>
        <p:spPr>
          <a:xfrm>
            <a:off x="76200" y="22518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SUBJECT</a:t>
            </a:r>
            <a:endParaRPr lang="en-PK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361</TotalTime>
  <Words>1081</Words>
  <Application>Microsoft Office PowerPoint</Application>
  <PresentationFormat>On-screen Show (4:3)</PresentationFormat>
  <Paragraphs>189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 MT</vt:lpstr>
      <vt:lpstr>Book Antiqua</vt:lpstr>
      <vt:lpstr>Calibri</vt:lpstr>
      <vt:lpstr>Courier New</vt:lpstr>
      <vt:lpstr>Tahoma</vt:lpstr>
      <vt:lpstr>Times New Roman</vt:lpstr>
      <vt:lpstr>Office Theme</vt:lpstr>
      <vt:lpstr>PowerPoint Presentation</vt:lpstr>
      <vt:lpstr>Foundation Module_1 Acute Inflammation Vascular Event</vt:lpstr>
      <vt:lpstr>PowerPoint Presentation</vt:lpstr>
      <vt:lpstr>PowerPoint Presentation</vt:lpstr>
      <vt:lpstr>Learning Objectives</vt:lpstr>
      <vt:lpstr>Introduction</vt:lpstr>
      <vt:lpstr>Cause Of Inflammation</vt:lpstr>
      <vt:lpstr>PowerPoint Presentation</vt:lpstr>
      <vt:lpstr>PowerPoint Presentation</vt:lpstr>
      <vt:lpstr>Types Of Inflammation</vt:lpstr>
      <vt:lpstr>Introduction Of Inflammation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7</dc:creator>
  <cp:lastModifiedBy>sammarfatima93@gmail.com</cp:lastModifiedBy>
  <cp:revision>99</cp:revision>
  <dcterms:created xsi:type="dcterms:W3CDTF">2006-08-16T00:00:00Z</dcterms:created>
  <dcterms:modified xsi:type="dcterms:W3CDTF">2025-02-12T17:43:53Z</dcterms:modified>
</cp:coreProperties>
</file>