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720" r:id="rId1"/>
  </p:sldMasterIdLst>
  <p:notesMasterIdLst>
    <p:notesMasterId r:id="rId42"/>
  </p:notesMasterIdLst>
  <p:handoutMasterIdLst>
    <p:handoutMasterId r:id="rId43"/>
  </p:handoutMasterIdLst>
  <p:sldIdLst>
    <p:sldId id="340" r:id="rId2"/>
    <p:sldId id="581" r:id="rId3"/>
    <p:sldId id="405" r:id="rId4"/>
    <p:sldId id="589" r:id="rId5"/>
    <p:sldId id="419" r:id="rId6"/>
    <p:sldId id="584" r:id="rId7"/>
    <p:sldId id="421" r:id="rId8"/>
    <p:sldId id="488" r:id="rId9"/>
    <p:sldId id="489" r:id="rId10"/>
    <p:sldId id="490" r:id="rId11"/>
    <p:sldId id="263" r:id="rId12"/>
    <p:sldId id="265" r:id="rId13"/>
    <p:sldId id="590" r:id="rId14"/>
    <p:sldId id="269" r:id="rId15"/>
    <p:sldId id="296" r:id="rId16"/>
    <p:sldId id="592" r:id="rId17"/>
    <p:sldId id="301" r:id="rId18"/>
    <p:sldId id="593" r:id="rId19"/>
    <p:sldId id="497" r:id="rId20"/>
    <p:sldId id="498" r:id="rId21"/>
    <p:sldId id="500" r:id="rId22"/>
    <p:sldId id="501" r:id="rId23"/>
    <p:sldId id="502" r:id="rId24"/>
    <p:sldId id="508" r:id="rId25"/>
    <p:sldId id="522" r:id="rId26"/>
    <p:sldId id="523" r:id="rId27"/>
    <p:sldId id="524" r:id="rId28"/>
    <p:sldId id="525" r:id="rId29"/>
    <p:sldId id="528" r:id="rId30"/>
    <p:sldId id="559" r:id="rId31"/>
    <p:sldId id="579" r:id="rId32"/>
    <p:sldId id="555" r:id="rId33"/>
    <p:sldId id="529" r:id="rId34"/>
    <p:sldId id="530" r:id="rId35"/>
    <p:sldId id="531" r:id="rId36"/>
    <p:sldId id="580" r:id="rId37"/>
    <p:sldId id="534" r:id="rId38"/>
    <p:sldId id="485" r:id="rId39"/>
    <p:sldId id="574" r:id="rId40"/>
    <p:sldId id="587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29" autoAdjust="0"/>
    <p:restoredTop sz="93011" autoAdjust="0"/>
  </p:normalViewPr>
  <p:slideViewPr>
    <p:cSldViewPr>
      <p:cViewPr>
        <p:scale>
          <a:sx n="64" d="100"/>
          <a:sy n="64" d="100"/>
        </p:scale>
        <p:origin x="154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CEBA05-2F10-437E-89B2-54F4D9FAF478}" type="doc">
      <dgm:prSet loTypeId="urn:microsoft.com/office/officeart/2005/8/layout/gear1#1" loCatId="cycle" qsTypeId="urn:microsoft.com/office/officeart/2005/8/quickstyle/3d5" qsCatId="3D" csTypeId="urn:microsoft.com/office/officeart/2005/8/colors/colorful4" csCatId="colorful" phldr="1"/>
      <dgm:spPr/>
    </dgm:pt>
    <dgm:pt modelId="{DACAB5BA-B8B4-4D66-8B11-1D02259E020B}">
      <dgm:prSet phldrT="[Text]"/>
      <dgm:spPr/>
      <dgm:t>
        <a:bodyPr/>
        <a:lstStyle/>
        <a:p>
          <a:pPr algn="ctr"/>
          <a:r>
            <a:rPr lang="en-US" b="1" dirty="0">
              <a:latin typeface="Arial Black" pitchFamily="34" charset="0"/>
            </a:rPr>
            <a:t>Wisdom</a:t>
          </a:r>
        </a:p>
      </dgm:t>
    </dgm:pt>
    <dgm:pt modelId="{D76093C5-B96B-4182-8418-CFDB341D2418}" type="parTrans" cxnId="{0F63D9BC-9028-4C84-92D9-B4BDAB4F1E91}">
      <dgm:prSet/>
      <dgm:spPr/>
      <dgm:t>
        <a:bodyPr/>
        <a:lstStyle/>
        <a:p>
          <a:pPr algn="ctr"/>
          <a:endParaRPr lang="en-US"/>
        </a:p>
      </dgm:t>
    </dgm:pt>
    <dgm:pt modelId="{23718C41-0A1F-40BF-86BE-8A5476EC271E}" type="sibTrans" cxnId="{0F63D9BC-9028-4C84-92D9-B4BDAB4F1E91}">
      <dgm:prSet/>
      <dgm:spPr/>
      <dgm:t>
        <a:bodyPr/>
        <a:lstStyle/>
        <a:p>
          <a:pPr algn="ctr"/>
          <a:endParaRPr lang="en-US"/>
        </a:p>
      </dgm:t>
    </dgm:pt>
    <dgm:pt modelId="{663C1E13-76F9-4B70-A2F2-CA23180743CE}">
      <dgm:prSet phldrT="[Text]"/>
      <dgm:spPr/>
      <dgm:t>
        <a:bodyPr/>
        <a:lstStyle/>
        <a:p>
          <a:pPr algn="ctr"/>
          <a:r>
            <a:rPr lang="en-US" dirty="0">
              <a:latin typeface="Arial Black" pitchFamily="34" charset="0"/>
            </a:rPr>
            <a:t>Truth</a:t>
          </a:r>
          <a:r>
            <a:rPr lang="en-US" dirty="0"/>
            <a:t> </a:t>
          </a:r>
        </a:p>
      </dgm:t>
    </dgm:pt>
    <dgm:pt modelId="{637C3D51-3F4B-4277-8185-724806355FF8}" type="parTrans" cxnId="{32FAE72D-29B2-4404-A917-2C4136EE3C4F}">
      <dgm:prSet/>
      <dgm:spPr/>
      <dgm:t>
        <a:bodyPr/>
        <a:lstStyle/>
        <a:p>
          <a:pPr algn="ctr"/>
          <a:endParaRPr lang="en-US"/>
        </a:p>
      </dgm:t>
    </dgm:pt>
    <dgm:pt modelId="{188C389E-9423-41DE-9C5E-D4A7E95C7E62}" type="sibTrans" cxnId="{32FAE72D-29B2-4404-A917-2C4136EE3C4F}">
      <dgm:prSet/>
      <dgm:spPr/>
      <dgm:t>
        <a:bodyPr/>
        <a:lstStyle/>
        <a:p>
          <a:pPr algn="ctr"/>
          <a:endParaRPr lang="en-US"/>
        </a:p>
      </dgm:t>
    </dgm:pt>
    <dgm:pt modelId="{399ACE2F-90C5-48B1-9E65-700A32562848}">
      <dgm:prSet phldrT="[Text]"/>
      <dgm:spPr/>
      <dgm:t>
        <a:bodyPr/>
        <a:lstStyle/>
        <a:p>
          <a:pPr algn="ctr"/>
          <a:r>
            <a:rPr lang="en-US" b="1" dirty="0">
              <a:latin typeface="Arial Black" pitchFamily="34" charset="0"/>
            </a:rPr>
            <a:t>Servic</a:t>
          </a:r>
          <a:r>
            <a:rPr lang="en-US" dirty="0">
              <a:latin typeface="Arial Black" pitchFamily="34" charset="0"/>
            </a:rPr>
            <a:t>e</a:t>
          </a:r>
          <a:r>
            <a:rPr lang="en-US" dirty="0"/>
            <a:t> </a:t>
          </a:r>
        </a:p>
      </dgm:t>
    </dgm:pt>
    <dgm:pt modelId="{1911F9CB-1EEA-4FFD-A302-90DCBC7D11BE}" type="parTrans" cxnId="{7C4913C1-9DC8-4658-A4FC-A894F8F82CF0}">
      <dgm:prSet/>
      <dgm:spPr/>
      <dgm:t>
        <a:bodyPr/>
        <a:lstStyle/>
        <a:p>
          <a:pPr algn="ctr"/>
          <a:endParaRPr lang="en-US"/>
        </a:p>
      </dgm:t>
    </dgm:pt>
    <dgm:pt modelId="{DA82EADB-2721-42A0-95EA-F9B5521A38A6}" type="sibTrans" cxnId="{7C4913C1-9DC8-4658-A4FC-A894F8F82CF0}">
      <dgm:prSet/>
      <dgm:spPr/>
      <dgm:t>
        <a:bodyPr/>
        <a:lstStyle/>
        <a:p>
          <a:pPr algn="ctr"/>
          <a:endParaRPr lang="en-US"/>
        </a:p>
      </dgm:t>
    </dgm:pt>
    <dgm:pt modelId="{5ED88519-AC6C-4AA3-B76D-812B93A167E4}" type="pres">
      <dgm:prSet presAssocID="{F9CEBA05-2F10-437E-89B2-54F4D9FAF478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87622A90-D0D8-4EA3-BC0D-D537801AF2B1}" type="pres">
      <dgm:prSet presAssocID="{DACAB5BA-B8B4-4D66-8B11-1D02259E020B}" presName="gear1" presStyleLbl="node1" presStyleIdx="0" presStyleCnt="3" custLinFactNeighborX="-220" custLinFactNeighborY="-220">
        <dgm:presLayoutVars>
          <dgm:chMax val="1"/>
          <dgm:bulletEnabled val="1"/>
        </dgm:presLayoutVars>
      </dgm:prSet>
      <dgm:spPr/>
    </dgm:pt>
    <dgm:pt modelId="{B6B6B41B-120B-4968-AB6A-FC6E7C8EF3C0}" type="pres">
      <dgm:prSet presAssocID="{DACAB5BA-B8B4-4D66-8B11-1D02259E020B}" presName="gear1srcNode" presStyleLbl="node1" presStyleIdx="0" presStyleCnt="3"/>
      <dgm:spPr/>
    </dgm:pt>
    <dgm:pt modelId="{8BC64EA7-2794-42B6-96C9-F39A52CB985A}" type="pres">
      <dgm:prSet presAssocID="{DACAB5BA-B8B4-4D66-8B11-1D02259E020B}" presName="gear1dstNode" presStyleLbl="node1" presStyleIdx="0" presStyleCnt="3"/>
      <dgm:spPr/>
    </dgm:pt>
    <dgm:pt modelId="{93300324-D62F-4E58-B882-734182BDB462}" type="pres">
      <dgm:prSet presAssocID="{663C1E13-76F9-4B70-A2F2-CA23180743CE}" presName="gear2" presStyleLbl="node1" presStyleIdx="1" presStyleCnt="3">
        <dgm:presLayoutVars>
          <dgm:chMax val="1"/>
          <dgm:bulletEnabled val="1"/>
        </dgm:presLayoutVars>
      </dgm:prSet>
      <dgm:spPr/>
    </dgm:pt>
    <dgm:pt modelId="{B9330EE9-43E4-4FD4-8144-E92B1DD0FCDF}" type="pres">
      <dgm:prSet presAssocID="{663C1E13-76F9-4B70-A2F2-CA23180743CE}" presName="gear2srcNode" presStyleLbl="node1" presStyleIdx="1" presStyleCnt="3"/>
      <dgm:spPr/>
    </dgm:pt>
    <dgm:pt modelId="{4822A78E-EAEC-401F-941A-3A84E13E2357}" type="pres">
      <dgm:prSet presAssocID="{663C1E13-76F9-4B70-A2F2-CA23180743CE}" presName="gear2dstNode" presStyleLbl="node1" presStyleIdx="1" presStyleCnt="3"/>
      <dgm:spPr/>
    </dgm:pt>
    <dgm:pt modelId="{59EDF28D-6C67-49D0-B5A1-DE5C3CBA2292}" type="pres">
      <dgm:prSet presAssocID="{399ACE2F-90C5-48B1-9E65-700A32562848}" presName="gear3" presStyleLbl="node1" presStyleIdx="2" presStyleCnt="3"/>
      <dgm:spPr/>
    </dgm:pt>
    <dgm:pt modelId="{23DC08E4-3725-4448-BFFF-1CCEA2F2987E}" type="pres">
      <dgm:prSet presAssocID="{399ACE2F-90C5-48B1-9E65-700A32562848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7D3EFDB4-E5D1-439A-86D8-1FCF80D959BA}" type="pres">
      <dgm:prSet presAssocID="{399ACE2F-90C5-48B1-9E65-700A32562848}" presName="gear3srcNode" presStyleLbl="node1" presStyleIdx="2" presStyleCnt="3"/>
      <dgm:spPr/>
    </dgm:pt>
    <dgm:pt modelId="{9815588C-16D0-4475-B64C-847FC87C8C32}" type="pres">
      <dgm:prSet presAssocID="{399ACE2F-90C5-48B1-9E65-700A32562848}" presName="gear3dstNode" presStyleLbl="node1" presStyleIdx="2" presStyleCnt="3"/>
      <dgm:spPr/>
    </dgm:pt>
    <dgm:pt modelId="{398423B3-DD54-4226-99D7-017EFC1488DF}" type="pres">
      <dgm:prSet presAssocID="{23718C41-0A1F-40BF-86BE-8A5476EC271E}" presName="connector1" presStyleLbl="sibTrans2D1" presStyleIdx="0" presStyleCnt="3"/>
      <dgm:spPr/>
    </dgm:pt>
    <dgm:pt modelId="{6DF3A3A0-5919-4E69-80DD-61760D6340A0}" type="pres">
      <dgm:prSet presAssocID="{188C389E-9423-41DE-9C5E-D4A7E95C7E62}" presName="connector2" presStyleLbl="sibTrans2D1" presStyleIdx="1" presStyleCnt="3"/>
      <dgm:spPr/>
    </dgm:pt>
    <dgm:pt modelId="{A09CEA93-9338-4361-A5E6-CF85B6019F5A}" type="pres">
      <dgm:prSet presAssocID="{DA82EADB-2721-42A0-95EA-F9B5521A38A6}" presName="connector3" presStyleLbl="sibTrans2D1" presStyleIdx="2" presStyleCnt="3"/>
      <dgm:spPr/>
    </dgm:pt>
  </dgm:ptLst>
  <dgm:cxnLst>
    <dgm:cxn modelId="{17623212-9C52-4B97-A93F-581E50A0EE7B}" type="presOf" srcId="{DACAB5BA-B8B4-4D66-8B11-1D02259E020B}" destId="{8BC64EA7-2794-42B6-96C9-F39A52CB985A}" srcOrd="2" destOrd="0" presId="urn:microsoft.com/office/officeart/2005/8/layout/gear1#1"/>
    <dgm:cxn modelId="{E4A97E14-7D05-4D68-BAE4-4AC1811FFA38}" type="presOf" srcId="{DA82EADB-2721-42A0-95EA-F9B5521A38A6}" destId="{A09CEA93-9338-4361-A5E6-CF85B6019F5A}" srcOrd="0" destOrd="0" presId="urn:microsoft.com/office/officeart/2005/8/layout/gear1#1"/>
    <dgm:cxn modelId="{0A31D815-D077-4866-A600-165E070A2D6F}" type="presOf" srcId="{F9CEBA05-2F10-437E-89B2-54F4D9FAF478}" destId="{5ED88519-AC6C-4AA3-B76D-812B93A167E4}" srcOrd="0" destOrd="0" presId="urn:microsoft.com/office/officeart/2005/8/layout/gear1#1"/>
    <dgm:cxn modelId="{A0416A29-364E-458C-90C5-1284F3C404E9}" type="presOf" srcId="{663C1E13-76F9-4B70-A2F2-CA23180743CE}" destId="{4822A78E-EAEC-401F-941A-3A84E13E2357}" srcOrd="2" destOrd="0" presId="urn:microsoft.com/office/officeart/2005/8/layout/gear1#1"/>
    <dgm:cxn modelId="{32FAE72D-29B2-4404-A917-2C4136EE3C4F}" srcId="{F9CEBA05-2F10-437E-89B2-54F4D9FAF478}" destId="{663C1E13-76F9-4B70-A2F2-CA23180743CE}" srcOrd="1" destOrd="0" parTransId="{637C3D51-3F4B-4277-8185-724806355FF8}" sibTransId="{188C389E-9423-41DE-9C5E-D4A7E95C7E62}"/>
    <dgm:cxn modelId="{8DEEF35F-B436-4B54-B7F8-F04A2A69F5A6}" type="presOf" srcId="{188C389E-9423-41DE-9C5E-D4A7E95C7E62}" destId="{6DF3A3A0-5919-4E69-80DD-61760D6340A0}" srcOrd="0" destOrd="0" presId="urn:microsoft.com/office/officeart/2005/8/layout/gear1#1"/>
    <dgm:cxn modelId="{4A9FFF58-7BC4-4C65-9759-C9C669FC2B76}" type="presOf" srcId="{DACAB5BA-B8B4-4D66-8B11-1D02259E020B}" destId="{B6B6B41B-120B-4968-AB6A-FC6E7C8EF3C0}" srcOrd="1" destOrd="0" presId="urn:microsoft.com/office/officeart/2005/8/layout/gear1#1"/>
    <dgm:cxn modelId="{CD461FA2-0710-4EF6-AA5F-BD774C121CA7}" type="presOf" srcId="{399ACE2F-90C5-48B1-9E65-700A32562848}" destId="{7D3EFDB4-E5D1-439A-86D8-1FCF80D959BA}" srcOrd="2" destOrd="0" presId="urn:microsoft.com/office/officeart/2005/8/layout/gear1#1"/>
    <dgm:cxn modelId="{0F63D9BC-9028-4C84-92D9-B4BDAB4F1E91}" srcId="{F9CEBA05-2F10-437E-89B2-54F4D9FAF478}" destId="{DACAB5BA-B8B4-4D66-8B11-1D02259E020B}" srcOrd="0" destOrd="0" parTransId="{D76093C5-B96B-4182-8418-CFDB341D2418}" sibTransId="{23718C41-0A1F-40BF-86BE-8A5476EC271E}"/>
    <dgm:cxn modelId="{EC63EEBE-12D9-4B46-A3D6-28286309B01D}" type="presOf" srcId="{DACAB5BA-B8B4-4D66-8B11-1D02259E020B}" destId="{87622A90-D0D8-4EA3-BC0D-D537801AF2B1}" srcOrd="0" destOrd="0" presId="urn:microsoft.com/office/officeart/2005/8/layout/gear1#1"/>
    <dgm:cxn modelId="{7C4913C1-9DC8-4658-A4FC-A894F8F82CF0}" srcId="{F9CEBA05-2F10-437E-89B2-54F4D9FAF478}" destId="{399ACE2F-90C5-48B1-9E65-700A32562848}" srcOrd="2" destOrd="0" parTransId="{1911F9CB-1EEA-4FFD-A302-90DCBC7D11BE}" sibTransId="{DA82EADB-2721-42A0-95EA-F9B5521A38A6}"/>
    <dgm:cxn modelId="{ED902FCE-FC6D-4D59-A8C3-CAA6A78FCEEC}" type="presOf" srcId="{399ACE2F-90C5-48B1-9E65-700A32562848}" destId="{23DC08E4-3725-4448-BFFF-1CCEA2F2987E}" srcOrd="1" destOrd="0" presId="urn:microsoft.com/office/officeart/2005/8/layout/gear1#1"/>
    <dgm:cxn modelId="{5990A8E9-7068-4CD0-BDC1-650288BAF401}" type="presOf" srcId="{663C1E13-76F9-4B70-A2F2-CA23180743CE}" destId="{B9330EE9-43E4-4FD4-8144-E92B1DD0FCDF}" srcOrd="1" destOrd="0" presId="urn:microsoft.com/office/officeart/2005/8/layout/gear1#1"/>
    <dgm:cxn modelId="{9A0FA2F0-3016-4FA6-B4C5-E56783E79BCF}" type="presOf" srcId="{399ACE2F-90C5-48B1-9E65-700A32562848}" destId="{59EDF28D-6C67-49D0-B5A1-DE5C3CBA2292}" srcOrd="0" destOrd="0" presId="urn:microsoft.com/office/officeart/2005/8/layout/gear1#1"/>
    <dgm:cxn modelId="{EEB57BF3-C8C3-4D26-B720-6A2822B576FB}" type="presOf" srcId="{399ACE2F-90C5-48B1-9E65-700A32562848}" destId="{9815588C-16D0-4475-B64C-847FC87C8C32}" srcOrd="3" destOrd="0" presId="urn:microsoft.com/office/officeart/2005/8/layout/gear1#1"/>
    <dgm:cxn modelId="{0C255DF6-A053-4031-BF78-2222755ED1B9}" type="presOf" srcId="{663C1E13-76F9-4B70-A2F2-CA23180743CE}" destId="{93300324-D62F-4E58-B882-734182BDB462}" srcOrd="0" destOrd="0" presId="urn:microsoft.com/office/officeart/2005/8/layout/gear1#1"/>
    <dgm:cxn modelId="{E633DDFA-2095-473F-876E-4E0B2BFEEFF6}" type="presOf" srcId="{23718C41-0A1F-40BF-86BE-8A5476EC271E}" destId="{398423B3-DD54-4226-99D7-017EFC1488DF}" srcOrd="0" destOrd="0" presId="urn:microsoft.com/office/officeart/2005/8/layout/gear1#1"/>
    <dgm:cxn modelId="{1C705BF0-F7A3-4A41-98DE-5AA498EC2268}" type="presParOf" srcId="{5ED88519-AC6C-4AA3-B76D-812B93A167E4}" destId="{87622A90-D0D8-4EA3-BC0D-D537801AF2B1}" srcOrd="0" destOrd="0" presId="urn:microsoft.com/office/officeart/2005/8/layout/gear1#1"/>
    <dgm:cxn modelId="{5266FA23-4487-4733-8F43-10B4A20688EF}" type="presParOf" srcId="{5ED88519-AC6C-4AA3-B76D-812B93A167E4}" destId="{B6B6B41B-120B-4968-AB6A-FC6E7C8EF3C0}" srcOrd="1" destOrd="0" presId="urn:microsoft.com/office/officeart/2005/8/layout/gear1#1"/>
    <dgm:cxn modelId="{23C721C6-4DD1-49A5-A0CC-65BFB64A7E75}" type="presParOf" srcId="{5ED88519-AC6C-4AA3-B76D-812B93A167E4}" destId="{8BC64EA7-2794-42B6-96C9-F39A52CB985A}" srcOrd="2" destOrd="0" presId="urn:microsoft.com/office/officeart/2005/8/layout/gear1#1"/>
    <dgm:cxn modelId="{08D4CDD4-CF96-43E9-B573-3FB26B41DE0C}" type="presParOf" srcId="{5ED88519-AC6C-4AA3-B76D-812B93A167E4}" destId="{93300324-D62F-4E58-B882-734182BDB462}" srcOrd="3" destOrd="0" presId="urn:microsoft.com/office/officeart/2005/8/layout/gear1#1"/>
    <dgm:cxn modelId="{0C03EB2A-BA9F-4177-9C0D-A92A2D112A1E}" type="presParOf" srcId="{5ED88519-AC6C-4AA3-B76D-812B93A167E4}" destId="{B9330EE9-43E4-4FD4-8144-E92B1DD0FCDF}" srcOrd="4" destOrd="0" presId="urn:microsoft.com/office/officeart/2005/8/layout/gear1#1"/>
    <dgm:cxn modelId="{B7789E63-81C6-41C0-A5D9-387B1A51717B}" type="presParOf" srcId="{5ED88519-AC6C-4AA3-B76D-812B93A167E4}" destId="{4822A78E-EAEC-401F-941A-3A84E13E2357}" srcOrd="5" destOrd="0" presId="urn:microsoft.com/office/officeart/2005/8/layout/gear1#1"/>
    <dgm:cxn modelId="{830F74C4-09BC-4E6A-ABCE-5808A3EAE773}" type="presParOf" srcId="{5ED88519-AC6C-4AA3-B76D-812B93A167E4}" destId="{59EDF28D-6C67-49D0-B5A1-DE5C3CBA2292}" srcOrd="6" destOrd="0" presId="urn:microsoft.com/office/officeart/2005/8/layout/gear1#1"/>
    <dgm:cxn modelId="{92E21763-77DE-4C9D-A499-28DE0AED0A6E}" type="presParOf" srcId="{5ED88519-AC6C-4AA3-B76D-812B93A167E4}" destId="{23DC08E4-3725-4448-BFFF-1CCEA2F2987E}" srcOrd="7" destOrd="0" presId="urn:microsoft.com/office/officeart/2005/8/layout/gear1#1"/>
    <dgm:cxn modelId="{E00C3D16-7BB4-47D7-9337-A6DC556836A3}" type="presParOf" srcId="{5ED88519-AC6C-4AA3-B76D-812B93A167E4}" destId="{7D3EFDB4-E5D1-439A-86D8-1FCF80D959BA}" srcOrd="8" destOrd="0" presId="urn:microsoft.com/office/officeart/2005/8/layout/gear1#1"/>
    <dgm:cxn modelId="{B1A8B9D7-A8F9-4D92-9BB0-4672EC454C94}" type="presParOf" srcId="{5ED88519-AC6C-4AA3-B76D-812B93A167E4}" destId="{9815588C-16D0-4475-B64C-847FC87C8C32}" srcOrd="9" destOrd="0" presId="urn:microsoft.com/office/officeart/2005/8/layout/gear1#1"/>
    <dgm:cxn modelId="{FFB249CB-C123-4064-A0AD-BE7A0B9EF2A4}" type="presParOf" srcId="{5ED88519-AC6C-4AA3-B76D-812B93A167E4}" destId="{398423B3-DD54-4226-99D7-017EFC1488DF}" srcOrd="10" destOrd="0" presId="urn:microsoft.com/office/officeart/2005/8/layout/gear1#1"/>
    <dgm:cxn modelId="{00DCB96D-7544-4E39-9DB2-EC33C479AC4C}" type="presParOf" srcId="{5ED88519-AC6C-4AA3-B76D-812B93A167E4}" destId="{6DF3A3A0-5919-4E69-80DD-61760D6340A0}" srcOrd="11" destOrd="0" presId="urn:microsoft.com/office/officeart/2005/8/layout/gear1#1"/>
    <dgm:cxn modelId="{A941BE95-AD73-4534-949E-F30171D085E1}" type="presParOf" srcId="{5ED88519-AC6C-4AA3-B76D-812B93A167E4}" destId="{A09CEA93-9338-4361-A5E6-CF85B6019F5A}" srcOrd="12" destOrd="0" presId="urn:microsoft.com/office/officeart/2005/8/layout/gear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B90458-5CA8-406A-8312-9F73E31912FF}" type="doc">
      <dgm:prSet loTypeId="urn:microsoft.com/office/officeart/2005/8/layout/default" loCatId="list" qsTypeId="urn:microsoft.com/office/officeart/2005/8/quickstyle/simple3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A64F4729-168B-47FF-BCC7-1E1166DD6434}">
      <dgm:prSet custT="1"/>
      <dgm:spPr>
        <a:solidFill>
          <a:schemeClr val="bg1"/>
        </a:solidFill>
      </dgm:spPr>
      <dgm:t>
        <a:bodyPr/>
        <a:lstStyle/>
        <a:p>
          <a:r>
            <a:rPr lang="en-US" sz="2800" b="1" dirty="0">
              <a:solidFill>
                <a:schemeClr val="tx1"/>
              </a:solidFill>
            </a:rPr>
            <a:t>Gamete:  </a:t>
          </a:r>
          <a:br>
            <a:rPr lang="en-US" sz="2800" dirty="0"/>
          </a:br>
          <a:r>
            <a:rPr lang="en-US" sz="2800" dirty="0"/>
            <a:t>egg or sperm</a:t>
          </a:r>
        </a:p>
      </dgm:t>
    </dgm:pt>
    <dgm:pt modelId="{70E2FBA7-C12B-4C7F-9A44-BBC654DEC263}" type="parTrans" cxnId="{7B99ABCE-1288-4230-B121-9D74753FFCC8}">
      <dgm:prSet/>
      <dgm:spPr/>
      <dgm:t>
        <a:bodyPr/>
        <a:lstStyle/>
        <a:p>
          <a:endParaRPr lang="en-US"/>
        </a:p>
      </dgm:t>
    </dgm:pt>
    <dgm:pt modelId="{E160FCE5-91CB-4CBC-893C-99133DF36353}" type="sibTrans" cxnId="{7B99ABCE-1288-4230-B121-9D74753FFCC8}">
      <dgm:prSet/>
      <dgm:spPr/>
      <dgm:t>
        <a:bodyPr/>
        <a:lstStyle/>
        <a:p>
          <a:endParaRPr lang="en-US"/>
        </a:p>
      </dgm:t>
    </dgm:pt>
    <dgm:pt modelId="{3E73E700-A083-4262-88C3-E1B71B94F51E}">
      <dgm:prSet custT="1"/>
      <dgm:spPr>
        <a:solidFill>
          <a:schemeClr val="bg1"/>
        </a:solidFill>
      </dgm:spPr>
      <dgm:t>
        <a:bodyPr/>
        <a:lstStyle/>
        <a:p>
          <a:r>
            <a:rPr lang="en-US" sz="2800" b="1" dirty="0">
              <a:solidFill>
                <a:schemeClr val="tx1"/>
              </a:solidFill>
            </a:rPr>
            <a:t>Gametogenesis:  </a:t>
          </a:r>
          <a:r>
            <a:rPr lang="en-US" sz="2800" dirty="0"/>
            <a:t>production of eggs or sperm</a:t>
          </a:r>
        </a:p>
      </dgm:t>
    </dgm:pt>
    <dgm:pt modelId="{0BB74AF4-07DF-45B1-AA95-2CC180DF93E7}" type="parTrans" cxnId="{54D9EDD2-85D9-4A7A-A736-364AF955C80B}">
      <dgm:prSet/>
      <dgm:spPr/>
      <dgm:t>
        <a:bodyPr/>
        <a:lstStyle/>
        <a:p>
          <a:endParaRPr lang="en-US"/>
        </a:p>
      </dgm:t>
    </dgm:pt>
    <dgm:pt modelId="{4ECFA739-8AC2-4011-A5C0-CD436CB85CB9}" type="sibTrans" cxnId="{54D9EDD2-85D9-4A7A-A736-364AF955C80B}">
      <dgm:prSet/>
      <dgm:spPr/>
      <dgm:t>
        <a:bodyPr/>
        <a:lstStyle/>
        <a:p>
          <a:endParaRPr lang="en-US"/>
        </a:p>
      </dgm:t>
    </dgm:pt>
    <dgm:pt modelId="{AC6D822E-CE9E-4F52-B3C7-FDA3373C97BF}">
      <dgm:prSet custT="1"/>
      <dgm:spPr>
        <a:solidFill>
          <a:schemeClr val="bg1"/>
        </a:solidFill>
      </dgm:spPr>
      <dgm:t>
        <a:bodyPr/>
        <a:lstStyle/>
        <a:p>
          <a:r>
            <a:rPr lang="en-US" sz="2800" b="1" dirty="0">
              <a:solidFill>
                <a:schemeClr val="tx1"/>
              </a:solidFill>
            </a:rPr>
            <a:t>Oogenesis:  </a:t>
          </a:r>
          <a:r>
            <a:rPr lang="en-US" sz="2800" dirty="0"/>
            <a:t>production of eggs</a:t>
          </a:r>
        </a:p>
      </dgm:t>
    </dgm:pt>
    <dgm:pt modelId="{98407D85-F403-4591-A4F2-D74B36343C24}" type="parTrans" cxnId="{E85F1366-506B-42D5-8639-B8A8C4EC7714}">
      <dgm:prSet/>
      <dgm:spPr/>
      <dgm:t>
        <a:bodyPr/>
        <a:lstStyle/>
        <a:p>
          <a:endParaRPr lang="en-US"/>
        </a:p>
      </dgm:t>
    </dgm:pt>
    <dgm:pt modelId="{8AC58AF8-120F-4918-B9B2-6A5576051FED}" type="sibTrans" cxnId="{E85F1366-506B-42D5-8639-B8A8C4EC7714}">
      <dgm:prSet/>
      <dgm:spPr/>
      <dgm:t>
        <a:bodyPr/>
        <a:lstStyle/>
        <a:p>
          <a:endParaRPr lang="en-US"/>
        </a:p>
      </dgm:t>
    </dgm:pt>
    <dgm:pt modelId="{8427963C-C826-4D8F-8380-A44A53958917}">
      <dgm:prSet custT="1"/>
      <dgm:spPr>
        <a:solidFill>
          <a:schemeClr val="bg1"/>
        </a:solidFill>
      </dgm:spPr>
      <dgm:t>
        <a:bodyPr/>
        <a:lstStyle/>
        <a:p>
          <a:r>
            <a:rPr lang="en-US" sz="2800" b="1" dirty="0">
              <a:solidFill>
                <a:schemeClr val="tx1"/>
              </a:solidFill>
            </a:rPr>
            <a:t>Spermatogenes</a:t>
          </a:r>
          <a:r>
            <a:rPr lang="en-US" sz="2800" b="1" i="0" dirty="0">
              <a:solidFill>
                <a:schemeClr val="tx1"/>
              </a:solidFill>
            </a:rPr>
            <a:t>is</a:t>
          </a:r>
          <a:r>
            <a:rPr lang="en-US" sz="2800" dirty="0"/>
            <a:t>: production of sperm</a:t>
          </a:r>
        </a:p>
      </dgm:t>
    </dgm:pt>
    <dgm:pt modelId="{2099A30D-E919-4DD8-9106-0F802503DBA0}" type="parTrans" cxnId="{EE518738-77AB-4FB2-B1AF-77B6AC34D983}">
      <dgm:prSet/>
      <dgm:spPr/>
      <dgm:t>
        <a:bodyPr/>
        <a:lstStyle/>
        <a:p>
          <a:endParaRPr lang="en-US"/>
        </a:p>
      </dgm:t>
    </dgm:pt>
    <dgm:pt modelId="{0F879E56-2DB6-4AA4-BA84-CBB36D6A03E8}" type="sibTrans" cxnId="{EE518738-77AB-4FB2-B1AF-77B6AC34D983}">
      <dgm:prSet/>
      <dgm:spPr/>
      <dgm:t>
        <a:bodyPr/>
        <a:lstStyle/>
        <a:p>
          <a:endParaRPr lang="en-US"/>
        </a:p>
      </dgm:t>
    </dgm:pt>
    <dgm:pt modelId="{8C4BF532-6B3B-4652-843F-C0152AF9C3FD}">
      <dgm:prSet custT="1"/>
      <dgm:spPr>
        <a:solidFill>
          <a:schemeClr val="bg1"/>
        </a:solidFill>
      </dgm:spPr>
      <dgm:t>
        <a:bodyPr/>
        <a:lstStyle/>
        <a:p>
          <a:r>
            <a:rPr lang="en-US" sz="2800" b="1" dirty="0">
              <a:solidFill>
                <a:schemeClr val="tx1"/>
              </a:solidFill>
            </a:rPr>
            <a:t>Spermiogenesis:  </a:t>
          </a:r>
          <a:r>
            <a:rPr lang="en-US" sz="2800" dirty="0"/>
            <a:t>differentiation of sperm morphology</a:t>
          </a:r>
        </a:p>
      </dgm:t>
    </dgm:pt>
    <dgm:pt modelId="{C6543D98-53D4-4E9E-B3ED-705940125FD3}" type="parTrans" cxnId="{78C65738-9156-4260-9FD7-84088FF8C459}">
      <dgm:prSet/>
      <dgm:spPr/>
      <dgm:t>
        <a:bodyPr/>
        <a:lstStyle/>
        <a:p>
          <a:endParaRPr lang="en-US"/>
        </a:p>
      </dgm:t>
    </dgm:pt>
    <dgm:pt modelId="{674B97C8-7DC5-4FB8-B7BD-1123E84C0CB6}" type="sibTrans" cxnId="{78C65738-9156-4260-9FD7-84088FF8C459}">
      <dgm:prSet/>
      <dgm:spPr/>
      <dgm:t>
        <a:bodyPr/>
        <a:lstStyle/>
        <a:p>
          <a:endParaRPr lang="en-US"/>
        </a:p>
      </dgm:t>
    </dgm:pt>
    <dgm:pt modelId="{E90AAFAB-9C71-42B3-AFF9-C7F52BA24EC4}">
      <dgm:prSet custT="1"/>
      <dgm:spPr>
        <a:solidFill>
          <a:schemeClr val="bg1"/>
        </a:solidFill>
      </dgm:spPr>
      <dgm:t>
        <a:bodyPr/>
        <a:lstStyle/>
        <a:p>
          <a:r>
            <a:rPr lang="en-US" sz="2800" b="1" dirty="0">
              <a:solidFill>
                <a:schemeClr val="tx1"/>
              </a:solidFill>
            </a:rPr>
            <a:t>Follicle:  </a:t>
          </a:r>
          <a:br>
            <a:rPr lang="en-US" sz="2800" dirty="0"/>
          </a:br>
          <a:r>
            <a:rPr lang="en-US" sz="2800" dirty="0"/>
            <a:t>where eggs mature in the ovary</a:t>
          </a:r>
        </a:p>
      </dgm:t>
    </dgm:pt>
    <dgm:pt modelId="{187398FD-5B94-46BE-B115-CD4A9AEDD644}" type="parTrans" cxnId="{FF0CEFBE-027B-41B1-A624-8A5707E62685}">
      <dgm:prSet/>
      <dgm:spPr/>
      <dgm:t>
        <a:bodyPr/>
        <a:lstStyle/>
        <a:p>
          <a:endParaRPr lang="en-US"/>
        </a:p>
      </dgm:t>
    </dgm:pt>
    <dgm:pt modelId="{2E2F8D1E-243B-42C9-A0C5-5020B921B3E0}" type="sibTrans" cxnId="{FF0CEFBE-027B-41B1-A624-8A5707E62685}">
      <dgm:prSet/>
      <dgm:spPr/>
      <dgm:t>
        <a:bodyPr/>
        <a:lstStyle/>
        <a:p>
          <a:endParaRPr lang="en-US"/>
        </a:p>
      </dgm:t>
    </dgm:pt>
    <dgm:pt modelId="{6CF512EE-9B1D-4A8C-8769-AA9EBA92449F}">
      <dgm:prSet custT="1"/>
      <dgm:spPr>
        <a:solidFill>
          <a:schemeClr val="bg1"/>
        </a:solidFill>
      </dgm:spPr>
      <dgm:t>
        <a:bodyPr/>
        <a:lstStyle/>
        <a:p>
          <a:r>
            <a:rPr lang="en-US" sz="2800" b="1" dirty="0">
              <a:solidFill>
                <a:schemeClr val="tx1"/>
              </a:solidFill>
            </a:rPr>
            <a:t>Ovulation:  </a:t>
          </a:r>
          <a:r>
            <a:rPr lang="en-US" sz="2800" dirty="0"/>
            <a:t>release of egg from follicle</a:t>
          </a:r>
        </a:p>
      </dgm:t>
    </dgm:pt>
    <dgm:pt modelId="{2E234701-D047-4566-943C-D0B33A359D22}" type="parTrans" cxnId="{CA89089E-5D54-4EC1-AFD1-690EB5823C86}">
      <dgm:prSet/>
      <dgm:spPr/>
      <dgm:t>
        <a:bodyPr/>
        <a:lstStyle/>
        <a:p>
          <a:endParaRPr lang="en-US"/>
        </a:p>
      </dgm:t>
    </dgm:pt>
    <dgm:pt modelId="{2C42AAC6-3D9B-4FF2-8E2F-641CAE13028F}" type="sibTrans" cxnId="{CA89089E-5D54-4EC1-AFD1-690EB5823C86}">
      <dgm:prSet/>
      <dgm:spPr/>
      <dgm:t>
        <a:bodyPr/>
        <a:lstStyle/>
        <a:p>
          <a:endParaRPr lang="en-US"/>
        </a:p>
      </dgm:t>
    </dgm:pt>
    <dgm:pt modelId="{8353E461-3DA0-483D-B445-C1AE230B3A3D}">
      <dgm:prSet custT="1"/>
      <dgm:spPr>
        <a:solidFill>
          <a:schemeClr val="bg1"/>
        </a:solidFill>
      </dgm:spPr>
      <dgm:t>
        <a:bodyPr/>
        <a:lstStyle/>
        <a:p>
          <a:r>
            <a:rPr lang="en-US" sz="2800" b="1" dirty="0">
              <a:solidFill>
                <a:schemeClr val="tx1"/>
              </a:solidFill>
            </a:rPr>
            <a:t>Polar body: </a:t>
          </a:r>
          <a:r>
            <a:rPr lang="en-US" sz="2800" dirty="0"/>
            <a:t>nonfunctional product of meiotic divisions in oogenesis</a:t>
          </a:r>
        </a:p>
      </dgm:t>
    </dgm:pt>
    <dgm:pt modelId="{B1E0AA8E-3635-4AD3-AD53-B6B69A437B7D}" type="parTrans" cxnId="{FE4E5AF3-8604-4E98-B3F2-B7C4EFD5B170}">
      <dgm:prSet/>
      <dgm:spPr/>
      <dgm:t>
        <a:bodyPr/>
        <a:lstStyle/>
        <a:p>
          <a:endParaRPr lang="en-US"/>
        </a:p>
      </dgm:t>
    </dgm:pt>
    <dgm:pt modelId="{C18BFEFB-E1E3-49F0-B062-CAFB48683210}" type="sibTrans" cxnId="{FE4E5AF3-8604-4E98-B3F2-B7C4EFD5B170}">
      <dgm:prSet/>
      <dgm:spPr/>
      <dgm:t>
        <a:bodyPr/>
        <a:lstStyle/>
        <a:p>
          <a:endParaRPr lang="en-US"/>
        </a:p>
      </dgm:t>
    </dgm:pt>
    <dgm:pt modelId="{3BC04591-D96E-4538-88D3-C79443E2CBDC}">
      <dgm:prSet custT="1"/>
      <dgm:spPr>
        <a:solidFill>
          <a:schemeClr val="bg1"/>
        </a:solidFill>
      </dgm:spPr>
      <dgm:t>
        <a:bodyPr/>
        <a:lstStyle/>
        <a:p>
          <a:r>
            <a:rPr lang="en-US" sz="2800" b="1" dirty="0">
              <a:solidFill>
                <a:schemeClr val="tx1"/>
              </a:solidFill>
            </a:rPr>
            <a:t>Zygote: </a:t>
          </a:r>
          <a:br>
            <a:rPr lang="en-US" sz="2800" dirty="0"/>
          </a:br>
          <a:r>
            <a:rPr lang="en-US" sz="2800" dirty="0"/>
            <a:t>Fertilized egg</a:t>
          </a:r>
        </a:p>
      </dgm:t>
    </dgm:pt>
    <dgm:pt modelId="{F7BD4EA4-19A8-47C9-89F8-0E3E8DFD445F}" type="parTrans" cxnId="{E88BC1F2-317B-4DB2-9619-8767EA8567D4}">
      <dgm:prSet/>
      <dgm:spPr/>
      <dgm:t>
        <a:bodyPr/>
        <a:lstStyle/>
        <a:p>
          <a:endParaRPr lang="en-US"/>
        </a:p>
      </dgm:t>
    </dgm:pt>
    <dgm:pt modelId="{B50868E9-BEAF-4244-9B84-5B9492A3BA08}" type="sibTrans" cxnId="{E88BC1F2-317B-4DB2-9619-8767EA8567D4}">
      <dgm:prSet/>
      <dgm:spPr/>
      <dgm:t>
        <a:bodyPr/>
        <a:lstStyle/>
        <a:p>
          <a:endParaRPr lang="en-US"/>
        </a:p>
      </dgm:t>
    </dgm:pt>
    <dgm:pt modelId="{C27F8198-A4CF-4DDD-9F51-26CE1AA60CEB}" type="pres">
      <dgm:prSet presAssocID="{6AB90458-5CA8-406A-8312-9F73E31912FF}" presName="diagram" presStyleCnt="0">
        <dgm:presLayoutVars>
          <dgm:dir/>
          <dgm:resizeHandles val="exact"/>
        </dgm:presLayoutVars>
      </dgm:prSet>
      <dgm:spPr/>
    </dgm:pt>
    <dgm:pt modelId="{EBC97FAB-3FDC-4614-B3B8-FB76ECCDEAE4}" type="pres">
      <dgm:prSet presAssocID="{A64F4729-168B-47FF-BCC7-1E1166DD6434}" presName="node" presStyleLbl="node1" presStyleIdx="0" presStyleCnt="9" custLinFactNeighborX="0">
        <dgm:presLayoutVars>
          <dgm:bulletEnabled val="1"/>
        </dgm:presLayoutVars>
      </dgm:prSet>
      <dgm:spPr/>
    </dgm:pt>
    <dgm:pt modelId="{507D9A81-79EC-47EC-9D42-C175FCBDEA95}" type="pres">
      <dgm:prSet presAssocID="{E160FCE5-91CB-4CBC-893C-99133DF36353}" presName="sibTrans" presStyleCnt="0"/>
      <dgm:spPr/>
    </dgm:pt>
    <dgm:pt modelId="{4CDAF99D-0E8B-476C-A12E-D1EDA2339C00}" type="pres">
      <dgm:prSet presAssocID="{3E73E700-A083-4262-88C3-E1B71B94F51E}" presName="node" presStyleLbl="node1" presStyleIdx="1" presStyleCnt="9">
        <dgm:presLayoutVars>
          <dgm:bulletEnabled val="1"/>
        </dgm:presLayoutVars>
      </dgm:prSet>
      <dgm:spPr/>
    </dgm:pt>
    <dgm:pt modelId="{20562351-12E9-4DA6-8CA0-81B4FB5E107B}" type="pres">
      <dgm:prSet presAssocID="{4ECFA739-8AC2-4011-A5C0-CD436CB85CB9}" presName="sibTrans" presStyleCnt="0"/>
      <dgm:spPr/>
    </dgm:pt>
    <dgm:pt modelId="{B0653088-230D-42B6-8AB2-8487AE3F08BB}" type="pres">
      <dgm:prSet presAssocID="{AC6D822E-CE9E-4F52-B3C7-FDA3373C97BF}" presName="node" presStyleLbl="node1" presStyleIdx="2" presStyleCnt="9">
        <dgm:presLayoutVars>
          <dgm:bulletEnabled val="1"/>
        </dgm:presLayoutVars>
      </dgm:prSet>
      <dgm:spPr/>
    </dgm:pt>
    <dgm:pt modelId="{1961D6DD-D3A4-45F6-A2B5-3E2259B0EBE8}" type="pres">
      <dgm:prSet presAssocID="{8AC58AF8-120F-4918-B9B2-6A5576051FED}" presName="sibTrans" presStyleCnt="0"/>
      <dgm:spPr/>
    </dgm:pt>
    <dgm:pt modelId="{E6E73FCD-6711-4EF9-B030-03AB8F3414AD}" type="pres">
      <dgm:prSet presAssocID="{8427963C-C826-4D8F-8380-A44A53958917}" presName="node" presStyleLbl="node1" presStyleIdx="3" presStyleCnt="9">
        <dgm:presLayoutVars>
          <dgm:bulletEnabled val="1"/>
        </dgm:presLayoutVars>
      </dgm:prSet>
      <dgm:spPr/>
    </dgm:pt>
    <dgm:pt modelId="{2E494C0B-1D0C-475D-BECF-0B65891793B6}" type="pres">
      <dgm:prSet presAssocID="{0F879E56-2DB6-4AA4-BA84-CBB36D6A03E8}" presName="sibTrans" presStyleCnt="0"/>
      <dgm:spPr/>
    </dgm:pt>
    <dgm:pt modelId="{38477D5C-05D8-4282-A3AF-4188446C1391}" type="pres">
      <dgm:prSet presAssocID="{8C4BF532-6B3B-4652-843F-C0152AF9C3FD}" presName="node" presStyleLbl="node1" presStyleIdx="4" presStyleCnt="9">
        <dgm:presLayoutVars>
          <dgm:bulletEnabled val="1"/>
        </dgm:presLayoutVars>
      </dgm:prSet>
      <dgm:spPr/>
    </dgm:pt>
    <dgm:pt modelId="{843D2F6A-542D-4B08-99A0-7F5C55C25AA5}" type="pres">
      <dgm:prSet presAssocID="{674B97C8-7DC5-4FB8-B7BD-1123E84C0CB6}" presName="sibTrans" presStyleCnt="0"/>
      <dgm:spPr/>
    </dgm:pt>
    <dgm:pt modelId="{00A703AE-0201-41CC-A68F-D61CF6EB3732}" type="pres">
      <dgm:prSet presAssocID="{E90AAFAB-9C71-42B3-AFF9-C7F52BA24EC4}" presName="node" presStyleLbl="node1" presStyleIdx="5" presStyleCnt="9">
        <dgm:presLayoutVars>
          <dgm:bulletEnabled val="1"/>
        </dgm:presLayoutVars>
      </dgm:prSet>
      <dgm:spPr/>
    </dgm:pt>
    <dgm:pt modelId="{999B07E1-558C-4422-9519-1AF0E8E6A47F}" type="pres">
      <dgm:prSet presAssocID="{2E2F8D1E-243B-42C9-A0C5-5020B921B3E0}" presName="sibTrans" presStyleCnt="0"/>
      <dgm:spPr/>
    </dgm:pt>
    <dgm:pt modelId="{C5420E1E-C6EF-4518-BE30-A2077BF61A88}" type="pres">
      <dgm:prSet presAssocID="{6CF512EE-9B1D-4A8C-8769-AA9EBA92449F}" presName="node" presStyleLbl="node1" presStyleIdx="6" presStyleCnt="9">
        <dgm:presLayoutVars>
          <dgm:bulletEnabled val="1"/>
        </dgm:presLayoutVars>
      </dgm:prSet>
      <dgm:spPr/>
    </dgm:pt>
    <dgm:pt modelId="{AD900566-A76B-4ADD-B813-69CA991C966B}" type="pres">
      <dgm:prSet presAssocID="{2C42AAC6-3D9B-4FF2-8E2F-641CAE13028F}" presName="sibTrans" presStyleCnt="0"/>
      <dgm:spPr/>
    </dgm:pt>
    <dgm:pt modelId="{C9D6973C-802A-4E31-A06C-408E0EDD07CB}" type="pres">
      <dgm:prSet presAssocID="{8353E461-3DA0-483D-B445-C1AE230B3A3D}" presName="node" presStyleLbl="node1" presStyleIdx="7" presStyleCnt="9" custScaleY="135942">
        <dgm:presLayoutVars>
          <dgm:bulletEnabled val="1"/>
        </dgm:presLayoutVars>
      </dgm:prSet>
      <dgm:spPr/>
    </dgm:pt>
    <dgm:pt modelId="{45EFD82A-6510-48C0-809D-21DDF9770A9D}" type="pres">
      <dgm:prSet presAssocID="{C18BFEFB-E1E3-49F0-B062-CAFB48683210}" presName="sibTrans" presStyleCnt="0"/>
      <dgm:spPr/>
    </dgm:pt>
    <dgm:pt modelId="{36F487DB-70B3-43C8-825D-E972386D471B}" type="pres">
      <dgm:prSet presAssocID="{3BC04591-D96E-4538-88D3-C79443E2CBDC}" presName="node" presStyleLbl="node1" presStyleIdx="8" presStyleCnt="9">
        <dgm:presLayoutVars>
          <dgm:bulletEnabled val="1"/>
        </dgm:presLayoutVars>
      </dgm:prSet>
      <dgm:spPr/>
    </dgm:pt>
  </dgm:ptLst>
  <dgm:cxnLst>
    <dgm:cxn modelId="{ACCDF806-DA56-4170-9C12-36A8DDD5D733}" type="presOf" srcId="{6AB90458-5CA8-406A-8312-9F73E31912FF}" destId="{C27F8198-A4CF-4DDD-9F51-26CE1AA60CEB}" srcOrd="0" destOrd="0" presId="urn:microsoft.com/office/officeart/2005/8/layout/default"/>
    <dgm:cxn modelId="{8AD1F920-FB2E-4F53-85BA-1D8B27DA6504}" type="presOf" srcId="{E90AAFAB-9C71-42B3-AFF9-C7F52BA24EC4}" destId="{00A703AE-0201-41CC-A68F-D61CF6EB3732}" srcOrd="0" destOrd="0" presId="urn:microsoft.com/office/officeart/2005/8/layout/default"/>
    <dgm:cxn modelId="{17DECB2D-583D-45D7-9CD7-DEB09B5A711E}" type="presOf" srcId="{8427963C-C826-4D8F-8380-A44A53958917}" destId="{E6E73FCD-6711-4EF9-B030-03AB8F3414AD}" srcOrd="0" destOrd="0" presId="urn:microsoft.com/office/officeart/2005/8/layout/default"/>
    <dgm:cxn modelId="{78C65738-9156-4260-9FD7-84088FF8C459}" srcId="{6AB90458-5CA8-406A-8312-9F73E31912FF}" destId="{8C4BF532-6B3B-4652-843F-C0152AF9C3FD}" srcOrd="4" destOrd="0" parTransId="{C6543D98-53D4-4E9E-B3ED-705940125FD3}" sibTransId="{674B97C8-7DC5-4FB8-B7BD-1123E84C0CB6}"/>
    <dgm:cxn modelId="{EE518738-77AB-4FB2-B1AF-77B6AC34D983}" srcId="{6AB90458-5CA8-406A-8312-9F73E31912FF}" destId="{8427963C-C826-4D8F-8380-A44A53958917}" srcOrd="3" destOrd="0" parTransId="{2099A30D-E919-4DD8-9106-0F802503DBA0}" sibTransId="{0F879E56-2DB6-4AA4-BA84-CBB36D6A03E8}"/>
    <dgm:cxn modelId="{E85F1366-506B-42D5-8639-B8A8C4EC7714}" srcId="{6AB90458-5CA8-406A-8312-9F73E31912FF}" destId="{AC6D822E-CE9E-4F52-B3C7-FDA3373C97BF}" srcOrd="2" destOrd="0" parTransId="{98407D85-F403-4591-A4F2-D74B36343C24}" sibTransId="{8AC58AF8-120F-4918-B9B2-6A5576051FED}"/>
    <dgm:cxn modelId="{33DAF072-18A6-4B9C-9762-D92DBB69ECF7}" type="presOf" srcId="{6CF512EE-9B1D-4A8C-8769-AA9EBA92449F}" destId="{C5420E1E-C6EF-4518-BE30-A2077BF61A88}" srcOrd="0" destOrd="0" presId="urn:microsoft.com/office/officeart/2005/8/layout/default"/>
    <dgm:cxn modelId="{D2027273-3AAC-463F-8EC0-C023DEBA3B25}" type="presOf" srcId="{3E73E700-A083-4262-88C3-E1B71B94F51E}" destId="{4CDAF99D-0E8B-476C-A12E-D1EDA2339C00}" srcOrd="0" destOrd="0" presId="urn:microsoft.com/office/officeart/2005/8/layout/default"/>
    <dgm:cxn modelId="{E42FBD8F-A4FD-4671-8760-11BE47040E73}" type="presOf" srcId="{8353E461-3DA0-483D-B445-C1AE230B3A3D}" destId="{C9D6973C-802A-4E31-A06C-408E0EDD07CB}" srcOrd="0" destOrd="0" presId="urn:microsoft.com/office/officeart/2005/8/layout/default"/>
    <dgm:cxn modelId="{CA89089E-5D54-4EC1-AFD1-690EB5823C86}" srcId="{6AB90458-5CA8-406A-8312-9F73E31912FF}" destId="{6CF512EE-9B1D-4A8C-8769-AA9EBA92449F}" srcOrd="6" destOrd="0" parTransId="{2E234701-D047-4566-943C-D0B33A359D22}" sibTransId="{2C42AAC6-3D9B-4FF2-8E2F-641CAE13028F}"/>
    <dgm:cxn modelId="{FF0CEFBE-027B-41B1-A624-8A5707E62685}" srcId="{6AB90458-5CA8-406A-8312-9F73E31912FF}" destId="{E90AAFAB-9C71-42B3-AFF9-C7F52BA24EC4}" srcOrd="5" destOrd="0" parTransId="{187398FD-5B94-46BE-B115-CD4A9AEDD644}" sibTransId="{2E2F8D1E-243B-42C9-A0C5-5020B921B3E0}"/>
    <dgm:cxn modelId="{D33EFEC8-BD70-4BEE-992E-3F8E0060C99A}" type="presOf" srcId="{AC6D822E-CE9E-4F52-B3C7-FDA3373C97BF}" destId="{B0653088-230D-42B6-8AB2-8487AE3F08BB}" srcOrd="0" destOrd="0" presId="urn:microsoft.com/office/officeart/2005/8/layout/default"/>
    <dgm:cxn modelId="{AC64A8CD-8F4E-4B4C-90A6-DC340B5DB425}" type="presOf" srcId="{A64F4729-168B-47FF-BCC7-1E1166DD6434}" destId="{EBC97FAB-3FDC-4614-B3B8-FB76ECCDEAE4}" srcOrd="0" destOrd="0" presId="urn:microsoft.com/office/officeart/2005/8/layout/default"/>
    <dgm:cxn modelId="{7B99ABCE-1288-4230-B121-9D74753FFCC8}" srcId="{6AB90458-5CA8-406A-8312-9F73E31912FF}" destId="{A64F4729-168B-47FF-BCC7-1E1166DD6434}" srcOrd="0" destOrd="0" parTransId="{70E2FBA7-C12B-4C7F-9A44-BBC654DEC263}" sibTransId="{E160FCE5-91CB-4CBC-893C-99133DF36353}"/>
    <dgm:cxn modelId="{54D9EDD2-85D9-4A7A-A736-364AF955C80B}" srcId="{6AB90458-5CA8-406A-8312-9F73E31912FF}" destId="{3E73E700-A083-4262-88C3-E1B71B94F51E}" srcOrd="1" destOrd="0" parTransId="{0BB74AF4-07DF-45B1-AA95-2CC180DF93E7}" sibTransId="{4ECFA739-8AC2-4011-A5C0-CD436CB85CB9}"/>
    <dgm:cxn modelId="{92FD77E1-F769-488B-A2B9-D4CC99F58EDE}" type="presOf" srcId="{8C4BF532-6B3B-4652-843F-C0152AF9C3FD}" destId="{38477D5C-05D8-4282-A3AF-4188446C1391}" srcOrd="0" destOrd="0" presId="urn:microsoft.com/office/officeart/2005/8/layout/default"/>
    <dgm:cxn modelId="{206678E8-A4F3-4FFF-8D60-CB33D6330A4F}" type="presOf" srcId="{3BC04591-D96E-4538-88D3-C79443E2CBDC}" destId="{36F487DB-70B3-43C8-825D-E972386D471B}" srcOrd="0" destOrd="0" presId="urn:microsoft.com/office/officeart/2005/8/layout/default"/>
    <dgm:cxn modelId="{E88BC1F2-317B-4DB2-9619-8767EA8567D4}" srcId="{6AB90458-5CA8-406A-8312-9F73E31912FF}" destId="{3BC04591-D96E-4538-88D3-C79443E2CBDC}" srcOrd="8" destOrd="0" parTransId="{F7BD4EA4-19A8-47C9-89F8-0E3E8DFD445F}" sibTransId="{B50868E9-BEAF-4244-9B84-5B9492A3BA08}"/>
    <dgm:cxn modelId="{FE4E5AF3-8604-4E98-B3F2-B7C4EFD5B170}" srcId="{6AB90458-5CA8-406A-8312-9F73E31912FF}" destId="{8353E461-3DA0-483D-B445-C1AE230B3A3D}" srcOrd="7" destOrd="0" parTransId="{B1E0AA8E-3635-4AD3-AD53-B6B69A437B7D}" sibTransId="{C18BFEFB-E1E3-49F0-B062-CAFB48683210}"/>
    <dgm:cxn modelId="{CE961302-5CCD-40B8-99FF-47A74E1A125E}" type="presParOf" srcId="{C27F8198-A4CF-4DDD-9F51-26CE1AA60CEB}" destId="{EBC97FAB-3FDC-4614-B3B8-FB76ECCDEAE4}" srcOrd="0" destOrd="0" presId="urn:microsoft.com/office/officeart/2005/8/layout/default"/>
    <dgm:cxn modelId="{06C1CDF1-0A95-4B16-BEE6-B50049DA9F1B}" type="presParOf" srcId="{C27F8198-A4CF-4DDD-9F51-26CE1AA60CEB}" destId="{507D9A81-79EC-47EC-9D42-C175FCBDEA95}" srcOrd="1" destOrd="0" presId="urn:microsoft.com/office/officeart/2005/8/layout/default"/>
    <dgm:cxn modelId="{DA2341CD-846F-47CF-86FC-CBF6D17833C2}" type="presParOf" srcId="{C27F8198-A4CF-4DDD-9F51-26CE1AA60CEB}" destId="{4CDAF99D-0E8B-476C-A12E-D1EDA2339C00}" srcOrd="2" destOrd="0" presId="urn:microsoft.com/office/officeart/2005/8/layout/default"/>
    <dgm:cxn modelId="{6B383D2C-A3C7-439C-97B5-13BB96F6FBB7}" type="presParOf" srcId="{C27F8198-A4CF-4DDD-9F51-26CE1AA60CEB}" destId="{20562351-12E9-4DA6-8CA0-81B4FB5E107B}" srcOrd="3" destOrd="0" presId="urn:microsoft.com/office/officeart/2005/8/layout/default"/>
    <dgm:cxn modelId="{96127C56-34BF-4EB0-9287-836C09291706}" type="presParOf" srcId="{C27F8198-A4CF-4DDD-9F51-26CE1AA60CEB}" destId="{B0653088-230D-42B6-8AB2-8487AE3F08BB}" srcOrd="4" destOrd="0" presId="urn:microsoft.com/office/officeart/2005/8/layout/default"/>
    <dgm:cxn modelId="{CDB3DD0D-395B-4C78-BDD8-65AA566DD5DF}" type="presParOf" srcId="{C27F8198-A4CF-4DDD-9F51-26CE1AA60CEB}" destId="{1961D6DD-D3A4-45F6-A2B5-3E2259B0EBE8}" srcOrd="5" destOrd="0" presId="urn:microsoft.com/office/officeart/2005/8/layout/default"/>
    <dgm:cxn modelId="{C2C7CB40-1F8B-4DD2-B438-F5130EF55DE8}" type="presParOf" srcId="{C27F8198-A4CF-4DDD-9F51-26CE1AA60CEB}" destId="{E6E73FCD-6711-4EF9-B030-03AB8F3414AD}" srcOrd="6" destOrd="0" presId="urn:microsoft.com/office/officeart/2005/8/layout/default"/>
    <dgm:cxn modelId="{B9A5038F-E8FB-4C96-B35F-CDAAC6EB4EB4}" type="presParOf" srcId="{C27F8198-A4CF-4DDD-9F51-26CE1AA60CEB}" destId="{2E494C0B-1D0C-475D-BECF-0B65891793B6}" srcOrd="7" destOrd="0" presId="urn:microsoft.com/office/officeart/2005/8/layout/default"/>
    <dgm:cxn modelId="{B75E1B95-A81A-4793-846E-CB1C561523C7}" type="presParOf" srcId="{C27F8198-A4CF-4DDD-9F51-26CE1AA60CEB}" destId="{38477D5C-05D8-4282-A3AF-4188446C1391}" srcOrd="8" destOrd="0" presId="urn:microsoft.com/office/officeart/2005/8/layout/default"/>
    <dgm:cxn modelId="{C7DBE005-CA2C-4F08-9AEB-AD5DA9C8FA31}" type="presParOf" srcId="{C27F8198-A4CF-4DDD-9F51-26CE1AA60CEB}" destId="{843D2F6A-542D-4B08-99A0-7F5C55C25AA5}" srcOrd="9" destOrd="0" presId="urn:microsoft.com/office/officeart/2005/8/layout/default"/>
    <dgm:cxn modelId="{2724D0E0-F906-4E27-8691-B1C1998C5989}" type="presParOf" srcId="{C27F8198-A4CF-4DDD-9F51-26CE1AA60CEB}" destId="{00A703AE-0201-41CC-A68F-D61CF6EB3732}" srcOrd="10" destOrd="0" presId="urn:microsoft.com/office/officeart/2005/8/layout/default"/>
    <dgm:cxn modelId="{653609B2-0C6C-4BD8-8F97-27DE85A7F73C}" type="presParOf" srcId="{C27F8198-A4CF-4DDD-9F51-26CE1AA60CEB}" destId="{999B07E1-558C-4422-9519-1AF0E8E6A47F}" srcOrd="11" destOrd="0" presId="urn:microsoft.com/office/officeart/2005/8/layout/default"/>
    <dgm:cxn modelId="{5452AEB8-14CB-40A9-BB25-FBAB315A8D1C}" type="presParOf" srcId="{C27F8198-A4CF-4DDD-9F51-26CE1AA60CEB}" destId="{C5420E1E-C6EF-4518-BE30-A2077BF61A88}" srcOrd="12" destOrd="0" presId="urn:microsoft.com/office/officeart/2005/8/layout/default"/>
    <dgm:cxn modelId="{6A922533-9A37-45D3-811A-D8DD71AA2069}" type="presParOf" srcId="{C27F8198-A4CF-4DDD-9F51-26CE1AA60CEB}" destId="{AD900566-A76B-4ADD-B813-69CA991C966B}" srcOrd="13" destOrd="0" presId="urn:microsoft.com/office/officeart/2005/8/layout/default"/>
    <dgm:cxn modelId="{4390533D-5767-497A-AA22-3501C857C4F5}" type="presParOf" srcId="{C27F8198-A4CF-4DDD-9F51-26CE1AA60CEB}" destId="{C9D6973C-802A-4E31-A06C-408E0EDD07CB}" srcOrd="14" destOrd="0" presId="urn:microsoft.com/office/officeart/2005/8/layout/default"/>
    <dgm:cxn modelId="{BA09CB6F-5208-4603-9F0F-836D9B42929D}" type="presParOf" srcId="{C27F8198-A4CF-4DDD-9F51-26CE1AA60CEB}" destId="{45EFD82A-6510-48C0-809D-21DDF9770A9D}" srcOrd="15" destOrd="0" presId="urn:microsoft.com/office/officeart/2005/8/layout/default"/>
    <dgm:cxn modelId="{E48D5037-224F-4A8C-9BB6-AA49911A9ECA}" type="presParOf" srcId="{C27F8198-A4CF-4DDD-9F51-26CE1AA60CEB}" destId="{36F487DB-70B3-43C8-825D-E972386D471B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986B30C-C005-44BF-B6E5-AB497AFCC7AF}" type="doc">
      <dgm:prSet loTypeId="urn:microsoft.com/office/officeart/2005/8/layout/process2" loCatId="process" qsTypeId="urn:microsoft.com/office/officeart/2005/8/quickstyle/3d1" qsCatId="3D" csTypeId="urn:microsoft.com/office/officeart/2005/8/colors/accent4_3" csCatId="accent4" phldr="1"/>
      <dgm:spPr/>
    </dgm:pt>
    <dgm:pt modelId="{4756FD54-97CA-4CDC-80AE-64ED1C775785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2300" b="1" dirty="0">
              <a:solidFill>
                <a:schemeClr val="tx1"/>
              </a:solidFill>
            </a:rPr>
            <a:t>No critical genetic material is lost and individuals are normal</a:t>
          </a:r>
          <a:endParaRPr lang="en-US" sz="2300" dirty="0">
            <a:solidFill>
              <a:schemeClr val="tx1"/>
            </a:solidFill>
          </a:endParaRPr>
        </a:p>
      </dgm:t>
    </dgm:pt>
    <dgm:pt modelId="{5047E391-9E22-432F-8DD6-71A4B4B94CEF}" type="sibTrans" cxnId="{4CF98FE7-5D4A-4E69-BAFA-2747D1EFA7B6}">
      <dgm:prSet/>
      <dgm:spPr/>
      <dgm:t>
        <a:bodyPr/>
        <a:lstStyle/>
        <a:p>
          <a:endParaRPr lang="en-US"/>
        </a:p>
      </dgm:t>
    </dgm:pt>
    <dgm:pt modelId="{EC8624AD-7907-4895-B965-6430E3E07A55}" type="parTrans" cxnId="{4CF98FE7-5D4A-4E69-BAFA-2747D1EFA7B6}">
      <dgm:prSet/>
      <dgm:spPr/>
      <dgm:t>
        <a:bodyPr/>
        <a:lstStyle/>
        <a:p>
          <a:endParaRPr lang="en-US"/>
        </a:p>
      </dgm:t>
    </dgm:pt>
    <dgm:pt modelId="{5EB2D7BF-01D9-4A8C-803D-CB8ECFBEA398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2200" b="1" dirty="0">
              <a:solidFill>
                <a:schemeClr val="tx1"/>
              </a:solidFill>
            </a:rPr>
            <a:t>Balanced Translocations</a:t>
          </a:r>
        </a:p>
        <a:p>
          <a:r>
            <a:rPr lang="en-US" sz="2300" b="1" dirty="0">
              <a:solidFill>
                <a:schemeClr val="tx1"/>
              </a:solidFill>
            </a:rPr>
            <a:t>Breakage and reunion occurs between the two chromosomes </a:t>
          </a:r>
          <a:endParaRPr lang="en-US" sz="2300" dirty="0">
            <a:solidFill>
              <a:schemeClr val="tx1"/>
            </a:solidFill>
          </a:endParaRPr>
        </a:p>
      </dgm:t>
    </dgm:pt>
    <dgm:pt modelId="{8C4781FF-C16A-4504-8B8F-2E99F8C5B56F}" type="sibTrans" cxnId="{0E101A90-9DE9-4172-96ED-EB044C2F5ECA}">
      <dgm:prSet/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42CC0F44-3786-4C98-A47F-C3B9C44B4FB6}" type="parTrans" cxnId="{0E101A90-9DE9-4172-96ED-EB044C2F5ECA}">
      <dgm:prSet/>
      <dgm:spPr/>
      <dgm:t>
        <a:bodyPr/>
        <a:lstStyle/>
        <a:p>
          <a:endParaRPr lang="en-US"/>
        </a:p>
      </dgm:t>
    </dgm:pt>
    <dgm:pt modelId="{9FE83A5B-CE28-47D7-81BE-2138CFA0E884}" type="pres">
      <dgm:prSet presAssocID="{7986B30C-C005-44BF-B6E5-AB497AFCC7AF}" presName="linearFlow" presStyleCnt="0">
        <dgm:presLayoutVars>
          <dgm:resizeHandles val="exact"/>
        </dgm:presLayoutVars>
      </dgm:prSet>
      <dgm:spPr/>
    </dgm:pt>
    <dgm:pt modelId="{AE835886-30AE-42A5-87E6-AF778DD2E920}" type="pres">
      <dgm:prSet presAssocID="{5EB2D7BF-01D9-4A8C-803D-CB8ECFBEA398}" presName="node" presStyleLbl="node1" presStyleIdx="0" presStyleCnt="2" custScaleX="124765">
        <dgm:presLayoutVars>
          <dgm:bulletEnabled val="1"/>
        </dgm:presLayoutVars>
      </dgm:prSet>
      <dgm:spPr/>
    </dgm:pt>
    <dgm:pt modelId="{ED56913B-F076-4006-8C6C-E3F9AE5E7B9C}" type="pres">
      <dgm:prSet presAssocID="{8C4781FF-C16A-4504-8B8F-2E99F8C5B56F}" presName="sibTrans" presStyleLbl="sibTrans2D1" presStyleIdx="0" presStyleCnt="1"/>
      <dgm:spPr/>
    </dgm:pt>
    <dgm:pt modelId="{A3A98B84-858C-451A-91F3-DF228030C7E3}" type="pres">
      <dgm:prSet presAssocID="{8C4781FF-C16A-4504-8B8F-2E99F8C5B56F}" presName="connectorText" presStyleLbl="sibTrans2D1" presStyleIdx="0" presStyleCnt="1"/>
      <dgm:spPr/>
    </dgm:pt>
    <dgm:pt modelId="{99FC357A-01EC-4044-B3EA-C21192AFD026}" type="pres">
      <dgm:prSet presAssocID="{4756FD54-97CA-4CDC-80AE-64ED1C775785}" presName="node" presStyleLbl="node1" presStyleIdx="1" presStyleCnt="2" custScaleX="124765">
        <dgm:presLayoutVars>
          <dgm:bulletEnabled val="1"/>
        </dgm:presLayoutVars>
      </dgm:prSet>
      <dgm:spPr/>
    </dgm:pt>
  </dgm:ptLst>
  <dgm:cxnLst>
    <dgm:cxn modelId="{DE567566-3716-4770-A0E1-43D87F2531C4}" type="presOf" srcId="{5EB2D7BF-01D9-4A8C-803D-CB8ECFBEA398}" destId="{AE835886-30AE-42A5-87E6-AF778DD2E920}" srcOrd="0" destOrd="0" presId="urn:microsoft.com/office/officeart/2005/8/layout/process2"/>
    <dgm:cxn modelId="{0E101A90-9DE9-4172-96ED-EB044C2F5ECA}" srcId="{7986B30C-C005-44BF-B6E5-AB497AFCC7AF}" destId="{5EB2D7BF-01D9-4A8C-803D-CB8ECFBEA398}" srcOrd="0" destOrd="0" parTransId="{42CC0F44-3786-4C98-A47F-C3B9C44B4FB6}" sibTransId="{8C4781FF-C16A-4504-8B8F-2E99F8C5B56F}"/>
    <dgm:cxn modelId="{C19D22AA-FB7C-4001-B73B-71CC6DAD3013}" type="presOf" srcId="{8C4781FF-C16A-4504-8B8F-2E99F8C5B56F}" destId="{A3A98B84-858C-451A-91F3-DF228030C7E3}" srcOrd="1" destOrd="0" presId="urn:microsoft.com/office/officeart/2005/8/layout/process2"/>
    <dgm:cxn modelId="{F34D54CC-9902-41B4-94CD-87E8A3F6EFFA}" type="presOf" srcId="{7986B30C-C005-44BF-B6E5-AB497AFCC7AF}" destId="{9FE83A5B-CE28-47D7-81BE-2138CFA0E884}" srcOrd="0" destOrd="0" presId="urn:microsoft.com/office/officeart/2005/8/layout/process2"/>
    <dgm:cxn modelId="{887C3CDE-9C96-4F8B-8F8B-0B3F7F0EED5D}" type="presOf" srcId="{4756FD54-97CA-4CDC-80AE-64ED1C775785}" destId="{99FC357A-01EC-4044-B3EA-C21192AFD026}" srcOrd="0" destOrd="0" presId="urn:microsoft.com/office/officeart/2005/8/layout/process2"/>
    <dgm:cxn modelId="{4CF98FE7-5D4A-4E69-BAFA-2747D1EFA7B6}" srcId="{7986B30C-C005-44BF-B6E5-AB497AFCC7AF}" destId="{4756FD54-97CA-4CDC-80AE-64ED1C775785}" srcOrd="1" destOrd="0" parTransId="{EC8624AD-7907-4895-B965-6430E3E07A55}" sibTransId="{5047E391-9E22-432F-8DD6-71A4B4B94CEF}"/>
    <dgm:cxn modelId="{5E6EB9F3-6239-427C-9F17-C00BBED73B23}" type="presOf" srcId="{8C4781FF-C16A-4504-8B8F-2E99F8C5B56F}" destId="{ED56913B-F076-4006-8C6C-E3F9AE5E7B9C}" srcOrd="0" destOrd="0" presId="urn:microsoft.com/office/officeart/2005/8/layout/process2"/>
    <dgm:cxn modelId="{756A57CE-5349-4D79-A14F-F0165BCF6F72}" type="presParOf" srcId="{9FE83A5B-CE28-47D7-81BE-2138CFA0E884}" destId="{AE835886-30AE-42A5-87E6-AF778DD2E920}" srcOrd="0" destOrd="0" presId="urn:microsoft.com/office/officeart/2005/8/layout/process2"/>
    <dgm:cxn modelId="{D401BE0F-1CD7-4118-869F-34064F6755FC}" type="presParOf" srcId="{9FE83A5B-CE28-47D7-81BE-2138CFA0E884}" destId="{ED56913B-F076-4006-8C6C-E3F9AE5E7B9C}" srcOrd="1" destOrd="0" presId="urn:microsoft.com/office/officeart/2005/8/layout/process2"/>
    <dgm:cxn modelId="{7E406D79-FB16-4AF0-9D98-E46C12CD1714}" type="presParOf" srcId="{ED56913B-F076-4006-8C6C-E3F9AE5E7B9C}" destId="{A3A98B84-858C-451A-91F3-DF228030C7E3}" srcOrd="0" destOrd="0" presId="urn:microsoft.com/office/officeart/2005/8/layout/process2"/>
    <dgm:cxn modelId="{2922A1C0-6783-445C-BF11-28BE54F8FF57}" type="presParOf" srcId="{9FE83A5B-CE28-47D7-81BE-2138CFA0E884}" destId="{99FC357A-01EC-4044-B3EA-C21192AFD026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4E7165A-3019-479A-8442-CDD7A2209293}" type="doc">
      <dgm:prSet loTypeId="urn:microsoft.com/office/officeart/2005/8/layout/process2" loCatId="process" qsTypeId="urn:microsoft.com/office/officeart/2005/8/quickstyle/3d1" qsCatId="3D" csTypeId="urn:microsoft.com/office/officeart/2005/8/colors/accent4_3" csCatId="accent4" phldr="1"/>
      <dgm:spPr/>
    </dgm:pt>
    <dgm:pt modelId="{07060D24-2169-4F86-AB08-200BCD898118}">
      <dgm:prSet phldrT="[Text]" custT="1"/>
      <dgm:spPr>
        <a:solidFill>
          <a:schemeClr val="bg1"/>
        </a:solidFill>
        <a:ln w="28575"/>
      </dgm:spPr>
      <dgm:t>
        <a:bodyPr/>
        <a:lstStyle/>
        <a:p>
          <a:r>
            <a:rPr lang="en-US" sz="2200" b="1" dirty="0">
              <a:solidFill>
                <a:schemeClr val="tx1"/>
              </a:solidFill>
            </a:rPr>
            <a:t>Unbalanced Translocations </a:t>
          </a:r>
        </a:p>
        <a:p>
          <a:r>
            <a:rPr lang="en-US" sz="2300" b="1" dirty="0">
              <a:solidFill>
                <a:schemeClr val="tx1"/>
              </a:solidFill>
            </a:rPr>
            <a:t>Part of  one chromosome is lost </a:t>
          </a:r>
          <a:endParaRPr lang="en-US" sz="2300" dirty="0">
            <a:solidFill>
              <a:schemeClr val="tx1"/>
            </a:solidFill>
          </a:endParaRPr>
        </a:p>
      </dgm:t>
    </dgm:pt>
    <dgm:pt modelId="{C415A345-44FC-45F6-A363-FFF795189EF7}" type="parTrans" cxnId="{44EF0521-AADF-4E23-85C2-993CBCF84011}">
      <dgm:prSet/>
      <dgm:spPr/>
      <dgm:t>
        <a:bodyPr/>
        <a:lstStyle/>
        <a:p>
          <a:endParaRPr lang="en-US"/>
        </a:p>
      </dgm:t>
    </dgm:pt>
    <dgm:pt modelId="{0C7349CB-8DBC-437E-9D2E-6587960D8065}" type="sibTrans" cxnId="{44EF0521-AADF-4E23-85C2-993CBCF84011}">
      <dgm:prSet/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7A78F389-BB73-4527-8A9B-BCDEF45D317C}">
      <dgm:prSet phldrT="[Text]"/>
      <dgm:spPr>
        <a:solidFill>
          <a:schemeClr val="bg1"/>
        </a:solidFill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Altered phenotype is produced</a:t>
          </a:r>
        </a:p>
        <a:p>
          <a:r>
            <a:rPr lang="en-US" b="1" dirty="0">
              <a:solidFill>
                <a:schemeClr val="tx1"/>
              </a:solidFill>
            </a:rPr>
            <a:t>DOWN SYNDROME (21 n 14)</a:t>
          </a:r>
          <a:endParaRPr lang="en-US" dirty="0">
            <a:solidFill>
              <a:schemeClr val="tx1"/>
            </a:solidFill>
          </a:endParaRPr>
        </a:p>
      </dgm:t>
    </dgm:pt>
    <dgm:pt modelId="{ED22653F-638B-4C99-8A8B-49AEDA495A1B}" type="parTrans" cxnId="{29FD4672-3A6F-4795-BEAE-57C3189F88E5}">
      <dgm:prSet/>
      <dgm:spPr/>
      <dgm:t>
        <a:bodyPr/>
        <a:lstStyle/>
        <a:p>
          <a:endParaRPr lang="en-US"/>
        </a:p>
      </dgm:t>
    </dgm:pt>
    <dgm:pt modelId="{C0F4911F-C82F-4459-A7A9-BCDC2F8DDA2C}" type="sibTrans" cxnId="{29FD4672-3A6F-4795-BEAE-57C3189F88E5}">
      <dgm:prSet/>
      <dgm:spPr/>
      <dgm:t>
        <a:bodyPr/>
        <a:lstStyle/>
        <a:p>
          <a:endParaRPr lang="en-US"/>
        </a:p>
      </dgm:t>
    </dgm:pt>
    <dgm:pt modelId="{C833253E-D11D-4B4C-8213-C89D7D557FD2}" type="pres">
      <dgm:prSet presAssocID="{34E7165A-3019-479A-8442-CDD7A2209293}" presName="linearFlow" presStyleCnt="0">
        <dgm:presLayoutVars>
          <dgm:resizeHandles val="exact"/>
        </dgm:presLayoutVars>
      </dgm:prSet>
      <dgm:spPr/>
    </dgm:pt>
    <dgm:pt modelId="{3EED05C6-77E6-48F7-AE35-4F690CC0F2C2}" type="pres">
      <dgm:prSet presAssocID="{07060D24-2169-4F86-AB08-200BCD898118}" presName="node" presStyleLbl="node1" presStyleIdx="0" presStyleCnt="2" custScaleX="128237">
        <dgm:presLayoutVars>
          <dgm:bulletEnabled val="1"/>
        </dgm:presLayoutVars>
      </dgm:prSet>
      <dgm:spPr/>
    </dgm:pt>
    <dgm:pt modelId="{920469D9-FDBC-4D7C-B330-77E64657D5DF}" type="pres">
      <dgm:prSet presAssocID="{0C7349CB-8DBC-437E-9D2E-6587960D8065}" presName="sibTrans" presStyleLbl="sibTrans2D1" presStyleIdx="0" presStyleCnt="1"/>
      <dgm:spPr/>
    </dgm:pt>
    <dgm:pt modelId="{82CE93D1-84F7-44E0-A454-0F62DBABAAA8}" type="pres">
      <dgm:prSet presAssocID="{0C7349CB-8DBC-437E-9D2E-6587960D8065}" presName="connectorText" presStyleLbl="sibTrans2D1" presStyleIdx="0" presStyleCnt="1"/>
      <dgm:spPr/>
    </dgm:pt>
    <dgm:pt modelId="{8EB22B83-BF22-4EE4-AE49-1C52A629EB37}" type="pres">
      <dgm:prSet presAssocID="{7A78F389-BB73-4527-8A9B-BCDEF45D317C}" presName="node" presStyleLbl="node1" presStyleIdx="1" presStyleCnt="2" custScaleX="128237">
        <dgm:presLayoutVars>
          <dgm:bulletEnabled val="1"/>
        </dgm:presLayoutVars>
      </dgm:prSet>
      <dgm:spPr/>
    </dgm:pt>
  </dgm:ptLst>
  <dgm:cxnLst>
    <dgm:cxn modelId="{44EF0521-AADF-4E23-85C2-993CBCF84011}" srcId="{34E7165A-3019-479A-8442-CDD7A2209293}" destId="{07060D24-2169-4F86-AB08-200BCD898118}" srcOrd="0" destOrd="0" parTransId="{C415A345-44FC-45F6-A363-FFF795189EF7}" sibTransId="{0C7349CB-8DBC-437E-9D2E-6587960D8065}"/>
    <dgm:cxn modelId="{B42C4169-ACBF-4868-8DFE-3DF054642EDB}" type="presOf" srcId="{07060D24-2169-4F86-AB08-200BCD898118}" destId="{3EED05C6-77E6-48F7-AE35-4F690CC0F2C2}" srcOrd="0" destOrd="0" presId="urn:microsoft.com/office/officeart/2005/8/layout/process2"/>
    <dgm:cxn modelId="{EB230670-1973-4210-99B7-DAE924666C92}" type="presOf" srcId="{0C7349CB-8DBC-437E-9D2E-6587960D8065}" destId="{82CE93D1-84F7-44E0-A454-0F62DBABAAA8}" srcOrd="1" destOrd="0" presId="urn:microsoft.com/office/officeart/2005/8/layout/process2"/>
    <dgm:cxn modelId="{29FD4672-3A6F-4795-BEAE-57C3189F88E5}" srcId="{34E7165A-3019-479A-8442-CDD7A2209293}" destId="{7A78F389-BB73-4527-8A9B-BCDEF45D317C}" srcOrd="1" destOrd="0" parTransId="{ED22653F-638B-4C99-8A8B-49AEDA495A1B}" sibTransId="{C0F4911F-C82F-4459-A7A9-BCDC2F8DDA2C}"/>
    <dgm:cxn modelId="{275CAC74-9CA5-4B3D-976B-974778D73D07}" type="presOf" srcId="{7A78F389-BB73-4527-8A9B-BCDEF45D317C}" destId="{8EB22B83-BF22-4EE4-AE49-1C52A629EB37}" srcOrd="0" destOrd="0" presId="urn:microsoft.com/office/officeart/2005/8/layout/process2"/>
    <dgm:cxn modelId="{1F92CF92-B121-4F76-91B1-63B93C03BDC1}" type="presOf" srcId="{34E7165A-3019-479A-8442-CDD7A2209293}" destId="{C833253E-D11D-4B4C-8213-C89D7D557FD2}" srcOrd="0" destOrd="0" presId="urn:microsoft.com/office/officeart/2005/8/layout/process2"/>
    <dgm:cxn modelId="{BBEE3CA9-5AA0-4D58-A292-F315649AF9D5}" type="presOf" srcId="{0C7349CB-8DBC-437E-9D2E-6587960D8065}" destId="{920469D9-FDBC-4D7C-B330-77E64657D5DF}" srcOrd="0" destOrd="0" presId="urn:microsoft.com/office/officeart/2005/8/layout/process2"/>
    <dgm:cxn modelId="{F7C04E9F-1482-4DDB-B63E-624A1F19E6A8}" type="presParOf" srcId="{C833253E-D11D-4B4C-8213-C89D7D557FD2}" destId="{3EED05C6-77E6-48F7-AE35-4F690CC0F2C2}" srcOrd="0" destOrd="0" presId="urn:microsoft.com/office/officeart/2005/8/layout/process2"/>
    <dgm:cxn modelId="{5F681B32-E13E-4145-8A07-B9B1C376C303}" type="presParOf" srcId="{C833253E-D11D-4B4C-8213-C89D7D557FD2}" destId="{920469D9-FDBC-4D7C-B330-77E64657D5DF}" srcOrd="1" destOrd="0" presId="urn:microsoft.com/office/officeart/2005/8/layout/process2"/>
    <dgm:cxn modelId="{92470F2E-3DC4-46BE-ACD0-C144F2DC8FCE}" type="presParOf" srcId="{920469D9-FDBC-4D7C-B330-77E64657D5DF}" destId="{82CE93D1-84F7-44E0-A454-0F62DBABAAA8}" srcOrd="0" destOrd="0" presId="urn:microsoft.com/office/officeart/2005/8/layout/process2"/>
    <dgm:cxn modelId="{FB9F77B8-E214-4929-A4D4-973A3EBED7D4}" type="presParOf" srcId="{C833253E-D11D-4B4C-8213-C89D7D557FD2}" destId="{8EB22B83-BF22-4EE4-AE49-1C52A629EB37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622A90-D0D8-4EA3-BC0D-D537801AF2B1}">
      <dsp:nvSpPr>
        <dsp:cNvPr id="0" name=""/>
        <dsp:cNvSpPr/>
      </dsp:nvSpPr>
      <dsp:spPr>
        <a:xfrm>
          <a:off x="1880878" y="1995178"/>
          <a:ext cx="2305050" cy="2305050"/>
        </a:xfrm>
        <a:prstGeom prst="gear9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 Black" pitchFamily="34" charset="0"/>
            </a:rPr>
            <a:t>Wisdom</a:t>
          </a:r>
        </a:p>
      </dsp:txBody>
      <dsp:txXfrm>
        <a:off x="2344296" y="2535125"/>
        <a:ext cx="1378214" cy="1184843"/>
      </dsp:txXfrm>
    </dsp:sp>
    <dsp:sp modelId="{93300324-D62F-4E58-B882-734182BDB462}">
      <dsp:nvSpPr>
        <dsp:cNvPr id="0" name=""/>
        <dsp:cNvSpPr/>
      </dsp:nvSpPr>
      <dsp:spPr>
        <a:xfrm>
          <a:off x="544830" y="1455420"/>
          <a:ext cx="1676400" cy="1676400"/>
        </a:xfrm>
        <a:prstGeom prst="gear6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 Black" pitchFamily="34" charset="0"/>
            </a:rPr>
            <a:t>Truth</a:t>
          </a:r>
          <a:r>
            <a:rPr lang="en-US" sz="1600" kern="1200" dirty="0"/>
            <a:t> </a:t>
          </a:r>
        </a:p>
      </dsp:txBody>
      <dsp:txXfrm>
        <a:off x="966869" y="1880010"/>
        <a:ext cx="832322" cy="827220"/>
      </dsp:txXfrm>
    </dsp:sp>
    <dsp:sp modelId="{59EDF28D-6C67-49D0-B5A1-DE5C3CBA2292}">
      <dsp:nvSpPr>
        <dsp:cNvPr id="0" name=""/>
        <dsp:cNvSpPr/>
      </dsp:nvSpPr>
      <dsp:spPr>
        <a:xfrm rot="20700000">
          <a:off x="1483785" y="298875"/>
          <a:ext cx="1642529" cy="1642529"/>
        </a:xfrm>
        <a:prstGeom prst="gear6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 Black" pitchFamily="34" charset="0"/>
            </a:rPr>
            <a:t>Servic</a:t>
          </a:r>
          <a:r>
            <a:rPr lang="en-US" sz="1600" kern="1200" dirty="0">
              <a:latin typeface="Arial Black" pitchFamily="34" charset="0"/>
            </a:rPr>
            <a:t>e</a:t>
          </a:r>
          <a:r>
            <a:rPr lang="en-US" sz="1600" kern="1200" dirty="0"/>
            <a:t> </a:t>
          </a:r>
        </a:p>
      </dsp:txBody>
      <dsp:txXfrm rot="-20700000">
        <a:off x="1844040" y="659130"/>
        <a:ext cx="922020" cy="922020"/>
      </dsp:txXfrm>
    </dsp:sp>
    <dsp:sp modelId="{398423B3-DD54-4226-99D7-017EFC1488DF}">
      <dsp:nvSpPr>
        <dsp:cNvPr id="0" name=""/>
        <dsp:cNvSpPr/>
      </dsp:nvSpPr>
      <dsp:spPr>
        <a:xfrm>
          <a:off x="1708671" y="1652443"/>
          <a:ext cx="2950464" cy="2950464"/>
        </a:xfrm>
        <a:prstGeom prst="circularArrow">
          <a:avLst>
            <a:gd name="adj1" fmla="val 4688"/>
            <a:gd name="adj2" fmla="val 299029"/>
            <a:gd name="adj3" fmla="val 2516168"/>
            <a:gd name="adj4" fmla="val 15861273"/>
            <a:gd name="adj5" fmla="val 546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F3A3A0-5919-4E69-80DD-61760D6340A0}">
      <dsp:nvSpPr>
        <dsp:cNvPr id="0" name=""/>
        <dsp:cNvSpPr/>
      </dsp:nvSpPr>
      <dsp:spPr>
        <a:xfrm>
          <a:off x="247942" y="1084510"/>
          <a:ext cx="2143696" cy="214369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9CEA93-9338-4361-A5E6-CF85B6019F5A}">
      <dsp:nvSpPr>
        <dsp:cNvPr id="0" name=""/>
        <dsp:cNvSpPr/>
      </dsp:nvSpPr>
      <dsp:spPr>
        <a:xfrm>
          <a:off x="1103850" y="-60886"/>
          <a:ext cx="2311336" cy="231133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C97FAB-3FDC-4614-B3B8-FB76ECCDEAE4}">
      <dsp:nvSpPr>
        <dsp:cNvPr id="0" name=""/>
        <dsp:cNvSpPr/>
      </dsp:nvSpPr>
      <dsp:spPr>
        <a:xfrm>
          <a:off x="0" y="661987"/>
          <a:ext cx="2738437" cy="1643062"/>
        </a:xfrm>
        <a:prstGeom prst="rect">
          <a:avLst/>
        </a:prstGeom>
        <a:solidFill>
          <a:schemeClr val="bg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</a:rPr>
            <a:t>Gamete:  </a:t>
          </a:r>
          <a:br>
            <a:rPr lang="en-US" sz="2800" kern="1200" dirty="0"/>
          </a:br>
          <a:r>
            <a:rPr lang="en-US" sz="2800" kern="1200" dirty="0"/>
            <a:t>egg or sperm</a:t>
          </a:r>
        </a:p>
      </dsp:txBody>
      <dsp:txXfrm>
        <a:off x="0" y="661987"/>
        <a:ext cx="2738437" cy="1643062"/>
      </dsp:txXfrm>
    </dsp:sp>
    <dsp:sp modelId="{4CDAF99D-0E8B-476C-A12E-D1EDA2339C00}">
      <dsp:nvSpPr>
        <dsp:cNvPr id="0" name=""/>
        <dsp:cNvSpPr/>
      </dsp:nvSpPr>
      <dsp:spPr>
        <a:xfrm>
          <a:off x="3012281" y="661987"/>
          <a:ext cx="2738437" cy="1643062"/>
        </a:xfrm>
        <a:prstGeom prst="rect">
          <a:avLst/>
        </a:prstGeom>
        <a:solidFill>
          <a:schemeClr val="bg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</a:rPr>
            <a:t>Gametogenesis:  </a:t>
          </a:r>
          <a:r>
            <a:rPr lang="en-US" sz="2800" kern="1200" dirty="0"/>
            <a:t>production of eggs or sperm</a:t>
          </a:r>
        </a:p>
      </dsp:txBody>
      <dsp:txXfrm>
        <a:off x="3012281" y="661987"/>
        <a:ext cx="2738437" cy="1643062"/>
      </dsp:txXfrm>
    </dsp:sp>
    <dsp:sp modelId="{B0653088-230D-42B6-8AB2-8487AE3F08BB}">
      <dsp:nvSpPr>
        <dsp:cNvPr id="0" name=""/>
        <dsp:cNvSpPr/>
      </dsp:nvSpPr>
      <dsp:spPr>
        <a:xfrm>
          <a:off x="6024562" y="661987"/>
          <a:ext cx="2738437" cy="1643062"/>
        </a:xfrm>
        <a:prstGeom prst="rect">
          <a:avLst/>
        </a:prstGeom>
        <a:solidFill>
          <a:schemeClr val="bg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</a:rPr>
            <a:t>Oogenesis:  </a:t>
          </a:r>
          <a:r>
            <a:rPr lang="en-US" sz="2800" kern="1200" dirty="0"/>
            <a:t>production of eggs</a:t>
          </a:r>
        </a:p>
      </dsp:txBody>
      <dsp:txXfrm>
        <a:off x="6024562" y="661987"/>
        <a:ext cx="2738437" cy="1643062"/>
      </dsp:txXfrm>
    </dsp:sp>
    <dsp:sp modelId="{E6E73FCD-6711-4EF9-B030-03AB8F3414AD}">
      <dsp:nvSpPr>
        <dsp:cNvPr id="0" name=""/>
        <dsp:cNvSpPr/>
      </dsp:nvSpPr>
      <dsp:spPr>
        <a:xfrm>
          <a:off x="0" y="2578893"/>
          <a:ext cx="2738437" cy="1643062"/>
        </a:xfrm>
        <a:prstGeom prst="rect">
          <a:avLst/>
        </a:prstGeom>
        <a:solidFill>
          <a:schemeClr val="bg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</a:rPr>
            <a:t>Spermatogenes</a:t>
          </a:r>
          <a:r>
            <a:rPr lang="en-US" sz="2800" b="1" i="0" kern="1200" dirty="0">
              <a:solidFill>
                <a:schemeClr val="tx1"/>
              </a:solidFill>
            </a:rPr>
            <a:t>is</a:t>
          </a:r>
          <a:r>
            <a:rPr lang="en-US" sz="2800" kern="1200" dirty="0"/>
            <a:t>: production of sperm</a:t>
          </a:r>
        </a:p>
      </dsp:txBody>
      <dsp:txXfrm>
        <a:off x="0" y="2578893"/>
        <a:ext cx="2738437" cy="1643062"/>
      </dsp:txXfrm>
    </dsp:sp>
    <dsp:sp modelId="{38477D5C-05D8-4282-A3AF-4188446C1391}">
      <dsp:nvSpPr>
        <dsp:cNvPr id="0" name=""/>
        <dsp:cNvSpPr/>
      </dsp:nvSpPr>
      <dsp:spPr>
        <a:xfrm>
          <a:off x="3012281" y="2578893"/>
          <a:ext cx="2738437" cy="1643062"/>
        </a:xfrm>
        <a:prstGeom prst="rect">
          <a:avLst/>
        </a:prstGeom>
        <a:solidFill>
          <a:schemeClr val="bg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</a:rPr>
            <a:t>Spermiogenesis:  </a:t>
          </a:r>
          <a:r>
            <a:rPr lang="en-US" sz="2800" kern="1200" dirty="0"/>
            <a:t>differentiation of sperm morphology</a:t>
          </a:r>
        </a:p>
      </dsp:txBody>
      <dsp:txXfrm>
        <a:off x="3012281" y="2578893"/>
        <a:ext cx="2738437" cy="1643062"/>
      </dsp:txXfrm>
    </dsp:sp>
    <dsp:sp modelId="{00A703AE-0201-41CC-A68F-D61CF6EB3732}">
      <dsp:nvSpPr>
        <dsp:cNvPr id="0" name=""/>
        <dsp:cNvSpPr/>
      </dsp:nvSpPr>
      <dsp:spPr>
        <a:xfrm>
          <a:off x="6024562" y="2578893"/>
          <a:ext cx="2738437" cy="1643062"/>
        </a:xfrm>
        <a:prstGeom prst="rect">
          <a:avLst/>
        </a:prstGeom>
        <a:solidFill>
          <a:schemeClr val="bg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</a:rPr>
            <a:t>Follicle:  </a:t>
          </a:r>
          <a:br>
            <a:rPr lang="en-US" sz="2800" kern="1200" dirty="0"/>
          </a:br>
          <a:r>
            <a:rPr lang="en-US" sz="2800" kern="1200" dirty="0"/>
            <a:t>where eggs mature in the ovary</a:t>
          </a:r>
        </a:p>
      </dsp:txBody>
      <dsp:txXfrm>
        <a:off x="6024562" y="2578893"/>
        <a:ext cx="2738437" cy="1643062"/>
      </dsp:txXfrm>
    </dsp:sp>
    <dsp:sp modelId="{C5420E1E-C6EF-4518-BE30-A2077BF61A88}">
      <dsp:nvSpPr>
        <dsp:cNvPr id="0" name=""/>
        <dsp:cNvSpPr/>
      </dsp:nvSpPr>
      <dsp:spPr>
        <a:xfrm>
          <a:off x="0" y="4791075"/>
          <a:ext cx="2738437" cy="1643062"/>
        </a:xfrm>
        <a:prstGeom prst="rect">
          <a:avLst/>
        </a:prstGeom>
        <a:solidFill>
          <a:schemeClr val="bg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</a:rPr>
            <a:t>Ovulation:  </a:t>
          </a:r>
          <a:r>
            <a:rPr lang="en-US" sz="2800" kern="1200" dirty="0"/>
            <a:t>release of egg from follicle</a:t>
          </a:r>
        </a:p>
      </dsp:txBody>
      <dsp:txXfrm>
        <a:off x="0" y="4791075"/>
        <a:ext cx="2738437" cy="1643062"/>
      </dsp:txXfrm>
    </dsp:sp>
    <dsp:sp modelId="{C9D6973C-802A-4E31-A06C-408E0EDD07CB}">
      <dsp:nvSpPr>
        <dsp:cNvPr id="0" name=""/>
        <dsp:cNvSpPr/>
      </dsp:nvSpPr>
      <dsp:spPr>
        <a:xfrm>
          <a:off x="3012281" y="4495800"/>
          <a:ext cx="2738437" cy="2233612"/>
        </a:xfrm>
        <a:prstGeom prst="rect">
          <a:avLst/>
        </a:prstGeom>
        <a:solidFill>
          <a:schemeClr val="bg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</a:rPr>
            <a:t>Polar body: </a:t>
          </a:r>
          <a:r>
            <a:rPr lang="en-US" sz="2800" kern="1200" dirty="0"/>
            <a:t>nonfunctional product of meiotic divisions in oogenesis</a:t>
          </a:r>
        </a:p>
      </dsp:txBody>
      <dsp:txXfrm>
        <a:off x="3012281" y="4495800"/>
        <a:ext cx="2738437" cy="2233612"/>
      </dsp:txXfrm>
    </dsp:sp>
    <dsp:sp modelId="{36F487DB-70B3-43C8-825D-E972386D471B}">
      <dsp:nvSpPr>
        <dsp:cNvPr id="0" name=""/>
        <dsp:cNvSpPr/>
      </dsp:nvSpPr>
      <dsp:spPr>
        <a:xfrm>
          <a:off x="6024562" y="4791074"/>
          <a:ext cx="2738437" cy="1643062"/>
        </a:xfrm>
        <a:prstGeom prst="rect">
          <a:avLst/>
        </a:prstGeom>
        <a:solidFill>
          <a:schemeClr val="bg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</a:rPr>
            <a:t>Zygote: </a:t>
          </a:r>
          <a:br>
            <a:rPr lang="en-US" sz="2800" kern="1200" dirty="0"/>
          </a:br>
          <a:r>
            <a:rPr lang="en-US" sz="2800" kern="1200" dirty="0"/>
            <a:t>Fertilized egg</a:t>
          </a:r>
        </a:p>
      </dsp:txBody>
      <dsp:txXfrm>
        <a:off x="6024562" y="4791074"/>
        <a:ext cx="2738437" cy="16430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835886-30AE-42A5-87E6-AF778DD2E920}">
      <dsp:nvSpPr>
        <dsp:cNvPr id="0" name=""/>
        <dsp:cNvSpPr/>
      </dsp:nvSpPr>
      <dsp:spPr>
        <a:xfrm>
          <a:off x="0" y="530"/>
          <a:ext cx="3733800" cy="1736935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tx1"/>
              </a:solidFill>
            </a:rPr>
            <a:t>Balanced Translocations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chemeClr val="tx1"/>
              </a:solidFill>
            </a:rPr>
            <a:t>Breakage and reunion occurs between the two chromosomes </a:t>
          </a:r>
          <a:endParaRPr lang="en-US" sz="2300" kern="1200" dirty="0">
            <a:solidFill>
              <a:schemeClr val="tx1"/>
            </a:solidFill>
          </a:endParaRPr>
        </a:p>
      </dsp:txBody>
      <dsp:txXfrm>
        <a:off x="50873" y="51403"/>
        <a:ext cx="3632054" cy="1635189"/>
      </dsp:txXfrm>
    </dsp:sp>
    <dsp:sp modelId="{ED56913B-F076-4006-8C6C-E3F9AE5E7B9C}">
      <dsp:nvSpPr>
        <dsp:cNvPr id="0" name=""/>
        <dsp:cNvSpPr/>
      </dsp:nvSpPr>
      <dsp:spPr>
        <a:xfrm rot="5400000">
          <a:off x="1541224" y="1780889"/>
          <a:ext cx="651350" cy="781621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 rot="-5400000">
        <a:off x="1632413" y="1846025"/>
        <a:ext cx="468973" cy="455945"/>
      </dsp:txXfrm>
    </dsp:sp>
    <dsp:sp modelId="{99FC357A-01EC-4044-B3EA-C21192AFD026}">
      <dsp:nvSpPr>
        <dsp:cNvPr id="0" name=""/>
        <dsp:cNvSpPr/>
      </dsp:nvSpPr>
      <dsp:spPr>
        <a:xfrm>
          <a:off x="0" y="2605933"/>
          <a:ext cx="3733800" cy="1736935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chemeClr val="tx1"/>
              </a:solidFill>
            </a:rPr>
            <a:t>No critical genetic material is lost and individuals are normal</a:t>
          </a:r>
          <a:endParaRPr lang="en-US" sz="2300" kern="1200" dirty="0">
            <a:solidFill>
              <a:schemeClr val="tx1"/>
            </a:solidFill>
          </a:endParaRPr>
        </a:p>
      </dsp:txBody>
      <dsp:txXfrm>
        <a:off x="50873" y="2656806"/>
        <a:ext cx="3632054" cy="163518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ED05C6-77E6-48F7-AE35-4F690CC0F2C2}">
      <dsp:nvSpPr>
        <dsp:cNvPr id="0" name=""/>
        <dsp:cNvSpPr/>
      </dsp:nvSpPr>
      <dsp:spPr>
        <a:xfrm>
          <a:off x="1043345" y="530"/>
          <a:ext cx="4009309" cy="1736935"/>
        </a:xfrm>
        <a:prstGeom prst="roundRect">
          <a:avLst>
            <a:gd name="adj" fmla="val 10000"/>
          </a:avLst>
        </a:prstGeom>
        <a:solidFill>
          <a:schemeClr val="bg1"/>
        </a:solidFill>
        <a:ln w="28575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tx1"/>
              </a:solidFill>
            </a:rPr>
            <a:t>Unbalanced Translocations 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chemeClr val="tx1"/>
              </a:solidFill>
            </a:rPr>
            <a:t>Part of  one chromosome is lost </a:t>
          </a:r>
          <a:endParaRPr lang="en-US" sz="2300" kern="1200" dirty="0">
            <a:solidFill>
              <a:schemeClr val="tx1"/>
            </a:solidFill>
          </a:endParaRPr>
        </a:p>
      </dsp:txBody>
      <dsp:txXfrm>
        <a:off x="1094218" y="51403"/>
        <a:ext cx="3907563" cy="1635189"/>
      </dsp:txXfrm>
    </dsp:sp>
    <dsp:sp modelId="{920469D9-FDBC-4D7C-B330-77E64657D5DF}">
      <dsp:nvSpPr>
        <dsp:cNvPr id="0" name=""/>
        <dsp:cNvSpPr/>
      </dsp:nvSpPr>
      <dsp:spPr>
        <a:xfrm rot="5400000">
          <a:off x="2722324" y="1780889"/>
          <a:ext cx="651350" cy="781621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 rot="-5400000">
        <a:off x="2813513" y="1846025"/>
        <a:ext cx="468973" cy="455945"/>
      </dsp:txXfrm>
    </dsp:sp>
    <dsp:sp modelId="{8EB22B83-BF22-4EE4-AE49-1C52A629EB37}">
      <dsp:nvSpPr>
        <dsp:cNvPr id="0" name=""/>
        <dsp:cNvSpPr/>
      </dsp:nvSpPr>
      <dsp:spPr>
        <a:xfrm>
          <a:off x="1043345" y="2605933"/>
          <a:ext cx="4009309" cy="1736935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chemeClr val="tx1"/>
              </a:solidFill>
            </a:rPr>
            <a:t>Altered phenotype is produced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chemeClr val="tx1"/>
              </a:solidFill>
            </a:rPr>
            <a:t>DOWN SYNDROME (21 n 14)</a:t>
          </a:r>
          <a:endParaRPr lang="en-US" sz="2300" kern="1200" dirty="0">
            <a:solidFill>
              <a:schemeClr val="tx1"/>
            </a:solidFill>
          </a:endParaRPr>
        </a:p>
      </dsp:txBody>
      <dsp:txXfrm>
        <a:off x="1094218" y="2656806"/>
        <a:ext cx="3907563" cy="16351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#1">
  <dgm:title val=""/>
  <dgm:desc val=""/>
  <dgm:catLst>
    <dgm:cat type="relationship" pri="109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0D9D83-BD0D-4E4A-A10A-7085F8AB3397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78F5A6-4E3F-479D-BE69-5A43FB0EF3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00744-AC93-4298-9CB7-CC401410ABCD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BE924B-647E-4C04-8932-E515AB078F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729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D5E17B-6D69-47EE-9183-EA0FD6A77709}" type="datetime1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3BFE8B-3643-4A16-B7A8-DC2B2F6255B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3C511E-F859-48CB-9DE4-B017FF6302EE}" type="datetime1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A4F411-0C68-4F5C-A939-750F262AE29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6C414E-31AA-4CE1-B5A6-3873EB5AD214}" type="datetime1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93E684-4E4D-4D8F-B606-96ACB69CB72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14FA65-09BA-4183-9C1E-891C274B97B4}" type="datetime1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A394D7-9785-4BE5-AFD5-4F918A68902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4B60D4-2AD2-4907-B4A6-06637D8EA44C}" type="datetime1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DFF78F-8FAE-45F5-87F9-E0C692719B1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EB9FCF-4179-4466-AFA1-FD201DE15089}" type="datetime1">
              <a:rPr lang="en-US" smtClean="0"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259807-4E02-4090-954C-8862AE3800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BBCB2D-3AE4-4BD1-822A-DCED09014C28}" type="datetime1">
              <a:rPr lang="en-US" smtClean="0"/>
              <a:t>2/14/2025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91A49-D5F3-4578-872E-65604690CDE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4E284F-4558-4C31-BB0B-23F080AFB521}" type="datetime1">
              <a:rPr lang="en-US" smtClean="0"/>
              <a:t>2/14/2025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0004BE-0912-48C1-A9DA-82B185A613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6BF187-AF82-4D19-AA11-11E05BFCA4CD}" type="datetime1">
              <a:rPr lang="en-US" smtClean="0"/>
              <a:t>2/14/2025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B39B-E19B-4684-B84C-73DF500C59F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D65686-C169-4BF4-A874-D9D782650FB2}" type="datetime1">
              <a:rPr lang="en-US" smtClean="0"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7349AB-2C45-4CA2-9222-EAC2086D39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BB6061-0B69-4B8B-98FE-D6A711938C27}" type="datetime1">
              <a:rPr lang="en-US" smtClean="0"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572ADC-6BDA-4F21-BCE5-91C08D50048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9840CA-22E6-4756-AF97-7A3967B53D78}" type="datetime1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D3EE5A7-3B9C-4286-91B6-CD02380A3E5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2"/>
            <a:ext cx="9144000" cy="365125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 userDrawn="1"/>
        </p:nvSpPr>
        <p:spPr bwMode="auto">
          <a:xfrm>
            <a:off x="5596171" y="28576"/>
            <a:ext cx="270939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FFFFFF"/>
                </a:solidFill>
              </a:rPr>
              <a:t>The Rawalpindi Medical University</a:t>
            </a:r>
            <a:endParaRPr lang="en-US" altLang="en-US" sz="1200">
              <a:solidFill>
                <a:srgbClr val="FFFFFF"/>
              </a:solidFill>
            </a:endParaRPr>
          </a:p>
        </p:txBody>
      </p:sp>
      <p:pic>
        <p:nvPicPr>
          <p:cNvPr id="9" name="Picture 2" descr="https://lh3.googleusercontent.com/2AGFDUBdvE03m-vmYY595zn1X-ZIEjdnkL5qog23V2OVDgW30mZmQUAlAG2Pf4QFVuhbl07-_SMIzZnQHuujJi-bCJKNVvcN9qyxRnPVU3Dt2F5B9r3jTV-fb4k0B3O1i0xZHLQseNxWUbWmsso0I9ZtjjFpFjeLhh9uhi0B3rrAA0dFy4MhpyMRqo8S-DSjNSY_nXkKhc_PWQcqHpysHxPBef9Z1hxpHeR7HRXYIWspPCb2AtMxgJ79dfWELgk_m-M9H4hZAm683J0t6hFZWTARYxq9mFz2j33RPmKCVor8J5IEdnNdSQbpLgWKHDKmphIKL8-16nXkpB3NYu_kxj6InVdN1oKEMvDawQ4IX3s1XYmUOfsxW_rMM8GMA01HbzP9Ksi1kwc7OYwo1eqxS-pY-lpkW6-Qw6BR0oMA378AgBm6cnJ02elMQLI6lHYu0ZBRtcjNv8yKbOKiZSegE50Eezc7elBHkzjw0Xu7sRnHeISjCV96XizFXpzLEOzsFzcK4zA4h4KdJaKmREbxLFxT7mWkOtSyICdVDBTx7q2RxYnzHuGy8xrE6p6VbEYM78rYdt_o-msbsWWLE_qC8JMhWKo2xE4VWU-Git4E1QUSus_a0_WVSPFbFhLl2AhV4jL4N2IwQ2NNlLRwSgMNraj_71HXmrY=s787-no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" t="7560" r="11351" b="8024"/>
          <a:stretch/>
        </p:blipFill>
        <p:spPr bwMode="auto">
          <a:xfrm>
            <a:off x="8336047" y="44451"/>
            <a:ext cx="577217" cy="58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10.wdp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Logo Bismilla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600" y="1600200"/>
            <a:ext cx="4048991" cy="352098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2D3EB8-8790-2EC5-8BC6-FABBCD6C6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A394D7-9785-4BE5-AFD5-4F918A68902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3F6CA-561D-4A0E-A6BA-6C3753184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/>
              <a:t>Significance Of Embryology</a:t>
            </a:r>
            <a:r>
              <a:rPr lang="en-US" sz="4000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957D9E-4C8D-4CEB-8A7A-B6EE8B36E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828800"/>
            <a:ext cx="8686800" cy="47545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Develops knowledge concerning </a:t>
            </a:r>
            <a:r>
              <a:rPr lang="en-US" b="1" dirty="0"/>
              <a:t>the beginnings of human life. </a:t>
            </a:r>
          </a:p>
          <a:p>
            <a:pPr>
              <a:lnSpc>
                <a:spcPct val="90000"/>
              </a:lnSpc>
            </a:pPr>
            <a:r>
              <a:rPr lang="en-US" dirty="0"/>
              <a:t>Help to understand </a:t>
            </a:r>
            <a:r>
              <a:rPr lang="en-US" b="1" dirty="0"/>
              <a:t>the causes of variations </a:t>
            </a:r>
            <a:r>
              <a:rPr lang="en-US" dirty="0"/>
              <a:t>in human structure. </a:t>
            </a:r>
          </a:p>
          <a:p>
            <a:pPr algn="just"/>
            <a:r>
              <a:rPr lang="en-US" dirty="0"/>
              <a:t>Illuminates gross anatomy and explains how </a:t>
            </a:r>
            <a:r>
              <a:rPr lang="en-US" b="1" dirty="0"/>
              <a:t>normal and abnormal relations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develop.</a:t>
            </a:r>
          </a:p>
          <a:p>
            <a:pPr algn="just"/>
            <a:r>
              <a:rPr lang="en-US" dirty="0"/>
              <a:t>Resulted in </a:t>
            </a:r>
            <a:r>
              <a:rPr lang="en-US" b="1" dirty="0"/>
              <a:t>new techniques </a:t>
            </a:r>
            <a:r>
              <a:rPr lang="en-US" dirty="0"/>
              <a:t>for prenatal diagnosis and treatment, therapeutic procedures to circumvent problems with </a:t>
            </a:r>
            <a:r>
              <a:rPr lang="en-US" b="1" dirty="0"/>
              <a:t>infertility</a:t>
            </a:r>
            <a:r>
              <a:rPr lang="en-US" dirty="0"/>
              <a:t> and mechanisms to prevent </a:t>
            </a:r>
            <a:r>
              <a:rPr lang="en-US" b="1" dirty="0"/>
              <a:t>birth defects</a:t>
            </a:r>
            <a:r>
              <a:rPr lang="en-US" b="1" dirty="0">
                <a:solidFill>
                  <a:srgbClr val="7030A0"/>
                </a:solidFill>
              </a:rPr>
              <a:t>  </a:t>
            </a:r>
          </a:p>
          <a:p>
            <a:pPr algn="just"/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35B492-9DFE-8CF7-84FE-C6D370378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A394D7-9785-4BE5-AFD5-4F918A68902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0E4358-1C23-F02F-F5B2-77741DB39DE2}"/>
              </a:ext>
            </a:extLst>
          </p:cNvPr>
          <p:cNvSpPr txBox="1"/>
          <p:nvPr/>
        </p:nvSpPr>
        <p:spPr>
          <a:xfrm>
            <a:off x="15433" y="22185"/>
            <a:ext cx="2261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Core Knowledge</a:t>
            </a:r>
          </a:p>
        </p:txBody>
      </p:sp>
    </p:spTree>
    <p:extLst>
      <p:ext uri="{BB962C8B-B14F-4D97-AF65-F5344CB8AC3E}">
        <p14:creationId xmlns:p14="http://schemas.microsoft.com/office/powerpoint/2010/main" val="963913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BAB1502F-5764-EB34-14E6-1F7900424E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002060"/>
                </a:solidFill>
              </a:rPr>
              <a:t>Life Span Of Man</a:t>
            </a:r>
          </a:p>
        </p:txBody>
      </p:sp>
      <p:sp>
        <p:nvSpPr>
          <p:cNvPr id="16387" name="Rectangle 17">
            <a:extLst>
              <a:ext uri="{FF2B5EF4-FFF2-40B4-BE49-F238E27FC236}">
                <a16:creationId xmlns:a16="http://schemas.microsoft.com/office/drawing/2014/main" id="{3DBF64CA-1239-2968-4EED-137A12FC2593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US" b="1" dirty="0"/>
              <a:t>Prenatal Life: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en-US" altLang="en-US" dirty="0"/>
              <a:t>Embryo</a:t>
            </a:r>
          </a:p>
          <a:p>
            <a:endParaRPr lang="en-US" altLang="en-US" dirty="0"/>
          </a:p>
          <a:p>
            <a:r>
              <a:rPr lang="en-US" altLang="en-US" dirty="0"/>
              <a:t>Fetus</a:t>
            </a:r>
          </a:p>
          <a:p>
            <a:pPr>
              <a:buFont typeface="Wingdings" panose="05000000000000000000" pitchFamily="2" charset="2"/>
              <a:buBlip>
                <a:blip r:embed="rId2"/>
              </a:buBlip>
            </a:pPr>
            <a:endParaRPr lang="en-US" altLang="en-US" dirty="0"/>
          </a:p>
          <a:p>
            <a:pPr>
              <a:buFont typeface="Wingdings" panose="05000000000000000000" pitchFamily="2" charset="2"/>
              <a:buBlip>
                <a:blip r:embed="rId2"/>
              </a:buBlip>
            </a:pPr>
            <a:endParaRPr lang="en-US" altLang="en-US" dirty="0"/>
          </a:p>
        </p:txBody>
      </p:sp>
      <p:sp>
        <p:nvSpPr>
          <p:cNvPr id="16388" name="Rectangle 18">
            <a:extLst>
              <a:ext uri="{FF2B5EF4-FFF2-40B4-BE49-F238E27FC236}">
                <a16:creationId xmlns:a16="http://schemas.microsoft.com/office/drawing/2014/main" id="{2E6912A6-63CC-9690-28CA-8BC85F7624E0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en-US" b="1" dirty="0"/>
              <a:t>Post Natal Life: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b="1" dirty="0">
              <a:solidFill>
                <a:srgbClr val="7030A0"/>
              </a:solidFill>
            </a:endParaRPr>
          </a:p>
          <a:p>
            <a:r>
              <a:rPr lang="en-US" altLang="en-US" dirty="0"/>
              <a:t>Neonate</a:t>
            </a:r>
          </a:p>
          <a:p>
            <a:r>
              <a:rPr lang="en-US" altLang="en-US" dirty="0"/>
              <a:t>Infancy</a:t>
            </a:r>
          </a:p>
          <a:p>
            <a:r>
              <a:rPr lang="en-US" altLang="en-US" dirty="0"/>
              <a:t>Childhood </a:t>
            </a:r>
          </a:p>
          <a:p>
            <a:r>
              <a:rPr lang="en-US" altLang="en-US" dirty="0"/>
              <a:t>Puberty</a:t>
            </a:r>
          </a:p>
          <a:p>
            <a:r>
              <a:rPr lang="en-US" altLang="en-US" dirty="0"/>
              <a:t>Adolescence</a:t>
            </a:r>
          </a:p>
          <a:p>
            <a:r>
              <a:rPr lang="en-US" altLang="en-US" dirty="0"/>
              <a:t>Adult age 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15F722-DD10-92E0-3289-D27CECAD6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259807-4E02-4090-954C-8862AE38006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3FC485-2C08-D69E-8C49-805AB8B08594}"/>
              </a:ext>
            </a:extLst>
          </p:cNvPr>
          <p:cNvSpPr txBox="1"/>
          <p:nvPr/>
        </p:nvSpPr>
        <p:spPr>
          <a:xfrm>
            <a:off x="15433" y="22185"/>
            <a:ext cx="2261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Core Knowledge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694F2FF5-DB6F-C660-5707-FC7F18FD18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66675"/>
            <a:ext cx="8229600" cy="1143000"/>
          </a:xfrm>
        </p:spPr>
        <p:txBody>
          <a:bodyPr/>
          <a:lstStyle/>
          <a:p>
            <a:r>
              <a:rPr lang="en-US" altLang="en-US" b="1" dirty="0"/>
              <a:t>Embryo </a:t>
            </a:r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EA9DA0B0-556A-15CD-3DC4-A00C99C6D69D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0" y="1412876"/>
            <a:ext cx="4714875" cy="5216524"/>
          </a:xfrm>
        </p:spPr>
        <p:txBody>
          <a:bodyPr rtlCol="0">
            <a:normAutofit/>
          </a:bodyPr>
          <a:lstStyle/>
          <a:p>
            <a:pPr marL="0" indent="0">
              <a:buNone/>
              <a:defRPr/>
            </a:pPr>
            <a:endParaRPr lang="en-US" dirty="0"/>
          </a:p>
          <a:p>
            <a:pPr>
              <a:defRPr/>
            </a:pPr>
            <a:r>
              <a:rPr lang="en-US" sz="2800" dirty="0"/>
              <a:t>Process of progressing from a single cell through the period of establishing organ primordia is called </a:t>
            </a:r>
            <a:r>
              <a:rPr lang="en-US" sz="2800" b="1" dirty="0"/>
              <a:t>EMBRYOGENESIS (First eight weeks of human development).</a:t>
            </a:r>
            <a:endParaRPr lang="en-US" b="1" dirty="0"/>
          </a:p>
          <a:p>
            <a:pPr>
              <a:defRPr/>
            </a:pPr>
            <a:r>
              <a:rPr lang="en-US" b="1" dirty="0"/>
              <a:t>Importance Of Embryonic Period</a:t>
            </a:r>
          </a:p>
        </p:txBody>
      </p:sp>
      <p:sp>
        <p:nvSpPr>
          <p:cNvPr id="18436" name="Rectangle 5">
            <a:extLst>
              <a:ext uri="{FF2B5EF4-FFF2-40B4-BE49-F238E27FC236}">
                <a16:creationId xmlns:a16="http://schemas.microsoft.com/office/drawing/2014/main" id="{AB2682EB-D919-9646-AD7B-E56A494B3A15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4648200" y="1600200"/>
            <a:ext cx="4038600" cy="3844925"/>
          </a:xfrm>
        </p:spPr>
        <p:txBody>
          <a:bodyPr>
            <a:normAutofit/>
          </a:bodyPr>
          <a:lstStyle/>
          <a:p>
            <a:endParaRPr lang="en-US" altLang="en-US"/>
          </a:p>
        </p:txBody>
      </p:sp>
      <p:pic>
        <p:nvPicPr>
          <p:cNvPr id="18437" name="Picture 4" descr="earlyEmryoMidline">
            <a:extLst>
              <a:ext uri="{FF2B5EF4-FFF2-40B4-BE49-F238E27FC236}">
                <a16:creationId xmlns:a16="http://schemas.microsoft.com/office/drawing/2014/main" id="{4A541A35-2F66-53F6-A02E-95B5E9CB3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1284135"/>
            <a:ext cx="4495800" cy="5432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906526-0AB4-1C9C-9584-2B53B714D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259807-4E02-4090-954C-8862AE38006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020C92-DF95-2E4A-0E5D-185A3D2417C6}"/>
              </a:ext>
            </a:extLst>
          </p:cNvPr>
          <p:cNvSpPr txBox="1"/>
          <p:nvPr/>
        </p:nvSpPr>
        <p:spPr>
          <a:xfrm>
            <a:off x="15433" y="22185"/>
            <a:ext cx="2261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Core Knowledge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2CA09-7E0D-771F-5A80-C12AA1B64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Fetus &amp; Neonate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D1453D-5576-EE6F-0587-DB340C84DD8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en-US" dirty="0"/>
              <a:t>First month after birth</a:t>
            </a:r>
            <a:r>
              <a:rPr lang="en-US" altLang="en-US" b="1" dirty="0">
                <a:solidFill>
                  <a:schemeClr val="accent4">
                    <a:lumMod val="75000"/>
                  </a:schemeClr>
                </a:solidFill>
              </a:rPr>
              <a:t>=</a:t>
            </a:r>
            <a:r>
              <a:rPr lang="en-US" altLang="en-US" b="1" dirty="0"/>
              <a:t>Neonate</a:t>
            </a:r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7521F0-7B1B-223A-B561-91456A7AC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259807-4E02-4090-954C-8862AE38006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0DE5F6E-C86E-8CC7-85E5-BCDD7D862DA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US" dirty="0"/>
              <a:t>9th to 40</a:t>
            </a:r>
            <a:r>
              <a:rPr lang="en-US" altLang="en-US" baseline="30000" dirty="0"/>
              <a:t>th</a:t>
            </a:r>
            <a:r>
              <a:rPr lang="en-US" altLang="en-US" dirty="0"/>
              <a:t> week or till birth = </a:t>
            </a:r>
            <a:r>
              <a:rPr lang="en-US" altLang="en-US" b="1" dirty="0"/>
              <a:t>Fetal Period</a:t>
            </a:r>
            <a:endParaRPr lang="en-GB" dirty="0"/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520EDC30-3FE6-6E51-DBFC-0782F95AF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25" y="3448987"/>
            <a:ext cx="4038600" cy="2654221"/>
          </a:xfrm>
          <a:prstGeom prst="rect">
            <a:avLst/>
          </a:prstGeom>
        </p:spPr>
      </p:pic>
      <p:pic>
        <p:nvPicPr>
          <p:cNvPr id="22532" name="Picture 7" descr="SleepingCash_1_month_old">
            <a:extLst>
              <a:ext uri="{FF2B5EF4-FFF2-40B4-BE49-F238E27FC236}">
                <a16:creationId xmlns:a16="http://schemas.microsoft.com/office/drawing/2014/main" id="{95E5661F-448D-AB36-58BC-EED85E658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902" y="3270250"/>
            <a:ext cx="3592088" cy="28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083884-B941-9BD8-A200-5616FA455D43}"/>
              </a:ext>
            </a:extLst>
          </p:cNvPr>
          <p:cNvSpPr txBox="1"/>
          <p:nvPr/>
        </p:nvSpPr>
        <p:spPr>
          <a:xfrm>
            <a:off x="15433" y="22185"/>
            <a:ext cx="2261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Core Knowledge</a:t>
            </a:r>
          </a:p>
        </p:txBody>
      </p:sp>
    </p:spTree>
    <p:extLst>
      <p:ext uri="{BB962C8B-B14F-4D97-AF65-F5344CB8AC3E}">
        <p14:creationId xmlns:p14="http://schemas.microsoft.com/office/powerpoint/2010/main" val="3689470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3C28CA2C-8F6C-B203-E1CE-2573FF0054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altLang="en-US" b="1" dirty="0"/>
              <a:t>Infancy </a:t>
            </a:r>
          </a:p>
        </p:txBody>
      </p:sp>
      <p:pic>
        <p:nvPicPr>
          <p:cNvPr id="23555" name="Picture 4" descr="2months">
            <a:extLst>
              <a:ext uri="{FF2B5EF4-FFF2-40B4-BE49-F238E27FC236}">
                <a16:creationId xmlns:a16="http://schemas.microsoft.com/office/drawing/2014/main" id="{BCEE4791-C6F1-5191-4A87-72F17CD3F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492375"/>
            <a:ext cx="3095625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6" descr="article-0-04CBDB54000005DC-18_468x364">
            <a:extLst>
              <a:ext uri="{FF2B5EF4-FFF2-40B4-BE49-F238E27FC236}">
                <a16:creationId xmlns:a16="http://schemas.microsoft.com/office/drawing/2014/main" id="{8ABC5974-9F1D-D100-5927-8CF2D3BE6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565400"/>
            <a:ext cx="3240088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 Box 7">
            <a:extLst>
              <a:ext uri="{FF2B5EF4-FFF2-40B4-BE49-F238E27FC236}">
                <a16:creationId xmlns:a16="http://schemas.microsoft.com/office/drawing/2014/main" id="{1D521215-077F-F659-AEAA-938F13EA9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3500438"/>
            <a:ext cx="11525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>
                <a:latin typeface="Arial" panose="020B0604020202020204" pitchFamily="34" charset="0"/>
              </a:rPr>
              <a:t>until</a:t>
            </a:r>
          </a:p>
        </p:txBody>
      </p:sp>
      <p:sp>
        <p:nvSpPr>
          <p:cNvPr id="23558" name="Rectangle 1">
            <a:extLst>
              <a:ext uri="{FF2B5EF4-FFF2-40B4-BE49-F238E27FC236}">
                <a16:creationId xmlns:a16="http://schemas.microsoft.com/office/drawing/2014/main" id="{61782E28-E498-4EE0-2BE4-D214A3932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341438"/>
            <a:ext cx="8280400" cy="914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Arial" panose="020B0604020202020204" pitchFamily="34" charset="0"/>
              </a:rPr>
              <a:t>INFANTS = 2</a:t>
            </a:r>
            <a:r>
              <a:rPr lang="en-US" altLang="en-US" sz="2400" b="1" baseline="30000" dirty="0">
                <a:latin typeface="Arial" panose="020B0604020202020204" pitchFamily="34" charset="0"/>
              </a:rPr>
              <a:t>ND</a:t>
            </a:r>
            <a:r>
              <a:rPr lang="en-US" altLang="en-US" sz="2400" b="1" dirty="0">
                <a:latin typeface="Arial" panose="020B0604020202020204" pitchFamily="34" charset="0"/>
              </a:rPr>
              <a:t> MONTH TO 1</a:t>
            </a:r>
            <a:r>
              <a:rPr lang="en-US" altLang="en-US" sz="2400" b="1" baseline="30000" dirty="0">
                <a:latin typeface="Arial" panose="020B0604020202020204" pitchFamily="34" charset="0"/>
              </a:rPr>
              <a:t>ST</a:t>
            </a:r>
            <a:r>
              <a:rPr lang="en-US" altLang="en-US" sz="2400" b="1" dirty="0">
                <a:latin typeface="Arial" panose="020B0604020202020204" pitchFamily="34" charset="0"/>
              </a:rPr>
              <a:t> YEAR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CC853D-06C3-488C-7438-88E65E1B6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A394D7-9785-4BE5-AFD5-4F918A689025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B9DCCE-8099-70BA-42D4-A629331B91FB}"/>
              </a:ext>
            </a:extLst>
          </p:cNvPr>
          <p:cNvSpPr txBox="1"/>
          <p:nvPr/>
        </p:nvSpPr>
        <p:spPr>
          <a:xfrm>
            <a:off x="15433" y="22185"/>
            <a:ext cx="2261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Core Knowledge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B39B0DF2-BF56-24DD-1CF6-7C163027F0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Childhood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CE151-A4EF-ADAE-196F-0AEF9602C0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dirty="0"/>
              <a:t>This is the period between infancy and puberty</a:t>
            </a:r>
          </a:p>
          <a:p>
            <a:pPr>
              <a:defRPr/>
            </a:pPr>
            <a:r>
              <a:rPr lang="en-US" dirty="0"/>
              <a:t>Primary deciduous teeth appear</a:t>
            </a:r>
          </a:p>
          <a:p>
            <a:pPr>
              <a:defRPr/>
            </a:pPr>
            <a:r>
              <a:rPr lang="en-US" dirty="0"/>
              <a:t>Active ossification of bones</a:t>
            </a:r>
          </a:p>
          <a:p>
            <a:pPr>
              <a:defRPr/>
            </a:pPr>
            <a:r>
              <a:rPr lang="en-US" dirty="0"/>
              <a:t>Rate of body growth slows down</a:t>
            </a: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b="1" dirty="0"/>
              <a:t>Early childhood   </a:t>
            </a:r>
            <a:r>
              <a:rPr lang="en-US" dirty="0"/>
              <a:t>(2</a:t>
            </a:r>
            <a:r>
              <a:rPr lang="en-US" baseline="30000" dirty="0"/>
              <a:t>nd</a:t>
            </a:r>
            <a:r>
              <a:rPr lang="en-US" dirty="0"/>
              <a:t> -6</a:t>
            </a:r>
            <a:r>
              <a:rPr lang="en-US" baseline="30000" dirty="0"/>
              <a:t>th</a:t>
            </a:r>
            <a:r>
              <a:rPr lang="en-US" dirty="0"/>
              <a:t> year)</a:t>
            </a: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b="1" dirty="0"/>
              <a:t>Middle childhood </a:t>
            </a:r>
            <a:r>
              <a:rPr lang="en-US" dirty="0"/>
              <a:t>(7</a:t>
            </a:r>
            <a:r>
              <a:rPr lang="en-US" baseline="30000" dirty="0"/>
              <a:t>th</a:t>
            </a:r>
            <a:r>
              <a:rPr lang="en-US" dirty="0"/>
              <a:t> - 10</a:t>
            </a:r>
            <a:r>
              <a:rPr lang="en-US" baseline="30000" dirty="0"/>
              <a:t>th</a:t>
            </a:r>
            <a:r>
              <a:rPr lang="en-US" dirty="0"/>
              <a:t> year)</a:t>
            </a: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b="1" dirty="0"/>
              <a:t>Late childhood     </a:t>
            </a:r>
            <a:r>
              <a:rPr lang="en-US" dirty="0"/>
              <a:t>(10</a:t>
            </a:r>
            <a:r>
              <a:rPr lang="en-US" sz="3600" dirty="0"/>
              <a:t>th</a:t>
            </a:r>
            <a:r>
              <a:rPr lang="en-US" dirty="0"/>
              <a:t>- till puberty) </a:t>
            </a:r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274D0E-9CA3-449B-9F8D-B6BEE3F49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A394D7-9785-4BE5-AFD5-4F918A68902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0F1C38-4DB3-A3F9-B56C-33BFA9676779}"/>
              </a:ext>
            </a:extLst>
          </p:cNvPr>
          <p:cNvSpPr txBox="1"/>
          <p:nvPr/>
        </p:nvSpPr>
        <p:spPr>
          <a:xfrm>
            <a:off x="15433" y="22185"/>
            <a:ext cx="2261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Core Knowledge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73B1C-6379-EC22-0D25-B8BB61E2B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Puberty &amp; </a:t>
            </a:r>
            <a:r>
              <a:rPr lang="en-US" altLang="en-US" b="1" kern="1200" dirty="0">
                <a:latin typeface="+mj-lt"/>
                <a:ea typeface="+mj-ea"/>
                <a:cs typeface="+mj-cs"/>
              </a:rPr>
              <a:t>Adolescence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4C963-7918-17CC-DDCB-A1B93277A00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Puberty is phase of sexual maturity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CF0525-2609-BA30-FFF5-468B0BF0B7D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en-US" dirty="0">
                <a:latin typeface="+mj-lt"/>
                <a:ea typeface="+mj-ea"/>
                <a:cs typeface="+mj-cs"/>
              </a:rPr>
              <a:t>Adolescence-f</a:t>
            </a:r>
            <a:r>
              <a:rPr lang="en-US" altLang="en-US" sz="2800" kern="1200" dirty="0">
                <a:latin typeface="+mj-lt"/>
                <a:ea typeface="+mj-ea"/>
                <a:cs typeface="+mj-cs"/>
              </a:rPr>
              <a:t>irst Six Years After Puberty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8D78F6-52CA-13E7-F042-3F74EE251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259807-4E02-4090-954C-8862AE38006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6" name="Content Placeholder 5" descr="A group of people lying in a circle&#10;&#10;Description automatically generated">
            <a:extLst>
              <a:ext uri="{FF2B5EF4-FFF2-40B4-BE49-F238E27FC236}">
                <a16:creationId xmlns:a16="http://schemas.microsoft.com/office/drawing/2014/main" id="{880E7A5F-83FA-8095-557E-5A705C3CFF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501" r="-2" b="-2"/>
          <a:stretch/>
        </p:blipFill>
        <p:spPr>
          <a:xfrm>
            <a:off x="5105400" y="2692479"/>
            <a:ext cx="3124200" cy="3548777"/>
          </a:xfrm>
          <a:prstGeom prst="rect">
            <a:avLst/>
          </a:prstGeom>
          <a:noFill/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80E6A46-92FC-A4F4-F6F1-0C6C6FD25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692479"/>
            <a:ext cx="4040188" cy="35487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E759F3-F906-BADB-6124-DC51D77EA7A1}"/>
              </a:ext>
            </a:extLst>
          </p:cNvPr>
          <p:cNvSpPr txBox="1"/>
          <p:nvPr/>
        </p:nvSpPr>
        <p:spPr>
          <a:xfrm>
            <a:off x="15433" y="22185"/>
            <a:ext cx="2261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Core Knowledge</a:t>
            </a:r>
          </a:p>
        </p:txBody>
      </p:sp>
    </p:spTree>
    <p:extLst>
      <p:ext uri="{BB962C8B-B14F-4D97-AF65-F5344CB8AC3E}">
        <p14:creationId xmlns:p14="http://schemas.microsoft.com/office/powerpoint/2010/main" val="2538111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A0E2772C-8456-8AB3-0783-D83D43001D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Adult 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EF1E4-4320-BA5A-01BD-3E9CE02E738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/>
              <a:t>Prime age</a:t>
            </a:r>
            <a:r>
              <a:rPr lang="en-US" dirty="0"/>
              <a:t>= 20-60 years</a:t>
            </a:r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  <a:p>
            <a:pPr fontAlgn="auto">
              <a:spcAft>
                <a:spcPts val="0"/>
              </a:spcAft>
              <a:defRPr/>
            </a:pPr>
            <a:endParaRPr lang="en-US" b="1" dirty="0">
              <a:solidFill>
                <a:srgbClr val="7030A0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b="1" dirty="0"/>
              <a:t>Old age</a:t>
            </a:r>
            <a:r>
              <a:rPr lang="en-US" dirty="0"/>
              <a:t>= 61-last day of life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342747-1C61-2A5F-7DCA-5EA198CA2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A394D7-9785-4BE5-AFD5-4F918A689025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E7B37E9-1267-1D0C-26F1-2CA1F46FFB51}"/>
              </a:ext>
            </a:extLst>
          </p:cNvPr>
          <p:cNvSpPr/>
          <p:nvPr/>
        </p:nvSpPr>
        <p:spPr bwMode="auto">
          <a:xfrm>
            <a:off x="2667001" y="2565400"/>
            <a:ext cx="1828800" cy="139700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2">
                    <a:lumMod val="25000"/>
                  </a:schemeClr>
                </a:solidFill>
                <a:latin typeface="Arial" charset="0"/>
              </a:rPr>
              <a:t>LATE ADULT AGE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2">
                    <a:lumMod val="25000"/>
                  </a:schemeClr>
                </a:solidFill>
                <a:latin typeface="Arial" charset="0"/>
              </a:rPr>
              <a:t>41-60 YEARS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5222245-2D28-5A01-85B7-59C0BA25B9F3}"/>
              </a:ext>
            </a:extLst>
          </p:cNvPr>
          <p:cNvSpPr/>
          <p:nvPr/>
        </p:nvSpPr>
        <p:spPr bwMode="auto">
          <a:xfrm>
            <a:off x="304801" y="2636838"/>
            <a:ext cx="2209800" cy="1325562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2">
                    <a:lumMod val="25000"/>
                  </a:schemeClr>
                </a:solidFill>
                <a:latin typeface="Arial" charset="0"/>
              </a:rPr>
              <a:t>EARLY ADULT AGE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2">
                    <a:lumMod val="25000"/>
                  </a:schemeClr>
                </a:solidFill>
                <a:latin typeface="Arial" charset="0"/>
              </a:rPr>
              <a:t>20-40 YEARS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60084E-A42B-78F4-61E5-2B8666385690}"/>
              </a:ext>
            </a:extLst>
          </p:cNvPr>
          <p:cNvSpPr txBox="1"/>
          <p:nvPr/>
        </p:nvSpPr>
        <p:spPr>
          <a:xfrm>
            <a:off x="15433" y="22185"/>
            <a:ext cx="2261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Core Knowledge</a:t>
            </a:r>
          </a:p>
        </p:txBody>
      </p:sp>
      <p:pic>
        <p:nvPicPr>
          <p:cNvPr id="1026" name="Picture 2" descr="KoSong: A poem for the golden years...">
            <a:extLst>
              <a:ext uri="{FF2B5EF4-FFF2-40B4-BE49-F238E27FC236}">
                <a16:creationId xmlns:a16="http://schemas.microsoft.com/office/drawing/2014/main" id="{154650F0-A77D-1C50-D7CA-04DB9DD76C7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1738312"/>
            <a:ext cx="4038600" cy="429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2A4EC-9E21-D21D-FD90-840B98897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/>
              <a:t>Oocyte  &amp; Sperm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08BBF-9E99-7D39-7FE5-2EFC0C4A0F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417638"/>
            <a:ext cx="4038600" cy="4525963"/>
          </a:xfrm>
        </p:spPr>
        <p:txBody>
          <a:bodyPr/>
          <a:lstStyle/>
          <a:p>
            <a:r>
              <a:rPr lang="en-US" sz="2800" dirty="0"/>
              <a:t>The female germ or sex cells are produced in the </a:t>
            </a:r>
            <a:r>
              <a:rPr lang="en-US" sz="2800" b="1" i="1" dirty="0"/>
              <a:t>ovaries</a:t>
            </a:r>
            <a:r>
              <a:rPr lang="en-US" sz="2800" b="1" dirty="0"/>
              <a:t>.</a:t>
            </a:r>
          </a:p>
          <a:p>
            <a:endParaRPr lang="en-US" sz="2800" b="1" dirty="0"/>
          </a:p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0AFDF-910C-8CD6-86A6-CAF1FC3370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417638"/>
            <a:ext cx="4038600" cy="4525963"/>
          </a:xfrm>
        </p:spPr>
        <p:txBody>
          <a:bodyPr/>
          <a:lstStyle/>
          <a:p>
            <a:r>
              <a:rPr lang="en-US" sz="2800" dirty="0"/>
              <a:t>The sperm, or spermatozoon, refers to the male germ cell produced in the </a:t>
            </a:r>
            <a:r>
              <a:rPr lang="en-US" sz="2800" b="1" dirty="0"/>
              <a:t>Testes</a:t>
            </a:r>
            <a:r>
              <a:rPr lang="en-US" sz="2800" dirty="0"/>
              <a:t> (testicles).</a:t>
            </a:r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2AAF01-BB1A-1F53-B9A2-F2EC6F18B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259807-4E02-4090-954C-8862AE38006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8" name="Picture 5" descr="image145">
            <a:extLst>
              <a:ext uri="{FF2B5EF4-FFF2-40B4-BE49-F238E27FC236}">
                <a16:creationId xmlns:a16="http://schemas.microsoft.com/office/drawing/2014/main" id="{31FCCAC9-BEE5-4864-818C-2BB49E483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07464" y="3123471"/>
            <a:ext cx="2938072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sperm">
            <a:extLst>
              <a:ext uri="{FF2B5EF4-FFF2-40B4-BE49-F238E27FC236}">
                <a16:creationId xmlns:a16="http://schemas.microsoft.com/office/drawing/2014/main" id="{886EF41F-15BC-4A90-8E7E-FA4650988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367728" y="3792306"/>
            <a:ext cx="2938072" cy="2929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568D7B-7FAC-2A05-1B08-6D657B4E760F}"/>
              </a:ext>
            </a:extLst>
          </p:cNvPr>
          <p:cNvSpPr txBox="1"/>
          <p:nvPr/>
        </p:nvSpPr>
        <p:spPr>
          <a:xfrm>
            <a:off x="15433" y="22185"/>
            <a:ext cx="2261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Core Knowledge</a:t>
            </a:r>
          </a:p>
        </p:txBody>
      </p:sp>
    </p:spTree>
    <p:extLst>
      <p:ext uri="{BB962C8B-B14F-4D97-AF65-F5344CB8AC3E}">
        <p14:creationId xmlns:p14="http://schemas.microsoft.com/office/powerpoint/2010/main" val="16050902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FA1FF-323F-4863-8D9F-E105C7AA5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Zygote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43EA8-4203-4873-A710-2EB9C6DD99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417638"/>
            <a:ext cx="3124200" cy="5013325"/>
          </a:xfrm>
        </p:spPr>
        <p:txBody>
          <a:bodyPr>
            <a:normAutofit fontScale="85000" lnSpcReduction="20000"/>
          </a:bodyPr>
          <a:lstStyle/>
          <a:p>
            <a:r>
              <a:rPr lang="en-US" sz="3600" dirty="0"/>
              <a:t>  </a:t>
            </a:r>
            <a:r>
              <a:rPr lang="en-US" sz="4000" dirty="0"/>
              <a:t>Development begins with </a:t>
            </a:r>
            <a:r>
              <a:rPr lang="en-US" sz="4000" b="1" dirty="0"/>
              <a:t>fertilization in </a:t>
            </a:r>
            <a:r>
              <a:rPr lang="en-US" sz="4000" dirty="0"/>
              <a:t> which the male gamete (</a:t>
            </a:r>
            <a:r>
              <a:rPr lang="en-US" sz="4000" b="1" dirty="0"/>
              <a:t>sperm</a:t>
            </a:r>
            <a:r>
              <a:rPr lang="en-US" sz="4000" dirty="0"/>
              <a:t>) and the female gamete (</a:t>
            </a:r>
            <a:r>
              <a:rPr lang="en-US" sz="4000" b="1" dirty="0"/>
              <a:t>oocyte</a:t>
            </a:r>
            <a:r>
              <a:rPr lang="en-US" sz="4000" dirty="0"/>
              <a:t>) unite to give rise to a</a:t>
            </a:r>
            <a:r>
              <a:rPr lang="en-US" sz="4000" dirty="0">
                <a:solidFill>
                  <a:schemeClr val="accent4"/>
                </a:solidFill>
              </a:rPr>
              <a:t> </a:t>
            </a:r>
            <a:r>
              <a:rPr lang="en-US" sz="4000" b="1" dirty="0"/>
              <a:t>zygote.</a:t>
            </a:r>
          </a:p>
          <a:p>
            <a:pPr marL="0" indent="0">
              <a:buNone/>
            </a:pPr>
            <a:endParaRPr lang="en-US" sz="3600" dirty="0"/>
          </a:p>
          <a:p>
            <a:endParaRPr lang="en-US" dirty="0"/>
          </a:p>
        </p:txBody>
      </p:sp>
      <p:pic>
        <p:nvPicPr>
          <p:cNvPr id="5" name="Picture 5" descr="01">
            <a:extLst>
              <a:ext uri="{FF2B5EF4-FFF2-40B4-BE49-F238E27FC236}">
                <a16:creationId xmlns:a16="http://schemas.microsoft.com/office/drawing/2014/main" id="{BB493DC8-0438-4513-8D90-082F42C9023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657600" y="1798637"/>
            <a:ext cx="521192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AE268-069B-DDEC-E91B-668AC8E7D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259807-4E02-4090-954C-8862AE38006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6A73C8-EFD7-6A5D-8D2D-40A6B8D0C64D}"/>
              </a:ext>
            </a:extLst>
          </p:cNvPr>
          <p:cNvSpPr txBox="1"/>
          <p:nvPr/>
        </p:nvSpPr>
        <p:spPr>
          <a:xfrm>
            <a:off x="15433" y="22185"/>
            <a:ext cx="2261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Core Knowledge</a:t>
            </a:r>
          </a:p>
        </p:txBody>
      </p:sp>
    </p:spTree>
    <p:extLst>
      <p:ext uri="{BB962C8B-B14F-4D97-AF65-F5344CB8AC3E}">
        <p14:creationId xmlns:p14="http://schemas.microsoft.com/office/powerpoint/2010/main" val="1390458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tle 1"/>
          <p:cNvSpPr>
            <a:spLocks noGrp="1"/>
          </p:cNvSpPr>
          <p:nvPr>
            <p:ph type="ctrTitle"/>
          </p:nvPr>
        </p:nvSpPr>
        <p:spPr>
          <a:xfrm>
            <a:off x="0" y="1388309"/>
            <a:ext cx="9144000" cy="2116891"/>
          </a:xfrm>
          <a:solidFill>
            <a:schemeClr val="bg1"/>
          </a:solidFill>
          <a:ln>
            <a:noFill/>
          </a:ln>
        </p:spPr>
        <p:txBody>
          <a:bodyPr rtlCol="0">
            <a:noAutofit/>
          </a:bodyPr>
          <a:lstStyle/>
          <a:p>
            <a:r>
              <a:rPr lang="en-US" dirty="0"/>
              <a:t>Foundation Module</a:t>
            </a:r>
            <a:br>
              <a:rPr lang="en-US" dirty="0"/>
            </a:br>
            <a:r>
              <a:rPr lang="en-US" sz="3600" dirty="0"/>
              <a:t>1</a:t>
            </a:r>
            <a:r>
              <a:rPr lang="en-US" sz="3600" baseline="30000" dirty="0"/>
              <a:t>st</a:t>
            </a:r>
            <a:r>
              <a:rPr lang="en-US" sz="3600" dirty="0">
                <a:cs typeface="Times New Roman" pitchFamily="18" charset="0"/>
              </a:rPr>
              <a:t> Year MBBS(LGIS)</a:t>
            </a:r>
            <a:br>
              <a:rPr lang="en-US" sz="3600" dirty="0">
                <a:cs typeface="Times New Roman" pitchFamily="18" charset="0"/>
              </a:rPr>
            </a:br>
            <a:r>
              <a:rPr lang="en-US" sz="3600" b="1" dirty="0">
                <a:cs typeface="Times New Roman" pitchFamily="18" charset="0"/>
              </a:rPr>
              <a:t>Introduction to Human Development </a:t>
            </a:r>
            <a:br>
              <a:rPr lang="en-US" sz="3600" dirty="0">
                <a:solidFill>
                  <a:schemeClr val="bg1"/>
                </a:solidFill>
              </a:rPr>
            </a:br>
            <a:br>
              <a:rPr lang="en-US" sz="3600" dirty="0">
                <a:solidFill>
                  <a:schemeClr val="bg1"/>
                </a:solidFill>
              </a:rPr>
            </a:br>
            <a:endParaRPr lang="en-US" sz="3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4340" name="Subtitle 2"/>
          <p:cNvSpPr>
            <a:spLocks noGrp="1" noChangeArrowheads="1"/>
          </p:cNvSpPr>
          <p:nvPr>
            <p:ph type="subTitle" idx="1"/>
          </p:nvPr>
        </p:nvSpPr>
        <p:spPr>
          <a:xfrm>
            <a:off x="-1447800" y="5715000"/>
            <a:ext cx="6400800" cy="1676400"/>
          </a:xfrm>
        </p:spPr>
        <p:txBody>
          <a:bodyPr>
            <a:normAutofit/>
          </a:bodyPr>
          <a:lstStyle/>
          <a:p>
            <a:pPr>
              <a:lnSpc>
                <a:spcPts val="1500"/>
              </a:lnSpc>
            </a:pPr>
            <a:endParaRPr lang="en-US" altLang="en-US" sz="2400" b="1" dirty="0">
              <a:solidFill>
                <a:srgbClr val="7030A0"/>
              </a:solidFill>
              <a:cs typeface="Times New Roman" pitchFamily="18" charset="0"/>
            </a:endParaRPr>
          </a:p>
          <a:p>
            <a:pPr>
              <a:lnSpc>
                <a:spcPts val="1500"/>
              </a:lnSpc>
            </a:pPr>
            <a:r>
              <a:rPr lang="en-US" altLang="en-US" sz="2000" b="1" dirty="0">
                <a:solidFill>
                  <a:schemeClr val="tx1"/>
                </a:solidFill>
                <a:cs typeface="Times New Roman" pitchFamily="18" charset="0"/>
              </a:rPr>
              <a:t>Presented by: </a:t>
            </a:r>
          </a:p>
          <a:p>
            <a:pPr>
              <a:lnSpc>
                <a:spcPts val="1500"/>
              </a:lnSpc>
            </a:pPr>
            <a:r>
              <a:rPr lang="en-US" altLang="en-US" sz="2000" b="1" dirty="0">
                <a:solidFill>
                  <a:schemeClr val="tx1"/>
                </a:solidFill>
                <a:cs typeface="Times New Roman" pitchFamily="18" charset="0"/>
              </a:rPr>
              <a:t>Prof. Dr. Ayesha Yousaf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42" name="Picture 2" descr="https://lh3.googleusercontent.com/2AGFDUBdvE03m-vmYY595zn1X-ZIEjdnkL5qog23V2OVDgW30mZmQUAlAG2Pf4QFVuhbl07-_SMIzZnQHuujJi-bCJKNVvcN9qyxRnPVU3Dt2F5B9r3jTV-fb4k0B3O1i0xZHLQseNxWUbWmsso0I9ZtjjFpFjeLhh9uhi0B3rrAA0dFy4MhpyMRqo8S-DSjNSY_nXkKhc_PWQcqHpysHxPBef9Z1hxpHeR7HRXYIWspPCb2AtMxgJ79dfWELgk_m-M9H4hZAm683J0t6hFZWTARYxq9mFz2j33RPmKCVor8J5IEdnNdSQbpLgWKHDKmphIKL8-16nXkpB3NYu_kxj6InVdN1oKEMvDawQ4IX3s1XYmUOfsxW_rMM8GMA01HbzP9Ksi1kwc7OYwo1eqxS-pY-lpkW6-Qw6BR0oMA378AgBm6cnJ02elMQLI6lHYu0ZBRtcjNv8yKbOKiZSegE50Eezc7elBHkzjw0Xu7sRnHeISjCV96XizFXpzLEOzsFzcK4zA4h4KdJaKmREbxLFxT7mWkOtSyICdVDBTx7q2RxYnzHuGy8xrE6p6VbEYM78rYdt_o-msbsWWLE_qC8JMhWKo2xE4VWU-Git4E1QUSus_a0_WVSPFbFhLl2AhV4jL4N2IwQ2NNlLRwSgMNraj_71HXmrY=s787-no"/>
          <p:cNvPicPr>
            <a:picLocks noChangeAspect="1" noChangeArrowheads="1"/>
          </p:cNvPicPr>
          <p:nvPr/>
        </p:nvPicPr>
        <p:blipFill>
          <a:blip r:embed="rId2" cstate="print"/>
          <a:srcRect l="4787" t="7561" r="11351" b="8025"/>
          <a:stretch>
            <a:fillRect/>
          </a:stretch>
        </p:blipFill>
        <p:spPr bwMode="auto">
          <a:xfrm>
            <a:off x="0" y="12976"/>
            <a:ext cx="128585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6400800" y="6019800"/>
            <a:ext cx="25908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Date:17-02-2023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Updated on 24.01.2025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EC4CEF-84FD-8AD4-3C64-13E7B3C28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3BFE8B-3643-4A16-B7A8-DC2B2F6255B3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5" name="Picture 4" descr="A logo with a skull and text&#10;&#10;Description automatically generated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43" y="131990"/>
            <a:ext cx="1285857" cy="1260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4DA84F-569C-7DA5-E190-3841D01D39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2200" y="2772216"/>
            <a:ext cx="4700587" cy="308928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47E60-3C11-4801-91E7-AF15EE296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/>
              <a:t>Implantation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5423B-4BE5-4D49-AB06-28ACA4F89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35563"/>
          </a:xfrm>
        </p:spPr>
        <p:txBody>
          <a:bodyPr/>
          <a:lstStyle/>
          <a:p>
            <a:r>
              <a:rPr lang="en-US" dirty="0"/>
              <a:t>The process during which the </a:t>
            </a:r>
            <a:r>
              <a:rPr lang="en-US" b="1" dirty="0"/>
              <a:t>blastocyst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dirty="0"/>
              <a:t>attaches to the </a:t>
            </a:r>
            <a:r>
              <a:rPr lang="en-US" b="1" i="1" dirty="0"/>
              <a:t>endometrium.</a:t>
            </a:r>
            <a:r>
              <a:rPr lang="en-US" b="1" dirty="0"/>
              <a:t> </a:t>
            </a:r>
          </a:p>
          <a:p>
            <a:endParaRPr lang="en-US" dirty="0"/>
          </a:p>
        </p:txBody>
      </p:sp>
      <p:pic>
        <p:nvPicPr>
          <p:cNvPr id="4" name="Picture 5" descr="trophoblast">
            <a:extLst>
              <a:ext uri="{FF2B5EF4-FFF2-40B4-BE49-F238E27FC236}">
                <a16:creationId xmlns:a16="http://schemas.microsoft.com/office/drawing/2014/main" id="{6D808890-F794-4232-AA05-0A5EDDD76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43000" y="2590800"/>
            <a:ext cx="6934200" cy="3996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6B0F28-829E-03AC-AFC5-DA7F2C668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A394D7-9785-4BE5-AFD5-4F918A689025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3BD14B-58C0-E59E-D8BA-99833A04109D}"/>
              </a:ext>
            </a:extLst>
          </p:cNvPr>
          <p:cNvSpPr txBox="1"/>
          <p:nvPr/>
        </p:nvSpPr>
        <p:spPr>
          <a:xfrm>
            <a:off x="15433" y="22185"/>
            <a:ext cx="2261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Core Knowledge</a:t>
            </a:r>
          </a:p>
        </p:txBody>
      </p:sp>
    </p:spTree>
    <p:extLst>
      <p:ext uri="{BB962C8B-B14F-4D97-AF65-F5344CB8AC3E}">
        <p14:creationId xmlns:p14="http://schemas.microsoft.com/office/powerpoint/2010/main" val="31078749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B14E8-586A-443E-BA4A-008B279F3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        </a:t>
            </a:r>
            <a:r>
              <a:rPr lang="en-US" dirty="0"/>
              <a:t>Conceptus (L. </a:t>
            </a:r>
            <a:r>
              <a:rPr lang="en-US" i="1" dirty="0"/>
              <a:t>conceptio</a:t>
            </a:r>
            <a:r>
              <a:rPr lang="en-US" dirty="0"/>
              <a:t>, derivatives of zygote).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918DC-3AAA-413C-A8C6-48B814F6FA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525963"/>
          </a:xfrm>
        </p:spPr>
        <p:txBody>
          <a:bodyPr/>
          <a:lstStyle/>
          <a:p>
            <a:r>
              <a:rPr lang="en-US" dirty="0"/>
              <a:t>The embryo and its adnexa</a:t>
            </a:r>
          </a:p>
        </p:txBody>
      </p:sp>
      <p:pic>
        <p:nvPicPr>
          <p:cNvPr id="4" name="Picture 5" descr="cfras">
            <a:extLst>
              <a:ext uri="{FF2B5EF4-FFF2-40B4-BE49-F238E27FC236}">
                <a16:creationId xmlns:a16="http://schemas.microsoft.com/office/drawing/2014/main" id="{51A7E824-B698-4542-A948-DCFA6EEDE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52600" y="2819400"/>
            <a:ext cx="5757863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168D2A-AF0B-EBBB-9857-84B3C0E31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A394D7-9785-4BE5-AFD5-4F918A689025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EDEF2A-6293-77B2-C092-1F255FE1D878}"/>
              </a:ext>
            </a:extLst>
          </p:cNvPr>
          <p:cNvSpPr txBox="1"/>
          <p:nvPr/>
        </p:nvSpPr>
        <p:spPr>
          <a:xfrm>
            <a:off x="15433" y="22185"/>
            <a:ext cx="2261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Core Knowledge</a:t>
            </a:r>
          </a:p>
        </p:txBody>
      </p:sp>
    </p:spTree>
    <p:extLst>
      <p:ext uri="{BB962C8B-B14F-4D97-AF65-F5344CB8AC3E}">
        <p14:creationId xmlns:p14="http://schemas.microsoft.com/office/powerpoint/2010/main" val="32466552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83326-46A2-478A-A4CC-239AF8B8C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               </a:t>
            </a:r>
            <a:r>
              <a:rPr lang="en-US" b="1" dirty="0"/>
              <a:t>Primordium</a:t>
            </a:r>
            <a:r>
              <a:rPr lang="en-US" dirty="0"/>
              <a:t> (L. </a:t>
            </a:r>
            <a:r>
              <a:rPr lang="en-US" i="1" dirty="0"/>
              <a:t>primus</a:t>
            </a:r>
            <a:r>
              <a:rPr lang="en-US" dirty="0"/>
              <a:t>, first + </a:t>
            </a:r>
            <a:r>
              <a:rPr lang="en-US" i="1" dirty="0" err="1"/>
              <a:t>ordior</a:t>
            </a:r>
            <a:r>
              <a:rPr lang="en-US" dirty="0"/>
              <a:t>, to begin)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DDCE6-24E6-4EB5-AB9A-D11EE9B6B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76400"/>
            <a:ext cx="8458200" cy="4906963"/>
          </a:xfrm>
        </p:spPr>
        <p:txBody>
          <a:bodyPr/>
          <a:lstStyle/>
          <a:p>
            <a:r>
              <a:rPr lang="en-US" dirty="0"/>
              <a:t>The beginning or first  indication of an organ or structure. </a:t>
            </a:r>
          </a:p>
          <a:p>
            <a:endParaRPr lang="en-US" dirty="0"/>
          </a:p>
        </p:txBody>
      </p:sp>
      <p:pic>
        <p:nvPicPr>
          <p:cNvPr id="4" name="Picture 7" descr="st14somite">
            <a:extLst>
              <a:ext uri="{FF2B5EF4-FFF2-40B4-BE49-F238E27FC236}">
                <a16:creationId xmlns:a16="http://schemas.microsoft.com/office/drawing/2014/main" id="{9982262F-998B-4E3B-B33B-96FD5AB72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286000" y="2819400"/>
            <a:ext cx="4800600" cy="3921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545A66-38BE-9827-52B0-0041A7F2B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A394D7-9785-4BE5-AFD5-4F918A68902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5CB656-321D-C25D-2F39-70E70F7DA81E}"/>
              </a:ext>
            </a:extLst>
          </p:cNvPr>
          <p:cNvSpPr txBox="1"/>
          <p:nvPr/>
        </p:nvSpPr>
        <p:spPr>
          <a:xfrm>
            <a:off x="15433" y="22185"/>
            <a:ext cx="2261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Core Knowledge</a:t>
            </a:r>
          </a:p>
        </p:txBody>
      </p:sp>
    </p:spTree>
    <p:extLst>
      <p:ext uri="{BB962C8B-B14F-4D97-AF65-F5344CB8AC3E}">
        <p14:creationId xmlns:p14="http://schemas.microsoft.com/office/powerpoint/2010/main" val="28405706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121F028D-24EF-4324-B1F1-79F3E5E2EB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5252799"/>
              </p:ext>
            </p:extLst>
          </p:nvPr>
        </p:nvGraphicFramePr>
        <p:xfrm>
          <a:off x="228600" y="0"/>
          <a:ext cx="8763000" cy="739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F626B2-C6E4-3E81-C445-3935C0A50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A394D7-9785-4BE5-AFD5-4F918A689025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6017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EAB95-6900-49BD-ABD0-A9F09C9CB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762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The Chromosome Theory Of Inheritance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0E8C9-46F9-4E7C-952D-B87230A9B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en-US" dirty="0"/>
              <a:t>Humans have </a:t>
            </a:r>
            <a:r>
              <a:rPr lang="en-US" b="1" dirty="0"/>
              <a:t>35,000 genes on 46 chromosomes</a:t>
            </a:r>
          </a:p>
          <a:p>
            <a:r>
              <a:rPr lang="en-US" dirty="0"/>
              <a:t>In </a:t>
            </a:r>
            <a:r>
              <a:rPr lang="en-US" b="1" dirty="0"/>
              <a:t>somatic cells </a:t>
            </a:r>
            <a:r>
              <a:rPr lang="en-US" dirty="0"/>
              <a:t>the chromosomes appear as 23 homologous pairs to form the diploid number of 46. </a:t>
            </a:r>
          </a:p>
          <a:p>
            <a:r>
              <a:rPr lang="en-US" dirty="0"/>
              <a:t>There are </a:t>
            </a:r>
            <a:r>
              <a:rPr lang="en-US" b="1" dirty="0"/>
              <a:t>22 pairs </a:t>
            </a:r>
            <a:r>
              <a:rPr lang="en-US" dirty="0"/>
              <a:t>of matching autosomal chromosomes and </a:t>
            </a:r>
            <a:r>
              <a:rPr lang="en-US" b="1" dirty="0"/>
              <a:t>one pair </a:t>
            </a:r>
            <a:r>
              <a:rPr lang="en-US" dirty="0"/>
              <a:t>of sex chromosomes</a:t>
            </a:r>
          </a:p>
          <a:p>
            <a:r>
              <a:rPr lang="en-US" dirty="0"/>
              <a:t>If  sex pair is </a:t>
            </a:r>
            <a:r>
              <a:rPr lang="en-US" b="1" dirty="0"/>
              <a:t>XX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Genetically </a:t>
            </a:r>
            <a:r>
              <a:rPr lang="en-US" b="1" dirty="0"/>
              <a:t>Female</a:t>
            </a:r>
          </a:p>
          <a:p>
            <a:r>
              <a:rPr lang="en-US" dirty="0"/>
              <a:t>If Sex Pair Is </a:t>
            </a:r>
            <a:r>
              <a:rPr lang="en-US" b="1" dirty="0"/>
              <a:t>XY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Genetically </a:t>
            </a:r>
            <a:r>
              <a:rPr lang="en-US" b="1" dirty="0"/>
              <a:t>Male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21B5E5-C68D-4476-A43E-9B59012AC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A394D7-9785-4BE5-AFD5-4F918A689025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B863AF-93C4-F7EF-0198-D55BA10A9050}"/>
              </a:ext>
            </a:extLst>
          </p:cNvPr>
          <p:cNvSpPr/>
          <p:nvPr/>
        </p:nvSpPr>
        <p:spPr>
          <a:xfrm>
            <a:off x="-7716" y="6350"/>
            <a:ext cx="3589116" cy="533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</a:rPr>
              <a:t>Horizontal Integration   </a:t>
            </a:r>
          </a:p>
        </p:txBody>
      </p:sp>
    </p:spTree>
    <p:extLst>
      <p:ext uri="{BB962C8B-B14F-4D97-AF65-F5344CB8AC3E}">
        <p14:creationId xmlns:p14="http://schemas.microsoft.com/office/powerpoint/2010/main" val="16064051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28C40-46B0-42CD-9021-EF4B3FDB3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Numerical Abnormalities of chromosomes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E42F8-FB8C-442E-A4D5-5FD388AAE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525963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Normal human somatic cell contain 46 </a:t>
            </a:r>
            <a:r>
              <a:rPr lang="en-US" dirty="0" err="1"/>
              <a:t>chromosomes</a:t>
            </a:r>
            <a:r>
              <a:rPr lang="en-US" dirty="0" err="1">
                <a:sym typeface="Wingdings" panose="05000000000000000000" pitchFamily="2" charset="2"/>
              </a:rPr>
              <a:t></a:t>
            </a:r>
            <a:r>
              <a:rPr lang="en-US" b="1" dirty="0" err="1">
                <a:sym typeface="Wingdings" panose="05000000000000000000" pitchFamily="2" charset="2"/>
              </a:rPr>
              <a:t>D</a:t>
            </a:r>
            <a:r>
              <a:rPr lang="en-US" b="1" dirty="0" err="1"/>
              <a:t>iploid</a:t>
            </a:r>
            <a:endParaRPr lang="en-US" b="1" dirty="0"/>
          </a:p>
          <a:p>
            <a:r>
              <a:rPr lang="en-US" dirty="0"/>
              <a:t> Normal  gamete contain =23  </a:t>
            </a:r>
            <a:r>
              <a:rPr lang="en-US" dirty="0" err="1"/>
              <a:t>chromosomes</a:t>
            </a:r>
            <a:r>
              <a:rPr lang="en-US" dirty="0" err="1">
                <a:sym typeface="Wingdings" panose="05000000000000000000" pitchFamily="2" charset="2"/>
              </a:rPr>
              <a:t></a:t>
            </a:r>
            <a:r>
              <a:rPr lang="en-US" b="1" dirty="0" err="1">
                <a:sym typeface="Wingdings" panose="05000000000000000000" pitchFamily="2" charset="2"/>
              </a:rPr>
              <a:t>H</a:t>
            </a:r>
            <a:r>
              <a:rPr lang="en-US" b="1" dirty="0" err="1"/>
              <a:t>aploid</a:t>
            </a:r>
            <a:r>
              <a:rPr lang="en-US" b="1" dirty="0"/>
              <a:t> or Euploid</a:t>
            </a:r>
          </a:p>
          <a:p>
            <a:r>
              <a:rPr lang="en-US" b="1" dirty="0"/>
              <a:t>Aneuploid</a:t>
            </a:r>
            <a:r>
              <a:rPr lang="en-US" dirty="0">
                <a:solidFill>
                  <a:srgbClr val="FF6600"/>
                </a:solidFill>
              </a:rPr>
              <a:t> </a:t>
            </a:r>
            <a:r>
              <a:rPr lang="en-US" dirty="0"/>
              <a:t>refers to any number that is not euploid. It is applied when an extra chromosome is present (</a:t>
            </a:r>
            <a:r>
              <a:rPr lang="en-US" b="1" dirty="0"/>
              <a:t>Trisomy</a:t>
            </a:r>
            <a:r>
              <a:rPr lang="en-US" dirty="0"/>
              <a:t>) OR when one is missing (</a:t>
            </a:r>
            <a:r>
              <a:rPr lang="en-US" b="1" dirty="0"/>
              <a:t>Monosomy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D25B24-F5A8-0CF0-AEE3-DE761D63F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A394D7-9785-4BE5-AFD5-4F918A689025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2A22A9-4096-CDF1-C18B-0D5E36EB4819}"/>
              </a:ext>
            </a:extLst>
          </p:cNvPr>
          <p:cNvSpPr/>
          <p:nvPr/>
        </p:nvSpPr>
        <p:spPr>
          <a:xfrm>
            <a:off x="-7716" y="6350"/>
            <a:ext cx="2674716" cy="533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</a:rPr>
              <a:t>Vertical Integration   </a:t>
            </a:r>
          </a:p>
        </p:txBody>
      </p:sp>
    </p:spTree>
    <p:extLst>
      <p:ext uri="{BB962C8B-B14F-4D97-AF65-F5344CB8AC3E}">
        <p14:creationId xmlns:p14="http://schemas.microsoft.com/office/powerpoint/2010/main" val="15560049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6F688-5EAA-4B04-997F-DC45FAD64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/>
              <a:t>Non-disjunction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0E501-0B36-41BA-8B31-016E00A0A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05000"/>
            <a:ext cx="9144000" cy="4953000"/>
          </a:xfrm>
          <a:solidFill>
            <a:schemeClr val="bg1"/>
          </a:solidFill>
        </p:spPr>
        <p:txBody>
          <a:bodyPr/>
          <a:lstStyle/>
          <a:p>
            <a:r>
              <a:rPr lang="en-US" b="1" dirty="0"/>
              <a:t>In meiosis if separation pf homologous pair does not occur (non-disjunction) </a:t>
            </a:r>
            <a:r>
              <a:rPr lang="en-US" dirty="0"/>
              <a:t>and both members move into one cell. One cell receives </a:t>
            </a:r>
            <a:r>
              <a:rPr lang="en-US" b="1" dirty="0"/>
              <a:t>24 chromosome </a:t>
            </a:r>
            <a:r>
              <a:rPr lang="en-US" dirty="0"/>
              <a:t>and the other receives </a:t>
            </a:r>
            <a:r>
              <a:rPr lang="en-US" b="1" dirty="0"/>
              <a:t>22</a:t>
            </a:r>
            <a:r>
              <a:rPr lang="en-US" dirty="0"/>
              <a:t> instead of 23.</a:t>
            </a:r>
          </a:p>
          <a:p>
            <a:r>
              <a:rPr lang="en-US" dirty="0"/>
              <a:t> Nondisjunction occurs during </a:t>
            </a:r>
            <a:r>
              <a:rPr lang="en-US" b="1" dirty="0"/>
              <a:t>mitosis</a:t>
            </a:r>
            <a:r>
              <a:rPr lang="en-US" dirty="0"/>
              <a:t> in an embryonic cell during earlier cell divisions (</a:t>
            </a:r>
            <a:r>
              <a:rPr lang="en-US" b="1" dirty="0"/>
              <a:t>mitotic nondisjunction</a:t>
            </a:r>
            <a:r>
              <a:rPr lang="en-US" dirty="0"/>
              <a:t>), produces </a:t>
            </a:r>
            <a:r>
              <a:rPr lang="en-US" b="1" dirty="0"/>
              <a:t>mosaicism.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ABF1D-8B17-69B6-F478-E9565E251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A394D7-9785-4BE5-AFD5-4F918A689025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4B0050-92EF-8053-0932-3CD17BF51DCD}"/>
              </a:ext>
            </a:extLst>
          </p:cNvPr>
          <p:cNvSpPr/>
          <p:nvPr/>
        </p:nvSpPr>
        <p:spPr>
          <a:xfrm>
            <a:off x="-7716" y="6350"/>
            <a:ext cx="2674716" cy="533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</a:rPr>
              <a:t>Vertical Integration   </a:t>
            </a:r>
          </a:p>
        </p:txBody>
      </p:sp>
    </p:spTree>
    <p:extLst>
      <p:ext uri="{BB962C8B-B14F-4D97-AF65-F5344CB8AC3E}">
        <p14:creationId xmlns:p14="http://schemas.microsoft.com/office/powerpoint/2010/main" val="12922939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495CA-516B-4DD3-BA1B-D0B937096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/>
              <a:t>Translocations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04112-6C28-453B-8B28-A986EE400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r>
              <a:rPr lang="en-US" dirty="0"/>
              <a:t>Sometimes chromosomes breaks and pieces of one chromosome attach to another</a:t>
            </a:r>
          </a:p>
          <a:p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BEAE6C8-FF24-4293-A741-5088035A86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3965701"/>
              </p:ext>
            </p:extLst>
          </p:nvPr>
        </p:nvGraphicFramePr>
        <p:xfrm>
          <a:off x="609600" y="2286000"/>
          <a:ext cx="37338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8180746-2DA8-448C-961A-68A858F19E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0323361"/>
              </p:ext>
            </p:extLst>
          </p:nvPr>
        </p:nvGraphicFramePr>
        <p:xfrm>
          <a:off x="3657600" y="2286000"/>
          <a:ext cx="60960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1F5C6B-0B5F-CACC-4C86-D28356A5A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A394D7-9785-4BE5-AFD5-4F918A689025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0AE44A-81DF-EEC3-9437-39C4A8E08478}"/>
              </a:ext>
            </a:extLst>
          </p:cNvPr>
          <p:cNvSpPr/>
          <p:nvPr/>
        </p:nvSpPr>
        <p:spPr>
          <a:xfrm>
            <a:off x="-7716" y="6350"/>
            <a:ext cx="2674716" cy="533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</a:rPr>
              <a:t>Vertical Integration   </a:t>
            </a:r>
          </a:p>
        </p:txBody>
      </p:sp>
    </p:spTree>
    <p:extLst>
      <p:ext uri="{BB962C8B-B14F-4D97-AF65-F5344CB8AC3E}">
        <p14:creationId xmlns:p14="http://schemas.microsoft.com/office/powerpoint/2010/main" val="41065875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09DE3-AF3B-4377-9802-44BE5B9F4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/>
              <a:t>Trisomy 21-Down Syndrome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CB969-1AE6-4DC5-8146-AB20D3C3D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909" y="1371600"/>
            <a:ext cx="9067800" cy="59436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Caused by </a:t>
            </a:r>
            <a:r>
              <a:rPr lang="en-US" b="1" dirty="0"/>
              <a:t>extra copy of chromosome 21</a:t>
            </a:r>
            <a:br>
              <a:rPr lang="en-US" dirty="0">
                <a:solidFill>
                  <a:srgbClr val="FF6600"/>
                </a:solidFill>
              </a:rPr>
            </a:br>
            <a:r>
              <a:rPr lang="en-US" dirty="0"/>
              <a:t> resulting from </a:t>
            </a:r>
            <a:r>
              <a:rPr lang="en-US" b="1" dirty="0"/>
              <a:t>meiotic nondisjunction </a:t>
            </a:r>
            <a:r>
              <a:rPr lang="en-US" dirty="0"/>
              <a:t>and in 75% cases occurs during oocyte formation</a:t>
            </a:r>
          </a:p>
          <a:p>
            <a:r>
              <a:rPr lang="en-US" dirty="0"/>
              <a:t>In 4% caused by </a:t>
            </a:r>
            <a:r>
              <a:rPr lang="en-US" b="1" dirty="0"/>
              <a:t>unbalanced translocation </a:t>
            </a:r>
            <a:r>
              <a:rPr lang="en-US" dirty="0"/>
              <a:t>between chromosome 21 and chromosome 13,14 and 15</a:t>
            </a:r>
          </a:p>
          <a:p>
            <a:r>
              <a:rPr lang="en-US" dirty="0"/>
              <a:t>Incidence increases with age of mother to 1 in 100 at the age of 40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980E04-B9D9-0807-64D6-127A39C6B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A394D7-9785-4BE5-AFD5-4F918A689025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BD84CF-38DB-7437-883C-83ADFCB80B82}"/>
              </a:ext>
            </a:extLst>
          </p:cNvPr>
          <p:cNvSpPr/>
          <p:nvPr/>
        </p:nvSpPr>
        <p:spPr>
          <a:xfrm>
            <a:off x="-7716" y="6350"/>
            <a:ext cx="2674716" cy="533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</a:rPr>
              <a:t>Vertical Integration   </a:t>
            </a:r>
          </a:p>
        </p:txBody>
      </p:sp>
    </p:spTree>
    <p:extLst>
      <p:ext uri="{BB962C8B-B14F-4D97-AF65-F5344CB8AC3E}">
        <p14:creationId xmlns:p14="http://schemas.microsoft.com/office/powerpoint/2010/main" val="3271117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86773-B4D5-4DB2-8B5D-F92DCB068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/>
              <a:t>Clinical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101E8-8503-484D-B378-30C15388426B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Growth retardation</a:t>
            </a:r>
          </a:p>
          <a:p>
            <a:r>
              <a:rPr lang="en-US" dirty="0"/>
              <a:t>Mental retardation</a:t>
            </a:r>
          </a:p>
          <a:p>
            <a:r>
              <a:rPr lang="en-US" dirty="0"/>
              <a:t>Upward slanting eyes</a:t>
            </a:r>
          </a:p>
          <a:p>
            <a:r>
              <a:rPr lang="en-US" dirty="0"/>
              <a:t>Flat facies and small ears </a:t>
            </a:r>
          </a:p>
          <a:p>
            <a:r>
              <a:rPr lang="en-US" dirty="0"/>
              <a:t>Cardiac defects</a:t>
            </a:r>
          </a:p>
          <a:p>
            <a:r>
              <a:rPr lang="en-US" dirty="0"/>
              <a:t>High incidence of leukemia, infections and premature aging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E0B648-1B0F-0B73-A635-BA6ECC2A5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A394D7-9785-4BE5-AFD5-4F918A689025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AD8311-6A07-CE3A-3BD2-ADEFE100F3F9}"/>
              </a:ext>
            </a:extLst>
          </p:cNvPr>
          <p:cNvSpPr/>
          <p:nvPr/>
        </p:nvSpPr>
        <p:spPr>
          <a:xfrm>
            <a:off x="-7716" y="6350"/>
            <a:ext cx="2674716" cy="533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</a:rPr>
              <a:t>Vertical Integration   </a:t>
            </a:r>
          </a:p>
        </p:txBody>
      </p:sp>
    </p:spTree>
    <p:extLst>
      <p:ext uri="{BB962C8B-B14F-4D97-AF65-F5344CB8AC3E}">
        <p14:creationId xmlns:p14="http://schemas.microsoft.com/office/powerpoint/2010/main" val="3363413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113002051"/>
              </p:ext>
            </p:extLst>
          </p:nvPr>
        </p:nvGraphicFramePr>
        <p:xfrm>
          <a:off x="-9525" y="1676400"/>
          <a:ext cx="4191000" cy="44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533400"/>
            <a:ext cx="84582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Motto, V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ision;</a:t>
            </a:r>
            <a:r>
              <a:rPr lang="en-US" sz="3600" b="1" dirty="0"/>
              <a:t>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The Dream/Tomorrow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5025" y="1676400"/>
            <a:ext cx="4041775" cy="4449763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sz="3200" dirty="0"/>
              <a:t>To impart evidence based, research oriented medical education</a:t>
            </a:r>
          </a:p>
          <a:p>
            <a:pPr lvl="0"/>
            <a:r>
              <a:rPr lang="en-US" sz="3200" dirty="0"/>
              <a:t>To provide best possible patient care</a:t>
            </a:r>
          </a:p>
          <a:p>
            <a:pPr lvl="0"/>
            <a:r>
              <a:rPr lang="en-US" sz="3200" dirty="0"/>
              <a:t>To inculcate the values of mutual respect and ethical practice of medicine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14BB0A-E3E0-6FFC-DC04-48AB46BA6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91A49-D5F3-4578-872E-65604690CDE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E13690-8C2E-4DEF-8E64-64C74509AD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53" y="1295400"/>
            <a:ext cx="8075221" cy="51816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0DCBD1-BC29-1F15-CB7B-BC61ADB2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B39B-E19B-4684-B84C-73DF500C59FE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286BEE-1EBC-E612-0C94-474FE9935BE6}"/>
              </a:ext>
            </a:extLst>
          </p:cNvPr>
          <p:cNvSpPr/>
          <p:nvPr/>
        </p:nvSpPr>
        <p:spPr>
          <a:xfrm>
            <a:off x="-7716" y="6350"/>
            <a:ext cx="2674716" cy="533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</a:rPr>
              <a:t>Vertical Integration  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8721B87-4A8D-3B80-B175-2C7329D08E00}"/>
              </a:ext>
            </a:extLst>
          </p:cNvPr>
          <p:cNvSpPr txBox="1">
            <a:spLocks/>
          </p:cNvSpPr>
          <p:nvPr/>
        </p:nvSpPr>
        <p:spPr>
          <a:xfrm>
            <a:off x="457200" y="5334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Clinical Features</a:t>
            </a:r>
          </a:p>
        </p:txBody>
      </p:sp>
    </p:spTree>
    <p:extLst>
      <p:ext uri="{BB962C8B-B14F-4D97-AF65-F5344CB8AC3E}">
        <p14:creationId xmlns:p14="http://schemas.microsoft.com/office/powerpoint/2010/main" val="38069713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23BE40A-1153-14C7-CBA2-05AAA4CDF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01A1C-3BF4-EA3E-6965-6E0A42B88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5800"/>
            <a:ext cx="7543800" cy="476873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                 Interactive Session</a:t>
            </a:r>
          </a:p>
        </p:txBody>
      </p:sp>
      <p:pic>
        <p:nvPicPr>
          <p:cNvPr id="12290" name="Picture 2" descr="Baby with Down Syndrome">
            <a:extLst>
              <a:ext uri="{FF2B5EF4-FFF2-40B4-BE49-F238E27FC236}">
                <a16:creationId xmlns:a16="http://schemas.microsoft.com/office/drawing/2014/main" id="{369192C9-8148-4ED3-FC3C-3BFEB1F184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371600"/>
            <a:ext cx="3733800" cy="525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564463-82A2-A72F-D3FA-4099D26F47C9}"/>
              </a:ext>
            </a:extLst>
          </p:cNvPr>
          <p:cNvSpPr txBox="1"/>
          <p:nvPr/>
        </p:nvSpPr>
        <p:spPr>
          <a:xfrm>
            <a:off x="228600" y="1647885"/>
            <a:ext cx="4572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 2-year-old male is brought to the clinic by his parents for developmental concerns.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On examination, the child exhibits a flattened facial profile, almond-shaped eyes, and a single transverse palmar crease.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Developmental milestones are delayed, raising suspicion of </a:t>
            </a:r>
            <a:r>
              <a:rPr lang="en-US" sz="2400" b="1" dirty="0"/>
              <a:t>Down syndrome.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Genetic testing confirms </a:t>
            </a:r>
            <a:r>
              <a:rPr lang="en-US" sz="2400" b="1" dirty="0"/>
              <a:t>Trisomy 21.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DA2807-67AC-A148-2306-AEEF00249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A394D7-9785-4BE5-AFD5-4F918A689025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1255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Edwards Syndrome on Twitter: &quot;Common features of trisomy 18 include a low  birth weight; a small jaw and mouth; an abnormally shaped, small head.&quot; /  Twitter">
            <a:extLst>
              <a:ext uri="{FF2B5EF4-FFF2-40B4-BE49-F238E27FC236}">
                <a16:creationId xmlns:a16="http://schemas.microsoft.com/office/drawing/2014/main" id="{2C14F772-CBD3-4C95-9A87-CC51585E6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39624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www.msdmanuals.com/-/media/manual/professional/images/p/h/i/phil_trisomy_18_15407.jpg?mw=350&amp;thn=0&amp;sc_lang=en">
            <a:extLst>
              <a:ext uri="{FF2B5EF4-FFF2-40B4-BE49-F238E27FC236}">
                <a16:creationId xmlns:a16="http://schemas.microsoft.com/office/drawing/2014/main" id="{58F0C696-1C17-4760-B1F3-FC640471E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6" y="4249646"/>
            <a:ext cx="3990975" cy="262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D2F723-FDB9-66E6-76A1-518FD9703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B39B-E19B-4684-B84C-73DF500C59FE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ADC1EE-EC91-B369-E8D1-14E1497A24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8113" y="1150027"/>
            <a:ext cx="5191125" cy="522922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E9845C4-8FD6-524F-9DCB-315D37E7A4F4}"/>
              </a:ext>
            </a:extLst>
          </p:cNvPr>
          <p:cNvSpPr txBox="1">
            <a:spLocks/>
          </p:cNvSpPr>
          <p:nvPr/>
        </p:nvSpPr>
        <p:spPr>
          <a:xfrm>
            <a:off x="457200" y="5334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Trisomy 18-Edward’s Syndrome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62411B-3B23-A886-1C1D-F27190F189B0}"/>
              </a:ext>
            </a:extLst>
          </p:cNvPr>
          <p:cNvSpPr/>
          <p:nvPr/>
        </p:nvSpPr>
        <p:spPr>
          <a:xfrm>
            <a:off x="-7716" y="6350"/>
            <a:ext cx="2674716" cy="533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</a:rPr>
              <a:t>Vertical Integration   </a:t>
            </a:r>
          </a:p>
        </p:txBody>
      </p:sp>
    </p:spTree>
    <p:extLst>
      <p:ext uri="{BB962C8B-B14F-4D97-AF65-F5344CB8AC3E}">
        <p14:creationId xmlns:p14="http://schemas.microsoft.com/office/powerpoint/2010/main" val="2628421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2A8D8-2849-4D13-B0F4-FC8057638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Klinefelter Syndrome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653427-F559-4DF7-B6D1-D17A82CD3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r>
              <a:rPr lang="en-US" dirty="0"/>
              <a:t>Found in </a:t>
            </a:r>
            <a:r>
              <a:rPr lang="en-US" b="1" dirty="0"/>
              <a:t>males </a:t>
            </a:r>
            <a:r>
              <a:rPr lang="en-US" dirty="0"/>
              <a:t>only </a:t>
            </a:r>
          </a:p>
          <a:p>
            <a:r>
              <a:rPr lang="en-US" dirty="0"/>
              <a:t>Detected at puberty</a:t>
            </a:r>
          </a:p>
          <a:p>
            <a:r>
              <a:rPr lang="en-US" dirty="0"/>
              <a:t>Incidence = 1 in 500 births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u="sng" dirty="0"/>
              <a:t>Clinical features</a:t>
            </a:r>
          </a:p>
          <a:p>
            <a:r>
              <a:rPr lang="en-US" dirty="0"/>
              <a:t>Sterility</a:t>
            </a:r>
          </a:p>
          <a:p>
            <a:r>
              <a:rPr lang="en-US" dirty="0"/>
              <a:t>Testicular atrophy</a:t>
            </a:r>
          </a:p>
          <a:p>
            <a:r>
              <a:rPr lang="en-US" dirty="0"/>
              <a:t>Gynecomastia</a:t>
            </a:r>
          </a:p>
          <a:p>
            <a:r>
              <a:rPr lang="en-US" dirty="0"/>
              <a:t>The cells have </a:t>
            </a:r>
            <a:r>
              <a:rPr lang="en-US" b="1" dirty="0"/>
              <a:t>47 chromosomes </a:t>
            </a:r>
            <a:r>
              <a:rPr lang="en-US" dirty="0"/>
              <a:t>with a </a:t>
            </a:r>
            <a:r>
              <a:rPr lang="en-US" b="1" dirty="0"/>
              <a:t>sex chromosomal complement of  the XXY type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2256B7-590D-CCD8-86D7-4A4535EAE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A394D7-9785-4BE5-AFD5-4F918A689025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51CCD9-45AA-8E2E-232A-5506643E65F3}"/>
              </a:ext>
            </a:extLst>
          </p:cNvPr>
          <p:cNvSpPr/>
          <p:nvPr/>
        </p:nvSpPr>
        <p:spPr>
          <a:xfrm>
            <a:off x="-7716" y="6350"/>
            <a:ext cx="2674716" cy="533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</a:rPr>
              <a:t>Vertical Integration   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9B32763-68C1-9788-ADF1-5CE0F10102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600200"/>
            <a:ext cx="4038600" cy="4628762"/>
          </a:xfrm>
        </p:spPr>
      </p:pic>
    </p:spTree>
    <p:extLst>
      <p:ext uri="{BB962C8B-B14F-4D97-AF65-F5344CB8AC3E}">
        <p14:creationId xmlns:p14="http://schemas.microsoft.com/office/powerpoint/2010/main" val="27489592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735FE-AE66-4A2F-8136-9078E0262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Turner Syndrome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6110C-DDE6-4224-89B2-BA0C0CF2C5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r>
              <a:rPr lang="en-US" dirty="0"/>
              <a:t> </a:t>
            </a:r>
            <a:r>
              <a:rPr lang="en-US" b="1" dirty="0"/>
              <a:t>45X karyotype</a:t>
            </a:r>
            <a:r>
              <a:rPr lang="en-US" dirty="0"/>
              <a:t>, it is the only monosomy compatible with life </a:t>
            </a:r>
          </a:p>
          <a:p>
            <a:r>
              <a:rPr lang="en-US" dirty="0"/>
              <a:t>Only few survive and are mostly </a:t>
            </a:r>
            <a:r>
              <a:rPr lang="en-US" b="1" dirty="0"/>
              <a:t>females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/>
              <a:t>Clinical Features</a:t>
            </a:r>
          </a:p>
          <a:p>
            <a:r>
              <a:rPr lang="en-US" dirty="0"/>
              <a:t>Absence of ovaries</a:t>
            </a:r>
          </a:p>
          <a:p>
            <a:r>
              <a:rPr lang="en-US" dirty="0"/>
              <a:t>Gonadal dysgenesis</a:t>
            </a:r>
          </a:p>
          <a:p>
            <a:r>
              <a:rPr lang="en-US" dirty="0"/>
              <a:t>Webbed neck </a:t>
            </a:r>
          </a:p>
          <a:p>
            <a:r>
              <a:rPr lang="en-US" dirty="0"/>
              <a:t>Edema of extremities</a:t>
            </a:r>
          </a:p>
          <a:p>
            <a:r>
              <a:rPr lang="en-US" dirty="0"/>
              <a:t>Broad chest 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3EEB95A-4B32-D3DF-699E-B4A4643BBF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19637" y="1600200"/>
            <a:ext cx="3495726" cy="452596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42481F-7055-F6CA-FD42-8AB0F9EB6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A394D7-9785-4BE5-AFD5-4F918A689025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17803F-1F42-17BB-C764-01C4A80BB886}"/>
              </a:ext>
            </a:extLst>
          </p:cNvPr>
          <p:cNvSpPr/>
          <p:nvPr/>
        </p:nvSpPr>
        <p:spPr>
          <a:xfrm>
            <a:off x="-7716" y="0"/>
            <a:ext cx="2674716" cy="533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</a:rPr>
              <a:t>Vertical Integration   </a:t>
            </a:r>
          </a:p>
        </p:txBody>
      </p:sp>
    </p:spTree>
    <p:extLst>
      <p:ext uri="{BB962C8B-B14F-4D97-AF65-F5344CB8AC3E}">
        <p14:creationId xmlns:p14="http://schemas.microsoft.com/office/powerpoint/2010/main" val="27567166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11A0D-7A75-45D1-8DED-55BB1E06B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/>
              <a:t>Structural Abnormalities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E58D9-8264-4DCE-AF27-DBAAB90744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5105400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Results from chromosome breakage caused by </a:t>
            </a:r>
            <a:r>
              <a:rPr lang="en-US" b="1" dirty="0"/>
              <a:t>viruses, radiations and drugs</a:t>
            </a:r>
          </a:p>
          <a:p>
            <a:r>
              <a:rPr lang="en-US" dirty="0"/>
              <a:t>If broken piece is lost then infant with partial deletion of a chromosome is abnormal.</a:t>
            </a:r>
          </a:p>
          <a:p>
            <a:r>
              <a:rPr lang="en-US" b="1" dirty="0"/>
              <a:t>Cri-du-chat-syndrome</a:t>
            </a:r>
            <a:r>
              <a:rPr lang="en-US" dirty="0"/>
              <a:t> (CH-5)</a:t>
            </a:r>
            <a:br>
              <a:rPr lang="en-US" dirty="0"/>
            </a:br>
            <a:r>
              <a:rPr lang="en-US" dirty="0"/>
              <a:t>cat-like cry</a:t>
            </a:r>
            <a:br>
              <a:rPr lang="en-US" dirty="0"/>
            </a:br>
            <a:r>
              <a:rPr lang="en-US" dirty="0"/>
              <a:t>microcephaly</a:t>
            </a:r>
            <a:br>
              <a:rPr lang="en-US" dirty="0"/>
            </a:br>
            <a:r>
              <a:rPr lang="en-US" dirty="0"/>
              <a:t>mental retardation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891B01-080A-22E0-C985-5250EC398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A394D7-9785-4BE5-AFD5-4F918A689025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010D86-CDA0-8C15-19C3-A75696719F64}"/>
              </a:ext>
            </a:extLst>
          </p:cNvPr>
          <p:cNvSpPr/>
          <p:nvPr/>
        </p:nvSpPr>
        <p:spPr>
          <a:xfrm>
            <a:off x="-7716" y="6350"/>
            <a:ext cx="2674716" cy="533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</a:rPr>
              <a:t>Vertical Integration   </a:t>
            </a:r>
          </a:p>
        </p:txBody>
      </p:sp>
    </p:spTree>
    <p:extLst>
      <p:ext uri="{BB962C8B-B14F-4D97-AF65-F5344CB8AC3E}">
        <p14:creationId xmlns:p14="http://schemas.microsoft.com/office/powerpoint/2010/main" val="7644877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BF628-3A94-DAB1-A498-6844AF5D6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Microdeletions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A83E866-63B7-E4DB-D913-5898C3D7EF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363638" y="1600200"/>
            <a:ext cx="4780362" cy="419099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A70D74-1E9D-673C-D9C1-F70B6562A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259807-4E02-4090-954C-8862AE38006D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B0E051E-2D38-FB68-4925-0D0343AAB38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Angelman Syndrome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(microdeletion occurs on chromosome 15 (Maternal)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mentally retarded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cannot speak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poor motor development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prone to unprovoked and prolonged periods of laughter</a:t>
            </a:r>
          </a:p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1A19A8-5EB5-C54F-E6CD-209D3F0EFD29}"/>
              </a:ext>
            </a:extLst>
          </p:cNvPr>
          <p:cNvSpPr/>
          <p:nvPr/>
        </p:nvSpPr>
        <p:spPr>
          <a:xfrm>
            <a:off x="-7716" y="6350"/>
            <a:ext cx="2674716" cy="533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</a:rPr>
              <a:t>Vertical Integration   </a:t>
            </a:r>
          </a:p>
        </p:txBody>
      </p:sp>
    </p:spTree>
    <p:extLst>
      <p:ext uri="{BB962C8B-B14F-4D97-AF65-F5344CB8AC3E}">
        <p14:creationId xmlns:p14="http://schemas.microsoft.com/office/powerpoint/2010/main" val="38690028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CF6EF-C326-46A6-958E-2090A51F1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Fragile Sites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83355-72D1-4538-99A0-81182FB091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solidFill>
            <a:schemeClr val="bg1"/>
          </a:solidFill>
        </p:spPr>
        <p:txBody>
          <a:bodyPr>
            <a:normAutofit fontScale="62500" lnSpcReduction="20000"/>
          </a:bodyPr>
          <a:lstStyle/>
          <a:p>
            <a:r>
              <a:rPr lang="en-US" sz="3500" dirty="0"/>
              <a:t>Are regions of chromosomes that  are prone to separate or break under certain cell manipulations</a:t>
            </a:r>
          </a:p>
          <a:p>
            <a:endParaRPr lang="en-US" sz="3500" dirty="0"/>
          </a:p>
          <a:p>
            <a:pPr marL="0" indent="0">
              <a:buNone/>
            </a:pPr>
            <a:r>
              <a:rPr lang="en-US" sz="3500" b="1" dirty="0"/>
              <a:t>FRAGILE X SYNDROME</a:t>
            </a:r>
          </a:p>
          <a:p>
            <a:pPr marL="0" indent="0">
              <a:buNone/>
            </a:pPr>
            <a:r>
              <a:rPr lang="en-US" sz="3500" dirty="0"/>
              <a:t>Males are affected more</a:t>
            </a:r>
          </a:p>
          <a:p>
            <a:pPr marL="0" indent="0">
              <a:buNone/>
            </a:pPr>
            <a:r>
              <a:rPr lang="en-US" sz="3500" u="sng" dirty="0"/>
              <a:t>Clinical features </a:t>
            </a:r>
          </a:p>
          <a:p>
            <a:r>
              <a:rPr lang="en-US" sz="3500" dirty="0"/>
              <a:t>large ears</a:t>
            </a:r>
          </a:p>
          <a:p>
            <a:r>
              <a:rPr lang="en-US" sz="3500" dirty="0"/>
              <a:t>prominent jaw</a:t>
            </a:r>
          </a:p>
          <a:p>
            <a:r>
              <a:rPr lang="en-US" sz="3500" dirty="0"/>
              <a:t>pale blue iris </a:t>
            </a:r>
          </a:p>
          <a:p>
            <a:r>
              <a:rPr lang="en-US" sz="3500" dirty="0"/>
              <a:t>mental retardation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CCEA3C-A7BA-6125-4AE9-33B408CFE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A394D7-9785-4BE5-AFD5-4F918A689025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66DEF0-9CFF-FD5D-2FED-B6A20DF71ED4}"/>
              </a:ext>
            </a:extLst>
          </p:cNvPr>
          <p:cNvSpPr/>
          <p:nvPr/>
        </p:nvSpPr>
        <p:spPr>
          <a:xfrm>
            <a:off x="-7716" y="6350"/>
            <a:ext cx="2674716" cy="533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</a:rPr>
              <a:t>Vertical Integration   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16F4CA5-62F1-1A7A-007B-8A5F4E1DD0E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93342" y="1600200"/>
            <a:ext cx="4287402" cy="4525963"/>
          </a:xfrm>
        </p:spPr>
      </p:pic>
    </p:spTree>
    <p:extLst>
      <p:ext uri="{BB962C8B-B14F-4D97-AF65-F5344CB8AC3E}">
        <p14:creationId xmlns:p14="http://schemas.microsoft.com/office/powerpoint/2010/main" val="29110227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2852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b="1" i="0" dirty="0">
                <a:effectLst/>
                <a:latin typeface="droid_serifregular"/>
              </a:rPr>
              <a:t>Paternal age is affected by genetic abnormalities, perinatal complications and mental health of the offspring</a:t>
            </a:r>
            <a:br>
              <a:rPr lang="en-US" sz="3200" b="1" i="0" dirty="0">
                <a:solidFill>
                  <a:srgbClr val="669492"/>
                </a:solidFill>
                <a:effectLst/>
                <a:latin typeface="droid_serifregular"/>
              </a:rPr>
            </a:b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610600" cy="5181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r>
              <a:rPr lang="en-US" sz="3000" dirty="0"/>
              <a:t>While a plethora of research is available linking increasing maternal age to genetic abnormalities, this relatively rare research highlights the connection between </a:t>
            </a:r>
            <a:r>
              <a:rPr lang="en-US" sz="3000" b="1" dirty="0"/>
              <a:t>increasing </a:t>
            </a:r>
            <a:r>
              <a:rPr lang="en-US" sz="3000" b="1" i="1" dirty="0"/>
              <a:t>paternal age </a:t>
            </a:r>
            <a:r>
              <a:rPr lang="en-US" sz="3000" b="1" dirty="0"/>
              <a:t>and the incidence of genetic diseases</a:t>
            </a:r>
            <a:r>
              <a:rPr lang="en-US" sz="3000" dirty="0"/>
              <a:t>.</a:t>
            </a:r>
          </a:p>
          <a:p>
            <a:pPr marL="0" indent="0">
              <a:buNone/>
            </a:pPr>
            <a:r>
              <a:rPr lang="en-US" sz="3000" dirty="0"/>
              <a:t>https://www.spandidos-publications.com/10.3892/br.2019.1266?s2=N106345832_1683417608447427969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3749CB-3ACF-68FA-AFB9-B88A70727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A394D7-9785-4BE5-AFD5-4F918A689025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6" name="Round Same Side Corner Rectangle 4">
            <a:extLst>
              <a:ext uri="{FF2B5EF4-FFF2-40B4-BE49-F238E27FC236}">
                <a16:creationId xmlns:a16="http://schemas.microsoft.com/office/drawing/2014/main" id="{0878399E-A758-1B19-5FD6-9E76B27495AF}"/>
              </a:ext>
            </a:extLst>
          </p:cNvPr>
          <p:cNvSpPr/>
          <p:nvPr/>
        </p:nvSpPr>
        <p:spPr>
          <a:xfrm>
            <a:off x="21183" y="23448"/>
            <a:ext cx="27220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Spiral Integration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sp>
        <p:nvSpPr>
          <p:cNvPr id="7" name="Round Same Side Corner Rectangle 4">
            <a:extLst>
              <a:ext uri="{FF2B5EF4-FFF2-40B4-BE49-F238E27FC236}">
                <a16:creationId xmlns:a16="http://schemas.microsoft.com/office/drawing/2014/main" id="{350087AC-7A91-7D4B-A17D-9A427892F0AB}"/>
              </a:ext>
            </a:extLst>
          </p:cNvPr>
          <p:cNvSpPr/>
          <p:nvPr/>
        </p:nvSpPr>
        <p:spPr>
          <a:xfrm>
            <a:off x="6755812" y="0"/>
            <a:ext cx="23410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Research Article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6603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53C20-96DA-4DE1-8C28-820EAFCDA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Learning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0F282-0310-4BB3-BA61-8BADE46B7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Langman's Medical Embryology, 14th Edition</a:t>
            </a:r>
          </a:p>
          <a:p>
            <a:r>
              <a:rPr lang="en-US" dirty="0"/>
              <a:t>The Developing Human: Clinically Oriented Embryology KLM Embryology</a:t>
            </a:r>
          </a:p>
          <a:p>
            <a:r>
              <a:rPr lang="en-US" dirty="0"/>
              <a:t>Textbook of Clinical Embryology (Kevin Coward, Dagan Wells)</a:t>
            </a:r>
          </a:p>
          <a:p>
            <a:r>
              <a:rPr lang="en-US" dirty="0" err="1"/>
              <a:t>Witters</a:t>
            </a:r>
            <a:r>
              <a:rPr lang="en-US" dirty="0"/>
              <a:t> G, Van </a:t>
            </a:r>
            <a:r>
              <a:rPr lang="en-US" dirty="0" err="1"/>
              <a:t>Robays</a:t>
            </a:r>
            <a:r>
              <a:rPr lang="en-US" dirty="0"/>
              <a:t> J, </a:t>
            </a:r>
            <a:r>
              <a:rPr lang="en-US" dirty="0" err="1"/>
              <a:t>Willekes</a:t>
            </a:r>
            <a:r>
              <a:rPr lang="en-US" dirty="0"/>
              <a:t> C, </a:t>
            </a:r>
            <a:r>
              <a:rPr lang="en-US" dirty="0" err="1"/>
              <a:t>Coumans</a:t>
            </a:r>
            <a:r>
              <a:rPr lang="en-US" dirty="0"/>
              <a:t> A, </a:t>
            </a:r>
            <a:r>
              <a:rPr lang="en-US" dirty="0" err="1"/>
              <a:t>Peeters</a:t>
            </a:r>
            <a:r>
              <a:rPr lang="en-US" dirty="0"/>
              <a:t> H, </a:t>
            </a:r>
            <a:r>
              <a:rPr lang="en-US" dirty="0" err="1"/>
              <a:t>Gyselaers</a:t>
            </a:r>
            <a:r>
              <a:rPr lang="en-US" dirty="0"/>
              <a:t> W, </a:t>
            </a:r>
            <a:r>
              <a:rPr lang="en-US" dirty="0" err="1"/>
              <a:t>Fryns</a:t>
            </a:r>
            <a:r>
              <a:rPr lang="en-US" dirty="0"/>
              <a:t> JP. Trisomy 13, 18, 21, </a:t>
            </a:r>
            <a:r>
              <a:rPr lang="en-US" dirty="0" err="1"/>
              <a:t>Triploidy</a:t>
            </a:r>
            <a:r>
              <a:rPr lang="en-US" dirty="0"/>
              <a:t> and Turner syndrome: the 5T's. Look at the hands. Facts Views Vis </a:t>
            </a:r>
            <a:r>
              <a:rPr lang="en-US" dirty="0" err="1"/>
              <a:t>Obgyn</a:t>
            </a:r>
            <a:r>
              <a:rPr lang="en-US" dirty="0"/>
              <a:t>. 2011;3(1):15-21. PMID: 24753843; PMCID: PMC3991414</a:t>
            </a:r>
          </a:p>
          <a:p>
            <a:r>
              <a:rPr lang="en-US" dirty="0"/>
              <a:t>Google images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51514E-9754-AF87-7A63-FDBBE894A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A394D7-9785-4BE5-AFD5-4F918A689025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1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AE8A4-8A52-12C6-9F2F-A33410490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b="1" spc="-75" dirty="0">
                <a:solidFill>
                  <a:srgbClr val="C00000"/>
                </a:solidFill>
              </a:rPr>
              <a:t> </a:t>
            </a:r>
            <a:r>
              <a:rPr lang="en-US" sz="4400" b="1" spc="-75" dirty="0"/>
              <a:t>Professor Umar Model of  Integrated Lecture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27FC9E-1539-5056-DB5F-3A9863A4A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A394D7-9785-4BE5-AFD5-4F918A68902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50DA66B-418C-6FED-D738-B16BEE36B92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27567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74EF3-0946-2635-CB71-8A72D6141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Recap </a:t>
            </a:r>
          </a:p>
        </p:txBody>
      </p:sp>
      <p:pic>
        <p:nvPicPr>
          <p:cNvPr id="5" name="Stages Of Human Growth And Development">
            <a:hlinkClick r:id="" action="ppaction://media"/>
            <a:extLst>
              <a:ext uri="{FF2B5EF4-FFF2-40B4-BE49-F238E27FC236}">
                <a16:creationId xmlns:a16="http://schemas.microsoft.com/office/drawing/2014/main" id="{373A7CAC-0D19-B08B-3286-106B0264B12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3F2C87-6C11-82FF-C4B3-C51C7161B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A394D7-9785-4BE5-AFD5-4F918A689025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39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9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04800" y="304800"/>
            <a:ext cx="8625625" cy="61722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sz="2700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en-US" sz="4300" b="1" dirty="0"/>
              <a:t>Learning Objectives</a:t>
            </a:r>
          </a:p>
          <a:p>
            <a:pPr marL="0" indent="0">
              <a:buNone/>
            </a:pPr>
            <a:endParaRPr lang="en-US" sz="1900" dirty="0"/>
          </a:p>
          <a:p>
            <a:pPr marL="0" indent="0">
              <a:buNone/>
            </a:pPr>
            <a:r>
              <a:rPr lang="en-US" sz="3500" dirty="0"/>
              <a:t>At the end of the lecture, students will be able to</a:t>
            </a:r>
          </a:p>
          <a:p>
            <a:pPr marL="0" indent="0" fontAlgn="t">
              <a:buNone/>
            </a:pPr>
            <a:r>
              <a:rPr lang="en-US" sz="3500" dirty="0"/>
              <a:t>1.Discuss significance and importance of studying embryology</a:t>
            </a:r>
          </a:p>
          <a:p>
            <a:pPr marL="0" indent="0" fontAlgn="t">
              <a:buNone/>
            </a:pPr>
            <a:r>
              <a:rPr lang="en-US" sz="3500" dirty="0"/>
              <a:t>2. Define different terminologies to describe developmental stages</a:t>
            </a:r>
          </a:p>
          <a:p>
            <a:pPr marL="0" indent="0" fontAlgn="t">
              <a:buNone/>
            </a:pPr>
            <a:r>
              <a:rPr lang="en-US" sz="3500" dirty="0"/>
              <a:t>3. Describe  series of critical events that take place during embryonic development</a:t>
            </a:r>
          </a:p>
          <a:p>
            <a:pPr marL="0" indent="0" fontAlgn="t">
              <a:buNone/>
            </a:pPr>
            <a:r>
              <a:rPr lang="en-US" sz="3500" dirty="0"/>
              <a:t>4. Compare the difference between embryonic and fetal period</a:t>
            </a:r>
          </a:p>
          <a:p>
            <a:pPr marL="0" indent="0" fontAlgn="t">
              <a:buNone/>
            </a:pPr>
            <a:r>
              <a:rPr lang="en-US" sz="3500" dirty="0"/>
              <a:t>5. Categorize common chromosomal abnormalities</a:t>
            </a:r>
          </a:p>
          <a:p>
            <a:endParaRPr lang="en-US" sz="2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BF769-F393-8FA7-FABF-45036692F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A394D7-9785-4BE5-AFD5-4F918A689025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851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3463-B03A-B42B-DC27-D79E481AC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Quran: </a:t>
            </a:r>
            <a:r>
              <a:rPr lang="en-US" sz="4400" dirty="0"/>
              <a:t>Surah Az-</a:t>
            </a:r>
            <a:r>
              <a:rPr lang="en-US" sz="4400" dirty="0" err="1"/>
              <a:t>zumar</a:t>
            </a:r>
            <a:r>
              <a:rPr lang="en-US" sz="4400" dirty="0"/>
              <a:t>, 39:Ayah 6)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35100-DEBC-FDEB-F811-58A10720FE5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“He makes you in the wombs of your mothers in stages, one after another, in three veils of darkness..”</a:t>
            </a: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A8AF74E-76B6-8A07-3020-40C13F40850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62950" y="1600200"/>
            <a:ext cx="3795250" cy="520371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EE8036-6846-D2CF-1B80-E1C7B6DA1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259807-4E02-4090-954C-8862AE38006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258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5800"/>
            <a:ext cx="7543800" cy="476873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                 </a:t>
            </a:r>
            <a:r>
              <a:rPr lang="en-US" dirty="0"/>
              <a:t>Interactive Session </a:t>
            </a:r>
          </a:p>
        </p:txBody>
      </p:sp>
      <p:pic>
        <p:nvPicPr>
          <p:cNvPr id="12290" name="Picture 2" descr="Baby with Down Syndrome">
            <a:extLst>
              <a:ext uri="{FF2B5EF4-FFF2-40B4-BE49-F238E27FC236}">
                <a16:creationId xmlns:a16="http://schemas.microsoft.com/office/drawing/2014/main" id="{CC20EA4E-5F22-4BED-8920-7A93C6837D3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371600"/>
            <a:ext cx="3733800" cy="525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B65211-1F62-47E8-ED8E-4E17AB29B690}"/>
              </a:ext>
            </a:extLst>
          </p:cNvPr>
          <p:cNvSpPr txBox="1"/>
          <p:nvPr/>
        </p:nvSpPr>
        <p:spPr>
          <a:xfrm>
            <a:off x="76200" y="1507052"/>
            <a:ext cx="45720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A 2-year-old male is brought to the clinic by his parents for developmental concerns.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On examination, the child exhibits a flattened facial profile, almond-shaped eyes, and a single transverse palmar crease.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Developmental milestones are delayed.</a:t>
            </a:r>
            <a:endParaRPr lang="en-US" sz="28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C91AE4-EC23-DE87-C4B7-4EF1DF697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A394D7-9785-4BE5-AFD5-4F918A68902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494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F0E9E-7855-4EA5-89D2-FA64190D5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/>
              <a:t>ANATOMY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4C944-CF58-4434-B678-48622541E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The branch of science concerned with the </a:t>
            </a:r>
            <a:r>
              <a:rPr lang="en-U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bodily structure 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of humans, animals, and other living organisms, especially as revealed by dissection and the separation of parts.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0183C9-904F-C118-8E38-DA81BE081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A394D7-9785-4BE5-AFD5-4F918A68902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8CCD11-8D9F-6054-DB35-28520CA32816}"/>
              </a:ext>
            </a:extLst>
          </p:cNvPr>
          <p:cNvSpPr txBox="1"/>
          <p:nvPr/>
        </p:nvSpPr>
        <p:spPr>
          <a:xfrm>
            <a:off x="15433" y="22185"/>
            <a:ext cx="2261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Core Knowledge</a:t>
            </a:r>
          </a:p>
        </p:txBody>
      </p:sp>
    </p:spTree>
    <p:extLst>
      <p:ext uri="{BB962C8B-B14F-4D97-AF65-F5344CB8AC3E}">
        <p14:creationId xmlns:p14="http://schemas.microsoft.com/office/powerpoint/2010/main" val="3217830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C09BB-A8DC-4E24-AD29-A5CD8FC33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Embryology/Developmental Anatomy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A8ABE-11B6-4475-A9E4-53ACC3F2D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2057400"/>
            <a:ext cx="8534400" cy="4525963"/>
          </a:xfrm>
        </p:spPr>
        <p:txBody>
          <a:bodyPr/>
          <a:lstStyle/>
          <a:p>
            <a:pPr algn="just">
              <a:lnSpc>
                <a:spcPct val="70000"/>
              </a:lnSpc>
            </a:pPr>
            <a:r>
              <a:rPr lang="en-US" sz="3600" dirty="0"/>
              <a:t>The study of human growth and development. </a:t>
            </a:r>
          </a:p>
          <a:p>
            <a:pPr algn="just">
              <a:lnSpc>
                <a:spcPct val="70000"/>
              </a:lnSpc>
            </a:pPr>
            <a:r>
              <a:rPr lang="en-US" sz="3600" dirty="0"/>
              <a:t>It includes the study of both the </a:t>
            </a:r>
            <a:r>
              <a:rPr lang="en-US" sz="3600" b="1" dirty="0"/>
              <a:t>prenatal</a:t>
            </a:r>
            <a:r>
              <a:rPr lang="en-US" sz="3600" b="1" dirty="0">
                <a:solidFill>
                  <a:schemeClr val="accent4"/>
                </a:solidFill>
              </a:rPr>
              <a:t> </a:t>
            </a:r>
            <a:r>
              <a:rPr lang="en-US" sz="3600" b="1" dirty="0"/>
              <a:t>and the postnatal developmental changes in an individual.</a:t>
            </a:r>
          </a:p>
          <a:p>
            <a:pPr algn="just">
              <a:lnSpc>
                <a:spcPct val="70000"/>
              </a:lnSpc>
            </a:pPr>
            <a:r>
              <a:rPr lang="en-US" sz="3600" dirty="0"/>
              <a:t>From a single cell to a baby in 9 months is a developmental process with amazing integration.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F799ED-91DA-6FB1-6EC2-963BC2BBD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A394D7-9785-4BE5-AFD5-4F918A68902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2B1B17-67BD-7D31-6B41-AD69D79F5F65}"/>
              </a:ext>
            </a:extLst>
          </p:cNvPr>
          <p:cNvSpPr txBox="1"/>
          <p:nvPr/>
        </p:nvSpPr>
        <p:spPr>
          <a:xfrm>
            <a:off x="15433" y="22185"/>
            <a:ext cx="2261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Core Knowledge</a:t>
            </a:r>
          </a:p>
        </p:txBody>
      </p:sp>
    </p:spTree>
    <p:extLst>
      <p:ext uri="{BB962C8B-B14F-4D97-AF65-F5344CB8AC3E}">
        <p14:creationId xmlns:p14="http://schemas.microsoft.com/office/powerpoint/2010/main" val="22861984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5915</TotalTime>
  <Words>1480</Words>
  <Application>Microsoft Office PowerPoint</Application>
  <PresentationFormat>On-screen Show (4:3)</PresentationFormat>
  <Paragraphs>268</Paragraphs>
  <Slides>40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Arial</vt:lpstr>
      <vt:lpstr>Arial</vt:lpstr>
      <vt:lpstr>Arial Black</vt:lpstr>
      <vt:lpstr>Calibri</vt:lpstr>
      <vt:lpstr>droid_serifregular</vt:lpstr>
      <vt:lpstr>Segoe UI</vt:lpstr>
      <vt:lpstr>Times New Roman</vt:lpstr>
      <vt:lpstr>Wingdings</vt:lpstr>
      <vt:lpstr>Office Theme</vt:lpstr>
      <vt:lpstr>PowerPoint Presentation</vt:lpstr>
      <vt:lpstr>Foundation Module 1st Year MBBS(LGIS) Introduction to Human Development   </vt:lpstr>
      <vt:lpstr>Motto, Vision; The Dream/Tomorrow</vt:lpstr>
      <vt:lpstr> Professor Umar Model of  Integrated Lecture </vt:lpstr>
      <vt:lpstr>PowerPoint Presentation</vt:lpstr>
      <vt:lpstr>Quran: Surah Az-zumar, 39:Ayah 6)</vt:lpstr>
      <vt:lpstr>                 Interactive Session </vt:lpstr>
      <vt:lpstr>ANATOMY</vt:lpstr>
      <vt:lpstr>Embryology/Developmental Anatomy </vt:lpstr>
      <vt:lpstr>Significance Of Embryology </vt:lpstr>
      <vt:lpstr>Life Span Of Man</vt:lpstr>
      <vt:lpstr>Embryo </vt:lpstr>
      <vt:lpstr>Fetus &amp; Neonate</vt:lpstr>
      <vt:lpstr>Infancy </vt:lpstr>
      <vt:lpstr>Childhood</vt:lpstr>
      <vt:lpstr>Puberty &amp; Adolescence</vt:lpstr>
      <vt:lpstr>Adult Age</vt:lpstr>
      <vt:lpstr>Oocyte  &amp; Sperm</vt:lpstr>
      <vt:lpstr>Zygote</vt:lpstr>
      <vt:lpstr>Implantation</vt:lpstr>
      <vt:lpstr>        Conceptus (L. conceptio, derivatives of zygote).</vt:lpstr>
      <vt:lpstr>               Primordium (L. primus, first + ordior, to begin)</vt:lpstr>
      <vt:lpstr>PowerPoint Presentation</vt:lpstr>
      <vt:lpstr>The Chromosome Theory Of Inheritance</vt:lpstr>
      <vt:lpstr>Numerical Abnormalities of chromosomes</vt:lpstr>
      <vt:lpstr>Non-disjunction</vt:lpstr>
      <vt:lpstr>Translocations</vt:lpstr>
      <vt:lpstr>Trisomy 21-Down Syndrome</vt:lpstr>
      <vt:lpstr>Clinical Features</vt:lpstr>
      <vt:lpstr>PowerPoint Presentation</vt:lpstr>
      <vt:lpstr>                 Interactive Session</vt:lpstr>
      <vt:lpstr>PowerPoint Presentation</vt:lpstr>
      <vt:lpstr>Klinefelter Syndrome</vt:lpstr>
      <vt:lpstr>Turner Syndrome</vt:lpstr>
      <vt:lpstr>Structural Abnormalities</vt:lpstr>
      <vt:lpstr>Microdeletions</vt:lpstr>
      <vt:lpstr>Fragile Sites</vt:lpstr>
      <vt:lpstr>Paternal age is affected by genetic abnormalities, perinatal complications and mental health of the offspring </vt:lpstr>
      <vt:lpstr>Learning Resources</vt:lpstr>
      <vt:lpstr>Let’s Recap 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Ayesha Yousaf</cp:lastModifiedBy>
  <cp:revision>320</cp:revision>
  <dcterms:created xsi:type="dcterms:W3CDTF">2019-11-22T16:50:55Z</dcterms:created>
  <dcterms:modified xsi:type="dcterms:W3CDTF">2025-02-14T06:13:13Z</dcterms:modified>
</cp:coreProperties>
</file>