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720" r:id="rId1"/>
  </p:sldMasterIdLst>
  <p:notesMasterIdLst>
    <p:notesMasterId r:id="rId35"/>
  </p:notesMasterIdLst>
  <p:handoutMasterIdLst>
    <p:handoutMasterId r:id="rId36"/>
  </p:handoutMasterIdLst>
  <p:sldIdLst>
    <p:sldId id="340" r:id="rId2"/>
    <p:sldId id="405" r:id="rId3"/>
    <p:sldId id="341" r:id="rId4"/>
    <p:sldId id="596" r:id="rId5"/>
    <p:sldId id="512" r:id="rId6"/>
    <p:sldId id="571" r:id="rId7"/>
    <p:sldId id="569" r:id="rId8"/>
    <p:sldId id="638" r:id="rId9"/>
    <p:sldId id="570" r:id="rId10"/>
    <p:sldId id="535" r:id="rId11"/>
    <p:sldId id="640" r:id="rId12"/>
    <p:sldId id="642" r:id="rId13"/>
    <p:sldId id="675" r:id="rId14"/>
    <p:sldId id="644" r:id="rId15"/>
    <p:sldId id="646" r:id="rId16"/>
    <p:sldId id="647" r:id="rId17"/>
    <p:sldId id="651" r:id="rId18"/>
    <p:sldId id="653" r:id="rId19"/>
    <p:sldId id="676" r:id="rId20"/>
    <p:sldId id="661" r:id="rId21"/>
    <p:sldId id="666" r:id="rId22"/>
    <p:sldId id="672" r:id="rId23"/>
    <p:sldId id="542" r:id="rId24"/>
    <p:sldId id="670" r:id="rId25"/>
    <p:sldId id="673" r:id="rId26"/>
    <p:sldId id="671" r:id="rId27"/>
    <p:sldId id="594" r:id="rId28"/>
    <p:sldId id="680" r:id="rId29"/>
    <p:sldId id="681" r:id="rId30"/>
    <p:sldId id="682" r:id="rId31"/>
    <p:sldId id="585" r:id="rId32"/>
    <p:sldId id="635" r:id="rId33"/>
    <p:sldId id="41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29" autoAdjust="0"/>
    <p:restoredTop sz="95179" autoAdjust="0"/>
  </p:normalViewPr>
  <p:slideViewPr>
    <p:cSldViewPr>
      <p:cViewPr varScale="1">
        <p:scale>
          <a:sx n="86" d="100"/>
          <a:sy n="86" d="100"/>
        </p:scale>
        <p:origin x="1339"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dirty="0">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itchFamily="34" charset="0"/>
            </a:rPr>
            <a:t>Servic</a:t>
          </a:r>
          <a:r>
            <a:rPr lang="en-US" dirty="0">
              <a:latin typeface="Arial Black"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17623212-9C52-4B97-A93F-581E50A0EE7B}" type="presOf" srcId="{DACAB5BA-B8B4-4D66-8B11-1D02259E020B}" destId="{8BC64EA7-2794-42B6-96C9-F39A52CB985A}" srcOrd="2" destOrd="0" presId="urn:microsoft.com/office/officeart/2005/8/layout/gear1#1"/>
    <dgm:cxn modelId="{E4A97E14-7D05-4D68-BAE4-4AC1811FFA38}" type="presOf" srcId="{DA82EADB-2721-42A0-95EA-F9B5521A38A6}" destId="{A09CEA93-9338-4361-A5E6-CF85B6019F5A}" srcOrd="0" destOrd="0" presId="urn:microsoft.com/office/officeart/2005/8/layout/gear1#1"/>
    <dgm:cxn modelId="{0A31D815-D077-4866-A600-165E070A2D6F}" type="presOf" srcId="{F9CEBA05-2F10-437E-89B2-54F4D9FAF478}" destId="{5ED88519-AC6C-4AA3-B76D-812B93A167E4}" srcOrd="0" destOrd="0" presId="urn:microsoft.com/office/officeart/2005/8/layout/gear1#1"/>
    <dgm:cxn modelId="{A0416A29-364E-458C-90C5-1284F3C404E9}" type="presOf" srcId="{663C1E13-76F9-4B70-A2F2-CA23180743CE}" destId="{4822A78E-EAEC-401F-941A-3A84E13E2357}"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8DEEF35F-B436-4B54-B7F8-F04A2A69F5A6}" type="presOf" srcId="{188C389E-9423-41DE-9C5E-D4A7E95C7E62}" destId="{6DF3A3A0-5919-4E69-80DD-61760D6340A0}" srcOrd="0" destOrd="0" presId="urn:microsoft.com/office/officeart/2005/8/layout/gear1#1"/>
    <dgm:cxn modelId="{4A9FFF58-7BC4-4C65-9759-C9C669FC2B76}" type="presOf" srcId="{DACAB5BA-B8B4-4D66-8B11-1D02259E020B}" destId="{B6B6B41B-120B-4968-AB6A-FC6E7C8EF3C0}" srcOrd="1" destOrd="0" presId="urn:microsoft.com/office/officeart/2005/8/layout/gear1#1"/>
    <dgm:cxn modelId="{CD461FA2-0710-4EF6-AA5F-BD774C121CA7}" type="presOf" srcId="{399ACE2F-90C5-48B1-9E65-700A32562848}" destId="{7D3EFDB4-E5D1-439A-86D8-1FCF80D959BA}" srcOrd="2"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EC63EEBE-12D9-4B46-A3D6-28286309B01D}" type="presOf" srcId="{DACAB5BA-B8B4-4D66-8B11-1D02259E020B}" destId="{87622A90-D0D8-4EA3-BC0D-D537801AF2B1}" srcOrd="0"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ED902FCE-FC6D-4D59-A8C3-CAA6A78FCEEC}" type="presOf" srcId="{399ACE2F-90C5-48B1-9E65-700A32562848}" destId="{23DC08E4-3725-4448-BFFF-1CCEA2F2987E}" srcOrd="1" destOrd="0" presId="urn:microsoft.com/office/officeart/2005/8/layout/gear1#1"/>
    <dgm:cxn modelId="{5990A8E9-7068-4CD0-BDC1-650288BAF401}" type="presOf" srcId="{663C1E13-76F9-4B70-A2F2-CA23180743CE}" destId="{B9330EE9-43E4-4FD4-8144-E92B1DD0FCDF}" srcOrd="1" destOrd="0" presId="urn:microsoft.com/office/officeart/2005/8/layout/gear1#1"/>
    <dgm:cxn modelId="{9A0FA2F0-3016-4FA6-B4C5-E56783E79BCF}" type="presOf" srcId="{399ACE2F-90C5-48B1-9E65-700A32562848}" destId="{59EDF28D-6C67-49D0-B5A1-DE5C3CBA2292}" srcOrd="0" destOrd="0" presId="urn:microsoft.com/office/officeart/2005/8/layout/gear1#1"/>
    <dgm:cxn modelId="{EEB57BF3-C8C3-4D26-B720-6A2822B576FB}" type="presOf" srcId="{399ACE2F-90C5-48B1-9E65-700A32562848}" destId="{9815588C-16D0-4475-B64C-847FC87C8C32}" srcOrd="3" destOrd="0" presId="urn:microsoft.com/office/officeart/2005/8/layout/gear1#1"/>
    <dgm:cxn modelId="{0C255DF6-A053-4031-BF78-2222755ED1B9}" type="presOf" srcId="{663C1E13-76F9-4B70-A2F2-CA23180743CE}" destId="{93300324-D62F-4E58-B882-734182BDB462}" srcOrd="0" destOrd="0" presId="urn:microsoft.com/office/officeart/2005/8/layout/gear1#1"/>
    <dgm:cxn modelId="{E633DDFA-2095-473F-876E-4E0B2BFEEFF6}" type="presOf" srcId="{23718C41-0A1F-40BF-86BE-8A5476EC271E}" destId="{398423B3-DD54-4226-99D7-017EFC1488DF}" srcOrd="0" destOrd="0" presId="urn:microsoft.com/office/officeart/2005/8/layout/gear1#1"/>
    <dgm:cxn modelId="{1C705BF0-F7A3-4A41-98DE-5AA498EC2268}" type="presParOf" srcId="{5ED88519-AC6C-4AA3-B76D-812B93A167E4}" destId="{87622A90-D0D8-4EA3-BC0D-D537801AF2B1}" srcOrd="0" destOrd="0" presId="urn:microsoft.com/office/officeart/2005/8/layout/gear1#1"/>
    <dgm:cxn modelId="{5266FA23-4487-4733-8F43-10B4A20688EF}" type="presParOf" srcId="{5ED88519-AC6C-4AA3-B76D-812B93A167E4}" destId="{B6B6B41B-120B-4968-AB6A-FC6E7C8EF3C0}" srcOrd="1" destOrd="0" presId="urn:microsoft.com/office/officeart/2005/8/layout/gear1#1"/>
    <dgm:cxn modelId="{23C721C6-4DD1-49A5-A0CC-65BFB64A7E75}" type="presParOf" srcId="{5ED88519-AC6C-4AA3-B76D-812B93A167E4}" destId="{8BC64EA7-2794-42B6-96C9-F39A52CB985A}" srcOrd="2" destOrd="0" presId="urn:microsoft.com/office/officeart/2005/8/layout/gear1#1"/>
    <dgm:cxn modelId="{08D4CDD4-CF96-43E9-B573-3FB26B41DE0C}" type="presParOf" srcId="{5ED88519-AC6C-4AA3-B76D-812B93A167E4}" destId="{93300324-D62F-4E58-B882-734182BDB462}" srcOrd="3" destOrd="0" presId="urn:microsoft.com/office/officeart/2005/8/layout/gear1#1"/>
    <dgm:cxn modelId="{0C03EB2A-BA9F-4177-9C0D-A92A2D112A1E}" type="presParOf" srcId="{5ED88519-AC6C-4AA3-B76D-812B93A167E4}" destId="{B9330EE9-43E4-4FD4-8144-E92B1DD0FCDF}" srcOrd="4" destOrd="0" presId="urn:microsoft.com/office/officeart/2005/8/layout/gear1#1"/>
    <dgm:cxn modelId="{B7789E63-81C6-41C0-A5D9-387B1A51717B}" type="presParOf" srcId="{5ED88519-AC6C-4AA3-B76D-812B93A167E4}" destId="{4822A78E-EAEC-401F-941A-3A84E13E2357}" srcOrd="5" destOrd="0" presId="urn:microsoft.com/office/officeart/2005/8/layout/gear1#1"/>
    <dgm:cxn modelId="{830F74C4-09BC-4E6A-ABCE-5808A3EAE773}" type="presParOf" srcId="{5ED88519-AC6C-4AA3-B76D-812B93A167E4}" destId="{59EDF28D-6C67-49D0-B5A1-DE5C3CBA2292}" srcOrd="6" destOrd="0" presId="urn:microsoft.com/office/officeart/2005/8/layout/gear1#1"/>
    <dgm:cxn modelId="{92E21763-77DE-4C9D-A499-28DE0AED0A6E}" type="presParOf" srcId="{5ED88519-AC6C-4AA3-B76D-812B93A167E4}" destId="{23DC08E4-3725-4448-BFFF-1CCEA2F2987E}" srcOrd="7" destOrd="0" presId="urn:microsoft.com/office/officeart/2005/8/layout/gear1#1"/>
    <dgm:cxn modelId="{E00C3D16-7BB4-47D7-9337-A6DC556836A3}" type="presParOf" srcId="{5ED88519-AC6C-4AA3-B76D-812B93A167E4}" destId="{7D3EFDB4-E5D1-439A-86D8-1FCF80D959BA}" srcOrd="8" destOrd="0" presId="urn:microsoft.com/office/officeart/2005/8/layout/gear1#1"/>
    <dgm:cxn modelId="{B1A8B9D7-A8F9-4D92-9BB0-4672EC454C94}" type="presParOf" srcId="{5ED88519-AC6C-4AA3-B76D-812B93A167E4}" destId="{9815588C-16D0-4475-B64C-847FC87C8C32}" srcOrd="9" destOrd="0" presId="urn:microsoft.com/office/officeart/2005/8/layout/gear1#1"/>
    <dgm:cxn modelId="{FFB249CB-C123-4064-A0AD-BE7A0B9EF2A4}" type="presParOf" srcId="{5ED88519-AC6C-4AA3-B76D-812B93A167E4}" destId="{398423B3-DD54-4226-99D7-017EFC1488DF}" srcOrd="10" destOrd="0" presId="urn:microsoft.com/office/officeart/2005/8/layout/gear1#1"/>
    <dgm:cxn modelId="{00DCB96D-7544-4E39-9DB2-EC33C479AC4C}" type="presParOf" srcId="{5ED88519-AC6C-4AA3-B76D-812B93A167E4}" destId="{6DF3A3A0-5919-4E69-80DD-61760D6340A0}" srcOrd="11" destOrd="0" presId="urn:microsoft.com/office/officeart/2005/8/layout/gear1#1"/>
    <dgm:cxn modelId="{A941BE95-AD73-4534-949E-F30171D085E1}"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327E98-1E10-4206-B57E-F81244DDD533}" type="doc">
      <dgm:prSet loTypeId="urn:microsoft.com/office/officeart/2005/8/layout/process5" loCatId="process" qsTypeId="urn:microsoft.com/office/officeart/2005/8/quickstyle/simple1" qsCatId="simple" csTypeId="urn:microsoft.com/office/officeart/2005/8/colors/colorful1#1" csCatId="colorful" phldr="1"/>
      <dgm:spPr/>
      <dgm:t>
        <a:bodyPr/>
        <a:lstStyle/>
        <a:p>
          <a:endParaRPr lang="en-US"/>
        </a:p>
      </dgm:t>
    </dgm:pt>
    <dgm:pt modelId="{47648B2A-33ED-4028-B2F3-B4F524D3762B}">
      <dgm:prSet phldrT="[Text]"/>
      <dgm:spPr/>
      <dgm:t>
        <a:bodyPr/>
        <a:lstStyle/>
        <a:p>
          <a:r>
            <a:rPr lang="en-US" dirty="0"/>
            <a:t>60%</a:t>
          </a:r>
        </a:p>
        <a:p>
          <a:r>
            <a:rPr lang="en-US" dirty="0"/>
            <a:t>CORE SUBJECT</a:t>
          </a:r>
        </a:p>
      </dgm:t>
    </dgm:pt>
    <dgm:pt modelId="{D64B3BA1-266D-481E-B80B-3DF7FD909DF0}" type="parTrans" cxnId="{A95F06A7-F804-4132-957F-5832CF2EE004}">
      <dgm:prSet/>
      <dgm:spPr/>
      <dgm:t>
        <a:bodyPr/>
        <a:lstStyle/>
        <a:p>
          <a:endParaRPr lang="en-US"/>
        </a:p>
      </dgm:t>
    </dgm:pt>
    <dgm:pt modelId="{76EC814A-35FA-41ED-B10A-236B26825BA7}" type="sibTrans" cxnId="{A95F06A7-F804-4132-957F-5832CF2EE004}">
      <dgm:prSet/>
      <dgm:spPr/>
      <dgm:t>
        <a:bodyPr/>
        <a:lstStyle/>
        <a:p>
          <a:endParaRPr lang="en-US"/>
        </a:p>
      </dgm:t>
    </dgm:pt>
    <dgm:pt modelId="{121F74F1-FDD4-4EA8-A5BE-6B67F4871C5A}">
      <dgm:prSet phldrT="[Text]" custT="1"/>
      <dgm:spPr/>
      <dgm:t>
        <a:bodyPr/>
        <a:lstStyle/>
        <a:p>
          <a:r>
            <a:rPr lang="en-US" sz="1100" b="1"/>
            <a:t>20%</a:t>
          </a:r>
        </a:p>
        <a:p>
          <a:r>
            <a:rPr lang="en-US" sz="1100" b="1"/>
            <a:t>HORIZONTAL</a:t>
          </a:r>
        </a:p>
        <a:p>
          <a:r>
            <a:rPr lang="en-US" sz="1100" b="1"/>
            <a:t>INTEGRATION</a:t>
          </a:r>
        </a:p>
        <a:p>
          <a:r>
            <a:rPr lang="en-US" sz="1100" b="1"/>
            <a:t>Physiology</a:t>
          </a:r>
        </a:p>
        <a:p>
          <a:r>
            <a:rPr lang="en-US" sz="1100" b="1"/>
            <a:t>biochemistry</a:t>
          </a:r>
          <a:r>
            <a:rPr lang="en-US" sz="1050" b="1"/>
            <a:t> </a:t>
          </a:r>
          <a:endParaRPr lang="en-US" sz="1050" b="1" dirty="0"/>
        </a:p>
      </dgm:t>
    </dgm:pt>
    <dgm:pt modelId="{10B33A64-CE0E-4D57-A46F-A3C1B642720B}" type="parTrans" cxnId="{DC8754B7-DCE5-4767-ACEF-E999F750C368}">
      <dgm:prSet/>
      <dgm:spPr/>
      <dgm:t>
        <a:bodyPr/>
        <a:lstStyle/>
        <a:p>
          <a:endParaRPr lang="en-US"/>
        </a:p>
      </dgm:t>
    </dgm:pt>
    <dgm:pt modelId="{D1B6DC8B-AABB-428C-BA6F-DF069B929066}" type="sibTrans" cxnId="{DC8754B7-DCE5-4767-ACEF-E999F750C368}">
      <dgm:prSet/>
      <dgm:spPr/>
      <dgm:t>
        <a:bodyPr/>
        <a:lstStyle/>
        <a:p>
          <a:endParaRPr lang="en-US"/>
        </a:p>
      </dgm:t>
    </dgm:pt>
    <dgm:pt modelId="{B6E0A33C-945C-4182-8BDD-143F429DB44A}">
      <dgm:prSet phldrT="[Text]" custT="1"/>
      <dgm:spPr/>
      <dgm:t>
        <a:bodyPr/>
        <a:lstStyle/>
        <a:p>
          <a:r>
            <a:rPr lang="en-US" sz="1200" b="1" dirty="0"/>
            <a:t>8%</a:t>
          </a:r>
        </a:p>
        <a:p>
          <a:r>
            <a:rPr lang="en-US" sz="1200" b="1" dirty="0"/>
            <a:t>VERTICAL INTEGRATION</a:t>
          </a:r>
        </a:p>
        <a:p>
          <a:r>
            <a:rPr lang="en-US" sz="1200" b="1" dirty="0"/>
            <a:t>Pathology</a:t>
          </a:r>
        </a:p>
        <a:p>
          <a:r>
            <a:rPr lang="en-US" sz="1200" b="1" dirty="0"/>
            <a:t>pharmacolog</a:t>
          </a:r>
          <a:r>
            <a:rPr lang="en-US" sz="1000" b="1" dirty="0"/>
            <a:t>y</a:t>
          </a:r>
        </a:p>
      </dgm:t>
    </dgm:pt>
    <dgm:pt modelId="{B5331A6F-01D6-4644-B888-4B5645F13CE6}" type="parTrans" cxnId="{396A80D6-17D5-4D69-9D59-445694BF0D8E}">
      <dgm:prSet/>
      <dgm:spPr/>
      <dgm:t>
        <a:bodyPr/>
        <a:lstStyle/>
        <a:p>
          <a:endParaRPr lang="en-US"/>
        </a:p>
      </dgm:t>
    </dgm:pt>
    <dgm:pt modelId="{9B5ED3AA-8E83-460F-B86F-44104E144176}" type="sibTrans" cxnId="{396A80D6-17D5-4D69-9D59-445694BF0D8E}">
      <dgm:prSet/>
      <dgm:spPr/>
      <dgm:t>
        <a:bodyPr/>
        <a:lstStyle/>
        <a:p>
          <a:endParaRPr lang="en-US"/>
        </a:p>
      </dgm:t>
    </dgm:pt>
    <dgm:pt modelId="{4AEA9772-498B-4A7D-8FBC-65C72E5384FE}">
      <dgm:prSet phldrT="[Text]"/>
      <dgm:spPr/>
      <dgm:t>
        <a:bodyPr/>
        <a:lstStyle/>
        <a:p>
          <a:r>
            <a:rPr lang="en-US" b="1" dirty="0"/>
            <a:t>7%</a:t>
          </a:r>
        </a:p>
        <a:p>
          <a:r>
            <a:rPr lang="en-US" b="1" dirty="0"/>
            <a:t>VERTICAL INTEGRATION</a:t>
          </a:r>
        </a:p>
        <a:p>
          <a:r>
            <a:rPr lang="en-US" b="1" dirty="0"/>
            <a:t>Clinical integration </a:t>
          </a:r>
        </a:p>
      </dgm:t>
    </dgm:pt>
    <dgm:pt modelId="{06D8DAA3-4439-4E9F-A039-E909B9F94479}" type="parTrans" cxnId="{5FCD7FB6-D736-4581-AD08-E8F35A843627}">
      <dgm:prSet/>
      <dgm:spPr/>
      <dgm:t>
        <a:bodyPr/>
        <a:lstStyle/>
        <a:p>
          <a:endParaRPr lang="en-US"/>
        </a:p>
      </dgm:t>
    </dgm:pt>
    <dgm:pt modelId="{0C62EB7E-D4E0-49F5-BBB6-50EB39F6A944}" type="sibTrans" cxnId="{5FCD7FB6-D736-4581-AD08-E8F35A843627}">
      <dgm:prSet/>
      <dgm:spPr/>
      <dgm:t>
        <a:bodyPr/>
        <a:lstStyle/>
        <a:p>
          <a:endParaRPr lang="en-US"/>
        </a:p>
      </dgm:t>
    </dgm:pt>
    <dgm:pt modelId="{45F05D4F-6A7F-4BA7-940D-874B1B917549}">
      <dgm:prSet phldrT="[Text]" custT="1"/>
      <dgm:spPr/>
      <dgm:t>
        <a:bodyPr/>
        <a:lstStyle/>
        <a:p>
          <a:endParaRPr lang="en-US" sz="1050" b="1" dirty="0"/>
        </a:p>
        <a:p>
          <a:r>
            <a:rPr lang="en-US" sz="1050" b="1" dirty="0"/>
            <a:t>5%</a:t>
          </a:r>
        </a:p>
        <a:p>
          <a:r>
            <a:rPr lang="en-US" sz="1050" b="1" dirty="0"/>
            <a:t>VERTICAL INTEGRATION</a:t>
          </a:r>
        </a:p>
        <a:p>
          <a:r>
            <a:rPr lang="en-US" sz="1050" b="1" dirty="0"/>
            <a:t>Research, professionalism</a:t>
          </a:r>
        </a:p>
        <a:p>
          <a:r>
            <a:rPr lang="en-US" sz="1050" b="1" dirty="0"/>
            <a:t>Ethics </a:t>
          </a:r>
        </a:p>
        <a:p>
          <a:r>
            <a:rPr lang="en-US" sz="1050" b="1" dirty="0"/>
            <a:t>Digital library</a:t>
          </a:r>
        </a:p>
        <a:p>
          <a:r>
            <a:rPr lang="en-US" sz="900" b="1" dirty="0"/>
            <a:t> </a:t>
          </a:r>
        </a:p>
      </dgm:t>
    </dgm:pt>
    <dgm:pt modelId="{EE9BDDB5-AB92-4FD3-9B7F-C659B48A0E17}" type="parTrans" cxnId="{E00CBB8F-0744-4E6B-95C1-E802B639B1DB}">
      <dgm:prSet/>
      <dgm:spPr/>
      <dgm:t>
        <a:bodyPr/>
        <a:lstStyle/>
        <a:p>
          <a:endParaRPr lang="en-US"/>
        </a:p>
      </dgm:t>
    </dgm:pt>
    <dgm:pt modelId="{2F69F2EB-6FFF-456F-A0F5-2947C5CE39EF}" type="sibTrans" cxnId="{E00CBB8F-0744-4E6B-95C1-E802B639B1DB}">
      <dgm:prSet/>
      <dgm:spPr/>
      <dgm:t>
        <a:bodyPr/>
        <a:lstStyle/>
        <a:p>
          <a:endParaRPr lang="en-US"/>
        </a:p>
      </dgm:t>
    </dgm:pt>
    <dgm:pt modelId="{67A1F69E-C926-4175-8EF0-EC9E8AFA4B46}" type="pres">
      <dgm:prSet presAssocID="{C3327E98-1E10-4206-B57E-F81244DDD533}" presName="diagram" presStyleCnt="0">
        <dgm:presLayoutVars>
          <dgm:dir/>
          <dgm:resizeHandles val="exact"/>
        </dgm:presLayoutVars>
      </dgm:prSet>
      <dgm:spPr/>
    </dgm:pt>
    <dgm:pt modelId="{5138205C-F2A8-496C-8DCF-600DE54D6393}" type="pres">
      <dgm:prSet presAssocID="{47648B2A-33ED-4028-B2F3-B4F524D3762B}" presName="node" presStyleLbl="node1" presStyleIdx="0" presStyleCnt="5" custScaleY="161804">
        <dgm:presLayoutVars>
          <dgm:bulletEnabled val="1"/>
        </dgm:presLayoutVars>
      </dgm:prSet>
      <dgm:spPr/>
    </dgm:pt>
    <dgm:pt modelId="{D808AEBB-F837-44E3-A146-4769901CB08D}" type="pres">
      <dgm:prSet presAssocID="{76EC814A-35FA-41ED-B10A-236B26825BA7}" presName="sibTrans" presStyleLbl="sibTrans2D1" presStyleIdx="0" presStyleCnt="4"/>
      <dgm:spPr/>
    </dgm:pt>
    <dgm:pt modelId="{13B78F93-9E80-4755-A323-9689D8DECC57}" type="pres">
      <dgm:prSet presAssocID="{76EC814A-35FA-41ED-B10A-236B26825BA7}" presName="connectorText" presStyleLbl="sibTrans2D1" presStyleIdx="0" presStyleCnt="4"/>
      <dgm:spPr/>
    </dgm:pt>
    <dgm:pt modelId="{6D0BBEBF-42DC-4E79-A91E-A668B3BA1989}" type="pres">
      <dgm:prSet presAssocID="{121F74F1-FDD4-4EA8-A5BE-6B67F4871C5A}" presName="node" presStyleLbl="node1" presStyleIdx="1" presStyleCnt="5" custScaleX="126402" custScaleY="166464">
        <dgm:presLayoutVars>
          <dgm:bulletEnabled val="1"/>
        </dgm:presLayoutVars>
      </dgm:prSet>
      <dgm:spPr/>
    </dgm:pt>
    <dgm:pt modelId="{05F2F4A8-DCB8-4DEF-AC3F-2211663DBAB6}" type="pres">
      <dgm:prSet presAssocID="{D1B6DC8B-AABB-428C-BA6F-DF069B929066}" presName="sibTrans" presStyleLbl="sibTrans2D1" presStyleIdx="1" presStyleCnt="4"/>
      <dgm:spPr/>
    </dgm:pt>
    <dgm:pt modelId="{E2C657F6-1940-4324-875D-FF2FE954D413}" type="pres">
      <dgm:prSet presAssocID="{D1B6DC8B-AABB-428C-BA6F-DF069B929066}" presName="connectorText" presStyleLbl="sibTrans2D1" presStyleIdx="1" presStyleCnt="4"/>
      <dgm:spPr/>
    </dgm:pt>
    <dgm:pt modelId="{A0F5D903-B3E5-42A8-AF88-F76845A333BE}" type="pres">
      <dgm:prSet presAssocID="{B6E0A33C-945C-4182-8BDD-143F429DB44A}" presName="node" presStyleLbl="node1" presStyleIdx="2" presStyleCnt="5" custScaleY="162588">
        <dgm:presLayoutVars>
          <dgm:bulletEnabled val="1"/>
        </dgm:presLayoutVars>
      </dgm:prSet>
      <dgm:spPr/>
    </dgm:pt>
    <dgm:pt modelId="{6C154956-750C-4CBF-BB94-422A3BEF206B}" type="pres">
      <dgm:prSet presAssocID="{9B5ED3AA-8E83-460F-B86F-44104E144176}" presName="sibTrans" presStyleLbl="sibTrans2D1" presStyleIdx="2" presStyleCnt="4"/>
      <dgm:spPr/>
    </dgm:pt>
    <dgm:pt modelId="{687127F3-6656-4F8F-8088-466EFD2A454B}" type="pres">
      <dgm:prSet presAssocID="{9B5ED3AA-8E83-460F-B86F-44104E144176}" presName="connectorText" presStyleLbl="sibTrans2D1" presStyleIdx="2" presStyleCnt="4"/>
      <dgm:spPr/>
    </dgm:pt>
    <dgm:pt modelId="{78B8B8C7-C92F-49B8-8D20-06D427A8A2FA}" type="pres">
      <dgm:prSet presAssocID="{4AEA9772-498B-4A7D-8FBC-65C72E5384FE}" presName="node" presStyleLbl="node1" presStyleIdx="3" presStyleCnt="5" custScaleX="125352" custScaleY="170346">
        <dgm:presLayoutVars>
          <dgm:bulletEnabled val="1"/>
        </dgm:presLayoutVars>
      </dgm:prSet>
      <dgm:spPr/>
    </dgm:pt>
    <dgm:pt modelId="{11F11881-67C4-464B-B2A0-7F15A4CA74F3}" type="pres">
      <dgm:prSet presAssocID="{0C62EB7E-D4E0-49F5-BBB6-50EB39F6A944}" presName="sibTrans" presStyleLbl="sibTrans2D1" presStyleIdx="3" presStyleCnt="4"/>
      <dgm:spPr/>
    </dgm:pt>
    <dgm:pt modelId="{25C0E271-EE96-401B-BC0B-7E56E305D9C1}" type="pres">
      <dgm:prSet presAssocID="{0C62EB7E-D4E0-49F5-BBB6-50EB39F6A944}" presName="connectorText" presStyleLbl="sibTrans2D1" presStyleIdx="3" presStyleCnt="4"/>
      <dgm:spPr/>
    </dgm:pt>
    <dgm:pt modelId="{18343954-0F46-49EC-800A-08714300477C}" type="pres">
      <dgm:prSet presAssocID="{45F05D4F-6A7F-4BA7-940D-874B1B917549}" presName="node" presStyleLbl="node1" presStyleIdx="4" presStyleCnt="5" custScaleX="120838" custScaleY="207382" custLinFactNeighborX="871" custLinFactNeighborY="-19800">
        <dgm:presLayoutVars>
          <dgm:bulletEnabled val="1"/>
        </dgm:presLayoutVars>
      </dgm:prSet>
      <dgm:spPr/>
    </dgm:pt>
  </dgm:ptLst>
  <dgm:cxnLst>
    <dgm:cxn modelId="{3DCFBB28-5D60-491C-8050-F8A37137CF2F}" type="presOf" srcId="{47648B2A-33ED-4028-B2F3-B4F524D3762B}" destId="{5138205C-F2A8-496C-8DCF-600DE54D6393}" srcOrd="0" destOrd="0" presId="urn:microsoft.com/office/officeart/2005/8/layout/process5"/>
    <dgm:cxn modelId="{0832482B-3900-4773-8DB6-6B81F761C3BF}" type="presOf" srcId="{76EC814A-35FA-41ED-B10A-236B26825BA7}" destId="{13B78F93-9E80-4755-A323-9689D8DECC57}" srcOrd="1" destOrd="0" presId="urn:microsoft.com/office/officeart/2005/8/layout/process5"/>
    <dgm:cxn modelId="{FAD7EA2E-64AE-40B6-98DA-2C9FD9A4486A}" type="presOf" srcId="{C3327E98-1E10-4206-B57E-F81244DDD533}" destId="{67A1F69E-C926-4175-8EF0-EC9E8AFA4B46}" srcOrd="0" destOrd="0" presId="urn:microsoft.com/office/officeart/2005/8/layout/process5"/>
    <dgm:cxn modelId="{25674336-BADC-4F41-A4C7-7231E8050612}" type="presOf" srcId="{0C62EB7E-D4E0-49F5-BBB6-50EB39F6A944}" destId="{25C0E271-EE96-401B-BC0B-7E56E305D9C1}" srcOrd="1" destOrd="0" presId="urn:microsoft.com/office/officeart/2005/8/layout/process5"/>
    <dgm:cxn modelId="{A39A763F-A292-462E-81E2-576252A52EBF}" type="presOf" srcId="{D1B6DC8B-AABB-428C-BA6F-DF069B929066}" destId="{05F2F4A8-DCB8-4DEF-AC3F-2211663DBAB6}" srcOrd="0" destOrd="0" presId="urn:microsoft.com/office/officeart/2005/8/layout/process5"/>
    <dgm:cxn modelId="{9B7DE25F-5EC7-4B94-BBE7-06F0FB532B85}" type="presOf" srcId="{4AEA9772-498B-4A7D-8FBC-65C72E5384FE}" destId="{78B8B8C7-C92F-49B8-8D20-06D427A8A2FA}" srcOrd="0" destOrd="0" presId="urn:microsoft.com/office/officeart/2005/8/layout/process5"/>
    <dgm:cxn modelId="{649B0E4B-1F10-4ED6-8CC0-6FACECA8FC17}" type="presOf" srcId="{121F74F1-FDD4-4EA8-A5BE-6B67F4871C5A}" destId="{6D0BBEBF-42DC-4E79-A91E-A668B3BA1989}" srcOrd="0" destOrd="0" presId="urn:microsoft.com/office/officeart/2005/8/layout/process5"/>
    <dgm:cxn modelId="{37A5556D-8225-4533-9185-67070B224864}" type="presOf" srcId="{76EC814A-35FA-41ED-B10A-236B26825BA7}" destId="{D808AEBB-F837-44E3-A146-4769901CB08D}" srcOrd="0" destOrd="0" presId="urn:microsoft.com/office/officeart/2005/8/layout/process5"/>
    <dgm:cxn modelId="{0456BD4D-3588-4238-9290-317F5BFF1837}" type="presOf" srcId="{9B5ED3AA-8E83-460F-B86F-44104E144176}" destId="{687127F3-6656-4F8F-8088-466EFD2A454B}" srcOrd="1" destOrd="0" presId="urn:microsoft.com/office/officeart/2005/8/layout/process5"/>
    <dgm:cxn modelId="{4130F47D-D06E-4401-873C-1EAE7AFD4E88}" type="presOf" srcId="{B6E0A33C-945C-4182-8BDD-143F429DB44A}" destId="{A0F5D903-B3E5-42A8-AF88-F76845A333BE}" srcOrd="0" destOrd="0" presId="urn:microsoft.com/office/officeart/2005/8/layout/process5"/>
    <dgm:cxn modelId="{35E4118D-E2E9-424B-9F1A-0CEDB995C26C}" type="presOf" srcId="{D1B6DC8B-AABB-428C-BA6F-DF069B929066}" destId="{E2C657F6-1940-4324-875D-FF2FE954D413}" srcOrd="1" destOrd="0" presId="urn:microsoft.com/office/officeart/2005/8/layout/process5"/>
    <dgm:cxn modelId="{0BBE428E-5CE4-4C2C-B36B-6AAE37CC0186}" type="presOf" srcId="{45F05D4F-6A7F-4BA7-940D-874B1B917549}" destId="{18343954-0F46-49EC-800A-08714300477C}" srcOrd="0" destOrd="0" presId="urn:microsoft.com/office/officeart/2005/8/layout/process5"/>
    <dgm:cxn modelId="{E00CBB8F-0744-4E6B-95C1-E802B639B1DB}" srcId="{C3327E98-1E10-4206-B57E-F81244DDD533}" destId="{45F05D4F-6A7F-4BA7-940D-874B1B917549}" srcOrd="4" destOrd="0" parTransId="{EE9BDDB5-AB92-4FD3-9B7F-C659B48A0E17}" sibTransId="{2F69F2EB-6FFF-456F-A0F5-2947C5CE39EF}"/>
    <dgm:cxn modelId="{1E986EA1-AB28-48B4-92DC-4310DAD4EDD1}" type="presOf" srcId="{9B5ED3AA-8E83-460F-B86F-44104E144176}" destId="{6C154956-750C-4CBF-BB94-422A3BEF206B}" srcOrd="0" destOrd="0" presId="urn:microsoft.com/office/officeart/2005/8/layout/process5"/>
    <dgm:cxn modelId="{A95F06A7-F804-4132-957F-5832CF2EE004}" srcId="{C3327E98-1E10-4206-B57E-F81244DDD533}" destId="{47648B2A-33ED-4028-B2F3-B4F524D3762B}" srcOrd="0" destOrd="0" parTransId="{D64B3BA1-266D-481E-B80B-3DF7FD909DF0}" sibTransId="{76EC814A-35FA-41ED-B10A-236B26825BA7}"/>
    <dgm:cxn modelId="{5FCD7FB6-D736-4581-AD08-E8F35A843627}" srcId="{C3327E98-1E10-4206-B57E-F81244DDD533}" destId="{4AEA9772-498B-4A7D-8FBC-65C72E5384FE}" srcOrd="3" destOrd="0" parTransId="{06D8DAA3-4439-4E9F-A039-E909B9F94479}" sibTransId="{0C62EB7E-D4E0-49F5-BBB6-50EB39F6A944}"/>
    <dgm:cxn modelId="{DC8754B7-DCE5-4767-ACEF-E999F750C368}" srcId="{C3327E98-1E10-4206-B57E-F81244DDD533}" destId="{121F74F1-FDD4-4EA8-A5BE-6B67F4871C5A}" srcOrd="1" destOrd="0" parTransId="{10B33A64-CE0E-4D57-A46F-A3C1B642720B}" sibTransId="{D1B6DC8B-AABB-428C-BA6F-DF069B929066}"/>
    <dgm:cxn modelId="{396A80D6-17D5-4D69-9D59-445694BF0D8E}" srcId="{C3327E98-1E10-4206-B57E-F81244DDD533}" destId="{B6E0A33C-945C-4182-8BDD-143F429DB44A}" srcOrd="2" destOrd="0" parTransId="{B5331A6F-01D6-4644-B888-4B5645F13CE6}" sibTransId="{9B5ED3AA-8E83-460F-B86F-44104E144176}"/>
    <dgm:cxn modelId="{CB5697F8-B5BD-4A3F-B075-2F0ACCADAD07}" type="presOf" srcId="{0C62EB7E-D4E0-49F5-BBB6-50EB39F6A944}" destId="{11F11881-67C4-464B-B2A0-7F15A4CA74F3}" srcOrd="0" destOrd="0" presId="urn:microsoft.com/office/officeart/2005/8/layout/process5"/>
    <dgm:cxn modelId="{A42776AA-D8B5-4D94-BD96-57A956E3132F}" type="presParOf" srcId="{67A1F69E-C926-4175-8EF0-EC9E8AFA4B46}" destId="{5138205C-F2A8-496C-8DCF-600DE54D6393}" srcOrd="0" destOrd="0" presId="urn:microsoft.com/office/officeart/2005/8/layout/process5"/>
    <dgm:cxn modelId="{CA22EFD6-206A-4A81-A6BE-83F4D0C2D047}" type="presParOf" srcId="{67A1F69E-C926-4175-8EF0-EC9E8AFA4B46}" destId="{D808AEBB-F837-44E3-A146-4769901CB08D}" srcOrd="1" destOrd="0" presId="urn:microsoft.com/office/officeart/2005/8/layout/process5"/>
    <dgm:cxn modelId="{A052EB06-3C18-4EDD-BC6E-F9E4D019034B}" type="presParOf" srcId="{D808AEBB-F837-44E3-A146-4769901CB08D}" destId="{13B78F93-9E80-4755-A323-9689D8DECC57}" srcOrd="0" destOrd="0" presId="urn:microsoft.com/office/officeart/2005/8/layout/process5"/>
    <dgm:cxn modelId="{C1A77388-B7A0-42C2-9EB8-F1A1BCDFA581}" type="presParOf" srcId="{67A1F69E-C926-4175-8EF0-EC9E8AFA4B46}" destId="{6D0BBEBF-42DC-4E79-A91E-A668B3BA1989}" srcOrd="2" destOrd="0" presId="urn:microsoft.com/office/officeart/2005/8/layout/process5"/>
    <dgm:cxn modelId="{23670D3C-7CFC-4527-97E0-0C42802B944F}" type="presParOf" srcId="{67A1F69E-C926-4175-8EF0-EC9E8AFA4B46}" destId="{05F2F4A8-DCB8-4DEF-AC3F-2211663DBAB6}" srcOrd="3" destOrd="0" presId="urn:microsoft.com/office/officeart/2005/8/layout/process5"/>
    <dgm:cxn modelId="{2FE08696-2CEA-416C-B462-9AF824277D7D}" type="presParOf" srcId="{05F2F4A8-DCB8-4DEF-AC3F-2211663DBAB6}" destId="{E2C657F6-1940-4324-875D-FF2FE954D413}" srcOrd="0" destOrd="0" presId="urn:microsoft.com/office/officeart/2005/8/layout/process5"/>
    <dgm:cxn modelId="{304B0DCB-103B-4F00-AD78-345233640AC6}" type="presParOf" srcId="{67A1F69E-C926-4175-8EF0-EC9E8AFA4B46}" destId="{A0F5D903-B3E5-42A8-AF88-F76845A333BE}" srcOrd="4" destOrd="0" presId="urn:microsoft.com/office/officeart/2005/8/layout/process5"/>
    <dgm:cxn modelId="{13E8F3D9-E689-45D6-86F2-E1D0C36BB164}" type="presParOf" srcId="{67A1F69E-C926-4175-8EF0-EC9E8AFA4B46}" destId="{6C154956-750C-4CBF-BB94-422A3BEF206B}" srcOrd="5" destOrd="0" presId="urn:microsoft.com/office/officeart/2005/8/layout/process5"/>
    <dgm:cxn modelId="{20AE068D-9730-4596-8EC5-BFE13D87F8B4}" type="presParOf" srcId="{6C154956-750C-4CBF-BB94-422A3BEF206B}" destId="{687127F3-6656-4F8F-8088-466EFD2A454B}" srcOrd="0" destOrd="0" presId="urn:microsoft.com/office/officeart/2005/8/layout/process5"/>
    <dgm:cxn modelId="{A96067BA-CBF9-4EB1-92DF-072E6B0B5572}" type="presParOf" srcId="{67A1F69E-C926-4175-8EF0-EC9E8AFA4B46}" destId="{78B8B8C7-C92F-49B8-8D20-06D427A8A2FA}" srcOrd="6" destOrd="0" presId="urn:microsoft.com/office/officeart/2005/8/layout/process5"/>
    <dgm:cxn modelId="{3EBEBAF9-A557-4035-8DEF-F583AF24DF19}" type="presParOf" srcId="{67A1F69E-C926-4175-8EF0-EC9E8AFA4B46}" destId="{11F11881-67C4-464B-B2A0-7F15A4CA74F3}" srcOrd="7" destOrd="0" presId="urn:microsoft.com/office/officeart/2005/8/layout/process5"/>
    <dgm:cxn modelId="{9DA6E434-10EA-4D31-BECE-6BF9B622ADAD}" type="presParOf" srcId="{11F11881-67C4-464B-B2A0-7F15A4CA74F3}" destId="{25C0E271-EE96-401B-BC0B-7E56E305D9C1}" srcOrd="0" destOrd="0" presId="urn:microsoft.com/office/officeart/2005/8/layout/process5"/>
    <dgm:cxn modelId="{16937582-3F5E-4E9D-A0C2-AC8C9966AAB0}" type="presParOf" srcId="{67A1F69E-C926-4175-8EF0-EC9E8AFA4B46}" destId="{18343954-0F46-49EC-800A-08714300477C}" srcOrd="8"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128526" y="1359205"/>
          <a:ext cx="1383029" cy="1383029"/>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Arial Black" pitchFamily="34" charset="0"/>
            </a:rPr>
            <a:t>Wisdom</a:t>
          </a:r>
        </a:p>
      </dsp:txBody>
      <dsp:txXfrm>
        <a:off x="1406576" y="1683173"/>
        <a:ext cx="826929" cy="710905"/>
      </dsp:txXfrm>
    </dsp:sp>
    <dsp:sp modelId="{93300324-D62F-4E58-B882-734182BDB462}">
      <dsp:nvSpPr>
        <dsp:cNvPr id="0" name=""/>
        <dsp:cNvSpPr/>
      </dsp:nvSpPr>
      <dsp:spPr>
        <a:xfrm>
          <a:off x="326897" y="1035350"/>
          <a:ext cx="1005839" cy="1005839"/>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kern="1200" dirty="0">
              <a:latin typeface="Arial Black" pitchFamily="34" charset="0"/>
            </a:rPr>
            <a:t>Truth</a:t>
          </a:r>
          <a:r>
            <a:rPr lang="en-US" sz="1000" kern="1200" dirty="0"/>
            <a:t> </a:t>
          </a:r>
        </a:p>
      </dsp:txBody>
      <dsp:txXfrm>
        <a:off x="580120" y="1290103"/>
        <a:ext cx="499393" cy="496333"/>
      </dsp:txXfrm>
    </dsp:sp>
    <dsp:sp modelId="{59EDF28D-6C67-49D0-B5A1-DE5C3CBA2292}">
      <dsp:nvSpPr>
        <dsp:cNvPr id="0" name=""/>
        <dsp:cNvSpPr/>
      </dsp:nvSpPr>
      <dsp:spPr>
        <a:xfrm rot="20700000">
          <a:off x="890270" y="341423"/>
          <a:ext cx="985517" cy="985517"/>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n-US" sz="1000" b="1" kern="1200" dirty="0">
              <a:latin typeface="Arial Black" pitchFamily="34" charset="0"/>
            </a:rPr>
            <a:t>Servic</a:t>
          </a:r>
          <a:r>
            <a:rPr lang="en-US" sz="1000" kern="1200" dirty="0">
              <a:latin typeface="Arial Black" pitchFamily="34" charset="0"/>
            </a:rPr>
            <a:t>e</a:t>
          </a:r>
          <a:r>
            <a:rPr lang="en-US" sz="1000" kern="1200" dirty="0"/>
            <a:t> </a:t>
          </a:r>
        </a:p>
      </dsp:txBody>
      <dsp:txXfrm rot="-20700000">
        <a:off x="1106423" y="557576"/>
        <a:ext cx="553211" cy="553211"/>
      </dsp:txXfrm>
    </dsp:sp>
    <dsp:sp modelId="{398423B3-DD54-4226-99D7-017EFC1488DF}">
      <dsp:nvSpPr>
        <dsp:cNvPr id="0" name=""/>
        <dsp:cNvSpPr/>
      </dsp:nvSpPr>
      <dsp:spPr>
        <a:xfrm>
          <a:off x="1007811" y="1163264"/>
          <a:ext cx="1770277" cy="1770277"/>
        </a:xfrm>
        <a:prstGeom prst="circularArrow">
          <a:avLst>
            <a:gd name="adj1" fmla="val 4688"/>
            <a:gd name="adj2" fmla="val 299029"/>
            <a:gd name="adj3" fmla="val 2455347"/>
            <a:gd name="adj4" fmla="val 15999134"/>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48765" y="820004"/>
          <a:ext cx="1286217" cy="1286217"/>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662310" y="132766"/>
          <a:ext cx="1386801" cy="1386801"/>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8205C-F2A8-496C-8DCF-600DE54D6393}">
      <dsp:nvSpPr>
        <dsp:cNvPr id="0" name=""/>
        <dsp:cNvSpPr/>
      </dsp:nvSpPr>
      <dsp:spPr>
        <a:xfrm>
          <a:off x="5761" y="17677"/>
          <a:ext cx="1199211" cy="1164222"/>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60%</a:t>
          </a:r>
        </a:p>
        <a:p>
          <a:pPr marL="0" lvl="0" indent="0" algn="ctr" defTabSz="577850">
            <a:lnSpc>
              <a:spcPct val="90000"/>
            </a:lnSpc>
            <a:spcBef>
              <a:spcPct val="0"/>
            </a:spcBef>
            <a:spcAft>
              <a:spcPct val="35000"/>
            </a:spcAft>
            <a:buNone/>
          </a:pPr>
          <a:r>
            <a:rPr lang="en-US" sz="1300" kern="1200" dirty="0"/>
            <a:t>CORE SUBJECT</a:t>
          </a:r>
        </a:p>
      </dsp:txBody>
      <dsp:txXfrm>
        <a:off x="39860" y="51776"/>
        <a:ext cx="1131013" cy="1096024"/>
      </dsp:txXfrm>
    </dsp:sp>
    <dsp:sp modelId="{D808AEBB-F837-44E3-A146-4769901CB08D}">
      <dsp:nvSpPr>
        <dsp:cNvPr id="0" name=""/>
        <dsp:cNvSpPr/>
      </dsp:nvSpPr>
      <dsp:spPr>
        <a:xfrm>
          <a:off x="1310503" y="451086"/>
          <a:ext cx="254232" cy="29740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a:off x="1310503" y="510567"/>
        <a:ext cx="177962" cy="178442"/>
      </dsp:txXfrm>
    </dsp:sp>
    <dsp:sp modelId="{6D0BBEBF-42DC-4E79-A91E-A668B3BA1989}">
      <dsp:nvSpPr>
        <dsp:cNvPr id="0" name=""/>
        <dsp:cNvSpPr/>
      </dsp:nvSpPr>
      <dsp:spPr>
        <a:xfrm>
          <a:off x="1684657" y="912"/>
          <a:ext cx="1515826" cy="1197752"/>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a:t>20%</a:t>
          </a:r>
        </a:p>
        <a:p>
          <a:pPr marL="0" lvl="0" indent="0" algn="ctr" defTabSz="488950">
            <a:lnSpc>
              <a:spcPct val="90000"/>
            </a:lnSpc>
            <a:spcBef>
              <a:spcPct val="0"/>
            </a:spcBef>
            <a:spcAft>
              <a:spcPct val="35000"/>
            </a:spcAft>
            <a:buNone/>
          </a:pPr>
          <a:r>
            <a:rPr lang="en-US" sz="1100" b="1" kern="1200"/>
            <a:t>HORIZONTAL</a:t>
          </a:r>
        </a:p>
        <a:p>
          <a:pPr marL="0" lvl="0" indent="0" algn="ctr" defTabSz="488950">
            <a:lnSpc>
              <a:spcPct val="90000"/>
            </a:lnSpc>
            <a:spcBef>
              <a:spcPct val="0"/>
            </a:spcBef>
            <a:spcAft>
              <a:spcPct val="35000"/>
            </a:spcAft>
            <a:buNone/>
          </a:pPr>
          <a:r>
            <a:rPr lang="en-US" sz="1100" b="1" kern="1200"/>
            <a:t>INTEGRATION</a:t>
          </a:r>
        </a:p>
        <a:p>
          <a:pPr marL="0" lvl="0" indent="0" algn="ctr" defTabSz="488950">
            <a:lnSpc>
              <a:spcPct val="90000"/>
            </a:lnSpc>
            <a:spcBef>
              <a:spcPct val="0"/>
            </a:spcBef>
            <a:spcAft>
              <a:spcPct val="35000"/>
            </a:spcAft>
            <a:buNone/>
          </a:pPr>
          <a:r>
            <a:rPr lang="en-US" sz="1100" b="1" kern="1200"/>
            <a:t>Physiology</a:t>
          </a:r>
        </a:p>
        <a:p>
          <a:pPr marL="0" lvl="0" indent="0" algn="ctr" defTabSz="488950">
            <a:lnSpc>
              <a:spcPct val="90000"/>
            </a:lnSpc>
            <a:spcBef>
              <a:spcPct val="0"/>
            </a:spcBef>
            <a:spcAft>
              <a:spcPct val="35000"/>
            </a:spcAft>
            <a:buNone/>
          </a:pPr>
          <a:r>
            <a:rPr lang="en-US" sz="1100" b="1" kern="1200"/>
            <a:t>biochemistry</a:t>
          </a:r>
          <a:r>
            <a:rPr lang="en-US" sz="1050" b="1" kern="1200"/>
            <a:t> </a:t>
          </a:r>
          <a:endParaRPr lang="en-US" sz="1050" b="1" kern="1200" dirty="0"/>
        </a:p>
      </dsp:txBody>
      <dsp:txXfrm>
        <a:off x="1719738" y="35993"/>
        <a:ext cx="1445664" cy="1127590"/>
      </dsp:txXfrm>
    </dsp:sp>
    <dsp:sp modelId="{05F2F4A8-DCB8-4DEF-AC3F-2211663DBAB6}">
      <dsp:nvSpPr>
        <dsp:cNvPr id="0" name=""/>
        <dsp:cNvSpPr/>
      </dsp:nvSpPr>
      <dsp:spPr>
        <a:xfrm rot="5079177">
          <a:off x="2386564" y="1296146"/>
          <a:ext cx="270201" cy="29740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5400000">
        <a:off x="2428666" y="1309924"/>
        <a:ext cx="178442" cy="189141"/>
      </dsp:txXfrm>
    </dsp:sp>
    <dsp:sp modelId="{A0F5D903-B3E5-42A8-AF88-F76845A333BE}">
      <dsp:nvSpPr>
        <dsp:cNvPr id="0" name=""/>
        <dsp:cNvSpPr/>
      </dsp:nvSpPr>
      <dsp:spPr>
        <a:xfrm>
          <a:off x="2001273" y="1706260"/>
          <a:ext cx="1199211" cy="116986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t>8%</a:t>
          </a:r>
        </a:p>
        <a:p>
          <a:pPr marL="0" lvl="0" indent="0" algn="ctr" defTabSz="533400">
            <a:lnSpc>
              <a:spcPct val="90000"/>
            </a:lnSpc>
            <a:spcBef>
              <a:spcPct val="0"/>
            </a:spcBef>
            <a:spcAft>
              <a:spcPct val="35000"/>
            </a:spcAft>
            <a:buNone/>
          </a:pPr>
          <a:r>
            <a:rPr lang="en-US" sz="1200" b="1" kern="1200" dirty="0"/>
            <a:t>VERTICAL INTEGRATION</a:t>
          </a:r>
        </a:p>
        <a:p>
          <a:pPr marL="0" lvl="0" indent="0" algn="ctr" defTabSz="533400">
            <a:lnSpc>
              <a:spcPct val="90000"/>
            </a:lnSpc>
            <a:spcBef>
              <a:spcPct val="0"/>
            </a:spcBef>
            <a:spcAft>
              <a:spcPct val="35000"/>
            </a:spcAft>
            <a:buNone/>
          </a:pPr>
          <a:r>
            <a:rPr lang="en-US" sz="1200" b="1" kern="1200" dirty="0"/>
            <a:t>Pathology</a:t>
          </a:r>
        </a:p>
        <a:p>
          <a:pPr marL="0" lvl="0" indent="0" algn="ctr" defTabSz="533400">
            <a:lnSpc>
              <a:spcPct val="90000"/>
            </a:lnSpc>
            <a:spcBef>
              <a:spcPct val="0"/>
            </a:spcBef>
            <a:spcAft>
              <a:spcPct val="35000"/>
            </a:spcAft>
            <a:buNone/>
          </a:pPr>
          <a:r>
            <a:rPr lang="en-US" sz="1200" b="1" kern="1200" dirty="0"/>
            <a:t>pharmacolog</a:t>
          </a:r>
          <a:r>
            <a:rPr lang="en-US" sz="1000" b="1" kern="1200" dirty="0"/>
            <a:t>y</a:t>
          </a:r>
        </a:p>
      </dsp:txBody>
      <dsp:txXfrm>
        <a:off x="2035537" y="1740524"/>
        <a:ext cx="1130683" cy="1101336"/>
      </dsp:txXfrm>
    </dsp:sp>
    <dsp:sp modelId="{6C154956-750C-4CBF-BB94-422A3BEF206B}">
      <dsp:nvSpPr>
        <dsp:cNvPr id="0" name=""/>
        <dsp:cNvSpPr/>
      </dsp:nvSpPr>
      <dsp:spPr>
        <a:xfrm rot="10800000">
          <a:off x="1641509" y="2142489"/>
          <a:ext cx="254232" cy="29740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44500">
            <a:lnSpc>
              <a:spcPct val="90000"/>
            </a:lnSpc>
            <a:spcBef>
              <a:spcPct val="0"/>
            </a:spcBef>
            <a:spcAft>
              <a:spcPct val="35000"/>
            </a:spcAft>
            <a:buNone/>
          </a:pPr>
          <a:endParaRPr lang="en-US" sz="1000" kern="1200"/>
        </a:p>
      </dsp:txBody>
      <dsp:txXfrm rot="10800000">
        <a:off x="1717779" y="2201970"/>
        <a:ext cx="177962" cy="178442"/>
      </dsp:txXfrm>
    </dsp:sp>
    <dsp:sp modelId="{78B8B8C7-C92F-49B8-8D20-06D427A8A2FA}">
      <dsp:nvSpPr>
        <dsp:cNvPr id="0" name=""/>
        <dsp:cNvSpPr/>
      </dsp:nvSpPr>
      <dsp:spPr>
        <a:xfrm>
          <a:off x="18353" y="1678349"/>
          <a:ext cx="1503235" cy="122568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b="1" kern="1200" dirty="0"/>
            <a:t>7%</a:t>
          </a:r>
        </a:p>
        <a:p>
          <a:pPr marL="0" lvl="0" indent="0" algn="ctr" defTabSz="577850">
            <a:lnSpc>
              <a:spcPct val="90000"/>
            </a:lnSpc>
            <a:spcBef>
              <a:spcPct val="0"/>
            </a:spcBef>
            <a:spcAft>
              <a:spcPct val="35000"/>
            </a:spcAft>
            <a:buNone/>
          </a:pPr>
          <a:r>
            <a:rPr lang="en-US" sz="1300" b="1" kern="1200" dirty="0"/>
            <a:t>VERTICAL INTEGRATION</a:t>
          </a:r>
        </a:p>
        <a:p>
          <a:pPr marL="0" lvl="0" indent="0" algn="ctr" defTabSz="577850">
            <a:lnSpc>
              <a:spcPct val="90000"/>
            </a:lnSpc>
            <a:spcBef>
              <a:spcPct val="0"/>
            </a:spcBef>
            <a:spcAft>
              <a:spcPct val="35000"/>
            </a:spcAft>
            <a:buNone/>
          </a:pPr>
          <a:r>
            <a:rPr lang="en-US" sz="1300" b="1" kern="1200" dirty="0"/>
            <a:t>Clinical integration </a:t>
          </a:r>
        </a:p>
      </dsp:txBody>
      <dsp:txXfrm>
        <a:off x="54252" y="1714248"/>
        <a:ext cx="1431437" cy="1153886"/>
      </dsp:txXfrm>
    </dsp:sp>
    <dsp:sp modelId="{11F11881-67C4-464B-B2A0-7F15A4CA74F3}">
      <dsp:nvSpPr>
        <dsp:cNvPr id="0" name=""/>
        <dsp:cNvSpPr/>
      </dsp:nvSpPr>
      <dsp:spPr>
        <a:xfrm rot="5433686">
          <a:off x="672995" y="2918883"/>
          <a:ext cx="178734" cy="29740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rot="-5400000">
        <a:off x="673404" y="2978219"/>
        <a:ext cx="178442" cy="125114"/>
      </dsp:txXfrm>
    </dsp:sp>
    <dsp:sp modelId="{18343954-0F46-49EC-800A-08714300477C}">
      <dsp:nvSpPr>
        <dsp:cNvPr id="0" name=""/>
        <dsp:cNvSpPr/>
      </dsp:nvSpPr>
      <dsp:spPr>
        <a:xfrm>
          <a:off x="28798" y="3241252"/>
          <a:ext cx="1449102" cy="1492168"/>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66725">
            <a:lnSpc>
              <a:spcPct val="90000"/>
            </a:lnSpc>
            <a:spcBef>
              <a:spcPct val="0"/>
            </a:spcBef>
            <a:spcAft>
              <a:spcPct val="35000"/>
            </a:spcAft>
            <a:buNone/>
          </a:pPr>
          <a:endParaRPr lang="en-US" sz="1050" b="1" kern="1200" dirty="0"/>
        </a:p>
        <a:p>
          <a:pPr marL="0" lvl="0" indent="0" algn="ctr" defTabSz="466725">
            <a:lnSpc>
              <a:spcPct val="90000"/>
            </a:lnSpc>
            <a:spcBef>
              <a:spcPct val="0"/>
            </a:spcBef>
            <a:spcAft>
              <a:spcPct val="35000"/>
            </a:spcAft>
            <a:buNone/>
          </a:pPr>
          <a:r>
            <a:rPr lang="en-US" sz="1050" b="1" kern="1200" dirty="0"/>
            <a:t>5%</a:t>
          </a:r>
        </a:p>
        <a:p>
          <a:pPr marL="0" lvl="0" indent="0" algn="ctr" defTabSz="466725">
            <a:lnSpc>
              <a:spcPct val="90000"/>
            </a:lnSpc>
            <a:spcBef>
              <a:spcPct val="0"/>
            </a:spcBef>
            <a:spcAft>
              <a:spcPct val="35000"/>
            </a:spcAft>
            <a:buNone/>
          </a:pPr>
          <a:r>
            <a:rPr lang="en-US" sz="1050" b="1" kern="1200" dirty="0"/>
            <a:t>VERTICAL INTEGRATION</a:t>
          </a:r>
        </a:p>
        <a:p>
          <a:pPr marL="0" lvl="0" indent="0" algn="ctr" defTabSz="466725">
            <a:lnSpc>
              <a:spcPct val="90000"/>
            </a:lnSpc>
            <a:spcBef>
              <a:spcPct val="0"/>
            </a:spcBef>
            <a:spcAft>
              <a:spcPct val="35000"/>
            </a:spcAft>
            <a:buNone/>
          </a:pPr>
          <a:r>
            <a:rPr lang="en-US" sz="1050" b="1" kern="1200" dirty="0"/>
            <a:t>Research, professionalism</a:t>
          </a:r>
        </a:p>
        <a:p>
          <a:pPr marL="0" lvl="0" indent="0" algn="ctr" defTabSz="466725">
            <a:lnSpc>
              <a:spcPct val="90000"/>
            </a:lnSpc>
            <a:spcBef>
              <a:spcPct val="0"/>
            </a:spcBef>
            <a:spcAft>
              <a:spcPct val="35000"/>
            </a:spcAft>
            <a:buNone/>
          </a:pPr>
          <a:r>
            <a:rPr lang="en-US" sz="1050" b="1" kern="1200" dirty="0"/>
            <a:t>Ethics </a:t>
          </a:r>
        </a:p>
        <a:p>
          <a:pPr marL="0" lvl="0" indent="0" algn="ctr" defTabSz="466725">
            <a:lnSpc>
              <a:spcPct val="90000"/>
            </a:lnSpc>
            <a:spcBef>
              <a:spcPct val="0"/>
            </a:spcBef>
            <a:spcAft>
              <a:spcPct val="35000"/>
            </a:spcAft>
            <a:buNone/>
          </a:pPr>
          <a:r>
            <a:rPr lang="en-US" sz="1050" b="1" kern="1200" dirty="0"/>
            <a:t>Digital library</a:t>
          </a:r>
        </a:p>
        <a:p>
          <a:pPr marL="0" lvl="0" indent="0" algn="ctr" defTabSz="466725">
            <a:lnSpc>
              <a:spcPct val="90000"/>
            </a:lnSpc>
            <a:spcBef>
              <a:spcPct val="0"/>
            </a:spcBef>
            <a:spcAft>
              <a:spcPct val="35000"/>
            </a:spcAft>
            <a:buNone/>
          </a:pPr>
          <a:r>
            <a:rPr lang="en-US" sz="900" b="1" kern="1200" dirty="0"/>
            <a:t> </a:t>
          </a:r>
        </a:p>
      </dsp:txBody>
      <dsp:txXfrm>
        <a:off x="71241" y="3283695"/>
        <a:ext cx="1364216" cy="1407282"/>
      </dsp:txXfrm>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0D9D83-BD0D-4E4A-A10A-7085F8AB3397}" type="datetimeFigureOut">
              <a:rPr lang="en-US" smtClean="0"/>
              <a:pPr/>
              <a:t>1/24/2025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F78F5A6-4E3F-479D-BE69-5A43FB0EF3A4}" type="slidenum">
              <a:rPr lang="en-US" smtClean="0"/>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D00744-AC93-4298-9CB7-CC401410ABCD}" type="datetimeFigureOut">
              <a:rPr lang="en-US" smtClean="0"/>
              <a:pPr/>
              <a:t>1/24/2025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BE924B-647E-4C04-8932-E515AB078F82}" type="slidenum">
              <a:rPr lang="en-US" smtClean="0"/>
              <a:pPr/>
              <a:t>‹#›</a:t>
            </a:fld>
            <a:endParaRPr lang="en-US"/>
          </a:p>
        </p:txBody>
      </p:sp>
    </p:spTree>
    <p:extLst>
      <p:ext uri="{BB962C8B-B14F-4D97-AF65-F5344CB8AC3E}">
        <p14:creationId xmlns:p14="http://schemas.microsoft.com/office/powerpoint/2010/main" val="3814729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62365-84F5-4DF1-934D-A6927731EAC0}" type="slidenum">
              <a:rPr lang="en-US" smtClean="0"/>
              <a:pPr/>
              <a:t>5</a:t>
            </a:fld>
            <a:endParaRPr lang="en-US"/>
          </a:p>
        </p:txBody>
      </p:sp>
    </p:spTree>
    <p:extLst>
      <p:ext uri="{BB962C8B-B14F-4D97-AF65-F5344CB8AC3E}">
        <p14:creationId xmlns:p14="http://schemas.microsoft.com/office/powerpoint/2010/main" val="3382351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Slide Image Placeholder 1">
            <a:extLst>
              <a:ext uri="{FF2B5EF4-FFF2-40B4-BE49-F238E27FC236}">
                <a16:creationId xmlns:a16="http://schemas.microsoft.com/office/drawing/2014/main" id="{D72D2E1B-191E-8FE2-968F-4E915A478C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5699" name="Notes Placeholder 2">
            <a:extLst>
              <a:ext uri="{FF2B5EF4-FFF2-40B4-BE49-F238E27FC236}">
                <a16:creationId xmlns:a16="http://schemas.microsoft.com/office/drawing/2014/main" id="{17885FB1-1FD6-B951-7839-7031763B0E8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A little review:  pancreas secreters zymogens of the proteases.  Major proteases in Small Intestine are trypsin, chymotrypsin, and carboxypeptidases.  Both endo- and exo-proteases.</a:t>
            </a:r>
          </a:p>
        </p:txBody>
      </p:sp>
      <p:sp>
        <p:nvSpPr>
          <p:cNvPr id="22532" name="Slide Number Placeholder 3">
            <a:extLst>
              <a:ext uri="{FF2B5EF4-FFF2-40B4-BE49-F238E27FC236}">
                <a16:creationId xmlns:a16="http://schemas.microsoft.com/office/drawing/2014/main" id="{4FE92772-09EC-0A46-6182-99A3DE3A3731}"/>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fld id="{CFF1D58B-22A5-4E9C-8710-6D5A1D9900FC}" type="slidenum">
              <a:rPr lang="en-US" altLang="en-US">
                <a:latin typeface="Times" panose="02020603050405020304" pitchFamily="18" charset="0"/>
              </a:rPr>
              <a:pPr eaLnBrk="1" hangingPunct="1"/>
              <a:t>8</a:t>
            </a:fld>
            <a:endParaRPr lang="en-US" altLang="en-US">
              <a:latin typeface="Times"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770630F-D237-4948-ADE9-66C3540D05DE}" type="datetimeFigureOut">
              <a:rPr lang="en-US" smtClean="0"/>
              <a:pPr>
                <a:defRPr/>
              </a:pPr>
              <a:t>1/24/2025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3BFE8B-3643-4A16-B7A8-DC2B2F6255B3}"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714A449-1458-407A-8624-2CC23E85E1E8}" type="datetimeFigureOut">
              <a:rPr lang="en-US" smtClean="0"/>
              <a:pPr>
                <a:defRPr/>
              </a:pPr>
              <a:t>1/24/2025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A4F411-0C68-4F5C-A939-750F262AE292}"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65E1258-8448-4638-BF29-DB3E275F79C4}" type="datetimeFigureOut">
              <a:rPr lang="en-US" smtClean="0"/>
              <a:pPr>
                <a:defRPr/>
              </a:pPr>
              <a:t>1/24/2025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93E684-4E4D-4D8F-B606-96ACB69CB72F}"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D01F22C-CC44-48D0-BDFB-BF5985E83F05}" type="datetimeFigureOut">
              <a:rPr lang="en-US" smtClean="0"/>
              <a:pPr>
                <a:defRPr/>
              </a:pPr>
              <a:t>1/24/2025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11E5D6-3AEB-4476-8290-489922E6ED24}" type="datetimeFigureOut">
              <a:rPr lang="en-US" smtClean="0"/>
              <a:pPr>
                <a:defRPr/>
              </a:pPr>
              <a:t>1/24/2025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DFF78F-8FAE-45F5-87F9-E0C692719B1F}"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9A1B241-0EB7-4629-B262-0394A942B967}" type="datetimeFigureOut">
              <a:rPr lang="en-US" smtClean="0"/>
              <a:pPr>
                <a:defRPr/>
              </a:pPr>
              <a:t>1/24/2025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3E6B634F-7E36-4F3D-9ACE-EC02E50D0CD1}" type="datetimeFigureOut">
              <a:rPr lang="en-US" smtClean="0"/>
              <a:pPr>
                <a:defRPr/>
              </a:pPr>
              <a:t>1/24/2025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FB91A49-D5F3-4578-872E-65604690CDEB}"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5086D5AD-6C9F-4E1F-B626-751293D5C63B}" type="datetimeFigureOut">
              <a:rPr lang="en-US" smtClean="0"/>
              <a:pPr>
                <a:defRPr/>
              </a:pPr>
              <a:t>1/24/2025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0004BE-0912-48C1-A9DA-82B185A6131B}"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1B625E7-27CC-4DA6-A008-CB00287D933B}" type="datetimeFigureOut">
              <a:rPr lang="en-US" smtClean="0"/>
              <a:pPr>
                <a:defRPr/>
              </a:pPr>
              <a:t>1/24/2025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829B39B-E19B-4684-B84C-73DF500C59FE}"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876F8FC-B7BB-4CAB-A507-7A78D26CED12}" type="datetimeFigureOut">
              <a:rPr lang="en-US" smtClean="0"/>
              <a:pPr>
                <a:defRPr/>
              </a:pPr>
              <a:t>1/24/2025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7349AB-2C45-4CA2-9222-EAC2086D39E2}"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C41B8C0-47A9-434A-877C-77F7D0A0C2D6}" type="datetimeFigureOut">
              <a:rPr lang="en-US" smtClean="0"/>
              <a:pPr>
                <a:defRPr/>
              </a:pPr>
              <a:t>1/24/2025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572ADC-6BDA-4F21-BCE5-91C08D500488}"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EF83F5F-AEDA-455A-B4D2-47AD59329E2A}" type="datetimeFigureOut">
              <a:rPr lang="en-US" smtClean="0"/>
              <a:pPr>
                <a:defRPr/>
              </a:pPr>
              <a:t>1/24/2025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3EE5A7-3B9C-4286-91B6-CD02380A3E59}" type="slidenum">
              <a:rPr lang="en-US" smtClean="0"/>
              <a:pPr>
                <a:defRPr/>
              </a:pPr>
              <a:t>‹#›</a:t>
            </a:fld>
            <a:endParaRPr lang="en-US"/>
          </a:p>
        </p:txBody>
      </p:sp>
      <p:sp>
        <p:nvSpPr>
          <p:cNvPr id="7" name="Rectangle 6"/>
          <p:cNvSpPr/>
          <p:nvPr userDrawn="1"/>
        </p:nvSpPr>
        <p:spPr>
          <a:xfrm>
            <a:off x="0" y="2"/>
            <a:ext cx="9144000" cy="36512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srgbClr val="FFFFFF"/>
              </a:solidFill>
            </a:endParaRPr>
          </a:p>
        </p:txBody>
      </p:sp>
      <p:sp>
        <p:nvSpPr>
          <p:cNvPr id="8" name="Rectangle 10"/>
          <p:cNvSpPr>
            <a:spLocks noChangeArrowheads="1"/>
          </p:cNvSpPr>
          <p:nvPr userDrawn="1"/>
        </p:nvSpPr>
        <p:spPr bwMode="auto">
          <a:xfrm>
            <a:off x="5596171" y="2857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sz="1200" b="1">
                <a:solidFill>
                  <a:srgbClr val="FFFFFF"/>
                </a:solidFill>
              </a:rPr>
              <a:t>The Rawalpindi Medical University</a:t>
            </a:r>
            <a:endParaRPr lang="en-US" altLang="en-US" sz="1200">
              <a:solidFill>
                <a:srgbClr val="FFFFFF"/>
              </a:solidFill>
            </a:endParaRP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4786" t="7560" r="11351" b="8024"/>
          <a:stretch/>
        </p:blipFill>
        <p:spPr bwMode="auto">
          <a:xfrm>
            <a:off x="8336047"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hyperlink" Target="https://pubmed.ncbi.nlm.nih.gov/?term=Jain%20SS%5BAuthor%5D"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 Bismillah.jpg"/>
          <p:cNvPicPr>
            <a:picLocks noChangeAspect="1"/>
          </p:cNvPicPr>
          <p:nvPr/>
        </p:nvPicPr>
        <p:blipFill>
          <a:blip r:embed="rId2" cstate="print"/>
          <a:stretch>
            <a:fillRect/>
          </a:stretch>
        </p:blipFill>
        <p:spPr>
          <a:xfrm>
            <a:off x="2514600" y="1600200"/>
            <a:ext cx="4048991" cy="35209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352800"/>
            <a:ext cx="7772400" cy="1362075"/>
          </a:xfrm>
        </p:spPr>
        <p:txBody>
          <a:bodyPr>
            <a:normAutofit/>
          </a:bodyPr>
          <a:lstStyle/>
          <a:p>
            <a:pPr algn="ctr"/>
            <a:r>
              <a:rPr lang="en-US" sz="2800" cap="none" dirty="0">
                <a:solidFill>
                  <a:schemeClr val="accent4">
                    <a:lumMod val="75000"/>
                  </a:schemeClr>
                </a:solidFill>
              </a:rPr>
              <a:t>Core concept</a:t>
            </a:r>
          </a:p>
        </p:txBody>
      </p:sp>
      <p:sp>
        <p:nvSpPr>
          <p:cNvPr id="3" name="Text Placeholder 2"/>
          <p:cNvSpPr>
            <a:spLocks noGrp="1"/>
          </p:cNvSpPr>
          <p:nvPr>
            <p:ph type="body" idx="1"/>
          </p:nvPr>
        </p:nvSpPr>
        <p:spPr>
          <a:xfrm>
            <a:off x="685800" y="1828800"/>
            <a:ext cx="7772400" cy="1500187"/>
          </a:xfrm>
        </p:spPr>
        <p:txBody>
          <a:bodyPr>
            <a:normAutofit/>
          </a:bodyPr>
          <a:lstStyle/>
          <a:p>
            <a:pPr algn="ctr"/>
            <a:r>
              <a:rPr lang="en-US" sz="3600" b="1" dirty="0">
                <a:solidFill>
                  <a:schemeClr val="accent4">
                    <a:lumMod val="75000"/>
                  </a:schemeClr>
                </a:solidFill>
              </a:rPr>
              <a:t>Digestion and Absorption of Lipids </a:t>
            </a:r>
          </a:p>
        </p:txBody>
      </p:sp>
    </p:spTree>
    <p:extLst>
      <p:ext uri="{BB962C8B-B14F-4D97-AF65-F5344CB8AC3E}">
        <p14:creationId xmlns:p14="http://schemas.microsoft.com/office/powerpoint/2010/main" val="510966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46484" y="107156"/>
            <a:ext cx="8358188" cy="214313"/>
          </a:xfrm>
        </p:spPr>
        <p:txBody>
          <a:bodyPr>
            <a:normAutofit fontScale="90000"/>
          </a:bodyPr>
          <a:lstStyle/>
          <a:p>
            <a:pPr eaLnBrk="1" hangingPunct="1"/>
            <a:r>
              <a:rPr lang="en-US" sz="6200" dirty="0">
                <a:latin typeface="Aharoni" pitchFamily="2" charset="-79"/>
                <a:cs typeface="Aharoni" pitchFamily="2" charset="-79"/>
              </a:rPr>
              <a:t> </a:t>
            </a:r>
          </a:p>
        </p:txBody>
      </p:sp>
      <p:sp>
        <p:nvSpPr>
          <p:cNvPr id="7171" name="Content Placeholder 2"/>
          <p:cNvSpPr>
            <a:spLocks noGrp="1"/>
          </p:cNvSpPr>
          <p:nvPr>
            <p:ph idx="1"/>
          </p:nvPr>
        </p:nvSpPr>
        <p:spPr>
          <a:xfrm>
            <a:off x="304800" y="762000"/>
            <a:ext cx="8553450" cy="5828110"/>
          </a:xfrm>
        </p:spPr>
        <p:txBody>
          <a:bodyPr rtlCol="0">
            <a:noAutofit/>
          </a:bodyPr>
          <a:lstStyle/>
          <a:p>
            <a:pPr marL="151799" indent="0" algn="just" defTabSz="914353">
              <a:lnSpc>
                <a:spcPct val="150000"/>
              </a:lnSpc>
              <a:buNone/>
              <a:defRPr/>
            </a:pPr>
            <a:r>
              <a:rPr lang="en-US" sz="3100" b="1" u="sng" dirty="0">
                <a:latin typeface="Andalus" pitchFamily="18" charset="-78"/>
                <a:cs typeface="Andalus" pitchFamily="18" charset="-78"/>
              </a:rPr>
              <a:t>Sites of lipid digestion </a:t>
            </a:r>
          </a:p>
          <a:p>
            <a:pPr marL="553621" indent="-401822" algn="just" defTabSz="914353">
              <a:lnSpc>
                <a:spcPct val="200000"/>
              </a:lnSpc>
              <a:defRPr/>
            </a:pPr>
            <a:r>
              <a:rPr lang="en-US" sz="2800" dirty="0">
                <a:latin typeface="Andalus" pitchFamily="18" charset="-78"/>
                <a:cs typeface="Andalus" pitchFamily="18" charset="-78"/>
              </a:rPr>
              <a:t>Stomach (gastric &amp; lingual lipases)</a:t>
            </a:r>
          </a:p>
          <a:p>
            <a:pPr marL="553621" indent="-401822" algn="just" defTabSz="914353">
              <a:lnSpc>
                <a:spcPct val="200000"/>
              </a:lnSpc>
              <a:defRPr/>
            </a:pPr>
            <a:r>
              <a:rPr lang="en-US" sz="2800" dirty="0">
                <a:latin typeface="Andalus" pitchFamily="18" charset="-78"/>
                <a:cs typeface="Andalus" pitchFamily="18" charset="-78"/>
              </a:rPr>
              <a:t>Small intestine (pancreatic enzymes)</a:t>
            </a:r>
          </a:p>
          <a:p>
            <a:pPr marL="553621" indent="-401822" algn="just" defTabSz="914353">
              <a:lnSpc>
                <a:spcPct val="200000"/>
              </a:lnSpc>
              <a:buNone/>
              <a:defRPr/>
            </a:pPr>
            <a:r>
              <a:rPr lang="en-US" sz="2800" dirty="0">
                <a:latin typeface="Andalus" pitchFamily="18" charset="-78"/>
                <a:cs typeface="Andalus" pitchFamily="18" charset="-78"/>
              </a:rPr>
              <a:t>Note: no digestion occurs in the oral cavity</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46484" y="107156"/>
            <a:ext cx="8358188" cy="214313"/>
          </a:xfrm>
        </p:spPr>
        <p:txBody>
          <a:bodyPr>
            <a:normAutofit fontScale="90000"/>
          </a:bodyPr>
          <a:lstStyle/>
          <a:p>
            <a:pPr eaLnBrk="1" hangingPunct="1"/>
            <a:r>
              <a:rPr lang="en-US" sz="6200" dirty="0">
                <a:latin typeface="Aharoni" pitchFamily="2" charset="-79"/>
                <a:cs typeface="Aharoni" pitchFamily="2" charset="-79"/>
              </a:rPr>
              <a:t> </a:t>
            </a:r>
          </a:p>
        </p:txBody>
      </p:sp>
      <p:sp>
        <p:nvSpPr>
          <p:cNvPr id="7171" name="Content Placeholder 2"/>
          <p:cNvSpPr>
            <a:spLocks noGrp="1"/>
          </p:cNvSpPr>
          <p:nvPr>
            <p:ph idx="1"/>
          </p:nvPr>
        </p:nvSpPr>
        <p:spPr>
          <a:xfrm>
            <a:off x="381000" y="762000"/>
            <a:ext cx="8279606" cy="5232797"/>
          </a:xfrm>
        </p:spPr>
        <p:txBody>
          <a:bodyPr rtlCol="0">
            <a:noAutofit/>
          </a:bodyPr>
          <a:lstStyle/>
          <a:p>
            <a:pPr marL="151799" indent="0" algn="just" defTabSz="914353">
              <a:lnSpc>
                <a:spcPct val="150000"/>
              </a:lnSpc>
              <a:buNone/>
              <a:defRPr/>
            </a:pPr>
            <a:r>
              <a:rPr lang="en-US" sz="3100" b="1" u="sng" dirty="0">
                <a:latin typeface="Andalus" pitchFamily="18" charset="-78"/>
                <a:cs typeface="Andalus" pitchFamily="18" charset="-78"/>
              </a:rPr>
              <a:t>Lipid digestion in stomach</a:t>
            </a:r>
          </a:p>
          <a:p>
            <a:pPr marL="553621" indent="-401822" algn="just" defTabSz="914353">
              <a:lnSpc>
                <a:spcPct val="150000"/>
              </a:lnSpc>
              <a:buFontTx/>
              <a:buChar char="•"/>
              <a:defRPr/>
            </a:pPr>
            <a:r>
              <a:rPr lang="en-US" sz="2800" dirty="0">
                <a:latin typeface="Andalus" pitchFamily="18" charset="-78"/>
                <a:cs typeface="Andalus" pitchFamily="18" charset="-78"/>
              </a:rPr>
              <a:t>By lingual lipase and gastric lipase</a:t>
            </a:r>
          </a:p>
          <a:p>
            <a:pPr marL="553621" indent="-401822" algn="just" defTabSz="914353">
              <a:lnSpc>
                <a:spcPct val="150000"/>
              </a:lnSpc>
              <a:buFontTx/>
              <a:buChar char="•"/>
              <a:defRPr/>
            </a:pPr>
            <a:r>
              <a:rPr lang="en-US" sz="2800" dirty="0">
                <a:latin typeface="Andalus" pitchFamily="18" charset="-78"/>
                <a:cs typeface="Andalus" pitchFamily="18" charset="-78"/>
              </a:rPr>
              <a:t>Up to 30% digestion of triglycerides occurs in stomach</a:t>
            </a:r>
          </a:p>
          <a:p>
            <a:pPr marL="553621" indent="-401822" algn="just" defTabSz="914353">
              <a:lnSpc>
                <a:spcPct val="150000"/>
              </a:lnSpc>
              <a:buFontTx/>
              <a:buChar char="•"/>
              <a:defRPr/>
            </a:pPr>
            <a:r>
              <a:rPr lang="en-US" sz="2800" b="1" dirty="0">
                <a:latin typeface="Andalus" pitchFamily="18" charset="-78"/>
                <a:cs typeface="Andalus" pitchFamily="18" charset="-78"/>
              </a:rPr>
              <a:t>Lingual lipase</a:t>
            </a:r>
            <a:endParaRPr lang="en-US" sz="2800" dirty="0">
              <a:latin typeface="Andalus" pitchFamily="18" charset="-78"/>
              <a:cs typeface="Andalus" pitchFamily="18" charset="-78"/>
            </a:endParaRPr>
          </a:p>
          <a:p>
            <a:pPr marL="553621" indent="-401822" algn="just" defTabSz="914353">
              <a:lnSpc>
                <a:spcPct val="150000"/>
              </a:lnSpc>
              <a:buFontTx/>
              <a:buChar char="•"/>
              <a:defRPr/>
            </a:pPr>
            <a:r>
              <a:rPr lang="en-US" sz="2800" b="1" dirty="0">
                <a:latin typeface="Andalus" pitchFamily="18" charset="-78"/>
                <a:cs typeface="Andalus" pitchFamily="18" charset="-78"/>
              </a:rPr>
              <a:t>Gastric lipase</a:t>
            </a:r>
            <a:endParaRPr lang="en-US" sz="2800" dirty="0">
              <a:latin typeface="Andalus" pitchFamily="18" charset="-78"/>
              <a:cs typeface="Andalus" pitchFamily="18" charset="-78"/>
            </a:endParaRPr>
          </a:p>
          <a:p>
            <a:pPr marL="342882" indent="-342882" defTabSz="914353">
              <a:defRPr/>
            </a:pPr>
            <a:endParaRPr lang="en-US" sz="3100" dirty="0"/>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p>
        </p:txBody>
      </p:sp>
      <p:sp>
        <p:nvSpPr>
          <p:cNvPr id="4" name="Content Placeholder 3"/>
          <p:cNvSpPr>
            <a:spLocks noGrp="1"/>
          </p:cNvSpPr>
          <p:nvPr>
            <p:ph idx="1"/>
          </p:nvPr>
        </p:nvSpPr>
        <p:spPr/>
        <p:txBody>
          <a:bodyPr/>
          <a:lstStyle/>
          <a:p>
            <a:pPr>
              <a:buNone/>
            </a:pPr>
            <a:r>
              <a:rPr lang="en-US" dirty="0"/>
              <a:t> </a:t>
            </a:r>
          </a:p>
        </p:txBody>
      </p:sp>
      <p:pic>
        <p:nvPicPr>
          <p:cNvPr id="4098" name="Picture 2" descr="C:\Users\dell\Desktop\Action-of-lipase.png"/>
          <p:cNvPicPr>
            <a:picLocks noChangeAspect="1" noChangeArrowheads="1"/>
          </p:cNvPicPr>
          <p:nvPr/>
        </p:nvPicPr>
        <p:blipFill>
          <a:blip r:embed="rId2"/>
          <a:srcRect/>
          <a:stretch>
            <a:fillRect/>
          </a:stretch>
        </p:blipFill>
        <p:spPr bwMode="auto">
          <a:xfrm>
            <a:off x="609600" y="1371600"/>
            <a:ext cx="8248650" cy="445255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46484" y="107156"/>
            <a:ext cx="8358188" cy="214313"/>
          </a:xfrm>
        </p:spPr>
        <p:txBody>
          <a:bodyPr>
            <a:normAutofit fontScale="90000"/>
          </a:bodyPr>
          <a:lstStyle/>
          <a:p>
            <a:pPr eaLnBrk="1" hangingPunct="1"/>
            <a:r>
              <a:rPr lang="en-US" sz="6200" dirty="0">
                <a:latin typeface="Aharoni" pitchFamily="2" charset="-79"/>
                <a:cs typeface="Aharoni" pitchFamily="2" charset="-79"/>
              </a:rPr>
              <a:t> </a:t>
            </a:r>
          </a:p>
        </p:txBody>
      </p:sp>
      <p:sp>
        <p:nvSpPr>
          <p:cNvPr id="7171" name="Content Placeholder 2"/>
          <p:cNvSpPr>
            <a:spLocks noGrp="1"/>
          </p:cNvSpPr>
          <p:nvPr>
            <p:ph idx="1"/>
          </p:nvPr>
        </p:nvSpPr>
        <p:spPr>
          <a:xfrm>
            <a:off x="178594" y="762000"/>
            <a:ext cx="8733234" cy="5613797"/>
          </a:xfrm>
        </p:spPr>
        <p:txBody>
          <a:bodyPr rtlCol="0">
            <a:noAutofit/>
          </a:bodyPr>
          <a:lstStyle/>
          <a:p>
            <a:pPr marL="151799" indent="0" algn="just" defTabSz="914353">
              <a:lnSpc>
                <a:spcPct val="150000"/>
              </a:lnSpc>
              <a:buNone/>
              <a:defRPr/>
            </a:pPr>
            <a:r>
              <a:rPr lang="en-US" sz="3100" b="1" u="sng" dirty="0">
                <a:latin typeface="Andalus" pitchFamily="18" charset="-78"/>
                <a:cs typeface="Andalus" pitchFamily="18" charset="-78"/>
              </a:rPr>
              <a:t>Emulsification of dietary lipids</a:t>
            </a:r>
          </a:p>
          <a:p>
            <a:pPr marL="553621" indent="-401822" algn="just">
              <a:lnSpc>
                <a:spcPct val="150000"/>
              </a:lnSpc>
              <a:buFontTx/>
              <a:buChar char="•"/>
              <a:defRPr/>
            </a:pPr>
            <a:r>
              <a:rPr lang="en-US" sz="2800" dirty="0">
                <a:latin typeface="Andalus" pitchFamily="18" charset="-78"/>
                <a:cs typeface="Andalus" pitchFamily="18" charset="-78"/>
              </a:rPr>
              <a:t>Process by which lipids are dispersed into smaller droplets; surface area of hydrophobic lipid droplets is increased so that the digestive enzymes can act effectively</a:t>
            </a:r>
          </a:p>
          <a:p>
            <a:pPr marL="553621" indent="-401822" algn="just" defTabSz="914353">
              <a:lnSpc>
                <a:spcPct val="150000"/>
              </a:lnSpc>
              <a:buFontTx/>
              <a:buChar char="•"/>
              <a:defRPr/>
            </a:pPr>
            <a:r>
              <a:rPr lang="en-US" sz="2800" dirty="0">
                <a:latin typeface="Andalus" pitchFamily="18" charset="-78"/>
                <a:cs typeface="Andalus" pitchFamily="18" charset="-78"/>
              </a:rPr>
              <a:t>Accomplished by</a:t>
            </a:r>
          </a:p>
          <a:p>
            <a:pPr marL="1160818" lvl="2" indent="-401822" algn="just" defTabSz="914353">
              <a:lnSpc>
                <a:spcPct val="150000"/>
              </a:lnSpc>
              <a:buFont typeface="Wingdings" pitchFamily="2" charset="2"/>
              <a:buChar char="Ø"/>
              <a:defRPr/>
            </a:pPr>
            <a:r>
              <a:rPr lang="en-US" sz="2800" dirty="0">
                <a:latin typeface="Andalus" pitchFamily="18" charset="-78"/>
                <a:cs typeface="Andalus" pitchFamily="18" charset="-78"/>
              </a:rPr>
              <a:t>Bile salts</a:t>
            </a:r>
          </a:p>
          <a:p>
            <a:pPr marL="1160818" lvl="2" indent="-401822" algn="just" defTabSz="914353">
              <a:lnSpc>
                <a:spcPct val="150000"/>
              </a:lnSpc>
              <a:buFont typeface="Wingdings" pitchFamily="2" charset="2"/>
              <a:buChar char="Ø"/>
              <a:defRPr/>
            </a:pPr>
            <a:r>
              <a:rPr lang="en-US" sz="2800" dirty="0">
                <a:latin typeface="Andalus" pitchFamily="18" charset="-78"/>
                <a:cs typeface="Andalus" pitchFamily="18" charset="-78"/>
              </a:rPr>
              <a:t>Peristalsis</a:t>
            </a:r>
          </a:p>
          <a:p>
            <a:pPr marL="553621" indent="-401822" algn="just">
              <a:lnSpc>
                <a:spcPct val="150000"/>
              </a:lnSpc>
              <a:buFontTx/>
              <a:buChar char="•"/>
              <a:defRPr/>
            </a:pPr>
            <a:endParaRPr lang="en-US" sz="2800" dirty="0">
              <a:latin typeface="Andalus" pitchFamily="18" charset="-78"/>
              <a:cs typeface="Andalus" pitchFamily="18" charset="-78"/>
            </a:endParaRPr>
          </a:p>
          <a:p>
            <a:pPr marL="342882" indent="-342882" defTabSz="914353">
              <a:defRPr/>
            </a:pPr>
            <a:endParaRPr lang="en-US" sz="3100" dirty="0"/>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a:t> </a:t>
            </a:r>
          </a:p>
        </p:txBody>
      </p:sp>
      <p:sp>
        <p:nvSpPr>
          <p:cNvPr id="3" name="Content Placeholder 2"/>
          <p:cNvSpPr>
            <a:spLocks noGrp="1"/>
          </p:cNvSpPr>
          <p:nvPr>
            <p:ph idx="1"/>
          </p:nvPr>
        </p:nvSpPr>
        <p:spPr/>
        <p:txBody>
          <a:bodyPr rtlCol="0">
            <a:normAutofit/>
          </a:bodyPr>
          <a:lstStyle/>
          <a:p>
            <a:pPr marL="342882" indent="-342882" algn="ctr" defTabSz="914353">
              <a:defRPr/>
            </a:pPr>
            <a:r>
              <a:rPr lang="en-US" sz="5100" dirty="0">
                <a:solidFill>
                  <a:srgbClr val="431615"/>
                </a:solidFill>
                <a:latin typeface="Aharoni" pitchFamily="2" charset="-79"/>
                <a:ea typeface="+mj-ea"/>
                <a:cs typeface="Aharoni" pitchFamily="2" charset="-79"/>
              </a:rPr>
              <a:t> </a:t>
            </a:r>
          </a:p>
        </p:txBody>
      </p:sp>
      <p:pic>
        <p:nvPicPr>
          <p:cNvPr id="10244" name="Picture 2"/>
          <p:cNvPicPr>
            <a:picLocks noChangeAspect="1"/>
          </p:cNvPicPr>
          <p:nvPr/>
        </p:nvPicPr>
        <p:blipFill>
          <a:blip r:embed="rId2"/>
          <a:srcRect/>
          <a:stretch>
            <a:fillRect/>
          </a:stretch>
        </p:blipFill>
        <p:spPr bwMode="auto">
          <a:xfrm>
            <a:off x="0" y="1125141"/>
            <a:ext cx="9144000" cy="4714875"/>
          </a:xfrm>
          <a:prstGeom prst="rect">
            <a:avLst/>
          </a:prstGeom>
          <a:noFill/>
          <a:ln w="25400">
            <a:noFill/>
            <a:miter lim="800000"/>
            <a:headEnd/>
            <a:tailEnd/>
          </a:ln>
          <a:effectLst/>
        </p:spPr>
      </p:pic>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46484" y="107156"/>
            <a:ext cx="8358188" cy="214313"/>
          </a:xfrm>
        </p:spPr>
        <p:txBody>
          <a:bodyPr>
            <a:normAutofit fontScale="90000"/>
          </a:bodyPr>
          <a:lstStyle/>
          <a:p>
            <a:pPr eaLnBrk="1" hangingPunct="1"/>
            <a:r>
              <a:rPr lang="en-US" sz="6200" dirty="0">
                <a:latin typeface="Aharoni" pitchFamily="2" charset="-79"/>
                <a:cs typeface="Aharoni" pitchFamily="2" charset="-79"/>
              </a:rPr>
              <a:t> </a:t>
            </a:r>
          </a:p>
        </p:txBody>
      </p:sp>
      <p:sp>
        <p:nvSpPr>
          <p:cNvPr id="7171" name="Content Placeholder 2"/>
          <p:cNvSpPr>
            <a:spLocks noGrp="1"/>
          </p:cNvSpPr>
          <p:nvPr>
            <p:ph idx="1"/>
          </p:nvPr>
        </p:nvSpPr>
        <p:spPr>
          <a:xfrm>
            <a:off x="178594" y="533400"/>
            <a:ext cx="8733234" cy="5842397"/>
          </a:xfrm>
        </p:spPr>
        <p:txBody>
          <a:bodyPr rtlCol="0">
            <a:noAutofit/>
          </a:bodyPr>
          <a:lstStyle/>
          <a:p>
            <a:pPr marL="151799" indent="0" algn="just" defTabSz="914353">
              <a:lnSpc>
                <a:spcPct val="150000"/>
              </a:lnSpc>
              <a:buNone/>
              <a:defRPr/>
            </a:pPr>
            <a:r>
              <a:rPr lang="en-US" sz="3100" b="1" u="sng" dirty="0">
                <a:latin typeface="Andalus" pitchFamily="18" charset="-78"/>
                <a:cs typeface="Andalus" pitchFamily="18" charset="-78"/>
              </a:rPr>
              <a:t>Lipid digestion in small intestine </a:t>
            </a:r>
          </a:p>
          <a:p>
            <a:pPr marL="151799" indent="0" algn="just" defTabSz="914353">
              <a:lnSpc>
                <a:spcPct val="150000"/>
              </a:lnSpc>
              <a:buNone/>
              <a:defRPr/>
            </a:pPr>
            <a:r>
              <a:rPr lang="en-US" sz="2800" b="1" dirty="0">
                <a:latin typeface="Andalus" pitchFamily="18" charset="-78"/>
                <a:cs typeface="Andalus" pitchFamily="18" charset="-78"/>
              </a:rPr>
              <a:t>TAG degradation:</a:t>
            </a:r>
          </a:p>
          <a:p>
            <a:pPr marL="553621" indent="-401822" algn="just" defTabSz="914353">
              <a:lnSpc>
                <a:spcPct val="150000"/>
              </a:lnSpc>
              <a:defRPr/>
            </a:pPr>
            <a:r>
              <a:rPr lang="en-US" sz="2800" dirty="0">
                <a:latin typeface="Andalus" pitchFamily="18" charset="-78"/>
                <a:cs typeface="Andalus" pitchFamily="18" charset="-78"/>
              </a:rPr>
              <a:t>pancreatic lipase &amp; colipase enzyme</a:t>
            </a:r>
          </a:p>
          <a:p>
            <a:pPr marL="151799" indent="0" algn="just" defTabSz="914353">
              <a:lnSpc>
                <a:spcPct val="150000"/>
              </a:lnSpc>
              <a:buNone/>
              <a:defRPr/>
            </a:pPr>
            <a:r>
              <a:rPr lang="en-US" sz="2800" b="1" dirty="0">
                <a:latin typeface="Andalus" pitchFamily="18" charset="-78"/>
                <a:cs typeface="Andalus" pitchFamily="18" charset="-78"/>
              </a:rPr>
              <a:t>Cholesteryl ester degradation:</a:t>
            </a:r>
          </a:p>
          <a:p>
            <a:pPr marL="553621" indent="-401822" algn="just" defTabSz="914353">
              <a:lnSpc>
                <a:spcPct val="150000"/>
              </a:lnSpc>
              <a:defRPr/>
            </a:pPr>
            <a:r>
              <a:rPr lang="en-US" sz="2800" dirty="0">
                <a:latin typeface="Andalus" pitchFamily="18" charset="-78"/>
                <a:cs typeface="Andalus" pitchFamily="18" charset="-78"/>
              </a:rPr>
              <a:t>pancreatic cholesterol esterase</a:t>
            </a:r>
          </a:p>
          <a:p>
            <a:pPr marL="151799" indent="0" algn="just" defTabSz="914353">
              <a:lnSpc>
                <a:spcPct val="150000"/>
              </a:lnSpc>
              <a:buNone/>
              <a:defRPr/>
            </a:pPr>
            <a:r>
              <a:rPr lang="en-US" sz="2800" b="1" dirty="0">
                <a:latin typeface="Andalus" pitchFamily="18" charset="-78"/>
                <a:cs typeface="Andalus" pitchFamily="18" charset="-78"/>
              </a:rPr>
              <a:t>Phospholipid degradation:</a:t>
            </a:r>
          </a:p>
          <a:p>
            <a:pPr marL="553621" indent="-401822" algn="just" defTabSz="914353">
              <a:lnSpc>
                <a:spcPct val="150000"/>
              </a:lnSpc>
              <a:defRPr/>
            </a:pPr>
            <a:r>
              <a:rPr lang="en-US" sz="2800" dirty="0">
                <a:latin typeface="Andalus" pitchFamily="18" charset="-78"/>
                <a:cs typeface="Andalus" pitchFamily="18" charset="-78"/>
              </a:rPr>
              <a:t>pancreatic phospholipase A2</a:t>
            </a:r>
          </a:p>
          <a:p>
            <a:pPr marL="553621" indent="-401822" algn="just" defTabSz="914353">
              <a:lnSpc>
                <a:spcPct val="150000"/>
              </a:lnSpc>
              <a:defRPr/>
            </a:pPr>
            <a:endParaRPr lang="en-US" sz="3100" dirty="0"/>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t> </a:t>
            </a:r>
          </a:p>
        </p:txBody>
      </p:sp>
      <p:sp>
        <p:nvSpPr>
          <p:cNvPr id="3" name="Content Placeholder 2"/>
          <p:cNvSpPr>
            <a:spLocks noGrp="1"/>
          </p:cNvSpPr>
          <p:nvPr>
            <p:ph idx="1"/>
          </p:nvPr>
        </p:nvSpPr>
        <p:spPr/>
        <p:txBody>
          <a:bodyPr rtlCol="0">
            <a:normAutofit/>
          </a:bodyPr>
          <a:lstStyle/>
          <a:p>
            <a:pPr marL="342882" indent="-342882" algn="ctr" defTabSz="914353">
              <a:defRPr/>
            </a:pPr>
            <a:r>
              <a:rPr lang="en-US" sz="5100" dirty="0">
                <a:solidFill>
                  <a:srgbClr val="431615"/>
                </a:solidFill>
                <a:latin typeface="Aharoni" pitchFamily="2" charset="-79"/>
                <a:ea typeface="+mj-ea"/>
                <a:cs typeface="Aharoni" pitchFamily="2" charset="-79"/>
              </a:rPr>
              <a:t> </a:t>
            </a:r>
          </a:p>
        </p:txBody>
      </p:sp>
      <p:pic>
        <p:nvPicPr>
          <p:cNvPr id="15364" name="Picture 3"/>
          <p:cNvPicPr>
            <a:picLocks noChangeAspect="1"/>
          </p:cNvPicPr>
          <p:nvPr/>
        </p:nvPicPr>
        <p:blipFill>
          <a:blip r:embed="rId2"/>
          <a:srcRect/>
          <a:stretch>
            <a:fillRect/>
          </a:stretch>
        </p:blipFill>
        <p:spPr bwMode="auto">
          <a:xfrm>
            <a:off x="2233" y="0"/>
            <a:ext cx="9141768" cy="6856884"/>
          </a:xfrm>
          <a:prstGeom prst="rect">
            <a:avLst/>
          </a:prstGeom>
          <a:noFill/>
          <a:ln w="25400">
            <a:noFill/>
            <a:miter lim="800000"/>
            <a:headEnd/>
            <a:tailEnd/>
          </a:ln>
          <a:effectLst/>
        </p:spPr>
      </p:pic>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46484" y="107156"/>
            <a:ext cx="8358188" cy="214313"/>
          </a:xfrm>
        </p:spPr>
        <p:txBody>
          <a:bodyPr>
            <a:normAutofit fontScale="90000"/>
          </a:bodyPr>
          <a:lstStyle/>
          <a:p>
            <a:pPr eaLnBrk="1" hangingPunct="1"/>
            <a:r>
              <a:rPr lang="en-US" sz="6200" dirty="0">
                <a:latin typeface="Aharoni" pitchFamily="2" charset="-79"/>
                <a:cs typeface="Aharoni" pitchFamily="2" charset="-79"/>
              </a:rPr>
              <a:t> </a:t>
            </a:r>
          </a:p>
        </p:txBody>
      </p:sp>
      <p:sp>
        <p:nvSpPr>
          <p:cNvPr id="7171" name="Content Placeholder 2"/>
          <p:cNvSpPr>
            <a:spLocks noGrp="1"/>
          </p:cNvSpPr>
          <p:nvPr>
            <p:ph idx="1"/>
          </p:nvPr>
        </p:nvSpPr>
        <p:spPr>
          <a:xfrm>
            <a:off x="381000" y="762000"/>
            <a:ext cx="8530828" cy="5613797"/>
          </a:xfrm>
        </p:spPr>
        <p:txBody>
          <a:bodyPr rtlCol="0">
            <a:noAutofit/>
          </a:bodyPr>
          <a:lstStyle/>
          <a:p>
            <a:pPr marL="151799" indent="0" algn="just" defTabSz="914353">
              <a:lnSpc>
                <a:spcPct val="150000"/>
              </a:lnSpc>
              <a:buNone/>
              <a:defRPr/>
            </a:pPr>
            <a:r>
              <a:rPr lang="en-US" sz="3100" b="1" u="sng" dirty="0">
                <a:latin typeface="Andalus" pitchFamily="18" charset="-78"/>
                <a:cs typeface="Andalus" pitchFamily="18" charset="-78"/>
              </a:rPr>
              <a:t>Absorption of long chain fatty acids</a:t>
            </a:r>
          </a:p>
          <a:p>
            <a:pPr marL="522368" indent="-522368" algn="just" defTabSz="914353">
              <a:lnSpc>
                <a:spcPct val="150000"/>
              </a:lnSpc>
              <a:buFont typeface="Arial" pitchFamily="34" charset="0"/>
              <a:buAutoNum type="arabicPeriod"/>
              <a:defRPr/>
            </a:pPr>
            <a:endParaRPr lang="en-US" sz="2800" dirty="0">
              <a:latin typeface="Andalus" pitchFamily="18" charset="-78"/>
              <a:cs typeface="Andalus" pitchFamily="18" charset="-78"/>
            </a:endParaRPr>
          </a:p>
          <a:p>
            <a:pPr marL="522368" indent="-522368" algn="just" defTabSz="914353">
              <a:lnSpc>
                <a:spcPct val="150000"/>
              </a:lnSpc>
              <a:buFont typeface="Arial" pitchFamily="34" charset="0"/>
              <a:buAutoNum type="arabicPeriod"/>
              <a:defRPr/>
            </a:pPr>
            <a:r>
              <a:rPr lang="en-US" sz="2800" dirty="0">
                <a:latin typeface="Andalus" pitchFamily="18" charset="-78"/>
                <a:cs typeface="Andalus" pitchFamily="18" charset="-78"/>
              </a:rPr>
              <a:t>Mixed micelles formation</a:t>
            </a:r>
          </a:p>
          <a:p>
            <a:pPr marL="522368" indent="-522368" algn="just" defTabSz="914353">
              <a:lnSpc>
                <a:spcPct val="150000"/>
              </a:lnSpc>
              <a:buFont typeface="Arial" pitchFamily="34" charset="0"/>
              <a:buAutoNum type="arabicPeriod"/>
              <a:defRPr/>
            </a:pPr>
            <a:r>
              <a:rPr lang="en-US" sz="2800" dirty="0">
                <a:latin typeface="Andalus" pitchFamily="18" charset="-78"/>
                <a:cs typeface="Andalus" pitchFamily="18" charset="-78"/>
              </a:rPr>
              <a:t>Resynthesis of TAG &amp; cholesteryl esters </a:t>
            </a:r>
          </a:p>
          <a:p>
            <a:pPr marL="522368" indent="-522368" algn="just" defTabSz="914353">
              <a:lnSpc>
                <a:spcPct val="150000"/>
              </a:lnSpc>
              <a:buFont typeface="Arial" pitchFamily="34" charset="0"/>
              <a:buAutoNum type="arabicPeriod"/>
              <a:defRPr/>
            </a:pPr>
            <a:r>
              <a:rPr lang="en-US" sz="2800" dirty="0">
                <a:latin typeface="Andalus" pitchFamily="18" charset="-78"/>
                <a:cs typeface="Andalus" pitchFamily="18" charset="-78"/>
              </a:rPr>
              <a:t>Secretion of chylomicrons </a:t>
            </a:r>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dirty="0"/>
              <a:t> </a:t>
            </a:r>
          </a:p>
        </p:txBody>
      </p:sp>
      <p:pic>
        <p:nvPicPr>
          <p:cNvPr id="5122" name="Picture 2" descr="C:\Users\dell\Desktop\Current-dogma-of-lipid-digestion-in-the-pig-via-pancreatic-lipase-micelle-formation-and.png"/>
          <p:cNvPicPr>
            <a:picLocks noGrp="1" noChangeAspect="1" noChangeArrowheads="1"/>
          </p:cNvPicPr>
          <p:nvPr>
            <p:ph idx="1"/>
          </p:nvPr>
        </p:nvPicPr>
        <p:blipFill>
          <a:blip r:embed="rId2"/>
          <a:srcRect/>
          <a:stretch>
            <a:fillRect/>
          </a:stretch>
        </p:blipFill>
        <p:spPr bwMode="auto">
          <a:xfrm>
            <a:off x="685800" y="1143000"/>
            <a:ext cx="7500937" cy="4800600"/>
          </a:xfrm>
          <a:prstGeom prst="rect">
            <a:avLst/>
          </a:prstGeom>
          <a:noFill/>
        </p:spPr>
      </p:pic>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685800" y="1905000"/>
          <a:ext cx="2514599" cy="29759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p:txBody>
          <a:bodyPr>
            <a:normAutofit fontScale="90000"/>
          </a:bodyPr>
          <a:lstStyle/>
          <a:p>
            <a:pPr algn="l"/>
            <a:r>
              <a:rPr lang="en-US" sz="3600" b="1" dirty="0">
                <a:solidFill>
                  <a:srgbClr val="7030A0"/>
                </a:solidFill>
                <a:effectLst>
                  <a:outerShdw blurRad="38100" dist="38100" dir="2700000" algn="tl">
                    <a:srgbClr val="000000">
                      <a:alpha val="43137"/>
                    </a:srgbClr>
                  </a:outerShdw>
                </a:effectLst>
                <a:latin typeface="+mn-lt"/>
                <a:cs typeface="Times New Roman" pitchFamily="18" charset="0"/>
              </a:rPr>
              <a:t>Motto                   </a:t>
            </a:r>
            <a:r>
              <a:rPr lang="en-US" sz="3600" b="1" dirty="0">
                <a:solidFill>
                  <a:srgbClr val="7030A0"/>
                </a:solidFill>
                <a:effectLst>
                  <a:outerShdw blurRad="38100" dist="38100" dir="2700000" algn="tl">
                    <a:srgbClr val="000000">
                      <a:alpha val="43137"/>
                    </a:srgbClr>
                  </a:outerShdw>
                </a:effectLst>
                <a:cs typeface="Times New Roman"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itchFamily="18" charset="0"/>
              </a:rPr>
              <a:t>The Dream/Tomorrow</a:t>
            </a:r>
            <a:endParaRPr lang="en-US" sz="3600" b="1" dirty="0">
              <a:solidFill>
                <a:srgbClr val="7030A0"/>
              </a:solidFill>
              <a:effectLst>
                <a:outerShdw blurRad="38100" dist="38100" dir="2700000" algn="tl">
                  <a:srgbClr val="000000">
                    <a:alpha val="43137"/>
                  </a:srgbClr>
                </a:outerShdw>
              </a:effectLst>
              <a:latin typeface="+mn-lt"/>
              <a:cs typeface="Times New Roman" pitchFamily="18" charset="0"/>
            </a:endParaRPr>
          </a:p>
        </p:txBody>
      </p:sp>
      <p:sp>
        <p:nvSpPr>
          <p:cNvPr id="11" name="Content Placeholder 10"/>
          <p:cNvSpPr>
            <a:spLocks noGrp="1"/>
          </p:cNvSpPr>
          <p:nvPr>
            <p:ph sz="half" idx="2"/>
          </p:nvPr>
        </p:nvSpPr>
        <p:spPr>
          <a:xfrm>
            <a:off x="457200" y="1676400"/>
            <a:ext cx="4114800" cy="4449763"/>
          </a:xfrm>
        </p:spPr>
        <p:txBody>
          <a:bodyPr/>
          <a:lstStyle/>
          <a:p>
            <a:pPr>
              <a:buNone/>
            </a:pPr>
            <a:r>
              <a:rPr lang="en-US" dirty="0"/>
              <a:t> </a:t>
            </a:r>
          </a:p>
        </p:txBody>
      </p:sp>
      <p:sp>
        <p:nvSpPr>
          <p:cNvPr id="13" name="Content Placeholder 12"/>
          <p:cNvSpPr>
            <a:spLocks noGrp="1"/>
          </p:cNvSpPr>
          <p:nvPr>
            <p:ph sz="quarter" idx="4"/>
          </p:nvPr>
        </p:nvSpPr>
        <p:spPr>
          <a:xfrm>
            <a:off x="4114800" y="1676400"/>
            <a:ext cx="4041775" cy="4449763"/>
          </a:xfrm>
        </p:spPr>
        <p:txBody>
          <a:bodyPr/>
          <a:lstStyle/>
          <a:p>
            <a:pPr lvl="0"/>
            <a:r>
              <a:rPr lang="en-US" dirty="0"/>
              <a:t>To impart evidence based research oriented medical education</a:t>
            </a:r>
          </a:p>
          <a:p>
            <a:pPr lvl="0"/>
            <a:r>
              <a:rPr lang="en-US" dirty="0"/>
              <a:t>To provide best possible patient care</a:t>
            </a:r>
          </a:p>
          <a:p>
            <a:pPr lvl="0"/>
            <a:r>
              <a:rPr lang="en-US" dirty="0"/>
              <a:t>To inculcate the values of mutual respect and ethical practice of medicine</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dirty="0"/>
              <a:t> </a:t>
            </a:r>
          </a:p>
        </p:txBody>
      </p:sp>
      <p:pic>
        <p:nvPicPr>
          <p:cNvPr id="25603" name="Picture 2"/>
          <p:cNvPicPr>
            <a:picLocks noGrp="1" noChangeAspect="1" noChangeArrowheads="1"/>
          </p:cNvPicPr>
          <p:nvPr>
            <p:ph idx="1"/>
          </p:nvPr>
        </p:nvPicPr>
        <p:blipFill>
          <a:blip r:embed="rId2"/>
          <a:srcRect/>
          <a:stretch>
            <a:fillRect/>
          </a:stretch>
        </p:blipFill>
        <p:spPr>
          <a:xfrm>
            <a:off x="762000" y="762000"/>
            <a:ext cx="7315200" cy="5486400"/>
          </a:xfrm>
        </p:spPr>
      </p:pic>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371600" y="533400"/>
            <a:ext cx="6096000" cy="6096000"/>
          </a:xfrm>
          <a:prstGeom prst="rect">
            <a:avLst/>
          </a:prstGeom>
        </p:spPr>
      </p:pic>
    </p:spTree>
    <p:extLst>
      <p:ext uri="{BB962C8B-B14F-4D97-AF65-F5344CB8AC3E}">
        <p14:creationId xmlns:p14="http://schemas.microsoft.com/office/powerpoint/2010/main" val="3866683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446484" y="107156"/>
            <a:ext cx="8358188" cy="214313"/>
          </a:xfrm>
        </p:spPr>
        <p:txBody>
          <a:bodyPr>
            <a:normAutofit fontScale="90000"/>
          </a:bodyPr>
          <a:lstStyle/>
          <a:p>
            <a:pPr eaLnBrk="1" hangingPunct="1"/>
            <a:r>
              <a:rPr lang="en-US" sz="6200" dirty="0">
                <a:latin typeface="Aharoni" pitchFamily="2" charset="-79"/>
                <a:cs typeface="Aharoni" pitchFamily="2" charset="-79"/>
              </a:rPr>
              <a:t> </a:t>
            </a:r>
          </a:p>
        </p:txBody>
      </p:sp>
      <p:sp>
        <p:nvSpPr>
          <p:cNvPr id="7171" name="Content Placeholder 2"/>
          <p:cNvSpPr>
            <a:spLocks noGrp="1"/>
          </p:cNvSpPr>
          <p:nvPr>
            <p:ph idx="1"/>
          </p:nvPr>
        </p:nvSpPr>
        <p:spPr>
          <a:xfrm>
            <a:off x="152400" y="762000"/>
            <a:ext cx="8733234" cy="5689997"/>
          </a:xfrm>
        </p:spPr>
        <p:txBody>
          <a:bodyPr rtlCol="0">
            <a:noAutofit/>
          </a:bodyPr>
          <a:lstStyle/>
          <a:p>
            <a:pPr marL="151799" indent="0" algn="just" defTabSz="914353">
              <a:lnSpc>
                <a:spcPct val="150000"/>
              </a:lnSpc>
              <a:buNone/>
              <a:defRPr/>
            </a:pPr>
            <a:r>
              <a:rPr lang="en-US" sz="3100" b="1" u="sng" dirty="0">
                <a:latin typeface="Andalus" pitchFamily="18" charset="-78"/>
                <a:cs typeface="Andalus" pitchFamily="18" charset="-78"/>
              </a:rPr>
              <a:t>Absorption of short &amp; medium chain fatty acids</a:t>
            </a:r>
          </a:p>
          <a:p>
            <a:pPr marL="1352800" lvl="2" indent="-401822" algn="just" defTabSz="914353">
              <a:lnSpc>
                <a:spcPct val="150000"/>
              </a:lnSpc>
              <a:buFont typeface="Wingdings" pitchFamily="2" charset="2"/>
              <a:buChar char="Ø"/>
              <a:defRPr/>
            </a:pPr>
            <a:r>
              <a:rPr lang="en-US" sz="2800" dirty="0">
                <a:latin typeface="Andalus" pitchFamily="18" charset="-78"/>
                <a:cs typeface="Andalus" pitchFamily="18" charset="-78"/>
              </a:rPr>
              <a:t>do not require the assistance of mixed micelles</a:t>
            </a:r>
          </a:p>
          <a:p>
            <a:pPr marL="1352800" lvl="2" indent="-401822" algn="just" defTabSz="914353">
              <a:lnSpc>
                <a:spcPct val="150000"/>
              </a:lnSpc>
              <a:buFont typeface="Wingdings" pitchFamily="2" charset="2"/>
              <a:buChar char="Ø"/>
              <a:defRPr/>
            </a:pPr>
            <a:r>
              <a:rPr lang="en-US" sz="2800" dirty="0">
                <a:latin typeface="Andalus" pitchFamily="18" charset="-78"/>
                <a:cs typeface="Andalus" pitchFamily="18" charset="-78"/>
              </a:rPr>
              <a:t>do not need re-esterification</a:t>
            </a:r>
          </a:p>
          <a:p>
            <a:pPr marL="1352800" lvl="2" indent="-401822" algn="just" defTabSz="914353">
              <a:lnSpc>
                <a:spcPct val="150000"/>
              </a:lnSpc>
              <a:buFont typeface="Wingdings" pitchFamily="2" charset="2"/>
              <a:buChar char="Ø"/>
              <a:defRPr/>
            </a:pPr>
            <a:r>
              <a:rPr lang="en-US" sz="2800" dirty="0">
                <a:latin typeface="Andalus" pitchFamily="18" charset="-78"/>
                <a:cs typeface="Andalus" pitchFamily="18" charset="-78"/>
              </a:rPr>
              <a:t>can directly enter into portal vein</a:t>
            </a:r>
          </a:p>
          <a:p>
            <a:pPr marL="1352800" lvl="2" indent="-401822" algn="just" defTabSz="914353">
              <a:lnSpc>
                <a:spcPct val="150000"/>
              </a:lnSpc>
              <a:buFont typeface="Wingdings" pitchFamily="2" charset="2"/>
              <a:buChar char="Ø"/>
              <a:defRPr/>
            </a:pPr>
            <a:r>
              <a:rPr lang="en-US" sz="2800" dirty="0">
                <a:latin typeface="Andalus" pitchFamily="18" charset="-78"/>
                <a:cs typeface="Andalus" pitchFamily="18" charset="-78"/>
              </a:rPr>
              <a:t>their absorption is rapid</a:t>
            </a: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671894" y="2057400"/>
            <a:ext cx="7772400" cy="1500187"/>
          </a:xfrm>
        </p:spPr>
        <p:txBody>
          <a:bodyPr>
            <a:normAutofit/>
          </a:bodyPr>
          <a:lstStyle/>
          <a:p>
            <a:pPr algn="ctr"/>
            <a:r>
              <a:rPr lang="en-US" sz="3600" b="1" dirty="0">
                <a:solidFill>
                  <a:schemeClr val="accent4">
                    <a:lumMod val="75000"/>
                  </a:schemeClr>
                </a:solidFill>
              </a:rPr>
              <a:t>Vertical integration</a:t>
            </a:r>
          </a:p>
        </p:txBody>
      </p:sp>
      <p:sp>
        <p:nvSpPr>
          <p:cNvPr id="5" name="Title 4"/>
          <p:cNvSpPr>
            <a:spLocks noGrp="1"/>
          </p:cNvSpPr>
          <p:nvPr>
            <p:ph type="title"/>
          </p:nvPr>
        </p:nvSpPr>
        <p:spPr>
          <a:xfrm>
            <a:off x="762000" y="3657600"/>
            <a:ext cx="7772400" cy="1362075"/>
          </a:xfrm>
        </p:spPr>
        <p:txBody>
          <a:bodyPr>
            <a:normAutofit/>
          </a:bodyPr>
          <a:lstStyle/>
          <a:p>
            <a:pPr algn="ctr"/>
            <a:r>
              <a:rPr lang="en-US" sz="2800" b="0" cap="none" dirty="0">
                <a:solidFill>
                  <a:schemeClr val="accent4">
                    <a:lumMod val="75000"/>
                  </a:schemeClr>
                </a:solidFill>
              </a:rPr>
              <a:t>(Basic sciences subjects of different years)</a:t>
            </a:r>
          </a:p>
        </p:txBody>
      </p:sp>
    </p:spTree>
    <p:extLst>
      <p:ext uri="{BB962C8B-B14F-4D97-AF65-F5344CB8AC3E}">
        <p14:creationId xmlns:p14="http://schemas.microsoft.com/office/powerpoint/2010/main" val="318313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92906" y="-428625"/>
            <a:ext cx="8358188" cy="1232297"/>
          </a:xfrm>
        </p:spPr>
        <p:txBody>
          <a:bodyPr/>
          <a:lstStyle/>
          <a:p>
            <a:pPr eaLnBrk="1" hangingPunct="1"/>
            <a:r>
              <a:rPr lang="en-US"/>
              <a:t> </a:t>
            </a:r>
          </a:p>
        </p:txBody>
      </p:sp>
      <p:sp>
        <p:nvSpPr>
          <p:cNvPr id="2" name="Content Placeholder 2"/>
          <p:cNvSpPr>
            <a:spLocks noGrp="1"/>
          </p:cNvSpPr>
          <p:nvPr>
            <p:ph idx="1"/>
          </p:nvPr>
        </p:nvSpPr>
        <p:spPr>
          <a:xfrm>
            <a:off x="339328" y="1371600"/>
            <a:ext cx="8358188" cy="4004072"/>
          </a:xfrm>
        </p:spPr>
        <p:txBody>
          <a:bodyPr rtlCol="0">
            <a:normAutofit/>
          </a:bodyPr>
          <a:lstStyle/>
          <a:p>
            <a:pPr marL="553621" indent="-401822" algn="just" defTabSz="914353">
              <a:lnSpc>
                <a:spcPct val="150000"/>
              </a:lnSpc>
              <a:buFontTx/>
              <a:buChar char="•"/>
              <a:defRPr/>
            </a:pPr>
            <a:r>
              <a:rPr lang="en-US" b="1" dirty="0">
                <a:latin typeface="Andalus" pitchFamily="18" charset="-78"/>
                <a:cs typeface="Andalus" pitchFamily="18" charset="-78"/>
              </a:rPr>
              <a:t>Orlistat</a:t>
            </a:r>
            <a:r>
              <a:rPr lang="en-US" dirty="0">
                <a:latin typeface="Andalus" pitchFamily="18" charset="-78"/>
                <a:cs typeface="Andalus" pitchFamily="18" charset="-78"/>
              </a:rPr>
              <a:t> inhibits gastric and pancreatic lipases, thereby decreasing fat absorption, resulting in weight loss</a:t>
            </a:r>
          </a:p>
          <a:p>
            <a:pPr marL="553621" indent="-401822" algn="just" defTabSz="914353">
              <a:lnSpc>
                <a:spcPct val="150000"/>
              </a:lnSpc>
              <a:buFontTx/>
              <a:buChar char="•"/>
              <a:defRPr/>
            </a:pPr>
            <a:endParaRPr lang="en-US" sz="2800" dirty="0">
              <a:latin typeface="Andalus" pitchFamily="18" charset="-78"/>
              <a:cs typeface="Andalus" pitchFamily="18" charset="-78"/>
            </a:endParaRPr>
          </a:p>
          <a:p>
            <a:pPr marL="553621" indent="-401822" algn="just" defTabSz="914353">
              <a:lnSpc>
                <a:spcPct val="150000"/>
              </a:lnSpc>
              <a:buFontTx/>
              <a:buChar char="•"/>
              <a:defRPr/>
            </a:pPr>
            <a:endParaRPr lang="en-US" sz="2800" dirty="0">
              <a:latin typeface="Andalus" pitchFamily="18" charset="-78"/>
              <a:cs typeface="Andalus" pitchFamily="18" charset="-78"/>
            </a:endParaRP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t> </a:t>
            </a:r>
          </a:p>
        </p:txBody>
      </p:sp>
      <p:sp>
        <p:nvSpPr>
          <p:cNvPr id="27651" name="Content Placeholder 2"/>
          <p:cNvSpPr>
            <a:spLocks noGrp="1"/>
          </p:cNvSpPr>
          <p:nvPr>
            <p:ph idx="1"/>
          </p:nvPr>
        </p:nvSpPr>
        <p:spPr/>
        <p:txBody>
          <a:bodyPr/>
          <a:lstStyle/>
          <a:p>
            <a:pPr eaLnBrk="1" hangingPunct="1"/>
            <a:r>
              <a:rPr lang="en-US"/>
              <a:t> </a:t>
            </a:r>
          </a:p>
        </p:txBody>
      </p:sp>
      <p:pic>
        <p:nvPicPr>
          <p:cNvPr id="27652" name="Picture 2"/>
          <p:cNvPicPr>
            <a:picLocks noChangeAspect="1" noChangeArrowheads="1"/>
          </p:cNvPicPr>
          <p:nvPr/>
        </p:nvPicPr>
        <p:blipFill>
          <a:blip r:embed="rId2"/>
          <a:srcRect/>
          <a:stretch>
            <a:fillRect/>
          </a:stretch>
        </p:blipFill>
        <p:spPr bwMode="auto">
          <a:xfrm>
            <a:off x="457200" y="734467"/>
            <a:ext cx="8228707" cy="5894933"/>
          </a:xfrm>
          <a:prstGeom prst="rect">
            <a:avLst/>
          </a:prstGeom>
          <a:noFill/>
          <a:ln w="9525">
            <a:noFill/>
            <a:miter lim="800000"/>
            <a:headEnd/>
            <a:tailEnd/>
          </a:ln>
          <a:effectLst/>
        </p:spPr>
      </p:pic>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671894" y="2057400"/>
            <a:ext cx="7772400" cy="1500187"/>
          </a:xfrm>
        </p:spPr>
        <p:txBody>
          <a:bodyPr>
            <a:normAutofit/>
          </a:bodyPr>
          <a:lstStyle/>
          <a:p>
            <a:pPr algn="ctr"/>
            <a:r>
              <a:rPr lang="en-US" sz="3600" b="1" dirty="0">
                <a:solidFill>
                  <a:schemeClr val="accent4">
                    <a:lumMod val="75000"/>
                  </a:schemeClr>
                </a:solidFill>
              </a:rPr>
              <a:t>Vertical integration</a:t>
            </a:r>
          </a:p>
        </p:txBody>
      </p:sp>
      <p:sp>
        <p:nvSpPr>
          <p:cNvPr id="5" name="Title 4"/>
          <p:cNvSpPr>
            <a:spLocks noGrp="1"/>
          </p:cNvSpPr>
          <p:nvPr>
            <p:ph type="title"/>
          </p:nvPr>
        </p:nvSpPr>
        <p:spPr>
          <a:xfrm>
            <a:off x="762000" y="3657600"/>
            <a:ext cx="7772400" cy="1362075"/>
          </a:xfrm>
        </p:spPr>
        <p:txBody>
          <a:bodyPr>
            <a:normAutofit/>
          </a:bodyPr>
          <a:lstStyle/>
          <a:p>
            <a:pPr algn="ctr"/>
            <a:r>
              <a:rPr lang="en-US" sz="2800" b="0" cap="none" dirty="0">
                <a:solidFill>
                  <a:schemeClr val="accent4">
                    <a:lumMod val="75000"/>
                  </a:schemeClr>
                </a:solidFill>
              </a:rPr>
              <a:t>(Clinical sciences)</a:t>
            </a:r>
          </a:p>
        </p:txBody>
      </p:sp>
    </p:spTree>
    <p:extLst>
      <p:ext uri="{BB962C8B-B14F-4D97-AF65-F5344CB8AC3E}">
        <p14:creationId xmlns:p14="http://schemas.microsoft.com/office/powerpoint/2010/main" val="318313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534400" cy="411162"/>
          </a:xfrm>
        </p:spPr>
        <p:txBody>
          <a:bodyPr>
            <a:normAutofit fontScale="90000"/>
          </a:bodyPr>
          <a:lstStyle/>
          <a:p>
            <a:br>
              <a:rPr lang="en-US" dirty="0"/>
            </a:br>
            <a:br>
              <a:rPr lang="en-US" dirty="0"/>
            </a:br>
            <a:br>
              <a:rPr lang="en-US" sz="2700" dirty="0"/>
            </a:br>
            <a:r>
              <a:rPr lang="en-US" sz="3100" b="1" dirty="0">
                <a:solidFill>
                  <a:schemeClr val="accent4">
                    <a:lumMod val="75000"/>
                  </a:schemeClr>
                </a:solidFill>
              </a:rPr>
              <a:t>Possible causes of steatorrhea (Figure 15.7) – page 196</a:t>
            </a:r>
            <a:r>
              <a:rPr lang="en-US" sz="3100" dirty="0"/>
              <a:t> </a:t>
            </a:r>
            <a:br>
              <a:rPr lang="en-US" sz="3100" dirty="0"/>
            </a:br>
            <a:br>
              <a:rPr lang="en-US" sz="3100" dirty="0"/>
            </a:br>
            <a:endParaRPr lang="en-US" sz="3100" dirty="0"/>
          </a:p>
        </p:txBody>
      </p:sp>
      <p:sp>
        <p:nvSpPr>
          <p:cNvPr id="6" name="Content Placeholder 5"/>
          <p:cNvSpPr>
            <a:spLocks noGrp="1"/>
          </p:cNvSpPr>
          <p:nvPr>
            <p:ph idx="1"/>
          </p:nvPr>
        </p:nvSpPr>
        <p:spPr/>
        <p:txBody>
          <a:bodyPr/>
          <a:lstStyle/>
          <a:p>
            <a:pPr>
              <a:buNone/>
            </a:pPr>
            <a:r>
              <a:rPr lang="en-US" dirty="0"/>
              <a:t> </a:t>
            </a:r>
          </a:p>
        </p:txBody>
      </p:sp>
      <p:sp>
        <p:nvSpPr>
          <p:cNvPr id="10244" name="AutoShape 4" descr="blob:https://web.whatsapp.com/8c5d3c50-e97e-4b6b-a869-c129f3e9102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46" name="AutoShape 6" descr="blob:https://web.whatsapp.com/8c5d3c50-e97e-4b6b-a869-c129f3e91023"/>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47" name="Picture 7" descr="C:\Users\dell\Desktop\8c5d3c50-e97e-4b6b-a869-c129f3e91023.jpg"/>
          <p:cNvPicPr>
            <a:picLocks noChangeAspect="1" noChangeArrowheads="1"/>
          </p:cNvPicPr>
          <p:nvPr/>
        </p:nvPicPr>
        <p:blipFill>
          <a:blip r:embed="rId2"/>
          <a:srcRect/>
          <a:stretch>
            <a:fillRect/>
          </a:stretch>
        </p:blipFill>
        <p:spPr bwMode="auto">
          <a:xfrm>
            <a:off x="2895600" y="1273628"/>
            <a:ext cx="3276600" cy="5431972"/>
          </a:xfrm>
          <a:prstGeom prst="rect">
            <a:avLst/>
          </a:prstGeom>
          <a:noFill/>
        </p:spPr>
      </p:pic>
    </p:spTree>
    <p:extLst>
      <p:ext uri="{BB962C8B-B14F-4D97-AF65-F5344CB8AC3E}">
        <p14:creationId xmlns:p14="http://schemas.microsoft.com/office/powerpoint/2010/main" val="2182290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69B6C-9E39-47C2-B311-962B98F7F921}"/>
              </a:ext>
            </a:extLst>
          </p:cNvPr>
          <p:cNvSpPr>
            <a:spLocks noGrp="1"/>
          </p:cNvSpPr>
          <p:nvPr>
            <p:ph type="title"/>
          </p:nvPr>
        </p:nvSpPr>
        <p:spPr/>
        <p:txBody>
          <a:bodyPr/>
          <a:lstStyle/>
          <a:p>
            <a:r>
              <a:rPr lang="en-US" dirty="0">
                <a:solidFill>
                  <a:schemeClr val="accent4"/>
                </a:solidFill>
              </a:rPr>
              <a:t>Family Medicine</a:t>
            </a:r>
            <a:endParaRPr lang="en-PK" dirty="0"/>
          </a:p>
        </p:txBody>
      </p:sp>
      <p:sp>
        <p:nvSpPr>
          <p:cNvPr id="3" name="Content Placeholder 2">
            <a:extLst>
              <a:ext uri="{FF2B5EF4-FFF2-40B4-BE49-F238E27FC236}">
                <a16:creationId xmlns:a16="http://schemas.microsoft.com/office/drawing/2014/main" id="{F9488ECF-2895-40C1-985A-5749A2A58758}"/>
              </a:ext>
            </a:extLst>
          </p:cNvPr>
          <p:cNvSpPr>
            <a:spLocks noGrp="1"/>
          </p:cNvSpPr>
          <p:nvPr>
            <p:ph idx="1"/>
          </p:nvPr>
        </p:nvSpPr>
        <p:spPr/>
        <p:txBody>
          <a:bodyPr>
            <a:normAutofit fontScale="92500" lnSpcReduction="20000"/>
          </a:bodyPr>
          <a:lstStyle/>
          <a:p>
            <a:pPr marL="0" indent="0">
              <a:buNone/>
            </a:pPr>
            <a:r>
              <a:rPr lang="en-US" dirty="0"/>
              <a:t>Family Medicine plays important role in following manner:</a:t>
            </a:r>
          </a:p>
          <a:p>
            <a:r>
              <a:rPr lang="en-US" dirty="0"/>
              <a:t>Diagnosis</a:t>
            </a:r>
          </a:p>
          <a:p>
            <a:endParaRPr lang="en-US" dirty="0"/>
          </a:p>
          <a:p>
            <a:r>
              <a:rPr lang="en-US" dirty="0"/>
              <a:t>Education</a:t>
            </a:r>
          </a:p>
          <a:p>
            <a:pPr marL="0" indent="0">
              <a:buNone/>
            </a:pPr>
            <a:endParaRPr lang="en-US" dirty="0"/>
          </a:p>
          <a:p>
            <a:endParaRPr lang="en-US" dirty="0"/>
          </a:p>
          <a:p>
            <a:r>
              <a:rPr lang="en-US" dirty="0"/>
              <a:t>Monitoring</a:t>
            </a:r>
          </a:p>
          <a:p>
            <a:endParaRPr lang="en-US" dirty="0"/>
          </a:p>
          <a:p>
            <a:r>
              <a:rPr lang="en-US" dirty="0"/>
              <a:t>Refer to Specialists</a:t>
            </a:r>
            <a:endParaRPr lang="en-PK" dirty="0"/>
          </a:p>
        </p:txBody>
      </p:sp>
    </p:spTree>
    <p:extLst>
      <p:ext uri="{BB962C8B-B14F-4D97-AF65-F5344CB8AC3E}">
        <p14:creationId xmlns:p14="http://schemas.microsoft.com/office/powerpoint/2010/main" val="22950956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A45E5-2ACF-4FDC-B37E-1717559C1726}"/>
              </a:ext>
            </a:extLst>
          </p:cNvPr>
          <p:cNvSpPr>
            <a:spLocks noGrp="1"/>
          </p:cNvSpPr>
          <p:nvPr>
            <p:ph type="title"/>
          </p:nvPr>
        </p:nvSpPr>
        <p:spPr/>
        <p:txBody>
          <a:bodyPr/>
          <a:lstStyle/>
          <a:p>
            <a:r>
              <a:rPr lang="en-US" dirty="0">
                <a:solidFill>
                  <a:schemeClr val="accent4"/>
                </a:solidFill>
              </a:rPr>
              <a:t>Artificial Intelligence</a:t>
            </a:r>
            <a:endParaRPr lang="en-PK" dirty="0"/>
          </a:p>
        </p:txBody>
      </p:sp>
      <p:sp>
        <p:nvSpPr>
          <p:cNvPr id="3" name="Content Placeholder 2">
            <a:extLst>
              <a:ext uri="{FF2B5EF4-FFF2-40B4-BE49-F238E27FC236}">
                <a16:creationId xmlns:a16="http://schemas.microsoft.com/office/drawing/2014/main" id="{957E2B54-B925-4DC4-B261-CDDAB870BC1A}"/>
              </a:ext>
            </a:extLst>
          </p:cNvPr>
          <p:cNvSpPr>
            <a:spLocks noGrp="1"/>
          </p:cNvSpPr>
          <p:nvPr>
            <p:ph idx="1"/>
          </p:nvPr>
        </p:nvSpPr>
        <p:spPr/>
        <p:txBody>
          <a:bodyPr>
            <a:normAutofit fontScale="85000" lnSpcReduction="20000"/>
          </a:bodyPr>
          <a:lstStyle/>
          <a:p>
            <a:pPr marL="0" indent="0">
              <a:buNone/>
            </a:pPr>
            <a:r>
              <a:rPr lang="en-US" dirty="0"/>
              <a:t>Artificial Intelligence </a:t>
            </a:r>
            <a:r>
              <a:rPr lang="en-GB" dirty="0"/>
              <a:t>plays role </a:t>
            </a:r>
            <a:r>
              <a:rPr lang="en-US" dirty="0"/>
              <a:t>in following </a:t>
            </a:r>
            <a:r>
              <a:rPr lang="en-GB" dirty="0"/>
              <a:t>aspects:</a:t>
            </a:r>
            <a:endParaRPr lang="en-US" dirty="0"/>
          </a:p>
          <a:p>
            <a:pPr marL="0" indent="0">
              <a:buNone/>
            </a:pPr>
            <a:endParaRPr lang="en-US" dirty="0"/>
          </a:p>
          <a:p>
            <a:r>
              <a:rPr lang="en-US" dirty="0"/>
              <a:t> Predictive Analysis</a:t>
            </a:r>
          </a:p>
          <a:p>
            <a:endParaRPr lang="en-US" dirty="0"/>
          </a:p>
          <a:p>
            <a:r>
              <a:rPr lang="en-US" dirty="0"/>
              <a:t>Diagnostic To</a:t>
            </a:r>
            <a:r>
              <a:rPr lang="en-GB" dirty="0" err="1"/>
              <a:t>ol</a:t>
            </a:r>
            <a:r>
              <a:rPr lang="en-US" dirty="0"/>
              <a:t>s</a:t>
            </a:r>
          </a:p>
          <a:p>
            <a:endParaRPr lang="en-US" dirty="0"/>
          </a:p>
          <a:p>
            <a:pPr marL="0" indent="0">
              <a:buNone/>
            </a:pPr>
            <a:endParaRPr lang="en-US" dirty="0"/>
          </a:p>
          <a:p>
            <a:endParaRPr lang="en-US" dirty="0"/>
          </a:p>
          <a:p>
            <a:r>
              <a:rPr lang="en-US" dirty="0"/>
              <a:t>Drug Development</a:t>
            </a:r>
          </a:p>
          <a:p>
            <a:pPr marL="0" indent="0">
              <a:buNone/>
            </a:pPr>
            <a:r>
              <a:rPr lang="en-US" dirty="0"/>
              <a:t> </a:t>
            </a:r>
          </a:p>
          <a:p>
            <a:endParaRPr lang="en-PK" dirty="0"/>
          </a:p>
        </p:txBody>
      </p:sp>
    </p:spTree>
    <p:extLst>
      <p:ext uri="{BB962C8B-B14F-4D97-AF65-F5344CB8AC3E}">
        <p14:creationId xmlns:p14="http://schemas.microsoft.com/office/powerpoint/2010/main" val="27790503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486024"/>
            <a:ext cx="9144000" cy="1676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eaLnBrk="1" fontAlgn="auto" hangingPunct="1">
              <a:spcBef>
                <a:spcPts val="0"/>
              </a:spcBef>
              <a:spcAft>
                <a:spcPts val="0"/>
              </a:spcAft>
              <a:defRPr/>
            </a:pPr>
            <a:endParaRPr lang="en-US" sz="2000" dirty="0">
              <a:solidFill>
                <a:prstClr val="white"/>
              </a:solidFill>
            </a:endParaRPr>
          </a:p>
        </p:txBody>
      </p:sp>
      <p:sp>
        <p:nvSpPr>
          <p:cNvPr id="15363" name="Title 1"/>
          <p:cNvSpPr>
            <a:spLocks noGrp="1"/>
          </p:cNvSpPr>
          <p:nvPr>
            <p:ph type="ctrTitle"/>
          </p:nvPr>
        </p:nvSpPr>
        <p:spPr>
          <a:xfrm>
            <a:off x="0" y="2438400"/>
            <a:ext cx="9144000" cy="1676400"/>
          </a:xfrm>
        </p:spPr>
        <p:txBody>
          <a:bodyPr rtlCol="0">
            <a:noAutofit/>
          </a:bodyPr>
          <a:lstStyle/>
          <a:p>
            <a:r>
              <a:rPr lang="en-US" sz="2800" dirty="0">
                <a:solidFill>
                  <a:schemeClr val="bg1"/>
                </a:solidFill>
              </a:rPr>
              <a:t>2</a:t>
            </a:r>
            <a:r>
              <a:rPr lang="en-US" sz="2800" baseline="30000" dirty="0">
                <a:solidFill>
                  <a:schemeClr val="bg1"/>
                </a:solidFill>
              </a:rPr>
              <a:t>nd</a:t>
            </a:r>
            <a:r>
              <a:rPr lang="en-US" sz="2800" dirty="0">
                <a:solidFill>
                  <a:schemeClr val="bg1"/>
                </a:solidFill>
              </a:rPr>
              <a:t> Year MBBS</a:t>
            </a:r>
            <a:br>
              <a:rPr lang="en-US" sz="2800" dirty="0">
                <a:solidFill>
                  <a:schemeClr val="bg1"/>
                </a:solidFill>
              </a:rPr>
            </a:br>
            <a:r>
              <a:rPr lang="en-US" sz="2800" dirty="0">
                <a:solidFill>
                  <a:schemeClr val="bg1"/>
                </a:solidFill>
              </a:rPr>
              <a:t>Gastrointestinal Tract Module  </a:t>
            </a:r>
            <a:br>
              <a:rPr lang="en-US" sz="2800" dirty="0">
                <a:solidFill>
                  <a:schemeClr val="bg1"/>
                </a:solidFill>
              </a:rPr>
            </a:br>
            <a:r>
              <a:rPr lang="en-US" sz="2800" dirty="0">
                <a:solidFill>
                  <a:schemeClr val="bg1"/>
                </a:solidFill>
              </a:rPr>
              <a:t>     Digestion and Absorption</a:t>
            </a:r>
            <a:br>
              <a:rPr lang="en-GB" sz="2800" dirty="0">
                <a:solidFill>
                  <a:schemeClr val="bg1"/>
                </a:solidFill>
              </a:rPr>
            </a:br>
            <a:r>
              <a:rPr lang="en-GB" sz="2800" dirty="0">
                <a:solidFill>
                  <a:schemeClr val="bg1"/>
                </a:solidFill>
              </a:rPr>
              <a:t>Large Group Interactive Session (LGIS)</a:t>
            </a:r>
            <a:endParaRPr lang="en-US" sz="3200" b="1" dirty="0">
              <a:solidFill>
                <a:schemeClr val="accent4">
                  <a:lumMod val="75000"/>
                </a:schemeClr>
              </a:solidFill>
            </a:endParaRPr>
          </a:p>
        </p:txBody>
      </p:sp>
      <p:sp>
        <p:nvSpPr>
          <p:cNvPr id="14340" name="Subtitle 2"/>
          <p:cNvSpPr>
            <a:spLocks noGrp="1" noChangeArrowheads="1"/>
          </p:cNvSpPr>
          <p:nvPr>
            <p:ph type="subTitle" idx="1"/>
          </p:nvPr>
        </p:nvSpPr>
        <p:spPr>
          <a:xfrm>
            <a:off x="-1447800" y="5715000"/>
            <a:ext cx="6400800" cy="1676400"/>
          </a:xfrm>
        </p:spPr>
        <p:txBody>
          <a:bodyPr>
            <a:normAutofit/>
          </a:bodyPr>
          <a:lstStyle/>
          <a:p>
            <a:pPr>
              <a:lnSpc>
                <a:spcPts val="1500"/>
              </a:lnSpc>
            </a:pPr>
            <a:endParaRPr lang="en-US" altLang="en-US" sz="2400" b="1" dirty="0">
              <a:solidFill>
                <a:srgbClr val="7030A0"/>
              </a:solidFill>
              <a:cs typeface="Times New Roman" pitchFamily="18" charset="0"/>
            </a:endParaRPr>
          </a:p>
          <a:p>
            <a:pPr>
              <a:lnSpc>
                <a:spcPts val="1500"/>
              </a:lnSpc>
            </a:pPr>
            <a:endParaRPr lang="en-US" altLang="en-US" sz="2400" b="1" dirty="0">
              <a:solidFill>
                <a:srgbClr val="7030A0"/>
              </a:solidFill>
              <a:cs typeface="Times New Roman" pitchFamily="18" charset="0"/>
            </a:endParaRPr>
          </a:p>
          <a:p>
            <a:pPr>
              <a:lnSpc>
                <a:spcPts val="1500"/>
              </a:lnSpc>
            </a:pPr>
            <a:r>
              <a:rPr lang="en-US" altLang="en-US" sz="2400" b="1" dirty="0" err="1">
                <a:solidFill>
                  <a:srgbClr val="7030A0"/>
                </a:solidFill>
                <a:cs typeface="Times New Roman" pitchFamily="18" charset="0"/>
              </a:rPr>
              <a:t>Dr.Kashif</a:t>
            </a:r>
            <a:r>
              <a:rPr lang="en-US" altLang="en-US" sz="2400" b="1" dirty="0">
                <a:solidFill>
                  <a:srgbClr val="7030A0"/>
                </a:solidFill>
                <a:cs typeface="Times New Roman" pitchFamily="18" charset="0"/>
              </a:rPr>
              <a:t> Rauf </a:t>
            </a:r>
          </a:p>
          <a:p>
            <a:pPr>
              <a:lnSpc>
                <a:spcPts val="1500"/>
              </a:lnSpc>
            </a:pPr>
            <a:r>
              <a:rPr lang="en-US" altLang="en-US" sz="2400" b="1" dirty="0">
                <a:solidFill>
                  <a:srgbClr val="7030A0"/>
                </a:solidFill>
                <a:cs typeface="Times New Roman" pitchFamily="18" charset="0"/>
              </a:rPr>
              <a:t>Biochemistry department</a:t>
            </a:r>
          </a:p>
        </p:txBody>
      </p:sp>
      <p:sp>
        <p:nvSpPr>
          <p:cNvPr id="6" name="Rectangle 5"/>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2"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cstate="print"/>
          <a:srcRect l="4787" t="7561" r="11351" b="8025"/>
          <a:stretch>
            <a:fillRect/>
          </a:stretch>
        </p:blipFill>
        <p:spPr bwMode="auto">
          <a:xfrm>
            <a:off x="3657600" y="457200"/>
            <a:ext cx="1711325" cy="1724025"/>
          </a:xfrm>
          <a:prstGeom prst="rect">
            <a:avLst/>
          </a:prstGeom>
          <a:noFill/>
          <a:ln w="9525">
            <a:noFill/>
            <a:miter lim="800000"/>
            <a:headEnd/>
            <a:tailEnd/>
          </a:ln>
        </p:spPr>
      </p:pic>
      <p:sp>
        <p:nvSpPr>
          <p:cNvPr id="7" name="Rectangle 6"/>
          <p:cNvSpPr/>
          <p:nvPr/>
        </p:nvSpPr>
        <p:spPr>
          <a:xfrm>
            <a:off x="6400800" y="6019800"/>
            <a:ext cx="22860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7030A0"/>
                </a:solidFill>
                <a:effectLst>
                  <a:outerShdw blurRad="38100" dist="38100" dir="2700000" algn="tl">
                    <a:srgbClr val="000000">
                      <a:alpha val="43137"/>
                    </a:srgbClr>
                  </a:outerShdw>
                </a:effectLst>
              </a:rPr>
              <a:t>Date:28.03.2024 </a:t>
            </a:r>
          </a:p>
        </p:txBody>
      </p:sp>
      <p:pic>
        <p:nvPicPr>
          <p:cNvPr id="4" name="Picture 3">
            <a:extLst>
              <a:ext uri="{FF2B5EF4-FFF2-40B4-BE49-F238E27FC236}">
                <a16:creationId xmlns:a16="http://schemas.microsoft.com/office/drawing/2014/main" id="{42AB9578-8D87-4D24-AD6B-9D7F5D9FD0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210048"/>
            <a:ext cx="2667000" cy="1586865"/>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8132F-A620-4835-B88E-B4652B4DF04C}"/>
              </a:ext>
            </a:extLst>
          </p:cNvPr>
          <p:cNvSpPr>
            <a:spLocks noGrp="1"/>
          </p:cNvSpPr>
          <p:nvPr>
            <p:ph type="title"/>
          </p:nvPr>
        </p:nvSpPr>
        <p:spPr>
          <a:xfrm>
            <a:off x="304800" y="274638"/>
            <a:ext cx="8229600" cy="2072937"/>
          </a:xfrm>
        </p:spPr>
        <p:txBody>
          <a:bodyPr/>
          <a:lstStyle/>
          <a:p>
            <a:r>
              <a:rPr lang="en-US" dirty="0">
                <a:solidFill>
                  <a:schemeClr val="accent4">
                    <a:lumMod val="75000"/>
                  </a:schemeClr>
                </a:solidFill>
                <a:latin typeface="Calibri" pitchFamily="34" charset="0"/>
              </a:rPr>
              <a:t>Suggested Research Article</a:t>
            </a:r>
            <a:endParaRPr lang="en-PK" dirty="0"/>
          </a:p>
        </p:txBody>
      </p:sp>
      <p:sp>
        <p:nvSpPr>
          <p:cNvPr id="3" name="Content Placeholder 2">
            <a:extLst>
              <a:ext uri="{FF2B5EF4-FFF2-40B4-BE49-F238E27FC236}">
                <a16:creationId xmlns:a16="http://schemas.microsoft.com/office/drawing/2014/main" id="{304693F0-AF22-4DA4-9334-7FCDAF0CDA28}"/>
              </a:ext>
            </a:extLst>
          </p:cNvPr>
          <p:cNvSpPr>
            <a:spLocks noGrp="1"/>
          </p:cNvSpPr>
          <p:nvPr>
            <p:ph idx="1"/>
          </p:nvPr>
        </p:nvSpPr>
        <p:spPr>
          <a:xfrm>
            <a:off x="457200" y="1600200"/>
            <a:ext cx="8229600" cy="4525963"/>
          </a:xfrm>
        </p:spPr>
        <p:txBody>
          <a:bodyPr/>
          <a:lstStyle/>
          <a:p>
            <a:pPr marL="0" indent="0">
              <a:buNone/>
            </a:pPr>
            <a:r>
              <a:rPr lang="en-US" sz="1100" dirty="0"/>
              <a:t>Link :https://www.ncbi.nlm.nih.gov/pmc/articles/PMC3125014/</a:t>
            </a:r>
            <a:r>
              <a:rPr lang="en-US" sz="1400" dirty="0"/>
              <a:t>                  </a:t>
            </a:r>
          </a:p>
          <a:p>
            <a:r>
              <a:rPr lang="en-US" sz="1400" dirty="0"/>
              <a:t>Journal Name:</a:t>
            </a:r>
            <a:r>
              <a:rPr lang="en-GB" sz="1400" dirty="0"/>
              <a:t> NIH</a:t>
            </a:r>
          </a:p>
          <a:p>
            <a:pPr marL="0" indent="0">
              <a:buNone/>
            </a:pPr>
            <a:endParaRPr lang="en-GB" sz="1400" b="1" dirty="0"/>
          </a:p>
          <a:p>
            <a:pPr marL="0" indent="0">
              <a:buNone/>
            </a:pPr>
            <a:endParaRPr lang="en-US" sz="1200" dirty="0"/>
          </a:p>
          <a:p>
            <a:r>
              <a:rPr lang="en-US" sz="1400" dirty="0"/>
              <a:t>Title</a:t>
            </a:r>
            <a:r>
              <a:rPr lang="en-US" sz="1200" dirty="0"/>
              <a:t>:</a:t>
            </a:r>
            <a:r>
              <a:rPr lang="en-GB" sz="1000" dirty="0"/>
              <a:t>Evaluation of efficacy and safety of orlistat in obese patients</a:t>
            </a:r>
          </a:p>
          <a:p>
            <a:endParaRPr lang="en-GB" sz="500" dirty="0"/>
          </a:p>
          <a:p>
            <a:br>
              <a:rPr lang="en-GB" sz="1400" dirty="0"/>
            </a:br>
            <a:br>
              <a:rPr lang="en-GB" sz="1200" dirty="0"/>
            </a:br>
            <a:endParaRPr lang="en-US" sz="1200" dirty="0"/>
          </a:p>
          <a:p>
            <a:pPr marL="0" indent="0">
              <a:buNone/>
            </a:pPr>
            <a:r>
              <a:rPr lang="en-US" sz="1200" dirty="0"/>
              <a:t>Author Name:</a:t>
            </a:r>
            <a:r>
              <a:rPr lang="en-GB" sz="1050" u="sng" dirty="0" err="1">
                <a:hlinkClick r:id="rId2"/>
              </a:rPr>
              <a:t>Suyog</a:t>
            </a:r>
            <a:r>
              <a:rPr lang="en-GB" sz="1050" u="sng" dirty="0">
                <a:hlinkClick r:id="rId2"/>
              </a:rPr>
              <a:t> S. Jain</a:t>
            </a:r>
            <a:endParaRPr lang="en-US" sz="1400" dirty="0"/>
          </a:p>
          <a:p>
            <a:pPr marL="0" indent="0">
              <a:buNone/>
            </a:pPr>
            <a:endParaRPr lang="en-US" sz="1400" dirty="0"/>
          </a:p>
          <a:p>
            <a:pPr marL="0" indent="0">
              <a:buNone/>
            </a:pPr>
            <a:endParaRPr lang="en-US" sz="1800" b="1" dirty="0"/>
          </a:p>
          <a:p>
            <a:pPr>
              <a:buFont typeface="Wingdings" panose="05000000000000000000" pitchFamily="2" charset="2"/>
              <a:buChar char="q"/>
            </a:pPr>
            <a:endParaRPr lang="en-US" sz="1400" dirty="0"/>
          </a:p>
          <a:p>
            <a:endParaRPr lang="en-PK" dirty="0"/>
          </a:p>
        </p:txBody>
      </p:sp>
      <p:sp>
        <p:nvSpPr>
          <p:cNvPr id="4" name="Content Placeholder 3">
            <a:extLst>
              <a:ext uri="{FF2B5EF4-FFF2-40B4-BE49-F238E27FC236}">
                <a16:creationId xmlns:a16="http://schemas.microsoft.com/office/drawing/2014/main" id="{ADD53EAB-AB8E-4BE5-B0C1-95447BDBAC13}"/>
              </a:ext>
            </a:extLst>
          </p:cNvPr>
          <p:cNvSpPr txBox="1">
            <a:spLocks/>
          </p:cNvSpPr>
          <p:nvPr/>
        </p:nvSpPr>
        <p:spPr>
          <a:xfrm>
            <a:off x="4648200" y="1600200"/>
            <a:ext cx="4038600" cy="4983162"/>
          </a:xfrm>
          <a:prstGeom prst="rect">
            <a:avLst/>
          </a:prstGeom>
        </p:spPr>
        <p:txBody>
          <a:bodyPr>
            <a:normAutofit fontScale="3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a:t>Abstract</a:t>
            </a:r>
          </a:p>
          <a:p>
            <a:r>
              <a:rPr lang="en-GB" dirty="0"/>
              <a:t>Rapidly rising prevalence of obesity is alarming. Obesity predisposes to co-morbidities like hypertension, type 2 diabetes mellitus, </a:t>
            </a:r>
            <a:r>
              <a:rPr lang="en-GB" dirty="0" err="1"/>
              <a:t>dyslipidemias</a:t>
            </a:r>
            <a:r>
              <a:rPr lang="en-GB" dirty="0"/>
              <a:t>, thus substantially rising healthcare expenditure. Lifestyle modifications alone have very limited success, necessitating the addition of pharmacotherapy to it.</a:t>
            </a:r>
          </a:p>
          <a:p>
            <a:r>
              <a:rPr lang="en-GB" dirty="0"/>
              <a:t>Objective:</a:t>
            </a:r>
          </a:p>
          <a:p>
            <a:r>
              <a:rPr lang="en-GB" dirty="0"/>
              <a:t>Present study was carried out to evaluate the efficacy and safety of orlistat in obese patients.</a:t>
            </a:r>
          </a:p>
          <a:p>
            <a:r>
              <a:rPr lang="en-GB" dirty="0"/>
              <a:t>Materials and Methods:</a:t>
            </a:r>
          </a:p>
          <a:p>
            <a:r>
              <a:rPr lang="en-GB" dirty="0"/>
              <a:t>Eighty obese (BMI&gt;30) patients according to inclusion and exclusion criteria were randomized into either of the two groups. Group 1 received orlistat 120 mg three times a day and group 2 received placebo three times a day. Weight, waist circumference, BMI, total cholesterol, triglycerides, HDL, LDL were measured at baseline and then at 8</a:t>
            </a:r>
            <a:r>
              <a:rPr lang="en-GB" baseline="30000" dirty="0"/>
              <a:t>th</a:t>
            </a:r>
            <a:r>
              <a:rPr lang="en-GB" dirty="0"/>
              <a:t>, 16</a:t>
            </a:r>
            <a:r>
              <a:rPr lang="en-GB" baseline="30000" dirty="0"/>
              <a:t>th</a:t>
            </a:r>
            <a:r>
              <a:rPr lang="en-GB" dirty="0"/>
              <a:t> and 24</a:t>
            </a:r>
            <a:r>
              <a:rPr lang="en-GB" baseline="30000" dirty="0"/>
              <a:t>th</a:t>
            </a:r>
            <a:r>
              <a:rPr lang="en-GB" dirty="0"/>
              <a:t> week. ADR reported by patients were recorded. For safety evaluation various </a:t>
            </a:r>
            <a:r>
              <a:rPr lang="en-GB" dirty="0" err="1"/>
              <a:t>hematological</a:t>
            </a:r>
            <a:r>
              <a:rPr lang="en-GB" dirty="0"/>
              <a:t> and biochemical parameters were assessed. Z test was used for analysis of data.</a:t>
            </a:r>
          </a:p>
          <a:p>
            <a:r>
              <a:rPr lang="en-GB" dirty="0"/>
              <a:t>Results:</a:t>
            </a:r>
          </a:p>
          <a:p>
            <a:r>
              <a:rPr lang="en-GB" dirty="0"/>
              <a:t>Compared to placebo, orlistat caused significant reduction (</a:t>
            </a:r>
            <a:r>
              <a:rPr lang="en-GB" i="1" dirty="0"/>
              <a:t>P</a:t>
            </a:r>
            <a:r>
              <a:rPr lang="en-GB" dirty="0"/>
              <a:t>&lt;0.05) in weight (4.65 kg vs 2.5 kg; orlistat vs placebo, respectively), BMI (1.91 kg/m</a:t>
            </a:r>
            <a:r>
              <a:rPr lang="en-GB" baseline="30000" dirty="0"/>
              <a:t>2</a:t>
            </a:r>
            <a:r>
              <a:rPr lang="en-GB" dirty="0"/>
              <a:t> vs 0.64 kg/m</a:t>
            </a:r>
            <a:r>
              <a:rPr lang="en-GB" baseline="30000" dirty="0"/>
              <a:t>2</a:t>
            </a:r>
            <a:r>
              <a:rPr lang="en-GB" dirty="0"/>
              <a:t>) and waist circumference (4.84 cm vs 2 cm), cholesterol (10.68 mg vs 6.18 mg) and LDL level (5.87 mg vs 2.33 mg). In the orlistat group, the GI side effects like loose stools, oily stools/spotting, abdominal pain and </a:t>
            </a:r>
            <a:r>
              <a:rPr lang="en-GB" dirty="0" err="1"/>
              <a:t>fecal</a:t>
            </a:r>
            <a:r>
              <a:rPr lang="en-GB" dirty="0"/>
              <a:t> urgency were observed.</a:t>
            </a:r>
          </a:p>
          <a:p>
            <a:r>
              <a:rPr lang="en-GB" dirty="0"/>
              <a:t>Conclusion:</a:t>
            </a:r>
          </a:p>
          <a:p>
            <a:r>
              <a:rPr lang="en-GB" dirty="0"/>
              <a:t>Orlistat is an effective and well-tolerated </a:t>
            </a:r>
            <a:r>
              <a:rPr lang="en-GB" dirty="0" err="1"/>
              <a:t>antiobesity</a:t>
            </a:r>
            <a:r>
              <a:rPr lang="en-GB" dirty="0"/>
              <a:t> drug, which can be employed as an adjunct to therapeutic lifestyle changes to achieve and maintain optimal weight.</a:t>
            </a:r>
          </a:p>
          <a:p>
            <a:r>
              <a:rPr lang="en-GB" b="1" dirty="0"/>
              <a:t>Keywords: </a:t>
            </a:r>
            <a:r>
              <a:rPr lang="en-GB" dirty="0" err="1"/>
              <a:t>Antiobesity</a:t>
            </a:r>
            <a:r>
              <a:rPr lang="en-GB" dirty="0"/>
              <a:t> agents, obesity, orlistat, weight loss</a:t>
            </a:r>
          </a:p>
          <a:p>
            <a:br>
              <a:rPr lang="en-GB" dirty="0"/>
            </a:br>
            <a:endParaRPr lang="en-US" dirty="0"/>
          </a:p>
        </p:txBody>
      </p:sp>
    </p:spTree>
    <p:extLst>
      <p:ext uri="{BB962C8B-B14F-4D97-AF65-F5344CB8AC3E}">
        <p14:creationId xmlns:p14="http://schemas.microsoft.com/office/powerpoint/2010/main" val="38954780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C9579-8F2A-586B-93E3-8061CF00F0F3}"/>
              </a:ext>
            </a:extLst>
          </p:cNvPr>
          <p:cNvSpPr>
            <a:spLocks noGrp="1"/>
          </p:cNvSpPr>
          <p:nvPr>
            <p:ph type="title"/>
          </p:nvPr>
        </p:nvSpPr>
        <p:spPr/>
        <p:txBody>
          <a:bodyPr>
            <a:normAutofit/>
          </a:bodyPr>
          <a:lstStyle/>
          <a:p>
            <a:r>
              <a:rPr lang="en-US" sz="4000" dirty="0">
                <a:solidFill>
                  <a:schemeClr val="accent4"/>
                </a:solidFill>
              </a:rPr>
              <a:t>Bioethics</a:t>
            </a:r>
          </a:p>
        </p:txBody>
      </p:sp>
      <p:sp>
        <p:nvSpPr>
          <p:cNvPr id="3" name="Content Placeholder 2">
            <a:extLst>
              <a:ext uri="{FF2B5EF4-FFF2-40B4-BE49-F238E27FC236}">
                <a16:creationId xmlns:a16="http://schemas.microsoft.com/office/drawing/2014/main" id="{6AFB51A8-F386-B13E-5CA8-44BEE1C148DF}"/>
              </a:ext>
            </a:extLst>
          </p:cNvPr>
          <p:cNvSpPr>
            <a:spLocks noGrp="1"/>
          </p:cNvSpPr>
          <p:nvPr>
            <p:ph idx="1"/>
          </p:nvPr>
        </p:nvSpPr>
        <p:spPr/>
        <p:txBody>
          <a:bodyPr>
            <a:normAutofit lnSpcReduction="10000"/>
          </a:bodyPr>
          <a:lstStyle/>
          <a:p>
            <a:pPr marL="0" indent="0">
              <a:buNone/>
            </a:pPr>
            <a:endParaRPr lang="en-GB" sz="2400" dirty="0"/>
          </a:p>
          <a:p>
            <a:r>
              <a:rPr lang="en-GB" dirty="0"/>
              <a:t>Ethical considerations include the decision which diseases and/or traits are eligible for gene therapy research, how gene therapy can be safely tested and evaluated in humans, which cell types should be used, what components are necessary for informed consent.</a:t>
            </a:r>
          </a:p>
          <a:p>
            <a:br>
              <a:rPr lang="en-GB" dirty="0"/>
            </a:br>
            <a:endParaRPr lang="en-US" sz="2400" dirty="0"/>
          </a:p>
        </p:txBody>
      </p:sp>
      <p:sp>
        <p:nvSpPr>
          <p:cNvPr id="5" name="Slide Number Placeholder 4">
            <a:extLst>
              <a:ext uri="{FF2B5EF4-FFF2-40B4-BE49-F238E27FC236}">
                <a16:creationId xmlns:a16="http://schemas.microsoft.com/office/drawing/2014/main" id="{D1C05CAA-4CE1-407C-83DF-847CBF646666}"/>
              </a:ext>
            </a:extLst>
          </p:cNvPr>
          <p:cNvSpPr>
            <a:spLocks noGrp="1"/>
          </p:cNvSpPr>
          <p:nvPr>
            <p:ph type="sldNum" sz="quarter" idx="12"/>
          </p:nvPr>
        </p:nvSpPr>
        <p:spPr/>
        <p:txBody>
          <a:bodyPr/>
          <a:lstStyle/>
          <a:p>
            <a:pPr>
              <a:defRPr/>
            </a:pPr>
            <a:fld id="{BDA394D7-9785-4BE5-AFD5-4F918A689025}" type="slidenum">
              <a:rPr lang="en-US" smtClean="0"/>
              <a:pPr>
                <a:defRPr/>
              </a:pPr>
              <a:t>31</a:t>
            </a:fld>
            <a:endParaRPr lang="en-US" dirty="0"/>
          </a:p>
        </p:txBody>
      </p:sp>
      <p:sp>
        <p:nvSpPr>
          <p:cNvPr id="6" name="Slide Number Placeholder 5">
            <a:extLst>
              <a:ext uri="{FF2B5EF4-FFF2-40B4-BE49-F238E27FC236}">
                <a16:creationId xmlns:a16="http://schemas.microsoft.com/office/drawing/2014/main" id="{9C51B170-B438-34AC-E96D-3B5425EB8215}"/>
              </a:ext>
            </a:extLst>
          </p:cNvPr>
          <p:cNvSpPr txBox="1">
            <a:spLocks/>
          </p:cNvSpPr>
          <p:nvPr/>
        </p:nvSpPr>
        <p:spPr>
          <a:xfrm>
            <a:off x="6324600" y="63246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sz="1800" dirty="0">
                <a:solidFill>
                  <a:schemeClr val="accent4"/>
                </a:solidFill>
              </a:rPr>
              <a:t>Spiral Integration</a:t>
            </a:r>
            <a:endParaRPr lang="en-US" dirty="0"/>
          </a:p>
        </p:txBody>
      </p:sp>
    </p:spTree>
    <p:extLst>
      <p:ext uri="{BB962C8B-B14F-4D97-AF65-F5344CB8AC3E}">
        <p14:creationId xmlns:p14="http://schemas.microsoft.com/office/powerpoint/2010/main" val="1938551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a:bodyPr>
          <a:lstStyle/>
          <a:p>
            <a:r>
              <a:rPr lang="en-US" sz="3600" b="1" dirty="0">
                <a:latin typeface="Andalus" pitchFamily="18" charset="-78"/>
                <a:cs typeface="Andalus" pitchFamily="18" charset="-78"/>
              </a:rPr>
              <a:t>Learning Resources</a:t>
            </a:r>
          </a:p>
        </p:txBody>
      </p:sp>
      <p:sp>
        <p:nvSpPr>
          <p:cNvPr id="3" name="Content Placeholder 2"/>
          <p:cNvSpPr>
            <a:spLocks noGrp="1"/>
          </p:cNvSpPr>
          <p:nvPr>
            <p:ph idx="1"/>
          </p:nvPr>
        </p:nvSpPr>
        <p:spPr>
          <a:xfrm>
            <a:off x="457200" y="1752600"/>
            <a:ext cx="8229600" cy="4525963"/>
          </a:xfrm>
        </p:spPr>
        <p:txBody>
          <a:bodyPr/>
          <a:lstStyle/>
          <a:p>
            <a:pPr algn="just"/>
            <a:r>
              <a:rPr lang="en-US" sz="2600" dirty="0">
                <a:latin typeface="Andalus" pitchFamily="18" charset="-78"/>
                <a:cs typeface="Andalus" pitchFamily="18" charset="-78"/>
              </a:rPr>
              <a:t>Lippincott Illustrated Reviews Biochemistry, 8th Edition, Chapter 15, page no. 191-197</a:t>
            </a:r>
          </a:p>
          <a:p>
            <a:pPr algn="just"/>
            <a:r>
              <a:rPr lang="en-US" sz="2600" dirty="0">
                <a:latin typeface="Andalus" pitchFamily="18" charset="-78"/>
                <a:cs typeface="Andalus" pitchFamily="18" charset="-78"/>
              </a:rPr>
              <a:t>Google scholar</a:t>
            </a:r>
          </a:p>
          <a:p>
            <a:pPr algn="just"/>
            <a:r>
              <a:rPr lang="en-US" sz="2600" dirty="0">
                <a:latin typeface="Andalus" pitchFamily="18" charset="-78"/>
                <a:cs typeface="Andalus" pitchFamily="18" charset="-78"/>
              </a:rPr>
              <a:t>Google images</a:t>
            </a:r>
          </a:p>
          <a:p>
            <a:endParaRPr lang="en-US" dirty="0"/>
          </a:p>
          <a:p>
            <a:endParaRPr lang="en-US" dirty="0"/>
          </a:p>
        </p:txBody>
      </p:sp>
    </p:spTree>
    <p:extLst>
      <p:ext uri="{BB962C8B-B14F-4D97-AF65-F5344CB8AC3E}">
        <p14:creationId xmlns:p14="http://schemas.microsoft.com/office/powerpoint/2010/main" val="8677266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74638"/>
            <a:ext cx="8229600" cy="1143000"/>
          </a:xfrm>
        </p:spPr>
        <p:txBody>
          <a:bodyPr/>
          <a:lstStyle/>
          <a:p>
            <a:r>
              <a:rPr lang="en-US" dirty="0"/>
              <a:t> </a:t>
            </a:r>
          </a:p>
        </p:txBody>
      </p:sp>
      <p:pic>
        <p:nvPicPr>
          <p:cNvPr id="1026" name="Picture 2" descr="Image result for THANKS"/>
          <p:cNvPicPr>
            <a:picLocks noChangeAspect="1" noChangeArrowheads="1"/>
          </p:cNvPicPr>
          <p:nvPr/>
        </p:nvPicPr>
        <p:blipFill>
          <a:blip r:embed="rId2" cstate="print"/>
          <a:srcRect/>
          <a:stretch>
            <a:fillRect/>
          </a:stretch>
        </p:blipFill>
        <p:spPr bwMode="auto">
          <a:xfrm>
            <a:off x="1682246" y="1676400"/>
            <a:ext cx="5632954" cy="3559943"/>
          </a:xfrm>
          <a:prstGeom prst="rect">
            <a:avLst/>
          </a:prstGeom>
          <a:ln>
            <a:noFill/>
          </a:ln>
          <a:effectLst>
            <a:softEdge rad="112500"/>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1143000"/>
          </a:xfrm>
        </p:spPr>
        <p:txBody>
          <a:bodyPr>
            <a:normAutofit/>
          </a:bodyPr>
          <a:lstStyle/>
          <a:p>
            <a:r>
              <a:rPr lang="en-US" sz="3600" b="1" dirty="0">
                <a:latin typeface="Andalus" pitchFamily="18" charset="-78"/>
                <a:cs typeface="Andalus" pitchFamily="18" charset="-78"/>
              </a:rPr>
              <a:t>Learning Objectives </a:t>
            </a:r>
          </a:p>
        </p:txBody>
      </p:sp>
      <p:sp>
        <p:nvSpPr>
          <p:cNvPr id="3" name="Content Placeholder 2"/>
          <p:cNvSpPr>
            <a:spLocks noGrp="1"/>
          </p:cNvSpPr>
          <p:nvPr>
            <p:ph idx="1"/>
          </p:nvPr>
        </p:nvSpPr>
        <p:spPr>
          <a:xfrm>
            <a:off x="457200" y="1752600"/>
            <a:ext cx="8229600" cy="4525963"/>
          </a:xfrm>
        </p:spPr>
        <p:txBody>
          <a:bodyPr>
            <a:noAutofit/>
          </a:bodyPr>
          <a:lstStyle/>
          <a:p>
            <a:pPr marL="0" indent="0">
              <a:buNone/>
            </a:pPr>
            <a:r>
              <a:rPr lang="en-US" sz="2400" dirty="0">
                <a:latin typeface="Andalus" pitchFamily="18" charset="-78"/>
                <a:cs typeface="Andalus" pitchFamily="18" charset="-78"/>
              </a:rPr>
              <a:t>At the end of the lecture, students will be able to</a:t>
            </a:r>
          </a:p>
          <a:p>
            <a:r>
              <a:rPr lang="en-US" sz="2400" dirty="0">
                <a:latin typeface="Andalus" pitchFamily="18" charset="-78"/>
                <a:cs typeface="Andalus" pitchFamily="18" charset="-78"/>
              </a:rPr>
              <a:t>Describe the process of lipid digestion</a:t>
            </a:r>
          </a:p>
          <a:p>
            <a:r>
              <a:rPr lang="en-US" sz="2400" dirty="0">
                <a:latin typeface="Andalus" pitchFamily="18" charset="-78"/>
                <a:cs typeface="Andalus" pitchFamily="18" charset="-78"/>
              </a:rPr>
              <a:t>Describe role of different enzymes involved in digestion</a:t>
            </a:r>
          </a:p>
          <a:p>
            <a:r>
              <a:rPr lang="en-US" sz="2400" dirty="0">
                <a:latin typeface="Andalus" pitchFamily="18" charset="-78"/>
                <a:cs typeface="Andalus" pitchFamily="18" charset="-78"/>
              </a:rPr>
              <a:t>Explain absorption of end products of lipid digestion</a:t>
            </a:r>
          </a:p>
          <a:p>
            <a:r>
              <a:rPr lang="en-US" sz="2400" dirty="0">
                <a:latin typeface="Andalus" pitchFamily="18" charset="-78"/>
                <a:cs typeface="Andalus" pitchFamily="18" charset="-78"/>
              </a:rPr>
              <a:t>Vertically integrate related disorder</a:t>
            </a:r>
          </a:p>
        </p:txBody>
      </p:sp>
    </p:spTree>
    <p:extLst>
      <p:ext uri="{BB962C8B-B14F-4D97-AF65-F5344CB8AC3E}">
        <p14:creationId xmlns:p14="http://schemas.microsoft.com/office/powerpoint/2010/main" val="8564266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543800" cy="1207008"/>
          </a:xfrm>
        </p:spPr>
        <p:txBody>
          <a:bodyPr>
            <a:normAutofit/>
          </a:bodyPr>
          <a:lstStyle/>
          <a:p>
            <a:r>
              <a:rPr lang="en-US" sz="2400" b="1" spc="-75" dirty="0">
                <a:solidFill>
                  <a:srgbClr val="C00000"/>
                </a:solidFill>
              </a:rPr>
              <a:t> Professor Umar Model of  Integrated Lecture </a:t>
            </a:r>
          </a:p>
        </p:txBody>
      </p:sp>
      <p:pic>
        <p:nvPicPr>
          <p:cNvPr id="1026" name="Picture 2" descr="C:\Users\User\Downloads\WhatsApp Image 2022-10-11 at 2.02.06 PM.jpeg"/>
          <p:cNvPicPr>
            <a:picLocks noGrp="1" noChangeAspect="1" noChangeArrowheads="1"/>
          </p:cNvPicPr>
          <p:nvPr>
            <p:ph idx="1"/>
          </p:nvPr>
        </p:nvPicPr>
        <p:blipFill>
          <a:blip r:embed="rId3"/>
          <a:srcRect/>
          <a:stretch>
            <a:fillRect/>
          </a:stretch>
        </p:blipFill>
        <p:spPr bwMode="auto">
          <a:xfrm>
            <a:off x="304800" y="1905000"/>
            <a:ext cx="5302761" cy="3689350"/>
          </a:xfrm>
          <a:prstGeom prst="rect">
            <a:avLst/>
          </a:prstGeom>
          <a:noFill/>
        </p:spPr>
      </p:pic>
      <p:graphicFrame>
        <p:nvGraphicFramePr>
          <p:cNvPr id="7" name="Diagram 6"/>
          <p:cNvGraphicFramePr/>
          <p:nvPr>
            <p:extLst>
              <p:ext uri="{D42A27DB-BD31-4B8C-83A1-F6EECF244321}">
                <p14:modId xmlns:p14="http://schemas.microsoft.com/office/powerpoint/2010/main" val="4048266864"/>
              </p:ext>
            </p:extLst>
          </p:nvPr>
        </p:nvGraphicFramePr>
        <p:xfrm>
          <a:off x="5791200" y="1447800"/>
          <a:ext cx="3206246" cy="4876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stretch>
            <a:fillRect/>
          </a:stretch>
        </p:blipFill>
        <p:spPr>
          <a:xfrm>
            <a:off x="254054" y="511205"/>
            <a:ext cx="1065368" cy="992210"/>
          </a:xfrm>
          <a:prstGeom prst="rect">
            <a:avLst/>
          </a:prstGeom>
        </p:spPr>
      </p:pic>
    </p:spTree>
    <p:extLst>
      <p:ext uri="{BB962C8B-B14F-4D97-AF65-F5344CB8AC3E}">
        <p14:creationId xmlns:p14="http://schemas.microsoft.com/office/powerpoint/2010/main" val="109130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362200"/>
            <a:ext cx="7772400" cy="1362075"/>
          </a:xfrm>
        </p:spPr>
        <p:txBody>
          <a:bodyPr>
            <a:normAutofit/>
          </a:bodyPr>
          <a:lstStyle/>
          <a:p>
            <a:pPr algn="ctr"/>
            <a:r>
              <a:rPr lang="en-US" cap="none" dirty="0">
                <a:solidFill>
                  <a:schemeClr val="accent4">
                    <a:lumMod val="75000"/>
                  </a:schemeClr>
                </a:solidFill>
              </a:rPr>
              <a:t>Horizontal Integration</a:t>
            </a:r>
            <a:br>
              <a:rPr lang="en-US" cap="none" dirty="0">
                <a:solidFill>
                  <a:schemeClr val="accent4">
                    <a:lumMod val="75000"/>
                  </a:schemeClr>
                </a:solidFill>
              </a:rPr>
            </a:br>
            <a:r>
              <a:rPr lang="en-US" sz="2400" b="0" cap="none" dirty="0">
                <a:solidFill>
                  <a:schemeClr val="accent4">
                    <a:lumMod val="75000"/>
                  </a:schemeClr>
                </a:solidFill>
              </a:rPr>
              <a:t>(Basic sciences subjects of same year)</a:t>
            </a:r>
          </a:p>
        </p:txBody>
      </p:sp>
    </p:spTree>
    <p:extLst>
      <p:ext uri="{BB962C8B-B14F-4D97-AF65-F5344CB8AC3E}">
        <p14:creationId xmlns:p14="http://schemas.microsoft.com/office/powerpoint/2010/main" val="1733189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04800" y="152400"/>
            <a:ext cx="8229600" cy="1143000"/>
          </a:xfrm>
        </p:spPr>
        <p:txBody>
          <a:bodyPr>
            <a:normAutofit/>
          </a:bodyPr>
          <a:lstStyle/>
          <a:p>
            <a:r>
              <a:rPr lang="en-US" sz="3600" b="1" dirty="0">
                <a:latin typeface="Andalus" pitchFamily="18" charset="-78"/>
                <a:cs typeface="Andalus" pitchFamily="18" charset="-78"/>
              </a:rPr>
              <a:t>Anatomical aspects of GIT</a:t>
            </a:r>
          </a:p>
        </p:txBody>
      </p:sp>
      <p:pic>
        <p:nvPicPr>
          <p:cNvPr id="4099" name="Picture 2" descr="C:\Users\dell\Desktop\giguy-web2-labeled.png"/>
          <p:cNvPicPr>
            <a:picLocks noGrp="1" noChangeAspect="1" noChangeArrowheads="1"/>
          </p:cNvPicPr>
          <p:nvPr>
            <p:ph idx="1"/>
          </p:nvPr>
        </p:nvPicPr>
        <p:blipFill>
          <a:blip r:embed="rId2"/>
          <a:srcRect/>
          <a:stretch>
            <a:fillRect/>
          </a:stretch>
        </p:blipFill>
        <p:spPr>
          <a:xfrm>
            <a:off x="1066800" y="1066800"/>
            <a:ext cx="7086600" cy="5503112"/>
          </a:xfr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1DE1B537-B929-48DB-7AA2-773EA705DD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609600"/>
            <a:ext cx="5707063" cy="609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571500"/>
            <a:ext cx="8229600" cy="1143000"/>
          </a:xfrm>
        </p:spPr>
        <p:txBody>
          <a:bodyPr/>
          <a:lstStyle/>
          <a:p>
            <a:r>
              <a:rPr lang="en-US"/>
              <a:t> </a:t>
            </a:r>
          </a:p>
        </p:txBody>
      </p:sp>
      <p:sp>
        <p:nvSpPr>
          <p:cNvPr id="5123" name="Content Placeholder 3"/>
          <p:cNvSpPr>
            <a:spLocks noGrp="1"/>
          </p:cNvSpPr>
          <p:nvPr>
            <p:ph idx="1"/>
          </p:nvPr>
        </p:nvSpPr>
        <p:spPr/>
        <p:txBody>
          <a:bodyPr/>
          <a:lstStyle/>
          <a:p>
            <a:pPr>
              <a:buFont typeface="Arial" charset="0"/>
              <a:buNone/>
            </a:pPr>
            <a:r>
              <a:rPr lang="en-US"/>
              <a:t> </a:t>
            </a:r>
          </a:p>
        </p:txBody>
      </p:sp>
      <p:pic>
        <p:nvPicPr>
          <p:cNvPr id="5124" name="Picture 2" descr="A summary of the structure of the human gastrointestinal system, its... |  Download Scientific Diagram"/>
          <p:cNvPicPr>
            <a:picLocks noChangeAspect="1" noChangeArrowheads="1"/>
          </p:cNvPicPr>
          <p:nvPr/>
        </p:nvPicPr>
        <p:blipFill>
          <a:blip r:embed="rId2"/>
          <a:srcRect b="22766"/>
          <a:stretch>
            <a:fillRect/>
          </a:stretch>
        </p:blipFill>
        <p:spPr bwMode="auto">
          <a:xfrm>
            <a:off x="914400" y="1219200"/>
            <a:ext cx="7086600" cy="5486400"/>
          </a:xfrm>
          <a:prstGeom prst="rect">
            <a:avLst/>
          </a:prstGeom>
          <a:noFill/>
          <a:ln w="9525">
            <a:noFill/>
            <a:miter lim="800000"/>
            <a:headEnd/>
            <a:tailEnd/>
          </a:ln>
        </p:spPr>
      </p:pic>
      <p:sp>
        <p:nvSpPr>
          <p:cNvPr id="6" name="Rectangle 5"/>
          <p:cNvSpPr/>
          <p:nvPr/>
        </p:nvSpPr>
        <p:spPr>
          <a:xfrm>
            <a:off x="1676400" y="457200"/>
            <a:ext cx="5388013" cy="646331"/>
          </a:xfrm>
          <a:prstGeom prst="rect">
            <a:avLst/>
          </a:prstGeom>
        </p:spPr>
        <p:txBody>
          <a:bodyPr wrap="none">
            <a:spAutoFit/>
          </a:bodyPr>
          <a:lstStyle/>
          <a:p>
            <a:pPr algn="ctr">
              <a:spcBef>
                <a:spcPct val="0"/>
              </a:spcBef>
            </a:pPr>
            <a:r>
              <a:rPr lang="en-US" sz="3600" b="1" dirty="0">
                <a:latin typeface="Andalus" pitchFamily="18" charset="-78"/>
                <a:ea typeface="+mj-ea"/>
                <a:cs typeface="Andalus" pitchFamily="18" charset="-78"/>
              </a:rPr>
              <a:t>Physiological aspects of GIT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4653</TotalTime>
  <Words>896</Words>
  <Application>Microsoft Office PowerPoint</Application>
  <PresentationFormat>On-screen Show (4:3)</PresentationFormat>
  <Paragraphs>162</Paragraphs>
  <Slides>33</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33</vt:i4>
      </vt:variant>
    </vt:vector>
  </HeadingPairs>
  <TitlesOfParts>
    <vt:vector size="42" baseType="lpstr">
      <vt:lpstr>Aharoni</vt:lpstr>
      <vt:lpstr>Andalus</vt:lpstr>
      <vt:lpstr>Arial</vt:lpstr>
      <vt:lpstr>Arial Black</vt:lpstr>
      <vt:lpstr>Calibri</vt:lpstr>
      <vt:lpstr>Times</vt:lpstr>
      <vt:lpstr>Times New Roman</vt:lpstr>
      <vt:lpstr>Wingdings</vt:lpstr>
      <vt:lpstr>Office Theme</vt:lpstr>
      <vt:lpstr>PowerPoint Presentation</vt:lpstr>
      <vt:lpstr>Motto                   Vision; The Dream/Tomorrow</vt:lpstr>
      <vt:lpstr>2nd Year MBBS Gastrointestinal Tract Module        Digestion and Absorption Large Group Interactive Session (LGIS)</vt:lpstr>
      <vt:lpstr>Learning Objectives </vt:lpstr>
      <vt:lpstr> Professor Umar Model of  Integrated Lecture </vt:lpstr>
      <vt:lpstr>Horizontal Integration (Basic sciences subjects of same year)</vt:lpstr>
      <vt:lpstr>Anatomical aspects of GIT</vt:lpstr>
      <vt:lpstr>PowerPoint Presentation</vt:lpstr>
      <vt:lpstr> </vt:lpstr>
      <vt:lpstr>Core concept</vt:lpstr>
      <vt:lpstr> </vt:lpstr>
      <vt:lpstr> </vt:lpstr>
      <vt:lpstr> </vt:lpstr>
      <vt:lpstr> </vt:lpstr>
      <vt:lpstr> </vt:lpstr>
      <vt:lpstr> </vt:lpstr>
      <vt:lpstr> </vt:lpstr>
      <vt:lpstr> </vt:lpstr>
      <vt:lpstr> </vt:lpstr>
      <vt:lpstr> </vt:lpstr>
      <vt:lpstr>PowerPoint Presentation</vt:lpstr>
      <vt:lpstr> </vt:lpstr>
      <vt:lpstr>(Basic sciences subjects of different years)</vt:lpstr>
      <vt:lpstr> </vt:lpstr>
      <vt:lpstr> </vt:lpstr>
      <vt:lpstr>(Clinical sciences)</vt:lpstr>
      <vt:lpstr>   Possible causes of steatorrhea (Figure 15.7) – page 196   </vt:lpstr>
      <vt:lpstr>Family Medicine</vt:lpstr>
      <vt:lpstr>Artificial Intelligence</vt:lpstr>
      <vt:lpstr>Suggested Research Article</vt:lpstr>
      <vt:lpstr>Bioethics</vt:lpstr>
      <vt:lpstr>Learning Resources</vt:lpstr>
      <vt:lpstr> </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ismail - [2010]</dc:creator>
  <cp:lastModifiedBy>DELL</cp:lastModifiedBy>
  <cp:revision>316</cp:revision>
  <dcterms:created xsi:type="dcterms:W3CDTF">2019-11-22T16:50:55Z</dcterms:created>
  <dcterms:modified xsi:type="dcterms:W3CDTF">2025-01-24T05:30:36Z</dcterms:modified>
</cp:coreProperties>
</file>