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36"/>
  </p:notesMasterIdLst>
  <p:handoutMasterIdLst>
    <p:handoutMasterId r:id="rId37"/>
  </p:handoutMasterIdLst>
  <p:sldIdLst>
    <p:sldId id="340" r:id="rId2"/>
    <p:sldId id="405" r:id="rId3"/>
    <p:sldId id="341" r:id="rId4"/>
    <p:sldId id="593" r:id="rId5"/>
    <p:sldId id="511" r:id="rId6"/>
    <p:sldId id="512" r:id="rId7"/>
    <p:sldId id="575" r:id="rId8"/>
    <p:sldId id="594" r:id="rId9"/>
    <p:sldId id="626" r:id="rId10"/>
    <p:sldId id="576" r:id="rId11"/>
    <p:sldId id="625" r:id="rId12"/>
    <p:sldId id="628" r:id="rId13"/>
    <p:sldId id="666" r:id="rId14"/>
    <p:sldId id="669" r:id="rId15"/>
    <p:sldId id="670" r:id="rId16"/>
    <p:sldId id="671" r:id="rId17"/>
    <p:sldId id="672" r:id="rId18"/>
    <p:sldId id="667" r:id="rId19"/>
    <p:sldId id="653" r:id="rId20"/>
    <p:sldId id="673" r:id="rId21"/>
    <p:sldId id="655" r:id="rId22"/>
    <p:sldId id="674" r:id="rId23"/>
    <p:sldId id="675" r:id="rId24"/>
    <p:sldId id="656" r:id="rId25"/>
    <p:sldId id="661" r:id="rId26"/>
    <p:sldId id="587" r:id="rId27"/>
    <p:sldId id="668" r:id="rId28"/>
    <p:sldId id="676" r:id="rId29"/>
    <p:sldId id="612" r:id="rId30"/>
    <p:sldId id="613" r:id="rId31"/>
    <p:sldId id="624" r:id="rId32"/>
    <p:sldId id="611" r:id="rId33"/>
    <p:sldId id="562" r:id="rId34"/>
    <p:sldId id="41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9" autoAdjust="0"/>
    <p:restoredTop sz="95179" autoAdjust="0"/>
  </p:normalViewPr>
  <p:slideViewPr>
    <p:cSldViewPr>
      <p:cViewPr varScale="1">
        <p:scale>
          <a:sx n="46" d="100"/>
          <a:sy n="46" d="100"/>
        </p:scale>
        <p:origin x="119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C63EEBE-12D9-4B46-A3D6-28286309B01D}" type="presOf" srcId="{DACAB5BA-B8B4-4D66-8B11-1D02259E020B}" destId="{87622A90-D0D8-4EA3-BC0D-D537801AF2B1}" srcOrd="0"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9A0FA2F0-3016-4FA6-B4C5-E56783E79BCF}" type="presOf" srcId="{399ACE2F-90C5-48B1-9E65-700A32562848}" destId="{59EDF28D-6C67-49D0-B5A1-DE5C3CBA2292}" srcOrd="0" destOrd="0" presId="urn:microsoft.com/office/officeart/2005/8/layout/gear1#1"/>
    <dgm:cxn modelId="{8DEEF35F-B436-4B54-B7F8-F04A2A69F5A6}" type="presOf" srcId="{188C389E-9423-41DE-9C5E-D4A7E95C7E62}" destId="{6DF3A3A0-5919-4E69-80DD-61760D6340A0}" srcOrd="0" destOrd="0" presId="urn:microsoft.com/office/officeart/2005/8/layout/gear1#1"/>
    <dgm:cxn modelId="{ED902FCE-FC6D-4D59-A8C3-CAA6A78FCEEC}" type="presOf" srcId="{399ACE2F-90C5-48B1-9E65-700A32562848}" destId="{23DC08E4-3725-4448-BFFF-1CCEA2F2987E}" srcOrd="1"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17623212-9C52-4B97-A93F-581E50A0EE7B}" type="presOf" srcId="{DACAB5BA-B8B4-4D66-8B11-1D02259E020B}" destId="{8BC64EA7-2794-42B6-96C9-F39A52CB985A}" srcOrd="2"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custT="1"/>
      <dgm:spPr/>
      <dgm:t>
        <a:bodyPr/>
        <a:lstStyle/>
        <a:p>
          <a:r>
            <a:rPr lang="en-US" sz="1400" dirty="0"/>
            <a:t>60%</a:t>
          </a:r>
        </a:p>
        <a:p>
          <a:r>
            <a:rPr lang="en-US" sz="1400"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 Anatomy</a:t>
          </a:r>
        </a:p>
        <a:p>
          <a:endParaRPr lang="en-US" sz="1050" b="1" dirty="0">
            <a:solidFill>
              <a:schemeClr val="bg1"/>
            </a:solidFill>
          </a:endParaRP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endParaRPr lang="en-US" sz="1050" b="1" dirty="0">
            <a:solidFill>
              <a:schemeClr val="tx1"/>
            </a:solidFill>
          </a:endParaRPr>
        </a:p>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t>
        <a:bodyPr/>
        <a:lstStyle/>
        <a:p>
          <a:endParaRPr lang="en-US"/>
        </a:p>
      </dgm:t>
    </dgm:pt>
    <dgm:pt modelId="{5138205C-F2A8-496C-8DCF-600DE54D6393}" type="pres">
      <dgm:prSet presAssocID="{47648B2A-33ED-4028-B2F3-B4F524D3762B}" presName="node" presStyleLbl="node1" presStyleIdx="0" presStyleCnt="5" custScaleY="135552">
        <dgm:presLayoutVars>
          <dgm:bulletEnabled val="1"/>
        </dgm:presLayoutVars>
      </dgm:prSet>
      <dgm:spPr/>
      <dgm:t>
        <a:bodyPr/>
        <a:lstStyle/>
        <a:p>
          <a:endParaRPr lang="en-US"/>
        </a:p>
      </dgm:t>
    </dgm:pt>
    <dgm:pt modelId="{D808AEBB-F837-44E3-A146-4769901CB08D}" type="pres">
      <dgm:prSet presAssocID="{76EC814A-35FA-41ED-B10A-236B26825BA7}" presName="sibTrans" presStyleLbl="sibTrans2D1" presStyleIdx="0" presStyleCnt="4" custScaleX="165807" custScaleY="100001" custLinFactNeighborX="14147" custLinFactNeighborY="-7073"/>
      <dgm:spPr/>
      <dgm:t>
        <a:bodyPr/>
        <a:lstStyle/>
        <a:p>
          <a:endParaRPr lang="en-US"/>
        </a:p>
      </dgm:t>
    </dgm:pt>
    <dgm:pt modelId="{13B78F93-9E80-4755-A323-9689D8DECC57}" type="pres">
      <dgm:prSet presAssocID="{76EC814A-35FA-41ED-B10A-236B26825BA7}" presName="connectorText" presStyleLbl="sibTrans2D1" presStyleIdx="0" presStyleCnt="4"/>
      <dgm:spPr/>
      <dgm:t>
        <a:bodyPr/>
        <a:lstStyle/>
        <a:p>
          <a:endParaRPr lang="en-US"/>
        </a:p>
      </dgm:t>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t>
        <a:bodyPr/>
        <a:lstStyle/>
        <a:p>
          <a:endParaRPr lang="en-US"/>
        </a:p>
      </dgm:t>
    </dgm:pt>
    <dgm:pt modelId="{05F2F4A8-DCB8-4DEF-AC3F-2211663DBAB6}" type="pres">
      <dgm:prSet presAssocID="{D1B6DC8B-AABB-428C-BA6F-DF069B929066}" presName="sibTrans" presStyleLbl="sibTrans2D1" presStyleIdx="1" presStyleCnt="4" custAng="320823" custScaleX="157879" custScaleY="108637"/>
      <dgm:spPr/>
      <dgm:t>
        <a:bodyPr/>
        <a:lstStyle/>
        <a:p>
          <a:endParaRPr lang="en-US"/>
        </a:p>
      </dgm:t>
    </dgm:pt>
    <dgm:pt modelId="{E2C657F6-1940-4324-875D-FF2FE954D413}" type="pres">
      <dgm:prSet presAssocID="{D1B6DC8B-AABB-428C-BA6F-DF069B929066}" presName="connectorText" presStyleLbl="sibTrans2D1" presStyleIdx="1" presStyleCnt="4"/>
      <dgm:spPr/>
      <dgm:t>
        <a:bodyPr/>
        <a:lstStyle/>
        <a:p>
          <a:endParaRPr lang="en-US"/>
        </a:p>
      </dgm:t>
    </dgm:pt>
    <dgm:pt modelId="{A0F5D903-B3E5-42A8-AF88-F76845A333BE}" type="pres">
      <dgm:prSet presAssocID="{B6E0A33C-945C-4182-8BDD-143F429DB44A}" presName="node" presStyleLbl="node1" presStyleIdx="2" presStyleCnt="5" custScaleY="162588">
        <dgm:presLayoutVars>
          <dgm:bulletEnabled val="1"/>
        </dgm:presLayoutVars>
      </dgm:prSet>
      <dgm:spPr/>
      <dgm:t>
        <a:bodyPr/>
        <a:lstStyle/>
        <a:p>
          <a:endParaRPr lang="en-US"/>
        </a:p>
      </dgm:t>
    </dgm:pt>
    <dgm:pt modelId="{6C154956-750C-4CBF-BB94-422A3BEF206B}" type="pres">
      <dgm:prSet presAssocID="{9B5ED3AA-8E83-460F-B86F-44104E144176}" presName="sibTrans" presStyleLbl="sibTrans2D1" presStyleIdx="2" presStyleCnt="4" custScaleX="149447" custScaleY="92748" custLinFactNeighborX="-2660" custLinFactNeighborY="5166"/>
      <dgm:spPr/>
      <dgm:t>
        <a:bodyPr/>
        <a:lstStyle/>
        <a:p>
          <a:endParaRPr lang="en-US"/>
        </a:p>
      </dgm:t>
    </dgm:pt>
    <dgm:pt modelId="{687127F3-6656-4F8F-8088-466EFD2A454B}" type="pres">
      <dgm:prSet presAssocID="{9B5ED3AA-8E83-460F-B86F-44104E144176}" presName="connectorText" presStyleLbl="sibTrans2D1" presStyleIdx="2" presStyleCnt="4"/>
      <dgm:spPr/>
      <dgm:t>
        <a:bodyPr/>
        <a:lstStyle/>
        <a:p>
          <a:endParaRPr lang="en-US"/>
        </a:p>
      </dgm:t>
    </dgm:pt>
    <dgm:pt modelId="{78B8B8C7-C92F-49B8-8D20-06D427A8A2FA}" type="pres">
      <dgm:prSet presAssocID="{4AEA9772-498B-4A7D-8FBC-65C72E5384FE}" presName="node" presStyleLbl="node1" presStyleIdx="3" presStyleCnt="5" custScaleY="170346" custLinFactNeighborX="-18407" custLinFactNeighborY="4224">
        <dgm:presLayoutVars>
          <dgm:bulletEnabled val="1"/>
        </dgm:presLayoutVars>
      </dgm:prSet>
      <dgm:spPr/>
      <dgm:t>
        <a:bodyPr/>
        <a:lstStyle/>
        <a:p>
          <a:endParaRPr lang="en-US"/>
        </a:p>
      </dgm:t>
    </dgm:pt>
    <dgm:pt modelId="{11F11881-67C4-464B-B2A0-7F15A4CA74F3}" type="pres">
      <dgm:prSet presAssocID="{0C62EB7E-D4E0-49F5-BBB6-50EB39F6A944}" presName="sibTrans" presStyleLbl="sibTrans2D1" presStyleIdx="3" presStyleCnt="4" custAng="21514828" custScaleX="191906" custScaleY="117993" custLinFactNeighborX="2898" custLinFactNeighborY="7502"/>
      <dgm:spPr/>
      <dgm:t>
        <a:bodyPr/>
        <a:lstStyle/>
        <a:p>
          <a:endParaRPr lang="en-US"/>
        </a:p>
      </dgm:t>
    </dgm:pt>
    <dgm:pt modelId="{25C0E271-EE96-401B-BC0B-7E56E305D9C1}" type="pres">
      <dgm:prSet presAssocID="{0C62EB7E-D4E0-49F5-BBB6-50EB39F6A944}" presName="connectorText" presStyleLbl="sibTrans2D1" presStyleIdx="3" presStyleCnt="4"/>
      <dgm:spPr/>
      <dgm:t>
        <a:bodyPr/>
        <a:lstStyle/>
        <a:p>
          <a:endParaRPr lang="en-US"/>
        </a:p>
      </dgm:t>
    </dgm:pt>
    <dgm:pt modelId="{18343954-0F46-49EC-800A-08714300477C}" type="pres">
      <dgm:prSet presAssocID="{45F05D4F-6A7F-4BA7-940D-874B1B917549}" presName="node" presStyleLbl="node1" presStyleIdx="4" presStyleCnt="5" custScaleY="207382" custLinFactNeighborX="-15147" custLinFactNeighborY="5417">
        <dgm:presLayoutVars>
          <dgm:bulletEnabled val="1"/>
        </dgm:presLayoutVars>
      </dgm:prSet>
      <dgm:spPr/>
      <dgm:t>
        <a:bodyPr/>
        <a:lstStyle/>
        <a:p>
          <a:endParaRPr lang="en-US"/>
        </a:p>
      </dgm:t>
    </dgm:pt>
  </dgm:ptLst>
  <dgm:cxnLst>
    <dgm:cxn modelId="{A95F06A7-F804-4132-957F-5832CF2EE004}" srcId="{C3327E98-1E10-4206-B57E-F81244DDD533}" destId="{47648B2A-33ED-4028-B2F3-B4F524D3762B}" srcOrd="0" destOrd="0" parTransId="{D64B3BA1-266D-481E-B80B-3DF7FD909DF0}" sibTransId="{76EC814A-35FA-41ED-B10A-236B26825BA7}"/>
    <dgm:cxn modelId="{E00CBB8F-0744-4E6B-95C1-E802B639B1DB}" srcId="{C3327E98-1E10-4206-B57E-F81244DDD533}" destId="{45F05D4F-6A7F-4BA7-940D-874B1B917549}" srcOrd="4" destOrd="0" parTransId="{EE9BDDB5-AB92-4FD3-9B7F-C659B48A0E17}" sibTransId="{2F69F2EB-6FFF-456F-A0F5-2947C5CE39EF}"/>
    <dgm:cxn modelId="{3DCFBB28-5D60-491C-8050-F8A37137CF2F}" type="presOf" srcId="{47648B2A-33ED-4028-B2F3-B4F524D3762B}" destId="{5138205C-F2A8-496C-8DCF-600DE54D6393}" srcOrd="0" destOrd="0" presId="urn:microsoft.com/office/officeart/2005/8/layout/process5"/>
    <dgm:cxn modelId="{1E986EA1-AB28-48B4-92DC-4310DAD4EDD1}" type="presOf" srcId="{9B5ED3AA-8E83-460F-B86F-44104E144176}" destId="{6C154956-750C-4CBF-BB94-422A3BEF206B}"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9B7DE25F-5EC7-4B94-BBE7-06F0FB532B85}" type="presOf" srcId="{4AEA9772-498B-4A7D-8FBC-65C72E5384FE}" destId="{78B8B8C7-C92F-49B8-8D20-06D427A8A2FA}" srcOrd="0"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0832482B-3900-4773-8DB6-6B81F761C3BF}" type="presOf" srcId="{76EC814A-35FA-41ED-B10A-236B26825BA7}" destId="{13B78F93-9E80-4755-A323-9689D8DECC57}" srcOrd="1"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CB5697F8-B5BD-4A3F-B075-2F0ACCADAD07}" type="presOf" srcId="{0C62EB7E-D4E0-49F5-BBB6-50EB39F6A944}" destId="{11F11881-67C4-464B-B2A0-7F15A4CA74F3}" srcOrd="0" destOrd="0" presId="urn:microsoft.com/office/officeart/2005/8/layout/process5"/>
    <dgm:cxn modelId="{DC8754B7-DCE5-4767-ACEF-E999F750C368}" srcId="{C3327E98-1E10-4206-B57E-F81244DDD533}" destId="{121F74F1-FDD4-4EA8-A5BE-6B67F4871C5A}" srcOrd="1" destOrd="0" parTransId="{10B33A64-CE0E-4D57-A46F-A3C1B642720B}" sibTransId="{D1B6DC8B-AABB-428C-BA6F-DF069B929066}"/>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1/21/2025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6</a:t>
            </a:fld>
            <a:endParaRPr lang="en-US"/>
          </a:p>
        </p:txBody>
      </p:sp>
    </p:spTree>
    <p:extLst>
      <p:ext uri="{BB962C8B-B14F-4D97-AF65-F5344CB8AC3E}">
        <p14:creationId xmlns:p14="http://schemas.microsoft.com/office/powerpoint/2010/main" val="338235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3B56DC9-33D0-4797-A2C0-337E49237A3F}"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F706BA1-0998-447A-9A94-236C8BDB3E2D}"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E95A255-F6E4-4660-8BB2-640D3A14E442}"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8194AFC-2C7D-4AF1-ACC0-5FF081DC8EE6}"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6085033-DB8F-4424-9657-503B57097A5E}"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245B9F2-6BCA-4C1C-AE05-44FBC433AF02}"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5D2F4BFC-4BAD-4D60-BD35-680B03423A7F}" type="datetime1">
              <a:rPr lang="en-US" smtClean="0"/>
              <a:pPr>
                <a:defRPr/>
              </a:pPr>
              <a:t>1/21/2025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97D8173-955E-4869-B02E-3EB94096D19E}" type="datetime1">
              <a:rPr lang="en-US" smtClean="0"/>
              <a:pPr>
                <a:defRPr/>
              </a:pPr>
              <a:t>1/21/2025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B6B881-066E-44D0-A59B-DA19CF921FEE}" type="datetime1">
              <a:rPr lang="en-US" smtClean="0"/>
              <a:pPr>
                <a:defRPr/>
              </a:pPr>
              <a:t>1/21/2025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01A6A46-283B-4C1A-8D8A-58E4DDC9D262}"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5FB893-A15F-4637-A46F-89FA2DF459FE}"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C3C4550-D07D-41D3-A9B2-7E1214E7A805}" type="datetime1">
              <a:rPr lang="en-US" smtClean="0"/>
              <a:pPr>
                <a:defRPr/>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frontiersin.org/journals/microbiology/articles/10.3389/fmicb.2020.624830/full"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B2E73C2-D45C-F016-199E-B04CFC0DFD45}"/>
              </a:ext>
            </a:extLst>
          </p:cNvPr>
          <p:cNvSpPr>
            <a:spLocks noGrp="1"/>
          </p:cNvSpPr>
          <p:nvPr>
            <p:ph idx="1"/>
          </p:nvPr>
        </p:nvSpPr>
        <p:spPr>
          <a:xfrm>
            <a:off x="0" y="1219200"/>
            <a:ext cx="8229600" cy="4525963"/>
          </a:xfrm>
        </p:spPr>
        <p:txBody>
          <a:bodyPr/>
          <a:lstStyle/>
          <a:p>
            <a:pPr marL="0" indent="0">
              <a:buNone/>
            </a:pPr>
            <a:endParaRPr lang="en-US" dirty="0"/>
          </a:p>
          <a:p>
            <a:pPr marL="3543300" lvl="8" indent="0">
              <a:buNone/>
            </a:pPr>
            <a:r>
              <a:rPr lang="en-GB" dirty="0"/>
              <a:t> </a:t>
            </a:r>
          </a:p>
          <a:p>
            <a:pPr marL="3086100" lvl="7" indent="0">
              <a:buNone/>
            </a:pPr>
            <a:r>
              <a:rPr lang="en-GB" dirty="0"/>
              <a:t> </a:t>
            </a:r>
          </a:p>
          <a:p>
            <a:pPr marL="3086100" lvl="7" indent="0">
              <a:buNone/>
            </a:pPr>
            <a:r>
              <a:rPr lang="en-US" sz="4000" dirty="0">
                <a:solidFill>
                  <a:schemeClr val="accent4"/>
                </a:solidFill>
              </a:rPr>
              <a:t>Core Concept</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Tree>
    <p:extLst>
      <p:ext uri="{BB962C8B-B14F-4D97-AF65-F5344CB8AC3E}">
        <p14:creationId xmlns:p14="http://schemas.microsoft.com/office/powerpoint/2010/main" val="3375704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smtClean="0">
                <a:latin typeface="Andalus" pitchFamily="18" charset="-78"/>
                <a:cs typeface="Andalus" pitchFamily="18" charset="-78"/>
              </a:rPr>
              <a:t>Translation </a:t>
            </a:r>
            <a:endParaRPr lang="en-US" sz="4000" dirty="0">
              <a:latin typeface="Andalus" pitchFamily="18" charset="-78"/>
              <a:cs typeface="Andalus" pitchFamily="18" charset="-78"/>
            </a:endParaRP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p:txBody>
          <a:bodyPr>
            <a:normAutofit/>
          </a:bodyPr>
          <a:lstStyle/>
          <a:p>
            <a:pPr algn="just"/>
            <a:r>
              <a:rPr lang="en-US" altLang="en-US" sz="2400" dirty="0" smtClean="0">
                <a:latin typeface="Andalus" panose="02020603050405020304" pitchFamily="18" charset="-78"/>
                <a:cs typeface="Andalus" panose="02020603050405020304" pitchFamily="18" charset="-78"/>
              </a:rPr>
              <a:t> </a:t>
            </a:r>
          </a:p>
          <a:p>
            <a:endParaRPr lang="en-US" sz="2400" dirty="0"/>
          </a:p>
        </p:txBody>
      </p:sp>
      <p:pic>
        <p:nvPicPr>
          <p:cNvPr id="6" name="Picture 6"/>
          <p:cNvPicPr>
            <a:picLocks noChangeAspect="1" noChangeArrowheads="1"/>
          </p:cNvPicPr>
          <p:nvPr/>
        </p:nvPicPr>
        <p:blipFill>
          <a:blip r:embed="rId2"/>
          <a:srcRect/>
          <a:stretch>
            <a:fillRect/>
          </a:stretch>
        </p:blipFill>
        <p:spPr bwMode="auto">
          <a:xfrm>
            <a:off x="0" y="1347788"/>
            <a:ext cx="9067800" cy="429101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Tree>
    <p:extLst>
      <p:ext uri="{BB962C8B-B14F-4D97-AF65-F5344CB8AC3E}">
        <p14:creationId xmlns:p14="http://schemas.microsoft.com/office/powerpoint/2010/main" val="268324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r>
              <a:rPr lang="en-US" altLang="en-US" sz="3600" dirty="0" smtClean="0">
                <a:latin typeface="Andalus" pitchFamily="18" charset="-78"/>
                <a:cs typeface="Andalus" pitchFamily="18" charset="-78"/>
              </a:rPr>
              <a:t>Translation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295400"/>
            <a:ext cx="7848600" cy="3995738"/>
          </a:xfrm>
        </p:spPr>
        <p:txBody>
          <a:bodyPr>
            <a:normAutofit/>
          </a:bodyPr>
          <a:lstStyle/>
          <a:p>
            <a:pPr marL="0" indent="0" algn="just">
              <a:buFont typeface="Arial" charset="0"/>
              <a:buNone/>
              <a:defRPr/>
            </a:pPr>
            <a:endParaRPr lang="en-US" sz="2800" dirty="0" smtClean="0">
              <a:latin typeface="Andalus" pitchFamily="18" charset="-78"/>
              <a:cs typeface="Andalus" pitchFamily="18" charset="-78"/>
            </a:endParaRPr>
          </a:p>
          <a:p>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12</a:t>
            </a:fld>
            <a:endParaRPr lang="en-US" sz="1400" dirty="0"/>
          </a:p>
        </p:txBody>
      </p:sp>
      <p:pic>
        <p:nvPicPr>
          <p:cNvPr id="7" name="Picture 6"/>
          <p:cNvPicPr>
            <a:picLocks noChangeAspect="1" noChangeArrowheads="1"/>
          </p:cNvPicPr>
          <p:nvPr/>
        </p:nvPicPr>
        <p:blipFill>
          <a:blip r:embed="rId2"/>
          <a:srcRect/>
          <a:stretch>
            <a:fillRect/>
          </a:stretch>
        </p:blipFill>
        <p:spPr>
          <a:xfrm>
            <a:off x="2209800" y="1524000"/>
            <a:ext cx="5112871" cy="4495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r>
              <a:rPr lang="en-US" altLang="en-US" sz="3600" dirty="0" smtClean="0">
                <a:latin typeface="Andalus" pitchFamily="18" charset="-78"/>
                <a:cs typeface="Andalus" pitchFamily="18" charset="-78"/>
              </a:rPr>
              <a:t>Genetic Code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smtClean="0">
              <a:latin typeface="Andalus" pitchFamily="18" charset="-78"/>
              <a:cs typeface="Andalus" pitchFamily="18" charset="-78"/>
            </a:endParaRPr>
          </a:p>
          <a:p>
            <a:pPr>
              <a:defRPr/>
            </a:pPr>
            <a:r>
              <a:rPr lang="en-US" sz="2800" dirty="0" smtClean="0">
                <a:latin typeface="Andalus" pitchFamily="18" charset="-78"/>
                <a:cs typeface="Andalus" pitchFamily="18" charset="-78"/>
              </a:rPr>
              <a:t>Non-overlapping </a:t>
            </a:r>
          </a:p>
          <a:p>
            <a:pPr>
              <a:defRPr/>
            </a:pPr>
            <a:r>
              <a:rPr lang="en-US" sz="2800" dirty="0" smtClean="0">
                <a:latin typeface="Andalus" pitchFamily="18" charset="-78"/>
                <a:cs typeface="Andalus" pitchFamily="18" charset="-78"/>
              </a:rPr>
              <a:t>Specific </a:t>
            </a:r>
          </a:p>
          <a:p>
            <a:pPr>
              <a:defRPr/>
            </a:pPr>
            <a:r>
              <a:rPr lang="en-US" sz="2800" dirty="0" smtClean="0">
                <a:latin typeface="Andalus" pitchFamily="18" charset="-78"/>
                <a:cs typeface="Andalus" pitchFamily="18" charset="-78"/>
              </a:rPr>
              <a:t>Universal </a:t>
            </a:r>
          </a:p>
          <a:p>
            <a:pPr>
              <a:defRPr/>
            </a:pPr>
            <a:r>
              <a:rPr lang="en-US" sz="2800" dirty="0" smtClean="0">
                <a:latin typeface="Andalus" pitchFamily="18" charset="-78"/>
                <a:cs typeface="Andalus" pitchFamily="18" charset="-78"/>
              </a:rPr>
              <a:t>Degenerate </a:t>
            </a:r>
          </a:p>
          <a:p>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13</a:t>
            </a:fld>
            <a:endParaRPr lang="en-US" sz="1400" dirty="0"/>
          </a:p>
        </p:txBody>
      </p:sp>
      <p:pic>
        <p:nvPicPr>
          <p:cNvPr id="6" name="Picture 2"/>
          <p:cNvPicPr>
            <a:picLocks noChangeAspect="1" noChangeArrowheads="1"/>
          </p:cNvPicPr>
          <p:nvPr/>
        </p:nvPicPr>
        <p:blipFill>
          <a:blip r:embed="rId2"/>
          <a:srcRect/>
          <a:stretch>
            <a:fillRect/>
          </a:stretch>
        </p:blipFill>
        <p:spPr bwMode="auto">
          <a:xfrm>
            <a:off x="4572000" y="990600"/>
            <a:ext cx="4224799" cy="563721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fontScale="90000"/>
          </a:bodyPr>
          <a:lstStyle/>
          <a:p>
            <a:r>
              <a:rPr lang="en-US" altLang="en-US" sz="3600" dirty="0" smtClean="0">
                <a:latin typeface="Andalus" pitchFamily="18" charset="-78"/>
                <a:cs typeface="Andalus" pitchFamily="18" charset="-78"/>
              </a:rPr>
              <a:t>Translation</a:t>
            </a:r>
            <a:br>
              <a:rPr lang="en-US" altLang="en-US" sz="3600" dirty="0" smtClean="0">
                <a:latin typeface="Andalus" pitchFamily="18" charset="-78"/>
                <a:cs typeface="Andalus" pitchFamily="18" charset="-78"/>
              </a:rPr>
            </a:br>
            <a:r>
              <a:rPr lang="en-US" altLang="en-US" sz="3600" dirty="0" smtClean="0">
                <a:latin typeface="Andalus" pitchFamily="18" charset="-78"/>
                <a:cs typeface="Andalus" pitchFamily="18" charset="-78"/>
              </a:rPr>
              <a:t>Components Required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a:buNone/>
            </a:pPr>
            <a:r>
              <a:rPr lang="en-US" altLang="en-US" sz="2000" dirty="0" smtClean="0">
                <a:solidFill>
                  <a:srgbClr val="000000"/>
                </a:solidFill>
              </a:rPr>
              <a:t> </a:t>
            </a:r>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14</a:t>
            </a:fld>
            <a:endParaRPr lang="en-US" sz="1400" dirty="0"/>
          </a:p>
        </p:txBody>
      </p:sp>
      <p:pic>
        <p:nvPicPr>
          <p:cNvPr id="7" name="Picture 2"/>
          <p:cNvPicPr>
            <a:picLocks noChangeAspect="1" noChangeArrowheads="1"/>
          </p:cNvPicPr>
          <p:nvPr/>
        </p:nvPicPr>
        <p:blipFill>
          <a:blip r:embed="rId2"/>
          <a:srcRect/>
          <a:stretch>
            <a:fillRect/>
          </a:stretch>
        </p:blipFill>
        <p:spPr bwMode="auto">
          <a:xfrm>
            <a:off x="2362200" y="1295400"/>
            <a:ext cx="4648200" cy="538601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04800" y="609600"/>
            <a:ext cx="8229600" cy="990600"/>
          </a:xfrm>
        </p:spPr>
        <p:txBody>
          <a:bodyPr>
            <a:normAutofit fontScale="90000"/>
          </a:bodyPr>
          <a:lstStyle/>
          <a:p>
            <a:r>
              <a:rPr lang="en-US" altLang="en-US" sz="3600" dirty="0" smtClean="0">
                <a:latin typeface="Andalus" pitchFamily="18" charset="-78"/>
                <a:cs typeface="Andalus" pitchFamily="18" charset="-78"/>
              </a:rPr>
              <a:t>Translation</a:t>
            </a:r>
            <a:br>
              <a:rPr lang="en-US" altLang="en-US" sz="3600" dirty="0" smtClean="0">
                <a:latin typeface="Andalus" pitchFamily="18" charset="-78"/>
                <a:cs typeface="Andalus" pitchFamily="18" charset="-78"/>
              </a:rPr>
            </a:br>
            <a:r>
              <a:rPr lang="en-US" altLang="en-US" sz="3600" dirty="0" smtClean="0">
                <a:latin typeface="Andalus" pitchFamily="18" charset="-78"/>
                <a:cs typeface="Andalus" pitchFamily="18" charset="-78"/>
              </a:rPr>
              <a:t>Components Required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a:buNone/>
            </a:pPr>
            <a:r>
              <a:rPr lang="en-US" altLang="en-US" sz="2000" dirty="0" smtClean="0">
                <a:solidFill>
                  <a:srgbClr val="000000"/>
                </a:solidFill>
              </a:rPr>
              <a:t> </a:t>
            </a:r>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15</a:t>
            </a:fld>
            <a:endParaRPr lang="en-US" sz="1400" dirty="0"/>
          </a:p>
        </p:txBody>
      </p:sp>
      <p:pic>
        <p:nvPicPr>
          <p:cNvPr id="8" name="Picture 4" descr="C:\Users\Aneela\Desktop\Picture1.png"/>
          <p:cNvPicPr>
            <a:picLocks noChangeAspect="1" noChangeArrowheads="1"/>
          </p:cNvPicPr>
          <p:nvPr/>
        </p:nvPicPr>
        <p:blipFill>
          <a:blip r:embed="rId2"/>
          <a:srcRect l="5132" t="49530" r="2766" b="16667"/>
          <a:stretch>
            <a:fillRect/>
          </a:stretch>
        </p:blipFill>
        <p:spPr bwMode="auto">
          <a:xfrm>
            <a:off x="0" y="1905000"/>
            <a:ext cx="9144000" cy="35353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04800" y="609600"/>
            <a:ext cx="8229600" cy="990600"/>
          </a:xfrm>
        </p:spPr>
        <p:txBody>
          <a:bodyPr>
            <a:normAutofit fontScale="90000"/>
          </a:bodyPr>
          <a:lstStyle/>
          <a:p>
            <a:r>
              <a:rPr lang="en-US" altLang="en-US" sz="3600" dirty="0" smtClean="0">
                <a:latin typeface="Andalus" pitchFamily="18" charset="-78"/>
                <a:cs typeface="Andalus" pitchFamily="18" charset="-78"/>
              </a:rPr>
              <a:t>Translation</a:t>
            </a:r>
            <a:br>
              <a:rPr lang="en-US" altLang="en-US" sz="3600" dirty="0" smtClean="0">
                <a:latin typeface="Andalus" pitchFamily="18" charset="-78"/>
                <a:cs typeface="Andalus" pitchFamily="18" charset="-78"/>
              </a:rPr>
            </a:br>
            <a:r>
              <a:rPr lang="en-US" altLang="en-US" sz="3600" dirty="0" smtClean="0">
                <a:latin typeface="Andalus" pitchFamily="18" charset="-78"/>
                <a:cs typeface="Andalus" pitchFamily="18" charset="-78"/>
              </a:rPr>
              <a:t>Components Required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a:buNone/>
            </a:pPr>
            <a:r>
              <a:rPr lang="en-US" altLang="en-US" sz="2000" dirty="0" smtClean="0">
                <a:solidFill>
                  <a:srgbClr val="000000"/>
                </a:solidFill>
              </a:rPr>
              <a:t> </a:t>
            </a:r>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16</a:t>
            </a:fld>
            <a:endParaRPr lang="en-US" sz="1400" dirty="0"/>
          </a:p>
        </p:txBody>
      </p:sp>
      <p:pic>
        <p:nvPicPr>
          <p:cNvPr id="7" name="Picture 4" descr="17-15-RibosomeModels-L.gif                                     00002BD9KARL's Pocketrans              B81D7FDE:"/>
          <p:cNvPicPr>
            <a:picLocks noChangeAspect="1" noChangeArrowheads="1"/>
          </p:cNvPicPr>
          <p:nvPr/>
        </p:nvPicPr>
        <p:blipFill>
          <a:blip r:embed="rId2"/>
          <a:srcRect l="5173" t="36494" r="5173" b="39220"/>
          <a:stretch>
            <a:fillRect/>
          </a:stretch>
        </p:blipFill>
        <p:spPr bwMode="auto">
          <a:xfrm>
            <a:off x="2514600" y="1905000"/>
            <a:ext cx="4443412" cy="3489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04800" y="609600"/>
            <a:ext cx="8229600" cy="990600"/>
          </a:xfrm>
        </p:spPr>
        <p:txBody>
          <a:bodyPr>
            <a:normAutofit fontScale="90000"/>
          </a:bodyPr>
          <a:lstStyle/>
          <a:p>
            <a:r>
              <a:rPr lang="en-US" altLang="en-US" sz="3600" dirty="0" smtClean="0">
                <a:latin typeface="Andalus" pitchFamily="18" charset="-78"/>
                <a:cs typeface="Andalus" pitchFamily="18" charset="-78"/>
              </a:rPr>
              <a:t>Translation</a:t>
            </a:r>
            <a:br>
              <a:rPr lang="en-US" altLang="en-US" sz="3600" dirty="0" smtClean="0">
                <a:latin typeface="Andalus" pitchFamily="18" charset="-78"/>
                <a:cs typeface="Andalus" pitchFamily="18" charset="-78"/>
              </a:rPr>
            </a:br>
            <a:r>
              <a:rPr lang="en-US" altLang="en-US" sz="3600" dirty="0" smtClean="0">
                <a:latin typeface="Andalus" pitchFamily="18" charset="-78"/>
                <a:cs typeface="Andalus" pitchFamily="18" charset="-78"/>
              </a:rPr>
              <a:t>Wobble Hypothesis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a:buNone/>
            </a:pPr>
            <a:r>
              <a:rPr lang="en-US" altLang="en-US" sz="2000" dirty="0" smtClean="0">
                <a:solidFill>
                  <a:srgbClr val="000000"/>
                </a:solidFill>
              </a:rPr>
              <a:t> </a:t>
            </a:r>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17</a:t>
            </a:fld>
            <a:endParaRPr lang="en-US" sz="1400" dirty="0"/>
          </a:p>
        </p:txBody>
      </p:sp>
      <p:pic>
        <p:nvPicPr>
          <p:cNvPr id="8" name="Picture 6"/>
          <p:cNvPicPr>
            <a:picLocks noChangeAspect="1" noChangeArrowheads="1"/>
          </p:cNvPicPr>
          <p:nvPr/>
        </p:nvPicPr>
        <p:blipFill>
          <a:blip r:embed="rId2"/>
          <a:srcRect/>
          <a:stretch>
            <a:fillRect/>
          </a:stretch>
        </p:blipFill>
        <p:spPr bwMode="auto">
          <a:xfrm>
            <a:off x="5578475" y="1600200"/>
            <a:ext cx="3336925" cy="5029200"/>
          </a:xfrm>
          <a:prstGeom prst="rect">
            <a:avLst/>
          </a:prstGeom>
          <a:noFill/>
          <a:ln w="9525">
            <a:noFill/>
            <a:miter lim="800000"/>
            <a:headEnd/>
            <a:tailEnd/>
          </a:ln>
          <a:effectLst/>
        </p:spPr>
      </p:pic>
      <p:pic>
        <p:nvPicPr>
          <p:cNvPr id="11" name="Picture 7"/>
          <p:cNvPicPr>
            <a:picLocks noChangeAspect="1" noChangeArrowheads="1"/>
          </p:cNvPicPr>
          <p:nvPr/>
        </p:nvPicPr>
        <p:blipFill>
          <a:blip r:embed="rId3"/>
          <a:srcRect/>
          <a:stretch>
            <a:fillRect/>
          </a:stretch>
        </p:blipFill>
        <p:spPr bwMode="auto">
          <a:xfrm>
            <a:off x="0" y="2057400"/>
            <a:ext cx="5467350" cy="34861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r>
              <a:rPr lang="en-US" altLang="en-US" sz="3600" dirty="0" smtClean="0">
                <a:latin typeface="Andalus" pitchFamily="18" charset="-78"/>
                <a:cs typeface="Andalus" pitchFamily="18" charset="-78"/>
              </a:rPr>
              <a:t>Translation</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457200" y="838200"/>
            <a:ext cx="7848600" cy="3995738"/>
          </a:xfrm>
        </p:spPr>
        <p:txBody>
          <a:bodyPr>
            <a:normAutofit/>
          </a:bodyPr>
          <a:lstStyle/>
          <a:p>
            <a:pPr algn="just">
              <a:lnSpc>
                <a:spcPct val="150000"/>
              </a:lnSpc>
              <a:defRPr/>
            </a:pPr>
            <a:r>
              <a:rPr lang="en-US" sz="2800" dirty="0" smtClean="0">
                <a:latin typeface="Andalus" pitchFamily="18" charset="-78"/>
                <a:cs typeface="Andalus" pitchFamily="18" charset="-78"/>
              </a:rPr>
              <a:t>Steps  </a:t>
            </a:r>
          </a:p>
          <a:p>
            <a:pPr lvl="3" algn="just">
              <a:buFont typeface="Wingdings" pitchFamily="2" charset="2"/>
              <a:buChar char="Ø"/>
              <a:defRPr/>
            </a:pPr>
            <a:r>
              <a:rPr lang="en-US" sz="2600" dirty="0" smtClean="0">
                <a:latin typeface="Andalus" pitchFamily="18" charset="-78"/>
                <a:cs typeface="Andalus" pitchFamily="18" charset="-78"/>
              </a:rPr>
              <a:t>Initiation </a:t>
            </a:r>
          </a:p>
          <a:p>
            <a:pPr lvl="3" algn="just">
              <a:buFont typeface="Wingdings" pitchFamily="2" charset="2"/>
              <a:buChar char="Ø"/>
              <a:defRPr/>
            </a:pPr>
            <a:r>
              <a:rPr lang="en-US" sz="2600" dirty="0" smtClean="0">
                <a:latin typeface="Andalus" pitchFamily="18" charset="-78"/>
                <a:cs typeface="Andalus" pitchFamily="18" charset="-78"/>
              </a:rPr>
              <a:t>Elongation </a:t>
            </a:r>
          </a:p>
          <a:p>
            <a:pPr lvl="3" algn="just">
              <a:buFont typeface="Wingdings" pitchFamily="2" charset="2"/>
              <a:buChar char="Ø"/>
              <a:defRPr/>
            </a:pPr>
            <a:r>
              <a:rPr lang="en-US" sz="2600" dirty="0" smtClean="0">
                <a:latin typeface="Andalus" pitchFamily="18" charset="-78"/>
                <a:cs typeface="Andalus" pitchFamily="18" charset="-78"/>
              </a:rPr>
              <a:t>Termination</a:t>
            </a:r>
          </a:p>
          <a:p>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18</a:t>
            </a:fld>
            <a:endParaRPr lang="en-US" sz="1400" dirty="0"/>
          </a:p>
        </p:txBody>
      </p:sp>
      <p:pic>
        <p:nvPicPr>
          <p:cNvPr id="7" name="Picture 2"/>
          <p:cNvPicPr>
            <a:picLocks noChangeAspect="1" noChangeArrowheads="1"/>
          </p:cNvPicPr>
          <p:nvPr/>
        </p:nvPicPr>
        <p:blipFill>
          <a:blip r:embed="rId2"/>
          <a:srcRect/>
          <a:stretch>
            <a:fillRect/>
          </a:stretch>
        </p:blipFill>
        <p:spPr bwMode="auto">
          <a:xfrm>
            <a:off x="914400" y="3124200"/>
            <a:ext cx="7620000" cy="350043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US" sz="2800" b="1" dirty="0" smtClean="0">
                <a:latin typeface="Andalus" pitchFamily="18" charset="-78"/>
                <a:ea typeface="+mn-ea"/>
                <a:cs typeface="Andalus" pitchFamily="18" charset="-78"/>
              </a:rPr>
              <a:t>Initiation</a:t>
            </a:r>
            <a:r>
              <a:rPr lang="en-US" sz="2800" b="1" kern="1200" dirty="0" smtClean="0">
                <a:effectLst>
                  <a:outerShdw blurRad="38100" dist="38100" dir="2700000" algn="tl">
                    <a:srgbClr val="C0C0C0"/>
                  </a:outerShdw>
                </a:effectLst>
                <a:latin typeface="Britannic Bold" pitchFamily="34" charset="0"/>
              </a:rPr>
              <a:t>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6" name="Rectangle 5"/>
          <p:cNvSpPr/>
          <p:nvPr/>
        </p:nvSpPr>
        <p:spPr>
          <a:xfrm>
            <a:off x="64770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pic>
        <p:nvPicPr>
          <p:cNvPr id="7" name="Picture 3"/>
          <p:cNvPicPr>
            <a:picLocks noChangeAspect="1" noChangeArrowheads="1"/>
          </p:cNvPicPr>
          <p:nvPr/>
        </p:nvPicPr>
        <p:blipFill>
          <a:blip r:embed="rId2"/>
          <a:srcRect/>
          <a:stretch>
            <a:fillRect/>
          </a:stretch>
        </p:blipFill>
        <p:spPr bwMode="auto">
          <a:xfrm>
            <a:off x="304800" y="1676400"/>
            <a:ext cx="8610600" cy="3916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8" name="Slide Number Placeholder 7"/>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US" sz="2800" b="1" dirty="0" smtClean="0">
                <a:latin typeface="Andalus" pitchFamily="18" charset="-78"/>
                <a:ea typeface="+mn-ea"/>
                <a:cs typeface="Andalus" pitchFamily="18" charset="-78"/>
              </a:rPr>
              <a:t>Initiation</a:t>
            </a:r>
            <a:r>
              <a:rPr lang="en-US" sz="2800" b="1" kern="1200" dirty="0" smtClean="0">
                <a:effectLst>
                  <a:outerShdw blurRad="38100" dist="38100" dir="2700000" algn="tl">
                    <a:srgbClr val="C0C0C0"/>
                  </a:outerShdw>
                </a:effectLst>
                <a:latin typeface="Britannic Bold" pitchFamily="34" charset="0"/>
              </a:rPr>
              <a:t>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6" name="Rectangle 5"/>
          <p:cNvSpPr/>
          <p:nvPr/>
        </p:nvSpPr>
        <p:spPr>
          <a:xfrm>
            <a:off x="64770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pic>
        <p:nvPicPr>
          <p:cNvPr id="8" name="Picture 3"/>
          <p:cNvPicPr>
            <a:picLocks noChangeAspect="1" noChangeArrowheads="1"/>
          </p:cNvPicPr>
          <p:nvPr/>
        </p:nvPicPr>
        <p:blipFill>
          <a:blip r:embed="rId2"/>
          <a:srcRect/>
          <a:stretch>
            <a:fillRect/>
          </a:stretch>
        </p:blipFill>
        <p:spPr bwMode="auto">
          <a:xfrm>
            <a:off x="228600" y="1676400"/>
            <a:ext cx="86868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Elongation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pic>
        <p:nvPicPr>
          <p:cNvPr id="7" name="Picture 3" descr="17-18-TranslationElongat-L.gif                                 00002BD9KARL's Pocketrans              B81D7FDE:"/>
          <p:cNvPicPr>
            <a:picLocks noChangeAspect="1" noChangeArrowheads="1"/>
          </p:cNvPicPr>
          <p:nvPr/>
        </p:nvPicPr>
        <p:blipFill>
          <a:blip r:embed="rId2"/>
          <a:srcRect b="3355"/>
          <a:stretch>
            <a:fillRect/>
          </a:stretch>
        </p:blipFill>
        <p:spPr bwMode="auto">
          <a:xfrm>
            <a:off x="1295400" y="1295400"/>
            <a:ext cx="7002462" cy="5269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Elongation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pic>
        <p:nvPicPr>
          <p:cNvPr id="8" name="Picture 2"/>
          <p:cNvPicPr>
            <a:picLocks noChangeAspect="1" noChangeArrowheads="1"/>
          </p:cNvPicPr>
          <p:nvPr/>
        </p:nvPicPr>
        <p:blipFill>
          <a:blip r:embed="rId2"/>
          <a:srcRect/>
          <a:stretch>
            <a:fillRect/>
          </a:stretch>
        </p:blipFill>
        <p:spPr bwMode="auto">
          <a:xfrm>
            <a:off x="457200" y="1752600"/>
            <a:ext cx="8382000" cy="4041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3962400" cy="1066800"/>
          </a:xfrm>
        </p:spPr>
        <p:txBody>
          <a:bodyPr>
            <a:normAutofit/>
          </a:bodyPr>
          <a:lstStyle/>
          <a:p>
            <a:pPr algn="ctr">
              <a:defRPr/>
            </a:pPr>
            <a:r>
              <a:rPr lang="en-US" sz="2800" b="1" dirty="0" smtClean="0">
                <a:latin typeface="Andalus" pitchFamily="18" charset="-78"/>
                <a:ea typeface="+mn-ea"/>
                <a:cs typeface="Andalus" pitchFamily="18" charset="-78"/>
              </a:rPr>
              <a:t>Elongation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pic>
        <p:nvPicPr>
          <p:cNvPr id="7" name="Picture 3"/>
          <p:cNvPicPr>
            <a:picLocks noChangeAspect="1" noChangeArrowheads="1"/>
          </p:cNvPicPr>
          <p:nvPr/>
        </p:nvPicPr>
        <p:blipFill>
          <a:blip r:embed="rId2"/>
          <a:srcRect l="46770" t="10666" b="3384"/>
          <a:stretch>
            <a:fillRect/>
          </a:stretch>
        </p:blipFill>
        <p:spPr bwMode="auto">
          <a:xfrm>
            <a:off x="3810000" y="838200"/>
            <a:ext cx="3962400" cy="5846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Termination</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sp>
        <p:nvSpPr>
          <p:cNvPr id="9" name="Rectangle 8"/>
          <p:cNvSpPr/>
          <p:nvPr/>
        </p:nvSpPr>
        <p:spPr>
          <a:xfrm>
            <a:off x="65532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pic>
        <p:nvPicPr>
          <p:cNvPr id="10" name="Picture 7"/>
          <p:cNvPicPr>
            <a:picLocks noChangeAspect="1" noChangeArrowheads="1"/>
          </p:cNvPicPr>
          <p:nvPr/>
        </p:nvPicPr>
        <p:blipFill>
          <a:blip r:embed="rId2"/>
          <a:srcRect/>
          <a:stretch>
            <a:fillRect/>
          </a:stretch>
        </p:blipFill>
        <p:spPr bwMode="auto">
          <a:xfrm>
            <a:off x="0" y="1871663"/>
            <a:ext cx="9144000" cy="3919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Posttranslational Modification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7" name="TextBox 6"/>
          <p:cNvSpPr txBox="1"/>
          <p:nvPr/>
        </p:nvSpPr>
        <p:spPr>
          <a:xfrm>
            <a:off x="457200" y="1981200"/>
            <a:ext cx="3429000" cy="461665"/>
          </a:xfrm>
          <a:prstGeom prst="rect">
            <a:avLst/>
          </a:prstGeom>
          <a:noFill/>
        </p:spPr>
        <p:txBody>
          <a:bodyPr wrap="square" rtlCol="0">
            <a:spAutoFit/>
          </a:bodyPr>
          <a:lstStyle/>
          <a:p>
            <a:r>
              <a:rPr lang="en-US" sz="2400" b="1" dirty="0" smtClean="0">
                <a:latin typeface="Andalus" pitchFamily="18" charset="-78"/>
                <a:cs typeface="Andalus" pitchFamily="18" charset="-78"/>
              </a:rPr>
              <a:t> </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sp>
        <p:nvSpPr>
          <p:cNvPr id="9" name="Rectangle 8"/>
          <p:cNvSpPr/>
          <p:nvPr/>
        </p:nvSpPr>
        <p:spPr>
          <a:xfrm>
            <a:off x="6705600" y="6488668"/>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pic>
        <p:nvPicPr>
          <p:cNvPr id="10" name="Picture 2"/>
          <p:cNvPicPr>
            <a:picLocks noChangeAspect="1" noChangeArrowheads="1"/>
          </p:cNvPicPr>
          <p:nvPr/>
        </p:nvPicPr>
        <p:blipFill>
          <a:blip r:embed="rId2"/>
          <a:srcRect l="1703" t="2155"/>
          <a:stretch>
            <a:fillRect/>
          </a:stretch>
        </p:blipFill>
        <p:spPr bwMode="auto">
          <a:xfrm>
            <a:off x="914400" y="1447800"/>
            <a:ext cx="7620000" cy="4888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76E42B-0722-FFEC-986C-7F7A609141A9}"/>
              </a:ext>
            </a:extLst>
          </p:cNvPr>
          <p:cNvSpPr>
            <a:spLocks noGrp="1"/>
          </p:cNvSpPr>
          <p:nvPr>
            <p:ph idx="1"/>
          </p:nvPr>
        </p:nvSpPr>
        <p:spPr>
          <a:xfrm>
            <a:off x="685800" y="2133600"/>
            <a:ext cx="8229600" cy="1849337"/>
          </a:xfrm>
        </p:spPr>
        <p:txBody>
          <a:bodyPr>
            <a:normAutofit/>
          </a:bodyPr>
          <a:lstStyle/>
          <a:p>
            <a:pPr marL="0" indent="0">
              <a:buNone/>
            </a:pPr>
            <a:r>
              <a:rPr lang="en-US" sz="4000" dirty="0">
                <a:solidFill>
                  <a:schemeClr val="accent4"/>
                </a:solidFill>
              </a:rPr>
              <a:t>              Vertical Integration</a:t>
            </a:r>
          </a:p>
          <a:p>
            <a:pPr marL="0" indent="0">
              <a:buNone/>
            </a:pPr>
            <a:r>
              <a:rPr lang="en-US" sz="4000" dirty="0">
                <a:solidFill>
                  <a:schemeClr val="accent4"/>
                </a:solidFill>
              </a:rPr>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spTree>
    <p:extLst>
      <p:ext uri="{BB962C8B-B14F-4D97-AF65-F5344CB8AC3E}">
        <p14:creationId xmlns:p14="http://schemas.microsoft.com/office/powerpoint/2010/main" val="2995307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smtClean="0">
                <a:solidFill>
                  <a:schemeClr val="tx1">
                    <a:lumMod val="95000"/>
                    <a:lumOff val="5000"/>
                  </a:schemeClr>
                </a:solidFill>
                <a:latin typeface="Andalus" pitchFamily="18" charset="-78"/>
                <a:cs typeface="Andalus" pitchFamily="18" charset="-78"/>
              </a:rPr>
              <a:t> </a:t>
            </a:r>
            <a:endParaRPr lang="en-US" sz="2400" dirty="0">
              <a:solidFill>
                <a:schemeClr val="tx1">
                  <a:lumMod val="95000"/>
                  <a:lumOff val="5000"/>
                </a:schemeClr>
              </a:solidFill>
              <a:latin typeface="Andalus" pitchFamily="18" charset="-78"/>
              <a:cs typeface="Andalus" pitchFamily="18" charset="-78"/>
            </a:endParaRPr>
          </a:p>
        </p:txBody>
      </p:sp>
      <p:sp>
        <p:nvSpPr>
          <p:cNvPr id="73731" name="Title 1"/>
          <p:cNvSpPr>
            <a:spLocks noGrp="1"/>
          </p:cNvSpPr>
          <p:nvPr>
            <p:ph type="title"/>
          </p:nvPr>
        </p:nvSpPr>
        <p:spPr>
          <a:xfrm>
            <a:off x="457200" y="457200"/>
            <a:ext cx="8229600" cy="838200"/>
          </a:xfrm>
        </p:spPr>
        <p:txBody>
          <a:bodyPr>
            <a:normAutofit/>
          </a:bodyPr>
          <a:lstStyle/>
          <a:p>
            <a:pPr algn="ctr">
              <a:defRPr/>
            </a:pPr>
            <a:r>
              <a:rPr lang="en-US" sz="3200" b="1" dirty="0" smtClean="0">
                <a:solidFill>
                  <a:schemeClr val="tx1">
                    <a:lumMod val="95000"/>
                    <a:lumOff val="5000"/>
                  </a:schemeClr>
                </a:solidFill>
                <a:latin typeface="Andalus" pitchFamily="18" charset="-78"/>
                <a:ea typeface="+mn-ea"/>
                <a:cs typeface="Andalus" pitchFamily="18" charset="-78"/>
              </a:rPr>
              <a:t>Action of Antibiotics </a:t>
            </a:r>
          </a:p>
        </p:txBody>
      </p:sp>
      <p:graphicFrame>
        <p:nvGraphicFramePr>
          <p:cNvPr id="8" name="Group 18"/>
          <p:cNvGraphicFramePr>
            <a:graphicFrameLocks/>
          </p:cNvGraphicFramePr>
          <p:nvPr/>
        </p:nvGraphicFramePr>
        <p:xfrm>
          <a:off x="609600" y="1524000"/>
          <a:ext cx="8077200" cy="5108086"/>
        </p:xfrm>
        <a:graphic>
          <a:graphicData uri="http://schemas.openxmlformats.org/drawingml/2006/table">
            <a:tbl>
              <a:tblPr/>
              <a:tblGrid>
                <a:gridCol w="2863735"/>
                <a:gridCol w="5213465"/>
              </a:tblGrid>
              <a:tr h="912076">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GB" sz="2400" b="1" kern="1200" dirty="0" smtClean="0">
                          <a:solidFill>
                            <a:schemeClr val="tx1"/>
                          </a:solidFill>
                          <a:latin typeface="Andalus" pitchFamily="18" charset="-78"/>
                          <a:ea typeface="+mn-ea"/>
                          <a:cs typeface="Andalus" pitchFamily="18" charset="-78"/>
                        </a:rPr>
                        <a:t>Erythromycin, </a:t>
                      </a:r>
                      <a:r>
                        <a:rPr lang="en-US" sz="2400" b="1" kern="1200" dirty="0" smtClean="0">
                          <a:solidFill>
                            <a:schemeClr val="tx1"/>
                          </a:solidFill>
                          <a:latin typeface="Andalus" pitchFamily="18" charset="-78"/>
                          <a:ea typeface="+mn-ea"/>
                          <a:cs typeface="Andalus" pitchFamily="18" charset="-78"/>
                        </a:rPr>
                        <a:t>Clindamycin</a:t>
                      </a: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Bind to 50S ribosomal subunit</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Inhibit translocation</a:t>
                      </a: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954">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Chloramphenicol</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GB" sz="2400" b="1" kern="1200" dirty="0" smtClean="0">
                          <a:solidFill>
                            <a:schemeClr val="tx1"/>
                          </a:solidFill>
                          <a:latin typeface="Andalus" pitchFamily="18" charset="-78"/>
                          <a:ea typeface="+mn-ea"/>
                          <a:cs typeface="Andalus" pitchFamily="18" charset="-78"/>
                        </a:rPr>
                        <a:t>Inhibits prokaryotic peptidyltransferase</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928">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Streptomycin</a:t>
                      </a: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Bind to 30S subunit </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Inhibits initiation</a:t>
                      </a: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0288">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GB" sz="2400" b="1" kern="1200" dirty="0" smtClean="0">
                          <a:solidFill>
                            <a:schemeClr val="tx1"/>
                          </a:solidFill>
                          <a:latin typeface="Andalus" pitchFamily="18" charset="-78"/>
                          <a:ea typeface="+mn-ea"/>
                          <a:cs typeface="Andalus" pitchFamily="18" charset="-78"/>
                        </a:rPr>
                        <a:t>Tetracycline</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Bind to 30S subunit </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Prevents binding of aminoacyl-tRNA to mRNA ribosome complex</a:t>
                      </a:r>
                      <a:endParaRPr lang="en-GB" sz="2400" b="1" kern="1200" dirty="0" smtClean="0">
                        <a:solidFill>
                          <a:schemeClr val="tx1"/>
                        </a:solidFill>
                        <a:latin typeface="Andalus" pitchFamily="18" charset="-78"/>
                        <a:ea typeface="+mn-ea"/>
                        <a:cs typeface="Andalus" pitchFamily="18" charset="-78"/>
                      </a:endParaRP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954">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US" sz="2400" b="1" kern="1200" dirty="0" smtClean="0">
                          <a:solidFill>
                            <a:schemeClr val="tx1"/>
                          </a:solidFill>
                          <a:latin typeface="Andalus" pitchFamily="18" charset="-78"/>
                          <a:ea typeface="+mn-ea"/>
                          <a:cs typeface="Andalus" pitchFamily="18" charset="-78"/>
                        </a:rPr>
                        <a:t>Diphtheria toxin</a:t>
                      </a:r>
                      <a:endParaRPr lang="en-GB" sz="2400" b="1" kern="1200" dirty="0" smtClean="0">
                        <a:solidFill>
                          <a:schemeClr val="tx1"/>
                        </a:solidFill>
                        <a:latin typeface="Andalus" pitchFamily="18" charset="-78"/>
                        <a:ea typeface="+mn-ea"/>
                        <a:cs typeface="Andalus" pitchFamily="18" charset="-78"/>
                      </a:endParaRP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r>
                        <a:rPr lang="en-GB" sz="2400" b="1" kern="1200" dirty="0" smtClean="0">
                          <a:solidFill>
                            <a:schemeClr val="tx1"/>
                          </a:solidFill>
                          <a:latin typeface="Andalus" pitchFamily="18" charset="-78"/>
                          <a:ea typeface="+mn-ea"/>
                          <a:cs typeface="Andalus" pitchFamily="18" charset="-78"/>
                        </a:rPr>
                        <a:t>Inactivates eukaryotic EF-2, prevents translocation</a:t>
                      </a:r>
                    </a:p>
                    <a:p>
                      <a:pPr marL="0" marR="0" lvl="0" indent="0" algn="ctr" defTabSz="914400" rtl="0" eaLnBrk="1" fontAlgn="base" latinLnBrk="0" hangingPunct="1">
                        <a:lnSpc>
                          <a:spcPct val="85000"/>
                        </a:lnSpc>
                        <a:spcBef>
                          <a:spcPct val="0"/>
                        </a:spcBef>
                        <a:spcAft>
                          <a:spcPct val="0"/>
                        </a:spcAft>
                        <a:buClr>
                          <a:schemeClr val="tx2"/>
                        </a:buClr>
                        <a:buSzPct val="80000"/>
                        <a:buFont typeface="Wingdings" pitchFamily="2" charset="2"/>
                        <a:buNone/>
                        <a:tabLst/>
                        <a:defRPr/>
                      </a:pPr>
                      <a:endParaRPr lang="en-GB" sz="2400" b="1" kern="1200" dirty="0" smtClean="0">
                        <a:solidFill>
                          <a:schemeClr val="tx1"/>
                        </a:solidFill>
                        <a:latin typeface="Andalus" pitchFamily="18" charset="-78"/>
                        <a:ea typeface="+mn-ea"/>
                        <a:cs typeface="Andalus" pitchFamily="18" charset="-78"/>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smtClean="0">
                <a:solidFill>
                  <a:schemeClr val="tx1">
                    <a:lumMod val="95000"/>
                    <a:lumOff val="5000"/>
                  </a:schemeClr>
                </a:solidFill>
                <a:latin typeface="Andalus" pitchFamily="18" charset="-78"/>
                <a:cs typeface="Andalus" pitchFamily="18" charset="-78"/>
              </a:rPr>
              <a:t> </a:t>
            </a:r>
            <a:endParaRPr lang="en-US" sz="2400" dirty="0">
              <a:solidFill>
                <a:schemeClr val="tx1">
                  <a:lumMod val="95000"/>
                  <a:lumOff val="5000"/>
                </a:schemeClr>
              </a:solidFill>
              <a:latin typeface="Andalus" pitchFamily="18" charset="-78"/>
              <a:cs typeface="Andalus" pitchFamily="18" charset="-78"/>
            </a:endParaRPr>
          </a:p>
        </p:txBody>
      </p:sp>
      <p:sp>
        <p:nvSpPr>
          <p:cNvPr id="73731" name="Title 1"/>
          <p:cNvSpPr>
            <a:spLocks noGrp="1"/>
          </p:cNvSpPr>
          <p:nvPr>
            <p:ph type="title"/>
          </p:nvPr>
        </p:nvSpPr>
        <p:spPr>
          <a:xfrm>
            <a:off x="457200" y="457200"/>
            <a:ext cx="8229600" cy="838200"/>
          </a:xfrm>
        </p:spPr>
        <p:txBody>
          <a:bodyPr>
            <a:normAutofit/>
          </a:bodyPr>
          <a:lstStyle/>
          <a:p>
            <a:pPr algn="ctr">
              <a:defRPr/>
            </a:pPr>
            <a:r>
              <a:rPr lang="en-US" sz="3200" b="1" dirty="0" smtClean="0">
                <a:solidFill>
                  <a:schemeClr val="tx1">
                    <a:lumMod val="95000"/>
                    <a:lumOff val="5000"/>
                  </a:schemeClr>
                </a:solidFill>
                <a:latin typeface="Andalus" pitchFamily="18" charset="-78"/>
                <a:ea typeface="+mn-ea"/>
                <a:cs typeface="Andalus" pitchFamily="18" charset="-78"/>
              </a:rPr>
              <a:t>Action of Antibiotics </a:t>
            </a:r>
          </a:p>
        </p:txBody>
      </p:sp>
      <p:pic>
        <p:nvPicPr>
          <p:cNvPr id="5" name="Picture 2"/>
          <p:cNvPicPr>
            <a:picLocks noChangeAspect="1" noChangeArrowheads="1"/>
          </p:cNvPicPr>
          <p:nvPr/>
        </p:nvPicPr>
        <p:blipFill>
          <a:blip r:embed="rId2"/>
          <a:srcRect b="497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D98DBD-DA22-D9BA-473A-4CAB46821F96}"/>
              </a:ext>
            </a:extLst>
          </p:cNvPr>
          <p:cNvSpPr>
            <a:spLocks noGrp="1"/>
          </p:cNvSpPr>
          <p:nvPr>
            <p:ph type="title"/>
          </p:nvPr>
        </p:nvSpPr>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smtClean="0">
                <a:latin typeface="Andalus" panose="02020603050405020304" pitchFamily="18" charset="-78"/>
                <a:cs typeface="Andalus" panose="02020603050405020304" pitchFamily="18" charset="-78"/>
              </a:rPr>
              <a:t>Diagnosis</a:t>
            </a:r>
            <a:endParaRPr lang="en-US" altLang="en-US" sz="2800" dirty="0">
              <a:latin typeface="Andalus" panose="02020603050405020304" pitchFamily="18" charset="-78"/>
              <a:cs typeface="Andalus" panose="02020603050405020304" pitchFamily="18" charset="-78"/>
            </a:endParaRPr>
          </a:p>
          <a:p>
            <a:pPr algn="just">
              <a:lnSpc>
                <a:spcPct val="150000"/>
              </a:lnSpc>
            </a:pPr>
            <a:r>
              <a:rPr lang="en-US" altLang="en-US" sz="2800" dirty="0" smtClean="0">
                <a:latin typeface="Andalus" panose="02020603050405020304" pitchFamily="18" charset="-78"/>
                <a:cs typeface="Andalus" panose="02020603050405020304" pitchFamily="18" charset="-78"/>
              </a:rPr>
              <a:t>Education</a:t>
            </a:r>
          </a:p>
          <a:p>
            <a:pPr algn="just">
              <a:lnSpc>
                <a:spcPct val="150000"/>
              </a:lnSpc>
            </a:pPr>
            <a:r>
              <a:rPr lang="en-US" altLang="en-US" sz="2800" dirty="0" smtClean="0">
                <a:latin typeface="Andalus" panose="02020603050405020304" pitchFamily="18" charset="-78"/>
                <a:cs typeface="Andalus" panose="02020603050405020304" pitchFamily="18" charset="-78"/>
              </a:rPr>
              <a:t>Monitoring</a:t>
            </a:r>
            <a:endParaRPr lang="en-US" altLang="en-US" sz="2800" dirty="0">
              <a:latin typeface="Andalus" panose="02020603050405020304" pitchFamily="18" charset="-78"/>
              <a:cs typeface="Andalus" panose="02020603050405020304" pitchFamily="18" charset="-78"/>
            </a:endParaRPr>
          </a:p>
          <a:p>
            <a:pPr algn="just">
              <a:lnSpc>
                <a:spcPct val="150000"/>
              </a:lnSpc>
            </a:pPr>
            <a:r>
              <a:rPr lang="en-US" altLang="en-US" sz="2800" dirty="0" smtClean="0">
                <a:latin typeface="Andalus" panose="02020603050405020304" pitchFamily="18" charset="-78"/>
                <a:cs typeface="Andalus" panose="02020603050405020304" pitchFamily="18" charset="-78"/>
              </a:rPr>
              <a:t>Refer </a:t>
            </a:r>
            <a:r>
              <a:rPr lang="en-US" altLang="en-US" sz="2800" dirty="0">
                <a:latin typeface="Andalus" panose="02020603050405020304" pitchFamily="18" charset="-78"/>
                <a:cs typeface="Andalus" panose="02020603050405020304" pitchFamily="18" charset="-78"/>
              </a:rPr>
              <a:t>to Specialists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Tree>
    <p:extLst>
      <p:ext uri="{BB962C8B-B14F-4D97-AF65-F5344CB8AC3E}">
        <p14:creationId xmlns:p14="http://schemas.microsoft.com/office/powerpoint/2010/main" val="390117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028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228600" y="2195512"/>
            <a:ext cx="8705108" cy="1843088"/>
          </a:xfrm>
        </p:spPr>
        <p:txBody>
          <a:bodyPr rtlCol="0">
            <a:noAutofit/>
          </a:bodyPr>
          <a:lstStyle/>
          <a:p>
            <a:r>
              <a:rPr lang="en-US" sz="3600" dirty="0" smtClean="0">
                <a:solidFill>
                  <a:schemeClr val="bg1"/>
                </a:solidFill>
              </a:rPr>
              <a:t>1</a:t>
            </a:r>
            <a:r>
              <a:rPr lang="en-US" sz="3600" baseline="30000" dirty="0" smtClean="0">
                <a:solidFill>
                  <a:schemeClr val="bg1"/>
                </a:solidFill>
              </a:rPr>
              <a:t>st</a:t>
            </a:r>
            <a:r>
              <a:rPr lang="en-US" sz="3600" dirty="0" smtClean="0">
                <a:solidFill>
                  <a:schemeClr val="bg1"/>
                </a:solidFill>
              </a:rPr>
              <a:t> Year </a:t>
            </a:r>
            <a:r>
              <a:rPr lang="en-US" sz="3600" dirty="0">
                <a:solidFill>
                  <a:schemeClr val="bg1"/>
                </a:solidFill>
              </a:rPr>
              <a:t>MBBS </a:t>
            </a:r>
            <a:r>
              <a:rPr lang="en-US" dirty="0">
                <a:solidFill>
                  <a:schemeClr val="bg1"/>
                </a:solidFill>
              </a:rPr>
              <a:t/>
            </a:r>
            <a:br>
              <a:rPr lang="en-US" dirty="0">
                <a:solidFill>
                  <a:schemeClr val="bg1"/>
                </a:solidFill>
              </a:rPr>
            </a:br>
            <a:r>
              <a:rPr lang="en-US" sz="3600" dirty="0" smtClean="0">
                <a:solidFill>
                  <a:schemeClr val="bg1"/>
                </a:solidFill>
              </a:rPr>
              <a:t>Foundation Module</a:t>
            </a:r>
            <a:r>
              <a:rPr lang="en-GB" sz="3600" dirty="0">
                <a:solidFill>
                  <a:schemeClr val="bg1"/>
                </a:solidFill>
              </a:rPr>
              <a:t/>
            </a:r>
            <a:br>
              <a:rPr lang="en-GB" sz="3600" dirty="0">
                <a:solidFill>
                  <a:schemeClr val="bg1"/>
                </a:solidFill>
              </a:rPr>
            </a:br>
            <a:r>
              <a:rPr lang="en-GB" sz="3400" dirty="0">
                <a:solidFill>
                  <a:schemeClr val="bg1"/>
                </a:solidFill>
              </a:rPr>
              <a:t>Large Group Interactive Session (LGIS)</a:t>
            </a:r>
            <a:br>
              <a:rPr lang="en-GB" sz="3400" dirty="0">
                <a:solidFill>
                  <a:schemeClr val="bg1"/>
                </a:solidFill>
              </a:rPr>
            </a:br>
            <a:r>
              <a:rPr lang="en-GB" sz="3200" dirty="0" smtClean="0">
                <a:solidFill>
                  <a:schemeClr val="bg1"/>
                </a:solidFill>
              </a:rPr>
              <a:t>Translation </a:t>
            </a:r>
            <a:endParaRPr lang="en-US" sz="3200" dirty="0">
              <a:solidFill>
                <a:schemeClr val="accent4"/>
              </a:solidFill>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581400" y="228600"/>
            <a:ext cx="1981200" cy="1828801"/>
          </a:xfrm>
          <a:prstGeom prst="rect">
            <a:avLst/>
          </a:prstGeom>
          <a:noFill/>
          <a:ln w="9525">
            <a:noFill/>
            <a:miter lim="800000"/>
            <a:headEnd/>
            <a:tailEnd/>
          </a:ln>
        </p:spPr>
      </p:pic>
      <p:sp>
        <p:nvSpPr>
          <p:cNvPr id="7" name="Rectangle 6"/>
          <p:cNvSpPr/>
          <p:nvPr/>
        </p:nvSpPr>
        <p:spPr>
          <a:xfrm>
            <a:off x="6096000" y="5715000"/>
            <a:ext cx="2286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effectLst>
                  <a:outerShdw blurRad="38100" dist="38100" dir="2700000" algn="tl">
                    <a:srgbClr val="000000">
                      <a:alpha val="43137"/>
                    </a:srgbClr>
                  </a:outerShdw>
                </a:effectLst>
              </a:rPr>
              <a:t>Date:         </a:t>
            </a:r>
          </a:p>
          <a:p>
            <a:pPr algn="ctr"/>
            <a:r>
              <a:rPr lang="en-US" dirty="0">
                <a:solidFill>
                  <a:srgbClr val="7030A0"/>
                </a:solidFill>
                <a:effectLst>
                  <a:outerShdw blurRad="38100" dist="38100" dir="2700000" algn="tl">
                    <a:srgbClr val="000000">
                      <a:alpha val="43137"/>
                    </a:srgbClr>
                  </a:outerShdw>
                </a:effectLst>
              </a:rPr>
              <a:t>Date:        </a:t>
            </a:r>
          </a:p>
        </p:txBody>
      </p:sp>
      <p:sp>
        <p:nvSpPr>
          <p:cNvPr id="9" name="Subtitle 8"/>
          <p:cNvSpPr>
            <a:spLocks noGrp="1"/>
          </p:cNvSpPr>
          <p:nvPr>
            <p:ph type="subTitle" idx="1"/>
          </p:nvPr>
        </p:nvSpPr>
        <p:spPr/>
        <p:txBody>
          <a:bodyPr/>
          <a:lstStyle/>
          <a:p>
            <a:r>
              <a:rPr lang="en-US" dirty="0" smtClean="0"/>
              <a:t> </a:t>
            </a:r>
            <a:endParaRPr lang="en-US" dirty="0"/>
          </a:p>
        </p:txBody>
      </p:sp>
      <p:sp>
        <p:nvSpPr>
          <p:cNvPr id="10" name="Rectangle 9"/>
          <p:cNvSpPr/>
          <p:nvPr/>
        </p:nvSpPr>
        <p:spPr>
          <a:xfrm>
            <a:off x="533400" y="5715000"/>
            <a:ext cx="29718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effectLst>
                  <a:outerShdw blurRad="38100" dist="38100" dir="2700000" algn="tl">
                    <a:srgbClr val="000000">
                      <a:alpha val="43137"/>
                    </a:srgbClr>
                  </a:outerShdw>
                </a:effectLst>
              </a:rPr>
              <a:t>Dr. Aneela Jamil</a:t>
            </a:r>
            <a:endParaRPr lang="en-US" sz="2000" dirty="0">
              <a:solidFill>
                <a:srgbClr val="7030A0"/>
              </a:solidFill>
              <a:effectLst>
                <a:outerShdw blurRad="38100" dist="38100" dir="2700000" algn="tl">
                  <a:srgbClr val="000000">
                    <a:alpha val="43137"/>
                  </a:srgbClr>
                </a:outerShdw>
              </a:effectLst>
            </a:endParaRPr>
          </a:p>
          <a:p>
            <a:pPr algn="ctr"/>
            <a:r>
              <a:rPr lang="en-US" sz="2000" dirty="0" smtClean="0">
                <a:solidFill>
                  <a:srgbClr val="7030A0"/>
                </a:solidFill>
                <a:effectLst>
                  <a:outerShdw blurRad="38100" dist="38100" dir="2700000" algn="tl">
                    <a:srgbClr val="000000">
                      <a:alpha val="43137"/>
                    </a:srgbClr>
                  </a:outerShdw>
                </a:effectLst>
              </a:rPr>
              <a:t>Biochemistry Department</a:t>
            </a:r>
            <a:endParaRPr lang="en-US" sz="2000" dirty="0">
              <a:solidFill>
                <a:srgbClr val="7030A0"/>
              </a:solidFill>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p:txBody>
          <a:bodyPr/>
          <a:lstStyle/>
          <a:p>
            <a:pPr>
              <a:defRPr/>
            </a:pPr>
            <a:fld id="{1E3BFE8B-3643-4A16-B7A8-DC2B2F6255B3}" type="slidenum">
              <a:rPr lang="en-US" smtClean="0"/>
              <a:pPr>
                <a:defRPr/>
              </a:pPr>
              <a:t>3</a:t>
            </a:fld>
            <a:endParaRPr lang="en-US"/>
          </a:p>
        </p:txBody>
      </p:sp>
      <p:pic>
        <p:nvPicPr>
          <p:cNvPr id="11" name="Picture 10"/>
          <p:cNvPicPr>
            <a:picLocks noChangeAspect="1"/>
          </p:cNvPicPr>
          <p:nvPr/>
        </p:nvPicPr>
        <p:blipFill>
          <a:blip r:embed="rId3"/>
          <a:stretch>
            <a:fillRect/>
          </a:stretch>
        </p:blipFill>
        <p:spPr>
          <a:xfrm>
            <a:off x="3660297" y="5749763"/>
            <a:ext cx="2308315" cy="10736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64DFC-03FE-461B-18C2-CAB7DCC6A3E0}"/>
              </a:ext>
            </a:extLst>
          </p:cNvPr>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smtClean="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smtClean="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smtClean="0">
                <a:latin typeface="Andalus" panose="02020603050405020304" pitchFamily="18" charset="-78"/>
                <a:cs typeface="Andalus" panose="02020603050405020304" pitchFamily="18" charset="-78"/>
              </a:rPr>
              <a:t>identify genetic abnormalities </a:t>
            </a:r>
            <a:endParaRPr lang="en-US" altLang="en-US" sz="2400" dirty="0">
              <a:latin typeface="Andalus" panose="02020603050405020304" pitchFamily="18" charset="-78"/>
              <a:cs typeface="Andalus" panose="02020603050405020304" pitchFamily="18" charset="-78"/>
            </a:endParaRPr>
          </a:p>
          <a:p>
            <a:pPr algn="just"/>
            <a:r>
              <a:rPr lang="en-US" altLang="en-US" dirty="0" smtClean="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marL="0" indent="0" algn="just">
              <a:buNone/>
            </a:pPr>
            <a:r>
              <a:rPr lang="en-US" sz="2400" dirty="0" smtClean="0"/>
              <a:t> </a:t>
            </a:r>
            <a:endParaRPr lang="en-US" sz="2400"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7A259807-4E02-4090-954C-8862AE38006D}" type="slidenum">
              <a:rPr lang="en-US" smtClean="0"/>
              <a:pPr>
                <a:defRPr/>
              </a:pPr>
              <a:t>30</a:t>
            </a:fld>
            <a:endParaRPr lang="en-US"/>
          </a:p>
        </p:txBody>
      </p:sp>
    </p:spTree>
    <p:extLst>
      <p:ext uri="{BB962C8B-B14F-4D97-AF65-F5344CB8AC3E}">
        <p14:creationId xmlns:p14="http://schemas.microsoft.com/office/powerpoint/2010/main" val="1003524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 xmlns:a16="http://schemas.microsoft.com/office/drawing/2014/main" id="{3A9B65BA-AA02-07DB-52F5-74C703F7CEE2}"/>
              </a:ext>
            </a:extLst>
          </p:cNvPr>
          <p:cNvSpPr>
            <a:spLocks noGrp="1"/>
          </p:cNvSpPr>
          <p:nvPr>
            <p:ph sz="half" idx="1"/>
          </p:nvPr>
        </p:nvSpPr>
        <p:spPr>
          <a:xfrm>
            <a:off x="457200" y="1524000"/>
            <a:ext cx="4191000" cy="4906962"/>
          </a:xfrm>
        </p:spPr>
        <p:txBody>
          <a:bodyPr>
            <a:normAutofit fontScale="47500" lnSpcReduction="20000"/>
          </a:bodyPr>
          <a:lstStyle/>
          <a:p>
            <a:pPr marL="0" indent="0">
              <a:buNone/>
            </a:pPr>
            <a:r>
              <a:rPr lang="en-US" sz="4400" dirty="0"/>
              <a:t>Link: </a:t>
            </a:r>
            <a:r>
              <a:rPr lang="en-US" sz="4400" dirty="0" smtClean="0">
                <a:hlinkClick r:id="rId2"/>
              </a:rPr>
              <a:t>https://www.frontiersin.org/journals/microbiology/articles/10.3389/fmicb.2020.624830/full</a:t>
            </a:r>
            <a:endParaRPr lang="en-US" sz="4400" dirty="0" smtClean="0"/>
          </a:p>
          <a:p>
            <a:pPr marL="0" indent="0">
              <a:buNone/>
            </a:pPr>
            <a:endParaRPr lang="en-US" sz="4400" dirty="0" smtClean="0"/>
          </a:p>
          <a:p>
            <a:pPr marL="0" indent="0">
              <a:buNone/>
            </a:pPr>
            <a:endParaRPr lang="en-US" sz="4400" dirty="0"/>
          </a:p>
          <a:p>
            <a:pPr>
              <a:buNone/>
            </a:pPr>
            <a:r>
              <a:rPr lang="en-US" sz="3600" dirty="0"/>
              <a:t>Journal Name : </a:t>
            </a:r>
            <a:r>
              <a:rPr lang="en-US" sz="3600" dirty="0" smtClean="0"/>
              <a:t>Front. Microbiol</a:t>
            </a:r>
            <a:endParaRPr lang="en-US" sz="3600" dirty="0"/>
          </a:p>
          <a:p>
            <a:pPr marL="0" indent="0" algn="l">
              <a:buNone/>
            </a:pPr>
            <a:r>
              <a:rPr lang="en-US" sz="3600" dirty="0"/>
              <a:t> </a:t>
            </a:r>
          </a:p>
          <a:p>
            <a:pPr marL="0" indent="0">
              <a:buNone/>
            </a:pPr>
            <a:r>
              <a:rPr lang="en-US" sz="3600" dirty="0" smtClean="0"/>
              <a:t>Title: Coupled Transcription-Translation in Prokaryotes: An Old Couple With New</a:t>
            </a:r>
          </a:p>
          <a:p>
            <a:pPr marL="0" indent="0">
              <a:buNone/>
            </a:pPr>
            <a:endParaRPr lang="en-US" sz="3600" dirty="0" smtClean="0"/>
          </a:p>
          <a:p>
            <a:pPr marL="0" indent="0">
              <a:buNone/>
            </a:pPr>
            <a:endParaRPr lang="en-US" sz="3600" dirty="0"/>
          </a:p>
          <a:p>
            <a:pPr marL="0" indent="0">
              <a:buNone/>
            </a:pPr>
            <a:r>
              <a:rPr lang="en-US" sz="3600" dirty="0"/>
              <a:t>Author </a:t>
            </a:r>
            <a:r>
              <a:rPr lang="en-US" sz="3600" dirty="0" smtClean="0"/>
              <a:t>Name: Mikel Irastortza-Olaziregi, Orna Amster-Choder</a:t>
            </a:r>
            <a:endParaRPr lang="en-US" sz="3600" dirty="0"/>
          </a:p>
          <a:p>
            <a:pPr marL="0" indent="0">
              <a:buNone/>
            </a:pPr>
            <a:endParaRPr lang="en-US" dirty="0"/>
          </a:p>
        </p:txBody>
      </p:sp>
      <p:sp>
        <p:nvSpPr>
          <p:cNvPr id="4" name="Content Placeholder 3">
            <a:extLst>
              <a:ext uri="{FF2B5EF4-FFF2-40B4-BE49-F238E27FC236}">
                <a16:creationId xmlns="" xmlns:a16="http://schemas.microsoft.com/office/drawing/2014/main" id="{19F370F6-C32D-2F2E-BC26-CEB3F52C05CE}"/>
              </a:ext>
            </a:extLst>
          </p:cNvPr>
          <p:cNvSpPr>
            <a:spLocks noGrp="1"/>
          </p:cNvSpPr>
          <p:nvPr>
            <p:ph sz="half" idx="2"/>
          </p:nvPr>
        </p:nvSpPr>
        <p:spPr>
          <a:xfrm>
            <a:off x="4648200" y="1447800"/>
            <a:ext cx="4038600" cy="5105400"/>
          </a:xfrm>
        </p:spPr>
        <p:txBody>
          <a:bodyPr>
            <a:normAutofit fontScale="47500" lnSpcReduction="20000"/>
          </a:bodyPr>
          <a:lstStyle/>
          <a:p>
            <a:pPr algn="l">
              <a:lnSpc>
                <a:spcPts val="2250"/>
              </a:lnSpc>
              <a:spcBef>
                <a:spcPts val="2000"/>
              </a:spcBef>
              <a:spcAft>
                <a:spcPts val="1000"/>
              </a:spcAft>
              <a:buNone/>
            </a:pPr>
            <a:r>
              <a:rPr lang="en-US" sz="3300" b="0" i="0" dirty="0" smtClean="0">
                <a:solidFill>
                  <a:srgbClr val="995733"/>
                </a:solidFill>
                <a:effectLst/>
                <a:latin typeface="Cambria" panose="02040503050406030204" pitchFamily="18" charset="0"/>
              </a:rPr>
              <a:t>Abstract</a:t>
            </a:r>
            <a:endParaRPr lang="en-US" sz="3300" b="0" i="0" dirty="0">
              <a:solidFill>
                <a:srgbClr val="995733"/>
              </a:solidFill>
              <a:effectLst/>
              <a:latin typeface="Cambria" panose="02040503050406030204" pitchFamily="18" charset="0"/>
            </a:endParaRPr>
          </a:p>
          <a:p>
            <a:pPr algn="just">
              <a:spcBef>
                <a:spcPts val="2000"/>
              </a:spcBef>
              <a:spcAft>
                <a:spcPts val="2000"/>
              </a:spcAft>
            </a:pPr>
            <a:r>
              <a:rPr lang="en-US" sz="2500" dirty="0" smtClean="0"/>
              <a:t>Coupled transcription-translation (CTT) is a hallmark of prokaryotic gene expression. CTT occurs when ribosomes associate with and initiate translation of mRNAs whose transcription has not yet concluded, therefore forming “RNAP.mRNA.ribosome” complexes. CTT is a well-documented phenomenon that is involved in important gene regulation processes, such as attenuation and operon polarity. Despite the progress in our understanding of the cellular signals that coordinate CTT, certain aspects of its molecular architecture remain controversial. Additionally, new information on the spatial segregation between the transcriptional and the translational machineries in certain species, and on the capability of certain mRNAs to localize translation-independently, questions the unanimous occurrence of CTT. Furthermore, studies where transcription and translation were artificially uncoupled showed that transcription elongation can proceed in a translation-independent manner. Here, we review studies supporting the occurrence of CTT and findings questioning its extent, as well as discuss mechanisms that may explain both coupling and uncoupling, e.g., chromosome relocation and the involvement of cis- or trans-acting elements, such as small RNAs and RNA-binding proteins. These mechanisms impact RNA localization, stability, and translation. Understanding the two options by which genes can be expressed and their consequences should shed light on a new layer of control of bacterial transcripts fate.</a:t>
            </a:r>
            <a:endParaRPr lang="en-US" sz="2500" dirty="0"/>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31</a:t>
            </a:fld>
            <a:endParaRPr lang="en-US"/>
          </a:p>
        </p:txBody>
      </p:sp>
    </p:spTree>
    <p:extLst>
      <p:ext uri="{BB962C8B-B14F-4D97-AF65-F5344CB8AC3E}">
        <p14:creationId xmlns:p14="http://schemas.microsoft.com/office/powerpoint/2010/main" val="14642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smtClean="0">
                <a:latin typeface="Andalus" panose="02020603050405020304" pitchFamily="18" charset="-78"/>
                <a:cs typeface="Andalus" panose="02020603050405020304" pitchFamily="18" charset="-78"/>
              </a:rPr>
              <a:t>Appropriate information</a:t>
            </a:r>
          </a:p>
          <a:p>
            <a:pPr>
              <a:lnSpc>
                <a:spcPct val="150000"/>
              </a:lnSpc>
            </a:pPr>
            <a:r>
              <a:rPr lang="en-US" altLang="en-US" sz="2600" dirty="0" smtClean="0">
                <a:latin typeface="Andalus" panose="02020603050405020304" pitchFamily="18" charset="-78"/>
                <a:cs typeface="Andalus" panose="02020603050405020304" pitchFamily="18" charset="-78"/>
              </a:rPr>
              <a:t>Counselling </a:t>
            </a:r>
          </a:p>
          <a:p>
            <a:pPr>
              <a:lnSpc>
                <a:spcPct val="150000"/>
              </a:lnSpc>
            </a:pPr>
            <a:endParaRPr lang="en-US" altLang="en-US" sz="2600" dirty="0" smtClean="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6" name="Slide Number Placeholder 5">
            <a:extLst>
              <a:ext uri="{FF2B5EF4-FFF2-40B4-BE49-F238E27FC236}">
                <a16:creationId xmlns="" xmlns:a16="http://schemas.microsoft.com/office/drawing/2014/main" id="{9C51B170-B438-34AC-E96D-3B5425EB8215}"/>
              </a:ext>
            </a:extLst>
          </p:cNvPr>
          <p:cNvSpPr txBox="1">
            <a:spLocks/>
          </p:cNvSpPr>
          <p:nvPr/>
        </p:nvSpPr>
        <p:spPr>
          <a:xfrm>
            <a:off x="63246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dirty="0">
                <a:solidFill>
                  <a:schemeClr val="accent4"/>
                </a:solidFill>
              </a:rPr>
              <a:t>Spiral Integration</a:t>
            </a:r>
            <a:endParaRPr lang="en-US" dirty="0"/>
          </a:p>
        </p:txBody>
      </p:sp>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spTree>
    <p:extLst>
      <p:ext uri="{BB962C8B-B14F-4D97-AF65-F5344CB8AC3E}">
        <p14:creationId xmlns:p14="http://schemas.microsoft.com/office/powerpoint/2010/main" val="193855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err="1"/>
              <a:t>Tex</a:t>
            </a:r>
            <a:r>
              <a:rPr lang="en-GB" sz="2400" dirty="0" err="1"/>
              <a:t>tb</a:t>
            </a:r>
            <a:r>
              <a:rPr lang="en-US" sz="2400" dirty="0" err="1"/>
              <a:t>ook</a:t>
            </a:r>
            <a:r>
              <a:rPr lang="en-US" sz="2400" dirty="0"/>
              <a:t> of Biochemistry, Lippincott </a:t>
            </a:r>
            <a:r>
              <a:rPr lang="en-US" sz="2400" dirty="0" smtClean="0"/>
              <a:t>Illustrated Reviews 8</a:t>
            </a:r>
            <a:r>
              <a:rPr lang="en-US" sz="2400" baseline="30000" dirty="0" smtClean="0"/>
              <a:t>th</a:t>
            </a:r>
            <a:r>
              <a:rPr lang="en-US" sz="2400" dirty="0" smtClean="0"/>
              <a:t> </a:t>
            </a:r>
            <a:r>
              <a:rPr lang="en-US" sz="2400" dirty="0"/>
              <a:t>edition</a:t>
            </a:r>
            <a:r>
              <a:rPr lang="en-GB" sz="2400" dirty="0"/>
              <a:t>, chapter no. </a:t>
            </a:r>
            <a:r>
              <a:rPr lang="en-GB" sz="2400" dirty="0" smtClean="0"/>
              <a:t>32, </a:t>
            </a:r>
            <a:r>
              <a:rPr lang="en-GB" sz="2400" dirty="0"/>
              <a:t>page no. </a:t>
            </a:r>
            <a:r>
              <a:rPr lang="en-GB" sz="2400" smtClean="0"/>
              <a:t>885-910</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Tree>
    <p:extLst>
      <p:ext uri="{BB962C8B-B14F-4D97-AF65-F5344CB8AC3E}">
        <p14:creationId xmlns:p14="http://schemas.microsoft.com/office/powerpoint/2010/main" val="867726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D829B39B-E19B-4684-B84C-73DF500C59FE}" type="slidenum">
              <a:rPr lang="en-US" smtClean="0"/>
              <a:pPr>
                <a:defRPr/>
              </a:pPr>
              <a:t>34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922EB7-0C62-FF8B-5B61-151BBED603C0}"/>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Sequence of LGIS</a:t>
            </a:r>
          </a:p>
        </p:txBody>
      </p:sp>
      <p:sp>
        <p:nvSpPr>
          <p:cNvPr id="3" name="Content Placeholder 2">
            <a:extLst>
              <a:ext uri="{FF2B5EF4-FFF2-40B4-BE49-F238E27FC236}">
                <a16:creationId xmlns="" xmlns:a16="http://schemas.microsoft.com/office/drawing/2014/main" id="{917FDC9B-9EB4-7DD8-6FC1-658DE56DC4CD}"/>
              </a:ext>
            </a:extLst>
          </p:cNvPr>
          <p:cNvSpPr>
            <a:spLocks noGrp="1"/>
          </p:cNvSpPr>
          <p:nvPr>
            <p:ph idx="1"/>
          </p:nvPr>
        </p:nvSpPr>
        <p:spPr/>
        <p:txBody>
          <a:bodyPr>
            <a:normAutofit/>
          </a:bodyPr>
          <a:lstStyle/>
          <a:p>
            <a:r>
              <a:rPr lang="en-GB" sz="2400" dirty="0">
                <a:latin typeface="Andalus" pitchFamily="18" charset="-78"/>
                <a:cs typeface="Andalus" pitchFamily="18" charset="-78"/>
              </a:rPr>
              <a:t>Learning Objectives </a:t>
            </a:r>
          </a:p>
          <a:p>
            <a:r>
              <a:rPr lang="en-GB" sz="2400" dirty="0">
                <a:latin typeface="Andalus" pitchFamily="18" charset="-78"/>
                <a:cs typeface="Andalus" pitchFamily="18" charset="-78"/>
              </a:rPr>
              <a:t>Horizontal Integration </a:t>
            </a:r>
          </a:p>
          <a:p>
            <a:r>
              <a:rPr lang="en-GB" sz="2400" dirty="0">
                <a:latin typeface="Andalus" pitchFamily="18" charset="-78"/>
                <a:cs typeface="Andalus" pitchFamily="18" charset="-78"/>
              </a:rPr>
              <a:t>Core Concept </a:t>
            </a:r>
          </a:p>
          <a:p>
            <a:r>
              <a:rPr lang="en-GB" sz="2400" dirty="0">
                <a:latin typeface="Andalus" pitchFamily="18" charset="-78"/>
                <a:cs typeface="Andalus" pitchFamily="18" charset="-78"/>
              </a:rPr>
              <a:t>Vertical Integration </a:t>
            </a:r>
          </a:p>
          <a:p>
            <a:r>
              <a:rPr lang="en-GB" sz="2400" dirty="0">
                <a:latin typeface="Andalus" pitchFamily="18" charset="-78"/>
                <a:cs typeface="Andalus" pitchFamily="18" charset="-78"/>
              </a:rPr>
              <a:t>Spiral Integration </a:t>
            </a:r>
          </a:p>
          <a:p>
            <a:r>
              <a:rPr lang="en-GB" sz="2400" dirty="0">
                <a:latin typeface="Andalus" pitchFamily="18" charset="-78"/>
                <a:cs typeface="Andalus" pitchFamily="18" charset="-78"/>
              </a:rPr>
              <a:t>Learning Resources </a:t>
            </a:r>
            <a:endParaRPr lang="en-US" sz="2400" dirty="0">
              <a:latin typeface="Andalus" pitchFamily="18" charset="-78"/>
              <a:cs typeface="Andalus" pitchFamily="18" charset="-78"/>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spTree>
    <p:extLst>
      <p:ext uri="{BB962C8B-B14F-4D97-AF65-F5344CB8AC3E}">
        <p14:creationId xmlns:p14="http://schemas.microsoft.com/office/powerpoint/2010/main" val="229890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solidFill>
                  <a:schemeClr val="accent4">
                    <a:lumMod val="75000"/>
                  </a:schemeClr>
                </a:solidFill>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400" dirty="0" smtClean="0">
                <a:latin typeface="Andalus" pitchFamily="18" charset="-78"/>
                <a:cs typeface="Andalus" pitchFamily="18" charset="-78"/>
              </a:rPr>
              <a:t>At the end of this lecture students should be able to </a:t>
            </a:r>
          </a:p>
          <a:p>
            <a:pPr lvl="2" algn="just">
              <a:lnSpc>
                <a:spcPct val="150000"/>
              </a:lnSpc>
              <a:buFont typeface="Wingdings" pitchFamily="2" charset="2"/>
              <a:buChar char="Ø"/>
              <a:defRPr/>
            </a:pPr>
            <a:r>
              <a:rPr lang="en-US" dirty="0" smtClean="0">
                <a:latin typeface="Andalus" pitchFamily="18" charset="-78"/>
                <a:cs typeface="Andalus" pitchFamily="18" charset="-78"/>
              </a:rPr>
              <a:t>Explain process of Translation in prokaryotes and eukaryotes</a:t>
            </a:r>
          </a:p>
          <a:p>
            <a:pPr lvl="2" algn="just">
              <a:lnSpc>
                <a:spcPct val="150000"/>
              </a:lnSpc>
              <a:buFont typeface="Wingdings" pitchFamily="2" charset="2"/>
              <a:buChar char="Ø"/>
              <a:defRPr/>
            </a:pPr>
            <a:r>
              <a:rPr lang="en-US" dirty="0" smtClean="0">
                <a:latin typeface="Andalus" pitchFamily="18" charset="-78"/>
                <a:cs typeface="Andalus" pitchFamily="18" charset="-78"/>
              </a:rPr>
              <a:t>Describe posttranslational modifications</a:t>
            </a:r>
          </a:p>
          <a:p>
            <a:pPr lvl="2" algn="just">
              <a:lnSpc>
                <a:spcPct val="150000"/>
              </a:lnSpc>
              <a:buFont typeface="Wingdings" pitchFamily="2" charset="2"/>
              <a:buChar char="Ø"/>
              <a:defRPr/>
            </a:pPr>
            <a:r>
              <a:rPr lang="en-US" dirty="0" smtClean="0">
                <a:latin typeface="Andalus" pitchFamily="18" charset="-78"/>
                <a:cs typeface="Andalus" pitchFamily="18" charset="-78"/>
              </a:rPr>
              <a:t>Discuss related clinical disorders</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112049"/>
            <a:ext cx="7543800" cy="1207008"/>
          </a:xfrm>
        </p:spPr>
        <p:txBody>
          <a:bodyPr>
            <a:normAutofit/>
          </a:bodyPr>
          <a:lstStyle/>
          <a:p>
            <a:r>
              <a:rPr lang="en-US" sz="2400" b="1" spc="-75" dirty="0">
                <a:solidFill>
                  <a:srgbClr val="C00000"/>
                </a:solidFill>
              </a:rPr>
              <a:t> </a:t>
            </a:r>
            <a:r>
              <a:rPr lang="en-US" sz="3200" spc="-75" dirty="0">
                <a:solidFill>
                  <a:schemeClr val="accent4"/>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95775" y="2057400"/>
            <a:ext cx="5824025" cy="4052015"/>
          </a:xfrm>
          <a:prstGeom prst="rect">
            <a:avLst/>
          </a:prstGeom>
          <a:noFill/>
        </p:spPr>
      </p:pic>
      <p:graphicFrame>
        <p:nvGraphicFramePr>
          <p:cNvPr id="7" name="Diagram 6"/>
          <p:cNvGraphicFramePr/>
          <p:nvPr>
            <p:extLst>
              <p:ext uri="{D42A27DB-BD31-4B8C-83A1-F6EECF244321}">
                <p14:modId xmlns:p14="http://schemas.microsoft.com/office/powerpoint/2010/main" val="2630088106"/>
              </p:ext>
            </p:extLst>
          </p:nvPr>
        </p:nvGraphicFramePr>
        <p:xfrm>
          <a:off x="5943600" y="1647483"/>
          <a:ext cx="3179239" cy="4600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54054" y="511205"/>
            <a:ext cx="1065368" cy="992210"/>
          </a:xfrm>
          <a:prstGeom prst="rect">
            <a:avLst/>
          </a:prstGeom>
        </p:spPr>
      </p:pic>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Tree>
    <p:extLst>
      <p:ext uri="{BB962C8B-B14F-4D97-AF65-F5344CB8AC3E}">
        <p14:creationId xmlns:p14="http://schemas.microsoft.com/office/powerpoint/2010/main" val="10913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02D6F26-F326-3FF0-92A1-6EEFC2CB6E71}"/>
              </a:ext>
            </a:extLst>
          </p:cNvPr>
          <p:cNvSpPr>
            <a:spLocks noGrp="1"/>
          </p:cNvSpPr>
          <p:nvPr>
            <p:ph idx="1"/>
          </p:nvPr>
        </p:nvSpPr>
        <p:spPr>
          <a:xfrm>
            <a:off x="2438400" y="1676400"/>
            <a:ext cx="6934200" cy="1752601"/>
          </a:xfrm>
        </p:spPr>
        <p:txBody>
          <a:bodyPr>
            <a:normAutofit fontScale="92500" lnSpcReduction="10000"/>
          </a:bodyPr>
          <a:lstStyle/>
          <a:p>
            <a:endParaRPr lang="en-US" dirty="0"/>
          </a:p>
          <a:p>
            <a:endParaRPr lang="en-US" dirty="0"/>
          </a:p>
          <a:p>
            <a:pPr marL="0" indent="0">
              <a:buNone/>
            </a:pPr>
            <a:r>
              <a:rPr lang="en-US" sz="4300" dirty="0">
                <a:solidFill>
                  <a:schemeClr val="accent4"/>
                </a:solidFill>
              </a:rPr>
              <a:t>Horizontal Integration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extLst>
      <p:ext uri="{BB962C8B-B14F-4D97-AF65-F5344CB8AC3E}">
        <p14:creationId xmlns:p14="http://schemas.microsoft.com/office/powerpoint/2010/main" val="397095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smtClean="0">
                <a:solidFill>
                  <a:schemeClr val="accent4">
                    <a:lumMod val="75000"/>
                  </a:schemeClr>
                </a:solidFill>
                <a:latin typeface="Andalus" pitchFamily="18" charset="-78"/>
                <a:cs typeface="Andalus" pitchFamily="18" charset="-78"/>
              </a:rPr>
              <a:t>Anatomical &amp; Physiological Aspects</a:t>
            </a:r>
            <a:r>
              <a:rPr lang="en-US" sz="4000" dirty="0" smtClean="0">
                <a:latin typeface="Andalus" pitchFamily="18" charset="-78"/>
                <a:cs typeface="Andalus" pitchFamily="18" charset="-78"/>
              </a:rPr>
              <a:t> </a:t>
            </a:r>
            <a:endParaRPr lang="en-US" sz="4000" dirty="0">
              <a:latin typeface="Andalus" pitchFamily="18" charset="-78"/>
              <a:cs typeface="Andalus" pitchFamily="18" charset="-78"/>
            </a:endParaRP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p:txBody>
          <a:bodyPr>
            <a:normAutofit/>
          </a:bodyPr>
          <a:lstStyle/>
          <a:p>
            <a:pPr>
              <a:buNone/>
            </a:pPr>
            <a:r>
              <a:rPr lang="en-US" sz="2400" dirty="0" smtClean="0"/>
              <a:t> </a:t>
            </a:r>
            <a:endParaRPr lang="en-US" sz="2400" dirty="0"/>
          </a:p>
        </p:txBody>
      </p:sp>
      <p:pic>
        <p:nvPicPr>
          <p:cNvPr id="11" name="Picture 6" descr="Human Cell Nucleus Stock Photos, Pictures &amp; Royalty-Free Images - iStock"/>
          <p:cNvPicPr>
            <a:picLocks noChangeAspect="1" noChangeArrowheads="1"/>
          </p:cNvPicPr>
          <p:nvPr/>
        </p:nvPicPr>
        <p:blipFill>
          <a:blip r:embed="rId2"/>
          <a:srcRect/>
          <a:stretch>
            <a:fillRect/>
          </a:stretch>
        </p:blipFill>
        <p:spPr bwMode="auto">
          <a:xfrm>
            <a:off x="1143000" y="1371601"/>
            <a:ext cx="6934200" cy="4953000"/>
          </a:xfrm>
          <a:prstGeom prst="rect">
            <a:avLst/>
          </a:prstGeom>
          <a:noFill/>
        </p:spPr>
      </p:pic>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spTree>
    <p:extLst>
      <p:ext uri="{BB962C8B-B14F-4D97-AF65-F5344CB8AC3E}">
        <p14:creationId xmlns:p14="http://schemas.microsoft.com/office/powerpoint/2010/main" val="268324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smtClean="0">
                <a:solidFill>
                  <a:schemeClr val="accent4">
                    <a:lumMod val="75000"/>
                  </a:schemeClr>
                </a:solidFill>
                <a:latin typeface="Andalus" pitchFamily="18" charset="-78"/>
                <a:cs typeface="Andalus" pitchFamily="18" charset="-78"/>
              </a:rPr>
              <a:t>Anatomical &amp; Physiological Aspects</a:t>
            </a:r>
            <a:r>
              <a:rPr lang="en-US" sz="4000" dirty="0" smtClean="0">
                <a:latin typeface="Andalus" pitchFamily="18" charset="-78"/>
                <a:cs typeface="Andalus" pitchFamily="18" charset="-78"/>
              </a:rPr>
              <a:t> </a:t>
            </a:r>
            <a:endParaRPr lang="en-US" sz="4000" dirty="0">
              <a:latin typeface="Andalus" pitchFamily="18" charset="-78"/>
              <a:cs typeface="Andalus" pitchFamily="18" charset="-78"/>
            </a:endParaRP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p:txBody>
          <a:bodyPr>
            <a:normAutofit/>
          </a:bodyPr>
          <a:lstStyle/>
          <a:p>
            <a:pPr algn="just">
              <a:buNone/>
            </a:pPr>
            <a:endParaRPr lang="en-US" altLang="en-US" sz="2800" b="1" u="sng" dirty="0" smtClean="0">
              <a:latin typeface="Andalus" panose="02020603050405020304" pitchFamily="18" charset="-78"/>
              <a:cs typeface="Andalus" panose="02020603050405020304" pitchFamily="18" charset="-78"/>
            </a:endParaRPr>
          </a:p>
          <a:p>
            <a:pPr>
              <a:lnSpc>
                <a:spcPct val="150000"/>
              </a:lnSpc>
            </a:pPr>
            <a:r>
              <a:rPr lang="en-US" sz="2400" dirty="0" smtClean="0">
                <a:latin typeface="Andalus" pitchFamily="18" charset="-78"/>
                <a:cs typeface="Andalus" pitchFamily="18" charset="-78"/>
              </a:rPr>
              <a:t>Control center of cell </a:t>
            </a:r>
          </a:p>
          <a:p>
            <a:pPr>
              <a:lnSpc>
                <a:spcPct val="150000"/>
              </a:lnSpc>
            </a:pPr>
            <a:r>
              <a:rPr lang="en-US" sz="2400" dirty="0" smtClean="0">
                <a:latin typeface="Andalus" pitchFamily="18" charset="-78"/>
                <a:cs typeface="Andalus" pitchFamily="18" charset="-78"/>
              </a:rPr>
              <a:t>Contains genetic material</a:t>
            </a:r>
          </a:p>
          <a:p>
            <a:pPr lvl="3">
              <a:lnSpc>
                <a:spcPct val="150000"/>
              </a:lnSpc>
              <a:buFont typeface="Wingdings" pitchFamily="2" charset="2"/>
              <a:buChar char="Ø"/>
            </a:pPr>
            <a:r>
              <a:rPr lang="en-US" sz="2400" dirty="0" smtClean="0">
                <a:latin typeface="Andalus" pitchFamily="18" charset="-78"/>
                <a:cs typeface="Andalus" pitchFamily="18" charset="-78"/>
              </a:rPr>
              <a:t>Cell division </a:t>
            </a:r>
          </a:p>
          <a:p>
            <a:pPr lvl="3">
              <a:lnSpc>
                <a:spcPct val="150000"/>
              </a:lnSpc>
              <a:buFont typeface="Wingdings" pitchFamily="2" charset="2"/>
              <a:buChar char="Ø"/>
            </a:pPr>
            <a:r>
              <a:rPr lang="en-US" sz="2400" dirty="0" smtClean="0">
                <a:latin typeface="Andalus" pitchFamily="18" charset="-78"/>
                <a:cs typeface="Andalus" pitchFamily="18" charset="-78"/>
              </a:rPr>
              <a:t>Heredity  </a:t>
            </a:r>
          </a:p>
          <a:p>
            <a:pPr algn="just"/>
            <a:endParaRPr lang="en-US" altLang="en-US" sz="2400" dirty="0" smtClean="0">
              <a:latin typeface="Andalus" panose="02020603050405020304" pitchFamily="18" charset="-78"/>
              <a:cs typeface="Andalus" panose="02020603050405020304" pitchFamily="18" charset="-78"/>
            </a:endParaRPr>
          </a:p>
          <a:p>
            <a:endParaRPr lang="en-US" sz="2400"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Tree>
    <p:extLst>
      <p:ext uri="{BB962C8B-B14F-4D97-AF65-F5344CB8AC3E}">
        <p14:creationId xmlns:p14="http://schemas.microsoft.com/office/powerpoint/2010/main" val="2683241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5257</TotalTime>
  <Words>637</Words>
  <Application>Microsoft Office PowerPoint</Application>
  <PresentationFormat>On-screen Show (4:3)</PresentationFormat>
  <Paragraphs>198</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Andalus</vt:lpstr>
      <vt:lpstr>Arial</vt:lpstr>
      <vt:lpstr>Arial Black</vt:lpstr>
      <vt:lpstr>Britannic Bold</vt:lpstr>
      <vt:lpstr>Calibri</vt:lpstr>
      <vt:lpstr>Cambria</vt:lpstr>
      <vt:lpstr>Times New Roman</vt:lpstr>
      <vt:lpstr>Wingdings</vt:lpstr>
      <vt:lpstr>Office Theme</vt:lpstr>
      <vt:lpstr>PowerPoint Presentation</vt:lpstr>
      <vt:lpstr>Motto                   Vision; The Dream/Tomorrow</vt:lpstr>
      <vt:lpstr>1st Year MBBS  Foundation Module Large Group Interactive Session (LGIS) Translation </vt:lpstr>
      <vt:lpstr>Sequence of LGIS</vt:lpstr>
      <vt:lpstr>PowerPoint Presentation</vt:lpstr>
      <vt:lpstr> Professor Umar Model of  Integrated Lecture </vt:lpstr>
      <vt:lpstr>PowerPoint Presentation</vt:lpstr>
      <vt:lpstr>Anatomical &amp; Physiological Aspects </vt:lpstr>
      <vt:lpstr>Anatomical &amp; Physiological Aspects </vt:lpstr>
      <vt:lpstr>PowerPoint Presentation</vt:lpstr>
      <vt:lpstr>Translation </vt:lpstr>
      <vt:lpstr>Translation </vt:lpstr>
      <vt:lpstr>Genetic Code  </vt:lpstr>
      <vt:lpstr>Translation Components Required  </vt:lpstr>
      <vt:lpstr>Translation Components Required  </vt:lpstr>
      <vt:lpstr>Translation Components Required  </vt:lpstr>
      <vt:lpstr>Translation Wobble Hypothesis </vt:lpstr>
      <vt:lpstr>Translation</vt:lpstr>
      <vt:lpstr>Initiation </vt:lpstr>
      <vt:lpstr>Initiation </vt:lpstr>
      <vt:lpstr>Elongation </vt:lpstr>
      <vt:lpstr>Elongation </vt:lpstr>
      <vt:lpstr>Elongation </vt:lpstr>
      <vt:lpstr>Termination</vt:lpstr>
      <vt:lpstr>Posttranslational Modification </vt:lpstr>
      <vt:lpstr>PowerPoint Presentation</vt:lpstr>
      <vt:lpstr>Action of Antibiotics </vt:lpstr>
      <vt:lpstr>Action of Antibiotics </vt:lpstr>
      <vt:lpstr>Family Medicine</vt:lpstr>
      <vt:lpstr>Artificial Intelligence</vt:lpstr>
      <vt:lpstr>Suggested Research Article</vt:lpstr>
      <vt:lpstr>Bioethics</vt:lpstr>
      <vt:lpstr>Learning Resources</vt:lpstr>
      <vt:lpstr>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RKY</cp:lastModifiedBy>
  <cp:revision>437</cp:revision>
  <dcterms:created xsi:type="dcterms:W3CDTF">2019-11-22T16:50:55Z</dcterms:created>
  <dcterms:modified xsi:type="dcterms:W3CDTF">2025-01-21T11:26:29Z</dcterms:modified>
</cp:coreProperties>
</file>