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20" r:id="rId1"/>
  </p:sldMasterIdLst>
  <p:notesMasterIdLst>
    <p:notesMasterId r:id="rId37"/>
  </p:notesMasterIdLst>
  <p:handoutMasterIdLst>
    <p:handoutMasterId r:id="rId38"/>
  </p:handoutMasterIdLst>
  <p:sldIdLst>
    <p:sldId id="340" r:id="rId2"/>
    <p:sldId id="405" r:id="rId3"/>
    <p:sldId id="341" r:id="rId4"/>
    <p:sldId id="593" r:id="rId5"/>
    <p:sldId id="511" r:id="rId6"/>
    <p:sldId id="512" r:id="rId7"/>
    <p:sldId id="575" r:id="rId8"/>
    <p:sldId id="594" r:id="rId9"/>
    <p:sldId id="626" r:id="rId10"/>
    <p:sldId id="576" r:id="rId11"/>
    <p:sldId id="625" r:id="rId12"/>
    <p:sldId id="628" r:id="rId13"/>
    <p:sldId id="666" r:id="rId14"/>
    <p:sldId id="667" r:id="rId15"/>
    <p:sldId id="652" r:id="rId16"/>
    <p:sldId id="653" r:id="rId17"/>
    <p:sldId id="654" r:id="rId18"/>
    <p:sldId id="655" r:id="rId19"/>
    <p:sldId id="656" r:id="rId20"/>
    <p:sldId id="658" r:id="rId21"/>
    <p:sldId id="659" r:id="rId22"/>
    <p:sldId id="660" r:id="rId23"/>
    <p:sldId id="661" r:id="rId24"/>
    <p:sldId id="662" r:id="rId25"/>
    <p:sldId id="663" r:id="rId26"/>
    <p:sldId id="664" r:id="rId27"/>
    <p:sldId id="665" r:id="rId28"/>
    <p:sldId id="587" r:id="rId29"/>
    <p:sldId id="668" r:id="rId30"/>
    <p:sldId id="612" r:id="rId31"/>
    <p:sldId id="613" r:id="rId32"/>
    <p:sldId id="624" r:id="rId33"/>
    <p:sldId id="611" r:id="rId34"/>
    <p:sldId id="562" r:id="rId35"/>
    <p:sldId id="41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29" autoAdjust="0"/>
    <p:restoredTop sz="95179" autoAdjust="0"/>
  </p:normalViewPr>
  <p:slideViewPr>
    <p:cSldViewPr>
      <p:cViewPr varScale="1">
        <p:scale>
          <a:sx n="46" d="100"/>
          <a:sy n="46" d="100"/>
        </p:scale>
        <p:origin x="119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itchFamily="34" charset="0"/>
            </a:rPr>
            <a:t>Servic</a:t>
          </a:r>
          <a:r>
            <a:rPr lang="en-US" dirty="0">
              <a:latin typeface="Arial Black"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t>
        <a:bodyPr/>
        <a:lstStyle/>
        <a:p>
          <a:endParaRPr lang="en-US"/>
        </a:p>
      </dgm:t>
    </dgm:pt>
    <dgm:pt modelId="{B6B6B41B-120B-4968-AB6A-FC6E7C8EF3C0}" type="pres">
      <dgm:prSet presAssocID="{DACAB5BA-B8B4-4D66-8B11-1D02259E020B}" presName="gear1srcNode" presStyleLbl="node1" presStyleIdx="0" presStyleCnt="3"/>
      <dgm:spPr/>
      <dgm:t>
        <a:bodyPr/>
        <a:lstStyle/>
        <a:p>
          <a:endParaRPr lang="en-US"/>
        </a:p>
      </dgm:t>
    </dgm:pt>
    <dgm:pt modelId="{8BC64EA7-2794-42B6-96C9-F39A52CB985A}" type="pres">
      <dgm:prSet presAssocID="{DACAB5BA-B8B4-4D66-8B11-1D02259E020B}" presName="gear1dstNode" presStyleLbl="node1" presStyleIdx="0" presStyleCnt="3"/>
      <dgm:spPr/>
      <dgm:t>
        <a:bodyPr/>
        <a:lstStyle/>
        <a:p>
          <a:endParaRPr lang="en-US"/>
        </a:p>
      </dgm:t>
    </dgm:pt>
    <dgm:pt modelId="{93300324-D62F-4E58-B882-734182BDB462}" type="pres">
      <dgm:prSet presAssocID="{663C1E13-76F9-4B70-A2F2-CA23180743CE}" presName="gear2" presStyleLbl="node1" presStyleIdx="1" presStyleCnt="3">
        <dgm:presLayoutVars>
          <dgm:chMax val="1"/>
          <dgm:bulletEnabled val="1"/>
        </dgm:presLayoutVars>
      </dgm:prSet>
      <dgm:spPr/>
      <dgm:t>
        <a:bodyPr/>
        <a:lstStyle/>
        <a:p>
          <a:endParaRPr lang="en-US"/>
        </a:p>
      </dgm:t>
    </dgm:pt>
    <dgm:pt modelId="{B9330EE9-43E4-4FD4-8144-E92B1DD0FCDF}" type="pres">
      <dgm:prSet presAssocID="{663C1E13-76F9-4B70-A2F2-CA23180743CE}" presName="gear2srcNode" presStyleLbl="node1" presStyleIdx="1" presStyleCnt="3"/>
      <dgm:spPr/>
      <dgm:t>
        <a:bodyPr/>
        <a:lstStyle/>
        <a:p>
          <a:endParaRPr lang="en-US"/>
        </a:p>
      </dgm:t>
    </dgm:pt>
    <dgm:pt modelId="{4822A78E-EAEC-401F-941A-3A84E13E2357}" type="pres">
      <dgm:prSet presAssocID="{663C1E13-76F9-4B70-A2F2-CA23180743CE}" presName="gear2dstNode" presStyleLbl="node1" presStyleIdx="1" presStyleCnt="3"/>
      <dgm:spPr/>
      <dgm:t>
        <a:bodyPr/>
        <a:lstStyle/>
        <a:p>
          <a:endParaRPr lang="en-US"/>
        </a:p>
      </dgm:t>
    </dgm:pt>
    <dgm:pt modelId="{59EDF28D-6C67-49D0-B5A1-DE5C3CBA2292}" type="pres">
      <dgm:prSet presAssocID="{399ACE2F-90C5-48B1-9E65-700A32562848}" presName="gear3" presStyleLbl="node1" presStyleIdx="2" presStyleCnt="3"/>
      <dgm:spPr/>
      <dgm:t>
        <a:bodyPr/>
        <a:lstStyle/>
        <a:p>
          <a:endParaRPr lang="en-US"/>
        </a:p>
      </dgm:t>
    </dgm:pt>
    <dgm:pt modelId="{23DC08E4-3725-4448-BFFF-1CCEA2F2987E}" type="pres">
      <dgm:prSet presAssocID="{399ACE2F-90C5-48B1-9E65-700A32562848}" presName="gear3tx" presStyleLbl="node1" presStyleIdx="2" presStyleCnt="3">
        <dgm:presLayoutVars>
          <dgm:chMax val="1"/>
          <dgm:bulletEnabled val="1"/>
        </dgm:presLayoutVars>
      </dgm:prSet>
      <dgm:spPr/>
      <dgm:t>
        <a:bodyPr/>
        <a:lstStyle/>
        <a:p>
          <a:endParaRPr lang="en-US"/>
        </a:p>
      </dgm:t>
    </dgm:pt>
    <dgm:pt modelId="{7D3EFDB4-E5D1-439A-86D8-1FCF80D959BA}" type="pres">
      <dgm:prSet presAssocID="{399ACE2F-90C5-48B1-9E65-700A32562848}" presName="gear3srcNode" presStyleLbl="node1" presStyleIdx="2" presStyleCnt="3"/>
      <dgm:spPr/>
      <dgm:t>
        <a:bodyPr/>
        <a:lstStyle/>
        <a:p>
          <a:endParaRPr lang="en-US"/>
        </a:p>
      </dgm:t>
    </dgm:pt>
    <dgm:pt modelId="{9815588C-16D0-4475-B64C-847FC87C8C32}" type="pres">
      <dgm:prSet presAssocID="{399ACE2F-90C5-48B1-9E65-700A32562848}" presName="gear3dstNode" presStyleLbl="node1" presStyleIdx="2" presStyleCnt="3"/>
      <dgm:spPr/>
      <dgm:t>
        <a:bodyPr/>
        <a:lstStyle/>
        <a:p>
          <a:endParaRPr lang="en-US"/>
        </a:p>
      </dgm:t>
    </dgm:pt>
    <dgm:pt modelId="{398423B3-DD54-4226-99D7-017EFC1488DF}" type="pres">
      <dgm:prSet presAssocID="{23718C41-0A1F-40BF-86BE-8A5476EC271E}" presName="connector1" presStyleLbl="sibTrans2D1" presStyleIdx="0" presStyleCnt="3"/>
      <dgm:spPr/>
      <dgm:t>
        <a:bodyPr/>
        <a:lstStyle/>
        <a:p>
          <a:endParaRPr lang="en-US"/>
        </a:p>
      </dgm:t>
    </dgm:pt>
    <dgm:pt modelId="{6DF3A3A0-5919-4E69-80DD-61760D6340A0}" type="pres">
      <dgm:prSet presAssocID="{188C389E-9423-41DE-9C5E-D4A7E95C7E62}" presName="connector2" presStyleLbl="sibTrans2D1" presStyleIdx="1" presStyleCnt="3"/>
      <dgm:spPr/>
      <dgm:t>
        <a:bodyPr/>
        <a:lstStyle/>
        <a:p>
          <a:endParaRPr lang="en-US"/>
        </a:p>
      </dgm:t>
    </dgm:pt>
    <dgm:pt modelId="{A09CEA93-9338-4361-A5E6-CF85B6019F5A}" type="pres">
      <dgm:prSet presAssocID="{DA82EADB-2721-42A0-95EA-F9B5521A38A6}" presName="connector3" presStyleLbl="sibTrans2D1" presStyleIdx="2" presStyleCnt="3"/>
      <dgm:spPr/>
      <dgm:t>
        <a:bodyPr/>
        <a:lstStyle/>
        <a:p>
          <a:endParaRPr lang="en-US"/>
        </a:p>
      </dgm:t>
    </dgm:pt>
  </dgm:ptLst>
  <dgm:cxnLst>
    <dgm:cxn modelId="{0A31D815-D077-4866-A600-165E070A2D6F}" type="presOf" srcId="{F9CEBA05-2F10-437E-89B2-54F4D9FAF478}" destId="{5ED88519-AC6C-4AA3-B76D-812B93A167E4}" srcOrd="0" destOrd="0" presId="urn:microsoft.com/office/officeart/2005/8/layout/gear1#1"/>
    <dgm:cxn modelId="{4A9FFF58-7BC4-4C65-9759-C9C669FC2B76}" type="presOf" srcId="{DACAB5BA-B8B4-4D66-8B11-1D02259E020B}" destId="{B6B6B41B-120B-4968-AB6A-FC6E7C8EF3C0}" srcOrd="1"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A0416A29-364E-458C-90C5-1284F3C404E9}" type="presOf" srcId="{663C1E13-76F9-4B70-A2F2-CA23180743CE}" destId="{4822A78E-EAEC-401F-941A-3A84E13E2357}" srcOrd="2"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5990A8E9-7068-4CD0-BDC1-650288BAF401}" type="presOf" srcId="{663C1E13-76F9-4B70-A2F2-CA23180743CE}" destId="{B9330EE9-43E4-4FD4-8144-E92B1DD0FCDF}" srcOrd="1" destOrd="0" presId="urn:microsoft.com/office/officeart/2005/8/layout/gear1#1"/>
    <dgm:cxn modelId="{E633DDFA-2095-473F-876E-4E0B2BFEEFF6}" type="presOf" srcId="{23718C41-0A1F-40BF-86BE-8A5476EC271E}" destId="{398423B3-DD54-4226-99D7-017EFC1488DF}" srcOrd="0" destOrd="0" presId="urn:microsoft.com/office/officeart/2005/8/layout/gear1#1"/>
    <dgm:cxn modelId="{EEB57BF3-C8C3-4D26-B720-6A2822B576FB}" type="presOf" srcId="{399ACE2F-90C5-48B1-9E65-700A32562848}" destId="{9815588C-16D0-4475-B64C-847FC87C8C32}" srcOrd="3" destOrd="0" presId="urn:microsoft.com/office/officeart/2005/8/layout/gear1#1"/>
    <dgm:cxn modelId="{0C255DF6-A053-4031-BF78-2222755ED1B9}" type="presOf" srcId="{663C1E13-76F9-4B70-A2F2-CA23180743CE}" destId="{93300324-D62F-4E58-B882-734182BDB462}" srcOrd="0" destOrd="0" presId="urn:microsoft.com/office/officeart/2005/8/layout/gear1#1"/>
    <dgm:cxn modelId="{EC63EEBE-12D9-4B46-A3D6-28286309B01D}" type="presOf" srcId="{DACAB5BA-B8B4-4D66-8B11-1D02259E020B}" destId="{87622A90-D0D8-4EA3-BC0D-D537801AF2B1}" srcOrd="0" destOrd="0" presId="urn:microsoft.com/office/officeart/2005/8/layout/gear1#1"/>
    <dgm:cxn modelId="{CD461FA2-0710-4EF6-AA5F-BD774C121CA7}" type="presOf" srcId="{399ACE2F-90C5-48B1-9E65-700A32562848}" destId="{7D3EFDB4-E5D1-439A-86D8-1FCF80D959BA}" srcOrd="2"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9A0FA2F0-3016-4FA6-B4C5-E56783E79BCF}" type="presOf" srcId="{399ACE2F-90C5-48B1-9E65-700A32562848}" destId="{59EDF28D-6C67-49D0-B5A1-DE5C3CBA2292}" srcOrd="0" destOrd="0" presId="urn:microsoft.com/office/officeart/2005/8/layout/gear1#1"/>
    <dgm:cxn modelId="{8DEEF35F-B436-4B54-B7F8-F04A2A69F5A6}" type="presOf" srcId="{188C389E-9423-41DE-9C5E-D4A7E95C7E62}" destId="{6DF3A3A0-5919-4E69-80DD-61760D6340A0}" srcOrd="0" destOrd="0" presId="urn:microsoft.com/office/officeart/2005/8/layout/gear1#1"/>
    <dgm:cxn modelId="{ED902FCE-FC6D-4D59-A8C3-CAA6A78FCEEC}" type="presOf" srcId="{399ACE2F-90C5-48B1-9E65-700A32562848}" destId="{23DC08E4-3725-4448-BFFF-1CCEA2F2987E}" srcOrd="1" destOrd="0" presId="urn:microsoft.com/office/officeart/2005/8/layout/gear1#1"/>
    <dgm:cxn modelId="{E4A97E14-7D05-4D68-BAE4-4AC1811FFA38}" type="presOf" srcId="{DA82EADB-2721-42A0-95EA-F9B5521A38A6}" destId="{A09CEA93-9338-4361-A5E6-CF85B6019F5A}" srcOrd="0" destOrd="0" presId="urn:microsoft.com/office/officeart/2005/8/layout/gear1#1"/>
    <dgm:cxn modelId="{17623212-9C52-4B97-A93F-581E50A0EE7B}" type="presOf" srcId="{DACAB5BA-B8B4-4D66-8B11-1D02259E020B}" destId="{8BC64EA7-2794-42B6-96C9-F39A52CB985A}" srcOrd="2" destOrd="0" presId="urn:microsoft.com/office/officeart/2005/8/layout/gear1#1"/>
    <dgm:cxn modelId="{1C705BF0-F7A3-4A41-98DE-5AA498EC2268}" type="presParOf" srcId="{5ED88519-AC6C-4AA3-B76D-812B93A167E4}" destId="{87622A90-D0D8-4EA3-BC0D-D537801AF2B1}" srcOrd="0" destOrd="0" presId="urn:microsoft.com/office/officeart/2005/8/layout/gear1#1"/>
    <dgm:cxn modelId="{5266FA23-4487-4733-8F43-10B4A20688EF}" type="presParOf" srcId="{5ED88519-AC6C-4AA3-B76D-812B93A167E4}" destId="{B6B6B41B-120B-4968-AB6A-FC6E7C8EF3C0}" srcOrd="1" destOrd="0" presId="urn:microsoft.com/office/officeart/2005/8/layout/gear1#1"/>
    <dgm:cxn modelId="{23C721C6-4DD1-49A5-A0CC-65BFB64A7E75}" type="presParOf" srcId="{5ED88519-AC6C-4AA3-B76D-812B93A167E4}" destId="{8BC64EA7-2794-42B6-96C9-F39A52CB985A}" srcOrd="2" destOrd="0" presId="urn:microsoft.com/office/officeart/2005/8/layout/gear1#1"/>
    <dgm:cxn modelId="{08D4CDD4-CF96-43E9-B573-3FB26B41DE0C}" type="presParOf" srcId="{5ED88519-AC6C-4AA3-B76D-812B93A167E4}" destId="{93300324-D62F-4E58-B882-734182BDB462}" srcOrd="3" destOrd="0" presId="urn:microsoft.com/office/officeart/2005/8/layout/gear1#1"/>
    <dgm:cxn modelId="{0C03EB2A-BA9F-4177-9C0D-A92A2D112A1E}" type="presParOf" srcId="{5ED88519-AC6C-4AA3-B76D-812B93A167E4}" destId="{B9330EE9-43E4-4FD4-8144-E92B1DD0FCDF}" srcOrd="4" destOrd="0" presId="urn:microsoft.com/office/officeart/2005/8/layout/gear1#1"/>
    <dgm:cxn modelId="{B7789E63-81C6-41C0-A5D9-387B1A51717B}" type="presParOf" srcId="{5ED88519-AC6C-4AA3-B76D-812B93A167E4}" destId="{4822A78E-EAEC-401F-941A-3A84E13E2357}" srcOrd="5" destOrd="0" presId="urn:microsoft.com/office/officeart/2005/8/layout/gear1#1"/>
    <dgm:cxn modelId="{830F74C4-09BC-4E6A-ABCE-5808A3EAE773}" type="presParOf" srcId="{5ED88519-AC6C-4AA3-B76D-812B93A167E4}" destId="{59EDF28D-6C67-49D0-B5A1-DE5C3CBA2292}" srcOrd="6" destOrd="0" presId="urn:microsoft.com/office/officeart/2005/8/layout/gear1#1"/>
    <dgm:cxn modelId="{92E21763-77DE-4C9D-A499-28DE0AED0A6E}" type="presParOf" srcId="{5ED88519-AC6C-4AA3-B76D-812B93A167E4}" destId="{23DC08E4-3725-4448-BFFF-1CCEA2F2987E}" srcOrd="7" destOrd="0" presId="urn:microsoft.com/office/officeart/2005/8/layout/gear1#1"/>
    <dgm:cxn modelId="{E00C3D16-7BB4-47D7-9337-A6DC556836A3}" type="presParOf" srcId="{5ED88519-AC6C-4AA3-B76D-812B93A167E4}" destId="{7D3EFDB4-E5D1-439A-86D8-1FCF80D959BA}" srcOrd="8" destOrd="0" presId="urn:microsoft.com/office/officeart/2005/8/layout/gear1#1"/>
    <dgm:cxn modelId="{B1A8B9D7-A8F9-4D92-9BB0-4672EC454C94}" type="presParOf" srcId="{5ED88519-AC6C-4AA3-B76D-812B93A167E4}" destId="{9815588C-16D0-4475-B64C-847FC87C8C32}" srcOrd="9" destOrd="0" presId="urn:microsoft.com/office/officeart/2005/8/layout/gear1#1"/>
    <dgm:cxn modelId="{FFB249CB-C123-4064-A0AD-BE7A0B9EF2A4}" type="presParOf" srcId="{5ED88519-AC6C-4AA3-B76D-812B93A167E4}" destId="{398423B3-DD54-4226-99D7-017EFC1488DF}" srcOrd="10" destOrd="0" presId="urn:microsoft.com/office/officeart/2005/8/layout/gear1#1"/>
    <dgm:cxn modelId="{00DCB96D-7544-4E39-9DB2-EC33C479AC4C}" type="presParOf" srcId="{5ED88519-AC6C-4AA3-B76D-812B93A167E4}" destId="{6DF3A3A0-5919-4E69-80DD-61760D6340A0}" srcOrd="11" destOrd="0" presId="urn:microsoft.com/office/officeart/2005/8/layout/gear1#1"/>
    <dgm:cxn modelId="{A941BE95-AD73-4534-949E-F30171D085E1}"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327E98-1E10-4206-B57E-F81244DDD533}"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en-US"/>
        </a:p>
      </dgm:t>
    </dgm:pt>
    <dgm:pt modelId="{47648B2A-33ED-4028-B2F3-B4F524D3762B}">
      <dgm:prSet phldrT="[Text]" custT="1"/>
      <dgm:spPr/>
      <dgm:t>
        <a:bodyPr/>
        <a:lstStyle/>
        <a:p>
          <a:r>
            <a:rPr lang="en-US" sz="1400" dirty="0"/>
            <a:t>60%</a:t>
          </a:r>
        </a:p>
        <a:p>
          <a:r>
            <a:rPr lang="en-US" sz="1400" dirty="0"/>
            <a:t>Core Subject</a:t>
          </a:r>
        </a:p>
      </dgm:t>
    </dgm:pt>
    <dgm:pt modelId="{D64B3BA1-266D-481E-B80B-3DF7FD909DF0}" type="parTrans" cxnId="{A95F06A7-F804-4132-957F-5832CF2EE004}">
      <dgm:prSet/>
      <dgm:spPr/>
      <dgm:t>
        <a:bodyPr/>
        <a:lstStyle/>
        <a:p>
          <a:endParaRPr lang="en-US"/>
        </a:p>
      </dgm:t>
    </dgm:pt>
    <dgm:pt modelId="{76EC814A-35FA-41ED-B10A-236B26825BA7}" type="sibTrans" cxnId="{A95F06A7-F804-4132-957F-5832CF2EE004}">
      <dgm:prSet/>
      <dgm:spPr/>
      <dgm:t>
        <a:bodyPr/>
        <a:lstStyle/>
        <a:p>
          <a:endParaRPr lang="en-US"/>
        </a:p>
      </dgm:t>
    </dgm:pt>
    <dgm:pt modelId="{121F74F1-FDD4-4EA8-A5BE-6B67F4871C5A}">
      <dgm:prSet phldrT="[Text]" custT="1"/>
      <dgm:spPr/>
      <dgm:t>
        <a:bodyPr/>
        <a:lstStyle/>
        <a:p>
          <a:r>
            <a:rPr lang="en-US" sz="1100" b="1" dirty="0">
              <a:solidFill>
                <a:schemeClr val="bg1"/>
              </a:solidFill>
            </a:rPr>
            <a:t>20%</a:t>
          </a:r>
        </a:p>
        <a:p>
          <a:r>
            <a:rPr lang="en-US" sz="1100" b="1" dirty="0">
              <a:solidFill>
                <a:schemeClr val="bg1"/>
              </a:solidFill>
            </a:rPr>
            <a:t>Horizontal</a:t>
          </a:r>
        </a:p>
        <a:p>
          <a:r>
            <a:rPr lang="en-US" sz="1100" b="1" dirty="0">
              <a:solidFill>
                <a:schemeClr val="bg1"/>
              </a:solidFill>
            </a:rPr>
            <a:t>Integration</a:t>
          </a:r>
        </a:p>
        <a:p>
          <a:r>
            <a:rPr lang="en-US" sz="1100" b="1" dirty="0">
              <a:solidFill>
                <a:schemeClr val="bg1"/>
              </a:solidFill>
            </a:rPr>
            <a:t>Physiology</a:t>
          </a:r>
        </a:p>
        <a:p>
          <a:r>
            <a:rPr lang="en-US" sz="1100" b="1" dirty="0">
              <a:solidFill>
                <a:schemeClr val="bg1"/>
              </a:solidFill>
            </a:rPr>
            <a:t> Anatomy</a:t>
          </a:r>
        </a:p>
        <a:p>
          <a:endParaRPr lang="en-US" sz="1050" b="1" dirty="0">
            <a:solidFill>
              <a:schemeClr val="bg1"/>
            </a:solidFill>
          </a:endParaRPr>
        </a:p>
      </dgm:t>
    </dgm:pt>
    <dgm:pt modelId="{10B33A64-CE0E-4D57-A46F-A3C1B642720B}" type="parTrans" cxnId="{DC8754B7-DCE5-4767-ACEF-E999F750C368}">
      <dgm:prSet/>
      <dgm:spPr/>
      <dgm:t>
        <a:bodyPr/>
        <a:lstStyle/>
        <a:p>
          <a:endParaRPr lang="en-US"/>
        </a:p>
      </dgm:t>
    </dgm:pt>
    <dgm:pt modelId="{D1B6DC8B-AABB-428C-BA6F-DF069B929066}" type="sibTrans" cxnId="{DC8754B7-DCE5-4767-ACEF-E999F750C368}">
      <dgm:prSet/>
      <dgm:spPr/>
      <dgm:t>
        <a:bodyPr/>
        <a:lstStyle/>
        <a:p>
          <a:endParaRPr lang="en-US" dirty="0"/>
        </a:p>
      </dgm:t>
    </dgm:pt>
    <dgm:pt modelId="{B6E0A33C-945C-4182-8BDD-143F429DB44A}">
      <dgm:prSet phldrT="[Text]" custT="1"/>
      <dgm:spPr/>
      <dgm:t>
        <a:bodyPr/>
        <a:lstStyle/>
        <a:p>
          <a:r>
            <a:rPr lang="en-US" sz="1200" b="1" dirty="0">
              <a:solidFill>
                <a:schemeClr val="bg1"/>
              </a:solidFill>
            </a:rPr>
            <a:t>8%</a:t>
          </a:r>
        </a:p>
        <a:p>
          <a:r>
            <a:rPr lang="en-US" sz="1200" b="1" dirty="0">
              <a:solidFill>
                <a:schemeClr val="bg1"/>
              </a:solidFill>
            </a:rPr>
            <a:t>Vertical Integration</a:t>
          </a:r>
        </a:p>
        <a:p>
          <a:r>
            <a:rPr lang="en-US" sz="1200" b="1" dirty="0">
              <a:solidFill>
                <a:schemeClr val="bg1"/>
              </a:solidFill>
            </a:rPr>
            <a:t>Pathology</a:t>
          </a:r>
        </a:p>
        <a:p>
          <a:r>
            <a:rPr lang="en-US" sz="1200" b="1" dirty="0">
              <a:solidFill>
                <a:schemeClr val="bg1"/>
              </a:solidFill>
            </a:rPr>
            <a:t>Pharmacolog</a:t>
          </a:r>
          <a:r>
            <a:rPr lang="en-US" sz="1000" b="1" dirty="0">
              <a:solidFill>
                <a:schemeClr val="bg1"/>
              </a:solidFill>
            </a:rPr>
            <a:t>y</a:t>
          </a:r>
        </a:p>
      </dgm:t>
    </dgm:pt>
    <dgm:pt modelId="{B5331A6F-01D6-4644-B888-4B5645F13CE6}" type="parTrans" cxnId="{396A80D6-17D5-4D69-9D59-445694BF0D8E}">
      <dgm:prSet/>
      <dgm:spPr/>
      <dgm:t>
        <a:bodyPr/>
        <a:lstStyle/>
        <a:p>
          <a:endParaRPr lang="en-US"/>
        </a:p>
      </dgm:t>
    </dgm:pt>
    <dgm:pt modelId="{9B5ED3AA-8E83-460F-B86F-44104E144176}" type="sibTrans" cxnId="{396A80D6-17D5-4D69-9D59-445694BF0D8E}">
      <dgm:prSet/>
      <dgm:spPr/>
      <dgm:t>
        <a:bodyPr/>
        <a:lstStyle/>
        <a:p>
          <a:endParaRPr lang="en-US"/>
        </a:p>
      </dgm:t>
    </dgm:pt>
    <dgm:pt modelId="{4AEA9772-498B-4A7D-8FBC-65C72E5384FE}">
      <dgm:prSet phldrT="[Text]"/>
      <dgm:spPr/>
      <dgm:t>
        <a:bodyPr/>
        <a:lstStyle/>
        <a:p>
          <a:r>
            <a:rPr lang="en-US" b="1" dirty="0">
              <a:solidFill>
                <a:schemeClr val="bg1"/>
              </a:solidFill>
            </a:rPr>
            <a:t>7%</a:t>
          </a:r>
        </a:p>
        <a:p>
          <a:r>
            <a:rPr lang="en-US" b="1" dirty="0">
              <a:solidFill>
                <a:schemeClr val="bg1"/>
              </a:solidFill>
            </a:rPr>
            <a:t>Vertical Integration</a:t>
          </a:r>
        </a:p>
        <a:p>
          <a:r>
            <a:rPr lang="en-US" b="1" dirty="0">
              <a:solidFill>
                <a:schemeClr val="bg1"/>
              </a:solidFill>
            </a:rPr>
            <a:t>Clinical Integration </a:t>
          </a:r>
        </a:p>
      </dgm:t>
    </dgm:pt>
    <dgm:pt modelId="{06D8DAA3-4439-4E9F-A039-E909B9F94479}" type="parTrans" cxnId="{5FCD7FB6-D736-4581-AD08-E8F35A843627}">
      <dgm:prSet/>
      <dgm:spPr/>
      <dgm:t>
        <a:bodyPr/>
        <a:lstStyle/>
        <a:p>
          <a:endParaRPr lang="en-US"/>
        </a:p>
      </dgm:t>
    </dgm:pt>
    <dgm:pt modelId="{0C62EB7E-D4E0-49F5-BBB6-50EB39F6A944}" type="sibTrans" cxnId="{5FCD7FB6-D736-4581-AD08-E8F35A843627}">
      <dgm:prSet/>
      <dgm:spPr/>
      <dgm:t>
        <a:bodyPr/>
        <a:lstStyle/>
        <a:p>
          <a:endParaRPr lang="en-US"/>
        </a:p>
      </dgm:t>
    </dgm:pt>
    <dgm:pt modelId="{45F05D4F-6A7F-4BA7-940D-874B1B917549}">
      <dgm:prSet phldrT="[Text]" custT="1"/>
      <dgm:spPr/>
      <dgm:t>
        <a:bodyPr/>
        <a:lstStyle/>
        <a:p>
          <a:endParaRPr lang="en-US" sz="1050" b="1" dirty="0">
            <a:solidFill>
              <a:schemeClr val="tx1"/>
            </a:solidFill>
          </a:endParaRPr>
        </a:p>
        <a:p>
          <a:r>
            <a:rPr lang="en-US" sz="1050" b="1" dirty="0">
              <a:solidFill>
                <a:schemeClr val="bg1"/>
              </a:solidFill>
            </a:rPr>
            <a:t>5%</a:t>
          </a:r>
        </a:p>
        <a:p>
          <a:r>
            <a:rPr lang="en-US" sz="1050" b="1" dirty="0">
              <a:solidFill>
                <a:schemeClr val="bg1"/>
              </a:solidFill>
            </a:rPr>
            <a:t>Vertical Integration</a:t>
          </a:r>
        </a:p>
        <a:p>
          <a:r>
            <a:rPr lang="en-US" sz="1050" b="1" dirty="0">
              <a:solidFill>
                <a:schemeClr val="bg1"/>
              </a:solidFill>
            </a:rPr>
            <a:t>Research, Professionalism</a:t>
          </a:r>
        </a:p>
        <a:p>
          <a:r>
            <a:rPr lang="en-US" sz="1050" b="1" dirty="0">
              <a:solidFill>
                <a:schemeClr val="bg1"/>
              </a:solidFill>
            </a:rPr>
            <a:t>Ethics </a:t>
          </a:r>
        </a:p>
        <a:p>
          <a:r>
            <a:rPr lang="en-US" sz="1050" b="1" dirty="0">
              <a:solidFill>
                <a:schemeClr val="bg1"/>
              </a:solidFill>
            </a:rPr>
            <a:t>Digital library</a:t>
          </a:r>
        </a:p>
        <a:p>
          <a:r>
            <a:rPr lang="en-US" sz="900" b="1" dirty="0">
              <a:solidFill>
                <a:schemeClr val="tx1"/>
              </a:solidFill>
            </a:rPr>
            <a:t> </a:t>
          </a:r>
        </a:p>
      </dgm:t>
    </dgm:pt>
    <dgm:pt modelId="{EE9BDDB5-AB92-4FD3-9B7F-C659B48A0E17}" type="parTrans" cxnId="{E00CBB8F-0744-4E6B-95C1-E802B639B1DB}">
      <dgm:prSet/>
      <dgm:spPr/>
      <dgm:t>
        <a:bodyPr/>
        <a:lstStyle/>
        <a:p>
          <a:endParaRPr lang="en-US"/>
        </a:p>
      </dgm:t>
    </dgm:pt>
    <dgm:pt modelId="{2F69F2EB-6FFF-456F-A0F5-2947C5CE39EF}" type="sibTrans" cxnId="{E00CBB8F-0744-4E6B-95C1-E802B639B1DB}">
      <dgm:prSet/>
      <dgm:spPr/>
      <dgm:t>
        <a:bodyPr/>
        <a:lstStyle/>
        <a:p>
          <a:endParaRPr lang="en-US"/>
        </a:p>
      </dgm:t>
    </dgm:pt>
    <dgm:pt modelId="{67A1F69E-C926-4175-8EF0-EC9E8AFA4B46}" type="pres">
      <dgm:prSet presAssocID="{C3327E98-1E10-4206-B57E-F81244DDD533}" presName="diagram" presStyleCnt="0">
        <dgm:presLayoutVars>
          <dgm:dir/>
          <dgm:resizeHandles val="exact"/>
        </dgm:presLayoutVars>
      </dgm:prSet>
      <dgm:spPr/>
      <dgm:t>
        <a:bodyPr/>
        <a:lstStyle/>
        <a:p>
          <a:endParaRPr lang="en-US"/>
        </a:p>
      </dgm:t>
    </dgm:pt>
    <dgm:pt modelId="{5138205C-F2A8-496C-8DCF-600DE54D6393}" type="pres">
      <dgm:prSet presAssocID="{47648B2A-33ED-4028-B2F3-B4F524D3762B}" presName="node" presStyleLbl="node1" presStyleIdx="0" presStyleCnt="5" custScaleY="135552">
        <dgm:presLayoutVars>
          <dgm:bulletEnabled val="1"/>
        </dgm:presLayoutVars>
      </dgm:prSet>
      <dgm:spPr/>
      <dgm:t>
        <a:bodyPr/>
        <a:lstStyle/>
        <a:p>
          <a:endParaRPr lang="en-US"/>
        </a:p>
      </dgm:t>
    </dgm:pt>
    <dgm:pt modelId="{D808AEBB-F837-44E3-A146-4769901CB08D}" type="pres">
      <dgm:prSet presAssocID="{76EC814A-35FA-41ED-B10A-236B26825BA7}" presName="sibTrans" presStyleLbl="sibTrans2D1" presStyleIdx="0" presStyleCnt="4" custScaleX="165807" custScaleY="100001" custLinFactNeighborX="14147" custLinFactNeighborY="-7073"/>
      <dgm:spPr/>
      <dgm:t>
        <a:bodyPr/>
        <a:lstStyle/>
        <a:p>
          <a:endParaRPr lang="en-US"/>
        </a:p>
      </dgm:t>
    </dgm:pt>
    <dgm:pt modelId="{13B78F93-9E80-4755-A323-9689D8DECC57}" type="pres">
      <dgm:prSet presAssocID="{76EC814A-35FA-41ED-B10A-236B26825BA7}" presName="connectorText" presStyleLbl="sibTrans2D1" presStyleIdx="0" presStyleCnt="4"/>
      <dgm:spPr/>
      <dgm:t>
        <a:bodyPr/>
        <a:lstStyle/>
        <a:p>
          <a:endParaRPr lang="en-US"/>
        </a:p>
      </dgm:t>
    </dgm:pt>
    <dgm:pt modelId="{6D0BBEBF-42DC-4E79-A91E-A668B3BA1989}" type="pres">
      <dgm:prSet presAssocID="{121F74F1-FDD4-4EA8-A5BE-6B67F4871C5A}" presName="node" presStyleLbl="node1" presStyleIdx="1" presStyleCnt="5" custScaleX="126402" custScaleY="166464">
        <dgm:presLayoutVars>
          <dgm:bulletEnabled val="1"/>
        </dgm:presLayoutVars>
      </dgm:prSet>
      <dgm:spPr/>
      <dgm:t>
        <a:bodyPr/>
        <a:lstStyle/>
        <a:p>
          <a:endParaRPr lang="en-US"/>
        </a:p>
      </dgm:t>
    </dgm:pt>
    <dgm:pt modelId="{05F2F4A8-DCB8-4DEF-AC3F-2211663DBAB6}" type="pres">
      <dgm:prSet presAssocID="{D1B6DC8B-AABB-428C-BA6F-DF069B929066}" presName="sibTrans" presStyleLbl="sibTrans2D1" presStyleIdx="1" presStyleCnt="4" custAng="320823" custScaleX="157879" custScaleY="108637"/>
      <dgm:spPr/>
      <dgm:t>
        <a:bodyPr/>
        <a:lstStyle/>
        <a:p>
          <a:endParaRPr lang="en-US"/>
        </a:p>
      </dgm:t>
    </dgm:pt>
    <dgm:pt modelId="{E2C657F6-1940-4324-875D-FF2FE954D413}" type="pres">
      <dgm:prSet presAssocID="{D1B6DC8B-AABB-428C-BA6F-DF069B929066}" presName="connectorText" presStyleLbl="sibTrans2D1" presStyleIdx="1" presStyleCnt="4"/>
      <dgm:spPr/>
      <dgm:t>
        <a:bodyPr/>
        <a:lstStyle/>
        <a:p>
          <a:endParaRPr lang="en-US"/>
        </a:p>
      </dgm:t>
    </dgm:pt>
    <dgm:pt modelId="{A0F5D903-B3E5-42A8-AF88-F76845A333BE}" type="pres">
      <dgm:prSet presAssocID="{B6E0A33C-945C-4182-8BDD-143F429DB44A}" presName="node" presStyleLbl="node1" presStyleIdx="2" presStyleCnt="5" custScaleY="162588">
        <dgm:presLayoutVars>
          <dgm:bulletEnabled val="1"/>
        </dgm:presLayoutVars>
      </dgm:prSet>
      <dgm:spPr/>
      <dgm:t>
        <a:bodyPr/>
        <a:lstStyle/>
        <a:p>
          <a:endParaRPr lang="en-US"/>
        </a:p>
      </dgm:t>
    </dgm:pt>
    <dgm:pt modelId="{6C154956-750C-4CBF-BB94-422A3BEF206B}" type="pres">
      <dgm:prSet presAssocID="{9B5ED3AA-8E83-460F-B86F-44104E144176}" presName="sibTrans" presStyleLbl="sibTrans2D1" presStyleIdx="2" presStyleCnt="4" custScaleX="149447" custScaleY="92748" custLinFactNeighborX="-2660" custLinFactNeighborY="5166"/>
      <dgm:spPr/>
      <dgm:t>
        <a:bodyPr/>
        <a:lstStyle/>
        <a:p>
          <a:endParaRPr lang="en-US"/>
        </a:p>
      </dgm:t>
    </dgm:pt>
    <dgm:pt modelId="{687127F3-6656-4F8F-8088-466EFD2A454B}" type="pres">
      <dgm:prSet presAssocID="{9B5ED3AA-8E83-460F-B86F-44104E144176}" presName="connectorText" presStyleLbl="sibTrans2D1" presStyleIdx="2" presStyleCnt="4"/>
      <dgm:spPr/>
      <dgm:t>
        <a:bodyPr/>
        <a:lstStyle/>
        <a:p>
          <a:endParaRPr lang="en-US"/>
        </a:p>
      </dgm:t>
    </dgm:pt>
    <dgm:pt modelId="{78B8B8C7-C92F-49B8-8D20-06D427A8A2FA}" type="pres">
      <dgm:prSet presAssocID="{4AEA9772-498B-4A7D-8FBC-65C72E5384FE}" presName="node" presStyleLbl="node1" presStyleIdx="3" presStyleCnt="5" custScaleY="170346" custLinFactNeighborX="-18407" custLinFactNeighborY="4224">
        <dgm:presLayoutVars>
          <dgm:bulletEnabled val="1"/>
        </dgm:presLayoutVars>
      </dgm:prSet>
      <dgm:spPr/>
      <dgm:t>
        <a:bodyPr/>
        <a:lstStyle/>
        <a:p>
          <a:endParaRPr lang="en-US"/>
        </a:p>
      </dgm:t>
    </dgm:pt>
    <dgm:pt modelId="{11F11881-67C4-464B-B2A0-7F15A4CA74F3}" type="pres">
      <dgm:prSet presAssocID="{0C62EB7E-D4E0-49F5-BBB6-50EB39F6A944}" presName="sibTrans" presStyleLbl="sibTrans2D1" presStyleIdx="3" presStyleCnt="4" custAng="21514828" custScaleX="191906" custScaleY="117993" custLinFactNeighborX="2898" custLinFactNeighborY="7502"/>
      <dgm:spPr/>
      <dgm:t>
        <a:bodyPr/>
        <a:lstStyle/>
        <a:p>
          <a:endParaRPr lang="en-US"/>
        </a:p>
      </dgm:t>
    </dgm:pt>
    <dgm:pt modelId="{25C0E271-EE96-401B-BC0B-7E56E305D9C1}" type="pres">
      <dgm:prSet presAssocID="{0C62EB7E-D4E0-49F5-BBB6-50EB39F6A944}" presName="connectorText" presStyleLbl="sibTrans2D1" presStyleIdx="3" presStyleCnt="4"/>
      <dgm:spPr/>
      <dgm:t>
        <a:bodyPr/>
        <a:lstStyle/>
        <a:p>
          <a:endParaRPr lang="en-US"/>
        </a:p>
      </dgm:t>
    </dgm:pt>
    <dgm:pt modelId="{18343954-0F46-49EC-800A-08714300477C}" type="pres">
      <dgm:prSet presAssocID="{45F05D4F-6A7F-4BA7-940D-874B1B917549}" presName="node" presStyleLbl="node1" presStyleIdx="4" presStyleCnt="5" custScaleY="207382" custLinFactNeighborX="-15147" custLinFactNeighborY="5417">
        <dgm:presLayoutVars>
          <dgm:bulletEnabled val="1"/>
        </dgm:presLayoutVars>
      </dgm:prSet>
      <dgm:spPr/>
      <dgm:t>
        <a:bodyPr/>
        <a:lstStyle/>
        <a:p>
          <a:endParaRPr lang="en-US"/>
        </a:p>
      </dgm:t>
    </dgm:pt>
  </dgm:ptLst>
  <dgm:cxnLst>
    <dgm:cxn modelId="{A95F06A7-F804-4132-957F-5832CF2EE004}" srcId="{C3327E98-1E10-4206-B57E-F81244DDD533}" destId="{47648B2A-33ED-4028-B2F3-B4F524D3762B}" srcOrd="0" destOrd="0" parTransId="{D64B3BA1-266D-481E-B80B-3DF7FD909DF0}" sibTransId="{76EC814A-35FA-41ED-B10A-236B26825BA7}"/>
    <dgm:cxn modelId="{E00CBB8F-0744-4E6B-95C1-E802B639B1DB}" srcId="{C3327E98-1E10-4206-B57E-F81244DDD533}" destId="{45F05D4F-6A7F-4BA7-940D-874B1B917549}" srcOrd="4" destOrd="0" parTransId="{EE9BDDB5-AB92-4FD3-9B7F-C659B48A0E17}" sibTransId="{2F69F2EB-6FFF-456F-A0F5-2947C5CE39EF}"/>
    <dgm:cxn modelId="{3DCFBB28-5D60-491C-8050-F8A37137CF2F}" type="presOf" srcId="{47648B2A-33ED-4028-B2F3-B4F524D3762B}" destId="{5138205C-F2A8-496C-8DCF-600DE54D6393}" srcOrd="0" destOrd="0" presId="urn:microsoft.com/office/officeart/2005/8/layout/process5"/>
    <dgm:cxn modelId="{1E986EA1-AB28-48B4-92DC-4310DAD4EDD1}" type="presOf" srcId="{9B5ED3AA-8E83-460F-B86F-44104E144176}" destId="{6C154956-750C-4CBF-BB94-422A3BEF206B}" srcOrd="0" destOrd="0" presId="urn:microsoft.com/office/officeart/2005/8/layout/process5"/>
    <dgm:cxn modelId="{0456BD4D-3588-4238-9290-317F5BFF1837}" type="presOf" srcId="{9B5ED3AA-8E83-460F-B86F-44104E144176}" destId="{687127F3-6656-4F8F-8088-466EFD2A454B}" srcOrd="1" destOrd="0" presId="urn:microsoft.com/office/officeart/2005/8/layout/process5"/>
    <dgm:cxn modelId="{396A80D6-17D5-4D69-9D59-445694BF0D8E}" srcId="{C3327E98-1E10-4206-B57E-F81244DDD533}" destId="{B6E0A33C-945C-4182-8BDD-143F429DB44A}" srcOrd="2" destOrd="0" parTransId="{B5331A6F-01D6-4644-B888-4B5645F13CE6}" sibTransId="{9B5ED3AA-8E83-460F-B86F-44104E144176}"/>
    <dgm:cxn modelId="{9B7DE25F-5EC7-4B94-BBE7-06F0FB532B85}" type="presOf" srcId="{4AEA9772-498B-4A7D-8FBC-65C72E5384FE}" destId="{78B8B8C7-C92F-49B8-8D20-06D427A8A2FA}" srcOrd="0" destOrd="0" presId="urn:microsoft.com/office/officeart/2005/8/layout/process5"/>
    <dgm:cxn modelId="{FAD7EA2E-64AE-40B6-98DA-2C9FD9A4486A}" type="presOf" srcId="{C3327E98-1E10-4206-B57E-F81244DDD533}" destId="{67A1F69E-C926-4175-8EF0-EC9E8AFA4B46}" srcOrd="0" destOrd="0" presId="urn:microsoft.com/office/officeart/2005/8/layout/process5"/>
    <dgm:cxn modelId="{37A5556D-8225-4533-9185-67070B224864}" type="presOf" srcId="{76EC814A-35FA-41ED-B10A-236B26825BA7}" destId="{D808AEBB-F837-44E3-A146-4769901CB08D}" srcOrd="0" destOrd="0" presId="urn:microsoft.com/office/officeart/2005/8/layout/process5"/>
    <dgm:cxn modelId="{5FCD7FB6-D736-4581-AD08-E8F35A843627}" srcId="{C3327E98-1E10-4206-B57E-F81244DDD533}" destId="{4AEA9772-498B-4A7D-8FBC-65C72E5384FE}" srcOrd="3" destOrd="0" parTransId="{06D8DAA3-4439-4E9F-A039-E909B9F94479}" sibTransId="{0C62EB7E-D4E0-49F5-BBB6-50EB39F6A944}"/>
    <dgm:cxn modelId="{0832482B-3900-4773-8DB6-6B81F761C3BF}" type="presOf" srcId="{76EC814A-35FA-41ED-B10A-236B26825BA7}" destId="{13B78F93-9E80-4755-A323-9689D8DECC57}" srcOrd="1" destOrd="0" presId="urn:microsoft.com/office/officeart/2005/8/layout/process5"/>
    <dgm:cxn modelId="{35E4118D-E2E9-424B-9F1A-0CEDB995C26C}" type="presOf" srcId="{D1B6DC8B-AABB-428C-BA6F-DF069B929066}" destId="{E2C657F6-1940-4324-875D-FF2FE954D413}" srcOrd="1" destOrd="0" presId="urn:microsoft.com/office/officeart/2005/8/layout/process5"/>
    <dgm:cxn modelId="{25674336-BADC-4F41-A4C7-7231E8050612}" type="presOf" srcId="{0C62EB7E-D4E0-49F5-BBB6-50EB39F6A944}" destId="{25C0E271-EE96-401B-BC0B-7E56E305D9C1}" srcOrd="1" destOrd="0" presId="urn:microsoft.com/office/officeart/2005/8/layout/process5"/>
    <dgm:cxn modelId="{0BBE428E-5CE4-4C2C-B36B-6AAE37CC0186}" type="presOf" srcId="{45F05D4F-6A7F-4BA7-940D-874B1B917549}" destId="{18343954-0F46-49EC-800A-08714300477C}" srcOrd="0" destOrd="0" presId="urn:microsoft.com/office/officeart/2005/8/layout/process5"/>
    <dgm:cxn modelId="{649B0E4B-1F10-4ED6-8CC0-6FACECA8FC17}" type="presOf" srcId="{121F74F1-FDD4-4EA8-A5BE-6B67F4871C5A}" destId="{6D0BBEBF-42DC-4E79-A91E-A668B3BA1989}" srcOrd="0" destOrd="0" presId="urn:microsoft.com/office/officeart/2005/8/layout/process5"/>
    <dgm:cxn modelId="{4130F47D-D06E-4401-873C-1EAE7AFD4E88}" type="presOf" srcId="{B6E0A33C-945C-4182-8BDD-143F429DB44A}" destId="{A0F5D903-B3E5-42A8-AF88-F76845A333BE}" srcOrd="0" destOrd="0" presId="urn:microsoft.com/office/officeart/2005/8/layout/process5"/>
    <dgm:cxn modelId="{A39A763F-A292-462E-81E2-576252A52EBF}" type="presOf" srcId="{D1B6DC8B-AABB-428C-BA6F-DF069B929066}" destId="{05F2F4A8-DCB8-4DEF-AC3F-2211663DBAB6}" srcOrd="0" destOrd="0" presId="urn:microsoft.com/office/officeart/2005/8/layout/process5"/>
    <dgm:cxn modelId="{CB5697F8-B5BD-4A3F-B075-2F0ACCADAD07}" type="presOf" srcId="{0C62EB7E-D4E0-49F5-BBB6-50EB39F6A944}" destId="{11F11881-67C4-464B-B2A0-7F15A4CA74F3}" srcOrd="0" destOrd="0" presId="urn:microsoft.com/office/officeart/2005/8/layout/process5"/>
    <dgm:cxn modelId="{DC8754B7-DCE5-4767-ACEF-E999F750C368}" srcId="{C3327E98-1E10-4206-B57E-F81244DDD533}" destId="{121F74F1-FDD4-4EA8-A5BE-6B67F4871C5A}" srcOrd="1" destOrd="0" parTransId="{10B33A64-CE0E-4D57-A46F-A3C1B642720B}" sibTransId="{D1B6DC8B-AABB-428C-BA6F-DF069B929066}"/>
    <dgm:cxn modelId="{A42776AA-D8B5-4D94-BD96-57A956E3132F}" type="presParOf" srcId="{67A1F69E-C926-4175-8EF0-EC9E8AFA4B46}" destId="{5138205C-F2A8-496C-8DCF-600DE54D6393}" srcOrd="0" destOrd="0" presId="urn:microsoft.com/office/officeart/2005/8/layout/process5"/>
    <dgm:cxn modelId="{CA22EFD6-206A-4A81-A6BE-83F4D0C2D047}" type="presParOf" srcId="{67A1F69E-C926-4175-8EF0-EC9E8AFA4B46}" destId="{D808AEBB-F837-44E3-A146-4769901CB08D}" srcOrd="1" destOrd="0" presId="urn:microsoft.com/office/officeart/2005/8/layout/process5"/>
    <dgm:cxn modelId="{A052EB06-3C18-4EDD-BC6E-F9E4D019034B}" type="presParOf" srcId="{D808AEBB-F837-44E3-A146-4769901CB08D}" destId="{13B78F93-9E80-4755-A323-9689D8DECC57}" srcOrd="0" destOrd="0" presId="urn:microsoft.com/office/officeart/2005/8/layout/process5"/>
    <dgm:cxn modelId="{C1A77388-B7A0-42C2-9EB8-F1A1BCDFA581}" type="presParOf" srcId="{67A1F69E-C926-4175-8EF0-EC9E8AFA4B46}" destId="{6D0BBEBF-42DC-4E79-A91E-A668B3BA1989}" srcOrd="2" destOrd="0" presId="urn:microsoft.com/office/officeart/2005/8/layout/process5"/>
    <dgm:cxn modelId="{23670D3C-7CFC-4527-97E0-0C42802B944F}" type="presParOf" srcId="{67A1F69E-C926-4175-8EF0-EC9E8AFA4B46}" destId="{05F2F4A8-DCB8-4DEF-AC3F-2211663DBAB6}" srcOrd="3" destOrd="0" presId="urn:microsoft.com/office/officeart/2005/8/layout/process5"/>
    <dgm:cxn modelId="{2FE08696-2CEA-416C-B462-9AF824277D7D}" type="presParOf" srcId="{05F2F4A8-DCB8-4DEF-AC3F-2211663DBAB6}" destId="{E2C657F6-1940-4324-875D-FF2FE954D413}" srcOrd="0" destOrd="0" presId="urn:microsoft.com/office/officeart/2005/8/layout/process5"/>
    <dgm:cxn modelId="{304B0DCB-103B-4F00-AD78-345233640AC6}" type="presParOf" srcId="{67A1F69E-C926-4175-8EF0-EC9E8AFA4B46}" destId="{A0F5D903-B3E5-42A8-AF88-F76845A333BE}" srcOrd="4" destOrd="0" presId="urn:microsoft.com/office/officeart/2005/8/layout/process5"/>
    <dgm:cxn modelId="{13E8F3D9-E689-45D6-86F2-E1D0C36BB164}" type="presParOf" srcId="{67A1F69E-C926-4175-8EF0-EC9E8AFA4B46}" destId="{6C154956-750C-4CBF-BB94-422A3BEF206B}" srcOrd="5" destOrd="0" presId="urn:microsoft.com/office/officeart/2005/8/layout/process5"/>
    <dgm:cxn modelId="{20AE068D-9730-4596-8EC5-BFE13D87F8B4}" type="presParOf" srcId="{6C154956-750C-4CBF-BB94-422A3BEF206B}" destId="{687127F3-6656-4F8F-8088-466EFD2A454B}" srcOrd="0" destOrd="0" presId="urn:microsoft.com/office/officeart/2005/8/layout/process5"/>
    <dgm:cxn modelId="{A96067BA-CBF9-4EB1-92DF-072E6B0B5572}" type="presParOf" srcId="{67A1F69E-C926-4175-8EF0-EC9E8AFA4B46}" destId="{78B8B8C7-C92F-49B8-8D20-06D427A8A2FA}" srcOrd="6" destOrd="0" presId="urn:microsoft.com/office/officeart/2005/8/layout/process5"/>
    <dgm:cxn modelId="{3EBEBAF9-A557-4035-8DEF-F583AF24DF19}" type="presParOf" srcId="{67A1F69E-C926-4175-8EF0-EC9E8AFA4B46}" destId="{11F11881-67C4-464B-B2A0-7F15A4CA74F3}" srcOrd="7" destOrd="0" presId="urn:microsoft.com/office/officeart/2005/8/layout/process5"/>
    <dgm:cxn modelId="{9DA6E434-10EA-4D31-BECE-6BF9B622ADAD}" type="presParOf" srcId="{11F11881-67C4-464B-B2A0-7F15A4CA74F3}" destId="{25C0E271-EE96-401B-BC0B-7E56E305D9C1}" srcOrd="0" destOrd="0" presId="urn:microsoft.com/office/officeart/2005/8/layout/process5"/>
    <dgm:cxn modelId="{16937582-3F5E-4E9D-A0C2-AC8C9966AAB0}" type="presParOf" srcId="{67A1F69E-C926-4175-8EF0-EC9E8AFA4B46}" destId="{18343954-0F46-49EC-800A-08714300477C}" srcOrd="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128526" y="1359205"/>
          <a:ext cx="1383029" cy="1383029"/>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latin typeface="Arial Black" pitchFamily="34" charset="0"/>
            </a:rPr>
            <a:t>Wisdom</a:t>
          </a:r>
        </a:p>
      </dsp:txBody>
      <dsp:txXfrm>
        <a:off x="1406576" y="1683173"/>
        <a:ext cx="826929" cy="710905"/>
      </dsp:txXfrm>
    </dsp:sp>
    <dsp:sp modelId="{93300324-D62F-4E58-B882-734182BDB462}">
      <dsp:nvSpPr>
        <dsp:cNvPr id="0" name=""/>
        <dsp:cNvSpPr/>
      </dsp:nvSpPr>
      <dsp:spPr>
        <a:xfrm>
          <a:off x="326897" y="1035350"/>
          <a:ext cx="1005839" cy="1005839"/>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a:latin typeface="Arial Black" pitchFamily="34" charset="0"/>
            </a:rPr>
            <a:t>Truth</a:t>
          </a:r>
          <a:r>
            <a:rPr lang="en-US" sz="1000" kern="1200" dirty="0"/>
            <a:t> </a:t>
          </a:r>
        </a:p>
      </dsp:txBody>
      <dsp:txXfrm>
        <a:off x="580120" y="1290103"/>
        <a:ext cx="499393" cy="496333"/>
      </dsp:txXfrm>
    </dsp:sp>
    <dsp:sp modelId="{59EDF28D-6C67-49D0-B5A1-DE5C3CBA2292}">
      <dsp:nvSpPr>
        <dsp:cNvPr id="0" name=""/>
        <dsp:cNvSpPr/>
      </dsp:nvSpPr>
      <dsp:spPr>
        <a:xfrm rot="20700000">
          <a:off x="890270" y="341423"/>
          <a:ext cx="985517" cy="985517"/>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latin typeface="Arial Black" pitchFamily="34" charset="0"/>
            </a:rPr>
            <a:t>Servic</a:t>
          </a:r>
          <a:r>
            <a:rPr lang="en-US" sz="1000" kern="1200" dirty="0">
              <a:latin typeface="Arial Black" pitchFamily="34" charset="0"/>
            </a:rPr>
            <a:t>e</a:t>
          </a:r>
          <a:r>
            <a:rPr lang="en-US" sz="1000" kern="1200" dirty="0"/>
            <a:t> </a:t>
          </a:r>
        </a:p>
      </dsp:txBody>
      <dsp:txXfrm rot="-20700000">
        <a:off x="1106423" y="557576"/>
        <a:ext cx="553211" cy="553211"/>
      </dsp:txXfrm>
    </dsp:sp>
    <dsp:sp modelId="{398423B3-DD54-4226-99D7-017EFC1488DF}">
      <dsp:nvSpPr>
        <dsp:cNvPr id="0" name=""/>
        <dsp:cNvSpPr/>
      </dsp:nvSpPr>
      <dsp:spPr>
        <a:xfrm>
          <a:off x="1007811" y="1163264"/>
          <a:ext cx="1770277" cy="1770277"/>
        </a:xfrm>
        <a:prstGeom prst="circularArrow">
          <a:avLst>
            <a:gd name="adj1" fmla="val 4688"/>
            <a:gd name="adj2" fmla="val 299029"/>
            <a:gd name="adj3" fmla="val 2455347"/>
            <a:gd name="adj4" fmla="val 15999134"/>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48765" y="820004"/>
          <a:ext cx="1286217" cy="1286217"/>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662310" y="132766"/>
          <a:ext cx="1386801" cy="1386801"/>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0D9D83-BD0D-4E4A-A10A-7085F8AB3397}" type="datetimeFigureOut">
              <a:rPr lang="en-US" smtClean="0"/>
              <a:pPr/>
              <a:t>1/21/2025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78F5A6-4E3F-479D-BE69-5A43FB0EF3A4}"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00744-AC93-4298-9CB7-CC401410ABCD}" type="datetimeFigureOut">
              <a:rPr lang="en-US" smtClean="0"/>
              <a:pPr/>
              <a:t>1/21/2025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BE924B-647E-4C04-8932-E515AB078F82}" type="slidenum">
              <a:rPr lang="en-US" smtClean="0"/>
              <a:pPr/>
              <a:t>‹#›</a:t>
            </a:fld>
            <a:endParaRPr lang="en-US"/>
          </a:p>
        </p:txBody>
      </p:sp>
    </p:spTree>
    <p:extLst>
      <p:ext uri="{BB962C8B-B14F-4D97-AF65-F5344CB8AC3E}">
        <p14:creationId xmlns:p14="http://schemas.microsoft.com/office/powerpoint/2010/main" val="3814729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62365-84F5-4DF1-934D-A6927731EAC0}" type="slidenum">
              <a:rPr lang="en-US" smtClean="0"/>
              <a:pPr/>
              <a:t>6</a:t>
            </a:fld>
            <a:endParaRPr lang="en-US"/>
          </a:p>
        </p:txBody>
      </p:sp>
    </p:spTree>
    <p:extLst>
      <p:ext uri="{BB962C8B-B14F-4D97-AF65-F5344CB8AC3E}">
        <p14:creationId xmlns:p14="http://schemas.microsoft.com/office/powerpoint/2010/main" val="3382351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3B56DC9-33D0-4797-A2C0-337E49237A3F}" type="datetime1">
              <a:rPr lang="en-US" smtClean="0"/>
              <a:pPr>
                <a:defRPr/>
              </a:pPr>
              <a:t>1/21/2025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3BFE8B-3643-4A16-B7A8-DC2B2F6255B3}"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3F706BA1-0998-447A-9A94-236C8BDB3E2D}" type="datetime1">
              <a:rPr lang="en-US" smtClean="0"/>
              <a:pPr>
                <a:defRPr/>
              </a:pPr>
              <a:t>1/21/2025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A4F411-0C68-4F5C-A939-750F262AE29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E95A255-F6E4-4660-8BB2-640D3A14E442}" type="datetime1">
              <a:rPr lang="en-US" smtClean="0"/>
              <a:pPr>
                <a:defRPr/>
              </a:pPr>
              <a:t>1/21/2025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93E684-4E4D-4D8F-B606-96ACB69CB72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88194AFC-2C7D-4AF1-ACC0-5FF081DC8EE6}" type="datetime1">
              <a:rPr lang="en-US" smtClean="0"/>
              <a:pPr>
                <a:defRPr/>
              </a:pPr>
              <a:t>1/21/2025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6085033-DB8F-4424-9657-503B57097A5E}" type="datetime1">
              <a:rPr lang="en-US" smtClean="0"/>
              <a:pPr>
                <a:defRPr/>
              </a:pPr>
              <a:t>1/21/2025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DFF78F-8FAE-45F5-87F9-E0C692719B1F}"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245B9F2-6BCA-4C1C-AE05-44FBC433AF02}" type="datetime1">
              <a:rPr lang="en-US" smtClean="0"/>
              <a:pPr>
                <a:defRPr/>
              </a:pPr>
              <a:t>1/21/2025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5D2F4BFC-4BAD-4D60-BD35-680B03423A7F}" type="datetime1">
              <a:rPr lang="en-US" smtClean="0"/>
              <a:pPr>
                <a:defRPr/>
              </a:pPr>
              <a:t>1/21/2025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FB91A49-D5F3-4578-872E-65604690CDE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497D8173-955E-4869-B02E-3EB94096D19E}" type="datetime1">
              <a:rPr lang="en-US" smtClean="0"/>
              <a:pPr>
                <a:defRPr/>
              </a:pPr>
              <a:t>1/21/2025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0004BE-0912-48C1-A9DA-82B185A6131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FB6B881-066E-44D0-A59B-DA19CF921FEE}" type="datetime1">
              <a:rPr lang="en-US" smtClean="0"/>
              <a:pPr>
                <a:defRPr/>
              </a:pPr>
              <a:t>1/21/2025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01A6A46-283B-4C1A-8D8A-58E4DDC9D262}" type="datetime1">
              <a:rPr lang="en-US" smtClean="0"/>
              <a:pPr>
                <a:defRPr/>
              </a:pPr>
              <a:t>1/21/2025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7349AB-2C45-4CA2-9222-EAC2086D39E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E5FB893-A15F-4637-A46F-89FA2DF459FE}" type="datetime1">
              <a:rPr lang="en-US" smtClean="0"/>
              <a:pPr>
                <a:defRPr/>
              </a:pPr>
              <a:t>1/21/2025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572ADC-6BDA-4F21-BCE5-91C08D50048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C3C4550-D07D-41D3-A9B2-7E1214E7A805}" type="datetime1">
              <a:rPr lang="en-US" smtClean="0"/>
              <a:pPr>
                <a:defRPr/>
              </a:pPr>
              <a:t>1/21/2025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3EE5A7-3B9C-4286-91B6-CD02380A3E59}" type="slidenum">
              <a:rPr lang="en-US" smtClean="0"/>
              <a:pPr>
                <a:defRPr/>
              </a:pPr>
              <a:t>‹#›</a:t>
            </a:fld>
            <a:endParaRPr lang="en-US"/>
          </a:p>
        </p:txBody>
      </p:sp>
      <p:sp>
        <p:nvSpPr>
          <p:cNvPr id="7" name="Rectangle 6"/>
          <p:cNvSpPr/>
          <p:nvPr userDrawn="1"/>
        </p:nvSpPr>
        <p:spPr>
          <a:xfrm>
            <a:off x="0" y="2"/>
            <a:ext cx="9144000" cy="3651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8" name="Rectangle 10"/>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4786" t="7560" r="11351" b="8024"/>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https://pubmed.ncbi.nlm.nih.gov/31213387/"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Bismillah.jpg"/>
          <p:cNvPicPr>
            <a:picLocks noChangeAspect="1"/>
          </p:cNvPicPr>
          <p:nvPr/>
        </p:nvPicPr>
        <p:blipFill>
          <a:blip r:embed="rId2" cstate="print"/>
          <a:stretch>
            <a:fillRect/>
          </a:stretch>
        </p:blipFill>
        <p:spPr>
          <a:xfrm>
            <a:off x="2514600" y="1600200"/>
            <a:ext cx="4048991" cy="3520982"/>
          </a:xfrm>
          <a:prstGeom prst="rect">
            <a:avLst/>
          </a:prstGeom>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B2E73C2-D45C-F016-199E-B04CFC0DFD45}"/>
              </a:ext>
            </a:extLst>
          </p:cNvPr>
          <p:cNvSpPr>
            <a:spLocks noGrp="1"/>
          </p:cNvSpPr>
          <p:nvPr>
            <p:ph idx="1"/>
          </p:nvPr>
        </p:nvSpPr>
        <p:spPr>
          <a:xfrm>
            <a:off x="0" y="1219200"/>
            <a:ext cx="8229600" cy="4525963"/>
          </a:xfrm>
        </p:spPr>
        <p:txBody>
          <a:bodyPr/>
          <a:lstStyle/>
          <a:p>
            <a:pPr marL="0" indent="0">
              <a:buNone/>
            </a:pPr>
            <a:endParaRPr lang="en-US" dirty="0"/>
          </a:p>
          <a:p>
            <a:pPr marL="3543300" lvl="8" indent="0">
              <a:buNone/>
            </a:pPr>
            <a:r>
              <a:rPr lang="en-GB" dirty="0"/>
              <a:t> </a:t>
            </a:r>
          </a:p>
          <a:p>
            <a:pPr marL="3086100" lvl="7" indent="0">
              <a:buNone/>
            </a:pPr>
            <a:r>
              <a:rPr lang="en-GB" dirty="0"/>
              <a:t> </a:t>
            </a:r>
          </a:p>
          <a:p>
            <a:pPr marL="3086100" lvl="7" indent="0">
              <a:buNone/>
            </a:pPr>
            <a:r>
              <a:rPr lang="en-US" sz="4000" dirty="0">
                <a:solidFill>
                  <a:schemeClr val="accent4"/>
                </a:solidFill>
              </a:rPr>
              <a:t>Core Concept</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10</a:t>
            </a:fld>
            <a:endParaRPr lang="en-US"/>
          </a:p>
        </p:txBody>
      </p:sp>
    </p:spTree>
    <p:extLst>
      <p:ext uri="{BB962C8B-B14F-4D97-AF65-F5344CB8AC3E}">
        <p14:creationId xmlns:p14="http://schemas.microsoft.com/office/powerpoint/2010/main" val="3375704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26E0E7-2A62-CE3D-60BE-8475107DD673}"/>
              </a:ext>
            </a:extLst>
          </p:cNvPr>
          <p:cNvSpPr>
            <a:spLocks noGrp="1"/>
          </p:cNvSpPr>
          <p:nvPr>
            <p:ph type="title"/>
          </p:nvPr>
        </p:nvSpPr>
        <p:spPr>
          <a:xfrm>
            <a:off x="381000" y="457200"/>
            <a:ext cx="8229600" cy="1143000"/>
          </a:xfrm>
        </p:spPr>
        <p:txBody>
          <a:bodyPr>
            <a:normAutofit/>
          </a:bodyPr>
          <a:lstStyle/>
          <a:p>
            <a:r>
              <a:rPr lang="en-US" sz="4000" dirty="0" smtClean="0">
                <a:latin typeface="Andalus" pitchFamily="18" charset="-78"/>
                <a:cs typeface="Andalus" pitchFamily="18" charset="-78"/>
              </a:rPr>
              <a:t>Transcription </a:t>
            </a:r>
            <a:endParaRPr lang="en-US" sz="4000" dirty="0">
              <a:latin typeface="Andalus" pitchFamily="18" charset="-78"/>
              <a:cs typeface="Andalus" pitchFamily="18" charset="-78"/>
            </a:endParaRPr>
          </a:p>
        </p:txBody>
      </p:sp>
      <p:sp>
        <p:nvSpPr>
          <p:cNvPr id="3" name="Content Placeholder 2">
            <a:extLst>
              <a:ext uri="{FF2B5EF4-FFF2-40B4-BE49-F238E27FC236}">
                <a16:creationId xmlns="" xmlns:a16="http://schemas.microsoft.com/office/drawing/2014/main" id="{1F498F88-C2B1-73FB-521F-5D67CAF86812}"/>
              </a:ext>
            </a:extLst>
          </p:cNvPr>
          <p:cNvSpPr>
            <a:spLocks noGrp="1"/>
          </p:cNvSpPr>
          <p:nvPr>
            <p:ph idx="1"/>
          </p:nvPr>
        </p:nvSpPr>
        <p:spPr/>
        <p:txBody>
          <a:bodyPr>
            <a:normAutofit/>
          </a:bodyPr>
          <a:lstStyle/>
          <a:p>
            <a:pPr algn="just"/>
            <a:r>
              <a:rPr lang="en-US" altLang="en-US" sz="2400" dirty="0" smtClean="0">
                <a:latin typeface="Andalus" panose="02020603050405020304" pitchFamily="18" charset="-78"/>
                <a:cs typeface="Andalus" panose="02020603050405020304" pitchFamily="18" charset="-78"/>
              </a:rPr>
              <a:t> </a:t>
            </a:r>
          </a:p>
          <a:p>
            <a:endParaRPr lang="en-US" sz="2400" dirty="0"/>
          </a:p>
        </p:txBody>
      </p:sp>
      <p:pic>
        <p:nvPicPr>
          <p:cNvPr id="6" name="Picture 6"/>
          <p:cNvPicPr>
            <a:picLocks noChangeAspect="1" noChangeArrowheads="1"/>
          </p:cNvPicPr>
          <p:nvPr/>
        </p:nvPicPr>
        <p:blipFill>
          <a:blip r:embed="rId2"/>
          <a:srcRect/>
          <a:stretch>
            <a:fillRect/>
          </a:stretch>
        </p:blipFill>
        <p:spPr bwMode="auto">
          <a:xfrm>
            <a:off x="0" y="1347788"/>
            <a:ext cx="9067800" cy="4291012"/>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pPr>
              <a:defRPr/>
            </a:pPr>
            <a:fld id="{BDA394D7-9785-4BE5-AFD5-4F918A689025}" type="slidenum">
              <a:rPr lang="en-US" smtClean="0"/>
              <a:pPr>
                <a:defRPr/>
              </a:pPr>
              <a:t>11</a:t>
            </a:fld>
            <a:endParaRPr lang="en-US"/>
          </a:p>
        </p:txBody>
      </p:sp>
    </p:spTree>
    <p:extLst>
      <p:ext uri="{BB962C8B-B14F-4D97-AF65-F5344CB8AC3E}">
        <p14:creationId xmlns:p14="http://schemas.microsoft.com/office/powerpoint/2010/main" val="2683241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xmlns="" id="{8E8C7715-C99D-6164-B3E5-EF0DBD8285E7}"/>
              </a:ext>
            </a:extLst>
          </p:cNvPr>
          <p:cNvSpPr>
            <a:spLocks noGrp="1"/>
          </p:cNvSpPr>
          <p:nvPr>
            <p:ph type="title"/>
          </p:nvPr>
        </p:nvSpPr>
        <p:spPr>
          <a:xfrm>
            <a:off x="381000" y="381000"/>
            <a:ext cx="8229600" cy="990600"/>
          </a:xfrm>
        </p:spPr>
        <p:txBody>
          <a:bodyPr>
            <a:normAutofit/>
          </a:bodyPr>
          <a:lstStyle/>
          <a:p>
            <a:r>
              <a:rPr lang="en-US" altLang="en-US" sz="3600" dirty="0" smtClean="0">
                <a:latin typeface="Andalus" pitchFamily="18" charset="-78"/>
                <a:cs typeface="Andalus" pitchFamily="18" charset="-78"/>
              </a:rPr>
              <a:t>Transcription </a:t>
            </a:r>
            <a:endParaRPr lang="en-US" altLang="en-US" sz="3600" dirty="0">
              <a:latin typeface="Andalus" pitchFamily="18" charset="-78"/>
              <a:cs typeface="Andalus" pitchFamily="18" charset="-78"/>
            </a:endParaRPr>
          </a:p>
        </p:txBody>
      </p:sp>
      <p:sp>
        <p:nvSpPr>
          <p:cNvPr id="153603" name="Content Placeholder 2">
            <a:extLst>
              <a:ext uri="{FF2B5EF4-FFF2-40B4-BE49-F238E27FC236}">
                <a16:creationId xmlns:a16="http://schemas.microsoft.com/office/drawing/2014/main" xmlns="" id="{D6DC0D09-DDAA-1C91-E99C-E128D254F1D7}"/>
              </a:ext>
            </a:extLst>
          </p:cNvPr>
          <p:cNvSpPr>
            <a:spLocks noGrp="1"/>
          </p:cNvSpPr>
          <p:nvPr>
            <p:ph idx="1"/>
          </p:nvPr>
        </p:nvSpPr>
        <p:spPr>
          <a:xfrm>
            <a:off x="762000" y="457200"/>
            <a:ext cx="7848600" cy="3995738"/>
          </a:xfrm>
        </p:spPr>
        <p:txBody>
          <a:bodyPr>
            <a:normAutofit/>
          </a:bodyPr>
          <a:lstStyle/>
          <a:p>
            <a:pPr marL="0" indent="0" algn="just">
              <a:buFont typeface="Arial" charset="0"/>
              <a:buNone/>
              <a:defRPr/>
            </a:pPr>
            <a:endParaRPr lang="en-US" sz="2800" dirty="0" smtClean="0">
              <a:latin typeface="Andalus" pitchFamily="18" charset="-78"/>
              <a:cs typeface="Andalus" pitchFamily="18" charset="-78"/>
            </a:endParaRPr>
          </a:p>
          <a:p>
            <a:pPr algn="just">
              <a:lnSpc>
                <a:spcPct val="150000"/>
              </a:lnSpc>
              <a:defRPr/>
            </a:pPr>
            <a:r>
              <a:rPr lang="en-US" sz="2800" dirty="0" smtClean="0">
                <a:latin typeface="Andalus" pitchFamily="18" charset="-78"/>
                <a:cs typeface="Andalus" pitchFamily="18" charset="-78"/>
              </a:rPr>
              <a:t>Process during which a DNA strand serves as a template for the synthesis of RNA, with the help of RNA polymerase is called </a:t>
            </a:r>
            <a:r>
              <a:rPr lang="en-US" sz="2800" b="1" dirty="0" smtClean="0">
                <a:latin typeface="Andalus" pitchFamily="18" charset="-78"/>
                <a:cs typeface="Andalus" pitchFamily="18" charset="-78"/>
              </a:rPr>
              <a:t>transcription </a:t>
            </a:r>
          </a:p>
          <a:p>
            <a:endParaRPr lang="en-US" altLang="en-US" sz="2000" dirty="0">
              <a:solidFill>
                <a:srgbClr val="000000"/>
              </a:solidFill>
            </a:endParaRPr>
          </a:p>
        </p:txBody>
      </p:sp>
      <p:sp>
        <p:nvSpPr>
          <p:cNvPr id="9" name="Rectangle 8"/>
          <p:cNvSpPr/>
          <p:nvPr/>
        </p:nvSpPr>
        <p:spPr>
          <a:xfrm>
            <a:off x="7162800" y="6324600"/>
            <a:ext cx="1506310" cy="369332"/>
          </a:xfrm>
          <a:prstGeom prst="rect">
            <a:avLst/>
          </a:prstGeom>
        </p:spPr>
        <p:txBody>
          <a:bodyPr wrap="none">
            <a:spAutoFit/>
          </a:bodyPr>
          <a:lstStyle/>
          <a:p>
            <a:pPr>
              <a:defRPr/>
            </a:pPr>
            <a:r>
              <a:rPr lang="en-US" dirty="0" smtClean="0">
                <a:solidFill>
                  <a:schemeClr val="accent4"/>
                </a:solidFill>
              </a:rPr>
              <a:t>Core Concept </a:t>
            </a:r>
            <a:endParaRPr lang="en-US" dirty="0">
              <a:solidFill>
                <a:schemeClr val="accent4"/>
              </a:solidFill>
            </a:endParaRP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12</a:t>
            </a:fld>
            <a:endParaRPr lang="en-US" sz="1400" dirty="0"/>
          </a:p>
        </p:txBody>
      </p:sp>
      <p:pic>
        <p:nvPicPr>
          <p:cNvPr id="6" name="Picture 5"/>
          <p:cNvPicPr>
            <a:picLocks noChangeAspect="1" noChangeArrowheads="1"/>
          </p:cNvPicPr>
          <p:nvPr/>
        </p:nvPicPr>
        <p:blipFill>
          <a:blip r:embed="rId2"/>
          <a:srcRect/>
          <a:stretch>
            <a:fillRect/>
          </a:stretch>
        </p:blipFill>
        <p:spPr bwMode="auto">
          <a:xfrm>
            <a:off x="2819400" y="2819400"/>
            <a:ext cx="4124325" cy="38354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xmlns="" id="{8E8C7715-C99D-6164-B3E5-EF0DBD8285E7}"/>
              </a:ext>
            </a:extLst>
          </p:cNvPr>
          <p:cNvSpPr>
            <a:spLocks noGrp="1"/>
          </p:cNvSpPr>
          <p:nvPr>
            <p:ph type="title"/>
          </p:nvPr>
        </p:nvSpPr>
        <p:spPr>
          <a:xfrm>
            <a:off x="381000" y="381000"/>
            <a:ext cx="8229600" cy="990600"/>
          </a:xfrm>
        </p:spPr>
        <p:txBody>
          <a:bodyPr>
            <a:normAutofit/>
          </a:bodyPr>
          <a:lstStyle/>
          <a:p>
            <a:r>
              <a:rPr lang="en-US" altLang="en-US" sz="3600" dirty="0" smtClean="0">
                <a:latin typeface="Andalus" pitchFamily="18" charset="-78"/>
                <a:cs typeface="Andalus" pitchFamily="18" charset="-78"/>
              </a:rPr>
              <a:t>Transcription </a:t>
            </a:r>
            <a:endParaRPr lang="en-US" altLang="en-US" sz="3600" dirty="0">
              <a:latin typeface="Andalus" pitchFamily="18" charset="-78"/>
              <a:cs typeface="Andalus" pitchFamily="18" charset="-78"/>
            </a:endParaRPr>
          </a:p>
        </p:txBody>
      </p:sp>
      <p:sp>
        <p:nvSpPr>
          <p:cNvPr id="153603" name="Content Placeholder 2">
            <a:extLst>
              <a:ext uri="{FF2B5EF4-FFF2-40B4-BE49-F238E27FC236}">
                <a16:creationId xmlns:a16="http://schemas.microsoft.com/office/drawing/2014/main" xmlns="" id="{D6DC0D09-DDAA-1C91-E99C-E128D254F1D7}"/>
              </a:ext>
            </a:extLst>
          </p:cNvPr>
          <p:cNvSpPr>
            <a:spLocks noGrp="1"/>
          </p:cNvSpPr>
          <p:nvPr>
            <p:ph idx="1"/>
          </p:nvPr>
        </p:nvSpPr>
        <p:spPr>
          <a:xfrm>
            <a:off x="533400" y="1371600"/>
            <a:ext cx="7848600" cy="3995738"/>
          </a:xfrm>
        </p:spPr>
        <p:txBody>
          <a:bodyPr>
            <a:normAutofit fontScale="92500" lnSpcReduction="20000"/>
          </a:bodyPr>
          <a:lstStyle/>
          <a:p>
            <a:pPr marL="0" indent="0" algn="just">
              <a:buFont typeface="Arial" charset="0"/>
              <a:buNone/>
              <a:defRPr/>
            </a:pPr>
            <a:endParaRPr lang="en-US" sz="2800" dirty="0" smtClean="0">
              <a:latin typeface="Andalus" pitchFamily="18" charset="-78"/>
              <a:cs typeface="Andalus" pitchFamily="18" charset="-78"/>
            </a:endParaRPr>
          </a:p>
          <a:p>
            <a:pPr algn="just">
              <a:lnSpc>
                <a:spcPct val="150000"/>
              </a:lnSpc>
              <a:defRPr/>
            </a:pPr>
            <a:r>
              <a:rPr lang="en-US" sz="2800" dirty="0" smtClean="0">
                <a:latin typeface="Andalus" pitchFamily="18" charset="-78"/>
                <a:cs typeface="Andalus" pitchFamily="18" charset="-78"/>
              </a:rPr>
              <a:t>One species of RNA polymerase</a:t>
            </a:r>
          </a:p>
          <a:p>
            <a:pPr algn="just">
              <a:lnSpc>
                <a:spcPct val="150000"/>
              </a:lnSpc>
              <a:defRPr/>
            </a:pPr>
            <a:r>
              <a:rPr lang="en-US" sz="2800" dirty="0" smtClean="0">
                <a:latin typeface="Andalus" pitchFamily="18" charset="-78"/>
                <a:cs typeface="Andalus" pitchFamily="18" charset="-78"/>
              </a:rPr>
              <a:t>No role of transcription factors </a:t>
            </a:r>
          </a:p>
          <a:p>
            <a:pPr algn="just">
              <a:lnSpc>
                <a:spcPct val="150000"/>
              </a:lnSpc>
              <a:defRPr/>
            </a:pPr>
            <a:r>
              <a:rPr lang="en-US" sz="2800" dirty="0" smtClean="0">
                <a:latin typeface="Andalus" pitchFamily="18" charset="-78"/>
                <a:cs typeface="Andalus" pitchFamily="18" charset="-78"/>
              </a:rPr>
              <a:t>Steps </a:t>
            </a:r>
          </a:p>
          <a:p>
            <a:pPr lvl="3" algn="just">
              <a:lnSpc>
                <a:spcPct val="150000"/>
              </a:lnSpc>
              <a:buFont typeface="Wingdings" pitchFamily="2" charset="2"/>
              <a:buChar char="Ø"/>
              <a:defRPr/>
            </a:pPr>
            <a:r>
              <a:rPr lang="en-US" sz="2600" dirty="0" smtClean="0">
                <a:latin typeface="Andalus" pitchFamily="18" charset="-78"/>
                <a:cs typeface="Andalus" pitchFamily="18" charset="-78"/>
              </a:rPr>
              <a:t>Initiation </a:t>
            </a:r>
          </a:p>
          <a:p>
            <a:pPr lvl="3" algn="just">
              <a:lnSpc>
                <a:spcPct val="150000"/>
              </a:lnSpc>
              <a:buFont typeface="Wingdings" pitchFamily="2" charset="2"/>
              <a:buChar char="Ø"/>
              <a:defRPr/>
            </a:pPr>
            <a:r>
              <a:rPr lang="en-US" sz="2600" dirty="0" smtClean="0">
                <a:latin typeface="Andalus" pitchFamily="18" charset="-78"/>
                <a:cs typeface="Andalus" pitchFamily="18" charset="-78"/>
              </a:rPr>
              <a:t>Elongation </a:t>
            </a:r>
          </a:p>
          <a:p>
            <a:pPr lvl="3" algn="just">
              <a:lnSpc>
                <a:spcPct val="150000"/>
              </a:lnSpc>
              <a:buFont typeface="Wingdings" pitchFamily="2" charset="2"/>
              <a:buChar char="Ø"/>
              <a:defRPr/>
            </a:pPr>
            <a:r>
              <a:rPr lang="en-US" sz="2600" dirty="0" smtClean="0">
                <a:latin typeface="Andalus" pitchFamily="18" charset="-78"/>
                <a:cs typeface="Andalus" pitchFamily="18" charset="-78"/>
              </a:rPr>
              <a:t>Termination </a:t>
            </a:r>
          </a:p>
          <a:p>
            <a:endParaRPr lang="en-US" altLang="en-US" sz="2000" dirty="0">
              <a:solidFill>
                <a:srgbClr val="000000"/>
              </a:solidFill>
            </a:endParaRPr>
          </a:p>
        </p:txBody>
      </p:sp>
      <p:sp>
        <p:nvSpPr>
          <p:cNvPr id="9" name="Rectangle 8"/>
          <p:cNvSpPr/>
          <p:nvPr/>
        </p:nvSpPr>
        <p:spPr>
          <a:xfrm>
            <a:off x="7162800" y="6324600"/>
            <a:ext cx="1506310" cy="369332"/>
          </a:xfrm>
          <a:prstGeom prst="rect">
            <a:avLst/>
          </a:prstGeom>
        </p:spPr>
        <p:txBody>
          <a:bodyPr wrap="none">
            <a:spAutoFit/>
          </a:bodyPr>
          <a:lstStyle/>
          <a:p>
            <a:pPr>
              <a:defRPr/>
            </a:pPr>
            <a:r>
              <a:rPr lang="en-US" dirty="0" smtClean="0">
                <a:solidFill>
                  <a:schemeClr val="accent4"/>
                </a:solidFill>
              </a:rPr>
              <a:t>Core Concept </a:t>
            </a:r>
            <a:endParaRPr lang="en-US" dirty="0">
              <a:solidFill>
                <a:schemeClr val="accent4"/>
              </a:solidFill>
            </a:endParaRP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13</a:t>
            </a:fld>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xmlns="" id="{8E8C7715-C99D-6164-B3E5-EF0DBD8285E7}"/>
              </a:ext>
            </a:extLst>
          </p:cNvPr>
          <p:cNvSpPr>
            <a:spLocks noGrp="1"/>
          </p:cNvSpPr>
          <p:nvPr>
            <p:ph type="title"/>
          </p:nvPr>
        </p:nvSpPr>
        <p:spPr>
          <a:xfrm>
            <a:off x="381000" y="381000"/>
            <a:ext cx="8229600" cy="990600"/>
          </a:xfrm>
        </p:spPr>
        <p:txBody>
          <a:bodyPr>
            <a:normAutofit/>
          </a:bodyPr>
          <a:lstStyle/>
          <a:p>
            <a:r>
              <a:rPr lang="en-US" altLang="en-US" sz="3600" dirty="0" smtClean="0">
                <a:latin typeface="Andalus" pitchFamily="18" charset="-78"/>
                <a:cs typeface="Andalus" pitchFamily="18" charset="-78"/>
              </a:rPr>
              <a:t>Transcription </a:t>
            </a:r>
            <a:endParaRPr lang="en-US" altLang="en-US" sz="3600" dirty="0">
              <a:latin typeface="Andalus" pitchFamily="18" charset="-78"/>
              <a:cs typeface="Andalus" pitchFamily="18" charset="-78"/>
            </a:endParaRPr>
          </a:p>
        </p:txBody>
      </p:sp>
      <p:sp>
        <p:nvSpPr>
          <p:cNvPr id="153603" name="Content Placeholder 2">
            <a:extLst>
              <a:ext uri="{FF2B5EF4-FFF2-40B4-BE49-F238E27FC236}">
                <a16:creationId xmlns:a16="http://schemas.microsoft.com/office/drawing/2014/main" xmlns="" id="{D6DC0D09-DDAA-1C91-E99C-E128D254F1D7}"/>
              </a:ext>
            </a:extLst>
          </p:cNvPr>
          <p:cNvSpPr>
            <a:spLocks noGrp="1"/>
          </p:cNvSpPr>
          <p:nvPr>
            <p:ph idx="1"/>
          </p:nvPr>
        </p:nvSpPr>
        <p:spPr>
          <a:xfrm>
            <a:off x="533400" y="1371600"/>
            <a:ext cx="7848600" cy="3995738"/>
          </a:xfrm>
        </p:spPr>
        <p:txBody>
          <a:bodyPr>
            <a:normAutofit/>
          </a:bodyPr>
          <a:lstStyle/>
          <a:p>
            <a:pPr marL="0" indent="0" algn="just">
              <a:buFont typeface="Arial" charset="0"/>
              <a:buNone/>
              <a:defRPr/>
            </a:pPr>
            <a:endParaRPr lang="en-US" sz="2800" dirty="0" smtClean="0">
              <a:latin typeface="Andalus" pitchFamily="18" charset="-78"/>
              <a:cs typeface="Andalus" pitchFamily="18" charset="-78"/>
            </a:endParaRPr>
          </a:p>
          <a:p>
            <a:pPr algn="just">
              <a:lnSpc>
                <a:spcPct val="150000"/>
              </a:lnSpc>
              <a:defRPr/>
            </a:pPr>
            <a:r>
              <a:rPr lang="en-US" sz="2800" dirty="0" smtClean="0">
                <a:latin typeface="Andalus" pitchFamily="18" charset="-78"/>
                <a:cs typeface="Andalus" pitchFamily="18" charset="-78"/>
              </a:rPr>
              <a:t>RNA polymerase </a:t>
            </a:r>
          </a:p>
          <a:p>
            <a:pPr lvl="3" algn="just">
              <a:lnSpc>
                <a:spcPct val="150000"/>
              </a:lnSpc>
              <a:buFont typeface="Wingdings" pitchFamily="2" charset="2"/>
              <a:buChar char="Ø"/>
              <a:defRPr/>
            </a:pPr>
            <a:r>
              <a:rPr lang="en-US" sz="2600" dirty="0" smtClean="0">
                <a:latin typeface="Andalus" pitchFamily="18" charset="-78"/>
                <a:cs typeface="Andalus" pitchFamily="18" charset="-78"/>
              </a:rPr>
              <a:t>Core enzyme </a:t>
            </a:r>
          </a:p>
          <a:p>
            <a:pPr lvl="3" algn="just">
              <a:lnSpc>
                <a:spcPct val="150000"/>
              </a:lnSpc>
              <a:buFont typeface="Wingdings" pitchFamily="2" charset="2"/>
              <a:buChar char="Ø"/>
              <a:defRPr/>
            </a:pPr>
            <a:r>
              <a:rPr lang="en-US" sz="2600" dirty="0" smtClean="0">
                <a:latin typeface="Andalus" pitchFamily="18" charset="-78"/>
                <a:cs typeface="Andalus" pitchFamily="18" charset="-78"/>
              </a:rPr>
              <a:t>Holoenzyme </a:t>
            </a:r>
            <a:endParaRPr lang="en-US" sz="2800" dirty="0" smtClean="0">
              <a:latin typeface="Andalus" pitchFamily="18" charset="-78"/>
              <a:cs typeface="Andalus" pitchFamily="18" charset="-78"/>
            </a:endParaRPr>
          </a:p>
          <a:p>
            <a:endParaRPr lang="en-US" altLang="en-US" sz="2000" dirty="0">
              <a:solidFill>
                <a:srgbClr val="000000"/>
              </a:solidFill>
            </a:endParaRPr>
          </a:p>
        </p:txBody>
      </p:sp>
      <p:sp>
        <p:nvSpPr>
          <p:cNvPr id="9" name="Rectangle 8"/>
          <p:cNvSpPr/>
          <p:nvPr/>
        </p:nvSpPr>
        <p:spPr>
          <a:xfrm>
            <a:off x="7162800" y="6324600"/>
            <a:ext cx="1506310" cy="369332"/>
          </a:xfrm>
          <a:prstGeom prst="rect">
            <a:avLst/>
          </a:prstGeom>
        </p:spPr>
        <p:txBody>
          <a:bodyPr wrap="none">
            <a:spAutoFit/>
          </a:bodyPr>
          <a:lstStyle/>
          <a:p>
            <a:pPr>
              <a:defRPr/>
            </a:pPr>
            <a:r>
              <a:rPr lang="en-US" dirty="0" smtClean="0">
                <a:solidFill>
                  <a:schemeClr val="accent4"/>
                </a:solidFill>
              </a:rPr>
              <a:t>Core Concept </a:t>
            </a:r>
            <a:endParaRPr lang="en-US" dirty="0">
              <a:solidFill>
                <a:schemeClr val="accent4"/>
              </a:solidFill>
            </a:endParaRP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14</a:t>
            </a:fld>
            <a:endParaRPr lang="en-US" sz="1400" dirty="0"/>
          </a:p>
        </p:txBody>
      </p:sp>
      <p:pic>
        <p:nvPicPr>
          <p:cNvPr id="6" name="Picture 2"/>
          <p:cNvPicPr>
            <a:picLocks noChangeAspect="1" noChangeArrowheads="1"/>
          </p:cNvPicPr>
          <p:nvPr/>
        </p:nvPicPr>
        <p:blipFill>
          <a:blip r:embed="rId2"/>
          <a:srcRect t="2289" r="6209" b="2614"/>
          <a:stretch>
            <a:fillRect/>
          </a:stretch>
        </p:blipFill>
        <p:spPr bwMode="auto">
          <a:xfrm>
            <a:off x="5486400" y="2127147"/>
            <a:ext cx="2819400" cy="2859191"/>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228600" y="762000"/>
            <a:ext cx="8229600" cy="5334000"/>
          </a:xfrm>
        </p:spPr>
        <p:txBody>
          <a:bodyPr>
            <a:normAutofit/>
          </a:bodyPr>
          <a:lstStyle/>
          <a:p>
            <a:pPr algn="just">
              <a:lnSpc>
                <a:spcPct val="150000"/>
              </a:lnSpc>
              <a:defRPr/>
            </a:pPr>
            <a:r>
              <a:rPr lang="en-US" sz="2800" dirty="0" smtClean="0">
                <a:latin typeface="Andalus" pitchFamily="18" charset="-78"/>
                <a:cs typeface="Andalus" pitchFamily="18" charset="-78"/>
              </a:rPr>
              <a:t>Transcription unit</a:t>
            </a:r>
          </a:p>
          <a:p>
            <a:pPr algn="just">
              <a:lnSpc>
                <a:spcPct val="150000"/>
              </a:lnSpc>
              <a:defRPr/>
            </a:pPr>
            <a:r>
              <a:rPr lang="en-US" sz="2800" dirty="0" smtClean="0">
                <a:latin typeface="Andalus" pitchFamily="18" charset="-78"/>
                <a:cs typeface="Andalus" pitchFamily="18" charset="-78"/>
              </a:rPr>
              <a:t>Primary transcript</a:t>
            </a:r>
          </a:p>
          <a:p>
            <a:pPr algn="just">
              <a:lnSpc>
                <a:spcPct val="150000"/>
              </a:lnSpc>
              <a:defRPr/>
            </a:pPr>
            <a:endParaRPr lang="en-US" sz="2800" dirty="0" smtClean="0">
              <a:latin typeface="Andalus" pitchFamily="18" charset="-78"/>
              <a:cs typeface="Andalus" pitchFamily="18" charset="-78"/>
            </a:endParaRPr>
          </a:p>
        </p:txBody>
      </p:sp>
      <p:sp>
        <p:nvSpPr>
          <p:cNvPr id="7" name="Title 6"/>
          <p:cNvSpPr>
            <a:spLocks noGrp="1"/>
          </p:cNvSpPr>
          <p:nvPr>
            <p:ph type="title"/>
          </p:nvPr>
        </p:nvSpPr>
        <p:spPr>
          <a:xfrm>
            <a:off x="457200" y="-571500"/>
            <a:ext cx="8229600" cy="1143000"/>
          </a:xfrm>
        </p:spPr>
        <p:txBody>
          <a:bodyPr/>
          <a:lstStyle/>
          <a:p>
            <a:r>
              <a:rPr lang="en-US" dirty="0" smtClean="0"/>
              <a:t> </a:t>
            </a:r>
            <a:endParaRPr lang="en-US" dirty="0"/>
          </a:p>
        </p:txBody>
      </p:sp>
      <p:pic>
        <p:nvPicPr>
          <p:cNvPr id="5" name="Picture 4"/>
          <p:cNvPicPr>
            <a:picLocks noChangeAspect="1" noChangeArrowheads="1"/>
          </p:cNvPicPr>
          <p:nvPr/>
        </p:nvPicPr>
        <p:blipFill>
          <a:blip r:embed="rId2"/>
          <a:srcRect/>
          <a:stretch>
            <a:fillRect/>
          </a:stretch>
        </p:blipFill>
        <p:spPr bwMode="auto">
          <a:xfrm>
            <a:off x="381000" y="3124200"/>
            <a:ext cx="8458200" cy="27813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15</a:t>
            </a:fld>
            <a:endParaRPr lang="en-US"/>
          </a:p>
        </p:txBody>
      </p:sp>
      <p:sp>
        <p:nvSpPr>
          <p:cNvPr id="8" name="Rectangle 7"/>
          <p:cNvSpPr/>
          <p:nvPr/>
        </p:nvSpPr>
        <p:spPr>
          <a:xfrm>
            <a:off x="6629400" y="6248400"/>
            <a:ext cx="1506310" cy="369332"/>
          </a:xfrm>
          <a:prstGeom prst="rect">
            <a:avLst/>
          </a:prstGeom>
        </p:spPr>
        <p:txBody>
          <a:bodyPr wrap="none">
            <a:spAutoFit/>
          </a:bodyPr>
          <a:lstStyle/>
          <a:p>
            <a:pPr>
              <a:defRPr/>
            </a:pPr>
            <a:r>
              <a:rPr lang="en-US" dirty="0" smtClean="0">
                <a:solidFill>
                  <a:schemeClr val="accent4"/>
                </a:solidFill>
              </a:rPr>
              <a:t>Core Concept </a:t>
            </a:r>
            <a:endParaRPr lang="en-US" dirty="0">
              <a:solidFill>
                <a:schemeClr val="accent4"/>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81000" y="457200"/>
            <a:ext cx="8229600" cy="1371600"/>
          </a:xfrm>
        </p:spPr>
        <p:txBody>
          <a:bodyPr>
            <a:normAutofit/>
          </a:bodyPr>
          <a:lstStyle/>
          <a:p>
            <a:pPr algn="ctr">
              <a:defRPr/>
            </a:pPr>
            <a:r>
              <a:rPr lang="en-US" sz="2800" b="1" dirty="0" smtClean="0">
                <a:latin typeface="Andalus" pitchFamily="18" charset="-78"/>
                <a:ea typeface="+mn-ea"/>
                <a:cs typeface="Andalus" pitchFamily="18" charset="-78"/>
              </a:rPr>
              <a:t>Initiation</a:t>
            </a:r>
            <a:r>
              <a:rPr lang="en-US" sz="2800" b="1" kern="1200" dirty="0" smtClean="0">
                <a:effectLst>
                  <a:outerShdw blurRad="38100" dist="38100" dir="2700000" algn="tl">
                    <a:srgbClr val="C0C0C0"/>
                  </a:outerShdw>
                </a:effectLst>
                <a:latin typeface="Britannic Bold" pitchFamily="34" charset="0"/>
              </a:rPr>
              <a:t> </a:t>
            </a:r>
            <a:endParaRPr lang="en-US" sz="2800" b="1" kern="1200" dirty="0">
              <a:effectLst>
                <a:outerShdw blurRad="38100" dist="38100" dir="2700000" algn="tl">
                  <a:srgbClr val="C0C0C0"/>
                </a:outerShdw>
              </a:effectLst>
              <a:latin typeface="Britannic Bold" pitchFamily="34" charset="0"/>
            </a:endParaRPr>
          </a:p>
        </p:txBody>
      </p:sp>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smtClean="0">
                <a:solidFill>
                  <a:schemeClr val="bg2">
                    <a:lumMod val="50000"/>
                  </a:schemeClr>
                </a:solidFill>
                <a:latin typeface="Times New Roman" pitchFamily="18" charset="0"/>
                <a:cs typeface="Times New Roman" pitchFamily="18" charset="0"/>
              </a:rPr>
              <a:t> </a:t>
            </a:r>
            <a:endParaRPr lang="en-US" sz="2400" dirty="0">
              <a:solidFill>
                <a:schemeClr val="bg2">
                  <a:lumMod val="50000"/>
                </a:schemeClr>
              </a:solidFill>
              <a:latin typeface="Times New Roman" pitchFamily="18" charset="0"/>
              <a:cs typeface="Times New Roman" pitchFamily="18" charset="0"/>
            </a:endParaRPr>
          </a:p>
        </p:txBody>
      </p:sp>
      <p:pic>
        <p:nvPicPr>
          <p:cNvPr id="94212" name="Picture 6"/>
          <p:cNvPicPr>
            <a:picLocks noChangeAspect="1" noChangeArrowheads="1"/>
          </p:cNvPicPr>
          <p:nvPr/>
        </p:nvPicPr>
        <p:blipFill>
          <a:blip r:embed="rId2"/>
          <a:srcRect/>
          <a:stretch>
            <a:fillRect/>
          </a:stretch>
        </p:blipFill>
        <p:spPr bwMode="auto">
          <a:xfrm>
            <a:off x="533400" y="2057400"/>
            <a:ext cx="8001000" cy="3781425"/>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16</a:t>
            </a:fld>
            <a:endParaRPr lang="en-US"/>
          </a:p>
        </p:txBody>
      </p:sp>
      <p:sp>
        <p:nvSpPr>
          <p:cNvPr id="6" name="Rectangle 5"/>
          <p:cNvSpPr/>
          <p:nvPr/>
        </p:nvSpPr>
        <p:spPr>
          <a:xfrm>
            <a:off x="6477000" y="6248400"/>
            <a:ext cx="1506310" cy="369332"/>
          </a:xfrm>
          <a:prstGeom prst="rect">
            <a:avLst/>
          </a:prstGeom>
        </p:spPr>
        <p:txBody>
          <a:bodyPr wrap="none">
            <a:spAutoFit/>
          </a:bodyPr>
          <a:lstStyle/>
          <a:p>
            <a:pPr>
              <a:defRPr/>
            </a:pPr>
            <a:r>
              <a:rPr lang="en-US" dirty="0" smtClean="0">
                <a:solidFill>
                  <a:schemeClr val="accent4"/>
                </a:solidFill>
              </a:rPr>
              <a:t>Core Concept </a:t>
            </a:r>
            <a:endParaRPr lang="en-US" dirty="0">
              <a:solidFill>
                <a:schemeClr val="accent4"/>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1219200" y="762000"/>
            <a:ext cx="7239000" cy="5334000"/>
          </a:xfrm>
        </p:spPr>
        <p:txBody>
          <a:bodyPr>
            <a:normAutofit/>
          </a:bodyPr>
          <a:lstStyle/>
          <a:p>
            <a:pPr algn="just">
              <a:lnSpc>
                <a:spcPct val="150000"/>
              </a:lnSpc>
              <a:buNone/>
              <a:defRPr/>
            </a:pPr>
            <a:r>
              <a:rPr lang="en-US" sz="2800" dirty="0" smtClean="0">
                <a:latin typeface="Andalus" pitchFamily="18" charset="-78"/>
                <a:cs typeface="Andalus" pitchFamily="18" charset="-78"/>
              </a:rPr>
              <a:t>Promoter region</a:t>
            </a:r>
          </a:p>
          <a:p>
            <a:pPr lvl="2" algn="just">
              <a:lnSpc>
                <a:spcPct val="150000"/>
              </a:lnSpc>
              <a:defRPr/>
            </a:pPr>
            <a:r>
              <a:rPr lang="en-US" sz="3200" dirty="0" smtClean="0">
                <a:latin typeface="Andalus" pitchFamily="18" charset="-78"/>
                <a:cs typeface="Andalus" pitchFamily="18" charset="-78"/>
              </a:rPr>
              <a:t>-</a:t>
            </a:r>
            <a:r>
              <a:rPr lang="en-US" sz="2800" dirty="0" smtClean="0">
                <a:latin typeface="Andalus" pitchFamily="18" charset="-78"/>
                <a:cs typeface="Andalus" pitchFamily="18" charset="-78"/>
              </a:rPr>
              <a:t>35 sequence</a:t>
            </a:r>
          </a:p>
          <a:p>
            <a:pPr lvl="2" algn="just">
              <a:lnSpc>
                <a:spcPct val="150000"/>
              </a:lnSpc>
              <a:defRPr/>
            </a:pPr>
            <a:r>
              <a:rPr lang="en-US" sz="2800" dirty="0" smtClean="0">
                <a:latin typeface="Andalus" pitchFamily="18" charset="-78"/>
                <a:cs typeface="Andalus" pitchFamily="18" charset="-78"/>
              </a:rPr>
              <a:t>Pribnow box</a:t>
            </a:r>
          </a:p>
          <a:p>
            <a:pPr algn="just">
              <a:lnSpc>
                <a:spcPct val="150000"/>
              </a:lnSpc>
              <a:defRPr/>
            </a:pPr>
            <a:endParaRPr lang="en-US" sz="2800" dirty="0" smtClean="0">
              <a:latin typeface="Andalus" pitchFamily="18" charset="-78"/>
              <a:cs typeface="Andalus" pitchFamily="18" charset="-78"/>
            </a:endParaRPr>
          </a:p>
        </p:txBody>
      </p:sp>
      <p:sp>
        <p:nvSpPr>
          <p:cNvPr id="7" name="Title 6"/>
          <p:cNvSpPr>
            <a:spLocks noGrp="1"/>
          </p:cNvSpPr>
          <p:nvPr>
            <p:ph type="title"/>
          </p:nvPr>
        </p:nvSpPr>
        <p:spPr>
          <a:xfrm>
            <a:off x="457200" y="-571500"/>
            <a:ext cx="8229600" cy="1143000"/>
          </a:xfrm>
        </p:spPr>
        <p:txBody>
          <a:bodyPr/>
          <a:lstStyle/>
          <a:p>
            <a:r>
              <a:rPr lang="en-US" dirty="0" smtClean="0"/>
              <a:t> </a:t>
            </a:r>
            <a:endParaRPr lang="en-US" dirty="0"/>
          </a:p>
        </p:txBody>
      </p:sp>
      <p:pic>
        <p:nvPicPr>
          <p:cNvPr id="6" name="Picture 2"/>
          <p:cNvPicPr>
            <a:picLocks noChangeAspect="1" noChangeArrowheads="1"/>
          </p:cNvPicPr>
          <p:nvPr/>
        </p:nvPicPr>
        <p:blipFill>
          <a:blip r:embed="rId2"/>
          <a:srcRect t="20821" b="36565"/>
          <a:stretch>
            <a:fillRect/>
          </a:stretch>
        </p:blipFill>
        <p:spPr bwMode="auto">
          <a:xfrm>
            <a:off x="11113" y="2971800"/>
            <a:ext cx="9144000" cy="3151188"/>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17</a:t>
            </a:fld>
            <a:endParaRPr lang="en-US"/>
          </a:p>
        </p:txBody>
      </p:sp>
      <p:sp>
        <p:nvSpPr>
          <p:cNvPr id="8" name="Rectangle 7"/>
          <p:cNvSpPr/>
          <p:nvPr/>
        </p:nvSpPr>
        <p:spPr>
          <a:xfrm>
            <a:off x="6553200" y="6248400"/>
            <a:ext cx="1506310" cy="369332"/>
          </a:xfrm>
          <a:prstGeom prst="rect">
            <a:avLst/>
          </a:prstGeom>
        </p:spPr>
        <p:txBody>
          <a:bodyPr wrap="none">
            <a:spAutoFit/>
          </a:bodyPr>
          <a:lstStyle/>
          <a:p>
            <a:pPr>
              <a:defRPr/>
            </a:pPr>
            <a:r>
              <a:rPr lang="en-US" dirty="0" smtClean="0">
                <a:solidFill>
                  <a:schemeClr val="accent4"/>
                </a:solidFill>
              </a:rPr>
              <a:t>Core Concept </a:t>
            </a:r>
            <a:endParaRPr lang="en-US" dirty="0">
              <a:solidFill>
                <a:schemeClr val="accent4"/>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81000" y="457200"/>
            <a:ext cx="8229600" cy="1066800"/>
          </a:xfrm>
        </p:spPr>
        <p:txBody>
          <a:bodyPr>
            <a:normAutofit/>
          </a:bodyPr>
          <a:lstStyle/>
          <a:p>
            <a:pPr algn="ctr">
              <a:defRPr/>
            </a:pPr>
            <a:r>
              <a:rPr lang="en-US" sz="2800" b="1" dirty="0" smtClean="0">
                <a:latin typeface="Andalus" pitchFamily="18" charset="-78"/>
                <a:ea typeface="+mn-ea"/>
                <a:cs typeface="Andalus" pitchFamily="18" charset="-78"/>
              </a:rPr>
              <a:t>Elongation </a:t>
            </a:r>
            <a:endParaRPr lang="en-US" sz="2800" b="1" kern="1200" dirty="0">
              <a:effectLst>
                <a:outerShdw blurRad="38100" dist="38100" dir="2700000" algn="tl">
                  <a:srgbClr val="C0C0C0"/>
                </a:outerShdw>
              </a:effectLst>
              <a:latin typeface="Britannic Bold" pitchFamily="34" charset="0"/>
            </a:endParaRPr>
          </a:p>
        </p:txBody>
      </p:sp>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smtClean="0">
                <a:solidFill>
                  <a:schemeClr val="bg2">
                    <a:lumMod val="50000"/>
                  </a:schemeClr>
                </a:solidFill>
                <a:latin typeface="Times New Roman" pitchFamily="18" charset="0"/>
                <a:cs typeface="Times New Roman" pitchFamily="18" charset="0"/>
              </a:rPr>
              <a:t> </a:t>
            </a:r>
            <a:endParaRPr lang="en-US" sz="2400" dirty="0">
              <a:solidFill>
                <a:schemeClr val="bg2">
                  <a:lumMod val="50000"/>
                </a:schemeClr>
              </a:solidFill>
              <a:latin typeface="Times New Roman" pitchFamily="18" charset="0"/>
              <a:cs typeface="Times New Roman" pitchFamily="18" charset="0"/>
            </a:endParaRPr>
          </a:p>
        </p:txBody>
      </p:sp>
      <p:pic>
        <p:nvPicPr>
          <p:cNvPr id="5" name="Picture 6"/>
          <p:cNvPicPr>
            <a:picLocks noChangeAspect="1" noChangeArrowheads="1"/>
          </p:cNvPicPr>
          <p:nvPr/>
        </p:nvPicPr>
        <p:blipFill>
          <a:blip r:embed="rId2"/>
          <a:srcRect/>
          <a:stretch>
            <a:fillRect/>
          </a:stretch>
        </p:blipFill>
        <p:spPr bwMode="auto">
          <a:xfrm>
            <a:off x="1143000" y="1371600"/>
            <a:ext cx="6858000" cy="523875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81000" y="457200"/>
            <a:ext cx="8229600" cy="1066800"/>
          </a:xfrm>
        </p:spPr>
        <p:txBody>
          <a:bodyPr>
            <a:normAutofit/>
          </a:bodyPr>
          <a:lstStyle/>
          <a:p>
            <a:pPr algn="ctr">
              <a:defRPr/>
            </a:pPr>
            <a:r>
              <a:rPr lang="en-US" sz="2800" b="1" dirty="0" smtClean="0">
                <a:latin typeface="Andalus" pitchFamily="18" charset="-78"/>
                <a:ea typeface="+mn-ea"/>
                <a:cs typeface="Andalus" pitchFamily="18" charset="-78"/>
              </a:rPr>
              <a:t>Termination</a:t>
            </a:r>
            <a:endParaRPr lang="en-US" sz="2800" b="1" kern="1200" dirty="0">
              <a:effectLst>
                <a:outerShdw blurRad="38100" dist="38100" dir="2700000" algn="tl">
                  <a:srgbClr val="C0C0C0"/>
                </a:outerShdw>
              </a:effectLst>
              <a:latin typeface="Britannic Bold" pitchFamily="34" charset="0"/>
            </a:endParaRPr>
          </a:p>
        </p:txBody>
      </p:sp>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smtClean="0">
                <a:solidFill>
                  <a:schemeClr val="bg2">
                    <a:lumMod val="50000"/>
                  </a:schemeClr>
                </a:solidFill>
                <a:latin typeface="Times New Roman" pitchFamily="18" charset="0"/>
                <a:cs typeface="Times New Roman" pitchFamily="18" charset="0"/>
              </a:rPr>
              <a:t> </a:t>
            </a:r>
            <a:endParaRPr lang="en-US" sz="2400" dirty="0">
              <a:solidFill>
                <a:schemeClr val="bg2">
                  <a:lumMod val="50000"/>
                </a:schemeClr>
              </a:solidFill>
              <a:latin typeface="Times New Roman" pitchFamily="18" charset="0"/>
              <a:cs typeface="Times New Roman" pitchFamily="18" charset="0"/>
            </a:endParaRPr>
          </a:p>
        </p:txBody>
      </p:sp>
      <p:pic>
        <p:nvPicPr>
          <p:cNvPr id="7" name="Picture 5"/>
          <p:cNvPicPr>
            <a:picLocks noChangeAspect="1" noChangeArrowheads="1"/>
          </p:cNvPicPr>
          <p:nvPr/>
        </p:nvPicPr>
        <p:blipFill>
          <a:blip r:embed="rId2"/>
          <a:srcRect/>
          <a:stretch>
            <a:fillRect/>
          </a:stretch>
        </p:blipFill>
        <p:spPr bwMode="auto">
          <a:xfrm>
            <a:off x="304800" y="2819400"/>
            <a:ext cx="7918450" cy="3336981"/>
          </a:xfrm>
          <a:prstGeom prst="rect">
            <a:avLst/>
          </a:prstGeom>
          <a:noFill/>
          <a:ln w="9525">
            <a:noFill/>
            <a:miter lim="800000"/>
            <a:headEnd/>
            <a:tailEnd/>
          </a:ln>
          <a:effectLst/>
        </p:spPr>
      </p:pic>
      <p:sp>
        <p:nvSpPr>
          <p:cNvPr id="8" name="Rectangle 7"/>
          <p:cNvSpPr/>
          <p:nvPr/>
        </p:nvSpPr>
        <p:spPr>
          <a:xfrm>
            <a:off x="762000" y="1371600"/>
            <a:ext cx="4572000" cy="1384995"/>
          </a:xfrm>
          <a:prstGeom prst="rect">
            <a:avLst/>
          </a:prstGeom>
        </p:spPr>
        <p:txBody>
          <a:bodyPr>
            <a:spAutoFit/>
          </a:bodyPr>
          <a:lstStyle/>
          <a:p>
            <a:pPr algn="just">
              <a:lnSpc>
                <a:spcPct val="150000"/>
              </a:lnSpc>
              <a:buSzPct val="150000"/>
              <a:defRPr/>
            </a:pPr>
            <a:r>
              <a:rPr lang="el-GR" sz="2800" dirty="0" smtClean="0">
                <a:latin typeface="Andalus" pitchFamily="18" charset="-78"/>
                <a:cs typeface="Andalus" pitchFamily="18" charset="-78"/>
              </a:rPr>
              <a:t>ρ-</a:t>
            </a:r>
            <a:r>
              <a:rPr lang="en-US" sz="2800" dirty="0" smtClean="0">
                <a:latin typeface="Andalus" pitchFamily="18" charset="-78"/>
                <a:cs typeface="Andalus" pitchFamily="18" charset="-78"/>
              </a:rPr>
              <a:t>dependent Termination</a:t>
            </a:r>
          </a:p>
          <a:p>
            <a:pPr algn="just">
              <a:lnSpc>
                <a:spcPct val="150000"/>
              </a:lnSpc>
              <a:buSzPct val="150000"/>
              <a:defRPr/>
            </a:pPr>
            <a:r>
              <a:rPr lang="el-GR" sz="2800" dirty="0" smtClean="0">
                <a:latin typeface="Andalus" pitchFamily="18" charset="-78"/>
                <a:cs typeface="Andalus" pitchFamily="18" charset="-78"/>
              </a:rPr>
              <a:t>ρ-</a:t>
            </a:r>
            <a:r>
              <a:rPr lang="en-US" sz="2800" dirty="0" smtClean="0">
                <a:latin typeface="Andalus" pitchFamily="18" charset="-78"/>
                <a:cs typeface="Andalus" pitchFamily="18" charset="-78"/>
              </a:rPr>
              <a:t>independent Termination</a:t>
            </a:r>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19</a:t>
            </a:fld>
            <a:endParaRPr lang="en-US"/>
          </a:p>
        </p:txBody>
      </p:sp>
      <p:sp>
        <p:nvSpPr>
          <p:cNvPr id="9" name="Rectangle 8"/>
          <p:cNvSpPr/>
          <p:nvPr/>
        </p:nvSpPr>
        <p:spPr>
          <a:xfrm>
            <a:off x="6553200" y="6248400"/>
            <a:ext cx="1506310" cy="369332"/>
          </a:xfrm>
          <a:prstGeom prst="rect">
            <a:avLst/>
          </a:prstGeom>
        </p:spPr>
        <p:txBody>
          <a:bodyPr wrap="none">
            <a:spAutoFit/>
          </a:bodyPr>
          <a:lstStyle/>
          <a:p>
            <a:pPr>
              <a:defRPr/>
            </a:pPr>
            <a:r>
              <a:rPr lang="en-US" dirty="0" smtClean="0">
                <a:solidFill>
                  <a:schemeClr val="accent4"/>
                </a:solidFill>
              </a:rPr>
              <a:t>Core Concept </a:t>
            </a:r>
            <a:endParaRPr lang="en-US" dirty="0">
              <a:solidFill>
                <a:schemeClr val="accent4"/>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1905000"/>
          <a:ext cx="2514599" cy="297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normAutofit fontScale="90000"/>
          </a:bodyPr>
          <a:lstStyle/>
          <a:p>
            <a:pPr algn="l"/>
            <a:r>
              <a:rPr lang="en-US" sz="3600" b="1" dirty="0">
                <a:solidFill>
                  <a:srgbClr val="7030A0"/>
                </a:solidFill>
                <a:effectLst>
                  <a:outerShdw blurRad="38100" dist="38100" dir="2700000" algn="tl">
                    <a:srgbClr val="000000">
                      <a:alpha val="43137"/>
                    </a:srgbClr>
                  </a:outerShdw>
                </a:effectLst>
                <a:latin typeface="+mn-lt"/>
                <a:cs typeface="Times New Roman" pitchFamily="18" charset="0"/>
              </a:rPr>
              <a:t>Motto                   </a:t>
            </a:r>
            <a:r>
              <a:rPr lang="en-US" sz="3600" b="1" dirty="0">
                <a:solidFill>
                  <a:srgbClr val="7030A0"/>
                </a:solidFill>
                <a:effectLst>
                  <a:outerShdw blurRad="38100" dist="38100" dir="2700000" algn="tl">
                    <a:srgbClr val="000000">
                      <a:alpha val="43137"/>
                    </a:srgbClr>
                  </a:outerShdw>
                </a:effectLst>
                <a:cs typeface="Times New Roman"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itchFamily="18" charset="0"/>
            </a:endParaRPr>
          </a:p>
        </p:txBody>
      </p:sp>
      <p:sp>
        <p:nvSpPr>
          <p:cNvPr id="11" name="Content Placeholder 10"/>
          <p:cNvSpPr>
            <a:spLocks noGrp="1"/>
          </p:cNvSpPr>
          <p:nvPr>
            <p:ph sz="half" idx="2"/>
          </p:nvPr>
        </p:nvSpPr>
        <p:spPr>
          <a:xfrm>
            <a:off x="457200" y="1676400"/>
            <a:ext cx="4114800" cy="4449763"/>
          </a:xfrm>
        </p:spPr>
        <p:txBody>
          <a:bodyPr/>
          <a:lstStyle/>
          <a:p>
            <a:pPr>
              <a:buNone/>
            </a:pPr>
            <a:r>
              <a:rPr lang="en-US" dirty="0"/>
              <a:t> </a:t>
            </a:r>
          </a:p>
        </p:txBody>
      </p:sp>
      <p:sp>
        <p:nvSpPr>
          <p:cNvPr id="13" name="Content Placeholder 12"/>
          <p:cNvSpPr>
            <a:spLocks noGrp="1"/>
          </p:cNvSpPr>
          <p:nvPr>
            <p:ph sz="quarter" idx="4"/>
          </p:nvPr>
        </p:nvSpPr>
        <p:spPr>
          <a:xfrm>
            <a:off x="4645025" y="1676400"/>
            <a:ext cx="4041775" cy="4449763"/>
          </a:xfrm>
        </p:spPr>
        <p:txBody>
          <a:bodyPr/>
          <a:lstStyle/>
          <a:p>
            <a:pPr lvl="0"/>
            <a:r>
              <a:rPr lang="en-US" dirty="0"/>
              <a:t>To impart evidence based research oriented medical education</a:t>
            </a:r>
          </a:p>
          <a:p>
            <a:pPr lvl="0"/>
            <a:r>
              <a:rPr lang="en-US" dirty="0"/>
              <a:t>To provide best possible patient care</a:t>
            </a:r>
          </a:p>
          <a:p>
            <a:pPr lvl="0"/>
            <a:r>
              <a:rPr lang="en-US" dirty="0"/>
              <a:t>To inculcate the values of mutual respect and ethical practice of medicine</a:t>
            </a:r>
          </a:p>
          <a:p>
            <a:endParaRPr lang="en-US" dirty="0"/>
          </a:p>
        </p:txBody>
      </p:sp>
      <p:sp>
        <p:nvSpPr>
          <p:cNvPr id="8" name="Slide Number Placeholder 7"/>
          <p:cNvSpPr>
            <a:spLocks noGrp="1"/>
          </p:cNvSpPr>
          <p:nvPr>
            <p:ph type="sldNum" sz="quarter" idx="12"/>
          </p:nvPr>
        </p:nvSpPr>
        <p:spPr/>
        <p:txBody>
          <a:bodyPr/>
          <a:lstStyle/>
          <a:p>
            <a:pPr>
              <a:defRPr/>
            </a:pPr>
            <a:fld id="{1FB91A49-D5F3-4578-872E-65604690CDEB}"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228600" y="762000"/>
            <a:ext cx="8229600" cy="5334000"/>
          </a:xfrm>
        </p:spPr>
        <p:txBody>
          <a:bodyPr>
            <a:normAutofit/>
          </a:bodyPr>
          <a:lstStyle/>
          <a:p>
            <a:pPr algn="just">
              <a:lnSpc>
                <a:spcPct val="150000"/>
              </a:lnSpc>
              <a:defRPr/>
            </a:pPr>
            <a:r>
              <a:rPr lang="en-US" sz="2800" dirty="0" smtClean="0">
                <a:latin typeface="Andalus" pitchFamily="18" charset="-78"/>
                <a:cs typeface="Andalus" pitchFamily="18" charset="-78"/>
              </a:rPr>
              <a:t>Separate RNA polymerases </a:t>
            </a:r>
          </a:p>
          <a:p>
            <a:pPr algn="just">
              <a:lnSpc>
                <a:spcPct val="150000"/>
              </a:lnSpc>
              <a:defRPr/>
            </a:pPr>
            <a:r>
              <a:rPr lang="en-US" sz="2800" dirty="0" smtClean="0">
                <a:latin typeface="Andalus" pitchFamily="18" charset="-78"/>
                <a:cs typeface="Andalus" pitchFamily="18" charset="-78"/>
              </a:rPr>
              <a:t>Role of transcription factors </a:t>
            </a:r>
          </a:p>
          <a:p>
            <a:pPr>
              <a:buNone/>
              <a:defRPr/>
            </a:pPr>
            <a:r>
              <a:rPr lang="en-US" sz="2800" dirty="0" smtClean="0">
                <a:latin typeface="Andalus" pitchFamily="18" charset="-78"/>
                <a:cs typeface="Andalus" pitchFamily="18" charset="-78"/>
              </a:rPr>
              <a:t> </a:t>
            </a:r>
          </a:p>
        </p:txBody>
      </p:sp>
      <p:sp>
        <p:nvSpPr>
          <p:cNvPr id="7" name="Title 6"/>
          <p:cNvSpPr>
            <a:spLocks noGrp="1"/>
          </p:cNvSpPr>
          <p:nvPr>
            <p:ph type="title"/>
          </p:nvPr>
        </p:nvSpPr>
        <p:spPr>
          <a:xfrm>
            <a:off x="457200" y="-571500"/>
            <a:ext cx="8229600" cy="1143000"/>
          </a:xfrm>
        </p:spPr>
        <p:txBody>
          <a:bodyPr/>
          <a:lstStyle/>
          <a:p>
            <a:r>
              <a:rPr lang="en-US" dirty="0" smtClean="0"/>
              <a:t> </a:t>
            </a:r>
            <a:endParaRPr lang="en-US" dirty="0"/>
          </a:p>
        </p:txBody>
      </p:sp>
      <p:pic>
        <p:nvPicPr>
          <p:cNvPr id="4" name="Picture 4"/>
          <p:cNvPicPr>
            <a:picLocks noChangeAspect="1" noChangeArrowheads="1"/>
          </p:cNvPicPr>
          <p:nvPr/>
        </p:nvPicPr>
        <p:blipFill>
          <a:blip r:embed="rId2"/>
          <a:srcRect/>
          <a:stretch>
            <a:fillRect/>
          </a:stretch>
        </p:blipFill>
        <p:spPr bwMode="auto">
          <a:xfrm>
            <a:off x="1600200" y="2895600"/>
            <a:ext cx="5600700" cy="2371099"/>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20</a:t>
            </a:fld>
            <a:endParaRPr lang="en-US"/>
          </a:p>
        </p:txBody>
      </p:sp>
      <p:sp>
        <p:nvSpPr>
          <p:cNvPr id="6" name="Rectangle 5"/>
          <p:cNvSpPr/>
          <p:nvPr/>
        </p:nvSpPr>
        <p:spPr>
          <a:xfrm>
            <a:off x="6858000" y="6248400"/>
            <a:ext cx="1506310" cy="369332"/>
          </a:xfrm>
          <a:prstGeom prst="rect">
            <a:avLst/>
          </a:prstGeom>
        </p:spPr>
        <p:txBody>
          <a:bodyPr wrap="none">
            <a:spAutoFit/>
          </a:bodyPr>
          <a:lstStyle/>
          <a:p>
            <a:pPr>
              <a:defRPr/>
            </a:pPr>
            <a:r>
              <a:rPr lang="en-US" dirty="0" smtClean="0">
                <a:solidFill>
                  <a:schemeClr val="accent4"/>
                </a:solidFill>
              </a:rPr>
              <a:t>Core Concept </a:t>
            </a:r>
            <a:endParaRPr lang="en-US" dirty="0">
              <a:solidFill>
                <a:schemeClr val="accent4"/>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228600" y="762000"/>
            <a:ext cx="8229600" cy="5334000"/>
          </a:xfrm>
        </p:spPr>
        <p:txBody>
          <a:bodyPr>
            <a:normAutofit/>
          </a:bodyPr>
          <a:lstStyle/>
          <a:p>
            <a:pPr algn="just">
              <a:lnSpc>
                <a:spcPct val="150000"/>
              </a:lnSpc>
              <a:buNone/>
              <a:defRPr/>
            </a:pPr>
            <a:r>
              <a:rPr lang="en-US" sz="2800" b="1" dirty="0" smtClean="0">
                <a:latin typeface="Andalus" pitchFamily="18" charset="-78"/>
                <a:cs typeface="Andalus" pitchFamily="18" charset="-78"/>
              </a:rPr>
              <a:t>General transcription factors </a:t>
            </a:r>
          </a:p>
          <a:p>
            <a:pPr algn="just">
              <a:lnSpc>
                <a:spcPct val="150000"/>
              </a:lnSpc>
              <a:defRPr/>
            </a:pPr>
            <a:r>
              <a:rPr lang="en-US" sz="2800" dirty="0" smtClean="0">
                <a:latin typeface="Andalus" pitchFamily="18" charset="-78"/>
                <a:cs typeface="Andalus" pitchFamily="18" charset="-78"/>
              </a:rPr>
              <a:t>Required for recognition of the promoter, recruitment of RNA polymerase II to the promoter and initiation of transcription </a:t>
            </a:r>
          </a:p>
          <a:p>
            <a:pPr lvl="1" algn="just">
              <a:lnSpc>
                <a:spcPct val="150000"/>
              </a:lnSpc>
              <a:buFont typeface="Wingdings" pitchFamily="2" charset="2"/>
              <a:buChar char="Ø"/>
              <a:defRPr/>
            </a:pPr>
            <a:r>
              <a:rPr lang="en-US" sz="2400" dirty="0" smtClean="0">
                <a:latin typeface="Andalus" pitchFamily="18" charset="-78"/>
                <a:cs typeface="Andalus" pitchFamily="18" charset="-78"/>
              </a:rPr>
              <a:t>TFIID recognizes and binds the TATA box, </a:t>
            </a:r>
          </a:p>
          <a:p>
            <a:pPr lvl="1" algn="just">
              <a:lnSpc>
                <a:spcPct val="150000"/>
              </a:lnSpc>
              <a:buFont typeface="Wingdings" pitchFamily="2" charset="2"/>
              <a:buChar char="Ø"/>
              <a:defRPr/>
            </a:pPr>
            <a:r>
              <a:rPr lang="en-US" sz="2400" dirty="0" smtClean="0">
                <a:latin typeface="Andalus" pitchFamily="18" charset="-78"/>
                <a:cs typeface="Andalus" pitchFamily="18" charset="-78"/>
              </a:rPr>
              <a:t>TFIIF brings the polymerase to the promoter</a:t>
            </a:r>
          </a:p>
          <a:p>
            <a:pPr lvl="1" algn="just">
              <a:lnSpc>
                <a:spcPct val="150000"/>
              </a:lnSpc>
              <a:buFont typeface="Wingdings" pitchFamily="2" charset="2"/>
              <a:buChar char="Ø"/>
              <a:defRPr/>
            </a:pPr>
            <a:r>
              <a:rPr lang="en-US" sz="2400" dirty="0" smtClean="0">
                <a:latin typeface="Andalus" pitchFamily="18" charset="-78"/>
                <a:cs typeface="Andalus" pitchFamily="18" charset="-78"/>
              </a:rPr>
              <a:t>TFIIH melts the DNA and allows RNA polymerase to clear the promoter</a:t>
            </a:r>
          </a:p>
          <a:p>
            <a:pPr>
              <a:defRPr/>
            </a:pPr>
            <a:endParaRPr lang="en-US" sz="2800" dirty="0" smtClean="0">
              <a:latin typeface="Andalus" pitchFamily="18" charset="-78"/>
              <a:cs typeface="Andalus" pitchFamily="18" charset="-78"/>
            </a:endParaRPr>
          </a:p>
        </p:txBody>
      </p:sp>
      <p:sp>
        <p:nvSpPr>
          <p:cNvPr id="7" name="Title 6"/>
          <p:cNvSpPr>
            <a:spLocks noGrp="1"/>
          </p:cNvSpPr>
          <p:nvPr>
            <p:ph type="title"/>
          </p:nvPr>
        </p:nvSpPr>
        <p:spPr>
          <a:xfrm>
            <a:off x="457200" y="-571500"/>
            <a:ext cx="8229600" cy="1143000"/>
          </a:xfrm>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21</a:t>
            </a:fld>
            <a:endParaRPr lang="en-US"/>
          </a:p>
        </p:txBody>
      </p:sp>
      <p:sp>
        <p:nvSpPr>
          <p:cNvPr id="5" name="Rectangle 4"/>
          <p:cNvSpPr/>
          <p:nvPr/>
        </p:nvSpPr>
        <p:spPr>
          <a:xfrm>
            <a:off x="6629400" y="6488668"/>
            <a:ext cx="1506310" cy="369332"/>
          </a:xfrm>
          <a:prstGeom prst="rect">
            <a:avLst/>
          </a:prstGeom>
        </p:spPr>
        <p:txBody>
          <a:bodyPr wrap="none">
            <a:spAutoFit/>
          </a:bodyPr>
          <a:lstStyle/>
          <a:p>
            <a:pPr>
              <a:defRPr/>
            </a:pPr>
            <a:r>
              <a:rPr lang="en-US" dirty="0" smtClean="0">
                <a:solidFill>
                  <a:schemeClr val="accent4"/>
                </a:solidFill>
              </a:rPr>
              <a:t>Core Concept </a:t>
            </a:r>
            <a:endParaRPr lang="en-US" dirty="0">
              <a:solidFill>
                <a:schemeClr val="accent4"/>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228600" y="762000"/>
            <a:ext cx="8229600" cy="5334000"/>
          </a:xfrm>
        </p:spPr>
        <p:txBody>
          <a:bodyPr>
            <a:normAutofit/>
          </a:bodyPr>
          <a:lstStyle/>
          <a:p>
            <a:pPr algn="just">
              <a:lnSpc>
                <a:spcPct val="150000"/>
              </a:lnSpc>
              <a:buNone/>
              <a:defRPr/>
            </a:pPr>
            <a:r>
              <a:rPr lang="en-US" sz="2800" b="1" dirty="0" smtClean="0">
                <a:latin typeface="Andalus" pitchFamily="18" charset="-78"/>
                <a:cs typeface="Andalus" pitchFamily="18" charset="-78"/>
              </a:rPr>
              <a:t>Specific transcription factors </a:t>
            </a:r>
          </a:p>
          <a:p>
            <a:pPr algn="just">
              <a:lnSpc>
                <a:spcPct val="150000"/>
              </a:lnSpc>
              <a:defRPr/>
            </a:pPr>
            <a:r>
              <a:rPr lang="en-US" sz="2800" dirty="0" smtClean="0">
                <a:latin typeface="Andalus" pitchFamily="18" charset="-78"/>
                <a:cs typeface="Andalus" pitchFamily="18" charset="-78"/>
              </a:rPr>
              <a:t>Bind to sequences within and outside of the core promoter</a:t>
            </a:r>
          </a:p>
          <a:p>
            <a:pPr algn="just">
              <a:lnSpc>
                <a:spcPct val="150000"/>
              </a:lnSpc>
              <a:defRPr/>
            </a:pPr>
            <a:r>
              <a:rPr lang="en-US" sz="2800" dirty="0" smtClean="0">
                <a:latin typeface="Andalus" pitchFamily="18" charset="-78"/>
                <a:cs typeface="Andalus" pitchFamily="18" charset="-78"/>
              </a:rPr>
              <a:t>Regulate the frequency of initiation and gene expression</a:t>
            </a:r>
          </a:p>
          <a:p>
            <a:pPr algn="just">
              <a:lnSpc>
                <a:spcPct val="150000"/>
              </a:lnSpc>
              <a:defRPr/>
            </a:pPr>
            <a:r>
              <a:rPr lang="en-US" sz="2800" dirty="0" smtClean="0">
                <a:latin typeface="Andalus" pitchFamily="18" charset="-78"/>
                <a:cs typeface="Andalus" pitchFamily="18" charset="-78"/>
              </a:rPr>
              <a:t>Bind other proteins (“</a:t>
            </a:r>
            <a:r>
              <a:rPr lang="en-US" sz="2800" dirty="0" err="1" smtClean="0">
                <a:latin typeface="Andalus" pitchFamily="18" charset="-78"/>
                <a:cs typeface="Andalus" pitchFamily="18" charset="-78"/>
              </a:rPr>
              <a:t>coactivators</a:t>
            </a:r>
            <a:r>
              <a:rPr lang="en-US" sz="2800" dirty="0" smtClean="0">
                <a:latin typeface="Andalus" pitchFamily="18" charset="-78"/>
                <a:cs typeface="Andalus" pitchFamily="18" charset="-78"/>
              </a:rPr>
              <a:t>”), recruiting them to the transcription complex</a:t>
            </a:r>
          </a:p>
          <a:p>
            <a:pPr algn="just">
              <a:lnSpc>
                <a:spcPct val="150000"/>
              </a:lnSpc>
              <a:defRPr/>
            </a:pPr>
            <a:endParaRPr lang="en-US" sz="2800" dirty="0" smtClean="0">
              <a:latin typeface="Andalus" pitchFamily="18" charset="-78"/>
              <a:cs typeface="Andalus" pitchFamily="18" charset="-78"/>
            </a:endParaRPr>
          </a:p>
          <a:p>
            <a:pPr>
              <a:defRPr/>
            </a:pPr>
            <a:endParaRPr lang="en-US" sz="2800" dirty="0" smtClean="0">
              <a:latin typeface="Andalus" pitchFamily="18" charset="-78"/>
              <a:cs typeface="Andalus" pitchFamily="18" charset="-78"/>
            </a:endParaRPr>
          </a:p>
        </p:txBody>
      </p:sp>
      <p:sp>
        <p:nvSpPr>
          <p:cNvPr id="7" name="Title 6"/>
          <p:cNvSpPr>
            <a:spLocks noGrp="1"/>
          </p:cNvSpPr>
          <p:nvPr>
            <p:ph type="title"/>
          </p:nvPr>
        </p:nvSpPr>
        <p:spPr>
          <a:xfrm>
            <a:off x="457200" y="-571500"/>
            <a:ext cx="8229600" cy="1143000"/>
          </a:xfrm>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22</a:t>
            </a:fld>
            <a:endParaRPr lang="en-US"/>
          </a:p>
        </p:txBody>
      </p:sp>
      <p:sp>
        <p:nvSpPr>
          <p:cNvPr id="5" name="Rectangle 4"/>
          <p:cNvSpPr/>
          <p:nvPr/>
        </p:nvSpPr>
        <p:spPr>
          <a:xfrm>
            <a:off x="6629400" y="6324600"/>
            <a:ext cx="1506310" cy="369332"/>
          </a:xfrm>
          <a:prstGeom prst="rect">
            <a:avLst/>
          </a:prstGeom>
        </p:spPr>
        <p:txBody>
          <a:bodyPr wrap="none">
            <a:spAutoFit/>
          </a:bodyPr>
          <a:lstStyle/>
          <a:p>
            <a:pPr>
              <a:defRPr/>
            </a:pPr>
            <a:r>
              <a:rPr lang="en-US" dirty="0" smtClean="0">
                <a:solidFill>
                  <a:schemeClr val="accent4"/>
                </a:solidFill>
              </a:rPr>
              <a:t>Core Concept </a:t>
            </a:r>
            <a:endParaRPr lang="en-US" dirty="0">
              <a:solidFill>
                <a:schemeClr val="accent4"/>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81000" y="457200"/>
            <a:ext cx="8229600" cy="1066800"/>
          </a:xfrm>
        </p:spPr>
        <p:txBody>
          <a:bodyPr>
            <a:normAutofit/>
          </a:bodyPr>
          <a:lstStyle/>
          <a:p>
            <a:pPr algn="ctr">
              <a:defRPr/>
            </a:pPr>
            <a:r>
              <a:rPr lang="en-US" sz="2800" b="1" dirty="0" smtClean="0">
                <a:latin typeface="Andalus" pitchFamily="18" charset="-78"/>
                <a:ea typeface="+mn-ea"/>
                <a:cs typeface="Andalus" pitchFamily="18" charset="-78"/>
              </a:rPr>
              <a:t>Posttranscriptional Modification </a:t>
            </a:r>
            <a:endParaRPr lang="en-US" sz="2800" b="1" kern="1200" dirty="0">
              <a:effectLst>
                <a:outerShdw blurRad="38100" dist="38100" dir="2700000" algn="tl">
                  <a:srgbClr val="C0C0C0"/>
                </a:outerShdw>
              </a:effectLst>
              <a:latin typeface="Britannic Bold" pitchFamily="34" charset="0"/>
            </a:endParaRPr>
          </a:p>
        </p:txBody>
      </p:sp>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smtClean="0">
                <a:solidFill>
                  <a:schemeClr val="bg2">
                    <a:lumMod val="50000"/>
                  </a:schemeClr>
                </a:solidFill>
                <a:latin typeface="Times New Roman" pitchFamily="18" charset="0"/>
                <a:cs typeface="Times New Roman" pitchFamily="18" charset="0"/>
              </a:rPr>
              <a:t> </a:t>
            </a:r>
            <a:endParaRPr lang="en-US" sz="2400" dirty="0">
              <a:solidFill>
                <a:schemeClr val="bg2">
                  <a:lumMod val="50000"/>
                </a:schemeClr>
              </a:solidFill>
              <a:latin typeface="Times New Roman" pitchFamily="18" charset="0"/>
              <a:cs typeface="Times New Roman" pitchFamily="18" charset="0"/>
            </a:endParaRPr>
          </a:p>
        </p:txBody>
      </p:sp>
      <p:pic>
        <p:nvPicPr>
          <p:cNvPr id="6" name="Picture 6"/>
          <p:cNvPicPr>
            <a:picLocks noChangeAspect="1" noChangeArrowheads="1"/>
          </p:cNvPicPr>
          <p:nvPr/>
        </p:nvPicPr>
        <p:blipFill>
          <a:blip r:embed="rId2"/>
          <a:srcRect l="52083" t="22018" b="7990"/>
          <a:stretch>
            <a:fillRect/>
          </a:stretch>
        </p:blipFill>
        <p:spPr bwMode="auto">
          <a:xfrm>
            <a:off x="2971800" y="1371600"/>
            <a:ext cx="4667250" cy="5116513"/>
          </a:xfrm>
          <a:prstGeom prst="rect">
            <a:avLst/>
          </a:prstGeom>
          <a:noFill/>
          <a:ln w="9525">
            <a:noFill/>
            <a:miter lim="800000"/>
            <a:headEnd/>
            <a:tailEnd/>
          </a:ln>
          <a:effectLst/>
        </p:spPr>
      </p:pic>
      <p:sp>
        <p:nvSpPr>
          <p:cNvPr id="7" name="TextBox 6"/>
          <p:cNvSpPr txBox="1"/>
          <p:nvPr/>
        </p:nvSpPr>
        <p:spPr>
          <a:xfrm>
            <a:off x="457200" y="1981200"/>
            <a:ext cx="3429000" cy="461665"/>
          </a:xfrm>
          <a:prstGeom prst="rect">
            <a:avLst/>
          </a:prstGeom>
          <a:noFill/>
        </p:spPr>
        <p:txBody>
          <a:bodyPr wrap="square" rtlCol="0">
            <a:spAutoFit/>
          </a:bodyPr>
          <a:lstStyle/>
          <a:p>
            <a:r>
              <a:rPr lang="en-US" sz="2400" b="1" dirty="0" smtClean="0">
                <a:latin typeface="Andalus" pitchFamily="18" charset="-78"/>
                <a:cs typeface="Andalus" pitchFamily="18" charset="-78"/>
              </a:rPr>
              <a:t>Ribosomal RNA </a:t>
            </a:r>
          </a:p>
        </p:txBody>
      </p:sp>
      <p:sp>
        <p:nvSpPr>
          <p:cNvPr id="8" name="Slide Number Placeholder 7"/>
          <p:cNvSpPr>
            <a:spLocks noGrp="1"/>
          </p:cNvSpPr>
          <p:nvPr>
            <p:ph type="sldNum" sz="quarter" idx="12"/>
          </p:nvPr>
        </p:nvSpPr>
        <p:spPr/>
        <p:txBody>
          <a:bodyPr/>
          <a:lstStyle/>
          <a:p>
            <a:pPr>
              <a:defRPr/>
            </a:pPr>
            <a:fld id="{BDA394D7-9785-4BE5-AFD5-4F918A689025}" type="slidenum">
              <a:rPr lang="en-US" smtClean="0"/>
              <a:pPr>
                <a:defRPr/>
              </a:pPr>
              <a:t>23</a:t>
            </a:fld>
            <a:endParaRPr lang="en-US" dirty="0"/>
          </a:p>
        </p:txBody>
      </p:sp>
      <p:sp>
        <p:nvSpPr>
          <p:cNvPr id="9" name="Rectangle 8"/>
          <p:cNvSpPr/>
          <p:nvPr/>
        </p:nvSpPr>
        <p:spPr>
          <a:xfrm>
            <a:off x="6705600" y="6488668"/>
            <a:ext cx="1506310" cy="369332"/>
          </a:xfrm>
          <a:prstGeom prst="rect">
            <a:avLst/>
          </a:prstGeom>
        </p:spPr>
        <p:txBody>
          <a:bodyPr wrap="none">
            <a:spAutoFit/>
          </a:bodyPr>
          <a:lstStyle/>
          <a:p>
            <a:pPr>
              <a:defRPr/>
            </a:pPr>
            <a:r>
              <a:rPr lang="en-US" dirty="0" smtClean="0">
                <a:solidFill>
                  <a:schemeClr val="accent4"/>
                </a:solidFill>
              </a:rPr>
              <a:t>Core Concept </a:t>
            </a:r>
            <a:endParaRPr lang="en-US" dirty="0">
              <a:solidFill>
                <a:schemeClr val="accent4"/>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smtClean="0">
                <a:solidFill>
                  <a:schemeClr val="bg2">
                    <a:lumMod val="50000"/>
                  </a:schemeClr>
                </a:solidFill>
                <a:latin typeface="Times New Roman" pitchFamily="18" charset="0"/>
                <a:cs typeface="Times New Roman" pitchFamily="18" charset="0"/>
              </a:rPr>
              <a:t> </a:t>
            </a:r>
            <a:endParaRPr lang="en-US" sz="2400" dirty="0">
              <a:solidFill>
                <a:schemeClr val="bg2">
                  <a:lumMod val="50000"/>
                </a:schemeClr>
              </a:solidFill>
              <a:latin typeface="Times New Roman" pitchFamily="18" charset="0"/>
              <a:cs typeface="Times New Roman" pitchFamily="18" charset="0"/>
            </a:endParaRPr>
          </a:p>
        </p:txBody>
      </p:sp>
      <p:sp>
        <p:nvSpPr>
          <p:cNvPr id="7" name="TextBox 6"/>
          <p:cNvSpPr txBox="1"/>
          <p:nvPr/>
        </p:nvSpPr>
        <p:spPr>
          <a:xfrm>
            <a:off x="533400" y="990600"/>
            <a:ext cx="3429000" cy="461665"/>
          </a:xfrm>
          <a:prstGeom prst="rect">
            <a:avLst/>
          </a:prstGeom>
          <a:noFill/>
        </p:spPr>
        <p:txBody>
          <a:bodyPr wrap="square" rtlCol="0">
            <a:spAutoFit/>
          </a:bodyPr>
          <a:lstStyle/>
          <a:p>
            <a:r>
              <a:rPr lang="en-US" sz="2400" b="1" dirty="0" smtClean="0">
                <a:latin typeface="Andalus" pitchFamily="18" charset="-78"/>
                <a:cs typeface="Andalus" pitchFamily="18" charset="-78"/>
              </a:rPr>
              <a:t>Transfer RNA </a:t>
            </a:r>
          </a:p>
        </p:txBody>
      </p:sp>
      <p:pic>
        <p:nvPicPr>
          <p:cNvPr id="8" name="Picture 4"/>
          <p:cNvPicPr>
            <a:picLocks noChangeAspect="1" noChangeArrowheads="1"/>
          </p:cNvPicPr>
          <p:nvPr/>
        </p:nvPicPr>
        <p:blipFill>
          <a:blip r:embed="rId2"/>
          <a:srcRect/>
          <a:stretch>
            <a:fillRect/>
          </a:stretch>
        </p:blipFill>
        <p:spPr bwMode="auto">
          <a:xfrm>
            <a:off x="457200" y="1600200"/>
            <a:ext cx="8186738" cy="4572000"/>
          </a:xfrm>
          <a:prstGeom prst="rect">
            <a:avLst/>
          </a:prstGeom>
          <a:noFill/>
          <a:ln w="9525">
            <a:noFill/>
            <a:miter lim="800000"/>
            <a:headEnd/>
            <a:tailEnd/>
          </a:ln>
          <a:effectLst/>
        </p:spPr>
      </p:pic>
      <p:sp>
        <p:nvSpPr>
          <p:cNvPr id="9" name="Title 8"/>
          <p:cNvSpPr>
            <a:spLocks noGrp="1"/>
          </p:cNvSpPr>
          <p:nvPr>
            <p:ph type="title"/>
          </p:nvPr>
        </p:nvSpPr>
        <p:spPr>
          <a:xfrm>
            <a:off x="457200" y="-571500"/>
            <a:ext cx="8229600" cy="1143000"/>
          </a:xfrm>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24</a:t>
            </a:fld>
            <a:endParaRPr lang="en-US"/>
          </a:p>
        </p:txBody>
      </p:sp>
      <p:sp>
        <p:nvSpPr>
          <p:cNvPr id="10" name="Rectangle 9"/>
          <p:cNvSpPr/>
          <p:nvPr/>
        </p:nvSpPr>
        <p:spPr>
          <a:xfrm>
            <a:off x="6781800" y="6248400"/>
            <a:ext cx="1506310" cy="369332"/>
          </a:xfrm>
          <a:prstGeom prst="rect">
            <a:avLst/>
          </a:prstGeom>
        </p:spPr>
        <p:txBody>
          <a:bodyPr wrap="none">
            <a:spAutoFit/>
          </a:bodyPr>
          <a:lstStyle/>
          <a:p>
            <a:pPr>
              <a:defRPr/>
            </a:pPr>
            <a:r>
              <a:rPr lang="en-US" dirty="0" smtClean="0">
                <a:solidFill>
                  <a:schemeClr val="accent4"/>
                </a:solidFill>
              </a:rPr>
              <a:t>Core Concept </a:t>
            </a:r>
            <a:endParaRPr lang="en-US" dirty="0">
              <a:solidFill>
                <a:schemeClr val="accent4"/>
              </a:solidFill>
            </a:endParaRPr>
          </a:p>
        </p:txBody>
      </p:sp>
      <p:sp>
        <p:nvSpPr>
          <p:cNvPr id="11" name="Rectangle 10"/>
          <p:cNvSpPr/>
          <p:nvPr/>
        </p:nvSpPr>
        <p:spPr>
          <a:xfrm>
            <a:off x="2362200" y="533400"/>
            <a:ext cx="5019323" cy="523220"/>
          </a:xfrm>
          <a:prstGeom prst="rect">
            <a:avLst/>
          </a:prstGeom>
        </p:spPr>
        <p:txBody>
          <a:bodyPr wrap="none">
            <a:spAutoFit/>
          </a:bodyPr>
          <a:lstStyle/>
          <a:p>
            <a:r>
              <a:rPr lang="en-US" sz="2800" b="1" dirty="0" smtClean="0">
                <a:latin typeface="Andalus" pitchFamily="18" charset="-78"/>
                <a:cs typeface="Andalus" pitchFamily="18" charset="-78"/>
              </a:rPr>
              <a:t>Posttranscriptional Modification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smtClean="0">
                <a:solidFill>
                  <a:schemeClr val="bg2">
                    <a:lumMod val="50000"/>
                  </a:schemeClr>
                </a:solidFill>
                <a:latin typeface="Times New Roman" pitchFamily="18" charset="0"/>
                <a:cs typeface="Times New Roman" pitchFamily="18" charset="0"/>
              </a:rPr>
              <a:t> </a:t>
            </a:r>
            <a:endParaRPr lang="en-US" sz="2400" dirty="0">
              <a:solidFill>
                <a:schemeClr val="bg2">
                  <a:lumMod val="50000"/>
                </a:schemeClr>
              </a:solidFill>
              <a:latin typeface="Times New Roman" pitchFamily="18" charset="0"/>
              <a:cs typeface="Times New Roman" pitchFamily="18" charset="0"/>
            </a:endParaRPr>
          </a:p>
        </p:txBody>
      </p:sp>
      <p:sp>
        <p:nvSpPr>
          <p:cNvPr id="7" name="TextBox 6"/>
          <p:cNvSpPr txBox="1"/>
          <p:nvPr/>
        </p:nvSpPr>
        <p:spPr>
          <a:xfrm>
            <a:off x="533400" y="1219200"/>
            <a:ext cx="3429000" cy="461665"/>
          </a:xfrm>
          <a:prstGeom prst="rect">
            <a:avLst/>
          </a:prstGeom>
          <a:noFill/>
        </p:spPr>
        <p:txBody>
          <a:bodyPr wrap="square" rtlCol="0">
            <a:spAutoFit/>
          </a:bodyPr>
          <a:lstStyle/>
          <a:p>
            <a:r>
              <a:rPr lang="en-US" sz="2400" b="1" dirty="0" smtClean="0">
                <a:latin typeface="Andalus" pitchFamily="18" charset="-78"/>
                <a:cs typeface="Andalus" pitchFamily="18" charset="-78"/>
              </a:rPr>
              <a:t>Messenger  RNA </a:t>
            </a:r>
          </a:p>
        </p:txBody>
      </p:sp>
      <p:sp>
        <p:nvSpPr>
          <p:cNvPr id="9" name="Title 8"/>
          <p:cNvSpPr>
            <a:spLocks noGrp="1"/>
          </p:cNvSpPr>
          <p:nvPr>
            <p:ph type="title"/>
          </p:nvPr>
        </p:nvSpPr>
        <p:spPr>
          <a:xfrm>
            <a:off x="457200" y="-571500"/>
            <a:ext cx="8229600" cy="1143000"/>
          </a:xfrm>
        </p:spPr>
        <p:txBody>
          <a:bodyPr/>
          <a:lstStyle/>
          <a:p>
            <a:r>
              <a:rPr lang="en-US" dirty="0" smtClean="0"/>
              <a:t> </a:t>
            </a:r>
            <a:endParaRPr lang="en-US" dirty="0"/>
          </a:p>
        </p:txBody>
      </p:sp>
      <p:pic>
        <p:nvPicPr>
          <p:cNvPr id="6" name="Picture 4"/>
          <p:cNvPicPr>
            <a:picLocks noChangeAspect="1" noChangeArrowheads="1"/>
          </p:cNvPicPr>
          <p:nvPr/>
        </p:nvPicPr>
        <p:blipFill>
          <a:blip r:embed="rId2"/>
          <a:srcRect l="2498" t="3107" r="15247" b="4948"/>
          <a:stretch>
            <a:fillRect/>
          </a:stretch>
        </p:blipFill>
        <p:spPr bwMode="auto">
          <a:xfrm>
            <a:off x="685800" y="1905000"/>
            <a:ext cx="7513637" cy="4038600"/>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pPr>
              <a:defRPr/>
            </a:pPr>
            <a:fld id="{BDA394D7-9785-4BE5-AFD5-4F918A689025}" type="slidenum">
              <a:rPr lang="en-US" smtClean="0"/>
              <a:pPr>
                <a:defRPr/>
              </a:pPr>
              <a:t>25</a:t>
            </a:fld>
            <a:endParaRPr lang="en-US"/>
          </a:p>
        </p:txBody>
      </p:sp>
      <p:sp>
        <p:nvSpPr>
          <p:cNvPr id="10" name="Rectangle 9"/>
          <p:cNvSpPr/>
          <p:nvPr/>
        </p:nvSpPr>
        <p:spPr>
          <a:xfrm>
            <a:off x="6629400" y="6248400"/>
            <a:ext cx="1506310" cy="369332"/>
          </a:xfrm>
          <a:prstGeom prst="rect">
            <a:avLst/>
          </a:prstGeom>
        </p:spPr>
        <p:txBody>
          <a:bodyPr wrap="none">
            <a:spAutoFit/>
          </a:bodyPr>
          <a:lstStyle/>
          <a:p>
            <a:pPr>
              <a:defRPr/>
            </a:pPr>
            <a:r>
              <a:rPr lang="en-US" dirty="0" smtClean="0">
                <a:solidFill>
                  <a:schemeClr val="accent4"/>
                </a:solidFill>
              </a:rPr>
              <a:t>Core Concept </a:t>
            </a:r>
            <a:endParaRPr lang="en-US" dirty="0">
              <a:solidFill>
                <a:schemeClr val="accent4"/>
              </a:solidFill>
            </a:endParaRPr>
          </a:p>
        </p:txBody>
      </p:sp>
      <p:sp>
        <p:nvSpPr>
          <p:cNvPr id="11" name="Rectangle 10"/>
          <p:cNvSpPr/>
          <p:nvPr/>
        </p:nvSpPr>
        <p:spPr>
          <a:xfrm>
            <a:off x="2514600" y="685800"/>
            <a:ext cx="5019323" cy="523220"/>
          </a:xfrm>
          <a:prstGeom prst="rect">
            <a:avLst/>
          </a:prstGeom>
        </p:spPr>
        <p:txBody>
          <a:bodyPr wrap="none">
            <a:spAutoFit/>
          </a:bodyPr>
          <a:lstStyle/>
          <a:p>
            <a:r>
              <a:rPr lang="en-US" sz="2800" b="1" dirty="0" smtClean="0">
                <a:latin typeface="Andalus" pitchFamily="18" charset="-78"/>
                <a:cs typeface="Andalus" pitchFamily="18" charset="-78"/>
              </a:rPr>
              <a:t>Posttranscriptional Modification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smtClean="0"/>
              <a:t> </a:t>
            </a:r>
          </a:p>
        </p:txBody>
      </p:sp>
      <p:sp>
        <p:nvSpPr>
          <p:cNvPr id="112643" name="Content Placeholder 1"/>
          <p:cNvSpPr>
            <a:spLocks noGrp="1"/>
          </p:cNvSpPr>
          <p:nvPr>
            <p:ph idx="1"/>
          </p:nvPr>
        </p:nvSpPr>
        <p:spPr/>
        <p:txBody>
          <a:bodyPr/>
          <a:lstStyle/>
          <a:p>
            <a:pPr marL="0" indent="0">
              <a:buFont typeface="Wingdings" pitchFamily="2" charset="2"/>
              <a:buNone/>
            </a:pPr>
            <a:r>
              <a:rPr lang="en-US" smtClean="0"/>
              <a:t> </a:t>
            </a:r>
          </a:p>
        </p:txBody>
      </p:sp>
      <p:pic>
        <p:nvPicPr>
          <p:cNvPr id="112644" name="Picture 4"/>
          <p:cNvPicPr>
            <a:picLocks noChangeAspect="1" noChangeArrowheads="1"/>
          </p:cNvPicPr>
          <p:nvPr/>
        </p:nvPicPr>
        <p:blipFill>
          <a:blip r:embed="rId2"/>
          <a:srcRect/>
          <a:stretch>
            <a:fillRect/>
          </a:stretch>
        </p:blipFill>
        <p:spPr bwMode="auto">
          <a:xfrm>
            <a:off x="152400" y="1457325"/>
            <a:ext cx="8839200" cy="3724275"/>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26</a:t>
            </a:fld>
            <a:endParaRPr lang="en-US"/>
          </a:p>
        </p:txBody>
      </p:sp>
      <p:sp>
        <p:nvSpPr>
          <p:cNvPr id="6" name="Rectangle 5"/>
          <p:cNvSpPr/>
          <p:nvPr/>
        </p:nvSpPr>
        <p:spPr>
          <a:xfrm>
            <a:off x="6858000" y="6248400"/>
            <a:ext cx="1506310" cy="369332"/>
          </a:xfrm>
          <a:prstGeom prst="rect">
            <a:avLst/>
          </a:prstGeom>
        </p:spPr>
        <p:txBody>
          <a:bodyPr wrap="none">
            <a:spAutoFit/>
          </a:bodyPr>
          <a:lstStyle/>
          <a:p>
            <a:pPr>
              <a:defRPr/>
            </a:pPr>
            <a:r>
              <a:rPr lang="en-US" dirty="0" smtClean="0">
                <a:solidFill>
                  <a:schemeClr val="accent4"/>
                </a:solidFill>
              </a:rPr>
              <a:t>Core Concept </a:t>
            </a:r>
            <a:endParaRPr lang="en-US" dirty="0">
              <a:solidFill>
                <a:schemeClr val="accent4"/>
              </a:solidFill>
            </a:endParaRPr>
          </a:p>
        </p:txBody>
      </p:sp>
      <p:sp>
        <p:nvSpPr>
          <p:cNvPr id="7" name="Rectangle 6"/>
          <p:cNvSpPr/>
          <p:nvPr/>
        </p:nvSpPr>
        <p:spPr>
          <a:xfrm>
            <a:off x="2438400" y="609600"/>
            <a:ext cx="5019323" cy="523220"/>
          </a:xfrm>
          <a:prstGeom prst="rect">
            <a:avLst/>
          </a:prstGeom>
        </p:spPr>
        <p:txBody>
          <a:bodyPr wrap="none">
            <a:spAutoFit/>
          </a:bodyPr>
          <a:lstStyle/>
          <a:p>
            <a:r>
              <a:rPr lang="en-US" sz="2800" b="1" dirty="0" smtClean="0">
                <a:latin typeface="Andalus" pitchFamily="18" charset="-78"/>
                <a:cs typeface="Andalus" pitchFamily="18" charset="-78"/>
              </a:rPr>
              <a:t>Posttranscriptional Modification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a:srcRect r="1930"/>
          <a:stretch>
            <a:fillRect/>
          </a:stretch>
        </p:blipFill>
        <p:spPr bwMode="auto">
          <a:xfrm>
            <a:off x="0" y="1060450"/>
            <a:ext cx="4781550" cy="5791200"/>
          </a:xfrm>
          <a:prstGeom prst="rect">
            <a:avLst/>
          </a:prstGeom>
          <a:noFill/>
          <a:ln w="9525">
            <a:noFill/>
            <a:miter lim="800000"/>
            <a:headEnd/>
            <a:tailEnd/>
          </a:ln>
        </p:spPr>
      </p:pic>
      <p:sp>
        <p:nvSpPr>
          <p:cNvPr id="110595" name="TextBox 4"/>
          <p:cNvSpPr txBox="1">
            <a:spLocks noChangeArrowheads="1"/>
          </p:cNvSpPr>
          <p:nvPr/>
        </p:nvSpPr>
        <p:spPr bwMode="auto">
          <a:xfrm>
            <a:off x="1524000" y="457200"/>
            <a:ext cx="632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2400" b="1" dirty="0" smtClean="0">
                <a:latin typeface="Andalus" pitchFamily="18" charset="-78"/>
                <a:cs typeface="Andalus" pitchFamily="18" charset="-78"/>
              </a:rPr>
              <a:t>Mechanism of Splicing</a:t>
            </a:r>
            <a:endParaRPr lang="en-US" sz="2400" b="1" dirty="0">
              <a:latin typeface="Andalus" pitchFamily="18" charset="-78"/>
              <a:cs typeface="Andalus" pitchFamily="18" charset="-78"/>
            </a:endParaRPr>
          </a:p>
        </p:txBody>
      </p:sp>
      <p:pic>
        <p:nvPicPr>
          <p:cNvPr id="115716" name="Picture 4"/>
          <p:cNvPicPr>
            <a:picLocks noChangeAspect="1" noChangeArrowheads="1"/>
          </p:cNvPicPr>
          <p:nvPr/>
        </p:nvPicPr>
        <p:blipFill>
          <a:blip r:embed="rId3"/>
          <a:srcRect/>
          <a:stretch>
            <a:fillRect/>
          </a:stretch>
        </p:blipFill>
        <p:spPr bwMode="auto">
          <a:xfrm>
            <a:off x="4752975" y="1066800"/>
            <a:ext cx="4391025" cy="57912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pPr>
              <a:defRPr/>
            </a:pPr>
            <a:fld id="{D829B39B-E19B-4684-B84C-73DF500C59FE}"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C76E42B-0722-FFEC-986C-7F7A609141A9}"/>
              </a:ext>
            </a:extLst>
          </p:cNvPr>
          <p:cNvSpPr>
            <a:spLocks noGrp="1"/>
          </p:cNvSpPr>
          <p:nvPr>
            <p:ph idx="1"/>
          </p:nvPr>
        </p:nvSpPr>
        <p:spPr>
          <a:xfrm>
            <a:off x="685800" y="2133600"/>
            <a:ext cx="8229600" cy="1849337"/>
          </a:xfrm>
        </p:spPr>
        <p:txBody>
          <a:bodyPr>
            <a:normAutofit/>
          </a:bodyPr>
          <a:lstStyle/>
          <a:p>
            <a:pPr marL="0" indent="0">
              <a:buNone/>
            </a:pPr>
            <a:r>
              <a:rPr lang="en-US" sz="4000" dirty="0">
                <a:solidFill>
                  <a:schemeClr val="accent4"/>
                </a:solidFill>
              </a:rPr>
              <a:t>              Vertical Integration</a:t>
            </a:r>
          </a:p>
          <a:p>
            <a:pPr marL="0" indent="0">
              <a:buNone/>
            </a:pPr>
            <a:r>
              <a:rPr lang="en-US" sz="4000" dirty="0">
                <a:solidFill>
                  <a:schemeClr val="accent4"/>
                </a:solidFill>
              </a:rPr>
              <a:t> </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28</a:t>
            </a:fld>
            <a:endParaRPr lang="en-US"/>
          </a:p>
        </p:txBody>
      </p:sp>
    </p:spTree>
    <p:extLst>
      <p:ext uri="{BB962C8B-B14F-4D97-AF65-F5344CB8AC3E}">
        <p14:creationId xmlns:p14="http://schemas.microsoft.com/office/powerpoint/2010/main" val="2995307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534400" cy="3886200"/>
          </a:xfrm>
        </p:spPr>
        <p:txBody>
          <a:bodyPr/>
          <a:lstStyle/>
          <a:p>
            <a:pPr algn="just" rtl="0">
              <a:buSzPct val="150000"/>
              <a:buNone/>
              <a:defRPr/>
            </a:pPr>
            <a:r>
              <a:rPr lang="en-US" sz="2400" dirty="0" smtClean="0">
                <a:solidFill>
                  <a:schemeClr val="tx1">
                    <a:lumMod val="95000"/>
                    <a:lumOff val="5000"/>
                  </a:schemeClr>
                </a:solidFill>
                <a:latin typeface="Andalus" pitchFamily="18" charset="-78"/>
                <a:cs typeface="Andalus" pitchFamily="18" charset="-78"/>
              </a:rPr>
              <a:t> </a:t>
            </a:r>
            <a:endParaRPr lang="en-US" sz="2400" dirty="0">
              <a:solidFill>
                <a:schemeClr val="tx1">
                  <a:lumMod val="95000"/>
                  <a:lumOff val="5000"/>
                </a:schemeClr>
              </a:solidFill>
              <a:latin typeface="Andalus" pitchFamily="18" charset="-78"/>
              <a:cs typeface="Andalus" pitchFamily="18" charset="-78"/>
            </a:endParaRPr>
          </a:p>
        </p:txBody>
      </p:sp>
      <p:sp>
        <p:nvSpPr>
          <p:cNvPr id="73731" name="Title 1"/>
          <p:cNvSpPr>
            <a:spLocks noGrp="1"/>
          </p:cNvSpPr>
          <p:nvPr>
            <p:ph type="title"/>
          </p:nvPr>
        </p:nvSpPr>
        <p:spPr>
          <a:xfrm>
            <a:off x="457200" y="457200"/>
            <a:ext cx="8229600" cy="1371600"/>
          </a:xfrm>
        </p:spPr>
        <p:txBody>
          <a:bodyPr>
            <a:normAutofit/>
          </a:bodyPr>
          <a:lstStyle/>
          <a:p>
            <a:pPr algn="ctr">
              <a:defRPr/>
            </a:pPr>
            <a:r>
              <a:rPr lang="en-US" sz="3200" b="1" dirty="0" smtClean="0">
                <a:solidFill>
                  <a:schemeClr val="tx1">
                    <a:lumMod val="95000"/>
                    <a:lumOff val="5000"/>
                  </a:schemeClr>
                </a:solidFill>
                <a:latin typeface="Andalus" pitchFamily="18" charset="-78"/>
                <a:ea typeface="+mn-ea"/>
                <a:cs typeface="Andalus" pitchFamily="18" charset="-78"/>
              </a:rPr>
              <a:t>Action of Antibiotics </a:t>
            </a:r>
          </a:p>
        </p:txBody>
      </p:sp>
      <p:pic>
        <p:nvPicPr>
          <p:cNvPr id="6" name="Picture 6"/>
          <p:cNvPicPr>
            <a:picLocks noChangeAspect="1" noChangeArrowheads="1"/>
          </p:cNvPicPr>
          <p:nvPr/>
        </p:nvPicPr>
        <p:blipFill>
          <a:blip r:embed="rId2"/>
          <a:srcRect l="58438" t="30061" r="10323" b="1878"/>
          <a:stretch>
            <a:fillRect/>
          </a:stretch>
        </p:blipFill>
        <p:spPr bwMode="auto">
          <a:xfrm>
            <a:off x="4724400" y="1600200"/>
            <a:ext cx="3641725" cy="4995863"/>
          </a:xfrm>
          <a:prstGeom prst="rect">
            <a:avLst/>
          </a:prstGeom>
          <a:noFill/>
          <a:ln w="9525">
            <a:noFill/>
            <a:miter lim="800000"/>
            <a:headEnd/>
            <a:tailEnd/>
          </a:ln>
          <a:effectLst/>
        </p:spPr>
      </p:pic>
      <p:pic>
        <p:nvPicPr>
          <p:cNvPr id="7" name="Picture 5"/>
          <p:cNvPicPr>
            <a:picLocks noChangeAspect="1" noChangeArrowheads="1"/>
          </p:cNvPicPr>
          <p:nvPr/>
        </p:nvPicPr>
        <p:blipFill>
          <a:blip r:embed="rId2"/>
          <a:srcRect l="4626" t="42061" r="47453" b="3056"/>
          <a:stretch>
            <a:fillRect/>
          </a:stretch>
        </p:blipFill>
        <p:spPr bwMode="auto">
          <a:xfrm>
            <a:off x="304800" y="2286000"/>
            <a:ext cx="3960813" cy="340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133600"/>
            <a:ext cx="9144000" cy="20288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sz="2000" dirty="0">
              <a:solidFill>
                <a:prstClr val="white"/>
              </a:solidFill>
            </a:endParaRPr>
          </a:p>
        </p:txBody>
      </p:sp>
      <p:sp>
        <p:nvSpPr>
          <p:cNvPr id="15363" name="Title 1"/>
          <p:cNvSpPr>
            <a:spLocks noGrp="1"/>
          </p:cNvSpPr>
          <p:nvPr>
            <p:ph type="ctrTitle"/>
          </p:nvPr>
        </p:nvSpPr>
        <p:spPr>
          <a:xfrm>
            <a:off x="228600" y="2195512"/>
            <a:ext cx="8705108" cy="1843088"/>
          </a:xfrm>
        </p:spPr>
        <p:txBody>
          <a:bodyPr rtlCol="0">
            <a:noAutofit/>
          </a:bodyPr>
          <a:lstStyle/>
          <a:p>
            <a:r>
              <a:rPr lang="en-US" sz="3600" dirty="0" smtClean="0">
                <a:solidFill>
                  <a:schemeClr val="bg1"/>
                </a:solidFill>
              </a:rPr>
              <a:t>1</a:t>
            </a:r>
            <a:r>
              <a:rPr lang="en-US" sz="3600" baseline="30000" dirty="0" smtClean="0">
                <a:solidFill>
                  <a:schemeClr val="bg1"/>
                </a:solidFill>
              </a:rPr>
              <a:t>st</a:t>
            </a:r>
            <a:r>
              <a:rPr lang="en-US" sz="3600" dirty="0" smtClean="0">
                <a:solidFill>
                  <a:schemeClr val="bg1"/>
                </a:solidFill>
              </a:rPr>
              <a:t> Year </a:t>
            </a:r>
            <a:r>
              <a:rPr lang="en-US" sz="3600" dirty="0">
                <a:solidFill>
                  <a:schemeClr val="bg1"/>
                </a:solidFill>
              </a:rPr>
              <a:t>MBBS </a:t>
            </a:r>
            <a:r>
              <a:rPr lang="en-US" dirty="0">
                <a:solidFill>
                  <a:schemeClr val="bg1"/>
                </a:solidFill>
              </a:rPr>
              <a:t/>
            </a:r>
            <a:br>
              <a:rPr lang="en-US" dirty="0">
                <a:solidFill>
                  <a:schemeClr val="bg1"/>
                </a:solidFill>
              </a:rPr>
            </a:br>
            <a:r>
              <a:rPr lang="en-US" sz="3600" dirty="0" smtClean="0">
                <a:solidFill>
                  <a:schemeClr val="bg1"/>
                </a:solidFill>
              </a:rPr>
              <a:t>Foundation Module</a:t>
            </a:r>
            <a:r>
              <a:rPr lang="en-GB" sz="3600" dirty="0">
                <a:solidFill>
                  <a:schemeClr val="bg1"/>
                </a:solidFill>
              </a:rPr>
              <a:t/>
            </a:r>
            <a:br>
              <a:rPr lang="en-GB" sz="3600" dirty="0">
                <a:solidFill>
                  <a:schemeClr val="bg1"/>
                </a:solidFill>
              </a:rPr>
            </a:br>
            <a:r>
              <a:rPr lang="en-GB" sz="3400" dirty="0">
                <a:solidFill>
                  <a:schemeClr val="bg1"/>
                </a:solidFill>
              </a:rPr>
              <a:t>Large Group Interactive Session (LGIS)</a:t>
            </a:r>
            <a:br>
              <a:rPr lang="en-GB" sz="3400" dirty="0">
                <a:solidFill>
                  <a:schemeClr val="bg1"/>
                </a:solidFill>
              </a:rPr>
            </a:br>
            <a:r>
              <a:rPr lang="en-GB" sz="3200" dirty="0" smtClean="0">
                <a:solidFill>
                  <a:schemeClr val="bg1"/>
                </a:solidFill>
              </a:rPr>
              <a:t>Transcription </a:t>
            </a:r>
            <a:endParaRPr lang="en-US" sz="3200" dirty="0">
              <a:solidFill>
                <a:schemeClr val="accent4"/>
              </a:solidFill>
            </a:endParaRPr>
          </a:p>
        </p:txBody>
      </p:sp>
      <p:sp>
        <p:nvSpPr>
          <p:cNvPr id="6" name="Rectangle 5"/>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cstate="print"/>
          <a:srcRect l="4787" t="7561" r="11351" b="8025"/>
          <a:stretch>
            <a:fillRect/>
          </a:stretch>
        </p:blipFill>
        <p:spPr bwMode="auto">
          <a:xfrm>
            <a:off x="3581400" y="228600"/>
            <a:ext cx="1981200" cy="1828801"/>
          </a:xfrm>
          <a:prstGeom prst="rect">
            <a:avLst/>
          </a:prstGeom>
          <a:noFill/>
          <a:ln w="9525">
            <a:noFill/>
            <a:miter lim="800000"/>
            <a:headEnd/>
            <a:tailEnd/>
          </a:ln>
        </p:spPr>
      </p:pic>
      <p:sp>
        <p:nvSpPr>
          <p:cNvPr id="7" name="Rectangle 6"/>
          <p:cNvSpPr/>
          <p:nvPr/>
        </p:nvSpPr>
        <p:spPr>
          <a:xfrm>
            <a:off x="6096000" y="5715000"/>
            <a:ext cx="2286000" cy="70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effectLst>
                  <a:outerShdw blurRad="38100" dist="38100" dir="2700000" algn="tl">
                    <a:srgbClr val="000000">
                      <a:alpha val="43137"/>
                    </a:srgbClr>
                  </a:outerShdw>
                </a:effectLst>
              </a:rPr>
              <a:t>Date:         </a:t>
            </a:r>
            <a:r>
              <a:rPr lang="en-GB" dirty="0" smtClean="0">
                <a:solidFill>
                  <a:srgbClr val="7030A0"/>
                </a:solidFill>
                <a:effectLst>
                  <a:outerShdw blurRad="38100" dist="38100" dir="2700000" algn="tl">
                    <a:srgbClr val="000000">
                      <a:alpha val="43137"/>
                    </a:srgbClr>
                  </a:outerShdw>
                </a:effectLst>
              </a:rPr>
              <a:t>14-03-</a:t>
            </a:r>
            <a:r>
              <a:rPr lang="en-US" dirty="0">
                <a:solidFill>
                  <a:srgbClr val="7030A0"/>
                </a:solidFill>
                <a:effectLst>
                  <a:outerShdw blurRad="38100" dist="38100" dir="2700000" algn="tl">
                    <a:srgbClr val="000000">
                      <a:alpha val="43137"/>
                    </a:srgbClr>
                  </a:outerShdw>
                </a:effectLst>
              </a:rPr>
              <a:t>2023</a:t>
            </a:r>
          </a:p>
          <a:p>
            <a:pPr algn="ctr"/>
            <a:r>
              <a:rPr lang="en-US" dirty="0">
                <a:solidFill>
                  <a:srgbClr val="7030A0"/>
                </a:solidFill>
                <a:effectLst>
                  <a:outerShdw blurRad="38100" dist="38100" dir="2700000" algn="tl">
                    <a:srgbClr val="000000">
                      <a:alpha val="43137"/>
                    </a:srgbClr>
                  </a:outerShdw>
                </a:effectLst>
              </a:rPr>
              <a:t>Date:         </a:t>
            </a:r>
            <a:r>
              <a:rPr lang="en-US" dirty="0" smtClean="0">
                <a:solidFill>
                  <a:srgbClr val="7030A0"/>
                </a:solidFill>
                <a:effectLst>
                  <a:outerShdw blurRad="38100" dist="38100" dir="2700000" algn="tl">
                    <a:srgbClr val="000000">
                      <a:alpha val="43137"/>
                    </a:srgbClr>
                  </a:outerShdw>
                </a:effectLst>
              </a:rPr>
              <a:t>12-</a:t>
            </a:r>
            <a:r>
              <a:rPr lang="en-GB" dirty="0" smtClean="0">
                <a:solidFill>
                  <a:srgbClr val="7030A0"/>
                </a:solidFill>
                <a:effectLst>
                  <a:outerShdw blurRad="38100" dist="38100" dir="2700000" algn="tl">
                    <a:srgbClr val="000000">
                      <a:alpha val="43137"/>
                    </a:srgbClr>
                  </a:outerShdw>
                </a:effectLst>
              </a:rPr>
              <a:t>03-20</a:t>
            </a:r>
            <a:r>
              <a:rPr lang="en-US" dirty="0">
                <a:solidFill>
                  <a:srgbClr val="7030A0"/>
                </a:solidFill>
                <a:effectLst>
                  <a:outerShdw blurRad="38100" dist="38100" dir="2700000" algn="tl">
                    <a:srgbClr val="000000">
                      <a:alpha val="43137"/>
                    </a:srgbClr>
                  </a:outerShdw>
                </a:effectLst>
              </a:rPr>
              <a:t>24</a:t>
            </a:r>
          </a:p>
        </p:txBody>
      </p:sp>
      <p:sp>
        <p:nvSpPr>
          <p:cNvPr id="9" name="Subtitle 8"/>
          <p:cNvSpPr>
            <a:spLocks noGrp="1"/>
          </p:cNvSpPr>
          <p:nvPr>
            <p:ph type="subTitle" idx="1"/>
          </p:nvPr>
        </p:nvSpPr>
        <p:spPr/>
        <p:txBody>
          <a:bodyPr/>
          <a:lstStyle/>
          <a:p>
            <a:r>
              <a:rPr lang="en-US" dirty="0" smtClean="0"/>
              <a:t> </a:t>
            </a:r>
            <a:endParaRPr lang="en-US" dirty="0"/>
          </a:p>
        </p:txBody>
      </p:sp>
      <p:sp>
        <p:nvSpPr>
          <p:cNvPr id="10" name="Rectangle 9"/>
          <p:cNvSpPr/>
          <p:nvPr/>
        </p:nvSpPr>
        <p:spPr>
          <a:xfrm>
            <a:off x="533400" y="5715000"/>
            <a:ext cx="2971800" cy="70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7030A0"/>
                </a:solidFill>
                <a:effectLst>
                  <a:outerShdw blurRad="38100" dist="38100" dir="2700000" algn="tl">
                    <a:srgbClr val="000000">
                      <a:alpha val="43137"/>
                    </a:srgbClr>
                  </a:outerShdw>
                </a:effectLst>
              </a:rPr>
              <a:t>Dr. Aneela Jamil</a:t>
            </a:r>
            <a:endParaRPr lang="en-US" sz="2000" dirty="0">
              <a:solidFill>
                <a:srgbClr val="7030A0"/>
              </a:solidFill>
              <a:effectLst>
                <a:outerShdw blurRad="38100" dist="38100" dir="2700000" algn="tl">
                  <a:srgbClr val="000000">
                    <a:alpha val="43137"/>
                  </a:srgbClr>
                </a:outerShdw>
              </a:effectLst>
            </a:endParaRPr>
          </a:p>
          <a:p>
            <a:pPr algn="ctr"/>
            <a:r>
              <a:rPr lang="en-US" sz="2000" dirty="0" smtClean="0">
                <a:solidFill>
                  <a:srgbClr val="7030A0"/>
                </a:solidFill>
                <a:effectLst>
                  <a:outerShdw blurRad="38100" dist="38100" dir="2700000" algn="tl">
                    <a:srgbClr val="000000">
                      <a:alpha val="43137"/>
                    </a:srgbClr>
                  </a:outerShdw>
                </a:effectLst>
              </a:rPr>
              <a:t>Biochemistry Department</a:t>
            </a:r>
            <a:endParaRPr lang="en-US" sz="2000" dirty="0">
              <a:solidFill>
                <a:srgbClr val="7030A0"/>
              </a:solidFill>
              <a:effectLst>
                <a:outerShdw blurRad="38100" dist="38100" dir="2700000" algn="tl">
                  <a:srgbClr val="000000">
                    <a:alpha val="43137"/>
                  </a:srgbClr>
                </a:outerShdw>
              </a:effectLst>
            </a:endParaRPr>
          </a:p>
        </p:txBody>
      </p:sp>
      <p:sp>
        <p:nvSpPr>
          <p:cNvPr id="12" name="Slide Number Placeholder 11"/>
          <p:cNvSpPr>
            <a:spLocks noGrp="1"/>
          </p:cNvSpPr>
          <p:nvPr>
            <p:ph type="sldNum" sz="quarter" idx="12"/>
          </p:nvPr>
        </p:nvSpPr>
        <p:spPr/>
        <p:txBody>
          <a:bodyPr/>
          <a:lstStyle/>
          <a:p>
            <a:pPr>
              <a:defRPr/>
            </a:pPr>
            <a:fld id="{1E3BFE8B-3643-4A16-B7A8-DC2B2F6255B3}" type="slidenum">
              <a:rPr lang="en-US" smtClean="0"/>
              <a:pPr>
                <a:defRPr/>
              </a:pPr>
              <a:t>3</a:t>
            </a:fld>
            <a:endParaRPr lang="en-US"/>
          </a:p>
        </p:txBody>
      </p:sp>
      <p:pic>
        <p:nvPicPr>
          <p:cNvPr id="11" name="Picture 10"/>
          <p:cNvPicPr>
            <a:picLocks noChangeAspect="1"/>
          </p:cNvPicPr>
          <p:nvPr/>
        </p:nvPicPr>
        <p:blipFill>
          <a:blip r:embed="rId3"/>
          <a:stretch>
            <a:fillRect/>
          </a:stretch>
        </p:blipFill>
        <p:spPr>
          <a:xfrm>
            <a:off x="3505200" y="5647832"/>
            <a:ext cx="2308315" cy="107364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D98DBD-DA22-D9BA-473A-4CAB46821F96}"/>
              </a:ext>
            </a:extLst>
          </p:cNvPr>
          <p:cNvSpPr>
            <a:spLocks noGrp="1"/>
          </p:cNvSpPr>
          <p:nvPr>
            <p:ph type="title"/>
          </p:nvPr>
        </p:nvSpPr>
        <p:spPr/>
        <p:txBody>
          <a:bodyPr>
            <a:normAutofit/>
          </a:bodyPr>
          <a:lstStyle/>
          <a:p>
            <a:r>
              <a:rPr lang="en-US" sz="4000" dirty="0">
                <a:solidFill>
                  <a:schemeClr val="accent4"/>
                </a:solidFill>
              </a:rPr>
              <a:t>Family Medicine</a:t>
            </a:r>
          </a:p>
        </p:txBody>
      </p:sp>
      <p:sp>
        <p:nvSpPr>
          <p:cNvPr id="3" name="Content Placeholder 2">
            <a:extLst>
              <a:ext uri="{FF2B5EF4-FFF2-40B4-BE49-F238E27FC236}">
                <a16:creationId xmlns="" xmlns:a16="http://schemas.microsoft.com/office/drawing/2014/main" id="{06EEB396-A9CF-337D-6776-1C6637101734}"/>
              </a:ext>
            </a:extLst>
          </p:cNvPr>
          <p:cNvSpPr>
            <a:spLocks noGrp="1"/>
          </p:cNvSpPr>
          <p:nvPr>
            <p:ph idx="1"/>
          </p:nvPr>
        </p:nvSpPr>
        <p:spPr>
          <a:xfrm>
            <a:off x="457200" y="1219200"/>
            <a:ext cx="8001000" cy="5211762"/>
          </a:xfrm>
        </p:spPr>
        <p:txBody>
          <a:bodyPr>
            <a:normAutofit/>
          </a:bodyPr>
          <a:lstStyle/>
          <a:p>
            <a:pPr marL="0" indent="0" algn="just">
              <a:lnSpc>
                <a:spcPct val="150000"/>
              </a:lnSpc>
              <a:buNone/>
            </a:pPr>
            <a:r>
              <a:rPr lang="en-US" altLang="en-US" sz="2800" dirty="0">
                <a:latin typeface="Andalus" panose="02020603050405020304" pitchFamily="18" charset="-78"/>
                <a:cs typeface="Andalus" panose="02020603050405020304" pitchFamily="18" charset="-78"/>
              </a:rPr>
              <a:t>Family Medicine plays important role in following manner:</a:t>
            </a:r>
          </a:p>
          <a:p>
            <a:pPr algn="just">
              <a:lnSpc>
                <a:spcPct val="150000"/>
              </a:lnSpc>
            </a:pPr>
            <a:r>
              <a:rPr lang="en-US" altLang="en-US" sz="2800" dirty="0" smtClean="0">
                <a:latin typeface="Andalus" panose="02020603050405020304" pitchFamily="18" charset="-78"/>
                <a:cs typeface="Andalus" panose="02020603050405020304" pitchFamily="18" charset="-78"/>
              </a:rPr>
              <a:t>Diagnosis</a:t>
            </a:r>
            <a:endParaRPr lang="en-US" altLang="en-US" sz="2800" dirty="0">
              <a:latin typeface="Andalus" panose="02020603050405020304" pitchFamily="18" charset="-78"/>
              <a:cs typeface="Andalus" panose="02020603050405020304" pitchFamily="18" charset="-78"/>
            </a:endParaRPr>
          </a:p>
          <a:p>
            <a:pPr algn="just">
              <a:lnSpc>
                <a:spcPct val="150000"/>
              </a:lnSpc>
            </a:pPr>
            <a:r>
              <a:rPr lang="en-US" altLang="en-US" sz="2800" dirty="0" smtClean="0">
                <a:latin typeface="Andalus" panose="02020603050405020304" pitchFamily="18" charset="-78"/>
                <a:cs typeface="Andalus" panose="02020603050405020304" pitchFamily="18" charset="-78"/>
              </a:rPr>
              <a:t>Education</a:t>
            </a:r>
          </a:p>
          <a:p>
            <a:pPr algn="just">
              <a:lnSpc>
                <a:spcPct val="150000"/>
              </a:lnSpc>
            </a:pPr>
            <a:r>
              <a:rPr lang="en-US" altLang="en-US" sz="2800" dirty="0" smtClean="0">
                <a:latin typeface="Andalus" panose="02020603050405020304" pitchFamily="18" charset="-78"/>
                <a:cs typeface="Andalus" panose="02020603050405020304" pitchFamily="18" charset="-78"/>
              </a:rPr>
              <a:t>Monitoring</a:t>
            </a:r>
            <a:endParaRPr lang="en-US" altLang="en-US" sz="2800" dirty="0">
              <a:latin typeface="Andalus" panose="02020603050405020304" pitchFamily="18" charset="-78"/>
              <a:cs typeface="Andalus" panose="02020603050405020304" pitchFamily="18" charset="-78"/>
            </a:endParaRPr>
          </a:p>
          <a:p>
            <a:pPr algn="just">
              <a:lnSpc>
                <a:spcPct val="150000"/>
              </a:lnSpc>
            </a:pPr>
            <a:r>
              <a:rPr lang="en-US" altLang="en-US" sz="2800" dirty="0" smtClean="0">
                <a:latin typeface="Andalus" panose="02020603050405020304" pitchFamily="18" charset="-78"/>
                <a:cs typeface="Andalus" panose="02020603050405020304" pitchFamily="18" charset="-78"/>
              </a:rPr>
              <a:t>Refer </a:t>
            </a:r>
            <a:r>
              <a:rPr lang="en-US" altLang="en-US" sz="2800" dirty="0">
                <a:latin typeface="Andalus" panose="02020603050405020304" pitchFamily="18" charset="-78"/>
                <a:cs typeface="Andalus" panose="02020603050405020304" pitchFamily="18" charset="-78"/>
              </a:rPr>
              <a:t>to Specialists </a:t>
            </a:r>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30</a:t>
            </a:fld>
            <a:endParaRPr lang="en-US"/>
          </a:p>
        </p:txBody>
      </p:sp>
    </p:spTree>
    <p:extLst>
      <p:ext uri="{BB962C8B-B14F-4D97-AF65-F5344CB8AC3E}">
        <p14:creationId xmlns:p14="http://schemas.microsoft.com/office/powerpoint/2010/main" val="3901179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464DFC-03FE-461B-18C2-CAB7DCC6A3E0}"/>
              </a:ext>
            </a:extLst>
          </p:cNvPr>
          <p:cNvSpPr>
            <a:spLocks noGrp="1"/>
          </p:cNvSpPr>
          <p:nvPr>
            <p:ph type="title"/>
          </p:nvPr>
        </p:nvSpPr>
        <p:spPr/>
        <p:txBody>
          <a:bodyPr>
            <a:normAutofit/>
          </a:bodyPr>
          <a:lstStyle/>
          <a:p>
            <a:r>
              <a:rPr lang="en-US" sz="4000" dirty="0">
                <a:solidFill>
                  <a:schemeClr val="accent4"/>
                </a:solidFill>
              </a:rPr>
              <a:t>Artificial Intelligence</a:t>
            </a:r>
            <a:endParaRPr lang="en-US" sz="4000" dirty="0"/>
          </a:p>
        </p:txBody>
      </p:sp>
      <p:sp>
        <p:nvSpPr>
          <p:cNvPr id="3" name="Content Placeholder 2">
            <a:extLst>
              <a:ext uri="{FF2B5EF4-FFF2-40B4-BE49-F238E27FC236}">
                <a16:creationId xmlns="" xmlns:a16="http://schemas.microsoft.com/office/drawing/2014/main" id="{42D31C9E-DDD1-7EFD-0C3D-B064BE975BBF}"/>
              </a:ext>
            </a:extLst>
          </p:cNvPr>
          <p:cNvSpPr>
            <a:spLocks noGrp="1"/>
          </p:cNvSpPr>
          <p:nvPr>
            <p:ph sz="half" idx="1"/>
          </p:nvPr>
        </p:nvSpPr>
        <p:spPr>
          <a:xfrm>
            <a:off x="457200" y="1600200"/>
            <a:ext cx="8077200" cy="4525963"/>
          </a:xfrm>
        </p:spPr>
        <p:txBody>
          <a:bodyPr>
            <a:normAutofit/>
          </a:bodyPr>
          <a:lstStyle/>
          <a:p>
            <a:pPr marL="0" indent="0" algn="just">
              <a:buNone/>
            </a:pPr>
            <a:r>
              <a:rPr lang="en-US" altLang="en-US" dirty="0">
                <a:latin typeface="Andalus" panose="02020603050405020304" pitchFamily="18" charset="-78"/>
                <a:cs typeface="Andalus" panose="02020603050405020304" pitchFamily="18" charset="-78"/>
              </a:rPr>
              <a:t>Artificial Intelligence </a:t>
            </a:r>
            <a:r>
              <a:rPr lang="en-GB" altLang="en-US" dirty="0">
                <a:latin typeface="Andalus" panose="02020603050405020304" pitchFamily="18" charset="-78"/>
                <a:cs typeface="Andalus" panose="02020603050405020304" pitchFamily="18" charset="-78"/>
              </a:rPr>
              <a:t>plays role </a:t>
            </a:r>
            <a:r>
              <a:rPr lang="en-US" altLang="en-US" dirty="0">
                <a:latin typeface="Andalus" panose="02020603050405020304" pitchFamily="18" charset="-78"/>
                <a:cs typeface="Andalus" panose="02020603050405020304" pitchFamily="18" charset="-78"/>
              </a:rPr>
              <a:t>in following </a:t>
            </a:r>
            <a:r>
              <a:rPr lang="en-GB" altLang="en-US" dirty="0">
                <a:latin typeface="Andalus" panose="02020603050405020304" pitchFamily="18" charset="-78"/>
                <a:cs typeface="Andalus" panose="02020603050405020304" pitchFamily="18" charset="-78"/>
              </a:rPr>
              <a:t>aspects:</a:t>
            </a:r>
            <a:endParaRPr lang="en-US" altLang="en-US" dirty="0">
              <a:latin typeface="Andalus" panose="02020603050405020304" pitchFamily="18" charset="-78"/>
              <a:cs typeface="Andalus" panose="02020603050405020304" pitchFamily="18" charset="-78"/>
            </a:endParaRPr>
          </a:p>
          <a:p>
            <a:pPr algn="just">
              <a:lnSpc>
                <a:spcPct val="120000"/>
              </a:lnSpc>
            </a:pPr>
            <a:r>
              <a:rPr lang="en-US" altLang="en-US" dirty="0" smtClean="0">
                <a:latin typeface="Andalus" panose="02020603050405020304" pitchFamily="18" charset="-78"/>
                <a:cs typeface="Andalus" panose="02020603050405020304" pitchFamily="18" charset="-78"/>
              </a:rPr>
              <a:t>Decoding DNA sequences to </a:t>
            </a:r>
          </a:p>
          <a:p>
            <a:pPr lvl="2" algn="just">
              <a:lnSpc>
                <a:spcPct val="120000"/>
              </a:lnSpc>
              <a:buFont typeface="Wingdings" pitchFamily="2" charset="2"/>
              <a:buChar char="Ø"/>
            </a:pPr>
            <a:r>
              <a:rPr lang="en-US" altLang="en-US" sz="2400" dirty="0" smtClean="0">
                <a:latin typeface="Andalus" panose="02020603050405020304" pitchFamily="18" charset="-78"/>
                <a:cs typeface="Andalus" panose="02020603050405020304" pitchFamily="18" charset="-78"/>
              </a:rPr>
              <a:t>pinpoint genetic variations </a:t>
            </a:r>
          </a:p>
          <a:p>
            <a:pPr lvl="2" algn="just">
              <a:lnSpc>
                <a:spcPct val="120000"/>
              </a:lnSpc>
              <a:buFont typeface="Wingdings" pitchFamily="2" charset="2"/>
              <a:buChar char="Ø"/>
            </a:pPr>
            <a:r>
              <a:rPr lang="en-US" altLang="en-US" sz="2400" dirty="0" smtClean="0">
                <a:latin typeface="Andalus" panose="02020603050405020304" pitchFamily="18" charset="-78"/>
                <a:cs typeface="Andalus" panose="02020603050405020304" pitchFamily="18" charset="-78"/>
              </a:rPr>
              <a:t>identify genetic abnormalities </a:t>
            </a:r>
            <a:endParaRPr lang="en-US" altLang="en-US" sz="2400" dirty="0">
              <a:latin typeface="Andalus" panose="02020603050405020304" pitchFamily="18" charset="-78"/>
              <a:cs typeface="Andalus" panose="02020603050405020304" pitchFamily="18" charset="-78"/>
            </a:endParaRPr>
          </a:p>
          <a:p>
            <a:pPr algn="just"/>
            <a:r>
              <a:rPr lang="en-US" altLang="en-US" dirty="0" smtClean="0">
                <a:latin typeface="Andalus" panose="02020603050405020304" pitchFamily="18" charset="-78"/>
                <a:cs typeface="Andalus" panose="02020603050405020304" pitchFamily="18" charset="-78"/>
              </a:rPr>
              <a:t>Utilizes extensive data from patient thereby enhancing prevention, diagnosis &amp; treatment based on individual genetic profiles</a:t>
            </a:r>
          </a:p>
          <a:p>
            <a:pPr marL="0" indent="0" algn="just">
              <a:buNone/>
            </a:pPr>
            <a:r>
              <a:rPr lang="en-US" sz="2400" dirty="0" smtClean="0"/>
              <a:t> </a:t>
            </a:r>
            <a:endParaRPr lang="en-US" sz="2400" dirty="0"/>
          </a:p>
          <a:p>
            <a:pPr marL="0" indent="0">
              <a:buNone/>
            </a:pPr>
            <a:endParaRPr lang="en-US" dirty="0"/>
          </a:p>
        </p:txBody>
      </p:sp>
      <p:sp>
        <p:nvSpPr>
          <p:cNvPr id="6" name="Slide Number Placeholder 5"/>
          <p:cNvSpPr>
            <a:spLocks noGrp="1"/>
          </p:cNvSpPr>
          <p:nvPr>
            <p:ph type="sldNum" sz="quarter" idx="12"/>
          </p:nvPr>
        </p:nvSpPr>
        <p:spPr/>
        <p:txBody>
          <a:bodyPr/>
          <a:lstStyle/>
          <a:p>
            <a:pPr>
              <a:defRPr/>
            </a:pPr>
            <a:fld id="{7A259807-4E02-4090-954C-8862AE38006D}" type="slidenum">
              <a:rPr lang="en-US" smtClean="0"/>
              <a:pPr>
                <a:defRPr/>
              </a:pPr>
              <a:t>31</a:t>
            </a:fld>
            <a:endParaRPr lang="en-US"/>
          </a:p>
        </p:txBody>
      </p:sp>
    </p:spTree>
    <p:extLst>
      <p:ext uri="{BB962C8B-B14F-4D97-AF65-F5344CB8AC3E}">
        <p14:creationId xmlns:p14="http://schemas.microsoft.com/office/powerpoint/2010/main" val="1003524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EE2660-18E5-686E-013B-A559E1FD1A3B}"/>
              </a:ext>
            </a:extLst>
          </p:cNvPr>
          <p:cNvSpPr>
            <a:spLocks noGrp="1"/>
          </p:cNvSpPr>
          <p:nvPr>
            <p:ph type="title"/>
          </p:nvPr>
        </p:nvSpPr>
        <p:spPr/>
        <p:txBody>
          <a:bodyPr>
            <a:normAutofit/>
          </a:bodyPr>
          <a:lstStyle/>
          <a:p>
            <a:r>
              <a:rPr lang="en-US" sz="4000" dirty="0">
                <a:solidFill>
                  <a:schemeClr val="accent4">
                    <a:lumMod val="75000"/>
                  </a:schemeClr>
                </a:solidFill>
                <a:latin typeface="Calibri" pitchFamily="34" charset="0"/>
              </a:rPr>
              <a:t>Suggested Research Article</a:t>
            </a:r>
            <a:endParaRPr lang="en-US" sz="4000" dirty="0"/>
          </a:p>
        </p:txBody>
      </p:sp>
      <p:sp>
        <p:nvSpPr>
          <p:cNvPr id="3" name="Content Placeholder 2">
            <a:extLst>
              <a:ext uri="{FF2B5EF4-FFF2-40B4-BE49-F238E27FC236}">
                <a16:creationId xmlns="" xmlns:a16="http://schemas.microsoft.com/office/drawing/2014/main" id="{3A9B65BA-AA02-07DB-52F5-74C703F7CEE2}"/>
              </a:ext>
            </a:extLst>
          </p:cNvPr>
          <p:cNvSpPr>
            <a:spLocks noGrp="1"/>
          </p:cNvSpPr>
          <p:nvPr>
            <p:ph sz="half" idx="1"/>
          </p:nvPr>
        </p:nvSpPr>
        <p:spPr>
          <a:xfrm>
            <a:off x="457200" y="1524000"/>
            <a:ext cx="4038600" cy="4906962"/>
          </a:xfrm>
        </p:spPr>
        <p:txBody>
          <a:bodyPr>
            <a:normAutofit fontScale="55000" lnSpcReduction="20000"/>
          </a:bodyPr>
          <a:lstStyle/>
          <a:p>
            <a:pPr marL="0" indent="0">
              <a:buNone/>
            </a:pPr>
            <a:r>
              <a:rPr lang="en-US" sz="4400" dirty="0"/>
              <a:t>Link: </a:t>
            </a:r>
            <a:r>
              <a:rPr lang="en-US" sz="4400" dirty="0" smtClean="0">
                <a:hlinkClick r:id="rId2"/>
              </a:rPr>
              <a:t>https://pubmed.ncbi.nlm.nih.gov/31213387/</a:t>
            </a:r>
            <a:endParaRPr lang="en-US" sz="4400" dirty="0" smtClean="0"/>
          </a:p>
          <a:p>
            <a:pPr marL="0" indent="0">
              <a:buNone/>
            </a:pPr>
            <a:endParaRPr lang="en-US" sz="4400" dirty="0"/>
          </a:p>
          <a:p>
            <a:pPr>
              <a:buNone/>
            </a:pPr>
            <a:r>
              <a:rPr lang="en-US" sz="4400" dirty="0"/>
              <a:t>Journal Name : </a:t>
            </a:r>
            <a:r>
              <a:rPr lang="en-US" sz="4400" dirty="0" smtClean="0"/>
              <a:t>Trends Genet</a:t>
            </a:r>
            <a:endParaRPr lang="en-US" sz="4400" dirty="0"/>
          </a:p>
          <a:p>
            <a:pPr marL="0" indent="0" algn="l">
              <a:buNone/>
            </a:pPr>
            <a:r>
              <a:rPr lang="en-US" sz="4400" dirty="0"/>
              <a:t> </a:t>
            </a:r>
          </a:p>
          <a:p>
            <a:pPr marL="0" indent="0">
              <a:buNone/>
            </a:pPr>
            <a:r>
              <a:rPr lang="en-US" sz="4400" dirty="0" smtClean="0"/>
              <a:t>Title: Transcriptional Control by Premature Termination: A Forgotten Mechanism</a:t>
            </a:r>
          </a:p>
          <a:p>
            <a:pPr marL="0" indent="0">
              <a:buNone/>
            </a:pPr>
            <a:endParaRPr lang="en-US" sz="4400" dirty="0" smtClean="0"/>
          </a:p>
          <a:p>
            <a:pPr marL="0" indent="0">
              <a:buNone/>
            </a:pPr>
            <a:endParaRPr lang="en-US" sz="4400" dirty="0"/>
          </a:p>
          <a:p>
            <a:pPr marL="0" indent="0">
              <a:buNone/>
            </a:pPr>
            <a:r>
              <a:rPr lang="en-US" sz="4400" dirty="0"/>
              <a:t>Author </a:t>
            </a:r>
            <a:r>
              <a:rPr lang="en-US" sz="4400" dirty="0" smtClean="0"/>
              <a:t>Name: </a:t>
            </a:r>
            <a:r>
              <a:rPr lang="en-US" sz="4400" dirty="0" err="1" smtClean="0"/>
              <a:t>Kinga</a:t>
            </a:r>
            <a:r>
              <a:rPr lang="en-US" sz="4400" dirty="0" smtClean="0"/>
              <a:t> </a:t>
            </a:r>
            <a:r>
              <a:rPr lang="en-US" sz="4400" dirty="0" err="1" smtClean="0"/>
              <a:t>Kamieniarz-Gdula</a:t>
            </a:r>
            <a:r>
              <a:rPr lang="en-US" sz="4400" dirty="0" smtClean="0"/>
              <a:t>, Nick J </a:t>
            </a:r>
            <a:r>
              <a:rPr lang="en-US" sz="4400" dirty="0" err="1" smtClean="0"/>
              <a:t>Proudfoot</a:t>
            </a:r>
            <a:endParaRPr lang="en-US" sz="4400" dirty="0"/>
          </a:p>
          <a:p>
            <a:pPr marL="0" indent="0">
              <a:buNone/>
            </a:pPr>
            <a:endParaRPr lang="en-US" dirty="0"/>
          </a:p>
        </p:txBody>
      </p:sp>
      <p:sp>
        <p:nvSpPr>
          <p:cNvPr id="4" name="Content Placeholder 3">
            <a:extLst>
              <a:ext uri="{FF2B5EF4-FFF2-40B4-BE49-F238E27FC236}">
                <a16:creationId xmlns="" xmlns:a16="http://schemas.microsoft.com/office/drawing/2014/main" id="{19F370F6-C32D-2F2E-BC26-CEB3F52C05CE}"/>
              </a:ext>
            </a:extLst>
          </p:cNvPr>
          <p:cNvSpPr>
            <a:spLocks noGrp="1"/>
          </p:cNvSpPr>
          <p:nvPr>
            <p:ph sz="half" idx="2"/>
          </p:nvPr>
        </p:nvSpPr>
        <p:spPr>
          <a:xfrm>
            <a:off x="4648200" y="1447800"/>
            <a:ext cx="4038600" cy="4756150"/>
          </a:xfrm>
        </p:spPr>
        <p:txBody>
          <a:bodyPr>
            <a:normAutofit fontScale="55000" lnSpcReduction="20000"/>
          </a:bodyPr>
          <a:lstStyle/>
          <a:p>
            <a:pPr algn="l">
              <a:lnSpc>
                <a:spcPts val="2250"/>
              </a:lnSpc>
              <a:spcBef>
                <a:spcPts val="2000"/>
              </a:spcBef>
              <a:spcAft>
                <a:spcPts val="1000"/>
              </a:spcAft>
              <a:buNone/>
            </a:pPr>
            <a:r>
              <a:rPr lang="en-US" sz="3300" b="0" i="0" dirty="0" smtClean="0">
                <a:solidFill>
                  <a:srgbClr val="995733"/>
                </a:solidFill>
                <a:effectLst/>
                <a:latin typeface="Cambria" panose="02040503050406030204" pitchFamily="18" charset="0"/>
              </a:rPr>
              <a:t>Abstract</a:t>
            </a:r>
            <a:endParaRPr lang="en-US" sz="3300" b="0" i="0" dirty="0">
              <a:solidFill>
                <a:srgbClr val="995733"/>
              </a:solidFill>
              <a:effectLst/>
              <a:latin typeface="Cambria" panose="02040503050406030204" pitchFamily="18" charset="0"/>
            </a:endParaRPr>
          </a:p>
          <a:p>
            <a:pPr algn="just">
              <a:spcBef>
                <a:spcPts val="2000"/>
              </a:spcBef>
              <a:spcAft>
                <a:spcPts val="2000"/>
              </a:spcAft>
            </a:pPr>
            <a:r>
              <a:rPr lang="en-US" sz="2500" dirty="0" smtClean="0"/>
              <a:t>The concept of early termination as an important means of transcriptional control has long been established. Even so, its role in metazoan gene expression is underappreciated. Recent technological advances provide novel insights into premature transcription termination (PTT). This process is frequent, widespread, and can occur close to the transcription start site (TSS), or within the gene body. Stable prematurely terminated transcripts contribute to the transcriptome as instances of alternative polyadenylation (APA). Independently of transcript stability and function, premature termination opposes the formation of full-length transcripts, thereby negatively regulating gene expression, especially of transcriptional regulators. Premature termination can be beneficial or harmful, depending on its context. As a result, multiple factors have evolved to control this process</a:t>
            </a:r>
            <a:endParaRPr lang="en-US" sz="2500" dirty="0"/>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pPr>
                <a:defRPr/>
              </a:pPr>
              <a:t>32</a:t>
            </a:fld>
            <a:endParaRPr lang="en-US"/>
          </a:p>
        </p:txBody>
      </p:sp>
    </p:spTree>
    <p:extLst>
      <p:ext uri="{BB962C8B-B14F-4D97-AF65-F5344CB8AC3E}">
        <p14:creationId xmlns:p14="http://schemas.microsoft.com/office/powerpoint/2010/main" val="146429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BC9579-8F2A-586B-93E3-8061CF00F0F3}"/>
              </a:ext>
            </a:extLst>
          </p:cNvPr>
          <p:cNvSpPr>
            <a:spLocks noGrp="1"/>
          </p:cNvSpPr>
          <p:nvPr>
            <p:ph type="title"/>
          </p:nvPr>
        </p:nvSpPr>
        <p:spPr/>
        <p:txBody>
          <a:bodyPr>
            <a:normAutofit/>
          </a:bodyPr>
          <a:lstStyle/>
          <a:p>
            <a:r>
              <a:rPr lang="en-US" sz="4000" dirty="0">
                <a:solidFill>
                  <a:schemeClr val="accent4"/>
                </a:solidFill>
                <a:latin typeface="Andalus" pitchFamily="18" charset="-78"/>
                <a:cs typeface="Andalus" pitchFamily="18" charset="-78"/>
              </a:rPr>
              <a:t>Bioethics</a:t>
            </a:r>
          </a:p>
        </p:txBody>
      </p:sp>
      <p:sp>
        <p:nvSpPr>
          <p:cNvPr id="3" name="Content Placeholder 2">
            <a:extLst>
              <a:ext uri="{FF2B5EF4-FFF2-40B4-BE49-F238E27FC236}">
                <a16:creationId xmlns="" xmlns:a16="http://schemas.microsoft.com/office/drawing/2014/main" id="{6AFB51A8-F386-B13E-5CA8-44BEE1C148DF}"/>
              </a:ext>
            </a:extLst>
          </p:cNvPr>
          <p:cNvSpPr>
            <a:spLocks noGrp="1"/>
          </p:cNvSpPr>
          <p:nvPr>
            <p:ph idx="1"/>
          </p:nvPr>
        </p:nvSpPr>
        <p:spPr/>
        <p:txBody>
          <a:bodyPr>
            <a:normAutofit/>
          </a:bodyPr>
          <a:lstStyle/>
          <a:p>
            <a:pPr marL="342900" lvl="2" indent="-342900">
              <a:lnSpc>
                <a:spcPct val="150000"/>
              </a:lnSpc>
            </a:pPr>
            <a:r>
              <a:rPr lang="en-US" altLang="en-US" sz="2600" dirty="0" smtClean="0">
                <a:latin typeface="Andalus" panose="02020603050405020304" pitchFamily="18" charset="-78"/>
                <a:cs typeface="Andalus" panose="02020603050405020304" pitchFamily="18" charset="-78"/>
              </a:rPr>
              <a:t>Appropriate information</a:t>
            </a:r>
            <a:r>
              <a:rPr lang="en-US" altLang="en-US" dirty="0" smtClean="0">
                <a:latin typeface="Andalus" panose="02020603050405020304" pitchFamily="18" charset="-78"/>
                <a:cs typeface="Andalus" panose="02020603050405020304" pitchFamily="18" charset="-78"/>
              </a:rPr>
              <a:t> </a:t>
            </a:r>
          </a:p>
          <a:p>
            <a:pPr>
              <a:lnSpc>
                <a:spcPct val="150000"/>
              </a:lnSpc>
            </a:pPr>
            <a:r>
              <a:rPr lang="en-US" altLang="en-US" sz="2600" dirty="0" smtClean="0">
                <a:latin typeface="Andalus" panose="02020603050405020304" pitchFamily="18" charset="-78"/>
                <a:cs typeface="Andalus" panose="02020603050405020304" pitchFamily="18" charset="-78"/>
              </a:rPr>
              <a:t>Counselling </a:t>
            </a:r>
          </a:p>
          <a:p>
            <a:pPr>
              <a:lnSpc>
                <a:spcPct val="150000"/>
              </a:lnSpc>
            </a:pPr>
            <a:endParaRPr lang="en-US" altLang="en-US" sz="2600" dirty="0" smtClean="0">
              <a:latin typeface="Andalus" panose="02020603050405020304" pitchFamily="18" charset="-78"/>
              <a:cs typeface="Andalus" panose="02020603050405020304" pitchFamily="18" charset="-78"/>
            </a:endParaRPr>
          </a:p>
          <a:p>
            <a:endParaRPr lang="en-US" altLang="en-US" sz="2600" dirty="0">
              <a:latin typeface="Andalus" panose="02020603050405020304" pitchFamily="18" charset="-78"/>
              <a:cs typeface="Andalus" panose="02020603050405020304" pitchFamily="18" charset="-78"/>
            </a:endParaRPr>
          </a:p>
        </p:txBody>
      </p:sp>
      <p:sp>
        <p:nvSpPr>
          <p:cNvPr id="6" name="Slide Number Placeholder 5">
            <a:extLst>
              <a:ext uri="{FF2B5EF4-FFF2-40B4-BE49-F238E27FC236}">
                <a16:creationId xmlns="" xmlns:a16="http://schemas.microsoft.com/office/drawing/2014/main" id="{9C51B170-B438-34AC-E96D-3B5425EB8215}"/>
              </a:ext>
            </a:extLst>
          </p:cNvPr>
          <p:cNvSpPr txBox="1">
            <a:spLocks/>
          </p:cNvSpPr>
          <p:nvPr/>
        </p:nvSpPr>
        <p:spPr>
          <a:xfrm>
            <a:off x="6324600" y="63246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800" dirty="0">
                <a:solidFill>
                  <a:schemeClr val="accent4"/>
                </a:solidFill>
              </a:rPr>
              <a:t>Spiral Integration</a:t>
            </a:r>
            <a:endParaRPr lang="en-US" dirty="0"/>
          </a:p>
        </p:txBody>
      </p:sp>
      <p:sp>
        <p:nvSpPr>
          <p:cNvPr id="7" name="Slide Number Placeholder 6"/>
          <p:cNvSpPr>
            <a:spLocks noGrp="1"/>
          </p:cNvSpPr>
          <p:nvPr>
            <p:ph type="sldNum" sz="quarter" idx="12"/>
          </p:nvPr>
        </p:nvSpPr>
        <p:spPr/>
        <p:txBody>
          <a:bodyPr/>
          <a:lstStyle/>
          <a:p>
            <a:pPr>
              <a:defRPr/>
            </a:pPr>
            <a:fld id="{BDA394D7-9785-4BE5-AFD5-4F918A689025}" type="slidenum">
              <a:rPr lang="en-US" smtClean="0"/>
              <a:pPr>
                <a:defRPr/>
              </a:pPr>
              <a:t>33</a:t>
            </a:fld>
            <a:endParaRPr lang="en-US"/>
          </a:p>
        </p:txBody>
      </p:sp>
    </p:spTree>
    <p:extLst>
      <p:ext uri="{BB962C8B-B14F-4D97-AF65-F5344CB8AC3E}">
        <p14:creationId xmlns:p14="http://schemas.microsoft.com/office/powerpoint/2010/main" val="1938551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4">
                    <a:lumMod val="75000"/>
                  </a:schemeClr>
                </a:solidFill>
                <a:latin typeface="Andalus" pitchFamily="18" charset="-78"/>
                <a:cs typeface="Andalus" pitchFamily="18" charset="-78"/>
              </a:rPr>
              <a:t>Learning Resources</a:t>
            </a:r>
          </a:p>
        </p:txBody>
      </p:sp>
      <p:sp>
        <p:nvSpPr>
          <p:cNvPr id="3" name="Content Placeholder 2"/>
          <p:cNvSpPr>
            <a:spLocks noGrp="1"/>
          </p:cNvSpPr>
          <p:nvPr>
            <p:ph idx="1"/>
          </p:nvPr>
        </p:nvSpPr>
        <p:spPr/>
        <p:txBody>
          <a:bodyPr/>
          <a:lstStyle/>
          <a:p>
            <a:pPr>
              <a:lnSpc>
                <a:spcPct val="150000"/>
              </a:lnSpc>
            </a:pPr>
            <a:r>
              <a:rPr lang="en-US" sz="2400" dirty="0" err="1"/>
              <a:t>Tex</a:t>
            </a:r>
            <a:r>
              <a:rPr lang="en-GB" sz="2400" dirty="0" err="1"/>
              <a:t>tb</a:t>
            </a:r>
            <a:r>
              <a:rPr lang="en-US" sz="2400" dirty="0" err="1"/>
              <a:t>ook</a:t>
            </a:r>
            <a:r>
              <a:rPr lang="en-US" sz="2400" dirty="0"/>
              <a:t> of Biochemistry, Lippincott </a:t>
            </a:r>
            <a:r>
              <a:rPr lang="en-US" sz="2400" dirty="0" smtClean="0"/>
              <a:t>Illustrated Reviews 8</a:t>
            </a:r>
            <a:r>
              <a:rPr lang="en-US" sz="2400" baseline="30000" dirty="0" smtClean="0"/>
              <a:t>th</a:t>
            </a:r>
            <a:r>
              <a:rPr lang="en-US" sz="2400" dirty="0" smtClean="0"/>
              <a:t> </a:t>
            </a:r>
            <a:r>
              <a:rPr lang="en-US" sz="2400" dirty="0"/>
              <a:t>edition</a:t>
            </a:r>
            <a:r>
              <a:rPr lang="en-GB" sz="2400" dirty="0"/>
              <a:t>, chapter no. </a:t>
            </a:r>
            <a:r>
              <a:rPr lang="en-GB" sz="2400" dirty="0" smtClean="0"/>
              <a:t>31, </a:t>
            </a:r>
            <a:r>
              <a:rPr lang="en-GB" sz="2400" dirty="0"/>
              <a:t>page no. </a:t>
            </a:r>
            <a:r>
              <a:rPr lang="en-GB" sz="2400" dirty="0" smtClean="0"/>
              <a:t>862-78</a:t>
            </a:r>
            <a:endParaRPr lang="en-US" sz="2400" dirty="0"/>
          </a:p>
          <a:p>
            <a:pPr>
              <a:lnSpc>
                <a:spcPct val="150000"/>
              </a:lnSpc>
            </a:pPr>
            <a:r>
              <a:rPr lang="en-US" sz="2400" dirty="0"/>
              <a:t>Google scholar</a:t>
            </a:r>
          </a:p>
          <a:p>
            <a:pPr>
              <a:lnSpc>
                <a:spcPct val="150000"/>
              </a:lnSpc>
            </a:pPr>
            <a:r>
              <a:rPr lang="en-US" sz="2400" dirty="0"/>
              <a:t>Google images</a:t>
            </a:r>
          </a:p>
          <a:p>
            <a:endParaRPr lang="en-US" dirty="0"/>
          </a:p>
          <a:p>
            <a:endParaRPr lang="en-US" dirty="0"/>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34</a:t>
            </a:fld>
            <a:endParaRPr lang="en-US"/>
          </a:p>
        </p:txBody>
      </p:sp>
    </p:spTree>
    <p:extLst>
      <p:ext uri="{BB962C8B-B14F-4D97-AF65-F5344CB8AC3E}">
        <p14:creationId xmlns:p14="http://schemas.microsoft.com/office/powerpoint/2010/main" val="867726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a:t> </a:t>
            </a:r>
          </a:p>
        </p:txBody>
      </p:sp>
      <p:pic>
        <p:nvPicPr>
          <p:cNvPr id="1026" name="Picture 2" descr="Image result for THANKS"/>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pPr>
              <a:defRPr/>
            </a:pPr>
            <a:fld id="{D829B39B-E19B-4684-B84C-73DF500C59FE}" type="slidenum">
              <a:rPr lang="en-US" smtClean="0"/>
              <a:pPr>
                <a:defRPr/>
              </a:pPr>
              <a:t>35</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922EB7-0C62-FF8B-5B61-151BBED603C0}"/>
              </a:ext>
            </a:extLst>
          </p:cNvPr>
          <p:cNvSpPr>
            <a:spLocks noGrp="1"/>
          </p:cNvSpPr>
          <p:nvPr>
            <p:ph type="title"/>
          </p:nvPr>
        </p:nvSpPr>
        <p:spPr/>
        <p:txBody>
          <a:bodyPr>
            <a:normAutofit/>
          </a:bodyPr>
          <a:lstStyle/>
          <a:p>
            <a:r>
              <a:rPr lang="en-US" sz="4000" dirty="0">
                <a:solidFill>
                  <a:schemeClr val="accent4"/>
                </a:solidFill>
                <a:latin typeface="Andalus" pitchFamily="18" charset="-78"/>
                <a:cs typeface="Andalus" pitchFamily="18" charset="-78"/>
              </a:rPr>
              <a:t>Sequence of LGIS</a:t>
            </a:r>
          </a:p>
        </p:txBody>
      </p:sp>
      <p:sp>
        <p:nvSpPr>
          <p:cNvPr id="3" name="Content Placeholder 2">
            <a:extLst>
              <a:ext uri="{FF2B5EF4-FFF2-40B4-BE49-F238E27FC236}">
                <a16:creationId xmlns="" xmlns:a16="http://schemas.microsoft.com/office/drawing/2014/main" id="{917FDC9B-9EB4-7DD8-6FC1-658DE56DC4CD}"/>
              </a:ext>
            </a:extLst>
          </p:cNvPr>
          <p:cNvSpPr>
            <a:spLocks noGrp="1"/>
          </p:cNvSpPr>
          <p:nvPr>
            <p:ph idx="1"/>
          </p:nvPr>
        </p:nvSpPr>
        <p:spPr/>
        <p:txBody>
          <a:bodyPr>
            <a:normAutofit/>
          </a:bodyPr>
          <a:lstStyle/>
          <a:p>
            <a:r>
              <a:rPr lang="en-GB" sz="2400" dirty="0">
                <a:latin typeface="Andalus" pitchFamily="18" charset="-78"/>
                <a:cs typeface="Andalus" pitchFamily="18" charset="-78"/>
              </a:rPr>
              <a:t>Learning Objectives </a:t>
            </a:r>
          </a:p>
          <a:p>
            <a:r>
              <a:rPr lang="en-GB" sz="2400" dirty="0">
                <a:latin typeface="Andalus" pitchFamily="18" charset="-78"/>
                <a:cs typeface="Andalus" pitchFamily="18" charset="-78"/>
              </a:rPr>
              <a:t>Horizontal Integration </a:t>
            </a:r>
          </a:p>
          <a:p>
            <a:r>
              <a:rPr lang="en-GB" sz="2400" dirty="0">
                <a:latin typeface="Andalus" pitchFamily="18" charset="-78"/>
                <a:cs typeface="Andalus" pitchFamily="18" charset="-78"/>
              </a:rPr>
              <a:t>Core Concept </a:t>
            </a:r>
          </a:p>
          <a:p>
            <a:r>
              <a:rPr lang="en-GB" sz="2400" dirty="0">
                <a:latin typeface="Andalus" pitchFamily="18" charset="-78"/>
                <a:cs typeface="Andalus" pitchFamily="18" charset="-78"/>
              </a:rPr>
              <a:t>Vertical Integration </a:t>
            </a:r>
          </a:p>
          <a:p>
            <a:r>
              <a:rPr lang="en-GB" sz="2400" dirty="0">
                <a:latin typeface="Andalus" pitchFamily="18" charset="-78"/>
                <a:cs typeface="Andalus" pitchFamily="18" charset="-78"/>
              </a:rPr>
              <a:t>Spiral Integration </a:t>
            </a:r>
          </a:p>
          <a:p>
            <a:r>
              <a:rPr lang="en-GB" sz="2400" dirty="0">
                <a:latin typeface="Andalus" pitchFamily="18" charset="-78"/>
                <a:cs typeface="Andalus" pitchFamily="18" charset="-78"/>
              </a:rPr>
              <a:t>Learning Resources </a:t>
            </a:r>
            <a:endParaRPr lang="en-US" sz="2400" dirty="0">
              <a:latin typeface="Andalus" pitchFamily="18" charset="-78"/>
              <a:cs typeface="Andalus" pitchFamily="18" charset="-78"/>
            </a:endParaRPr>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4</a:t>
            </a:fld>
            <a:endParaRPr lang="en-US"/>
          </a:p>
        </p:txBody>
      </p:sp>
    </p:spTree>
    <p:extLst>
      <p:ext uri="{BB962C8B-B14F-4D97-AF65-F5344CB8AC3E}">
        <p14:creationId xmlns:p14="http://schemas.microsoft.com/office/powerpoint/2010/main" val="2298908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99434" y="762000"/>
            <a:ext cx="8625625" cy="6096000"/>
          </a:xfrm>
          <a:prstGeom prst="rect">
            <a:avLst/>
          </a:prstGeom>
        </p:spPr>
        <p:txBody>
          <a:bodyPr>
            <a:normAutofit/>
          </a:bodyPr>
          <a:lstStyle/>
          <a:p>
            <a:pPr marL="0" indent="0" algn="ctr">
              <a:buNone/>
            </a:pPr>
            <a:r>
              <a:rPr lang="en-US" sz="4000" dirty="0">
                <a:solidFill>
                  <a:schemeClr val="accent4">
                    <a:lumMod val="75000"/>
                  </a:schemeClr>
                </a:solidFill>
                <a:latin typeface="Andalus" pitchFamily="18" charset="-78"/>
                <a:cs typeface="Andalus" pitchFamily="18" charset="-78"/>
              </a:rPr>
              <a:t>Learning Objectives</a:t>
            </a:r>
          </a:p>
          <a:p>
            <a:pPr marL="0" indent="0" algn="just">
              <a:buNone/>
            </a:pPr>
            <a:endParaRPr lang="en-US" sz="1800" dirty="0"/>
          </a:p>
          <a:p>
            <a:pPr algn="just">
              <a:lnSpc>
                <a:spcPct val="150000"/>
              </a:lnSpc>
              <a:buFont typeface="Arial" charset="0"/>
              <a:buChar char="•"/>
              <a:defRPr/>
            </a:pPr>
            <a:r>
              <a:rPr lang="en-US" sz="2400" dirty="0" smtClean="0">
                <a:latin typeface="Andalus" pitchFamily="18" charset="-78"/>
                <a:cs typeface="Andalus" pitchFamily="18" charset="-78"/>
              </a:rPr>
              <a:t>At the end of this lecture students should be able to </a:t>
            </a:r>
          </a:p>
          <a:p>
            <a:pPr lvl="2" algn="just">
              <a:lnSpc>
                <a:spcPct val="150000"/>
              </a:lnSpc>
              <a:buFont typeface="Wingdings" pitchFamily="2" charset="2"/>
              <a:buChar char="Ø"/>
              <a:defRPr/>
            </a:pPr>
            <a:r>
              <a:rPr lang="en-US" dirty="0" smtClean="0">
                <a:latin typeface="Andalus" pitchFamily="18" charset="-78"/>
                <a:cs typeface="Andalus" pitchFamily="18" charset="-78"/>
              </a:rPr>
              <a:t>Explain Transcription in prokaryotes and eukaryotes</a:t>
            </a:r>
          </a:p>
          <a:p>
            <a:pPr lvl="2" algn="just">
              <a:lnSpc>
                <a:spcPct val="150000"/>
              </a:lnSpc>
              <a:buFont typeface="Wingdings" pitchFamily="2" charset="2"/>
              <a:buChar char="Ø"/>
              <a:defRPr/>
            </a:pPr>
            <a:r>
              <a:rPr lang="en-US" dirty="0" smtClean="0">
                <a:latin typeface="Andalus" pitchFamily="18" charset="-78"/>
                <a:cs typeface="Andalus" pitchFamily="18" charset="-78"/>
              </a:rPr>
              <a:t>Discuss related clinical disorders</a:t>
            </a:r>
          </a:p>
          <a:p>
            <a:pPr>
              <a:lnSpc>
                <a:spcPct val="150000"/>
              </a:lnSpc>
              <a:buNone/>
            </a:pPr>
            <a:endParaRPr lang="en-US" sz="2400" dirty="0"/>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5</a:t>
            </a:fld>
            <a:endParaRPr lang="en-US"/>
          </a:p>
        </p:txBody>
      </p:sp>
    </p:spTree>
    <p:extLst>
      <p:ext uri="{BB962C8B-B14F-4D97-AF65-F5344CB8AC3E}">
        <p14:creationId xmlns:p14="http://schemas.microsoft.com/office/powerpoint/2010/main" val="1326062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040" y="112049"/>
            <a:ext cx="7543800" cy="1207008"/>
          </a:xfrm>
        </p:spPr>
        <p:txBody>
          <a:bodyPr>
            <a:normAutofit/>
          </a:bodyPr>
          <a:lstStyle/>
          <a:p>
            <a:r>
              <a:rPr lang="en-US" sz="2400" b="1" spc="-75" dirty="0">
                <a:solidFill>
                  <a:srgbClr val="C00000"/>
                </a:solidFill>
              </a:rPr>
              <a:t> </a:t>
            </a:r>
            <a:r>
              <a:rPr lang="en-US" sz="3200" spc="-75" dirty="0">
                <a:solidFill>
                  <a:schemeClr val="accent4"/>
                </a:solidFill>
              </a:rPr>
              <a:t>Professor Umar Model of  Integrated Lecture </a:t>
            </a:r>
          </a:p>
        </p:txBody>
      </p:sp>
      <p:pic>
        <p:nvPicPr>
          <p:cNvPr id="1026" name="Picture 2" descr="C:\Users\User\Downloads\WhatsApp Image 2022-10-11 at 2.02.06 PM.jpeg"/>
          <p:cNvPicPr>
            <a:picLocks noGrp="1" noChangeAspect="1" noChangeArrowheads="1"/>
          </p:cNvPicPr>
          <p:nvPr>
            <p:ph idx="1"/>
          </p:nvPr>
        </p:nvPicPr>
        <p:blipFill>
          <a:blip r:embed="rId3"/>
          <a:srcRect/>
          <a:stretch>
            <a:fillRect/>
          </a:stretch>
        </p:blipFill>
        <p:spPr bwMode="auto">
          <a:xfrm>
            <a:off x="195775" y="2057400"/>
            <a:ext cx="5824025" cy="4052015"/>
          </a:xfrm>
          <a:prstGeom prst="rect">
            <a:avLst/>
          </a:prstGeom>
          <a:noFill/>
        </p:spPr>
      </p:pic>
      <p:graphicFrame>
        <p:nvGraphicFramePr>
          <p:cNvPr id="7" name="Diagram 6"/>
          <p:cNvGraphicFramePr/>
          <p:nvPr>
            <p:extLst>
              <p:ext uri="{D42A27DB-BD31-4B8C-83A1-F6EECF244321}">
                <p14:modId xmlns:p14="http://schemas.microsoft.com/office/powerpoint/2010/main" val="2630088106"/>
              </p:ext>
            </p:extLst>
          </p:nvPr>
        </p:nvGraphicFramePr>
        <p:xfrm>
          <a:off x="5943600" y="1647483"/>
          <a:ext cx="3179239" cy="46009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stretch>
            <a:fillRect/>
          </a:stretch>
        </p:blipFill>
        <p:spPr>
          <a:xfrm>
            <a:off x="254054" y="511205"/>
            <a:ext cx="1065368" cy="992210"/>
          </a:xfrm>
          <a:prstGeom prst="rect">
            <a:avLst/>
          </a:prstGeom>
        </p:spPr>
      </p:pic>
      <p:sp>
        <p:nvSpPr>
          <p:cNvPr id="8" name="Slide Number Placeholder 7"/>
          <p:cNvSpPr>
            <a:spLocks noGrp="1"/>
          </p:cNvSpPr>
          <p:nvPr>
            <p:ph type="sldNum" sz="quarter" idx="12"/>
          </p:nvPr>
        </p:nvSpPr>
        <p:spPr/>
        <p:txBody>
          <a:bodyPr/>
          <a:lstStyle/>
          <a:p>
            <a:pPr>
              <a:defRPr/>
            </a:pPr>
            <a:fld id="{BDA394D7-9785-4BE5-AFD5-4F918A689025}" type="slidenum">
              <a:rPr lang="en-US" smtClean="0"/>
              <a:pPr>
                <a:defRPr/>
              </a:pPr>
              <a:t>6</a:t>
            </a:fld>
            <a:endParaRPr lang="en-US"/>
          </a:p>
        </p:txBody>
      </p:sp>
    </p:spTree>
    <p:extLst>
      <p:ext uri="{BB962C8B-B14F-4D97-AF65-F5344CB8AC3E}">
        <p14:creationId xmlns:p14="http://schemas.microsoft.com/office/powerpoint/2010/main" val="109130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02D6F26-F326-3FF0-92A1-6EEFC2CB6E71}"/>
              </a:ext>
            </a:extLst>
          </p:cNvPr>
          <p:cNvSpPr>
            <a:spLocks noGrp="1"/>
          </p:cNvSpPr>
          <p:nvPr>
            <p:ph idx="1"/>
          </p:nvPr>
        </p:nvSpPr>
        <p:spPr>
          <a:xfrm>
            <a:off x="2438400" y="1676400"/>
            <a:ext cx="6934200" cy="1752601"/>
          </a:xfrm>
        </p:spPr>
        <p:txBody>
          <a:bodyPr>
            <a:normAutofit fontScale="92500" lnSpcReduction="10000"/>
          </a:bodyPr>
          <a:lstStyle/>
          <a:p>
            <a:endParaRPr lang="en-US" dirty="0"/>
          </a:p>
          <a:p>
            <a:endParaRPr lang="en-US" dirty="0"/>
          </a:p>
          <a:p>
            <a:pPr marL="0" indent="0">
              <a:buNone/>
            </a:pPr>
            <a:r>
              <a:rPr lang="en-US" sz="4300" dirty="0">
                <a:solidFill>
                  <a:schemeClr val="accent4"/>
                </a:solidFill>
              </a:rPr>
              <a:t>Horizontal Integration </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7</a:t>
            </a:fld>
            <a:endParaRPr lang="en-US"/>
          </a:p>
        </p:txBody>
      </p:sp>
    </p:spTree>
    <p:extLst>
      <p:ext uri="{BB962C8B-B14F-4D97-AF65-F5344CB8AC3E}">
        <p14:creationId xmlns:p14="http://schemas.microsoft.com/office/powerpoint/2010/main" val="397095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26E0E7-2A62-CE3D-60BE-8475107DD673}"/>
              </a:ext>
            </a:extLst>
          </p:cNvPr>
          <p:cNvSpPr>
            <a:spLocks noGrp="1"/>
          </p:cNvSpPr>
          <p:nvPr>
            <p:ph type="title"/>
          </p:nvPr>
        </p:nvSpPr>
        <p:spPr>
          <a:xfrm>
            <a:off x="381000" y="457200"/>
            <a:ext cx="8229600" cy="1143000"/>
          </a:xfrm>
        </p:spPr>
        <p:txBody>
          <a:bodyPr>
            <a:normAutofit/>
          </a:bodyPr>
          <a:lstStyle/>
          <a:p>
            <a:r>
              <a:rPr lang="en-US" sz="4000" dirty="0" smtClean="0">
                <a:solidFill>
                  <a:schemeClr val="accent4">
                    <a:lumMod val="75000"/>
                  </a:schemeClr>
                </a:solidFill>
                <a:latin typeface="Andalus" pitchFamily="18" charset="-78"/>
                <a:cs typeface="Andalus" pitchFamily="18" charset="-78"/>
              </a:rPr>
              <a:t>Anatomical &amp; Physiological Aspects</a:t>
            </a:r>
            <a:r>
              <a:rPr lang="en-US" sz="4000" dirty="0" smtClean="0">
                <a:latin typeface="Andalus" pitchFamily="18" charset="-78"/>
                <a:cs typeface="Andalus" pitchFamily="18" charset="-78"/>
              </a:rPr>
              <a:t> </a:t>
            </a:r>
            <a:endParaRPr lang="en-US" sz="4000" dirty="0">
              <a:latin typeface="Andalus" pitchFamily="18" charset="-78"/>
              <a:cs typeface="Andalus" pitchFamily="18" charset="-78"/>
            </a:endParaRPr>
          </a:p>
        </p:txBody>
      </p:sp>
      <p:sp>
        <p:nvSpPr>
          <p:cNvPr id="3" name="Content Placeholder 2">
            <a:extLst>
              <a:ext uri="{FF2B5EF4-FFF2-40B4-BE49-F238E27FC236}">
                <a16:creationId xmlns="" xmlns:a16="http://schemas.microsoft.com/office/drawing/2014/main" id="{1F498F88-C2B1-73FB-521F-5D67CAF86812}"/>
              </a:ext>
            </a:extLst>
          </p:cNvPr>
          <p:cNvSpPr>
            <a:spLocks noGrp="1"/>
          </p:cNvSpPr>
          <p:nvPr>
            <p:ph idx="1"/>
          </p:nvPr>
        </p:nvSpPr>
        <p:spPr/>
        <p:txBody>
          <a:bodyPr>
            <a:normAutofit/>
          </a:bodyPr>
          <a:lstStyle/>
          <a:p>
            <a:pPr>
              <a:buNone/>
            </a:pPr>
            <a:r>
              <a:rPr lang="en-US" sz="2400" dirty="0" smtClean="0"/>
              <a:t> </a:t>
            </a:r>
            <a:endParaRPr lang="en-US" sz="2400" dirty="0"/>
          </a:p>
        </p:txBody>
      </p:sp>
      <p:pic>
        <p:nvPicPr>
          <p:cNvPr id="11" name="Picture 6" descr="Human Cell Nucleus Stock Photos, Pictures &amp; Royalty-Free Images - iStock"/>
          <p:cNvPicPr>
            <a:picLocks noChangeAspect="1" noChangeArrowheads="1"/>
          </p:cNvPicPr>
          <p:nvPr/>
        </p:nvPicPr>
        <p:blipFill>
          <a:blip r:embed="rId2"/>
          <a:srcRect/>
          <a:stretch>
            <a:fillRect/>
          </a:stretch>
        </p:blipFill>
        <p:spPr bwMode="auto">
          <a:xfrm>
            <a:off x="1143000" y="1371601"/>
            <a:ext cx="6934200" cy="4953000"/>
          </a:xfrm>
          <a:prstGeom prst="rect">
            <a:avLst/>
          </a:prstGeom>
          <a:noFill/>
        </p:spPr>
      </p:pic>
      <p:sp>
        <p:nvSpPr>
          <p:cNvPr id="7" name="Slide Number Placeholder 6"/>
          <p:cNvSpPr>
            <a:spLocks noGrp="1"/>
          </p:cNvSpPr>
          <p:nvPr>
            <p:ph type="sldNum" sz="quarter" idx="12"/>
          </p:nvPr>
        </p:nvSpPr>
        <p:spPr/>
        <p:txBody>
          <a:bodyPr/>
          <a:lstStyle/>
          <a:p>
            <a:pPr>
              <a:defRPr/>
            </a:pPr>
            <a:fld id="{BDA394D7-9785-4BE5-AFD5-4F918A689025}" type="slidenum">
              <a:rPr lang="en-US" smtClean="0"/>
              <a:pPr>
                <a:defRPr/>
              </a:pPr>
              <a:t>8</a:t>
            </a:fld>
            <a:endParaRPr lang="en-US"/>
          </a:p>
        </p:txBody>
      </p:sp>
    </p:spTree>
    <p:extLst>
      <p:ext uri="{BB962C8B-B14F-4D97-AF65-F5344CB8AC3E}">
        <p14:creationId xmlns:p14="http://schemas.microsoft.com/office/powerpoint/2010/main" val="2683241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26E0E7-2A62-CE3D-60BE-8475107DD673}"/>
              </a:ext>
            </a:extLst>
          </p:cNvPr>
          <p:cNvSpPr>
            <a:spLocks noGrp="1"/>
          </p:cNvSpPr>
          <p:nvPr>
            <p:ph type="title"/>
          </p:nvPr>
        </p:nvSpPr>
        <p:spPr>
          <a:xfrm>
            <a:off x="381000" y="457200"/>
            <a:ext cx="8229600" cy="1143000"/>
          </a:xfrm>
        </p:spPr>
        <p:txBody>
          <a:bodyPr>
            <a:normAutofit/>
          </a:bodyPr>
          <a:lstStyle/>
          <a:p>
            <a:r>
              <a:rPr lang="en-US" sz="4000" dirty="0" smtClean="0">
                <a:solidFill>
                  <a:schemeClr val="accent4">
                    <a:lumMod val="75000"/>
                  </a:schemeClr>
                </a:solidFill>
                <a:latin typeface="Andalus" pitchFamily="18" charset="-78"/>
                <a:cs typeface="Andalus" pitchFamily="18" charset="-78"/>
              </a:rPr>
              <a:t>Anatomical &amp; Physiological Aspects</a:t>
            </a:r>
            <a:r>
              <a:rPr lang="en-US" sz="4000" dirty="0" smtClean="0">
                <a:latin typeface="Andalus" pitchFamily="18" charset="-78"/>
                <a:cs typeface="Andalus" pitchFamily="18" charset="-78"/>
              </a:rPr>
              <a:t> </a:t>
            </a:r>
            <a:endParaRPr lang="en-US" sz="4000" dirty="0">
              <a:latin typeface="Andalus" pitchFamily="18" charset="-78"/>
              <a:cs typeface="Andalus" pitchFamily="18" charset="-78"/>
            </a:endParaRPr>
          </a:p>
        </p:txBody>
      </p:sp>
      <p:sp>
        <p:nvSpPr>
          <p:cNvPr id="3" name="Content Placeholder 2">
            <a:extLst>
              <a:ext uri="{FF2B5EF4-FFF2-40B4-BE49-F238E27FC236}">
                <a16:creationId xmlns="" xmlns:a16="http://schemas.microsoft.com/office/drawing/2014/main" id="{1F498F88-C2B1-73FB-521F-5D67CAF86812}"/>
              </a:ext>
            </a:extLst>
          </p:cNvPr>
          <p:cNvSpPr>
            <a:spLocks noGrp="1"/>
          </p:cNvSpPr>
          <p:nvPr>
            <p:ph idx="1"/>
          </p:nvPr>
        </p:nvSpPr>
        <p:spPr/>
        <p:txBody>
          <a:bodyPr>
            <a:normAutofit/>
          </a:bodyPr>
          <a:lstStyle/>
          <a:p>
            <a:pPr algn="just">
              <a:buNone/>
            </a:pPr>
            <a:endParaRPr lang="en-US" altLang="en-US" sz="2800" b="1" u="sng" dirty="0" smtClean="0">
              <a:latin typeface="Andalus" panose="02020603050405020304" pitchFamily="18" charset="-78"/>
              <a:cs typeface="Andalus" panose="02020603050405020304" pitchFamily="18" charset="-78"/>
            </a:endParaRPr>
          </a:p>
          <a:p>
            <a:pPr>
              <a:lnSpc>
                <a:spcPct val="150000"/>
              </a:lnSpc>
            </a:pPr>
            <a:r>
              <a:rPr lang="en-US" sz="2400" dirty="0" smtClean="0">
                <a:latin typeface="Andalus" pitchFamily="18" charset="-78"/>
                <a:cs typeface="Andalus" pitchFamily="18" charset="-78"/>
              </a:rPr>
              <a:t>Control center of cell </a:t>
            </a:r>
          </a:p>
          <a:p>
            <a:pPr>
              <a:lnSpc>
                <a:spcPct val="150000"/>
              </a:lnSpc>
            </a:pPr>
            <a:r>
              <a:rPr lang="en-US" sz="2400" dirty="0" smtClean="0">
                <a:latin typeface="Andalus" pitchFamily="18" charset="-78"/>
                <a:cs typeface="Andalus" pitchFamily="18" charset="-78"/>
              </a:rPr>
              <a:t>Contains genetic material</a:t>
            </a:r>
          </a:p>
          <a:p>
            <a:pPr lvl="3">
              <a:lnSpc>
                <a:spcPct val="150000"/>
              </a:lnSpc>
              <a:buFont typeface="Wingdings" pitchFamily="2" charset="2"/>
              <a:buChar char="Ø"/>
            </a:pPr>
            <a:r>
              <a:rPr lang="en-US" sz="2400" dirty="0" smtClean="0">
                <a:latin typeface="Andalus" pitchFamily="18" charset="-78"/>
                <a:cs typeface="Andalus" pitchFamily="18" charset="-78"/>
              </a:rPr>
              <a:t>Cell division </a:t>
            </a:r>
          </a:p>
          <a:p>
            <a:pPr lvl="3">
              <a:lnSpc>
                <a:spcPct val="150000"/>
              </a:lnSpc>
              <a:buFont typeface="Wingdings" pitchFamily="2" charset="2"/>
              <a:buChar char="Ø"/>
            </a:pPr>
            <a:r>
              <a:rPr lang="en-US" sz="2400" dirty="0" smtClean="0">
                <a:latin typeface="Andalus" pitchFamily="18" charset="-78"/>
                <a:cs typeface="Andalus" pitchFamily="18" charset="-78"/>
              </a:rPr>
              <a:t>Heredity  </a:t>
            </a:r>
          </a:p>
          <a:p>
            <a:pPr algn="just"/>
            <a:endParaRPr lang="en-US" altLang="en-US" sz="2400" dirty="0" smtClean="0">
              <a:latin typeface="Andalus" panose="02020603050405020304" pitchFamily="18" charset="-78"/>
              <a:cs typeface="Andalus" panose="02020603050405020304" pitchFamily="18" charset="-78"/>
            </a:endParaRPr>
          </a:p>
          <a:p>
            <a:endParaRPr lang="en-US" sz="2400" dirty="0"/>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9</a:t>
            </a:fld>
            <a:endParaRPr lang="en-US"/>
          </a:p>
        </p:txBody>
      </p:sp>
    </p:spTree>
    <p:extLst>
      <p:ext uri="{BB962C8B-B14F-4D97-AF65-F5344CB8AC3E}">
        <p14:creationId xmlns:p14="http://schemas.microsoft.com/office/powerpoint/2010/main" val="2683241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5235</TotalTime>
  <Words>659</Words>
  <Application>Microsoft Office PowerPoint</Application>
  <PresentationFormat>On-screen Show (4:3)</PresentationFormat>
  <Paragraphs>212</Paragraphs>
  <Slides>35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Andalus</vt:lpstr>
      <vt:lpstr>Arial</vt:lpstr>
      <vt:lpstr>Arial Black</vt:lpstr>
      <vt:lpstr>Britannic Bold</vt:lpstr>
      <vt:lpstr>Calibri</vt:lpstr>
      <vt:lpstr>Cambria</vt:lpstr>
      <vt:lpstr>Times New Roman</vt:lpstr>
      <vt:lpstr>Wingdings</vt:lpstr>
      <vt:lpstr>Office Theme</vt:lpstr>
      <vt:lpstr>PowerPoint Presentation</vt:lpstr>
      <vt:lpstr>Motto                   Vision; The Dream/Tomorrow</vt:lpstr>
      <vt:lpstr>1st Year MBBS  Foundation Module Large Group Interactive Session (LGIS) Transcription </vt:lpstr>
      <vt:lpstr>Sequence of LGIS</vt:lpstr>
      <vt:lpstr>PowerPoint Presentation</vt:lpstr>
      <vt:lpstr> Professor Umar Model of  Integrated Lecture </vt:lpstr>
      <vt:lpstr>PowerPoint Presentation</vt:lpstr>
      <vt:lpstr>Anatomical &amp; Physiological Aspects </vt:lpstr>
      <vt:lpstr>Anatomical &amp; Physiological Aspects </vt:lpstr>
      <vt:lpstr>PowerPoint Presentation</vt:lpstr>
      <vt:lpstr>Transcription </vt:lpstr>
      <vt:lpstr>Transcription </vt:lpstr>
      <vt:lpstr>Transcription </vt:lpstr>
      <vt:lpstr>Transcription </vt:lpstr>
      <vt:lpstr> </vt:lpstr>
      <vt:lpstr>Initiation </vt:lpstr>
      <vt:lpstr> </vt:lpstr>
      <vt:lpstr>Elongation </vt:lpstr>
      <vt:lpstr>Termination</vt:lpstr>
      <vt:lpstr> </vt:lpstr>
      <vt:lpstr> </vt:lpstr>
      <vt:lpstr> </vt:lpstr>
      <vt:lpstr>Posttranscriptional Modification </vt:lpstr>
      <vt:lpstr> </vt:lpstr>
      <vt:lpstr> </vt:lpstr>
      <vt:lpstr> </vt:lpstr>
      <vt:lpstr>PowerPoint Presentation</vt:lpstr>
      <vt:lpstr>PowerPoint Presentation</vt:lpstr>
      <vt:lpstr>Action of Antibiotics </vt:lpstr>
      <vt:lpstr>Family Medicine</vt:lpstr>
      <vt:lpstr>Artificial Intelligence</vt:lpstr>
      <vt:lpstr>Suggested Research Article</vt:lpstr>
      <vt:lpstr>Bioethics</vt:lpstr>
      <vt:lpstr>Learning Resources</vt:lpstr>
      <vt:lpstr> </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RKY</cp:lastModifiedBy>
  <cp:revision>430</cp:revision>
  <dcterms:created xsi:type="dcterms:W3CDTF">2019-11-22T16:50:55Z</dcterms:created>
  <dcterms:modified xsi:type="dcterms:W3CDTF">2025-01-21T11:25:35Z</dcterms:modified>
</cp:coreProperties>
</file>