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809" r:id="rId1"/>
  </p:sldMasterIdLst>
  <p:notesMasterIdLst>
    <p:notesMasterId r:id="rId45"/>
  </p:notesMasterIdLst>
  <p:handoutMasterIdLst>
    <p:handoutMasterId r:id="rId46"/>
  </p:handoutMasterIdLst>
  <p:sldIdLst>
    <p:sldId id="340" r:id="rId2"/>
    <p:sldId id="405" r:id="rId3"/>
    <p:sldId id="341" r:id="rId4"/>
    <p:sldId id="418" r:id="rId5"/>
    <p:sldId id="420" r:id="rId6"/>
    <p:sldId id="419" r:id="rId7"/>
    <p:sldId id="574" r:id="rId8"/>
    <p:sldId id="565" r:id="rId9"/>
    <p:sldId id="527" r:id="rId10"/>
    <p:sldId id="531" r:id="rId11"/>
    <p:sldId id="560" r:id="rId12"/>
    <p:sldId id="495" r:id="rId13"/>
    <p:sldId id="561" r:id="rId14"/>
    <p:sldId id="493" r:id="rId15"/>
    <p:sldId id="536" r:id="rId16"/>
    <p:sldId id="562" r:id="rId17"/>
    <p:sldId id="564" r:id="rId18"/>
    <p:sldId id="567" r:id="rId19"/>
    <p:sldId id="569" r:id="rId20"/>
    <p:sldId id="563" r:id="rId21"/>
    <p:sldId id="537" r:id="rId22"/>
    <p:sldId id="534" r:id="rId23"/>
    <p:sldId id="544" r:id="rId24"/>
    <p:sldId id="500" r:id="rId25"/>
    <p:sldId id="540" r:id="rId26"/>
    <p:sldId id="511" r:id="rId27"/>
    <p:sldId id="514" r:id="rId28"/>
    <p:sldId id="570" r:id="rId29"/>
    <p:sldId id="524" r:id="rId30"/>
    <p:sldId id="528" r:id="rId31"/>
    <p:sldId id="510" r:id="rId32"/>
    <p:sldId id="509" r:id="rId33"/>
    <p:sldId id="549" r:id="rId34"/>
    <p:sldId id="515" r:id="rId35"/>
    <p:sldId id="516" r:id="rId36"/>
    <p:sldId id="575" r:id="rId37"/>
    <p:sldId id="571" r:id="rId38"/>
    <p:sldId id="572" r:id="rId39"/>
    <p:sldId id="573" r:id="rId40"/>
    <p:sldId id="519" r:id="rId41"/>
    <p:sldId id="551" r:id="rId42"/>
    <p:sldId id="576" r:id="rId43"/>
    <p:sldId id="41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011" autoAdjust="0"/>
  </p:normalViewPr>
  <p:slideViewPr>
    <p:cSldViewPr>
      <p:cViewPr varScale="1">
        <p:scale>
          <a:sx n="42" d="100"/>
          <a:sy n="42" d="100"/>
        </p:scale>
        <p:origin x="134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0A31D815-D077-4866-A600-165E070A2D6F}" type="presOf" srcId="{F9CEBA05-2F10-437E-89B2-54F4D9FAF478}" destId="{5ED88519-AC6C-4AA3-B76D-812B93A167E4}"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A0416A29-364E-458C-90C5-1284F3C404E9}" type="presOf" srcId="{663C1E13-76F9-4B70-A2F2-CA23180743CE}" destId="{4822A78E-EAEC-401F-941A-3A84E13E2357}" srcOrd="2"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5990A8E9-7068-4CD0-BDC1-650288BAF401}" type="presOf" srcId="{663C1E13-76F9-4B70-A2F2-CA23180743CE}" destId="{B9330EE9-43E4-4FD4-8144-E92B1DD0FCDF}" srcOrd="1"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C63EEBE-12D9-4B46-A3D6-28286309B01D}" type="presOf" srcId="{DACAB5BA-B8B4-4D66-8B11-1D02259E020B}" destId="{87622A90-D0D8-4EA3-BC0D-D537801AF2B1}"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CD461FA2-0710-4EF6-AA5F-BD774C121CA7}" type="presOf" srcId="{399ACE2F-90C5-48B1-9E65-700A32562848}" destId="{7D3EFDB4-E5D1-439A-86D8-1FCF80D959BA}" srcOrd="2"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8DEEF35F-B436-4B54-B7F8-F04A2A69F5A6}" type="presOf" srcId="{188C389E-9423-41DE-9C5E-D4A7E95C7E62}" destId="{6DF3A3A0-5919-4E69-80DD-61760D6340A0}" srcOrd="0" destOrd="0" presId="urn:microsoft.com/office/officeart/2005/8/layout/gear1#1"/>
    <dgm:cxn modelId="{ED902FCE-FC6D-4D59-A8C3-CAA6A78FCEEC}" type="presOf" srcId="{399ACE2F-90C5-48B1-9E65-700A32562848}" destId="{23DC08E4-3725-4448-BFFF-1CCEA2F2987E}" srcOrd="1"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17623212-9C52-4B97-A93F-581E50A0EE7B}" type="presOf" srcId="{DACAB5BA-B8B4-4D66-8B11-1D02259E020B}" destId="{8BC64EA7-2794-42B6-96C9-F39A52CB985A}" srcOrd="2"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47648B2A-33ED-4028-B2F3-B4F524D3762B}">
      <dgm:prSet phldrT="[Text]"/>
      <dgm:spPr/>
      <dgm:t>
        <a:bodyPr/>
        <a:lstStyle/>
        <a:p>
          <a:r>
            <a:rPr lang="en-US" dirty="0"/>
            <a:t>60%</a:t>
          </a:r>
        </a:p>
        <a:p>
          <a:r>
            <a:rPr lang="en-US"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a:p>
      </dgm:t>
    </dgm:pt>
    <dgm:pt modelId="{121F74F1-FDD4-4EA8-A5BE-6B67F4871C5A}">
      <dgm:prSet phldrT="[Text]" custT="1"/>
      <dgm:spPr/>
      <dgm:t>
        <a:bodyPr/>
        <a:lstStyle/>
        <a:p>
          <a:r>
            <a:rPr lang="en-US" sz="1100" b="1" dirty="0">
              <a:solidFill>
                <a:schemeClr val="bg1"/>
              </a:solidFill>
            </a:rPr>
            <a:t>20%</a:t>
          </a:r>
        </a:p>
        <a:p>
          <a:r>
            <a:rPr lang="en-US" sz="1100" b="1" dirty="0">
              <a:solidFill>
                <a:schemeClr val="bg1"/>
              </a:solidFill>
            </a:rPr>
            <a:t>Horizontal</a:t>
          </a:r>
        </a:p>
        <a:p>
          <a:r>
            <a:rPr lang="en-US" sz="1100" b="1" dirty="0">
              <a:solidFill>
                <a:schemeClr val="bg1"/>
              </a:solidFill>
            </a:rPr>
            <a:t>Integration</a:t>
          </a:r>
        </a:p>
        <a:p>
          <a:r>
            <a:rPr lang="en-US" sz="1100" b="1" dirty="0">
              <a:solidFill>
                <a:schemeClr val="bg1"/>
              </a:solidFill>
            </a:rPr>
            <a:t>Physiology</a:t>
          </a:r>
        </a:p>
        <a:p>
          <a:r>
            <a:rPr lang="en-US" sz="1050" b="1" dirty="0">
              <a:solidFill>
                <a:schemeClr val="bg1"/>
              </a:solidFill>
            </a:rPr>
            <a:t>Anatomy </a:t>
          </a: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a:p>
      </dgm:t>
    </dgm:pt>
    <dgm:pt modelId="{B6E0A33C-945C-4182-8BDD-143F429DB44A}">
      <dgm:prSet phldrT="[Text]" custT="1"/>
      <dgm:spPr/>
      <dgm:t>
        <a:bodyPr/>
        <a:lstStyle/>
        <a:p>
          <a:r>
            <a:rPr lang="en-US" sz="1200" b="1" dirty="0">
              <a:solidFill>
                <a:schemeClr val="bg1"/>
              </a:solidFill>
            </a:rPr>
            <a:t>8%</a:t>
          </a:r>
        </a:p>
        <a:p>
          <a:r>
            <a:rPr lang="en-US" sz="1200" b="1" dirty="0">
              <a:solidFill>
                <a:schemeClr val="bg1"/>
              </a:solidFill>
            </a:rPr>
            <a:t>Vertical Integration</a:t>
          </a:r>
        </a:p>
        <a:p>
          <a:r>
            <a:rPr lang="en-US" sz="1200" b="1" dirty="0">
              <a:solidFill>
                <a:schemeClr val="bg1"/>
              </a:solidFill>
            </a:rPr>
            <a:t>Pathology</a:t>
          </a:r>
        </a:p>
        <a:p>
          <a:r>
            <a:rPr lang="en-US" sz="1200" b="1" dirty="0">
              <a:solidFill>
                <a:schemeClr val="bg1"/>
              </a:solidFill>
            </a:rPr>
            <a:t>Pharmacolog</a:t>
          </a:r>
          <a:r>
            <a:rPr lang="en-US" sz="1000" b="1" dirty="0">
              <a:solidFill>
                <a:schemeClr val="bg1"/>
              </a:solidFill>
            </a:rPr>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a:p>
      </dgm:t>
    </dgm:pt>
    <dgm:pt modelId="{4AEA9772-498B-4A7D-8FBC-65C72E5384FE}">
      <dgm:prSet phldrT="[Text]"/>
      <dgm:spPr/>
      <dgm:t>
        <a:bodyPr/>
        <a:lstStyle/>
        <a:p>
          <a:r>
            <a:rPr lang="en-US" b="1" dirty="0">
              <a:solidFill>
                <a:schemeClr val="bg1"/>
              </a:solidFill>
            </a:rPr>
            <a:t>7%</a:t>
          </a:r>
        </a:p>
        <a:p>
          <a:r>
            <a:rPr lang="en-US" b="1" dirty="0">
              <a:solidFill>
                <a:schemeClr val="bg1"/>
              </a:solidFill>
            </a:rPr>
            <a:t>Vertical </a:t>
          </a:r>
          <a:r>
            <a:rPr lang="en-US" b="1" dirty="0" err="1">
              <a:solidFill>
                <a:schemeClr val="bg1"/>
              </a:solidFill>
            </a:rPr>
            <a:t>Integraation</a:t>
          </a:r>
          <a:endParaRPr lang="en-US" b="1" dirty="0">
            <a:solidFill>
              <a:schemeClr val="bg1"/>
            </a:solidFill>
          </a:endParaRPr>
        </a:p>
        <a:p>
          <a:r>
            <a:rPr lang="en-US" b="1" dirty="0">
              <a:solidFill>
                <a:schemeClr val="bg1"/>
              </a:solidFill>
            </a:rPr>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a:p>
      </dgm:t>
    </dgm:pt>
    <dgm:pt modelId="{45F05D4F-6A7F-4BA7-940D-874B1B917549}">
      <dgm:prSet phldrT="[Text]" custT="1"/>
      <dgm:spPr/>
      <dgm:t>
        <a:bodyPr/>
        <a:lstStyle/>
        <a:p>
          <a:r>
            <a:rPr lang="en-US" sz="1050" b="1" dirty="0">
              <a:solidFill>
                <a:schemeClr val="bg1"/>
              </a:solidFill>
            </a:rPr>
            <a:t>5%</a:t>
          </a:r>
        </a:p>
        <a:p>
          <a:r>
            <a:rPr lang="en-US" sz="1050" b="1" dirty="0" err="1">
              <a:solidFill>
                <a:schemeClr val="bg1"/>
              </a:solidFill>
            </a:rPr>
            <a:t>Veratical</a:t>
          </a:r>
          <a:r>
            <a:rPr lang="en-US" sz="1050" b="1" dirty="0">
              <a:solidFill>
                <a:schemeClr val="bg1"/>
              </a:solidFill>
            </a:rPr>
            <a:t> Integration</a:t>
          </a:r>
        </a:p>
        <a:p>
          <a:r>
            <a:rPr lang="en-US" sz="1050" b="1" dirty="0">
              <a:solidFill>
                <a:schemeClr val="bg1"/>
              </a:solidFill>
            </a:rPr>
            <a:t>Research, Professionalism</a:t>
          </a:r>
        </a:p>
        <a:p>
          <a:r>
            <a:rPr lang="en-US" sz="1050" b="1" dirty="0">
              <a:solidFill>
                <a:schemeClr val="bg1"/>
              </a:solidFill>
            </a:rPr>
            <a:t>Ethics </a:t>
          </a:r>
        </a:p>
        <a:p>
          <a:r>
            <a:rPr lang="en-US" sz="1050" b="1" dirty="0">
              <a:solidFill>
                <a:schemeClr val="bg1"/>
              </a:solidFill>
            </a:rPr>
            <a:t>Digital Library</a:t>
          </a:r>
        </a:p>
        <a:p>
          <a:r>
            <a:rPr lang="en-US" sz="900" b="1" dirty="0">
              <a:solidFill>
                <a:schemeClr val="bg1"/>
              </a:solidFill>
            </a:rPr>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t>
        <a:bodyPr/>
        <a:lstStyle/>
        <a:p>
          <a:endParaRPr lang="en-US"/>
        </a:p>
      </dgm:t>
    </dgm:pt>
    <dgm:pt modelId="{5138205C-F2A8-496C-8DCF-600DE54D6393}" type="pres">
      <dgm:prSet presAssocID="{47648B2A-33ED-4028-B2F3-B4F524D3762B}" presName="node" presStyleLbl="node1" presStyleIdx="0" presStyleCnt="5" custScaleY="135552">
        <dgm:presLayoutVars>
          <dgm:bulletEnabled val="1"/>
        </dgm:presLayoutVars>
      </dgm:prSet>
      <dgm:spPr/>
      <dgm:t>
        <a:bodyPr/>
        <a:lstStyle/>
        <a:p>
          <a:endParaRPr lang="en-US"/>
        </a:p>
      </dgm:t>
    </dgm:pt>
    <dgm:pt modelId="{D808AEBB-F837-44E3-A146-4769901CB08D}" type="pres">
      <dgm:prSet presAssocID="{76EC814A-35FA-41ED-B10A-236B26825BA7}" presName="sibTrans" presStyleLbl="sibTrans2D1" presStyleIdx="0" presStyleCnt="4"/>
      <dgm:spPr/>
      <dgm:t>
        <a:bodyPr/>
        <a:lstStyle/>
        <a:p>
          <a:endParaRPr lang="en-US"/>
        </a:p>
      </dgm:t>
    </dgm:pt>
    <dgm:pt modelId="{13B78F93-9E80-4755-A323-9689D8DECC57}" type="pres">
      <dgm:prSet presAssocID="{76EC814A-35FA-41ED-B10A-236B26825BA7}" presName="connectorText" presStyleLbl="sibTrans2D1" presStyleIdx="0" presStyleCnt="4"/>
      <dgm:spPr/>
      <dgm:t>
        <a:bodyPr/>
        <a:lstStyle/>
        <a:p>
          <a:endParaRPr lang="en-US"/>
        </a:p>
      </dgm:t>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t>
        <a:bodyPr/>
        <a:lstStyle/>
        <a:p>
          <a:endParaRPr lang="en-US"/>
        </a:p>
      </dgm:t>
    </dgm:pt>
    <dgm:pt modelId="{05F2F4A8-DCB8-4DEF-AC3F-2211663DBAB6}" type="pres">
      <dgm:prSet presAssocID="{D1B6DC8B-AABB-428C-BA6F-DF069B929066}" presName="sibTrans" presStyleLbl="sibTrans2D1" presStyleIdx="1" presStyleCnt="4"/>
      <dgm:spPr/>
      <dgm:t>
        <a:bodyPr/>
        <a:lstStyle/>
        <a:p>
          <a:endParaRPr lang="en-US"/>
        </a:p>
      </dgm:t>
    </dgm:pt>
    <dgm:pt modelId="{E2C657F6-1940-4324-875D-FF2FE954D413}" type="pres">
      <dgm:prSet presAssocID="{D1B6DC8B-AABB-428C-BA6F-DF069B929066}" presName="connectorText" presStyleLbl="sibTrans2D1" presStyleIdx="1" presStyleCnt="4"/>
      <dgm:spPr/>
      <dgm:t>
        <a:bodyPr/>
        <a:lstStyle/>
        <a:p>
          <a:endParaRPr lang="en-US"/>
        </a:p>
      </dgm:t>
    </dgm:pt>
    <dgm:pt modelId="{A0F5D903-B3E5-42A8-AF88-F76845A333BE}" type="pres">
      <dgm:prSet presAssocID="{B6E0A33C-945C-4182-8BDD-143F429DB44A}" presName="node" presStyleLbl="node1" presStyleIdx="2" presStyleCnt="5" custScaleY="162588">
        <dgm:presLayoutVars>
          <dgm:bulletEnabled val="1"/>
        </dgm:presLayoutVars>
      </dgm:prSet>
      <dgm:spPr/>
      <dgm:t>
        <a:bodyPr/>
        <a:lstStyle/>
        <a:p>
          <a:endParaRPr lang="en-US"/>
        </a:p>
      </dgm:t>
    </dgm:pt>
    <dgm:pt modelId="{6C154956-750C-4CBF-BB94-422A3BEF206B}" type="pres">
      <dgm:prSet presAssocID="{9B5ED3AA-8E83-460F-B86F-44104E144176}" presName="sibTrans" presStyleLbl="sibTrans2D1" presStyleIdx="2" presStyleCnt="4"/>
      <dgm:spPr/>
      <dgm:t>
        <a:bodyPr/>
        <a:lstStyle/>
        <a:p>
          <a:endParaRPr lang="en-US"/>
        </a:p>
      </dgm:t>
    </dgm:pt>
    <dgm:pt modelId="{687127F3-6656-4F8F-8088-466EFD2A454B}" type="pres">
      <dgm:prSet presAssocID="{9B5ED3AA-8E83-460F-B86F-44104E144176}" presName="connectorText" presStyleLbl="sibTrans2D1" presStyleIdx="2" presStyleCnt="4"/>
      <dgm:spPr/>
      <dgm:t>
        <a:bodyPr/>
        <a:lstStyle/>
        <a:p>
          <a:endParaRPr lang="en-US"/>
        </a:p>
      </dgm:t>
    </dgm:pt>
    <dgm:pt modelId="{78B8B8C7-C92F-49B8-8D20-06D427A8A2FA}" type="pres">
      <dgm:prSet presAssocID="{4AEA9772-498B-4A7D-8FBC-65C72E5384FE}" presName="node" presStyleLbl="node1" presStyleIdx="3" presStyleCnt="5" custScaleY="170346">
        <dgm:presLayoutVars>
          <dgm:bulletEnabled val="1"/>
        </dgm:presLayoutVars>
      </dgm:prSet>
      <dgm:spPr/>
      <dgm:t>
        <a:bodyPr/>
        <a:lstStyle/>
        <a:p>
          <a:endParaRPr lang="en-US"/>
        </a:p>
      </dgm:t>
    </dgm:pt>
    <dgm:pt modelId="{11F11881-67C4-464B-B2A0-7F15A4CA74F3}" type="pres">
      <dgm:prSet presAssocID="{0C62EB7E-D4E0-49F5-BBB6-50EB39F6A944}" presName="sibTrans" presStyleLbl="sibTrans2D1" presStyleIdx="3" presStyleCnt="4"/>
      <dgm:spPr/>
      <dgm:t>
        <a:bodyPr/>
        <a:lstStyle/>
        <a:p>
          <a:endParaRPr lang="en-US"/>
        </a:p>
      </dgm:t>
    </dgm:pt>
    <dgm:pt modelId="{25C0E271-EE96-401B-BC0B-7E56E305D9C1}" type="pres">
      <dgm:prSet presAssocID="{0C62EB7E-D4E0-49F5-BBB6-50EB39F6A944}" presName="connectorText" presStyleLbl="sibTrans2D1" presStyleIdx="3" presStyleCnt="4"/>
      <dgm:spPr/>
      <dgm:t>
        <a:bodyPr/>
        <a:lstStyle/>
        <a:p>
          <a:endParaRPr lang="en-US"/>
        </a:p>
      </dgm:t>
    </dgm:pt>
    <dgm:pt modelId="{18343954-0F46-49EC-800A-08714300477C}" type="pres">
      <dgm:prSet presAssocID="{45F05D4F-6A7F-4BA7-940D-874B1B917549}" presName="node" presStyleLbl="node1" presStyleIdx="4" presStyleCnt="5" custScaleY="231545">
        <dgm:presLayoutVars>
          <dgm:bulletEnabled val="1"/>
        </dgm:presLayoutVars>
      </dgm:prSet>
      <dgm:spPr/>
      <dgm:t>
        <a:bodyPr/>
        <a:lstStyle/>
        <a:p>
          <a:endParaRPr lang="en-US"/>
        </a:p>
      </dgm:t>
    </dgm:pt>
  </dgm:ptLst>
  <dgm:cxnLst>
    <dgm:cxn modelId="{A95F06A7-F804-4132-957F-5832CF2EE004}" srcId="{C3327E98-1E10-4206-B57E-F81244DDD533}" destId="{47648B2A-33ED-4028-B2F3-B4F524D3762B}" srcOrd="0" destOrd="0" parTransId="{D64B3BA1-266D-481E-B80B-3DF7FD909DF0}" sibTransId="{76EC814A-35FA-41ED-B10A-236B26825BA7}"/>
    <dgm:cxn modelId="{C2A31B8B-E926-4FEE-9050-EB8924456347}" type="presOf" srcId="{76EC814A-35FA-41ED-B10A-236B26825BA7}" destId="{D808AEBB-F837-44E3-A146-4769901CB08D}" srcOrd="0" destOrd="0" presId="urn:microsoft.com/office/officeart/2005/8/layout/process5"/>
    <dgm:cxn modelId="{E00CBB8F-0744-4E6B-95C1-E802B639B1DB}" srcId="{C3327E98-1E10-4206-B57E-F81244DDD533}" destId="{45F05D4F-6A7F-4BA7-940D-874B1B917549}" srcOrd="4" destOrd="0" parTransId="{EE9BDDB5-AB92-4FD3-9B7F-C659B48A0E17}" sibTransId="{2F69F2EB-6FFF-456F-A0F5-2947C5CE39EF}"/>
    <dgm:cxn modelId="{E4E09445-5BCA-4173-9AD7-90C8F526DFE2}" type="presOf" srcId="{47648B2A-33ED-4028-B2F3-B4F524D3762B}" destId="{5138205C-F2A8-496C-8DCF-600DE54D6393}" srcOrd="0" destOrd="0" presId="urn:microsoft.com/office/officeart/2005/8/layout/process5"/>
    <dgm:cxn modelId="{396A80D6-17D5-4D69-9D59-445694BF0D8E}" srcId="{C3327E98-1E10-4206-B57E-F81244DDD533}" destId="{B6E0A33C-945C-4182-8BDD-143F429DB44A}" srcOrd="2" destOrd="0" parTransId="{B5331A6F-01D6-4644-B888-4B5645F13CE6}" sibTransId="{9B5ED3AA-8E83-460F-B86F-44104E144176}"/>
    <dgm:cxn modelId="{20F0D7D3-E216-4DF3-93AB-34D774B115D5}" type="presOf" srcId="{121F74F1-FDD4-4EA8-A5BE-6B67F4871C5A}" destId="{6D0BBEBF-42DC-4E79-A91E-A668B3BA1989}" srcOrd="0" destOrd="0" presId="urn:microsoft.com/office/officeart/2005/8/layout/process5"/>
    <dgm:cxn modelId="{288BE81A-3E93-4B46-80C7-E6DDF19F80C2}" type="presOf" srcId="{76EC814A-35FA-41ED-B10A-236B26825BA7}" destId="{13B78F93-9E80-4755-A323-9689D8DECC57}" srcOrd="1" destOrd="0" presId="urn:microsoft.com/office/officeart/2005/8/layout/process5"/>
    <dgm:cxn modelId="{A8126AA7-123E-4DEA-B681-C550BDDB8D98}" type="presOf" srcId="{D1B6DC8B-AABB-428C-BA6F-DF069B929066}" destId="{E2C657F6-1940-4324-875D-FF2FE954D413}" srcOrd="1" destOrd="0" presId="urn:microsoft.com/office/officeart/2005/8/layout/process5"/>
    <dgm:cxn modelId="{A8314DF8-7F05-43FC-8881-0A18B07A06CF}" type="presOf" srcId="{45F05D4F-6A7F-4BA7-940D-874B1B917549}" destId="{18343954-0F46-49EC-800A-08714300477C}" srcOrd="0" destOrd="0" presId="urn:microsoft.com/office/officeart/2005/8/layout/process5"/>
    <dgm:cxn modelId="{6635DD00-E8FE-4D6C-893D-6BA0DEBA3328}" type="presOf" srcId="{B6E0A33C-945C-4182-8BDD-143F429DB44A}" destId="{A0F5D903-B3E5-42A8-AF88-F76845A333BE}" srcOrd="0" destOrd="0" presId="urn:microsoft.com/office/officeart/2005/8/layout/process5"/>
    <dgm:cxn modelId="{C174E799-4C5B-44F9-818F-516E94FB6B1F}" type="presOf" srcId="{D1B6DC8B-AABB-428C-BA6F-DF069B929066}" destId="{05F2F4A8-DCB8-4DEF-AC3F-2211663DBAB6}" srcOrd="0" destOrd="0" presId="urn:microsoft.com/office/officeart/2005/8/layout/process5"/>
    <dgm:cxn modelId="{4ADFD2EC-DE82-4D86-91FF-1EB34A59F4D4}" type="presOf" srcId="{0C62EB7E-D4E0-49F5-BBB6-50EB39F6A944}" destId="{11F11881-67C4-464B-B2A0-7F15A4CA74F3}" srcOrd="0" destOrd="0" presId="urn:microsoft.com/office/officeart/2005/8/layout/process5"/>
    <dgm:cxn modelId="{5FCD7FB6-D736-4581-AD08-E8F35A843627}" srcId="{C3327E98-1E10-4206-B57E-F81244DDD533}" destId="{4AEA9772-498B-4A7D-8FBC-65C72E5384FE}" srcOrd="3" destOrd="0" parTransId="{06D8DAA3-4439-4E9F-A039-E909B9F94479}" sibTransId="{0C62EB7E-D4E0-49F5-BBB6-50EB39F6A944}"/>
    <dgm:cxn modelId="{479EAB34-DD3F-4A87-A4A3-4CDC304E8866}" type="presOf" srcId="{4AEA9772-498B-4A7D-8FBC-65C72E5384FE}" destId="{78B8B8C7-C92F-49B8-8D20-06D427A8A2FA}" srcOrd="0" destOrd="0" presId="urn:microsoft.com/office/officeart/2005/8/layout/process5"/>
    <dgm:cxn modelId="{ABA3EB94-8101-4C0C-B06F-83E3418A6B13}" type="presOf" srcId="{9B5ED3AA-8E83-460F-B86F-44104E144176}" destId="{6C154956-750C-4CBF-BB94-422A3BEF206B}" srcOrd="0" destOrd="0" presId="urn:microsoft.com/office/officeart/2005/8/layout/process5"/>
    <dgm:cxn modelId="{7C1F300E-137C-4E3B-B872-F4BC32C43C3D}" type="presOf" srcId="{C3327E98-1E10-4206-B57E-F81244DDD533}" destId="{67A1F69E-C926-4175-8EF0-EC9E8AFA4B46}" srcOrd="0" destOrd="0" presId="urn:microsoft.com/office/officeart/2005/8/layout/process5"/>
    <dgm:cxn modelId="{9D75B243-C913-4DB7-AAD5-2838AB44ADC7}" type="presOf" srcId="{0C62EB7E-D4E0-49F5-BBB6-50EB39F6A944}" destId="{25C0E271-EE96-401B-BC0B-7E56E305D9C1}" srcOrd="1" destOrd="0" presId="urn:microsoft.com/office/officeart/2005/8/layout/process5"/>
    <dgm:cxn modelId="{BE0DB7F1-FF70-4AD2-9A17-9B5C28F622D9}" type="presOf" srcId="{9B5ED3AA-8E83-460F-B86F-44104E144176}" destId="{687127F3-6656-4F8F-8088-466EFD2A454B}" srcOrd="1" destOrd="0" presId="urn:microsoft.com/office/officeart/2005/8/layout/process5"/>
    <dgm:cxn modelId="{DC8754B7-DCE5-4767-ACEF-E999F750C368}" srcId="{C3327E98-1E10-4206-B57E-F81244DDD533}" destId="{121F74F1-FDD4-4EA8-A5BE-6B67F4871C5A}" srcOrd="1" destOrd="0" parTransId="{10B33A64-CE0E-4D57-A46F-A3C1B642720B}" sibTransId="{D1B6DC8B-AABB-428C-BA6F-DF069B929066}"/>
    <dgm:cxn modelId="{5FEB34DD-FAAB-44C1-A13E-DC169E3C3C24}" type="presParOf" srcId="{67A1F69E-C926-4175-8EF0-EC9E8AFA4B46}" destId="{5138205C-F2A8-496C-8DCF-600DE54D6393}" srcOrd="0" destOrd="0" presId="urn:microsoft.com/office/officeart/2005/8/layout/process5"/>
    <dgm:cxn modelId="{37889829-4005-4EDC-95C5-F3BC901A28A3}" type="presParOf" srcId="{67A1F69E-C926-4175-8EF0-EC9E8AFA4B46}" destId="{D808AEBB-F837-44E3-A146-4769901CB08D}" srcOrd="1" destOrd="0" presId="urn:microsoft.com/office/officeart/2005/8/layout/process5"/>
    <dgm:cxn modelId="{89E35306-6100-4C83-B5E7-482700789DCB}" type="presParOf" srcId="{D808AEBB-F837-44E3-A146-4769901CB08D}" destId="{13B78F93-9E80-4755-A323-9689D8DECC57}" srcOrd="0" destOrd="0" presId="urn:microsoft.com/office/officeart/2005/8/layout/process5"/>
    <dgm:cxn modelId="{2DE5437A-0DDF-47A2-B878-DC9BDE4570DE}" type="presParOf" srcId="{67A1F69E-C926-4175-8EF0-EC9E8AFA4B46}" destId="{6D0BBEBF-42DC-4E79-A91E-A668B3BA1989}" srcOrd="2" destOrd="0" presId="urn:microsoft.com/office/officeart/2005/8/layout/process5"/>
    <dgm:cxn modelId="{D412D206-4EBF-419D-958B-257D2349CBD9}" type="presParOf" srcId="{67A1F69E-C926-4175-8EF0-EC9E8AFA4B46}" destId="{05F2F4A8-DCB8-4DEF-AC3F-2211663DBAB6}" srcOrd="3" destOrd="0" presId="urn:microsoft.com/office/officeart/2005/8/layout/process5"/>
    <dgm:cxn modelId="{2AC1C02F-C2BA-4DE6-B65D-0CD76D4CC4FC}" type="presParOf" srcId="{05F2F4A8-DCB8-4DEF-AC3F-2211663DBAB6}" destId="{E2C657F6-1940-4324-875D-FF2FE954D413}" srcOrd="0" destOrd="0" presId="urn:microsoft.com/office/officeart/2005/8/layout/process5"/>
    <dgm:cxn modelId="{7F975A81-ABEF-49A4-999D-875EA53A535B}" type="presParOf" srcId="{67A1F69E-C926-4175-8EF0-EC9E8AFA4B46}" destId="{A0F5D903-B3E5-42A8-AF88-F76845A333BE}" srcOrd="4" destOrd="0" presId="urn:microsoft.com/office/officeart/2005/8/layout/process5"/>
    <dgm:cxn modelId="{CE5D4424-64C0-4339-9C59-C2C77030BCA9}" type="presParOf" srcId="{67A1F69E-C926-4175-8EF0-EC9E8AFA4B46}" destId="{6C154956-750C-4CBF-BB94-422A3BEF206B}" srcOrd="5" destOrd="0" presId="urn:microsoft.com/office/officeart/2005/8/layout/process5"/>
    <dgm:cxn modelId="{7D9A8430-118A-4D77-AFA3-871557561C96}" type="presParOf" srcId="{6C154956-750C-4CBF-BB94-422A3BEF206B}" destId="{687127F3-6656-4F8F-8088-466EFD2A454B}" srcOrd="0" destOrd="0" presId="urn:microsoft.com/office/officeart/2005/8/layout/process5"/>
    <dgm:cxn modelId="{309F3A6E-55F3-4AEA-A7B2-37A5A3597735}" type="presParOf" srcId="{67A1F69E-C926-4175-8EF0-EC9E8AFA4B46}" destId="{78B8B8C7-C92F-49B8-8D20-06D427A8A2FA}" srcOrd="6" destOrd="0" presId="urn:microsoft.com/office/officeart/2005/8/layout/process5"/>
    <dgm:cxn modelId="{5DE5CB56-69D6-4316-96A0-77EA983ECC55}" type="presParOf" srcId="{67A1F69E-C926-4175-8EF0-EC9E8AFA4B46}" destId="{11F11881-67C4-464B-B2A0-7F15A4CA74F3}" srcOrd="7" destOrd="0" presId="urn:microsoft.com/office/officeart/2005/8/layout/process5"/>
    <dgm:cxn modelId="{86E2BF62-7D93-4D56-9FFD-20628B5256BA}" type="presParOf" srcId="{11F11881-67C4-464B-B2A0-7F15A4CA74F3}" destId="{25C0E271-EE96-401B-BC0B-7E56E305D9C1}" srcOrd="0" destOrd="0" presId="urn:microsoft.com/office/officeart/2005/8/layout/process5"/>
    <dgm:cxn modelId="{B44DADAA-320B-4550-AA54-176DFA4216AD}"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46705" y="1470505"/>
          <a:ext cx="1802130" cy="180213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Arial Black" pitchFamily="34" charset="0"/>
            </a:rPr>
            <a:t>Wisdom</a:t>
          </a:r>
        </a:p>
      </dsp:txBody>
      <dsp:txXfrm>
        <a:off x="1909013" y="1892645"/>
        <a:ext cx="1077514" cy="926332"/>
      </dsp:txXfrm>
    </dsp:sp>
    <dsp:sp modelId="{93300324-D62F-4E58-B882-734182BDB462}">
      <dsp:nvSpPr>
        <dsp:cNvPr id="0" name=""/>
        <dsp:cNvSpPr/>
      </dsp:nvSpPr>
      <dsp:spPr>
        <a:xfrm>
          <a:off x="502157" y="1048511"/>
          <a:ext cx="1310640" cy="1310640"/>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latin typeface="Arial Black" pitchFamily="34" charset="0"/>
            </a:rPr>
            <a:t>Truth</a:t>
          </a:r>
          <a:r>
            <a:rPr lang="en-US" sz="1200" kern="1200" dirty="0"/>
            <a:t> </a:t>
          </a:r>
        </a:p>
      </dsp:txBody>
      <dsp:txXfrm>
        <a:off x="832115" y="1380463"/>
        <a:ext cx="650724" cy="646736"/>
      </dsp:txXfrm>
    </dsp:sp>
    <dsp:sp modelId="{59EDF28D-6C67-49D0-B5A1-DE5C3CBA2292}">
      <dsp:nvSpPr>
        <dsp:cNvPr id="0" name=""/>
        <dsp:cNvSpPr/>
      </dsp:nvSpPr>
      <dsp:spPr>
        <a:xfrm rot="20700000">
          <a:off x="1236250" y="144304"/>
          <a:ext cx="1284159" cy="128415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517903" y="425957"/>
        <a:ext cx="720852" cy="720852"/>
      </dsp:txXfrm>
    </dsp:sp>
    <dsp:sp modelId="{398423B3-DD54-4226-99D7-017EFC1488DF}">
      <dsp:nvSpPr>
        <dsp:cNvPr id="0" name=""/>
        <dsp:cNvSpPr/>
      </dsp:nvSpPr>
      <dsp:spPr>
        <a:xfrm>
          <a:off x="1402287" y="1208066"/>
          <a:ext cx="2306726" cy="2306726"/>
        </a:xfrm>
        <a:prstGeom prst="circularArrow">
          <a:avLst>
            <a:gd name="adj1" fmla="val 4688"/>
            <a:gd name="adj2" fmla="val 299029"/>
            <a:gd name="adj3" fmla="val 2489472"/>
            <a:gd name="adj4" fmla="val 1592002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70046" y="762455"/>
          <a:ext cx="1675980" cy="1675980"/>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39210" y="-133036"/>
          <a:ext cx="1807044" cy="180704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D9D83-BD0D-4E4A-A10A-7085F8AB3397}" type="datetimeFigureOut">
              <a:rPr lang="en-US" smtClean="0"/>
              <a:pPr/>
              <a:t>1/21/2025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8F5A6-4E3F-479D-BE69-5A43FB0EF3A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0744-AC93-4298-9CB7-CC401410ABCD}" type="datetimeFigureOut">
              <a:rPr lang="en-US" smtClean="0"/>
              <a:pPr/>
              <a:t>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E924B-647E-4C04-8932-E515AB078F82}" type="slidenum">
              <a:rPr lang="en-US" smtClean="0"/>
              <a:pPr/>
              <a:t>‹#›</a:t>
            </a:fld>
            <a:endParaRPr lang="en-US"/>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2365-84F5-4DF1-934D-A6927731EAC0}" type="slidenum">
              <a:rPr lang="en-US" smtClean="0"/>
              <a:t>5</a:t>
            </a:fld>
            <a:endParaRPr lang="en-US"/>
          </a:p>
        </p:txBody>
      </p:sp>
    </p:spTree>
    <p:extLst>
      <p:ext uri="{BB962C8B-B14F-4D97-AF65-F5344CB8AC3E}">
        <p14:creationId xmlns:p14="http://schemas.microsoft.com/office/powerpoint/2010/main" val="53502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18</a:t>
            </a:fld>
            <a:endParaRPr lang="en-US"/>
          </a:p>
        </p:txBody>
      </p:sp>
    </p:spTree>
    <p:extLst>
      <p:ext uri="{BB962C8B-B14F-4D97-AF65-F5344CB8AC3E}">
        <p14:creationId xmlns:p14="http://schemas.microsoft.com/office/powerpoint/2010/main" val="308450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D59131-8447-F008-9311-C3817590257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7E3CA0A-E728-7386-EC28-ED280803EF2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5656A38-B7F0-82A6-8481-43F6E818C7A9}"/>
              </a:ext>
            </a:extLst>
          </p:cNvPr>
          <p:cNvSpPr>
            <a:spLocks noGrp="1"/>
          </p:cNvSpPr>
          <p:nvPr>
            <p:ph type="dt" sz="half" idx="10"/>
          </p:nvPr>
        </p:nvSpPr>
        <p:spPr/>
        <p:txBody>
          <a:bodyPr/>
          <a:lstStyle/>
          <a:p>
            <a:pPr>
              <a:defRPr/>
            </a:pPr>
            <a:fld id="{53E59C09-90C2-4E5E-90AF-174838E5433A}" type="datetime1">
              <a:rPr lang="en-US" smtClean="0"/>
              <a:t>1/21/2025</a:t>
            </a:fld>
            <a:endParaRPr lang="en-US"/>
          </a:p>
        </p:txBody>
      </p:sp>
      <p:sp>
        <p:nvSpPr>
          <p:cNvPr id="5" name="Footer Placeholder 4">
            <a:extLst>
              <a:ext uri="{FF2B5EF4-FFF2-40B4-BE49-F238E27FC236}">
                <a16:creationId xmlns:a16="http://schemas.microsoft.com/office/drawing/2014/main" xmlns="" id="{388EEE15-1E80-2C23-AFAB-08B4B8B9E3B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546B2EBF-0C71-2E33-7253-A3570F3F404B}"/>
              </a:ext>
            </a:extLst>
          </p:cNvPr>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Tree>
    <p:extLst>
      <p:ext uri="{BB962C8B-B14F-4D97-AF65-F5344CB8AC3E}">
        <p14:creationId xmlns:p14="http://schemas.microsoft.com/office/powerpoint/2010/main" val="3887003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688BDA-E07D-485F-5E89-CC8539AAE4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858BE87-82D7-1DF1-B1B2-E37DE03F38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02EE8B-81C8-FE8C-7D66-7E2CEEE01090}"/>
              </a:ext>
            </a:extLst>
          </p:cNvPr>
          <p:cNvSpPr>
            <a:spLocks noGrp="1"/>
          </p:cNvSpPr>
          <p:nvPr>
            <p:ph type="dt" sz="half" idx="10"/>
          </p:nvPr>
        </p:nvSpPr>
        <p:spPr/>
        <p:txBody>
          <a:bodyPr/>
          <a:lstStyle/>
          <a:p>
            <a:pPr>
              <a:defRPr/>
            </a:pPr>
            <a:fld id="{BEEBD8D4-A89F-4D29-BE0B-F4EF88BB5F33}" type="datetime1">
              <a:rPr lang="en-US" smtClean="0"/>
              <a:t>1/21/2025</a:t>
            </a:fld>
            <a:endParaRPr lang="en-US"/>
          </a:p>
        </p:txBody>
      </p:sp>
      <p:sp>
        <p:nvSpPr>
          <p:cNvPr id="5" name="Footer Placeholder 4">
            <a:extLst>
              <a:ext uri="{FF2B5EF4-FFF2-40B4-BE49-F238E27FC236}">
                <a16:creationId xmlns:a16="http://schemas.microsoft.com/office/drawing/2014/main" xmlns="" id="{10143C93-14D0-D24E-F348-AFBFB01DF2F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FFA50308-213F-C05E-AFB9-6C4950F9EA8D}"/>
              </a:ext>
            </a:extLst>
          </p:cNvPr>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extLst>
      <p:ext uri="{BB962C8B-B14F-4D97-AF65-F5344CB8AC3E}">
        <p14:creationId xmlns:p14="http://schemas.microsoft.com/office/powerpoint/2010/main" val="2592091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C644A39-E790-8142-B4AD-E8A04C3046E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3FF1EE9-5AF1-9AC5-EF73-8BAD563ED6A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175B3E7-B0DE-FD50-2FF7-21F4BBABBE5E}"/>
              </a:ext>
            </a:extLst>
          </p:cNvPr>
          <p:cNvSpPr>
            <a:spLocks noGrp="1"/>
          </p:cNvSpPr>
          <p:nvPr>
            <p:ph type="dt" sz="half" idx="10"/>
          </p:nvPr>
        </p:nvSpPr>
        <p:spPr/>
        <p:txBody>
          <a:bodyPr/>
          <a:lstStyle/>
          <a:p>
            <a:pPr>
              <a:defRPr/>
            </a:pPr>
            <a:fld id="{8F4B2EA0-35FE-4670-B81C-5349914A956D}" type="datetime1">
              <a:rPr lang="en-US" smtClean="0"/>
              <a:t>1/21/2025</a:t>
            </a:fld>
            <a:endParaRPr lang="en-US"/>
          </a:p>
        </p:txBody>
      </p:sp>
      <p:sp>
        <p:nvSpPr>
          <p:cNvPr id="5" name="Footer Placeholder 4">
            <a:extLst>
              <a:ext uri="{FF2B5EF4-FFF2-40B4-BE49-F238E27FC236}">
                <a16:creationId xmlns:a16="http://schemas.microsoft.com/office/drawing/2014/main" xmlns="" id="{A691FCEB-B991-6285-9175-A8ADA8F2B42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6582789F-427D-1EED-EB16-D8666026FF3C}"/>
              </a:ext>
            </a:extLst>
          </p:cNvPr>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extLst>
      <p:ext uri="{BB962C8B-B14F-4D97-AF65-F5344CB8AC3E}">
        <p14:creationId xmlns:p14="http://schemas.microsoft.com/office/powerpoint/2010/main" val="220009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B8B747-1A1A-BFFC-716C-09CB89547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BC2694C-0363-CDBB-5BB4-7A33637B5F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E733D8-EBB5-996D-40B6-B109EBC0D599}"/>
              </a:ext>
            </a:extLst>
          </p:cNvPr>
          <p:cNvSpPr>
            <a:spLocks noGrp="1"/>
          </p:cNvSpPr>
          <p:nvPr>
            <p:ph type="dt" sz="half" idx="10"/>
          </p:nvPr>
        </p:nvSpPr>
        <p:spPr/>
        <p:txBody>
          <a:bodyPr/>
          <a:lstStyle/>
          <a:p>
            <a:pPr>
              <a:defRPr/>
            </a:pPr>
            <a:fld id="{C98514DD-9307-49F8-BE48-1B2636976156}" type="datetime1">
              <a:rPr lang="en-US" smtClean="0"/>
              <a:t>1/21/2025</a:t>
            </a:fld>
            <a:endParaRPr lang="en-US"/>
          </a:p>
        </p:txBody>
      </p:sp>
      <p:sp>
        <p:nvSpPr>
          <p:cNvPr id="5" name="Footer Placeholder 4">
            <a:extLst>
              <a:ext uri="{FF2B5EF4-FFF2-40B4-BE49-F238E27FC236}">
                <a16:creationId xmlns:a16="http://schemas.microsoft.com/office/drawing/2014/main" xmlns="" id="{96B020B8-064A-2CCA-4FA2-FAE2490A6F7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8A516177-BB7A-963A-72A1-5DFB512ABB2E}"/>
              </a:ext>
            </a:extLst>
          </p:cNvPr>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Tree>
    <p:extLst>
      <p:ext uri="{BB962C8B-B14F-4D97-AF65-F5344CB8AC3E}">
        <p14:creationId xmlns:p14="http://schemas.microsoft.com/office/powerpoint/2010/main" val="311401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5DF839-08DA-82E6-98C4-B64B38A3435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95410B14-728A-5017-1AAE-281A1A29A63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A6A21A5-643B-DD6B-AF75-E124303F02F8}"/>
              </a:ext>
            </a:extLst>
          </p:cNvPr>
          <p:cNvSpPr>
            <a:spLocks noGrp="1"/>
          </p:cNvSpPr>
          <p:nvPr>
            <p:ph type="dt" sz="half" idx="10"/>
          </p:nvPr>
        </p:nvSpPr>
        <p:spPr/>
        <p:txBody>
          <a:bodyPr/>
          <a:lstStyle/>
          <a:p>
            <a:pPr>
              <a:defRPr/>
            </a:pPr>
            <a:fld id="{1A22774F-3FD5-4D69-A42F-7A3EC33070FD}" type="datetime1">
              <a:rPr lang="en-US" smtClean="0"/>
              <a:t>1/21/2025</a:t>
            </a:fld>
            <a:endParaRPr lang="en-US"/>
          </a:p>
        </p:txBody>
      </p:sp>
      <p:sp>
        <p:nvSpPr>
          <p:cNvPr id="5" name="Footer Placeholder 4">
            <a:extLst>
              <a:ext uri="{FF2B5EF4-FFF2-40B4-BE49-F238E27FC236}">
                <a16:creationId xmlns:a16="http://schemas.microsoft.com/office/drawing/2014/main" xmlns="" id="{48DA7DF6-8E49-91DD-8D3A-9407E1F62E2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1096DC50-7C73-B5D2-2E5D-612CD9CCB8DF}"/>
              </a:ext>
            </a:extLst>
          </p:cNvPr>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Tree>
    <p:extLst>
      <p:ext uri="{BB962C8B-B14F-4D97-AF65-F5344CB8AC3E}">
        <p14:creationId xmlns:p14="http://schemas.microsoft.com/office/powerpoint/2010/main" val="232237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F21D20-85C5-2B1C-A709-C53CB478C8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B41E190-B59D-F22B-4B8A-EB72AAFC784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2A9A6C2-C454-1EF1-CC0C-7023DCDC810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35A1F16-710A-170D-C365-8DCE90D64CC2}"/>
              </a:ext>
            </a:extLst>
          </p:cNvPr>
          <p:cNvSpPr>
            <a:spLocks noGrp="1"/>
          </p:cNvSpPr>
          <p:nvPr>
            <p:ph type="dt" sz="half" idx="10"/>
          </p:nvPr>
        </p:nvSpPr>
        <p:spPr/>
        <p:txBody>
          <a:bodyPr/>
          <a:lstStyle/>
          <a:p>
            <a:pPr>
              <a:defRPr/>
            </a:pPr>
            <a:fld id="{C5DBBC96-D75C-41F5-873E-221184CAF39D}" type="datetime1">
              <a:rPr lang="en-US" smtClean="0"/>
              <a:t>1/21/2025</a:t>
            </a:fld>
            <a:endParaRPr lang="en-US"/>
          </a:p>
        </p:txBody>
      </p:sp>
      <p:sp>
        <p:nvSpPr>
          <p:cNvPr id="6" name="Footer Placeholder 5">
            <a:extLst>
              <a:ext uri="{FF2B5EF4-FFF2-40B4-BE49-F238E27FC236}">
                <a16:creationId xmlns:a16="http://schemas.microsoft.com/office/drawing/2014/main" xmlns="" id="{EB2A723A-EDFD-0C29-4A0C-01A0A0E232F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4B3BC0D9-DEB1-3C8F-0FAA-7AF2173E6D97}"/>
              </a:ext>
            </a:extLst>
          </p:cNvPr>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extLst>
      <p:ext uri="{BB962C8B-B14F-4D97-AF65-F5344CB8AC3E}">
        <p14:creationId xmlns:p14="http://schemas.microsoft.com/office/powerpoint/2010/main" val="269286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76E03-49E6-23F0-58A6-A689D2D01D4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134E6F5-C3EC-A830-F83E-5C8EB5EECB0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C719FA5-36C9-E7FE-1FC5-4844AAA4258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824B7A6-D154-541A-C446-A32DD927B21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B30DB94-5466-AEA8-15CB-C3D9405A0CB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AE46268-8C49-8856-7D1A-0BEEEF9FEAA3}"/>
              </a:ext>
            </a:extLst>
          </p:cNvPr>
          <p:cNvSpPr>
            <a:spLocks noGrp="1"/>
          </p:cNvSpPr>
          <p:nvPr>
            <p:ph type="dt" sz="half" idx="10"/>
          </p:nvPr>
        </p:nvSpPr>
        <p:spPr/>
        <p:txBody>
          <a:bodyPr/>
          <a:lstStyle/>
          <a:p>
            <a:pPr>
              <a:defRPr/>
            </a:pPr>
            <a:fld id="{B623DA08-1B7F-4A4A-8E82-A42FC0857A1B}" type="datetime1">
              <a:rPr lang="en-US" smtClean="0"/>
              <a:t>1/21/2025</a:t>
            </a:fld>
            <a:endParaRPr lang="en-US"/>
          </a:p>
        </p:txBody>
      </p:sp>
      <p:sp>
        <p:nvSpPr>
          <p:cNvPr id="8" name="Footer Placeholder 7">
            <a:extLst>
              <a:ext uri="{FF2B5EF4-FFF2-40B4-BE49-F238E27FC236}">
                <a16:creationId xmlns:a16="http://schemas.microsoft.com/office/drawing/2014/main" xmlns="" id="{51A16ACF-24D9-8404-9D63-5E811D980771}"/>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xmlns="" id="{2A6F3D2C-2159-DCDE-DEB7-FA8E46B23502}"/>
              </a:ext>
            </a:extLst>
          </p:cNvPr>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extLst>
      <p:ext uri="{BB962C8B-B14F-4D97-AF65-F5344CB8AC3E}">
        <p14:creationId xmlns:p14="http://schemas.microsoft.com/office/powerpoint/2010/main" val="374429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C54002-063D-F2E9-3B86-A39E0E848A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251B345-6A81-AAD5-BCAA-5AC2B56F6123}"/>
              </a:ext>
            </a:extLst>
          </p:cNvPr>
          <p:cNvSpPr>
            <a:spLocks noGrp="1"/>
          </p:cNvSpPr>
          <p:nvPr>
            <p:ph type="dt" sz="half" idx="10"/>
          </p:nvPr>
        </p:nvSpPr>
        <p:spPr/>
        <p:txBody>
          <a:bodyPr/>
          <a:lstStyle/>
          <a:p>
            <a:pPr>
              <a:defRPr/>
            </a:pPr>
            <a:fld id="{56318F4C-584D-4980-808A-A58FB0C34F92}" type="datetime1">
              <a:rPr lang="en-US" smtClean="0"/>
              <a:t>1/21/2025</a:t>
            </a:fld>
            <a:endParaRPr lang="en-US"/>
          </a:p>
        </p:txBody>
      </p:sp>
      <p:sp>
        <p:nvSpPr>
          <p:cNvPr id="4" name="Footer Placeholder 3">
            <a:extLst>
              <a:ext uri="{FF2B5EF4-FFF2-40B4-BE49-F238E27FC236}">
                <a16:creationId xmlns:a16="http://schemas.microsoft.com/office/drawing/2014/main" xmlns="" id="{07B26E40-B240-B6E2-F873-D042ACF2D43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1DFFDD4E-C34D-AAE3-8CC6-72E1AE2FEFEA}"/>
              </a:ext>
            </a:extLst>
          </p:cNvPr>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extLst>
      <p:ext uri="{BB962C8B-B14F-4D97-AF65-F5344CB8AC3E}">
        <p14:creationId xmlns:p14="http://schemas.microsoft.com/office/powerpoint/2010/main" val="235187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D7B95EE-1CE2-7F0D-54D9-13223320C231}"/>
              </a:ext>
            </a:extLst>
          </p:cNvPr>
          <p:cNvSpPr>
            <a:spLocks noGrp="1"/>
          </p:cNvSpPr>
          <p:nvPr>
            <p:ph type="dt" sz="half" idx="10"/>
          </p:nvPr>
        </p:nvSpPr>
        <p:spPr/>
        <p:txBody>
          <a:bodyPr/>
          <a:lstStyle/>
          <a:p>
            <a:pPr>
              <a:defRPr/>
            </a:pPr>
            <a:fld id="{77EC96FE-19D9-435C-9EF1-752845C605E8}" type="datetime1">
              <a:rPr lang="en-US" smtClean="0"/>
              <a:t>1/21/2025</a:t>
            </a:fld>
            <a:endParaRPr lang="en-US"/>
          </a:p>
        </p:txBody>
      </p:sp>
      <p:sp>
        <p:nvSpPr>
          <p:cNvPr id="3" name="Footer Placeholder 2">
            <a:extLst>
              <a:ext uri="{FF2B5EF4-FFF2-40B4-BE49-F238E27FC236}">
                <a16:creationId xmlns:a16="http://schemas.microsoft.com/office/drawing/2014/main" xmlns="" id="{B8BCFBEF-F2EC-A42E-4A37-D4F55DA9706A}"/>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xmlns="" id="{2BF8761E-8D89-3050-944F-449580DC702E}"/>
              </a:ext>
            </a:extLst>
          </p:cNvPr>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extLst>
      <p:ext uri="{BB962C8B-B14F-4D97-AF65-F5344CB8AC3E}">
        <p14:creationId xmlns:p14="http://schemas.microsoft.com/office/powerpoint/2010/main" val="355260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05E04D-9023-2B07-0EE0-E18A72BD61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8E99071C-858C-63DD-BD0B-C25659AE05B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7CE7404-5E8C-2FB1-28B4-86DC7DCF4E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3672EEAC-C0A1-5A70-EA12-069A6CBE3885}"/>
              </a:ext>
            </a:extLst>
          </p:cNvPr>
          <p:cNvSpPr>
            <a:spLocks noGrp="1"/>
          </p:cNvSpPr>
          <p:nvPr>
            <p:ph type="dt" sz="half" idx="10"/>
          </p:nvPr>
        </p:nvSpPr>
        <p:spPr/>
        <p:txBody>
          <a:bodyPr/>
          <a:lstStyle/>
          <a:p>
            <a:pPr>
              <a:defRPr/>
            </a:pPr>
            <a:fld id="{057979F9-A36D-46E3-97A2-34FEC0F8AC0C}" type="datetime1">
              <a:rPr lang="en-US" smtClean="0"/>
              <a:t>1/21/2025</a:t>
            </a:fld>
            <a:endParaRPr lang="en-US"/>
          </a:p>
        </p:txBody>
      </p:sp>
      <p:sp>
        <p:nvSpPr>
          <p:cNvPr id="6" name="Footer Placeholder 5">
            <a:extLst>
              <a:ext uri="{FF2B5EF4-FFF2-40B4-BE49-F238E27FC236}">
                <a16:creationId xmlns:a16="http://schemas.microsoft.com/office/drawing/2014/main" xmlns="" id="{D2A49349-1952-0E37-2F5D-4359F1CE6EDB}"/>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138B6C31-9131-9993-EAF9-DA1EEEC9359F}"/>
              </a:ext>
            </a:extLst>
          </p:cNvPr>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extLst>
      <p:ext uri="{BB962C8B-B14F-4D97-AF65-F5344CB8AC3E}">
        <p14:creationId xmlns:p14="http://schemas.microsoft.com/office/powerpoint/2010/main" val="282459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6384F5-C535-A3FB-EEC8-48AFE5D3C13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4CC8968F-E913-21CA-46A9-44B0B6A3AFA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1F138A63-999B-4CFB-3A50-047C733836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C52A4711-04A1-017F-CDC0-97C409F0EBA9}"/>
              </a:ext>
            </a:extLst>
          </p:cNvPr>
          <p:cNvSpPr>
            <a:spLocks noGrp="1"/>
          </p:cNvSpPr>
          <p:nvPr>
            <p:ph type="dt" sz="half" idx="10"/>
          </p:nvPr>
        </p:nvSpPr>
        <p:spPr/>
        <p:txBody>
          <a:bodyPr/>
          <a:lstStyle/>
          <a:p>
            <a:pPr>
              <a:defRPr/>
            </a:pPr>
            <a:fld id="{02B0B6F8-11FA-4829-991E-90A30B68A68A}" type="datetime1">
              <a:rPr lang="en-US" smtClean="0"/>
              <a:t>1/21/2025</a:t>
            </a:fld>
            <a:endParaRPr lang="en-US"/>
          </a:p>
        </p:txBody>
      </p:sp>
      <p:sp>
        <p:nvSpPr>
          <p:cNvPr id="6" name="Footer Placeholder 5">
            <a:extLst>
              <a:ext uri="{FF2B5EF4-FFF2-40B4-BE49-F238E27FC236}">
                <a16:creationId xmlns:a16="http://schemas.microsoft.com/office/drawing/2014/main" xmlns="" id="{B405AF2F-BABF-4E55-5C51-9B267EB302F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DF5E89CC-94A0-6266-F533-333F611BB9E7}"/>
              </a:ext>
            </a:extLst>
          </p:cNvPr>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extLst>
      <p:ext uri="{BB962C8B-B14F-4D97-AF65-F5344CB8AC3E}">
        <p14:creationId xmlns:p14="http://schemas.microsoft.com/office/powerpoint/2010/main" val="131822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FCFC62-511C-584E-ED1D-BDCF9028C00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FC14591-3CC1-9A30-3DC2-C59E8730AB5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AD361C7-E715-1080-BC7F-EB50855C07D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3A3D4E2-CADA-4B6B-9FD4-9C269EB73C78}" type="datetime1">
              <a:rPr lang="en-US" smtClean="0"/>
              <a:t>1/21/2025</a:t>
            </a:fld>
            <a:endParaRPr lang="en-US"/>
          </a:p>
        </p:txBody>
      </p:sp>
      <p:sp>
        <p:nvSpPr>
          <p:cNvPr id="5" name="Footer Placeholder 4">
            <a:extLst>
              <a:ext uri="{FF2B5EF4-FFF2-40B4-BE49-F238E27FC236}">
                <a16:creationId xmlns:a16="http://schemas.microsoft.com/office/drawing/2014/main" xmlns="" id="{0C49C376-EDE0-EAFE-AE57-D386DDE3C40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AFB82C55-97CC-9725-4171-07A10C87DB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D3EE5A7-3B9C-4286-91B6-CD02380A3E59}" type="slidenum">
              <a:rPr lang="en-US" smtClean="0"/>
              <a:pPr>
                <a:defRPr/>
              </a:pPr>
              <a:t>‹#›</a:t>
            </a:fld>
            <a:endParaRPr lang="en-US"/>
          </a:p>
        </p:txBody>
      </p:sp>
      <p:sp>
        <p:nvSpPr>
          <p:cNvPr id="7" name="Rectangle 6">
            <a:extLst>
              <a:ext uri="{FF2B5EF4-FFF2-40B4-BE49-F238E27FC236}">
                <a16:creationId xmlns:a16="http://schemas.microsoft.com/office/drawing/2014/main" xmlns="" id="{22825AF8-93D5-2136-2DAD-418F7FBE2335}"/>
              </a:ext>
            </a:extLst>
          </p:cNvPr>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a:extLst>
              <a:ext uri="{FF2B5EF4-FFF2-40B4-BE49-F238E27FC236}">
                <a16:creationId xmlns:a16="http://schemas.microsoft.com/office/drawing/2014/main" xmlns="" id="{6B98B464-6054-3426-6B8C-4484336E5CB2}"/>
              </a:ext>
            </a:extLst>
          </p:cNvPr>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xmlns="" id="{EE451616-CA8B-E286-DEA9-311FE88B4BD5}"/>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74919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researchgate.net/publication/341207755_Colloid_osmotic_pressure_of_contemporary_and_novel_transfusion_products"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
        <p:nvSpPr>
          <p:cNvPr id="3" name="Slide Number Placeholder 2">
            <a:extLst>
              <a:ext uri="{FF2B5EF4-FFF2-40B4-BE49-F238E27FC236}">
                <a16:creationId xmlns:a16="http://schemas.microsoft.com/office/drawing/2014/main" xmlns="" id="{F2EB0DF0-5395-649D-218A-D9E10A5AE5A6}"/>
              </a:ext>
            </a:extLst>
          </p:cNvPr>
          <p:cNvSpPr>
            <a:spLocks noGrp="1"/>
          </p:cNvSpPr>
          <p:nvPr>
            <p:ph type="sldNum" sz="quarter" idx="12"/>
          </p:nvPr>
        </p:nvSpPr>
        <p:spPr/>
        <p:txBody>
          <a:bodyPr/>
          <a:lstStyle/>
          <a:p>
            <a:pPr>
              <a:defRPr/>
            </a:pPr>
            <a:fld id="{BDA394D7-9785-4BE5-AFD5-4F918A689025}"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276857A-C01A-D542-066C-E8B73B79A493}"/>
              </a:ext>
            </a:extLst>
          </p:cNvPr>
          <p:cNvSpPr>
            <a:spLocks noGrp="1"/>
          </p:cNvSpPr>
          <p:nvPr>
            <p:ph type="title"/>
          </p:nvPr>
        </p:nvSpPr>
        <p:spPr>
          <a:xfrm>
            <a:off x="2819400" y="457200"/>
            <a:ext cx="3352800" cy="762000"/>
          </a:xfrm>
        </p:spPr>
        <p:txBody>
          <a:bodyPr>
            <a:noAutofit/>
          </a:bodyPr>
          <a:lstStyle/>
          <a:p>
            <a:r>
              <a:rPr lang="en-US" sz="4000" b="1" dirty="0">
                <a:latin typeface="+mn-lt"/>
              </a:rPr>
              <a:t>      Osmosis</a:t>
            </a:r>
          </a:p>
        </p:txBody>
      </p:sp>
      <p:pic>
        <p:nvPicPr>
          <p:cNvPr id="11" name="Content Placeholder 10">
            <a:extLst>
              <a:ext uri="{FF2B5EF4-FFF2-40B4-BE49-F238E27FC236}">
                <a16:creationId xmlns:a16="http://schemas.microsoft.com/office/drawing/2014/main" xmlns="" id="{53AB138C-D6AD-8217-768C-65716E563D5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9878" t="32054" r="50044" b="27544"/>
          <a:stretch/>
        </p:blipFill>
        <p:spPr>
          <a:xfrm>
            <a:off x="4114800" y="1371600"/>
            <a:ext cx="5029200" cy="4343400"/>
          </a:xfrm>
        </p:spPr>
      </p:pic>
      <p:sp>
        <p:nvSpPr>
          <p:cNvPr id="9" name="Content Placeholder 8">
            <a:extLst>
              <a:ext uri="{FF2B5EF4-FFF2-40B4-BE49-F238E27FC236}">
                <a16:creationId xmlns:a16="http://schemas.microsoft.com/office/drawing/2014/main" xmlns="" id="{030FB02B-DDF6-B179-8FA5-CADD5249E0BE}"/>
              </a:ext>
            </a:extLst>
          </p:cNvPr>
          <p:cNvSpPr>
            <a:spLocks noGrp="1"/>
          </p:cNvSpPr>
          <p:nvPr>
            <p:ph sz="half" idx="1"/>
          </p:nvPr>
        </p:nvSpPr>
        <p:spPr>
          <a:xfrm>
            <a:off x="198409" y="1371600"/>
            <a:ext cx="3992591" cy="5410199"/>
          </a:xfrm>
        </p:spPr>
        <p:txBody>
          <a:bodyPr>
            <a:normAutofit/>
          </a:bodyPr>
          <a:lstStyle/>
          <a:p>
            <a:r>
              <a:rPr lang="en-US" sz="2800" b="1" dirty="0">
                <a:solidFill>
                  <a:srgbClr val="0070C0"/>
                </a:solidFill>
              </a:rPr>
              <a:t>Osmosis</a:t>
            </a:r>
            <a:r>
              <a:rPr lang="en-US" sz="2400" dirty="0">
                <a:solidFill>
                  <a:srgbClr val="0070C0"/>
                </a:solidFill>
              </a:rPr>
              <a:t> </a:t>
            </a:r>
          </a:p>
          <a:p>
            <a:pPr>
              <a:buFont typeface="Wingdings" panose="05000000000000000000" pitchFamily="2" charset="2"/>
              <a:buChar char="Ø"/>
            </a:pPr>
            <a:r>
              <a:rPr lang="en-US" sz="2400" dirty="0"/>
              <a:t>Derived from Greek word meaning “</a:t>
            </a:r>
            <a:r>
              <a:rPr lang="en-US" sz="2400" b="1" dirty="0"/>
              <a:t>push”</a:t>
            </a:r>
            <a:endParaRPr lang="en-US" sz="2400" dirty="0"/>
          </a:p>
          <a:p>
            <a:pPr>
              <a:buFont typeface="Wingdings" panose="05000000000000000000" pitchFamily="2" charset="2"/>
              <a:buChar char="Ø"/>
            </a:pPr>
            <a:endParaRPr lang="en-US" sz="2400" dirty="0"/>
          </a:p>
          <a:p>
            <a:pPr>
              <a:buFont typeface="Wingdings" panose="05000000000000000000" pitchFamily="2" charset="2"/>
              <a:buChar char="Ø"/>
            </a:pPr>
            <a:r>
              <a:rPr lang="en-US" sz="2400" dirty="0"/>
              <a:t>Process by which a </a:t>
            </a:r>
            <a:r>
              <a:rPr lang="en-US" sz="2400" b="1" dirty="0">
                <a:solidFill>
                  <a:srgbClr val="7030A0"/>
                </a:solidFill>
              </a:rPr>
              <a:t>Solvent</a:t>
            </a:r>
            <a:r>
              <a:rPr lang="en-US" sz="2400" dirty="0"/>
              <a:t> (water) passes from a dilute solution to a more concentrated solution when both are separated by a </a:t>
            </a:r>
            <a:r>
              <a:rPr lang="en-US" sz="2400" b="1" dirty="0">
                <a:solidFill>
                  <a:srgbClr val="7030A0"/>
                </a:solidFill>
              </a:rPr>
              <a:t>Semi Permeable Membrane </a:t>
            </a:r>
            <a:r>
              <a:rPr lang="en-US" sz="2400" dirty="0"/>
              <a:t>(this membrane allows water to diffuse but not the solute)</a:t>
            </a:r>
          </a:p>
        </p:txBody>
      </p:sp>
      <p:sp>
        <p:nvSpPr>
          <p:cNvPr id="2" name="Footer Placeholder 1">
            <a:extLst>
              <a:ext uri="{FF2B5EF4-FFF2-40B4-BE49-F238E27FC236}">
                <a16:creationId xmlns:a16="http://schemas.microsoft.com/office/drawing/2014/main" xmlns="" id="{90FDB689-2E02-EBCC-F371-B73A8D4D71FB}"/>
              </a:ext>
            </a:extLst>
          </p:cNvPr>
          <p:cNvSpPr>
            <a:spLocks noGrp="1"/>
          </p:cNvSpPr>
          <p:nvPr>
            <p:ph type="ftr" sz="quarter" idx="11"/>
          </p:nvPr>
        </p:nvSpPr>
        <p:spPr>
          <a:xfrm>
            <a:off x="6991350" y="6356351"/>
            <a:ext cx="1390650" cy="365125"/>
          </a:xfrm>
        </p:spPr>
        <p:txBody>
          <a:bodyPr/>
          <a:lstStyle/>
          <a:p>
            <a:pPr>
              <a:defRPr/>
            </a:pPr>
            <a:r>
              <a:rPr lang="en-US" sz="1600" dirty="0"/>
              <a:t>Core Concept</a:t>
            </a:r>
          </a:p>
        </p:txBody>
      </p:sp>
      <p:sp>
        <p:nvSpPr>
          <p:cNvPr id="3" name="Slide Number Placeholder 2">
            <a:extLst>
              <a:ext uri="{FF2B5EF4-FFF2-40B4-BE49-F238E27FC236}">
                <a16:creationId xmlns:a16="http://schemas.microsoft.com/office/drawing/2014/main" xmlns="" id="{D6EF7AD4-3422-890C-3C3B-111BF41779FB}"/>
              </a:ext>
            </a:extLst>
          </p:cNvPr>
          <p:cNvSpPr>
            <a:spLocks noGrp="1"/>
          </p:cNvSpPr>
          <p:nvPr>
            <p:ph type="sldNum" sz="quarter" idx="12"/>
          </p:nvPr>
        </p:nvSpPr>
        <p:spPr/>
        <p:txBody>
          <a:bodyPr/>
          <a:lstStyle/>
          <a:p>
            <a:pPr>
              <a:defRPr/>
            </a:pPr>
            <a:fld id="{7A259807-4E02-4090-954C-8862AE38006D}" type="slidenum">
              <a:rPr lang="en-US" smtClean="0"/>
              <a:pPr>
                <a:defRPr/>
              </a:pPr>
              <a:t>10</a:t>
            </a:fld>
            <a:endParaRPr lang="en-US"/>
          </a:p>
        </p:txBody>
      </p:sp>
    </p:spTree>
    <p:extLst>
      <p:ext uri="{BB962C8B-B14F-4D97-AF65-F5344CB8AC3E}">
        <p14:creationId xmlns:p14="http://schemas.microsoft.com/office/powerpoint/2010/main" val="149739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FA34F59-FD31-F6EA-3952-41210A1FC313}"/>
              </a:ext>
            </a:extLst>
          </p:cNvPr>
          <p:cNvSpPr txBox="1">
            <a:spLocks/>
          </p:cNvSpPr>
          <p:nvPr/>
        </p:nvSpPr>
        <p:spPr>
          <a:xfrm>
            <a:off x="381000" y="457200"/>
            <a:ext cx="8077200" cy="54927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latin typeface="+mn-lt"/>
              </a:rPr>
              <a:t>Types of Semipermeable Membranes</a:t>
            </a:r>
          </a:p>
        </p:txBody>
      </p:sp>
      <p:sp>
        <p:nvSpPr>
          <p:cNvPr id="5" name="Rectangle: Rounded Corners 4">
            <a:extLst>
              <a:ext uri="{FF2B5EF4-FFF2-40B4-BE49-F238E27FC236}">
                <a16:creationId xmlns:a16="http://schemas.microsoft.com/office/drawing/2014/main" xmlns="" id="{E040593D-DCFC-E2B5-088C-F17AC9F62632}"/>
              </a:ext>
            </a:extLst>
          </p:cNvPr>
          <p:cNvSpPr/>
          <p:nvPr/>
        </p:nvSpPr>
        <p:spPr>
          <a:xfrm>
            <a:off x="2438400" y="1143000"/>
            <a:ext cx="36576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Semipermeable Membrane</a:t>
            </a:r>
          </a:p>
        </p:txBody>
      </p:sp>
      <p:sp>
        <p:nvSpPr>
          <p:cNvPr id="6" name="Rectangle: Rounded Corners 5">
            <a:extLst>
              <a:ext uri="{FF2B5EF4-FFF2-40B4-BE49-F238E27FC236}">
                <a16:creationId xmlns:a16="http://schemas.microsoft.com/office/drawing/2014/main" xmlns="" id="{9C9DBB5F-9159-C7DA-1A2A-7FEF6E720498}"/>
              </a:ext>
            </a:extLst>
          </p:cNvPr>
          <p:cNvSpPr/>
          <p:nvPr/>
        </p:nvSpPr>
        <p:spPr>
          <a:xfrm>
            <a:off x="1524000" y="2590800"/>
            <a:ext cx="1752600" cy="685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Natural</a:t>
            </a:r>
          </a:p>
        </p:txBody>
      </p:sp>
      <p:sp>
        <p:nvSpPr>
          <p:cNvPr id="7" name="Rectangle: Rounded Corners 6">
            <a:extLst>
              <a:ext uri="{FF2B5EF4-FFF2-40B4-BE49-F238E27FC236}">
                <a16:creationId xmlns:a16="http://schemas.microsoft.com/office/drawing/2014/main" xmlns="" id="{A9C6CC52-02F3-97DB-82E3-B1C061F6593B}"/>
              </a:ext>
            </a:extLst>
          </p:cNvPr>
          <p:cNvSpPr/>
          <p:nvPr/>
        </p:nvSpPr>
        <p:spPr>
          <a:xfrm>
            <a:off x="5105400" y="2590800"/>
            <a:ext cx="2057400" cy="685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Artificial</a:t>
            </a:r>
          </a:p>
        </p:txBody>
      </p:sp>
      <p:sp>
        <p:nvSpPr>
          <p:cNvPr id="8" name="Rectangle: Rounded Corners 7">
            <a:extLst>
              <a:ext uri="{FF2B5EF4-FFF2-40B4-BE49-F238E27FC236}">
                <a16:creationId xmlns:a16="http://schemas.microsoft.com/office/drawing/2014/main" xmlns="" id="{CFD1AA2C-BC75-3197-CDA3-4AB52AD7C86F}"/>
              </a:ext>
            </a:extLst>
          </p:cNvPr>
          <p:cNvSpPr/>
          <p:nvPr/>
        </p:nvSpPr>
        <p:spPr>
          <a:xfrm>
            <a:off x="2209800" y="3352800"/>
            <a:ext cx="2286000" cy="762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Peritoneum</a:t>
            </a:r>
          </a:p>
        </p:txBody>
      </p:sp>
      <p:sp>
        <p:nvSpPr>
          <p:cNvPr id="9" name="Rectangle: Rounded Corners 8">
            <a:extLst>
              <a:ext uri="{FF2B5EF4-FFF2-40B4-BE49-F238E27FC236}">
                <a16:creationId xmlns:a16="http://schemas.microsoft.com/office/drawing/2014/main" xmlns="" id="{6C61CAAF-1880-01F1-69FD-571FB6E8437A}"/>
              </a:ext>
            </a:extLst>
          </p:cNvPr>
          <p:cNvSpPr/>
          <p:nvPr/>
        </p:nvSpPr>
        <p:spPr>
          <a:xfrm>
            <a:off x="2209800" y="4800600"/>
            <a:ext cx="2286000"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Urinary Bladder</a:t>
            </a:r>
          </a:p>
        </p:txBody>
      </p:sp>
      <p:sp>
        <p:nvSpPr>
          <p:cNvPr id="10" name="Rectangle: Rounded Corners 9">
            <a:extLst>
              <a:ext uri="{FF2B5EF4-FFF2-40B4-BE49-F238E27FC236}">
                <a16:creationId xmlns:a16="http://schemas.microsoft.com/office/drawing/2014/main" xmlns="" id="{D4A5643B-F8ED-083F-26BE-0F68A8AA1992}"/>
              </a:ext>
            </a:extLst>
          </p:cNvPr>
          <p:cNvSpPr/>
          <p:nvPr/>
        </p:nvSpPr>
        <p:spPr>
          <a:xfrm>
            <a:off x="5943600" y="3429000"/>
            <a:ext cx="2057400" cy="685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Cellophane</a:t>
            </a:r>
          </a:p>
        </p:txBody>
      </p:sp>
      <p:sp>
        <p:nvSpPr>
          <p:cNvPr id="11" name="Rectangle: Rounded Corners 10">
            <a:extLst>
              <a:ext uri="{FF2B5EF4-FFF2-40B4-BE49-F238E27FC236}">
                <a16:creationId xmlns:a16="http://schemas.microsoft.com/office/drawing/2014/main" xmlns="" id="{6824F05F-EF84-CF74-6B0A-C329FD6E03F4}"/>
              </a:ext>
            </a:extLst>
          </p:cNvPr>
          <p:cNvSpPr/>
          <p:nvPr/>
        </p:nvSpPr>
        <p:spPr>
          <a:xfrm>
            <a:off x="6019800" y="4419600"/>
            <a:ext cx="1981201" cy="685800"/>
          </a:xfrm>
          <a:prstGeom prst="roundRect">
            <a:avLst>
              <a:gd name="adj" fmla="val 1458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Collodion</a:t>
            </a:r>
          </a:p>
        </p:txBody>
      </p:sp>
      <p:sp>
        <p:nvSpPr>
          <p:cNvPr id="12" name="Rectangle: Rounded Corners 11">
            <a:extLst>
              <a:ext uri="{FF2B5EF4-FFF2-40B4-BE49-F238E27FC236}">
                <a16:creationId xmlns:a16="http://schemas.microsoft.com/office/drawing/2014/main" xmlns="" id="{F7130F46-907B-88B7-8F21-5002A93B4583}"/>
              </a:ext>
            </a:extLst>
          </p:cNvPr>
          <p:cNvSpPr/>
          <p:nvPr/>
        </p:nvSpPr>
        <p:spPr>
          <a:xfrm>
            <a:off x="6019800" y="5518150"/>
            <a:ext cx="2057400" cy="118744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Gelatinous Ppt of Cu. Fe. Cyanide</a:t>
            </a:r>
          </a:p>
        </p:txBody>
      </p:sp>
      <p:cxnSp>
        <p:nvCxnSpPr>
          <p:cNvPr id="13" name="Straight Connector 12">
            <a:extLst>
              <a:ext uri="{FF2B5EF4-FFF2-40B4-BE49-F238E27FC236}">
                <a16:creationId xmlns:a16="http://schemas.microsoft.com/office/drawing/2014/main" xmlns="" id="{4017A8B5-E249-5FB9-FDCE-71AC0AE3DB49}"/>
              </a:ext>
            </a:extLst>
          </p:cNvPr>
          <p:cNvCxnSpPr>
            <a:cxnSpLocks/>
          </p:cNvCxnSpPr>
          <p:nvPr/>
        </p:nvCxnSpPr>
        <p:spPr>
          <a:xfrm>
            <a:off x="2971800" y="21336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Arrow: Down 13">
            <a:extLst>
              <a:ext uri="{FF2B5EF4-FFF2-40B4-BE49-F238E27FC236}">
                <a16:creationId xmlns:a16="http://schemas.microsoft.com/office/drawing/2014/main" xmlns="" id="{B41AD2CF-F98F-A9FA-C46E-1C1EEEBCBC10}"/>
              </a:ext>
            </a:extLst>
          </p:cNvPr>
          <p:cNvSpPr/>
          <p:nvPr/>
        </p:nvSpPr>
        <p:spPr>
          <a:xfrm>
            <a:off x="2521077" y="2133600"/>
            <a:ext cx="179832" cy="381000"/>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xmlns="" id="{584CD801-6987-7E13-5A3E-B4235F0C9C30}"/>
              </a:ext>
            </a:extLst>
          </p:cNvPr>
          <p:cNvSpPr/>
          <p:nvPr/>
        </p:nvSpPr>
        <p:spPr>
          <a:xfrm>
            <a:off x="5791201" y="2133600"/>
            <a:ext cx="179832" cy="381000"/>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xmlns="" id="{8FCA62B7-190C-38C0-5DA7-173FF4B2B64A}"/>
              </a:ext>
            </a:extLst>
          </p:cNvPr>
          <p:cNvCxnSpPr>
            <a:cxnSpLocks/>
          </p:cNvCxnSpPr>
          <p:nvPr/>
        </p:nvCxnSpPr>
        <p:spPr>
          <a:xfrm>
            <a:off x="1752600" y="3276600"/>
            <a:ext cx="0" cy="1981200"/>
          </a:xfrm>
          <a:prstGeom prst="line">
            <a:avLst/>
          </a:prstGeom>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xmlns="" id="{E2D3C99E-6B8A-DE56-4DA9-93793D1ED066}"/>
              </a:ext>
            </a:extLst>
          </p:cNvPr>
          <p:cNvCxnSpPr>
            <a:cxnSpLocks/>
          </p:cNvCxnSpPr>
          <p:nvPr/>
        </p:nvCxnSpPr>
        <p:spPr>
          <a:xfrm>
            <a:off x="1752600" y="3810000"/>
            <a:ext cx="304800" cy="0"/>
          </a:xfrm>
          <a:prstGeom prst="line">
            <a:avLst/>
          </a:prstGeom>
          <a:ln/>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xmlns="" id="{90174FB8-EA4E-60F3-18C1-3A01031D855C}"/>
              </a:ext>
            </a:extLst>
          </p:cNvPr>
          <p:cNvCxnSpPr>
            <a:cxnSpLocks/>
          </p:cNvCxnSpPr>
          <p:nvPr/>
        </p:nvCxnSpPr>
        <p:spPr>
          <a:xfrm>
            <a:off x="1752600" y="5257800"/>
            <a:ext cx="304800" cy="0"/>
          </a:xfrm>
          <a:prstGeom prst="line">
            <a:avLst/>
          </a:prstGeom>
          <a:ln/>
        </p:spPr>
        <p:style>
          <a:lnRef idx="3">
            <a:schemeClr val="dk1"/>
          </a:lnRef>
          <a:fillRef idx="0">
            <a:schemeClr val="dk1"/>
          </a:fillRef>
          <a:effectRef idx="2">
            <a:schemeClr val="dk1"/>
          </a:effectRef>
          <a:fontRef idx="minor">
            <a:schemeClr val="tx1"/>
          </a:fontRef>
        </p:style>
      </p:cxnSp>
      <p:sp>
        <p:nvSpPr>
          <p:cNvPr id="19" name="Arrow: Right 18">
            <a:extLst>
              <a:ext uri="{FF2B5EF4-FFF2-40B4-BE49-F238E27FC236}">
                <a16:creationId xmlns:a16="http://schemas.microsoft.com/office/drawing/2014/main" xmlns="" id="{860A1046-89B8-1A6B-675A-6E79B49DDA52}"/>
              </a:ext>
            </a:extLst>
          </p:cNvPr>
          <p:cNvSpPr/>
          <p:nvPr/>
        </p:nvSpPr>
        <p:spPr>
          <a:xfrm>
            <a:off x="1752600" y="3673465"/>
            <a:ext cx="380998" cy="228585"/>
          </a:xfrm>
          <a:prstGeom prst="rightArrow">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xmlns="" id="{82E0E5E5-1EF6-D8C4-3EAB-8964A52BB9A6}"/>
              </a:ext>
            </a:extLst>
          </p:cNvPr>
          <p:cNvSpPr/>
          <p:nvPr/>
        </p:nvSpPr>
        <p:spPr>
          <a:xfrm>
            <a:off x="1714508" y="5118121"/>
            <a:ext cx="419092" cy="228585"/>
          </a:xfrm>
          <a:prstGeom prst="rightArrow">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Arrow: Down 20">
            <a:extLst>
              <a:ext uri="{FF2B5EF4-FFF2-40B4-BE49-F238E27FC236}">
                <a16:creationId xmlns:a16="http://schemas.microsoft.com/office/drawing/2014/main" xmlns="" id="{986B3A96-EE85-4D5F-0804-DB9663D3306D}"/>
              </a:ext>
            </a:extLst>
          </p:cNvPr>
          <p:cNvSpPr/>
          <p:nvPr/>
        </p:nvSpPr>
        <p:spPr>
          <a:xfrm>
            <a:off x="1676394" y="3276597"/>
            <a:ext cx="152405" cy="1981199"/>
          </a:xfrm>
          <a:prstGeom prst="downArrow">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Arrow: Down 21">
            <a:extLst>
              <a:ext uri="{FF2B5EF4-FFF2-40B4-BE49-F238E27FC236}">
                <a16:creationId xmlns:a16="http://schemas.microsoft.com/office/drawing/2014/main" xmlns="" id="{63E98216-64EF-E78E-71A0-0487DC24B401}"/>
              </a:ext>
            </a:extLst>
          </p:cNvPr>
          <p:cNvSpPr/>
          <p:nvPr/>
        </p:nvSpPr>
        <p:spPr>
          <a:xfrm>
            <a:off x="5334000" y="3352800"/>
            <a:ext cx="179832" cy="2743200"/>
          </a:xfrm>
          <a:prstGeom prst="downArrow">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xmlns="" id="{B043F864-0005-B156-B865-91DB8223A620}"/>
              </a:ext>
            </a:extLst>
          </p:cNvPr>
          <p:cNvSpPr/>
          <p:nvPr/>
        </p:nvSpPr>
        <p:spPr>
          <a:xfrm>
            <a:off x="5410200" y="3673466"/>
            <a:ext cx="489204" cy="244473"/>
          </a:xfrm>
          <a:prstGeom prst="rightArrow">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xmlns="" id="{F0896C47-51F1-AC09-4E77-B74A89158E8B}"/>
              </a:ext>
            </a:extLst>
          </p:cNvPr>
          <p:cNvSpPr/>
          <p:nvPr/>
        </p:nvSpPr>
        <p:spPr>
          <a:xfrm>
            <a:off x="5454396" y="4556127"/>
            <a:ext cx="489204" cy="244473"/>
          </a:xfrm>
          <a:prstGeom prst="rightArrow">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xmlns="" id="{04F188AB-BFAC-2F90-4F32-950EC912988F}"/>
              </a:ext>
            </a:extLst>
          </p:cNvPr>
          <p:cNvSpPr/>
          <p:nvPr/>
        </p:nvSpPr>
        <p:spPr>
          <a:xfrm>
            <a:off x="5361432" y="5894823"/>
            <a:ext cx="582168" cy="277377"/>
          </a:xfrm>
          <a:prstGeom prst="rightArrow">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6" name="Slide Number Placeholder 11">
            <a:extLst>
              <a:ext uri="{FF2B5EF4-FFF2-40B4-BE49-F238E27FC236}">
                <a16:creationId xmlns:a16="http://schemas.microsoft.com/office/drawing/2014/main" xmlns="" id="{AB1B0055-EFF0-F2CB-4411-0DCF259B371C}"/>
              </a:ext>
            </a:extLst>
          </p:cNvPr>
          <p:cNvSpPr>
            <a:spLocks noGrp="1"/>
          </p:cNvSpPr>
          <p:nvPr>
            <p:ph type="sldNum" sz="quarter" idx="12"/>
          </p:nvPr>
        </p:nvSpPr>
        <p:spPr>
          <a:xfrm>
            <a:off x="8629650" y="6340475"/>
            <a:ext cx="361950" cy="365125"/>
          </a:xfrm>
        </p:spPr>
        <p:txBody>
          <a:bodyPr/>
          <a:lstStyle/>
          <a:p>
            <a:pPr>
              <a:defRPr/>
            </a:pPr>
            <a:fld id="{BDA394D7-9785-4BE5-AFD5-4F918A689025}" type="slidenum">
              <a:rPr lang="en-US" smtClean="0"/>
              <a:pPr>
                <a:defRPr/>
              </a:pPr>
              <a:t>11</a:t>
            </a:fld>
            <a:endParaRPr lang="en-US"/>
          </a:p>
        </p:txBody>
      </p:sp>
      <p:sp>
        <p:nvSpPr>
          <p:cNvPr id="27" name="TextBox 26">
            <a:extLst>
              <a:ext uri="{FF2B5EF4-FFF2-40B4-BE49-F238E27FC236}">
                <a16:creationId xmlns:a16="http://schemas.microsoft.com/office/drawing/2014/main" xmlns="" id="{51DD9230-02E2-2B27-FDBF-ED4412CB7915}"/>
              </a:ext>
            </a:extLst>
          </p:cNvPr>
          <p:cNvSpPr txBox="1"/>
          <p:nvPr/>
        </p:nvSpPr>
        <p:spPr>
          <a:xfrm>
            <a:off x="8003431" y="6550223"/>
            <a:ext cx="1216769" cy="307777"/>
          </a:xfrm>
          <a:prstGeom prst="rect">
            <a:avLst/>
          </a:prstGeom>
          <a:noFill/>
        </p:spPr>
        <p:txBody>
          <a:bodyPr wrap="square">
            <a:spAutoFit/>
          </a:bodyPr>
          <a:lstStyle/>
          <a:p>
            <a:r>
              <a:rPr lang="en-US" sz="1400" dirty="0"/>
              <a:t>Core Concept</a:t>
            </a:r>
          </a:p>
        </p:txBody>
      </p:sp>
    </p:spTree>
    <p:extLst>
      <p:ext uri="{BB962C8B-B14F-4D97-AF65-F5344CB8AC3E}">
        <p14:creationId xmlns:p14="http://schemas.microsoft.com/office/powerpoint/2010/main" val="1876488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EE623F-02AD-122E-546C-9EC93EEE84B6}"/>
              </a:ext>
            </a:extLst>
          </p:cNvPr>
          <p:cNvSpPr>
            <a:spLocks noGrp="1"/>
          </p:cNvSpPr>
          <p:nvPr>
            <p:ph type="title"/>
          </p:nvPr>
        </p:nvSpPr>
        <p:spPr>
          <a:xfrm>
            <a:off x="2362200" y="365127"/>
            <a:ext cx="4572000" cy="1006474"/>
          </a:xfrm>
        </p:spPr>
        <p:txBody>
          <a:bodyPr>
            <a:normAutofit/>
          </a:bodyPr>
          <a:lstStyle/>
          <a:p>
            <a:r>
              <a:rPr lang="en-US" sz="4000" b="1" dirty="0">
                <a:latin typeface="+mn-lt"/>
              </a:rPr>
              <a:t>Osmotic Pressure</a:t>
            </a:r>
            <a:endParaRPr lang="en-US" sz="4000" dirty="0">
              <a:latin typeface="+mn-lt"/>
            </a:endParaRPr>
          </a:p>
        </p:txBody>
      </p:sp>
      <p:sp>
        <p:nvSpPr>
          <p:cNvPr id="3" name="Content Placeholder 2">
            <a:extLst>
              <a:ext uri="{FF2B5EF4-FFF2-40B4-BE49-F238E27FC236}">
                <a16:creationId xmlns:a16="http://schemas.microsoft.com/office/drawing/2014/main" xmlns="" id="{FF185094-C1FE-48C9-F865-948DCE27B3D7}"/>
              </a:ext>
            </a:extLst>
          </p:cNvPr>
          <p:cNvSpPr>
            <a:spLocks noGrp="1"/>
          </p:cNvSpPr>
          <p:nvPr>
            <p:ph sz="half" idx="1"/>
          </p:nvPr>
        </p:nvSpPr>
        <p:spPr>
          <a:xfrm>
            <a:off x="76199" y="1676400"/>
            <a:ext cx="3886201" cy="4351338"/>
          </a:xfrm>
        </p:spPr>
        <p:txBody>
          <a:bodyPr>
            <a:normAutofit/>
          </a:bodyPr>
          <a:lstStyle/>
          <a:p>
            <a:r>
              <a:rPr lang="en-US" sz="2400" dirty="0"/>
              <a:t>Defined as </a:t>
            </a:r>
          </a:p>
          <a:p>
            <a:pPr>
              <a:buFont typeface="Wingdings" panose="05000000000000000000" pitchFamily="2" charset="2"/>
              <a:buChar char="Ø"/>
            </a:pPr>
            <a:r>
              <a:rPr lang="en-US" sz="2400" dirty="0"/>
              <a:t>The Equivalent of </a:t>
            </a:r>
            <a:r>
              <a:rPr lang="en-US" sz="2400" b="1" dirty="0">
                <a:solidFill>
                  <a:srgbClr val="0070C0"/>
                </a:solidFill>
              </a:rPr>
              <a:t>Excess Of Pressure</a:t>
            </a:r>
            <a:r>
              <a:rPr lang="en-US" sz="2400" dirty="0"/>
              <a:t> which must be applied to the concentrated solution in order to </a:t>
            </a:r>
            <a:r>
              <a:rPr lang="en-US" sz="2400" b="1" dirty="0">
                <a:solidFill>
                  <a:srgbClr val="0070C0"/>
                </a:solidFill>
              </a:rPr>
              <a:t>Prevent the Passage of the Solvent </a:t>
            </a:r>
            <a:r>
              <a:rPr lang="en-US" sz="2400" dirty="0"/>
              <a:t>into it through a </a:t>
            </a:r>
            <a:r>
              <a:rPr lang="en-US" sz="2400" b="1" dirty="0">
                <a:solidFill>
                  <a:srgbClr val="0070C0"/>
                </a:solidFill>
              </a:rPr>
              <a:t>Semi Permeable Membrane </a:t>
            </a:r>
            <a:r>
              <a:rPr lang="en-US" sz="2400" dirty="0"/>
              <a:t>separating the two i.e. </a:t>
            </a:r>
            <a:r>
              <a:rPr lang="en-US" sz="2400" dirty="0">
                <a:solidFill>
                  <a:srgbClr val="7030A0"/>
                </a:solidFill>
              </a:rPr>
              <a:t>Solution</a:t>
            </a:r>
            <a:r>
              <a:rPr lang="en-US" sz="2400" dirty="0"/>
              <a:t> and </a:t>
            </a:r>
            <a:r>
              <a:rPr lang="en-US" sz="2400" dirty="0">
                <a:solidFill>
                  <a:srgbClr val="7030A0"/>
                </a:solidFill>
              </a:rPr>
              <a:t>Solvent</a:t>
            </a:r>
          </a:p>
          <a:p>
            <a:endParaRPr lang="en-US" b="1" dirty="0"/>
          </a:p>
          <a:p>
            <a:endParaRPr lang="en-US" dirty="0"/>
          </a:p>
          <a:p>
            <a:endParaRPr lang="en-US" dirty="0"/>
          </a:p>
        </p:txBody>
      </p:sp>
      <p:pic>
        <p:nvPicPr>
          <p:cNvPr id="13" name="Content Placeholder 12">
            <a:extLst>
              <a:ext uri="{FF2B5EF4-FFF2-40B4-BE49-F238E27FC236}">
                <a16:creationId xmlns:a16="http://schemas.microsoft.com/office/drawing/2014/main" xmlns="" id="{4AD49DD6-195F-0B00-60DE-B5192AECE09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auto">
          <a:xfrm>
            <a:off x="3962401" y="1676400"/>
            <a:ext cx="5193970" cy="406030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xmlns="" id="{C69526D4-A7E8-D344-C64E-B937DDBF6C75}"/>
              </a:ext>
            </a:extLst>
          </p:cNvPr>
          <p:cNvSpPr>
            <a:spLocks noGrp="1"/>
          </p:cNvSpPr>
          <p:nvPr>
            <p:ph type="ftr" sz="quarter" idx="11"/>
          </p:nvPr>
        </p:nvSpPr>
        <p:spPr>
          <a:xfrm>
            <a:off x="6915150" y="6356351"/>
            <a:ext cx="1390650" cy="365125"/>
          </a:xfrm>
        </p:spPr>
        <p:txBody>
          <a:bodyPr/>
          <a:lstStyle/>
          <a:p>
            <a:pPr>
              <a:defRPr/>
            </a:pPr>
            <a:r>
              <a:rPr lang="en-US" sz="1600" dirty="0"/>
              <a:t>Core Concept</a:t>
            </a:r>
          </a:p>
        </p:txBody>
      </p:sp>
      <p:sp>
        <p:nvSpPr>
          <p:cNvPr id="5" name="Slide Number Placeholder 4">
            <a:extLst>
              <a:ext uri="{FF2B5EF4-FFF2-40B4-BE49-F238E27FC236}">
                <a16:creationId xmlns:a16="http://schemas.microsoft.com/office/drawing/2014/main" xmlns="" id="{B577F460-7B3B-565F-4522-7169071EA882}"/>
              </a:ext>
            </a:extLst>
          </p:cNvPr>
          <p:cNvSpPr>
            <a:spLocks noGrp="1"/>
          </p:cNvSpPr>
          <p:nvPr>
            <p:ph type="sldNum" sz="quarter" idx="12"/>
          </p:nvPr>
        </p:nvSpPr>
        <p:spPr/>
        <p:txBody>
          <a:bodyPr/>
          <a:lstStyle/>
          <a:p>
            <a:pPr>
              <a:defRPr/>
            </a:pPr>
            <a:fld id="{7A259807-4E02-4090-954C-8862AE38006D}" type="slidenum">
              <a:rPr lang="en-US" smtClean="0"/>
              <a:pPr>
                <a:defRPr/>
              </a:pPr>
              <a:t>12</a:t>
            </a:fld>
            <a:endParaRPr lang="en-US"/>
          </a:p>
        </p:txBody>
      </p:sp>
    </p:spTree>
    <p:extLst>
      <p:ext uri="{BB962C8B-B14F-4D97-AF65-F5344CB8AC3E}">
        <p14:creationId xmlns:p14="http://schemas.microsoft.com/office/powerpoint/2010/main" val="362725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6A720-BCDB-C3DA-9EDE-B4A92B4E501B}"/>
              </a:ext>
            </a:extLst>
          </p:cNvPr>
          <p:cNvSpPr>
            <a:spLocks noGrp="1"/>
          </p:cNvSpPr>
          <p:nvPr>
            <p:ph type="title"/>
          </p:nvPr>
        </p:nvSpPr>
        <p:spPr/>
        <p:txBody>
          <a:bodyPr/>
          <a:lstStyle/>
          <a:p>
            <a:endParaRPr lang="en-US"/>
          </a:p>
        </p:txBody>
      </p:sp>
      <p:pic>
        <p:nvPicPr>
          <p:cNvPr id="4" name="Picture 2" descr="PHARMACEUTICAL MICROBIOLOGY: Osmotic Pressure">
            <a:extLst>
              <a:ext uri="{FF2B5EF4-FFF2-40B4-BE49-F238E27FC236}">
                <a16:creationId xmlns:a16="http://schemas.microsoft.com/office/drawing/2014/main" xmlns="" id="{610A56A7-FD20-7841-C4E3-40475F5948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293" y="381000"/>
            <a:ext cx="8148107" cy="611108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xmlns="" id="{2CF99755-B1E4-6CD9-B9B4-37975DA41B90}"/>
              </a:ext>
            </a:extLst>
          </p:cNvPr>
          <p:cNvSpPr>
            <a:spLocks noGrp="1"/>
          </p:cNvSpPr>
          <p:nvPr>
            <p:ph type="ftr" sz="quarter" idx="11"/>
          </p:nvPr>
        </p:nvSpPr>
        <p:spPr>
          <a:xfrm>
            <a:off x="6915150" y="6356351"/>
            <a:ext cx="1314450" cy="365125"/>
          </a:xfrm>
        </p:spPr>
        <p:txBody>
          <a:bodyPr/>
          <a:lstStyle/>
          <a:p>
            <a:pPr>
              <a:defRPr/>
            </a:pPr>
            <a:r>
              <a:rPr lang="en-US" sz="1600" dirty="0"/>
              <a:t>Core Concept</a:t>
            </a:r>
          </a:p>
        </p:txBody>
      </p:sp>
      <p:sp>
        <p:nvSpPr>
          <p:cNvPr id="5" name="Slide Number Placeholder 4">
            <a:extLst>
              <a:ext uri="{FF2B5EF4-FFF2-40B4-BE49-F238E27FC236}">
                <a16:creationId xmlns:a16="http://schemas.microsoft.com/office/drawing/2014/main" xmlns="" id="{A0ECBD69-EEE0-7F42-2F20-380700AB1A50}"/>
              </a:ext>
            </a:extLst>
          </p:cNvPr>
          <p:cNvSpPr>
            <a:spLocks noGrp="1"/>
          </p:cNvSpPr>
          <p:nvPr>
            <p:ph type="sldNum" sz="quarter" idx="12"/>
          </p:nvPr>
        </p:nvSpPr>
        <p:spPr/>
        <p:txBody>
          <a:bodyPr/>
          <a:lstStyle/>
          <a:p>
            <a:pPr>
              <a:defRPr/>
            </a:pPr>
            <a:fld id="{BDA394D7-9785-4BE5-AFD5-4F918A689025}" type="slidenum">
              <a:rPr lang="en-US" smtClean="0"/>
              <a:pPr>
                <a:defRPr/>
              </a:pPr>
              <a:t>13</a:t>
            </a:fld>
            <a:endParaRPr lang="en-US"/>
          </a:p>
        </p:txBody>
      </p:sp>
    </p:spTree>
    <p:extLst>
      <p:ext uri="{BB962C8B-B14F-4D97-AF65-F5344CB8AC3E}">
        <p14:creationId xmlns:p14="http://schemas.microsoft.com/office/powerpoint/2010/main" val="405658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ECA16-9984-BABD-B112-523699007E5C}"/>
              </a:ext>
            </a:extLst>
          </p:cNvPr>
          <p:cNvSpPr>
            <a:spLocks noGrp="1"/>
          </p:cNvSpPr>
          <p:nvPr>
            <p:ph type="title"/>
          </p:nvPr>
        </p:nvSpPr>
        <p:spPr>
          <a:xfrm>
            <a:off x="1905000" y="381000"/>
            <a:ext cx="5410200" cy="742950"/>
          </a:xfrm>
        </p:spPr>
        <p:txBody>
          <a:bodyPr>
            <a:noAutofit/>
          </a:bodyPr>
          <a:lstStyle/>
          <a:p>
            <a:r>
              <a:rPr lang="en-US" sz="4000" b="1" dirty="0">
                <a:latin typeface="+mn-lt"/>
              </a:rPr>
              <a:t>      Osmotic Pressure</a:t>
            </a:r>
          </a:p>
        </p:txBody>
      </p:sp>
      <p:sp>
        <p:nvSpPr>
          <p:cNvPr id="3" name="Content Placeholder 2">
            <a:extLst>
              <a:ext uri="{FF2B5EF4-FFF2-40B4-BE49-F238E27FC236}">
                <a16:creationId xmlns:a16="http://schemas.microsoft.com/office/drawing/2014/main" xmlns="" id="{9B15B55B-C923-7223-7F83-F5D593DBB63E}"/>
              </a:ext>
            </a:extLst>
          </p:cNvPr>
          <p:cNvSpPr>
            <a:spLocks noGrp="1"/>
          </p:cNvSpPr>
          <p:nvPr>
            <p:ph sz="half" idx="1"/>
          </p:nvPr>
        </p:nvSpPr>
        <p:spPr>
          <a:xfrm>
            <a:off x="43775" y="1066800"/>
            <a:ext cx="4756825" cy="5734049"/>
          </a:xfrm>
        </p:spPr>
        <p:txBody>
          <a:bodyPr>
            <a:normAutofit fontScale="92500" lnSpcReduction="20000"/>
          </a:bodyPr>
          <a:lstStyle/>
          <a:p>
            <a:r>
              <a:rPr lang="en-US" sz="2400" dirty="0"/>
              <a:t>Example - An unglazed pottery jar is taken, pores in its wall are coated with precipitate of </a:t>
            </a:r>
            <a:r>
              <a:rPr lang="en-US" sz="2400" b="1" dirty="0">
                <a:solidFill>
                  <a:srgbClr val="7030A0"/>
                </a:solidFill>
              </a:rPr>
              <a:t>Copper Ferrocyanide </a:t>
            </a:r>
            <a:r>
              <a:rPr lang="en-US" sz="2400" dirty="0"/>
              <a:t>so as to make it as a </a:t>
            </a:r>
            <a:r>
              <a:rPr lang="en-US" sz="2400" dirty="0">
                <a:solidFill>
                  <a:srgbClr val="0070C0"/>
                </a:solidFill>
              </a:rPr>
              <a:t>Semi Permeable Membrane</a:t>
            </a:r>
            <a:r>
              <a:rPr lang="en-US" sz="2400" dirty="0"/>
              <a:t>.</a:t>
            </a:r>
          </a:p>
          <a:p>
            <a:pPr marL="0" indent="0">
              <a:buNone/>
            </a:pPr>
            <a:r>
              <a:rPr lang="en-US" sz="2400" dirty="0"/>
              <a:t> </a:t>
            </a:r>
          </a:p>
          <a:p>
            <a:r>
              <a:rPr lang="en-US" sz="2400" dirty="0"/>
              <a:t>Some  Solute (sugar) dissolved in water is placed in the jar.</a:t>
            </a:r>
          </a:p>
          <a:p>
            <a:pPr marL="0" indent="0">
              <a:buNone/>
            </a:pPr>
            <a:endParaRPr lang="en-US" sz="2400" dirty="0"/>
          </a:p>
          <a:p>
            <a:r>
              <a:rPr lang="en-US" sz="2400" dirty="0"/>
              <a:t>The jar is then placed in a beaker of water. Water will start rising in the tube and after sometime it will reach a maximum level - </a:t>
            </a:r>
            <a:r>
              <a:rPr lang="en-US" sz="2400" b="1" dirty="0">
                <a:solidFill>
                  <a:srgbClr val="0070C0"/>
                </a:solidFill>
              </a:rPr>
              <a:t>Osmosis</a:t>
            </a:r>
          </a:p>
          <a:p>
            <a:pPr marL="0" indent="0">
              <a:buNone/>
            </a:pPr>
            <a:endParaRPr lang="en-US" sz="2400" dirty="0"/>
          </a:p>
          <a:p>
            <a:r>
              <a:rPr lang="en-US" sz="2400" b="1" dirty="0">
                <a:solidFill>
                  <a:srgbClr val="7030A0"/>
                </a:solidFill>
              </a:rPr>
              <a:t>On Application of Pressure </a:t>
            </a:r>
            <a:r>
              <a:rPr lang="en-US" sz="2400" dirty="0"/>
              <a:t>- At Equilibrium the hydrostatic pressure of the solution is sufficient to prevent entry of more water into it - this </a:t>
            </a:r>
            <a:r>
              <a:rPr lang="en-US" sz="2400" b="1" dirty="0">
                <a:solidFill>
                  <a:srgbClr val="C00000"/>
                </a:solidFill>
              </a:rPr>
              <a:t>process of pressure production by process of osmosis </a:t>
            </a:r>
            <a:r>
              <a:rPr lang="en-US" sz="2400" dirty="0"/>
              <a:t>is called </a:t>
            </a:r>
            <a:r>
              <a:rPr lang="en-US" sz="2400" b="1" dirty="0">
                <a:solidFill>
                  <a:srgbClr val="0070C0"/>
                </a:solidFill>
              </a:rPr>
              <a:t>Osmotic Pressure</a:t>
            </a:r>
            <a:endParaRPr lang="en-US" sz="2400" b="1" dirty="0"/>
          </a:p>
          <a:p>
            <a:endParaRPr lang="en-US" sz="1400" dirty="0"/>
          </a:p>
        </p:txBody>
      </p:sp>
      <p:pic>
        <p:nvPicPr>
          <p:cNvPr id="6" name="Content Placeholder 8">
            <a:extLst>
              <a:ext uri="{FF2B5EF4-FFF2-40B4-BE49-F238E27FC236}">
                <a16:creationId xmlns:a16="http://schemas.microsoft.com/office/drawing/2014/main" xmlns="" id="{75ACA2FC-CD60-56F5-302C-B3F0C910E63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1324" t="41510" r="40442" b="22552"/>
          <a:stretch/>
        </p:blipFill>
        <p:spPr>
          <a:xfrm>
            <a:off x="4800600" y="1752600"/>
            <a:ext cx="4299625" cy="3886200"/>
          </a:xfrm>
        </p:spPr>
      </p:pic>
      <p:sp>
        <p:nvSpPr>
          <p:cNvPr id="9" name="Footer Placeholder 8">
            <a:extLst>
              <a:ext uri="{FF2B5EF4-FFF2-40B4-BE49-F238E27FC236}">
                <a16:creationId xmlns:a16="http://schemas.microsoft.com/office/drawing/2014/main" xmlns="" id="{4BFB260A-0AB2-77D6-FB01-AED4E8980D07}"/>
              </a:ext>
            </a:extLst>
          </p:cNvPr>
          <p:cNvSpPr>
            <a:spLocks noGrp="1"/>
          </p:cNvSpPr>
          <p:nvPr>
            <p:ph type="ftr" sz="quarter" idx="11"/>
          </p:nvPr>
        </p:nvSpPr>
        <p:spPr>
          <a:xfrm>
            <a:off x="6915150" y="6356351"/>
            <a:ext cx="1466850" cy="365125"/>
          </a:xfrm>
        </p:spPr>
        <p:txBody>
          <a:bodyPr/>
          <a:lstStyle/>
          <a:p>
            <a:pPr>
              <a:defRPr/>
            </a:pPr>
            <a:r>
              <a:rPr lang="en-US" sz="1600" dirty="0"/>
              <a:t>Core Concept</a:t>
            </a:r>
          </a:p>
        </p:txBody>
      </p:sp>
      <p:sp>
        <p:nvSpPr>
          <p:cNvPr id="10" name="Slide Number Placeholder 9">
            <a:extLst>
              <a:ext uri="{FF2B5EF4-FFF2-40B4-BE49-F238E27FC236}">
                <a16:creationId xmlns:a16="http://schemas.microsoft.com/office/drawing/2014/main" xmlns="" id="{8736D2F8-2B88-0887-E6AB-11E489D64193}"/>
              </a:ext>
            </a:extLst>
          </p:cNvPr>
          <p:cNvSpPr>
            <a:spLocks noGrp="1"/>
          </p:cNvSpPr>
          <p:nvPr>
            <p:ph type="sldNum" sz="quarter" idx="12"/>
          </p:nvPr>
        </p:nvSpPr>
        <p:spPr/>
        <p:txBody>
          <a:bodyPr/>
          <a:lstStyle/>
          <a:p>
            <a:pPr>
              <a:defRPr/>
            </a:pPr>
            <a:fld id="{7A259807-4E02-4090-954C-8862AE38006D}" type="slidenum">
              <a:rPr lang="en-US" smtClean="0"/>
              <a:pPr>
                <a:defRPr/>
              </a:pPr>
              <a:t>14</a:t>
            </a:fld>
            <a:endParaRPr lang="en-US"/>
          </a:p>
        </p:txBody>
      </p:sp>
    </p:spTree>
    <p:extLst>
      <p:ext uri="{BB962C8B-B14F-4D97-AF65-F5344CB8AC3E}">
        <p14:creationId xmlns:p14="http://schemas.microsoft.com/office/powerpoint/2010/main" val="1257950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3FB8B5D-123E-CABB-134B-77F3FCF265C1}"/>
              </a:ext>
            </a:extLst>
          </p:cNvPr>
          <p:cNvSpPr>
            <a:spLocks noGrp="1"/>
          </p:cNvSpPr>
          <p:nvPr>
            <p:ph type="title"/>
          </p:nvPr>
        </p:nvSpPr>
        <p:spPr>
          <a:xfrm>
            <a:off x="2895600" y="304800"/>
            <a:ext cx="3733800" cy="685800"/>
          </a:xfrm>
        </p:spPr>
        <p:txBody>
          <a:bodyPr>
            <a:normAutofit/>
          </a:bodyPr>
          <a:lstStyle/>
          <a:p>
            <a:r>
              <a:rPr lang="en-US" sz="4000" b="1" dirty="0">
                <a:latin typeface="+mn-lt"/>
              </a:rPr>
              <a:t>Colloidal State</a:t>
            </a:r>
          </a:p>
        </p:txBody>
      </p:sp>
      <p:sp>
        <p:nvSpPr>
          <p:cNvPr id="6" name="Content Placeholder 5">
            <a:extLst>
              <a:ext uri="{FF2B5EF4-FFF2-40B4-BE49-F238E27FC236}">
                <a16:creationId xmlns:a16="http://schemas.microsoft.com/office/drawing/2014/main" xmlns="" id="{532F61D9-CE16-217D-EAC7-26E1E374B403}"/>
              </a:ext>
            </a:extLst>
          </p:cNvPr>
          <p:cNvSpPr>
            <a:spLocks noGrp="1"/>
          </p:cNvSpPr>
          <p:nvPr>
            <p:ph idx="1"/>
          </p:nvPr>
        </p:nvSpPr>
        <p:spPr>
          <a:xfrm>
            <a:off x="76200" y="838201"/>
            <a:ext cx="9067800" cy="6019800"/>
          </a:xfrm>
        </p:spPr>
        <p:txBody>
          <a:bodyPr>
            <a:normAutofit fontScale="92500" lnSpcReduction="10000"/>
          </a:bodyPr>
          <a:lstStyle/>
          <a:p>
            <a:r>
              <a:rPr lang="en-US" sz="2400" b="1" dirty="0">
                <a:solidFill>
                  <a:srgbClr val="0070C0"/>
                </a:solidFill>
              </a:rPr>
              <a:t>Crystalloids</a:t>
            </a:r>
          </a:p>
          <a:p>
            <a:pPr>
              <a:buFont typeface="Wingdings" panose="05000000000000000000" pitchFamily="2" charset="2"/>
              <a:buChar char="Ø"/>
            </a:pPr>
            <a:r>
              <a:rPr lang="en-US" sz="2400" dirty="0"/>
              <a:t>Substances which in solution can </a:t>
            </a:r>
            <a:r>
              <a:rPr lang="en-US" sz="2400" b="1" dirty="0">
                <a:solidFill>
                  <a:srgbClr val="7030A0"/>
                </a:solidFill>
              </a:rPr>
              <a:t>freely pass through the Semi-Permeable Membrane</a:t>
            </a:r>
            <a:r>
              <a:rPr lang="en-US" sz="2400" dirty="0"/>
              <a:t> </a:t>
            </a:r>
            <a:r>
              <a:rPr lang="en-US" sz="2400" dirty="0" err="1"/>
              <a:t>e.g</a:t>
            </a:r>
            <a:r>
              <a:rPr lang="en-US" sz="2400" dirty="0"/>
              <a:t> </a:t>
            </a:r>
            <a:r>
              <a:rPr lang="en-US" sz="2400" b="1" dirty="0">
                <a:solidFill>
                  <a:srgbClr val="C00000"/>
                </a:solidFill>
              </a:rPr>
              <a:t>Sugar</a:t>
            </a:r>
            <a:r>
              <a:rPr lang="en-US" sz="2400" b="1" dirty="0"/>
              <a:t>, </a:t>
            </a:r>
            <a:r>
              <a:rPr lang="en-US" sz="2400" b="1" dirty="0">
                <a:solidFill>
                  <a:srgbClr val="C00000"/>
                </a:solidFill>
              </a:rPr>
              <a:t>Urea</a:t>
            </a:r>
            <a:r>
              <a:rPr lang="en-US" sz="2400" dirty="0"/>
              <a:t>, </a:t>
            </a:r>
            <a:r>
              <a:rPr lang="en-US" sz="2400" b="1" dirty="0">
                <a:solidFill>
                  <a:srgbClr val="C00000"/>
                </a:solidFill>
              </a:rPr>
              <a:t>NaCl</a:t>
            </a:r>
            <a:r>
              <a:rPr lang="en-US" sz="2400" dirty="0"/>
              <a:t>.</a:t>
            </a:r>
          </a:p>
          <a:p>
            <a:pPr>
              <a:buFont typeface="Wingdings" panose="05000000000000000000" pitchFamily="2" charset="2"/>
              <a:buChar char="Ø"/>
            </a:pPr>
            <a:r>
              <a:rPr lang="en-US" sz="2400" dirty="0"/>
              <a:t>Subs that </a:t>
            </a:r>
            <a:r>
              <a:rPr lang="en-US" sz="2400" b="1" dirty="0">
                <a:solidFill>
                  <a:srgbClr val="7030A0"/>
                </a:solidFill>
              </a:rPr>
              <a:t>Dissociate into ions </a:t>
            </a:r>
            <a:r>
              <a:rPr lang="en-US" sz="2400" dirty="0"/>
              <a:t>when dissolved in water.</a:t>
            </a:r>
          </a:p>
          <a:p>
            <a:pPr marL="0" indent="0">
              <a:buNone/>
            </a:pPr>
            <a:r>
              <a:rPr lang="en-US" sz="2400" dirty="0"/>
              <a:t> </a:t>
            </a:r>
          </a:p>
          <a:p>
            <a:r>
              <a:rPr lang="en-US" sz="2400" b="1" dirty="0">
                <a:solidFill>
                  <a:srgbClr val="0070C0"/>
                </a:solidFill>
              </a:rPr>
              <a:t>Colloids</a:t>
            </a:r>
          </a:p>
          <a:p>
            <a:pPr>
              <a:buFont typeface="Wingdings" panose="05000000000000000000" pitchFamily="2" charset="2"/>
              <a:buChar char="Ø"/>
            </a:pPr>
            <a:r>
              <a:rPr lang="en-US" sz="2400" dirty="0"/>
              <a:t>Greek : glue-like</a:t>
            </a:r>
          </a:p>
          <a:p>
            <a:pPr>
              <a:buFont typeface="Wingdings" panose="05000000000000000000" pitchFamily="2" charset="2"/>
              <a:buChar char="Ø"/>
            </a:pPr>
            <a:r>
              <a:rPr lang="en-US" sz="2400" dirty="0"/>
              <a:t>Substances that are </a:t>
            </a:r>
            <a:r>
              <a:rPr lang="en-US" sz="2400" b="1" dirty="0">
                <a:solidFill>
                  <a:srgbClr val="7030A0"/>
                </a:solidFill>
              </a:rPr>
              <a:t>retained by the Semi-Permeable Membrane</a:t>
            </a:r>
            <a:r>
              <a:rPr lang="en-US" sz="2400" dirty="0"/>
              <a:t>, e.g. Gum, Gelatin, </a:t>
            </a:r>
            <a:r>
              <a:rPr lang="en-US" sz="2400" b="1" dirty="0">
                <a:solidFill>
                  <a:srgbClr val="C00000"/>
                </a:solidFill>
              </a:rPr>
              <a:t>Albumin</a:t>
            </a:r>
            <a:r>
              <a:rPr lang="en-US" sz="2400" dirty="0"/>
              <a:t>.</a:t>
            </a:r>
          </a:p>
          <a:p>
            <a:pPr>
              <a:buFont typeface="Wingdings" panose="05000000000000000000" pitchFamily="2" charset="2"/>
              <a:buChar char="Ø"/>
            </a:pPr>
            <a:r>
              <a:rPr lang="en-US" sz="2400" dirty="0"/>
              <a:t>Subs that </a:t>
            </a:r>
            <a:r>
              <a:rPr lang="en-US" sz="2400" b="1" dirty="0">
                <a:solidFill>
                  <a:srgbClr val="7030A0"/>
                </a:solidFill>
              </a:rPr>
              <a:t>DO NOT Dissociate into ions </a:t>
            </a:r>
            <a:r>
              <a:rPr lang="en-US" sz="2400" dirty="0"/>
              <a:t>when dissolved in water</a:t>
            </a:r>
          </a:p>
          <a:p>
            <a:pPr marL="0" indent="0">
              <a:buNone/>
            </a:pPr>
            <a:endParaRPr lang="en-US" sz="2400" dirty="0"/>
          </a:p>
          <a:p>
            <a:r>
              <a:rPr lang="en-US" sz="2400" b="1" dirty="0">
                <a:solidFill>
                  <a:srgbClr val="0070C0"/>
                </a:solidFill>
              </a:rPr>
              <a:t>Colloidal State </a:t>
            </a:r>
            <a:r>
              <a:rPr lang="en-US" sz="2400" dirty="0">
                <a:solidFill>
                  <a:srgbClr val="0070C0"/>
                </a:solidFill>
              </a:rPr>
              <a:t> </a:t>
            </a:r>
            <a:r>
              <a:rPr lang="en-US" sz="2400" dirty="0"/>
              <a:t>Characterized by the particle size of </a:t>
            </a:r>
            <a:r>
              <a:rPr lang="en-US" sz="2400" b="1" dirty="0">
                <a:solidFill>
                  <a:srgbClr val="C00000"/>
                </a:solidFill>
              </a:rPr>
              <a:t>1 to 100 nm</a:t>
            </a:r>
            <a:r>
              <a:rPr lang="en-US" sz="2400" dirty="0"/>
              <a:t>.</a:t>
            </a:r>
          </a:p>
          <a:p>
            <a:pPr>
              <a:buFont typeface="Wingdings" panose="05000000000000000000" pitchFamily="2" charset="2"/>
              <a:buChar char="Ø"/>
            </a:pPr>
            <a:r>
              <a:rPr lang="en-US" sz="2400" dirty="0"/>
              <a:t>When particle size is </a:t>
            </a:r>
            <a:r>
              <a:rPr lang="en-US" sz="2400" b="1" dirty="0">
                <a:solidFill>
                  <a:srgbClr val="7030A0"/>
                </a:solidFill>
              </a:rPr>
              <a:t>&lt; 1nm</a:t>
            </a:r>
            <a:r>
              <a:rPr lang="en-US" sz="2400" dirty="0"/>
              <a:t>, it is a </a:t>
            </a:r>
            <a:r>
              <a:rPr lang="en-US" sz="2400" b="1" dirty="0">
                <a:solidFill>
                  <a:srgbClr val="C00000"/>
                </a:solidFill>
              </a:rPr>
              <a:t>True Solution</a:t>
            </a:r>
            <a:r>
              <a:rPr lang="en-US" sz="2400" dirty="0"/>
              <a:t>.</a:t>
            </a:r>
          </a:p>
          <a:p>
            <a:pPr>
              <a:buFont typeface="Wingdings" panose="05000000000000000000" pitchFamily="2" charset="2"/>
              <a:buChar char="Ø"/>
            </a:pPr>
            <a:r>
              <a:rPr lang="en-US" sz="2400" dirty="0"/>
              <a:t>When particle size is </a:t>
            </a:r>
            <a:r>
              <a:rPr lang="en-US" sz="2400" b="1" dirty="0">
                <a:solidFill>
                  <a:srgbClr val="7030A0"/>
                </a:solidFill>
              </a:rPr>
              <a:t>&gt; 100nm</a:t>
            </a:r>
            <a:r>
              <a:rPr lang="en-US" sz="2400" dirty="0"/>
              <a:t>, the matter exists as a </a:t>
            </a:r>
            <a:r>
              <a:rPr lang="en-US" sz="2400" b="1" dirty="0">
                <a:solidFill>
                  <a:srgbClr val="C00000"/>
                </a:solidFill>
              </a:rPr>
              <a:t>Precipitate</a:t>
            </a:r>
            <a:r>
              <a:rPr lang="en-US" sz="2400" dirty="0"/>
              <a:t>.</a:t>
            </a:r>
          </a:p>
          <a:p>
            <a:pPr>
              <a:buFont typeface="Wingdings" panose="05000000000000000000" pitchFamily="2" charset="2"/>
              <a:buChar char="Ø"/>
            </a:pPr>
            <a:r>
              <a:rPr lang="en-US" sz="2400" dirty="0"/>
              <a:t>Thus the </a:t>
            </a:r>
            <a:r>
              <a:rPr lang="en-US" sz="2400" b="1" dirty="0">
                <a:solidFill>
                  <a:srgbClr val="C00000"/>
                </a:solidFill>
              </a:rPr>
              <a:t>Colloidal State </a:t>
            </a:r>
            <a:r>
              <a:rPr lang="en-US" sz="2400" dirty="0"/>
              <a:t>is an </a:t>
            </a:r>
            <a:r>
              <a:rPr lang="en-US" sz="2400" b="1" dirty="0">
                <a:solidFill>
                  <a:srgbClr val="0070C0"/>
                </a:solidFill>
              </a:rPr>
              <a:t>Intermediate</a:t>
            </a:r>
            <a:r>
              <a:rPr lang="en-US" sz="2400" dirty="0"/>
              <a:t> between </a:t>
            </a:r>
            <a:r>
              <a:rPr lang="en-US" sz="2400" b="1" dirty="0"/>
              <a:t>True Solution</a:t>
            </a:r>
            <a:r>
              <a:rPr lang="en-US" sz="2400" dirty="0"/>
              <a:t> and </a:t>
            </a:r>
            <a:r>
              <a:rPr lang="en-US" sz="2400" b="1" dirty="0"/>
              <a:t>Precipitate</a:t>
            </a:r>
          </a:p>
        </p:txBody>
      </p:sp>
      <p:sp>
        <p:nvSpPr>
          <p:cNvPr id="2" name="Footer Placeholder 1">
            <a:extLst>
              <a:ext uri="{FF2B5EF4-FFF2-40B4-BE49-F238E27FC236}">
                <a16:creationId xmlns:a16="http://schemas.microsoft.com/office/drawing/2014/main" xmlns="" id="{F19C03F7-1C1D-1B14-9732-4B0DA66C6295}"/>
              </a:ext>
            </a:extLst>
          </p:cNvPr>
          <p:cNvSpPr>
            <a:spLocks noGrp="1"/>
          </p:cNvSpPr>
          <p:nvPr>
            <p:ph type="ftr" sz="quarter" idx="11"/>
          </p:nvPr>
        </p:nvSpPr>
        <p:spPr>
          <a:xfrm>
            <a:off x="6838950" y="6356351"/>
            <a:ext cx="1466850" cy="365125"/>
          </a:xfrm>
        </p:spPr>
        <p:txBody>
          <a:bodyPr/>
          <a:lstStyle/>
          <a:p>
            <a:pPr>
              <a:defRPr/>
            </a:pPr>
            <a:r>
              <a:rPr lang="en-US" sz="1600" dirty="0"/>
              <a:t>Core Concept</a:t>
            </a:r>
          </a:p>
        </p:txBody>
      </p:sp>
      <p:sp>
        <p:nvSpPr>
          <p:cNvPr id="3" name="Slide Number Placeholder 2">
            <a:extLst>
              <a:ext uri="{FF2B5EF4-FFF2-40B4-BE49-F238E27FC236}">
                <a16:creationId xmlns:a16="http://schemas.microsoft.com/office/drawing/2014/main" xmlns="" id="{803B18BA-1509-ECA8-19EA-490B794C36F0}"/>
              </a:ext>
            </a:extLst>
          </p:cNvPr>
          <p:cNvSpPr>
            <a:spLocks noGrp="1"/>
          </p:cNvSpPr>
          <p:nvPr>
            <p:ph type="sldNum" sz="quarter" idx="12"/>
          </p:nvPr>
        </p:nvSpPr>
        <p:spPr/>
        <p:txBody>
          <a:bodyPr/>
          <a:lstStyle/>
          <a:p>
            <a:pPr>
              <a:defRPr/>
            </a:pPr>
            <a:fld id="{BDA394D7-9785-4BE5-AFD5-4F918A689025}" type="slidenum">
              <a:rPr lang="en-US" smtClean="0"/>
              <a:pPr>
                <a:defRPr/>
              </a:pPr>
              <a:t>15</a:t>
            </a:fld>
            <a:endParaRPr lang="en-US"/>
          </a:p>
        </p:txBody>
      </p:sp>
    </p:spTree>
    <p:extLst>
      <p:ext uri="{BB962C8B-B14F-4D97-AF65-F5344CB8AC3E}">
        <p14:creationId xmlns:p14="http://schemas.microsoft.com/office/powerpoint/2010/main" val="3787345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620A2AE-0977-E972-50C4-401715F54669}"/>
              </a:ext>
            </a:extLst>
          </p:cNvPr>
          <p:cNvSpPr>
            <a:spLocks noGrp="1"/>
          </p:cNvSpPr>
          <p:nvPr>
            <p:ph type="title"/>
          </p:nvPr>
        </p:nvSpPr>
        <p:spPr>
          <a:xfrm>
            <a:off x="2743200" y="365127"/>
            <a:ext cx="3657600" cy="701674"/>
          </a:xfrm>
        </p:spPr>
        <p:txBody>
          <a:bodyPr>
            <a:normAutofit/>
          </a:bodyPr>
          <a:lstStyle/>
          <a:p>
            <a:r>
              <a:rPr lang="en-US" sz="4000" b="1" dirty="0">
                <a:latin typeface="+mn-lt"/>
              </a:rPr>
              <a:t>Colloidal State</a:t>
            </a:r>
            <a:endParaRPr lang="en-US" sz="3600" dirty="0"/>
          </a:p>
        </p:txBody>
      </p:sp>
      <p:sp>
        <p:nvSpPr>
          <p:cNvPr id="6" name="Content Placeholder 5">
            <a:extLst>
              <a:ext uri="{FF2B5EF4-FFF2-40B4-BE49-F238E27FC236}">
                <a16:creationId xmlns:a16="http://schemas.microsoft.com/office/drawing/2014/main" xmlns="" id="{74956A0A-007D-DF47-224C-D49DAD83047E}"/>
              </a:ext>
            </a:extLst>
          </p:cNvPr>
          <p:cNvSpPr>
            <a:spLocks noGrp="1"/>
          </p:cNvSpPr>
          <p:nvPr>
            <p:ph idx="1"/>
          </p:nvPr>
        </p:nvSpPr>
        <p:spPr>
          <a:xfrm>
            <a:off x="457200" y="1219200"/>
            <a:ext cx="8058150" cy="4957763"/>
          </a:xfrm>
        </p:spPr>
        <p:txBody>
          <a:bodyPr>
            <a:normAutofit/>
          </a:bodyPr>
          <a:lstStyle/>
          <a:p>
            <a:r>
              <a:rPr lang="en-US" sz="2400" b="1" dirty="0">
                <a:solidFill>
                  <a:srgbClr val="0070C0"/>
                </a:solidFill>
              </a:rPr>
              <a:t>Phases of Colloids </a:t>
            </a:r>
          </a:p>
          <a:p>
            <a:pPr>
              <a:buFont typeface="Wingdings" panose="05000000000000000000" pitchFamily="2" charset="2"/>
              <a:buChar char="Ø"/>
            </a:pPr>
            <a:r>
              <a:rPr lang="en-US" sz="2400" b="1" dirty="0">
                <a:solidFill>
                  <a:srgbClr val="7030A0"/>
                </a:solidFill>
              </a:rPr>
              <a:t>Dispersed Phase </a:t>
            </a:r>
            <a:r>
              <a:rPr lang="en-US" sz="2400" b="1" dirty="0">
                <a:solidFill>
                  <a:srgbClr val="7030A0"/>
                </a:solidFill>
                <a:sym typeface="Wingdings" panose="05000000000000000000" pitchFamily="2" charset="2"/>
              </a:rPr>
              <a:t> </a:t>
            </a:r>
            <a:r>
              <a:rPr lang="en-US" sz="2400" dirty="0"/>
              <a:t>Internal phase – </a:t>
            </a:r>
            <a:r>
              <a:rPr lang="en-US" sz="2400" b="1" dirty="0">
                <a:solidFill>
                  <a:srgbClr val="C00000"/>
                </a:solidFill>
              </a:rPr>
              <a:t>Colloidal Particles </a:t>
            </a:r>
          </a:p>
          <a:p>
            <a:pPr>
              <a:buFont typeface="Wingdings" panose="05000000000000000000" pitchFamily="2" charset="2"/>
              <a:buChar char="Ø"/>
            </a:pPr>
            <a:r>
              <a:rPr lang="en-US" sz="2400" b="1" dirty="0">
                <a:solidFill>
                  <a:srgbClr val="7030A0"/>
                </a:solidFill>
              </a:rPr>
              <a:t>Dispersion Medium </a:t>
            </a:r>
            <a:r>
              <a:rPr lang="en-US" sz="2400" b="1" dirty="0">
                <a:solidFill>
                  <a:srgbClr val="7030A0"/>
                </a:solidFill>
                <a:sym typeface="Wingdings" panose="05000000000000000000" pitchFamily="2" charset="2"/>
              </a:rPr>
              <a:t> </a:t>
            </a:r>
            <a:r>
              <a:rPr lang="en-US" sz="2400" dirty="0"/>
              <a:t>External phase – </a:t>
            </a:r>
            <a:r>
              <a:rPr lang="en-US" sz="2400" b="1" dirty="0">
                <a:solidFill>
                  <a:srgbClr val="C00000"/>
                </a:solidFill>
              </a:rPr>
              <a:t>Medium</a:t>
            </a:r>
            <a:r>
              <a:rPr lang="en-US" sz="2400" dirty="0"/>
              <a:t> in which colloidal particles are suspended  </a:t>
            </a:r>
          </a:p>
          <a:p>
            <a:endParaRPr lang="en-US" sz="2400" dirty="0"/>
          </a:p>
          <a:p>
            <a:r>
              <a:rPr lang="en-US" sz="2400" b="1" dirty="0">
                <a:solidFill>
                  <a:srgbClr val="0070C0"/>
                </a:solidFill>
              </a:rPr>
              <a:t>Classification of Colloids</a:t>
            </a:r>
            <a:r>
              <a:rPr lang="en-US" sz="2400" b="1" dirty="0"/>
              <a:t> </a:t>
            </a:r>
          </a:p>
          <a:p>
            <a:pPr>
              <a:buFont typeface="Wingdings" panose="05000000000000000000" pitchFamily="2" charset="2"/>
              <a:buChar char="Ø"/>
            </a:pPr>
            <a:r>
              <a:rPr lang="en-US" sz="2400" b="1" dirty="0">
                <a:solidFill>
                  <a:srgbClr val="7030A0"/>
                </a:solidFill>
              </a:rPr>
              <a:t>Lyophobic</a:t>
            </a:r>
            <a:r>
              <a:rPr lang="en-US" sz="2400" dirty="0"/>
              <a:t> (Greek: </a:t>
            </a:r>
            <a:r>
              <a:rPr lang="en-US" sz="2400" b="1" dirty="0"/>
              <a:t>Solvent-Hating</a:t>
            </a:r>
            <a:r>
              <a:rPr lang="en-US" sz="2400" dirty="0"/>
              <a:t>): No affinity towards dispersion medium. (Hydrophobic, when water is the solvent) </a:t>
            </a:r>
            <a:r>
              <a:rPr lang="en-US" sz="2400" dirty="0" err="1"/>
              <a:t>e.g</a:t>
            </a:r>
            <a:r>
              <a:rPr lang="en-US" sz="2400" dirty="0"/>
              <a:t>, </a:t>
            </a:r>
            <a:r>
              <a:rPr lang="en-US" sz="2400" b="1" dirty="0">
                <a:solidFill>
                  <a:srgbClr val="C00000"/>
                </a:solidFill>
              </a:rPr>
              <a:t>Unconjugated Bilirubin</a:t>
            </a:r>
            <a:r>
              <a:rPr lang="en-US" sz="2400" dirty="0"/>
              <a:t>.</a:t>
            </a:r>
          </a:p>
          <a:p>
            <a:pPr>
              <a:buFont typeface="Wingdings" panose="05000000000000000000" pitchFamily="2" charset="2"/>
              <a:buChar char="Ø"/>
            </a:pPr>
            <a:r>
              <a:rPr lang="en-US" sz="2400" b="1" dirty="0">
                <a:solidFill>
                  <a:srgbClr val="7030A0"/>
                </a:solidFill>
              </a:rPr>
              <a:t> Lyophilic</a:t>
            </a:r>
            <a:r>
              <a:rPr lang="en-US" sz="2400" dirty="0"/>
              <a:t> (Greek: </a:t>
            </a:r>
            <a:r>
              <a:rPr lang="en-US" sz="2400" b="1" dirty="0"/>
              <a:t>Solvent-Loving</a:t>
            </a:r>
            <a:r>
              <a:rPr lang="en-US" sz="2400" dirty="0"/>
              <a:t>): distinct affinity towards dispersion medium. (Hydrophilic, when the solvent is water) </a:t>
            </a:r>
            <a:r>
              <a:rPr lang="en-US" sz="2400" dirty="0" err="1"/>
              <a:t>e.g</a:t>
            </a:r>
            <a:r>
              <a:rPr lang="en-US" sz="2400" dirty="0"/>
              <a:t>, </a:t>
            </a:r>
            <a:r>
              <a:rPr lang="en-US" sz="2400" b="1" dirty="0">
                <a:solidFill>
                  <a:srgbClr val="C00000"/>
                </a:solidFill>
              </a:rPr>
              <a:t>Protein</a:t>
            </a:r>
            <a:r>
              <a:rPr lang="en-US" sz="2400" dirty="0"/>
              <a:t> &amp; </a:t>
            </a:r>
            <a:r>
              <a:rPr lang="en-US" sz="2400" b="1" dirty="0">
                <a:solidFill>
                  <a:srgbClr val="C00000"/>
                </a:solidFill>
              </a:rPr>
              <a:t>Bile Salts</a:t>
            </a:r>
            <a:r>
              <a:rPr lang="en-US" sz="2400" dirty="0"/>
              <a:t>.</a:t>
            </a:r>
          </a:p>
        </p:txBody>
      </p:sp>
      <p:sp>
        <p:nvSpPr>
          <p:cNvPr id="2" name="Footer Placeholder 1">
            <a:extLst>
              <a:ext uri="{FF2B5EF4-FFF2-40B4-BE49-F238E27FC236}">
                <a16:creationId xmlns:a16="http://schemas.microsoft.com/office/drawing/2014/main" xmlns="" id="{EE685401-928F-20F6-3FF4-ABD8792B6AAC}"/>
              </a:ext>
            </a:extLst>
          </p:cNvPr>
          <p:cNvSpPr>
            <a:spLocks noGrp="1"/>
          </p:cNvSpPr>
          <p:nvPr>
            <p:ph type="ftr" sz="quarter" idx="11"/>
          </p:nvPr>
        </p:nvSpPr>
        <p:spPr>
          <a:xfrm>
            <a:off x="6991350" y="6356351"/>
            <a:ext cx="1314450" cy="365125"/>
          </a:xfrm>
        </p:spPr>
        <p:txBody>
          <a:bodyPr/>
          <a:lstStyle/>
          <a:p>
            <a:pPr>
              <a:defRPr/>
            </a:pPr>
            <a:r>
              <a:rPr lang="en-US" sz="1600" dirty="0"/>
              <a:t>Core Concept</a:t>
            </a:r>
          </a:p>
        </p:txBody>
      </p:sp>
      <p:sp>
        <p:nvSpPr>
          <p:cNvPr id="4" name="Slide Number Placeholder 3">
            <a:extLst>
              <a:ext uri="{FF2B5EF4-FFF2-40B4-BE49-F238E27FC236}">
                <a16:creationId xmlns:a16="http://schemas.microsoft.com/office/drawing/2014/main" xmlns="" id="{0755E2D1-860C-3B2B-E790-7107C7EE07A5}"/>
              </a:ext>
            </a:extLst>
          </p:cNvPr>
          <p:cNvSpPr>
            <a:spLocks noGrp="1"/>
          </p:cNvSpPr>
          <p:nvPr>
            <p:ph type="sldNum" sz="quarter" idx="12"/>
          </p:nvPr>
        </p:nvSpPr>
        <p:spPr>
          <a:xfrm>
            <a:off x="8248650" y="6356351"/>
            <a:ext cx="361950" cy="365125"/>
          </a:xfrm>
        </p:spPr>
        <p:txBody>
          <a:bodyPr/>
          <a:lstStyle/>
          <a:p>
            <a:pPr>
              <a:defRPr/>
            </a:pPr>
            <a:fld id="{BDA394D7-9785-4BE5-AFD5-4F918A689025}" type="slidenum">
              <a:rPr lang="en-US" smtClean="0"/>
              <a:pPr>
                <a:defRPr/>
              </a:pPr>
              <a:t>16</a:t>
            </a:fld>
            <a:endParaRPr lang="en-US" dirty="0"/>
          </a:p>
        </p:txBody>
      </p:sp>
    </p:spTree>
    <p:extLst>
      <p:ext uri="{BB962C8B-B14F-4D97-AF65-F5344CB8AC3E}">
        <p14:creationId xmlns:p14="http://schemas.microsoft.com/office/powerpoint/2010/main" val="1125810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592F6E-1A91-A470-0BE9-504993A6EAD5}"/>
              </a:ext>
            </a:extLst>
          </p:cNvPr>
          <p:cNvSpPr>
            <a:spLocks noGrp="1"/>
          </p:cNvSpPr>
          <p:nvPr>
            <p:ph type="title"/>
          </p:nvPr>
        </p:nvSpPr>
        <p:spPr>
          <a:xfrm>
            <a:off x="2057400" y="304800"/>
            <a:ext cx="4649868" cy="777873"/>
          </a:xfrm>
        </p:spPr>
        <p:txBody>
          <a:bodyPr>
            <a:normAutofit/>
          </a:bodyPr>
          <a:lstStyle/>
          <a:p>
            <a:r>
              <a:rPr lang="en-US" sz="4000" b="1" dirty="0">
                <a:latin typeface="+mn-lt"/>
              </a:rPr>
              <a:t> Oncotic Pressure</a:t>
            </a:r>
            <a:endParaRPr lang="en-US" sz="3600" dirty="0"/>
          </a:p>
        </p:txBody>
      </p:sp>
      <p:sp>
        <p:nvSpPr>
          <p:cNvPr id="3" name="Content Placeholder 2">
            <a:extLst>
              <a:ext uri="{FF2B5EF4-FFF2-40B4-BE49-F238E27FC236}">
                <a16:creationId xmlns:a16="http://schemas.microsoft.com/office/drawing/2014/main" xmlns="" id="{57F86AE6-5BD1-4087-76D5-9780ACB496BB}"/>
              </a:ext>
            </a:extLst>
          </p:cNvPr>
          <p:cNvSpPr>
            <a:spLocks noGrp="1"/>
          </p:cNvSpPr>
          <p:nvPr>
            <p:ph sz="half" idx="1"/>
          </p:nvPr>
        </p:nvSpPr>
        <p:spPr>
          <a:xfrm>
            <a:off x="0" y="968934"/>
            <a:ext cx="4649868" cy="5736666"/>
          </a:xfrm>
        </p:spPr>
        <p:txBody>
          <a:bodyPr>
            <a:normAutofit fontScale="92500" lnSpcReduction="10000"/>
          </a:bodyPr>
          <a:lstStyle/>
          <a:p>
            <a:r>
              <a:rPr lang="en-US" sz="2400" dirty="0"/>
              <a:t>Chief colloids of plasma - </a:t>
            </a:r>
            <a:r>
              <a:rPr lang="en-US" sz="2400" b="1" dirty="0">
                <a:solidFill>
                  <a:srgbClr val="0070C0"/>
                </a:solidFill>
              </a:rPr>
              <a:t>Plasma Proteins </a:t>
            </a:r>
            <a:r>
              <a:rPr lang="en-US" sz="2400" dirty="0"/>
              <a:t>form a colloidal solution.</a:t>
            </a:r>
          </a:p>
          <a:p>
            <a:pPr marL="0" indent="0">
              <a:buNone/>
            </a:pPr>
            <a:endParaRPr lang="en-US" sz="2400" b="1" dirty="0"/>
          </a:p>
          <a:p>
            <a:r>
              <a:rPr lang="en-US" sz="2400" b="1" dirty="0">
                <a:solidFill>
                  <a:srgbClr val="0070C0"/>
                </a:solidFill>
              </a:rPr>
              <a:t>Oncotic Pressure OR Colloid Osmotic Pressure</a:t>
            </a:r>
            <a:r>
              <a:rPr lang="en-US" sz="2400" dirty="0"/>
              <a:t> - </a:t>
            </a:r>
            <a:r>
              <a:rPr lang="en-US" sz="2400" b="1" dirty="0">
                <a:solidFill>
                  <a:srgbClr val="C00000"/>
                </a:solidFill>
              </a:rPr>
              <a:t>Osmotic Pressure exerted by Plasma Proteins</a:t>
            </a:r>
            <a:r>
              <a:rPr lang="en-US" sz="2400" dirty="0"/>
              <a:t>, notably </a:t>
            </a:r>
            <a:r>
              <a:rPr lang="en-US" sz="2400" b="1" dirty="0"/>
              <a:t>Albumin</a:t>
            </a:r>
            <a:r>
              <a:rPr lang="en-US" sz="2400" dirty="0"/>
              <a:t>, in a blood vessel’s plasma.</a:t>
            </a:r>
            <a:endParaRPr lang="en-US" sz="2400" b="1" dirty="0">
              <a:solidFill>
                <a:srgbClr val="0070C0"/>
              </a:solidFill>
            </a:endParaRPr>
          </a:p>
          <a:p>
            <a:pPr marL="0" indent="0">
              <a:buNone/>
            </a:pPr>
            <a:endParaRPr lang="en-US" sz="2400" b="1" dirty="0"/>
          </a:p>
          <a:p>
            <a:r>
              <a:rPr lang="en-US" sz="2400" b="1" dirty="0">
                <a:solidFill>
                  <a:srgbClr val="0070C0"/>
                </a:solidFill>
              </a:rPr>
              <a:t>25-30 mm Hg - </a:t>
            </a:r>
            <a:r>
              <a:rPr lang="en-US" sz="2400" dirty="0"/>
              <a:t>negligible compared to that of  Plasma Crystalloids (about 5000 mm Hg).</a:t>
            </a:r>
          </a:p>
          <a:p>
            <a:endParaRPr lang="en-US" sz="2400" dirty="0"/>
          </a:p>
          <a:p>
            <a:r>
              <a:rPr lang="en-US" sz="2400" dirty="0"/>
              <a:t>The </a:t>
            </a:r>
            <a:r>
              <a:rPr lang="en-US" sz="2400" b="1" dirty="0">
                <a:solidFill>
                  <a:srgbClr val="0070C0"/>
                </a:solidFill>
              </a:rPr>
              <a:t>Main Force that usually tends to </a:t>
            </a:r>
            <a:r>
              <a:rPr lang="en-US" sz="2400" b="1" u="sng" dirty="0"/>
              <a:t>Pull</a:t>
            </a:r>
            <a:r>
              <a:rPr lang="en-US" sz="2400" b="1" dirty="0">
                <a:solidFill>
                  <a:srgbClr val="0070C0"/>
                </a:solidFill>
              </a:rPr>
              <a:t> water into the  circulatory system </a:t>
            </a:r>
            <a:endParaRPr lang="en-US" sz="2400" b="1" dirty="0"/>
          </a:p>
          <a:p>
            <a:endParaRPr lang="en-US" sz="2400" b="1" dirty="0">
              <a:solidFill>
                <a:srgbClr val="0070C0"/>
              </a:solidFill>
            </a:endParaRPr>
          </a:p>
          <a:p>
            <a:r>
              <a:rPr lang="en-US" sz="2400" b="1" dirty="0">
                <a:solidFill>
                  <a:srgbClr val="0070C0"/>
                </a:solidFill>
              </a:rPr>
              <a:t>Opposing force </a:t>
            </a:r>
            <a:r>
              <a:rPr lang="en-US" sz="2400" dirty="0"/>
              <a:t>to </a:t>
            </a:r>
            <a:r>
              <a:rPr lang="en-US" sz="2400" b="1" dirty="0"/>
              <a:t>Hydrostatic pressure</a:t>
            </a:r>
            <a:r>
              <a:rPr lang="en-US" sz="2400" b="1" dirty="0">
                <a:solidFill>
                  <a:srgbClr val="0070C0"/>
                </a:solidFill>
              </a:rPr>
              <a:t>.</a:t>
            </a:r>
          </a:p>
          <a:p>
            <a:endParaRPr lang="en-US" sz="2400" b="1" dirty="0"/>
          </a:p>
          <a:p>
            <a:endParaRPr lang="en-US" dirty="0"/>
          </a:p>
        </p:txBody>
      </p:sp>
      <p:pic>
        <p:nvPicPr>
          <p:cNvPr id="5" name="Picture 14" descr="Starling Forces | Oncotic pressure, Osmotic pressure, Medical field">
            <a:extLst>
              <a:ext uri="{FF2B5EF4-FFF2-40B4-BE49-F238E27FC236}">
                <a16:creationId xmlns:a16="http://schemas.microsoft.com/office/drawing/2014/main" xmlns="" id="{955FBBAF-F7DD-1DE0-108A-056CC826AEE4}"/>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494131" y="1371600"/>
            <a:ext cx="4649869" cy="451746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xmlns="" id="{03D12D91-1027-2853-420E-D7797AD11AD0}"/>
              </a:ext>
            </a:extLst>
          </p:cNvPr>
          <p:cNvSpPr>
            <a:spLocks noGrp="1"/>
          </p:cNvSpPr>
          <p:nvPr>
            <p:ph type="ftr" sz="quarter" idx="11"/>
          </p:nvPr>
        </p:nvSpPr>
        <p:spPr>
          <a:xfrm>
            <a:off x="6838950" y="6356351"/>
            <a:ext cx="1543050" cy="365125"/>
          </a:xfrm>
        </p:spPr>
        <p:txBody>
          <a:bodyPr/>
          <a:lstStyle/>
          <a:p>
            <a:pPr>
              <a:defRPr/>
            </a:pPr>
            <a:r>
              <a:rPr lang="en-US" sz="1600" dirty="0"/>
              <a:t>Core Concept</a:t>
            </a:r>
          </a:p>
        </p:txBody>
      </p:sp>
      <p:sp>
        <p:nvSpPr>
          <p:cNvPr id="6" name="Slide Number Placeholder 5">
            <a:extLst>
              <a:ext uri="{FF2B5EF4-FFF2-40B4-BE49-F238E27FC236}">
                <a16:creationId xmlns:a16="http://schemas.microsoft.com/office/drawing/2014/main" xmlns="" id="{419CE36F-BAF5-FFF5-03CB-FF3ED2511230}"/>
              </a:ext>
            </a:extLst>
          </p:cNvPr>
          <p:cNvSpPr>
            <a:spLocks noGrp="1"/>
          </p:cNvSpPr>
          <p:nvPr>
            <p:ph type="sldNum" sz="quarter" idx="12"/>
          </p:nvPr>
        </p:nvSpPr>
        <p:spPr/>
        <p:txBody>
          <a:bodyPr/>
          <a:lstStyle/>
          <a:p>
            <a:pPr>
              <a:defRPr/>
            </a:pPr>
            <a:fld id="{7A259807-4E02-4090-954C-8862AE38006D}" type="slidenum">
              <a:rPr lang="en-US" smtClean="0"/>
              <a:pPr>
                <a:defRPr/>
              </a:pPr>
              <a:t>17</a:t>
            </a:fld>
            <a:endParaRPr lang="en-US"/>
          </a:p>
        </p:txBody>
      </p:sp>
    </p:spTree>
    <p:extLst>
      <p:ext uri="{BB962C8B-B14F-4D97-AF65-F5344CB8AC3E}">
        <p14:creationId xmlns:p14="http://schemas.microsoft.com/office/powerpoint/2010/main" val="3328837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096E464-2EAF-D27D-0F12-D1A7C4D1AA9B}"/>
              </a:ext>
            </a:extLst>
          </p:cNvPr>
          <p:cNvSpPr txBox="1">
            <a:spLocks/>
          </p:cNvSpPr>
          <p:nvPr/>
        </p:nvSpPr>
        <p:spPr>
          <a:xfrm>
            <a:off x="304800" y="381000"/>
            <a:ext cx="8686800" cy="838200"/>
          </a:xfrm>
          <a:prstGeom prst="rect">
            <a:avLst/>
          </a:prstGeom>
        </p:spPr>
        <p:txBody>
          <a:bodyPr vert="horz" lIns="91440" tIns="45720" rIns="91440" bIns="45720" rtlCol="0" anchor="ct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000" b="1" dirty="0">
                <a:latin typeface="+mn-lt"/>
              </a:rPr>
              <a:t>Osmotic Pressure &amp; Hydrostatic Pressure</a:t>
            </a:r>
          </a:p>
        </p:txBody>
      </p:sp>
      <p:sp>
        <p:nvSpPr>
          <p:cNvPr id="5" name="Content Placeholder 2">
            <a:extLst>
              <a:ext uri="{FF2B5EF4-FFF2-40B4-BE49-F238E27FC236}">
                <a16:creationId xmlns:a16="http://schemas.microsoft.com/office/drawing/2014/main" xmlns="" id="{C41695A1-A80D-896E-32E2-715A6F9AFBF6}"/>
              </a:ext>
            </a:extLst>
          </p:cNvPr>
          <p:cNvSpPr txBox="1">
            <a:spLocks/>
          </p:cNvSpPr>
          <p:nvPr/>
        </p:nvSpPr>
        <p:spPr>
          <a:xfrm>
            <a:off x="138111" y="1219200"/>
            <a:ext cx="4586289" cy="1599933"/>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Ø"/>
            </a:pPr>
            <a:r>
              <a:rPr lang="en-US" sz="2400" b="1" dirty="0">
                <a:solidFill>
                  <a:srgbClr val="0070C0"/>
                </a:solidFill>
              </a:rPr>
              <a:t>Hydrostatic Pressure</a:t>
            </a:r>
            <a:r>
              <a:rPr lang="en-US" sz="2400" dirty="0">
                <a:solidFill>
                  <a:srgbClr val="0070C0"/>
                </a:solidFill>
              </a:rPr>
              <a:t>  </a:t>
            </a:r>
            <a:r>
              <a:rPr lang="en-US" sz="2400" dirty="0"/>
              <a:t>- </a:t>
            </a:r>
          </a:p>
          <a:p>
            <a:r>
              <a:rPr lang="en-US" sz="2400" dirty="0"/>
              <a:t>Pressure of any </a:t>
            </a:r>
            <a:r>
              <a:rPr lang="en-US" sz="2400" b="1" dirty="0"/>
              <a:t>fluid enclosed </a:t>
            </a:r>
            <a:r>
              <a:rPr lang="en-US" sz="2400" dirty="0"/>
              <a:t>in a space</a:t>
            </a:r>
          </a:p>
          <a:p>
            <a:r>
              <a:rPr lang="en-US" sz="2400" dirty="0"/>
              <a:t>It forces fluid out of the solution.</a:t>
            </a:r>
          </a:p>
          <a:p>
            <a:pPr marL="0" indent="0">
              <a:buNone/>
            </a:pPr>
            <a:endParaRPr lang="en-US" sz="2400" b="1" dirty="0"/>
          </a:p>
        </p:txBody>
      </p:sp>
      <p:pic>
        <p:nvPicPr>
          <p:cNvPr id="13" name="Content Placeholder 4">
            <a:extLst>
              <a:ext uri="{FF2B5EF4-FFF2-40B4-BE49-F238E27FC236}">
                <a16:creationId xmlns:a16="http://schemas.microsoft.com/office/drawing/2014/main" xmlns="" id="{A8980575-482A-4367-9D68-3E0DD5E0340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3838" t="35096" r="7424" b="19503"/>
          <a:stretch/>
        </p:blipFill>
        <p:spPr>
          <a:xfrm>
            <a:off x="29796" y="2819133"/>
            <a:ext cx="9114203" cy="4038867"/>
          </a:xfrm>
        </p:spPr>
      </p:pic>
      <p:sp>
        <p:nvSpPr>
          <p:cNvPr id="15" name="TextBox 14">
            <a:extLst>
              <a:ext uri="{FF2B5EF4-FFF2-40B4-BE49-F238E27FC236}">
                <a16:creationId xmlns:a16="http://schemas.microsoft.com/office/drawing/2014/main" xmlns="" id="{60C202C3-3EE7-6AC1-88E9-A2D81661CD93}"/>
              </a:ext>
            </a:extLst>
          </p:cNvPr>
          <p:cNvSpPr txBox="1"/>
          <p:nvPr/>
        </p:nvSpPr>
        <p:spPr>
          <a:xfrm>
            <a:off x="4876798" y="1143000"/>
            <a:ext cx="4191002" cy="1200329"/>
          </a:xfrm>
          <a:prstGeom prst="rect">
            <a:avLst/>
          </a:prstGeom>
          <a:noFill/>
        </p:spPr>
        <p:txBody>
          <a:bodyPr wrap="square">
            <a:spAutoFit/>
          </a:bodyPr>
          <a:lstStyle/>
          <a:p>
            <a:pPr>
              <a:buFont typeface="Wingdings" panose="05000000000000000000" pitchFamily="2" charset="2"/>
              <a:buChar char="Ø"/>
            </a:pPr>
            <a:r>
              <a:rPr lang="en-US" sz="2400" b="1" dirty="0">
                <a:solidFill>
                  <a:srgbClr val="0070C0"/>
                </a:solidFill>
              </a:rPr>
              <a:t>Osmotic pressure</a:t>
            </a:r>
            <a:r>
              <a:rPr lang="en-US" sz="2400" dirty="0">
                <a:solidFill>
                  <a:srgbClr val="0070C0"/>
                </a:solidFill>
              </a:rPr>
              <a:t> </a:t>
            </a:r>
          </a:p>
          <a:p>
            <a:pPr marL="342900" indent="-342900">
              <a:buFont typeface="Arial" panose="020B0604020202020204" pitchFamily="34" charset="0"/>
              <a:buChar char="•"/>
            </a:pPr>
            <a:r>
              <a:rPr lang="en-US" sz="2400" dirty="0"/>
              <a:t>Draws fluid back into the solution</a:t>
            </a:r>
          </a:p>
        </p:txBody>
      </p:sp>
      <p:sp>
        <p:nvSpPr>
          <p:cNvPr id="17" name="TextBox 16">
            <a:extLst>
              <a:ext uri="{FF2B5EF4-FFF2-40B4-BE49-F238E27FC236}">
                <a16:creationId xmlns:a16="http://schemas.microsoft.com/office/drawing/2014/main" xmlns="" id="{BDB50F91-BBAE-3408-CEE2-27BAC4FF80FB}"/>
              </a:ext>
            </a:extLst>
          </p:cNvPr>
          <p:cNvSpPr txBox="1"/>
          <p:nvPr/>
        </p:nvSpPr>
        <p:spPr>
          <a:xfrm>
            <a:off x="7448550" y="6626423"/>
            <a:ext cx="1238250" cy="307777"/>
          </a:xfrm>
          <a:prstGeom prst="rect">
            <a:avLst/>
          </a:prstGeom>
          <a:noFill/>
        </p:spPr>
        <p:txBody>
          <a:bodyPr wrap="square">
            <a:spAutoFit/>
          </a:bodyPr>
          <a:lstStyle/>
          <a:p>
            <a:pPr>
              <a:defRPr/>
            </a:pPr>
            <a:r>
              <a:rPr lang="en-US" sz="1400" dirty="0"/>
              <a:t>Core Concept</a:t>
            </a:r>
          </a:p>
        </p:txBody>
      </p:sp>
      <p:sp>
        <p:nvSpPr>
          <p:cNvPr id="22" name="TextBox 21">
            <a:extLst>
              <a:ext uri="{FF2B5EF4-FFF2-40B4-BE49-F238E27FC236}">
                <a16:creationId xmlns:a16="http://schemas.microsoft.com/office/drawing/2014/main" xmlns="" id="{FB92631B-247F-F922-237F-DC322CC087CB}"/>
              </a:ext>
            </a:extLst>
          </p:cNvPr>
          <p:cNvSpPr txBox="1"/>
          <p:nvPr/>
        </p:nvSpPr>
        <p:spPr>
          <a:xfrm>
            <a:off x="8763000" y="6627168"/>
            <a:ext cx="300082" cy="230832"/>
          </a:xfrm>
          <a:prstGeom prst="rect">
            <a:avLst/>
          </a:prstGeom>
          <a:noFill/>
        </p:spPr>
        <p:txBody>
          <a:bodyPr wrap="none" rtlCol="0">
            <a:spAutoFit/>
          </a:bodyPr>
          <a:lstStyle/>
          <a:p>
            <a:r>
              <a:rPr lang="en-US" sz="900" dirty="0"/>
              <a:t>16</a:t>
            </a:r>
          </a:p>
        </p:txBody>
      </p:sp>
      <p:sp>
        <p:nvSpPr>
          <p:cNvPr id="24" name="TextBox 23">
            <a:extLst>
              <a:ext uri="{FF2B5EF4-FFF2-40B4-BE49-F238E27FC236}">
                <a16:creationId xmlns:a16="http://schemas.microsoft.com/office/drawing/2014/main" xmlns="" id="{B3066D7D-BDCF-D1EB-DEE5-0904FF814DFC}"/>
              </a:ext>
            </a:extLst>
          </p:cNvPr>
          <p:cNvSpPr txBox="1"/>
          <p:nvPr/>
        </p:nvSpPr>
        <p:spPr>
          <a:xfrm>
            <a:off x="3048000" y="4766608"/>
            <a:ext cx="3505200" cy="1938992"/>
          </a:xfrm>
          <a:prstGeom prst="rect">
            <a:avLst/>
          </a:prstGeom>
          <a:noFill/>
        </p:spPr>
        <p:txBody>
          <a:bodyPr wrap="square">
            <a:spAutoFit/>
          </a:bodyPr>
          <a:lstStyle/>
          <a:p>
            <a:r>
              <a:rPr lang="en-US" sz="2000" dirty="0"/>
              <a:t>In order to counteract and stop the osmotic inflow into a solution, it </a:t>
            </a:r>
            <a:r>
              <a:rPr lang="en-US" sz="2000" b="1" dirty="0">
                <a:solidFill>
                  <a:srgbClr val="7030A0"/>
                </a:solidFill>
              </a:rPr>
              <a:t>Equals the Difference between the Hydrostatic Pressure on both sides</a:t>
            </a:r>
            <a:endParaRPr lang="en-US" sz="2000" b="1" dirty="0"/>
          </a:p>
        </p:txBody>
      </p:sp>
    </p:spTree>
    <p:extLst>
      <p:ext uri="{BB962C8B-B14F-4D97-AF65-F5344CB8AC3E}">
        <p14:creationId xmlns:p14="http://schemas.microsoft.com/office/powerpoint/2010/main" val="2485981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D26ED76-7966-FF69-09CB-E1930CE3113B}"/>
              </a:ext>
            </a:extLst>
          </p:cNvPr>
          <p:cNvSpPr>
            <a:spLocks noGrp="1"/>
          </p:cNvSpPr>
          <p:nvPr>
            <p:ph type="title"/>
          </p:nvPr>
        </p:nvSpPr>
        <p:spPr>
          <a:xfrm>
            <a:off x="78315" y="365127"/>
            <a:ext cx="9065685" cy="777874"/>
          </a:xfrm>
        </p:spPr>
        <p:txBody>
          <a:bodyPr>
            <a:normAutofit/>
          </a:bodyPr>
          <a:lstStyle/>
          <a:p>
            <a:r>
              <a:rPr lang="en-US" sz="4000" b="1" dirty="0">
                <a:latin typeface="+mn-lt"/>
              </a:rPr>
              <a:t>Osmotic Pressure &amp; Hydrostatic Pressure</a:t>
            </a:r>
            <a:endParaRPr lang="en-US" sz="3600" dirty="0"/>
          </a:p>
        </p:txBody>
      </p:sp>
      <p:pic>
        <p:nvPicPr>
          <p:cNvPr id="2050" name="Picture 2" descr="Body Fluids and Fluid Compartments | Anatomy and Physiology II">
            <a:extLst>
              <a:ext uri="{FF2B5EF4-FFF2-40B4-BE49-F238E27FC236}">
                <a16:creationId xmlns:a16="http://schemas.microsoft.com/office/drawing/2014/main" xmlns="" id="{1F6E94F1-F842-E53C-9074-B61DA78F13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95" y="1694061"/>
            <a:ext cx="9065685" cy="4249539"/>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xmlns="" id="{E98FAAD4-6EEB-7DBD-C248-D546DCF65703}"/>
              </a:ext>
            </a:extLst>
          </p:cNvPr>
          <p:cNvSpPr>
            <a:spLocks noGrp="1"/>
          </p:cNvSpPr>
          <p:nvPr>
            <p:ph type="ftr" sz="quarter" idx="11"/>
          </p:nvPr>
        </p:nvSpPr>
        <p:spPr>
          <a:xfrm>
            <a:off x="6991350" y="6356351"/>
            <a:ext cx="1314450" cy="365125"/>
          </a:xfrm>
        </p:spPr>
        <p:txBody>
          <a:bodyPr/>
          <a:lstStyle/>
          <a:p>
            <a:pPr>
              <a:defRPr/>
            </a:pPr>
            <a:r>
              <a:rPr lang="en-US" sz="1600" dirty="0"/>
              <a:t>Core Concept</a:t>
            </a:r>
          </a:p>
        </p:txBody>
      </p:sp>
      <p:sp>
        <p:nvSpPr>
          <p:cNvPr id="8" name="Slide Number Placeholder 7">
            <a:extLst>
              <a:ext uri="{FF2B5EF4-FFF2-40B4-BE49-F238E27FC236}">
                <a16:creationId xmlns:a16="http://schemas.microsoft.com/office/drawing/2014/main" xmlns="" id="{292DE245-448B-A6B9-A803-28871AF5C8D0}"/>
              </a:ext>
            </a:extLst>
          </p:cNvPr>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spTree>
    <p:extLst>
      <p:ext uri="{BB962C8B-B14F-4D97-AF65-F5344CB8AC3E}">
        <p14:creationId xmlns:p14="http://schemas.microsoft.com/office/powerpoint/2010/main" val="407699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65934051"/>
              </p:ext>
            </p:extLst>
          </p:nvPr>
        </p:nvGraphicFramePr>
        <p:xfrm>
          <a:off x="304800" y="1676400"/>
          <a:ext cx="342900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365127"/>
            <a:ext cx="8458200" cy="1006474"/>
          </a:xfrm>
        </p:spPr>
        <p:txBody>
          <a:bodyPr>
            <a:normAutofit/>
          </a:bodyPr>
          <a:lstStyle/>
          <a:p>
            <a:pPr algn="l"/>
            <a:r>
              <a:rPr lang="en-US" sz="4000" b="1" dirty="0">
                <a:effectLst>
                  <a:outerShdw blurRad="38100" dist="38100" dir="2700000" algn="tl">
                    <a:srgbClr val="000000">
                      <a:alpha val="43137"/>
                    </a:srgbClr>
                  </a:outerShdw>
                </a:effectLst>
                <a:latin typeface="+mn-lt"/>
                <a:cs typeface="Times New Roman" pitchFamily="18" charset="0"/>
              </a:rPr>
              <a:t>Motto     </a:t>
            </a:r>
            <a:r>
              <a:rPr lang="en-US" sz="4000" b="1" dirty="0">
                <a:effectLst>
                  <a:outerShdw blurRad="38100" dist="38100" dir="2700000" algn="tl">
                    <a:srgbClr val="000000">
                      <a:alpha val="43137"/>
                    </a:srgbClr>
                  </a:outerShdw>
                </a:effectLst>
                <a:cs typeface="Times New Roman" pitchFamily="18" charset="0"/>
              </a:rPr>
              <a:t>Vision;</a:t>
            </a:r>
            <a:r>
              <a:rPr lang="en-US" sz="4000" b="1" dirty="0"/>
              <a:t> </a:t>
            </a:r>
            <a:r>
              <a:rPr lang="en-US" sz="4000" b="1" dirty="0">
                <a:effectLst>
                  <a:outerShdw blurRad="38100" dist="38100" dir="2700000" algn="tl">
                    <a:srgbClr val="000000">
                      <a:alpha val="43137"/>
                    </a:srgbClr>
                  </a:outerShdw>
                </a:effectLst>
                <a:cs typeface="Times New Roman" pitchFamily="18" charset="0"/>
              </a:rPr>
              <a:t>The Dream/Tomorrow</a:t>
            </a:r>
            <a:endParaRPr lang="en-US" sz="4000" b="1" dirty="0">
              <a:effectLst>
                <a:outerShdw blurRad="38100" dist="38100" dir="2700000" algn="tl">
                  <a:srgbClr val="000000">
                    <a:alpha val="43137"/>
                  </a:srgbClr>
                </a:outerShdw>
              </a:effectLst>
              <a:latin typeface="+mn-lt"/>
              <a:cs typeface="Times New Roman" pitchFamily="18" charset="0"/>
            </a:endParaRPr>
          </a:p>
        </p:txBody>
      </p:sp>
      <p:sp>
        <p:nvSpPr>
          <p:cNvPr id="13" name="Content Placeholder 12"/>
          <p:cNvSpPr>
            <a:spLocks noGrp="1"/>
          </p:cNvSpPr>
          <p:nvPr>
            <p:ph sz="quarter" idx="4"/>
          </p:nvPr>
        </p:nvSpPr>
        <p:spPr>
          <a:xfrm>
            <a:off x="4645025" y="1874837"/>
            <a:ext cx="4041775" cy="4449763"/>
          </a:xfrm>
        </p:spPr>
        <p:txBody>
          <a:bodyPr>
            <a:normAutofit/>
          </a:bodyPr>
          <a:lstStyle/>
          <a:p>
            <a:pPr lvl="0"/>
            <a:r>
              <a:rPr lang="en-US" sz="2400" dirty="0"/>
              <a:t>To impart evidence based research oriented medical education</a:t>
            </a:r>
          </a:p>
          <a:p>
            <a:pPr lvl="0"/>
            <a:r>
              <a:rPr lang="en-US" sz="2400" dirty="0"/>
              <a:t>To provide best possible patient care</a:t>
            </a:r>
          </a:p>
          <a:p>
            <a:pPr lvl="0"/>
            <a:r>
              <a:rPr lang="en-US" sz="2400" dirty="0"/>
              <a:t>To inculcate the values of mutual respect and ethical practice of medicine</a:t>
            </a:r>
          </a:p>
          <a:p>
            <a:endParaRPr lang="en-US" sz="2400" dirty="0"/>
          </a:p>
        </p:txBody>
      </p:sp>
      <p:sp>
        <p:nvSpPr>
          <p:cNvPr id="3" name="Slide Number Placeholder 2">
            <a:extLst>
              <a:ext uri="{FF2B5EF4-FFF2-40B4-BE49-F238E27FC236}">
                <a16:creationId xmlns:a16="http://schemas.microsoft.com/office/drawing/2014/main" xmlns="" id="{DD316CA1-4F5C-20D3-6F98-E25C85B12FE3}"/>
              </a:ext>
            </a:extLst>
          </p:cNvPr>
          <p:cNvSpPr>
            <a:spLocks noGrp="1"/>
          </p:cNvSpPr>
          <p:nvPr>
            <p:ph type="sldNum" sz="quarter" idx="12"/>
          </p:nvPr>
        </p:nvSpPr>
        <p:spPr/>
        <p:txBody>
          <a:bodyPr/>
          <a:lstStyle/>
          <a:p>
            <a:pPr>
              <a:defRPr/>
            </a:pPr>
            <a:fld id="{1FB91A49-D5F3-4578-872E-65604690CDEB}"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A267E2-713B-82A3-5DF3-B12680327143}"/>
              </a:ext>
            </a:extLst>
          </p:cNvPr>
          <p:cNvSpPr>
            <a:spLocks noGrp="1"/>
          </p:cNvSpPr>
          <p:nvPr>
            <p:ph type="title"/>
          </p:nvPr>
        </p:nvSpPr>
        <p:spPr>
          <a:xfrm>
            <a:off x="1676400" y="365127"/>
            <a:ext cx="5943600" cy="777873"/>
          </a:xfrm>
        </p:spPr>
        <p:txBody>
          <a:bodyPr>
            <a:normAutofit/>
          </a:bodyPr>
          <a:lstStyle/>
          <a:p>
            <a:r>
              <a:rPr lang="en-US" sz="4000" b="1" dirty="0">
                <a:latin typeface="+mn-lt"/>
              </a:rPr>
              <a:t> Laws of Osmotic Pressure</a:t>
            </a:r>
            <a:endParaRPr lang="en-US" sz="3600" dirty="0"/>
          </a:p>
        </p:txBody>
      </p:sp>
      <p:sp>
        <p:nvSpPr>
          <p:cNvPr id="3" name="Content Placeholder 2">
            <a:extLst>
              <a:ext uri="{FF2B5EF4-FFF2-40B4-BE49-F238E27FC236}">
                <a16:creationId xmlns:a16="http://schemas.microsoft.com/office/drawing/2014/main" xmlns="" id="{C5CBA4F6-D57C-9B50-E87F-E6AF606E6307}"/>
              </a:ext>
            </a:extLst>
          </p:cNvPr>
          <p:cNvSpPr>
            <a:spLocks noGrp="1"/>
          </p:cNvSpPr>
          <p:nvPr>
            <p:ph idx="1"/>
          </p:nvPr>
        </p:nvSpPr>
        <p:spPr>
          <a:xfrm>
            <a:off x="152400" y="1219200"/>
            <a:ext cx="8915400" cy="5638800"/>
          </a:xfrm>
        </p:spPr>
        <p:txBody>
          <a:bodyPr>
            <a:normAutofit/>
          </a:bodyPr>
          <a:lstStyle/>
          <a:p>
            <a:pPr marL="0" indent="0">
              <a:buNone/>
            </a:pPr>
            <a:r>
              <a:rPr lang="en-US" sz="2400" b="1" dirty="0"/>
              <a:t>1. Osmotic Pressure - </a:t>
            </a:r>
            <a:r>
              <a:rPr lang="en-US" sz="2400" b="1" dirty="0">
                <a:solidFill>
                  <a:srgbClr val="0070C0"/>
                </a:solidFill>
              </a:rPr>
              <a:t>Directly Proportional to Absolute Temperature.</a:t>
            </a:r>
          </a:p>
          <a:p>
            <a:pPr marL="0" indent="0">
              <a:buNone/>
            </a:pPr>
            <a:r>
              <a:rPr lang="en-US" sz="2400" b="1" dirty="0"/>
              <a:t>2. Osmotic Pressure - </a:t>
            </a:r>
            <a:r>
              <a:rPr lang="en-US" sz="2400" b="1" dirty="0">
                <a:solidFill>
                  <a:srgbClr val="0070C0"/>
                </a:solidFill>
              </a:rPr>
              <a:t>Directly Proportional to conc (number) of solute molecules/Ions</a:t>
            </a:r>
            <a:endParaRPr lang="en-US" sz="2400" dirty="0">
              <a:solidFill>
                <a:srgbClr val="0070C0"/>
              </a:solidFill>
            </a:endParaRPr>
          </a:p>
          <a:p>
            <a:pPr>
              <a:buFont typeface="Wingdings" panose="05000000000000000000" pitchFamily="2" charset="2"/>
              <a:buChar char="Ø"/>
            </a:pPr>
            <a:r>
              <a:rPr lang="en-US" sz="2400" b="1" dirty="0">
                <a:solidFill>
                  <a:srgbClr val="7030A0"/>
                </a:solidFill>
              </a:rPr>
              <a:t>LMW substances </a:t>
            </a:r>
            <a:r>
              <a:rPr lang="en-US" sz="2400" dirty="0"/>
              <a:t>(NaCl, Glucose) will have </a:t>
            </a:r>
            <a:r>
              <a:rPr lang="en-US" sz="2400" b="1" dirty="0"/>
              <a:t>more number of molecules per unit mass</a:t>
            </a:r>
            <a:r>
              <a:rPr lang="en-US" sz="2400" dirty="0"/>
              <a:t> compared to HMW substances (Albumin, Globulin).</a:t>
            </a:r>
          </a:p>
          <a:p>
            <a:r>
              <a:rPr lang="en-US" sz="2400" dirty="0"/>
              <a:t>Exhibit </a:t>
            </a:r>
            <a:r>
              <a:rPr lang="en-US" sz="2400" b="1" dirty="0">
                <a:solidFill>
                  <a:srgbClr val="7030A0"/>
                </a:solidFill>
              </a:rPr>
              <a:t>Greater</a:t>
            </a:r>
            <a:r>
              <a:rPr lang="en-US" sz="2400" dirty="0"/>
              <a:t> osmotic pressure. </a:t>
            </a:r>
          </a:p>
          <a:p>
            <a:r>
              <a:rPr lang="en-US" sz="2400" b="1" dirty="0"/>
              <a:t>1% NaCl </a:t>
            </a:r>
            <a:r>
              <a:rPr lang="en-US" sz="2400" dirty="0"/>
              <a:t>sol will have </a:t>
            </a:r>
            <a:r>
              <a:rPr lang="en-US" sz="2400" b="1" dirty="0"/>
              <a:t>Double Osmotic Pressure </a:t>
            </a:r>
            <a:r>
              <a:rPr lang="en-US" sz="2400" dirty="0"/>
              <a:t>than </a:t>
            </a:r>
            <a:r>
              <a:rPr lang="en-US" sz="2400" b="1" dirty="0"/>
              <a:t>0.5% NaCl</a:t>
            </a:r>
            <a:r>
              <a:rPr lang="en-US" sz="2400" dirty="0"/>
              <a:t>.</a:t>
            </a:r>
          </a:p>
          <a:p>
            <a:pPr>
              <a:buFont typeface="Wingdings" panose="05000000000000000000" pitchFamily="2" charset="2"/>
              <a:buChar char="Ø"/>
            </a:pPr>
            <a:r>
              <a:rPr lang="en-US" sz="2400" b="1" dirty="0">
                <a:solidFill>
                  <a:srgbClr val="7030A0"/>
                </a:solidFill>
              </a:rPr>
              <a:t>Ionizable Compounds </a:t>
            </a:r>
            <a:r>
              <a:rPr lang="en-US" sz="2400" dirty="0"/>
              <a:t>the total OP is equivalent to the  </a:t>
            </a:r>
            <a:r>
              <a:rPr lang="en-US" sz="2400" b="1" dirty="0"/>
              <a:t>sum</a:t>
            </a:r>
            <a:r>
              <a:rPr lang="en-US" sz="2400" dirty="0"/>
              <a:t> of the </a:t>
            </a:r>
            <a:r>
              <a:rPr lang="en-US" sz="2400" b="1" dirty="0"/>
              <a:t>Individual Pressure </a:t>
            </a:r>
            <a:r>
              <a:rPr lang="en-US" sz="2400" dirty="0"/>
              <a:t>exerted by each ion.</a:t>
            </a:r>
          </a:p>
          <a:p>
            <a:r>
              <a:rPr lang="en-US" sz="2400" b="1" dirty="0"/>
              <a:t>1molar solution of NaCl </a:t>
            </a:r>
            <a:r>
              <a:rPr lang="en-US" sz="2400" dirty="0"/>
              <a:t>will exert </a:t>
            </a:r>
            <a:r>
              <a:rPr lang="en-US" sz="2400" b="1" dirty="0"/>
              <a:t>Double the  OP </a:t>
            </a:r>
            <a:r>
              <a:rPr lang="en-US" sz="2400" dirty="0"/>
              <a:t>as compared to </a:t>
            </a:r>
            <a:r>
              <a:rPr lang="en-US" sz="2400" b="1" dirty="0"/>
              <a:t>1molar solution of Glucose</a:t>
            </a:r>
            <a:r>
              <a:rPr lang="en-US" sz="2400" dirty="0"/>
              <a:t>. </a:t>
            </a:r>
          </a:p>
          <a:p>
            <a:r>
              <a:rPr lang="en-US" sz="2400" dirty="0"/>
              <a:t>This is because </a:t>
            </a:r>
            <a:r>
              <a:rPr lang="en-US" sz="2400" b="1" dirty="0">
                <a:solidFill>
                  <a:srgbClr val="7030A0"/>
                </a:solidFill>
              </a:rPr>
              <a:t>NaCl Ionizes while glucose is non-ionizable</a:t>
            </a:r>
            <a:endParaRPr lang="en-US" sz="2400" dirty="0"/>
          </a:p>
        </p:txBody>
      </p:sp>
      <p:sp>
        <p:nvSpPr>
          <p:cNvPr id="4" name="Footer Placeholder 3">
            <a:extLst>
              <a:ext uri="{FF2B5EF4-FFF2-40B4-BE49-F238E27FC236}">
                <a16:creationId xmlns:a16="http://schemas.microsoft.com/office/drawing/2014/main" xmlns="" id="{F076FC10-C5CE-EEEF-7FE7-C9FBC5CE3EAF}"/>
              </a:ext>
            </a:extLst>
          </p:cNvPr>
          <p:cNvSpPr>
            <a:spLocks noGrp="1"/>
          </p:cNvSpPr>
          <p:nvPr>
            <p:ph type="ftr" sz="quarter" idx="11"/>
          </p:nvPr>
        </p:nvSpPr>
        <p:spPr>
          <a:xfrm>
            <a:off x="7905750" y="6553200"/>
            <a:ext cx="1238250" cy="365125"/>
          </a:xfrm>
        </p:spPr>
        <p:txBody>
          <a:bodyPr/>
          <a:lstStyle/>
          <a:p>
            <a:pPr>
              <a:defRPr/>
            </a:pPr>
            <a:r>
              <a:rPr lang="en-US" sz="1400" dirty="0"/>
              <a:t>Core Concept</a:t>
            </a:r>
          </a:p>
        </p:txBody>
      </p:sp>
      <p:sp>
        <p:nvSpPr>
          <p:cNvPr id="5" name="Slide Number Placeholder 4">
            <a:extLst>
              <a:ext uri="{FF2B5EF4-FFF2-40B4-BE49-F238E27FC236}">
                <a16:creationId xmlns:a16="http://schemas.microsoft.com/office/drawing/2014/main" xmlns="" id="{C1F8AB9E-EA53-1F45-391D-94FCBAB81B40}"/>
              </a:ext>
            </a:extLst>
          </p:cNvPr>
          <p:cNvSpPr>
            <a:spLocks noGrp="1"/>
          </p:cNvSpPr>
          <p:nvPr>
            <p:ph type="sldNum" sz="quarter" idx="12"/>
          </p:nvPr>
        </p:nvSpPr>
        <p:spPr/>
        <p:txBody>
          <a:bodyPr/>
          <a:lstStyle/>
          <a:p>
            <a:pPr>
              <a:defRPr/>
            </a:pPr>
            <a:fld id="{BDA394D7-9785-4BE5-AFD5-4F918A689025}" type="slidenum">
              <a:rPr lang="en-US" smtClean="0"/>
              <a:pPr>
                <a:defRPr/>
              </a:pPr>
              <a:t>20</a:t>
            </a:fld>
            <a:endParaRPr lang="en-US"/>
          </a:p>
        </p:txBody>
      </p:sp>
    </p:spTree>
    <p:extLst>
      <p:ext uri="{BB962C8B-B14F-4D97-AF65-F5344CB8AC3E}">
        <p14:creationId xmlns:p14="http://schemas.microsoft.com/office/powerpoint/2010/main" val="9981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A93129-8BA1-F1DD-1714-27F08F239F26}"/>
              </a:ext>
            </a:extLst>
          </p:cNvPr>
          <p:cNvSpPr>
            <a:spLocks noGrp="1"/>
          </p:cNvSpPr>
          <p:nvPr>
            <p:ph type="title"/>
          </p:nvPr>
        </p:nvSpPr>
        <p:spPr>
          <a:xfrm>
            <a:off x="1600200" y="381000"/>
            <a:ext cx="5715000" cy="990601"/>
          </a:xfrm>
        </p:spPr>
        <p:txBody>
          <a:bodyPr>
            <a:normAutofit/>
          </a:bodyPr>
          <a:lstStyle/>
          <a:p>
            <a:r>
              <a:rPr lang="en-US" sz="4000" b="1" dirty="0">
                <a:latin typeface="+mn-lt"/>
              </a:rPr>
              <a:t>Strength of Solutions</a:t>
            </a:r>
          </a:p>
        </p:txBody>
      </p:sp>
      <p:sp>
        <p:nvSpPr>
          <p:cNvPr id="3" name="Content Placeholder 2">
            <a:extLst>
              <a:ext uri="{FF2B5EF4-FFF2-40B4-BE49-F238E27FC236}">
                <a16:creationId xmlns:a16="http://schemas.microsoft.com/office/drawing/2014/main" xmlns="" id="{8965C5DC-85BA-CC81-8B47-4619B9D5B989}"/>
              </a:ext>
            </a:extLst>
          </p:cNvPr>
          <p:cNvSpPr>
            <a:spLocks noGrp="1"/>
          </p:cNvSpPr>
          <p:nvPr>
            <p:ph idx="1"/>
          </p:nvPr>
        </p:nvSpPr>
        <p:spPr>
          <a:xfrm>
            <a:off x="304800" y="1447800"/>
            <a:ext cx="8686800" cy="4876800"/>
          </a:xfrm>
        </p:spPr>
        <p:txBody>
          <a:bodyPr>
            <a:normAutofit/>
          </a:bodyPr>
          <a:lstStyle/>
          <a:p>
            <a:r>
              <a:rPr lang="en-US" sz="2400" b="1" dirty="0">
                <a:solidFill>
                  <a:srgbClr val="0070C0"/>
                </a:solidFill>
              </a:rPr>
              <a:t>Molarity (M) </a:t>
            </a:r>
          </a:p>
          <a:p>
            <a:pPr>
              <a:buFont typeface="Wingdings" panose="05000000000000000000" pitchFamily="2" charset="2"/>
              <a:buChar char="Ø"/>
            </a:pPr>
            <a:r>
              <a:rPr lang="en-US" sz="2400" dirty="0"/>
              <a:t>Defined as the number of moles of solute per liter solution.</a:t>
            </a:r>
          </a:p>
          <a:p>
            <a:pPr marL="0" indent="0">
              <a:buNone/>
            </a:pPr>
            <a:r>
              <a:rPr lang="en-US" sz="2400" dirty="0"/>
              <a:t> </a:t>
            </a:r>
            <a:r>
              <a:rPr lang="en-US" sz="2400" dirty="0" err="1"/>
              <a:t>e.g</a:t>
            </a:r>
            <a:r>
              <a:rPr lang="en-US" sz="2400" dirty="0"/>
              <a:t>, NaCl has a molecular weight of 58.5. </a:t>
            </a:r>
          </a:p>
          <a:p>
            <a:pPr>
              <a:buFont typeface="Wingdings" panose="05000000000000000000" pitchFamily="2" charset="2"/>
              <a:buChar char="Ø"/>
            </a:pPr>
            <a:r>
              <a:rPr lang="en-US" sz="2400" dirty="0"/>
              <a:t>To get </a:t>
            </a:r>
            <a:r>
              <a:rPr lang="en-US" sz="2400" b="1" dirty="0">
                <a:solidFill>
                  <a:srgbClr val="7030A0"/>
                </a:solidFill>
              </a:rPr>
              <a:t>1molar (1M) </a:t>
            </a:r>
            <a:r>
              <a:rPr lang="en-US" sz="2400" dirty="0"/>
              <a:t>or </a:t>
            </a:r>
            <a:r>
              <a:rPr lang="en-US" sz="2400" b="1" dirty="0">
                <a:solidFill>
                  <a:srgbClr val="7030A0"/>
                </a:solidFill>
              </a:rPr>
              <a:t>one mole solution </a:t>
            </a:r>
            <a:r>
              <a:rPr lang="en-US" sz="2400" dirty="0"/>
              <a:t>of NaCl, one gram molecular weight </a:t>
            </a:r>
            <a:r>
              <a:rPr lang="en-US" sz="2400" b="1" dirty="0"/>
              <a:t>58.5 g </a:t>
            </a:r>
            <a:r>
              <a:rPr lang="en-US" sz="2400" dirty="0"/>
              <a:t>of it should be dissolved in the solvent (H2O) to make a </a:t>
            </a:r>
            <a:r>
              <a:rPr lang="en-US" sz="2400" b="1" dirty="0"/>
              <a:t>final total volume of 1 liter</a:t>
            </a:r>
            <a:r>
              <a:rPr lang="en-US" sz="2400" dirty="0"/>
              <a:t>.</a:t>
            </a:r>
          </a:p>
          <a:p>
            <a:pPr marL="0" indent="0">
              <a:buNone/>
            </a:pPr>
            <a:endParaRPr lang="en-US" sz="2400" dirty="0"/>
          </a:p>
          <a:p>
            <a:r>
              <a:rPr lang="en-US" sz="2400" b="1" dirty="0">
                <a:solidFill>
                  <a:srgbClr val="0070C0"/>
                </a:solidFill>
              </a:rPr>
              <a:t>Molality </a:t>
            </a:r>
          </a:p>
          <a:p>
            <a:r>
              <a:rPr lang="en-US" sz="2400" dirty="0"/>
              <a:t>Represents the number of moles of solute per 1000 g of solvent. </a:t>
            </a:r>
          </a:p>
          <a:p>
            <a:r>
              <a:rPr lang="en-US" sz="2400" b="1" dirty="0">
                <a:solidFill>
                  <a:srgbClr val="7030A0"/>
                </a:solidFill>
              </a:rPr>
              <a:t>One molal solution </a:t>
            </a:r>
            <a:r>
              <a:rPr lang="en-US" sz="2400" dirty="0"/>
              <a:t>can be prepared by dissolving </a:t>
            </a:r>
            <a:r>
              <a:rPr lang="en-US" sz="2400" b="1" dirty="0"/>
              <a:t>1 mole of Solute in 1000 g of Solvent</a:t>
            </a:r>
            <a:r>
              <a:rPr lang="en-US" sz="2400" dirty="0"/>
              <a:t>. </a:t>
            </a:r>
          </a:p>
          <a:p>
            <a:pPr marL="0" indent="0">
              <a:buNone/>
            </a:pPr>
            <a:r>
              <a:rPr lang="en-US" sz="2400" dirty="0"/>
              <a:t> </a:t>
            </a:r>
          </a:p>
        </p:txBody>
      </p:sp>
      <p:sp>
        <p:nvSpPr>
          <p:cNvPr id="5" name="Footer Placeholder 4">
            <a:extLst>
              <a:ext uri="{FF2B5EF4-FFF2-40B4-BE49-F238E27FC236}">
                <a16:creationId xmlns:a16="http://schemas.microsoft.com/office/drawing/2014/main" xmlns="" id="{ABCDC058-2330-CE88-4198-1881B784C914}"/>
              </a:ext>
            </a:extLst>
          </p:cNvPr>
          <p:cNvSpPr>
            <a:spLocks noGrp="1"/>
          </p:cNvSpPr>
          <p:nvPr>
            <p:ph type="ftr" sz="quarter" idx="11"/>
          </p:nvPr>
        </p:nvSpPr>
        <p:spPr>
          <a:xfrm>
            <a:off x="6915150" y="6356351"/>
            <a:ext cx="1390650" cy="365125"/>
          </a:xfrm>
        </p:spPr>
        <p:txBody>
          <a:bodyPr/>
          <a:lstStyle/>
          <a:p>
            <a:pPr>
              <a:defRPr/>
            </a:pPr>
            <a:r>
              <a:rPr lang="en-US" sz="1600" dirty="0"/>
              <a:t>Core Concept</a:t>
            </a:r>
          </a:p>
        </p:txBody>
      </p:sp>
      <p:sp>
        <p:nvSpPr>
          <p:cNvPr id="6" name="Slide Number Placeholder 5">
            <a:extLst>
              <a:ext uri="{FF2B5EF4-FFF2-40B4-BE49-F238E27FC236}">
                <a16:creationId xmlns:a16="http://schemas.microsoft.com/office/drawing/2014/main" xmlns="" id="{A16081F7-0CFB-2030-B6C5-90D6ED593AE4}"/>
              </a:ext>
            </a:extLst>
          </p:cNvPr>
          <p:cNvSpPr>
            <a:spLocks noGrp="1"/>
          </p:cNvSpPr>
          <p:nvPr>
            <p:ph type="sldNum" sz="quarter" idx="12"/>
          </p:nvPr>
        </p:nvSpPr>
        <p:spPr/>
        <p:txBody>
          <a:bodyPr/>
          <a:lstStyle/>
          <a:p>
            <a:pPr>
              <a:defRPr/>
            </a:pPr>
            <a:fld id="{BDA394D7-9785-4BE5-AFD5-4F918A689025}" type="slidenum">
              <a:rPr lang="en-US" smtClean="0"/>
              <a:pPr>
                <a:defRPr/>
              </a:pPr>
              <a:t>21</a:t>
            </a:fld>
            <a:endParaRPr lang="en-US"/>
          </a:p>
        </p:txBody>
      </p:sp>
    </p:spTree>
    <p:extLst>
      <p:ext uri="{BB962C8B-B14F-4D97-AF65-F5344CB8AC3E}">
        <p14:creationId xmlns:p14="http://schemas.microsoft.com/office/powerpoint/2010/main" val="999139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xmlns="" id="{2F2978C9-7F20-207F-D77F-1F1B06E34203}"/>
              </a:ext>
            </a:extLst>
          </p:cNvPr>
          <p:cNvSpPr>
            <a:spLocks noGrp="1"/>
          </p:cNvSpPr>
          <p:nvPr>
            <p:ph type="title"/>
          </p:nvPr>
        </p:nvSpPr>
        <p:spPr>
          <a:xfrm>
            <a:off x="228600" y="152400"/>
            <a:ext cx="8305800" cy="1100770"/>
          </a:xfrm>
        </p:spPr>
        <p:txBody>
          <a:bodyPr>
            <a:normAutofit/>
          </a:bodyPr>
          <a:lstStyle/>
          <a:p>
            <a:r>
              <a:rPr lang="en-US" sz="4000" b="1" dirty="0">
                <a:latin typeface="+mn-lt"/>
              </a:rPr>
              <a:t>Osmotic Pressure Vs Oncotic Pressure</a:t>
            </a:r>
          </a:p>
        </p:txBody>
      </p:sp>
      <p:pic>
        <p:nvPicPr>
          <p:cNvPr id="10" name="Content Placeholder 9">
            <a:extLst>
              <a:ext uri="{FF2B5EF4-FFF2-40B4-BE49-F238E27FC236}">
                <a16:creationId xmlns:a16="http://schemas.microsoft.com/office/drawing/2014/main" xmlns="" id="{DBF81534-6309-A136-B34F-3E3F90CD791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096" t="32356" r="42120" b="9267"/>
          <a:stretch/>
        </p:blipFill>
        <p:spPr>
          <a:xfrm>
            <a:off x="1023414" y="993446"/>
            <a:ext cx="6977586" cy="5864554"/>
          </a:xfrm>
        </p:spPr>
      </p:pic>
      <p:sp>
        <p:nvSpPr>
          <p:cNvPr id="3" name="Footer Placeholder 2">
            <a:extLst>
              <a:ext uri="{FF2B5EF4-FFF2-40B4-BE49-F238E27FC236}">
                <a16:creationId xmlns:a16="http://schemas.microsoft.com/office/drawing/2014/main" xmlns="" id="{00E659A2-2694-CA2E-49EF-767D838D9FDC}"/>
              </a:ext>
            </a:extLst>
          </p:cNvPr>
          <p:cNvSpPr>
            <a:spLocks noGrp="1"/>
          </p:cNvSpPr>
          <p:nvPr>
            <p:ph type="ftr" sz="quarter" idx="11"/>
          </p:nvPr>
        </p:nvSpPr>
        <p:spPr>
          <a:xfrm>
            <a:off x="7772400" y="6553200"/>
            <a:ext cx="1543050" cy="365125"/>
          </a:xfrm>
        </p:spPr>
        <p:txBody>
          <a:bodyPr/>
          <a:lstStyle/>
          <a:p>
            <a:pPr>
              <a:defRPr/>
            </a:pPr>
            <a:r>
              <a:rPr lang="en-US" sz="1600" dirty="0">
                <a:solidFill>
                  <a:srgbClr val="7030A0"/>
                </a:solidFill>
              </a:rPr>
              <a:t>Core Concept</a:t>
            </a:r>
          </a:p>
        </p:txBody>
      </p:sp>
      <p:sp>
        <p:nvSpPr>
          <p:cNvPr id="4" name="Slide Number Placeholder 3">
            <a:extLst>
              <a:ext uri="{FF2B5EF4-FFF2-40B4-BE49-F238E27FC236}">
                <a16:creationId xmlns:a16="http://schemas.microsoft.com/office/drawing/2014/main" xmlns="" id="{BCC6D244-348B-4FE4-E318-64FEEA695D4A}"/>
              </a:ext>
            </a:extLst>
          </p:cNvPr>
          <p:cNvSpPr>
            <a:spLocks noGrp="1"/>
          </p:cNvSpPr>
          <p:nvPr>
            <p:ph type="sldNum" sz="quarter" idx="12"/>
          </p:nvPr>
        </p:nvSpPr>
        <p:spPr/>
        <p:txBody>
          <a:bodyPr/>
          <a:lstStyle/>
          <a:p>
            <a:pPr>
              <a:defRPr/>
            </a:pPr>
            <a:fld id="{BDA394D7-9785-4BE5-AFD5-4F918A689025}" type="slidenum">
              <a:rPr lang="en-US" smtClean="0"/>
              <a:pPr>
                <a:defRPr/>
              </a:pPr>
              <a:t>22</a:t>
            </a:fld>
            <a:endParaRPr lang="en-US"/>
          </a:p>
        </p:txBody>
      </p:sp>
    </p:spTree>
    <p:extLst>
      <p:ext uri="{BB962C8B-B14F-4D97-AF65-F5344CB8AC3E}">
        <p14:creationId xmlns:p14="http://schemas.microsoft.com/office/powerpoint/2010/main" val="34431370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2191C-A371-1723-7ADB-D15B04C573CC}"/>
              </a:ext>
            </a:extLst>
          </p:cNvPr>
          <p:cNvSpPr>
            <a:spLocks noGrp="1"/>
          </p:cNvSpPr>
          <p:nvPr>
            <p:ph type="title"/>
          </p:nvPr>
        </p:nvSpPr>
        <p:spPr>
          <a:xfrm>
            <a:off x="1905000" y="381000"/>
            <a:ext cx="5715000" cy="762000"/>
          </a:xfrm>
        </p:spPr>
        <p:txBody>
          <a:bodyPr>
            <a:normAutofit/>
          </a:bodyPr>
          <a:lstStyle/>
          <a:p>
            <a:r>
              <a:rPr lang="en-US" sz="4000" b="1" dirty="0">
                <a:latin typeface="+mn-lt"/>
              </a:rPr>
              <a:t>Unit of Osmotic Pressure</a:t>
            </a:r>
            <a:endParaRPr lang="en-US" sz="4000" dirty="0">
              <a:latin typeface="+mn-lt"/>
            </a:endParaRPr>
          </a:p>
        </p:txBody>
      </p:sp>
      <p:sp>
        <p:nvSpPr>
          <p:cNvPr id="3" name="Content Placeholder 2">
            <a:extLst>
              <a:ext uri="{FF2B5EF4-FFF2-40B4-BE49-F238E27FC236}">
                <a16:creationId xmlns:a16="http://schemas.microsoft.com/office/drawing/2014/main" xmlns="" id="{A7CD1FE0-F53C-4C3F-B2B4-55BDB818DCE9}"/>
              </a:ext>
            </a:extLst>
          </p:cNvPr>
          <p:cNvSpPr>
            <a:spLocks noGrp="1"/>
          </p:cNvSpPr>
          <p:nvPr>
            <p:ph idx="1"/>
          </p:nvPr>
        </p:nvSpPr>
        <p:spPr>
          <a:xfrm>
            <a:off x="476250" y="1443037"/>
            <a:ext cx="8210550" cy="4881563"/>
          </a:xfrm>
        </p:spPr>
        <p:txBody>
          <a:bodyPr>
            <a:normAutofit/>
          </a:bodyPr>
          <a:lstStyle/>
          <a:p>
            <a:r>
              <a:rPr lang="en-US" sz="2400" b="1" dirty="0">
                <a:solidFill>
                  <a:srgbClr val="0070C0"/>
                </a:solidFill>
              </a:rPr>
              <a:t>Osmole</a:t>
            </a:r>
            <a:r>
              <a:rPr lang="en-US" sz="2400" dirty="0"/>
              <a:t> - Unit of Osmotic Pressure.</a:t>
            </a:r>
          </a:p>
          <a:p>
            <a:pPr marL="0" indent="0">
              <a:buNone/>
            </a:pPr>
            <a:r>
              <a:rPr lang="en-US" sz="2400" dirty="0"/>
              <a:t> </a:t>
            </a:r>
          </a:p>
          <a:p>
            <a:r>
              <a:rPr lang="en-US" sz="2400" b="1" dirty="0">
                <a:solidFill>
                  <a:srgbClr val="0070C0"/>
                </a:solidFill>
              </a:rPr>
              <a:t>1 Osmole </a:t>
            </a:r>
            <a:r>
              <a:rPr lang="en-US" sz="2400" dirty="0"/>
              <a:t>is the number of molecules in gram molecular weight of undissociated solute. </a:t>
            </a:r>
          </a:p>
          <a:p>
            <a:pPr marL="0" indent="0">
              <a:buNone/>
            </a:pPr>
            <a:endParaRPr lang="en-US" sz="2400" b="1" dirty="0"/>
          </a:p>
          <a:p>
            <a:r>
              <a:rPr lang="en-US" sz="2400" b="1" dirty="0">
                <a:solidFill>
                  <a:srgbClr val="0070C0"/>
                </a:solidFill>
              </a:rPr>
              <a:t>1 Osmole </a:t>
            </a:r>
            <a:r>
              <a:rPr lang="en-US" sz="2400" dirty="0"/>
              <a:t>equals to </a:t>
            </a:r>
            <a:r>
              <a:rPr lang="en-US" sz="2400" b="1" dirty="0"/>
              <a:t>22.4 atmospheres or 17024 mm Hg, </a:t>
            </a:r>
            <a:r>
              <a:rPr lang="en-US" sz="2400" dirty="0"/>
              <a:t>this unit is too large for use in biology therefore</a:t>
            </a:r>
            <a:r>
              <a:rPr lang="en-US" sz="2400" b="1" dirty="0"/>
              <a:t> </a:t>
            </a:r>
            <a:r>
              <a:rPr lang="en-US" sz="2400" b="1" dirty="0">
                <a:solidFill>
                  <a:srgbClr val="0070C0"/>
                </a:solidFill>
              </a:rPr>
              <a:t>milliosmole</a:t>
            </a:r>
            <a:r>
              <a:rPr lang="en-US" sz="2400" b="1" dirty="0"/>
              <a:t> i.e. 1/1000 of Osmole or about 17mm Hg </a:t>
            </a:r>
            <a:r>
              <a:rPr lang="en-US" sz="2400" dirty="0"/>
              <a:t>is used</a:t>
            </a:r>
            <a:r>
              <a:rPr lang="en-US" sz="2400" b="1" dirty="0"/>
              <a:t>.</a:t>
            </a:r>
          </a:p>
          <a:p>
            <a:endParaRPr lang="en-US" sz="2400" dirty="0">
              <a:solidFill>
                <a:srgbClr val="0070C0"/>
              </a:solidFill>
            </a:endParaRPr>
          </a:p>
          <a:p>
            <a:r>
              <a:rPr lang="en-US" sz="2400" b="1" dirty="0">
                <a:solidFill>
                  <a:srgbClr val="0070C0"/>
                </a:solidFill>
              </a:rPr>
              <a:t>OP of Plasma is 280- 300 milliosmole/</a:t>
            </a:r>
            <a:r>
              <a:rPr lang="en-US" sz="2400" b="1" dirty="0" err="1">
                <a:solidFill>
                  <a:srgbClr val="0070C0"/>
                </a:solidFill>
              </a:rPr>
              <a:t>litre</a:t>
            </a:r>
            <a:endParaRPr lang="en-US" sz="2400" b="1" dirty="0"/>
          </a:p>
        </p:txBody>
      </p:sp>
      <p:sp>
        <p:nvSpPr>
          <p:cNvPr id="5" name="Footer Placeholder 4">
            <a:extLst>
              <a:ext uri="{FF2B5EF4-FFF2-40B4-BE49-F238E27FC236}">
                <a16:creationId xmlns:a16="http://schemas.microsoft.com/office/drawing/2014/main" xmlns="" id="{D581215D-AE5B-065E-517F-C56AB7A6D7DC}"/>
              </a:ext>
            </a:extLst>
          </p:cNvPr>
          <p:cNvSpPr>
            <a:spLocks noGrp="1"/>
          </p:cNvSpPr>
          <p:nvPr>
            <p:ph type="ftr" sz="quarter" idx="11"/>
          </p:nvPr>
        </p:nvSpPr>
        <p:spPr>
          <a:xfrm>
            <a:off x="6915150" y="6356351"/>
            <a:ext cx="1390650" cy="365125"/>
          </a:xfrm>
        </p:spPr>
        <p:txBody>
          <a:bodyPr/>
          <a:lstStyle/>
          <a:p>
            <a:pPr>
              <a:defRPr/>
            </a:pPr>
            <a:r>
              <a:rPr lang="en-US" sz="1600" dirty="0"/>
              <a:t>Core Concept</a:t>
            </a:r>
          </a:p>
        </p:txBody>
      </p:sp>
      <p:sp>
        <p:nvSpPr>
          <p:cNvPr id="6" name="Slide Number Placeholder 5">
            <a:extLst>
              <a:ext uri="{FF2B5EF4-FFF2-40B4-BE49-F238E27FC236}">
                <a16:creationId xmlns:a16="http://schemas.microsoft.com/office/drawing/2014/main" xmlns="" id="{4636677A-A4E6-1202-4F35-2B3A3E86EE59}"/>
              </a:ext>
            </a:extLst>
          </p:cNvPr>
          <p:cNvSpPr>
            <a:spLocks noGrp="1"/>
          </p:cNvSpPr>
          <p:nvPr>
            <p:ph type="sldNum" sz="quarter" idx="12"/>
          </p:nvPr>
        </p:nvSpPr>
        <p:spPr/>
        <p:txBody>
          <a:bodyPr/>
          <a:lstStyle/>
          <a:p>
            <a:pPr>
              <a:defRPr/>
            </a:pPr>
            <a:fld id="{BDA394D7-9785-4BE5-AFD5-4F918A689025}" type="slidenum">
              <a:rPr lang="en-US" smtClean="0"/>
              <a:pPr>
                <a:defRPr/>
              </a:pPr>
              <a:t>23</a:t>
            </a:fld>
            <a:endParaRPr lang="en-US"/>
          </a:p>
        </p:txBody>
      </p:sp>
    </p:spTree>
    <p:extLst>
      <p:ext uri="{BB962C8B-B14F-4D97-AF65-F5344CB8AC3E}">
        <p14:creationId xmlns:p14="http://schemas.microsoft.com/office/powerpoint/2010/main" val="917455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658AEF-8BDA-0ABB-2616-4A2091A1EAB9}"/>
              </a:ext>
            </a:extLst>
          </p:cNvPr>
          <p:cNvSpPr>
            <a:spLocks noGrp="1"/>
          </p:cNvSpPr>
          <p:nvPr>
            <p:ph type="title"/>
          </p:nvPr>
        </p:nvSpPr>
        <p:spPr>
          <a:xfrm>
            <a:off x="2209800" y="609600"/>
            <a:ext cx="3657600" cy="609600"/>
          </a:xfrm>
        </p:spPr>
        <p:txBody>
          <a:bodyPr>
            <a:normAutofit/>
          </a:bodyPr>
          <a:lstStyle/>
          <a:p>
            <a:r>
              <a:rPr lang="en-US" sz="3600" b="1" dirty="0">
                <a:latin typeface="+mn-lt"/>
              </a:rPr>
              <a:t>Tonicity</a:t>
            </a:r>
          </a:p>
        </p:txBody>
      </p:sp>
      <p:sp>
        <p:nvSpPr>
          <p:cNvPr id="3" name="Content Placeholder 2">
            <a:extLst>
              <a:ext uri="{FF2B5EF4-FFF2-40B4-BE49-F238E27FC236}">
                <a16:creationId xmlns:a16="http://schemas.microsoft.com/office/drawing/2014/main" xmlns="" id="{A5F30410-298D-0DA1-DD93-47CA35FF7549}"/>
              </a:ext>
            </a:extLst>
          </p:cNvPr>
          <p:cNvSpPr>
            <a:spLocks noGrp="1"/>
          </p:cNvSpPr>
          <p:nvPr>
            <p:ph idx="1"/>
          </p:nvPr>
        </p:nvSpPr>
        <p:spPr/>
        <p:txBody>
          <a:bodyPr>
            <a:normAutofit fontScale="92500" lnSpcReduction="20000"/>
          </a:bodyPr>
          <a:lstStyle/>
          <a:p>
            <a:pPr>
              <a:buNone/>
            </a:pPr>
            <a:r>
              <a:rPr lang="en-US" sz="3200" b="1" u="sng" dirty="0">
                <a:solidFill>
                  <a:schemeClr val="tx2">
                    <a:lumMod val="60000"/>
                    <a:lumOff val="40000"/>
                  </a:schemeClr>
                </a:solidFill>
              </a:rPr>
              <a:t>General terms</a:t>
            </a:r>
          </a:p>
          <a:p>
            <a:pPr>
              <a:buNone/>
            </a:pPr>
            <a:endParaRPr lang="en-US" sz="3200" b="1" u="sng" dirty="0">
              <a:solidFill>
                <a:schemeClr val="tx2">
                  <a:lumMod val="60000"/>
                  <a:lumOff val="40000"/>
                </a:schemeClr>
              </a:solidFill>
            </a:endParaRPr>
          </a:p>
          <a:p>
            <a:pPr>
              <a:buFont typeface="Wingdings" pitchFamily="2" charset="2"/>
              <a:buChar char="Ø"/>
            </a:pPr>
            <a:r>
              <a:rPr lang="en-US" sz="3200" dirty="0"/>
              <a:t> Iso – osmotic</a:t>
            </a:r>
          </a:p>
          <a:p>
            <a:pPr>
              <a:buFont typeface="Wingdings" pitchFamily="2" charset="2"/>
              <a:buChar char="Ø"/>
            </a:pPr>
            <a:r>
              <a:rPr lang="en-US" sz="3200" dirty="0"/>
              <a:t>Isotonic – (0.9% NaCl)</a:t>
            </a:r>
          </a:p>
          <a:p>
            <a:pPr>
              <a:buFont typeface="Wingdings" pitchFamily="2" charset="2"/>
              <a:buChar char="Ø"/>
            </a:pPr>
            <a:r>
              <a:rPr lang="en-US" sz="3200" dirty="0"/>
              <a:t>Hypertonic (greater than 0.9% NaCl)</a:t>
            </a:r>
          </a:p>
          <a:p>
            <a:pPr>
              <a:buFont typeface="Wingdings" pitchFamily="2" charset="2"/>
              <a:buChar char="Ø"/>
            </a:pPr>
            <a:r>
              <a:rPr lang="en-US" sz="3200" dirty="0"/>
              <a:t>Hypotonic (less than 0.9% NaCl)</a:t>
            </a:r>
          </a:p>
          <a:p>
            <a:pPr>
              <a:buFont typeface="Wingdings" pitchFamily="2" charset="2"/>
              <a:buChar char="Ø"/>
            </a:pPr>
            <a:endParaRPr lang="en-US" sz="3200" dirty="0"/>
          </a:p>
          <a:p>
            <a:r>
              <a:rPr lang="en-US" sz="3200" dirty="0"/>
              <a:t>These laws of osmotic pressure hold good only for dilute solutions, appropriate corrections must be made for concentrated solutions.</a:t>
            </a:r>
          </a:p>
          <a:p>
            <a:endParaRPr lang="en-US" sz="3200" dirty="0"/>
          </a:p>
          <a:p>
            <a:pPr marL="0" indent="0">
              <a:buNone/>
            </a:pPr>
            <a:endParaRPr lang="en-US" sz="3200" dirty="0"/>
          </a:p>
          <a:p>
            <a:pPr marL="0" indent="0">
              <a:buNone/>
            </a:pPr>
            <a:endParaRPr lang="en-US" sz="3200" dirty="0"/>
          </a:p>
          <a:p>
            <a:pPr marL="0" indent="0">
              <a:buNone/>
            </a:pPr>
            <a:endParaRPr lang="en-US" sz="3200" dirty="0"/>
          </a:p>
          <a:p>
            <a:endParaRPr lang="en-US" dirty="0"/>
          </a:p>
        </p:txBody>
      </p:sp>
      <p:sp>
        <p:nvSpPr>
          <p:cNvPr id="5" name="Footer Placeholder 4">
            <a:extLst>
              <a:ext uri="{FF2B5EF4-FFF2-40B4-BE49-F238E27FC236}">
                <a16:creationId xmlns:a16="http://schemas.microsoft.com/office/drawing/2014/main" xmlns="" id="{B1A1CF38-59C9-1522-2BC7-B1EE5AE2EF6C}"/>
              </a:ext>
            </a:extLst>
          </p:cNvPr>
          <p:cNvSpPr>
            <a:spLocks noGrp="1"/>
          </p:cNvSpPr>
          <p:nvPr>
            <p:ph type="ftr" sz="quarter" idx="11"/>
          </p:nvPr>
        </p:nvSpPr>
        <p:spPr>
          <a:xfrm>
            <a:off x="6762750" y="6356351"/>
            <a:ext cx="1466850" cy="365125"/>
          </a:xfrm>
        </p:spPr>
        <p:txBody>
          <a:bodyPr/>
          <a:lstStyle/>
          <a:p>
            <a:pPr>
              <a:defRPr/>
            </a:pPr>
            <a:r>
              <a:rPr lang="en-US" sz="1600" dirty="0"/>
              <a:t>Core  Concept</a:t>
            </a:r>
          </a:p>
        </p:txBody>
      </p:sp>
      <p:sp>
        <p:nvSpPr>
          <p:cNvPr id="6" name="Slide Number Placeholder 5">
            <a:extLst>
              <a:ext uri="{FF2B5EF4-FFF2-40B4-BE49-F238E27FC236}">
                <a16:creationId xmlns:a16="http://schemas.microsoft.com/office/drawing/2014/main" xmlns="" id="{ED0A3354-769B-60EA-B1F1-CDC1C163E1A5}"/>
              </a:ext>
            </a:extLst>
          </p:cNvPr>
          <p:cNvSpPr>
            <a:spLocks noGrp="1"/>
          </p:cNvSpPr>
          <p:nvPr>
            <p:ph type="sldNum" sz="quarter" idx="12"/>
          </p:nvPr>
        </p:nvSpPr>
        <p:spPr/>
        <p:txBody>
          <a:bodyPr/>
          <a:lstStyle/>
          <a:p>
            <a:pPr>
              <a:defRPr/>
            </a:pPr>
            <a:fld id="{BDA394D7-9785-4BE5-AFD5-4F918A689025}" type="slidenum">
              <a:rPr lang="en-US" smtClean="0"/>
              <a:pPr>
                <a:defRPr/>
              </a:pPr>
              <a:t>24</a:t>
            </a:fld>
            <a:endParaRPr lang="en-US"/>
          </a:p>
        </p:txBody>
      </p:sp>
    </p:spTree>
    <p:extLst>
      <p:ext uri="{BB962C8B-B14F-4D97-AF65-F5344CB8AC3E}">
        <p14:creationId xmlns:p14="http://schemas.microsoft.com/office/powerpoint/2010/main" val="2133624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0331D1-EE29-9D35-C85F-74D54F94FACD}"/>
              </a:ext>
            </a:extLst>
          </p:cNvPr>
          <p:cNvSpPr>
            <a:spLocks noGrp="1"/>
          </p:cNvSpPr>
          <p:nvPr>
            <p:ph type="title"/>
          </p:nvPr>
        </p:nvSpPr>
        <p:spPr>
          <a:xfrm>
            <a:off x="1524000" y="365127"/>
            <a:ext cx="6096000" cy="1006474"/>
          </a:xfrm>
        </p:spPr>
        <p:txBody>
          <a:bodyPr>
            <a:normAutofit/>
          </a:bodyPr>
          <a:lstStyle/>
          <a:p>
            <a:r>
              <a:rPr lang="en-US" sz="4000" b="1" dirty="0"/>
              <a:t>Red Blood Cells and Fragility </a:t>
            </a:r>
            <a:endParaRPr lang="en-US" sz="4000" dirty="0"/>
          </a:p>
        </p:txBody>
      </p:sp>
      <p:sp>
        <p:nvSpPr>
          <p:cNvPr id="5" name="Content Placeholder 4">
            <a:extLst>
              <a:ext uri="{FF2B5EF4-FFF2-40B4-BE49-F238E27FC236}">
                <a16:creationId xmlns:a16="http://schemas.microsoft.com/office/drawing/2014/main" xmlns="" id="{9BBBA304-27D4-E797-2A85-C39B11033A54}"/>
              </a:ext>
            </a:extLst>
          </p:cNvPr>
          <p:cNvSpPr>
            <a:spLocks noGrp="1"/>
          </p:cNvSpPr>
          <p:nvPr>
            <p:ph sz="half" idx="1"/>
          </p:nvPr>
        </p:nvSpPr>
        <p:spPr>
          <a:xfrm>
            <a:off x="0" y="1905000"/>
            <a:ext cx="2819400" cy="4724399"/>
          </a:xfrm>
        </p:spPr>
        <p:txBody>
          <a:bodyPr/>
          <a:lstStyle/>
          <a:p>
            <a:endParaRPr lang="en-US" dirty="0"/>
          </a:p>
          <a:p>
            <a:r>
              <a:rPr lang="en-US" dirty="0"/>
              <a:t>When RBC,s are suspended in an </a:t>
            </a:r>
            <a:r>
              <a:rPr lang="en-US" dirty="0">
                <a:solidFill>
                  <a:srgbClr val="0070C0"/>
                </a:solidFill>
              </a:rPr>
              <a:t>isotonic </a:t>
            </a:r>
            <a:r>
              <a:rPr lang="en-US" dirty="0"/>
              <a:t>(0.9% NaCl) solution , the cell volume remains unchanged and they are </a:t>
            </a:r>
            <a:r>
              <a:rPr lang="en-US" dirty="0">
                <a:solidFill>
                  <a:srgbClr val="0070C0"/>
                </a:solidFill>
              </a:rPr>
              <a:t>intact</a:t>
            </a:r>
            <a:r>
              <a:rPr lang="en-US" dirty="0"/>
              <a:t>.</a:t>
            </a:r>
          </a:p>
          <a:p>
            <a:endParaRPr lang="en-US" dirty="0"/>
          </a:p>
        </p:txBody>
      </p:sp>
      <p:pic>
        <p:nvPicPr>
          <p:cNvPr id="14" name="Content Placeholder 13">
            <a:extLst>
              <a:ext uri="{FF2B5EF4-FFF2-40B4-BE49-F238E27FC236}">
                <a16:creationId xmlns:a16="http://schemas.microsoft.com/office/drawing/2014/main" xmlns="" id="{E9B4D206-0CD8-ACFD-A903-78F07080E695}"/>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7745" t="34277" r="30882" b="30864"/>
          <a:stretch/>
        </p:blipFill>
        <p:spPr>
          <a:xfrm>
            <a:off x="2834639" y="1847851"/>
            <a:ext cx="6309361" cy="4324350"/>
          </a:xfrm>
        </p:spPr>
      </p:pic>
      <p:sp>
        <p:nvSpPr>
          <p:cNvPr id="2" name="Footer Placeholder 1">
            <a:extLst>
              <a:ext uri="{FF2B5EF4-FFF2-40B4-BE49-F238E27FC236}">
                <a16:creationId xmlns:a16="http://schemas.microsoft.com/office/drawing/2014/main" xmlns="" id="{C512BFF0-5625-E34D-DB39-B10CAAEEB539}"/>
              </a:ext>
            </a:extLst>
          </p:cNvPr>
          <p:cNvSpPr>
            <a:spLocks noGrp="1"/>
          </p:cNvSpPr>
          <p:nvPr>
            <p:ph type="ftr" sz="quarter" idx="11"/>
          </p:nvPr>
        </p:nvSpPr>
        <p:spPr>
          <a:xfrm>
            <a:off x="6762750" y="6356351"/>
            <a:ext cx="1543050" cy="365125"/>
          </a:xfrm>
        </p:spPr>
        <p:txBody>
          <a:bodyPr/>
          <a:lstStyle/>
          <a:p>
            <a:pPr>
              <a:defRPr/>
            </a:pPr>
            <a:r>
              <a:rPr lang="en-US" sz="1600" dirty="0"/>
              <a:t>Core Concept</a:t>
            </a:r>
          </a:p>
        </p:txBody>
      </p:sp>
      <p:sp>
        <p:nvSpPr>
          <p:cNvPr id="3" name="Slide Number Placeholder 2">
            <a:extLst>
              <a:ext uri="{FF2B5EF4-FFF2-40B4-BE49-F238E27FC236}">
                <a16:creationId xmlns:a16="http://schemas.microsoft.com/office/drawing/2014/main" xmlns="" id="{0F9244E2-C067-20DC-DC2A-EDD57511921B}"/>
              </a:ext>
            </a:extLst>
          </p:cNvPr>
          <p:cNvSpPr>
            <a:spLocks noGrp="1"/>
          </p:cNvSpPr>
          <p:nvPr>
            <p:ph type="sldNum" sz="quarter" idx="12"/>
          </p:nvPr>
        </p:nvSpPr>
        <p:spPr/>
        <p:txBody>
          <a:bodyPr/>
          <a:lstStyle/>
          <a:p>
            <a:pPr>
              <a:defRPr/>
            </a:pPr>
            <a:fld id="{7A259807-4E02-4090-954C-8862AE38006D}" type="slidenum">
              <a:rPr lang="en-US" smtClean="0"/>
              <a:pPr>
                <a:defRPr/>
              </a:pPr>
              <a:t>25</a:t>
            </a:fld>
            <a:endParaRPr lang="en-US"/>
          </a:p>
        </p:txBody>
      </p:sp>
    </p:spTree>
    <p:extLst>
      <p:ext uri="{BB962C8B-B14F-4D97-AF65-F5344CB8AC3E}">
        <p14:creationId xmlns:p14="http://schemas.microsoft.com/office/powerpoint/2010/main" val="1946630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B2AC6C-486D-6C24-463D-D0959D32804A}"/>
              </a:ext>
            </a:extLst>
          </p:cNvPr>
          <p:cNvSpPr>
            <a:spLocks noGrp="1"/>
          </p:cNvSpPr>
          <p:nvPr>
            <p:ph type="title"/>
          </p:nvPr>
        </p:nvSpPr>
        <p:spPr>
          <a:xfrm>
            <a:off x="1447800" y="228600"/>
            <a:ext cx="6172200" cy="1158874"/>
          </a:xfrm>
        </p:spPr>
        <p:txBody>
          <a:bodyPr>
            <a:normAutofit/>
          </a:bodyPr>
          <a:lstStyle/>
          <a:p>
            <a:r>
              <a:rPr lang="en-US" sz="4000" b="1" dirty="0">
                <a:latin typeface="+mn-lt"/>
              </a:rPr>
              <a:t>Red Blood Cells and Fragility </a:t>
            </a:r>
            <a:endParaRPr lang="en-US" sz="4000" dirty="0">
              <a:latin typeface="+mn-lt"/>
            </a:endParaRPr>
          </a:p>
        </p:txBody>
      </p:sp>
      <p:sp>
        <p:nvSpPr>
          <p:cNvPr id="3" name="Content Placeholder 2">
            <a:extLst>
              <a:ext uri="{FF2B5EF4-FFF2-40B4-BE49-F238E27FC236}">
                <a16:creationId xmlns:a16="http://schemas.microsoft.com/office/drawing/2014/main" xmlns="" id="{CB4ECEC6-78DE-D1B4-C44D-E7E589E9D624}"/>
              </a:ext>
            </a:extLst>
          </p:cNvPr>
          <p:cNvSpPr>
            <a:spLocks noGrp="1"/>
          </p:cNvSpPr>
          <p:nvPr>
            <p:ph sz="half" idx="1"/>
          </p:nvPr>
        </p:nvSpPr>
        <p:spPr>
          <a:xfrm>
            <a:off x="152400" y="1600200"/>
            <a:ext cx="2895600" cy="5117274"/>
          </a:xfrm>
        </p:spPr>
        <p:txBody>
          <a:bodyPr>
            <a:normAutofit/>
          </a:bodyPr>
          <a:lstStyle/>
          <a:p>
            <a:pPr>
              <a:buNone/>
            </a:pPr>
            <a:endParaRPr lang="en-US" sz="2400" dirty="0"/>
          </a:p>
          <a:p>
            <a:pPr>
              <a:buNone/>
            </a:pPr>
            <a:r>
              <a:rPr lang="en-US" sz="2400" dirty="0"/>
              <a:t>In </a:t>
            </a:r>
            <a:r>
              <a:rPr lang="en-US" sz="2400" dirty="0">
                <a:solidFill>
                  <a:srgbClr val="0070C0"/>
                </a:solidFill>
              </a:rPr>
              <a:t>hypertonic </a:t>
            </a:r>
            <a:r>
              <a:rPr lang="en-US" sz="2400" dirty="0"/>
              <a:t>solution (</a:t>
            </a:r>
            <a:r>
              <a:rPr lang="en-US" sz="2400" dirty="0" err="1"/>
              <a:t>eg</a:t>
            </a:r>
            <a:r>
              <a:rPr lang="en-US" sz="2400" dirty="0"/>
              <a:t> 1.5% NaCl) water flows out of RBC and the cytoplasm shrinks, a phenomenon known as </a:t>
            </a:r>
            <a:r>
              <a:rPr lang="en-US" sz="2400" dirty="0">
                <a:solidFill>
                  <a:srgbClr val="0070C0"/>
                </a:solidFill>
              </a:rPr>
              <a:t>crenation</a:t>
            </a:r>
            <a:r>
              <a:rPr lang="en-US" sz="2400" dirty="0"/>
              <a:t>.</a:t>
            </a:r>
          </a:p>
        </p:txBody>
      </p:sp>
      <p:pic>
        <p:nvPicPr>
          <p:cNvPr id="7" name="Content Placeholder 6">
            <a:extLst>
              <a:ext uri="{FF2B5EF4-FFF2-40B4-BE49-F238E27FC236}">
                <a16:creationId xmlns:a16="http://schemas.microsoft.com/office/drawing/2014/main" xmlns="" id="{DC4DB8DD-8FCE-28B1-8831-B0ABFC72DD42}"/>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2221" t="24349" r="46155" b="34167"/>
          <a:stretch/>
        </p:blipFill>
        <p:spPr>
          <a:xfrm>
            <a:off x="3200399" y="1524001"/>
            <a:ext cx="5883965" cy="3657599"/>
          </a:xfrm>
        </p:spPr>
      </p:pic>
      <p:sp>
        <p:nvSpPr>
          <p:cNvPr id="5" name="Footer Placeholder 4">
            <a:extLst>
              <a:ext uri="{FF2B5EF4-FFF2-40B4-BE49-F238E27FC236}">
                <a16:creationId xmlns:a16="http://schemas.microsoft.com/office/drawing/2014/main" xmlns="" id="{4EFA82DE-7B45-4B62-47DC-17E950CCC5C6}"/>
              </a:ext>
            </a:extLst>
          </p:cNvPr>
          <p:cNvSpPr>
            <a:spLocks noGrp="1"/>
          </p:cNvSpPr>
          <p:nvPr>
            <p:ph type="ftr" sz="quarter" idx="11"/>
          </p:nvPr>
        </p:nvSpPr>
        <p:spPr>
          <a:xfrm>
            <a:off x="6991350" y="6356351"/>
            <a:ext cx="1314450" cy="365125"/>
          </a:xfrm>
        </p:spPr>
        <p:txBody>
          <a:bodyPr/>
          <a:lstStyle/>
          <a:p>
            <a:pPr>
              <a:defRPr/>
            </a:pPr>
            <a:r>
              <a:rPr lang="en-US" sz="1600" dirty="0"/>
              <a:t>Core Concept</a:t>
            </a:r>
          </a:p>
        </p:txBody>
      </p:sp>
      <p:sp>
        <p:nvSpPr>
          <p:cNvPr id="6" name="Slide Number Placeholder 5">
            <a:extLst>
              <a:ext uri="{FF2B5EF4-FFF2-40B4-BE49-F238E27FC236}">
                <a16:creationId xmlns:a16="http://schemas.microsoft.com/office/drawing/2014/main" xmlns="" id="{EEAA89B2-41D5-EE58-EEE1-311029B85DE8}"/>
              </a:ext>
            </a:extLst>
          </p:cNvPr>
          <p:cNvSpPr>
            <a:spLocks noGrp="1"/>
          </p:cNvSpPr>
          <p:nvPr>
            <p:ph type="sldNum" sz="quarter" idx="12"/>
          </p:nvPr>
        </p:nvSpPr>
        <p:spPr/>
        <p:txBody>
          <a:bodyPr/>
          <a:lstStyle/>
          <a:p>
            <a:pPr>
              <a:defRPr/>
            </a:pPr>
            <a:fld id="{7A259807-4E02-4090-954C-8862AE38006D}" type="slidenum">
              <a:rPr lang="en-US" smtClean="0"/>
              <a:pPr>
                <a:defRPr/>
              </a:pPr>
              <a:t>26</a:t>
            </a:fld>
            <a:endParaRPr lang="en-US"/>
          </a:p>
        </p:txBody>
      </p:sp>
    </p:spTree>
    <p:extLst>
      <p:ext uri="{BB962C8B-B14F-4D97-AF65-F5344CB8AC3E}">
        <p14:creationId xmlns:p14="http://schemas.microsoft.com/office/powerpoint/2010/main" val="2957147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25E9874-3699-257C-CF9F-3EED606BF3F7}"/>
              </a:ext>
            </a:extLst>
          </p:cNvPr>
          <p:cNvSpPr>
            <a:spLocks noGrp="1"/>
          </p:cNvSpPr>
          <p:nvPr>
            <p:ph type="title"/>
          </p:nvPr>
        </p:nvSpPr>
        <p:spPr>
          <a:xfrm>
            <a:off x="1676400" y="504825"/>
            <a:ext cx="6248400" cy="1019176"/>
          </a:xfrm>
        </p:spPr>
        <p:txBody>
          <a:bodyPr>
            <a:normAutofit/>
          </a:bodyPr>
          <a:lstStyle/>
          <a:p>
            <a:r>
              <a:rPr lang="en-US" sz="4000" b="1" dirty="0">
                <a:latin typeface="+mn-lt"/>
              </a:rPr>
              <a:t>Red Blood Cells and Fragility </a:t>
            </a:r>
            <a:endParaRPr lang="en-US" sz="3600" dirty="0"/>
          </a:p>
        </p:txBody>
      </p:sp>
      <p:sp>
        <p:nvSpPr>
          <p:cNvPr id="3" name="Content Placeholder 2">
            <a:extLst>
              <a:ext uri="{FF2B5EF4-FFF2-40B4-BE49-F238E27FC236}">
                <a16:creationId xmlns:a16="http://schemas.microsoft.com/office/drawing/2014/main" xmlns="" id="{00DB3FF8-F394-A163-E0DD-62B6D8DD5BD6}"/>
              </a:ext>
            </a:extLst>
          </p:cNvPr>
          <p:cNvSpPr>
            <a:spLocks noGrp="1"/>
          </p:cNvSpPr>
          <p:nvPr>
            <p:ph sz="half" idx="1"/>
          </p:nvPr>
        </p:nvSpPr>
        <p:spPr>
          <a:xfrm>
            <a:off x="0" y="1444625"/>
            <a:ext cx="2971800" cy="5032375"/>
          </a:xfrm>
        </p:spPr>
        <p:txBody>
          <a:bodyPr>
            <a:normAutofit/>
          </a:bodyPr>
          <a:lstStyle/>
          <a:p>
            <a:endParaRPr lang="en-US" sz="2400" dirty="0"/>
          </a:p>
          <a:p>
            <a:r>
              <a:rPr lang="en-US" sz="2400" dirty="0"/>
              <a:t>On the other hand, when the RBC are kept in a </a:t>
            </a:r>
            <a:r>
              <a:rPr lang="en-US" sz="2400" dirty="0">
                <a:solidFill>
                  <a:srgbClr val="0070C0"/>
                </a:solidFill>
              </a:rPr>
              <a:t>hypotonic</a:t>
            </a:r>
            <a:r>
              <a:rPr lang="en-US" sz="2400" dirty="0"/>
              <a:t> solution (</a:t>
            </a:r>
            <a:r>
              <a:rPr lang="en-US" sz="2400" dirty="0" err="1"/>
              <a:t>eg</a:t>
            </a:r>
            <a:r>
              <a:rPr lang="en-US" sz="2400" dirty="0"/>
              <a:t> 0.4% NaCl), the cells bulge due to entry of water in them which often causes </a:t>
            </a:r>
            <a:r>
              <a:rPr lang="en-US" sz="2400" dirty="0">
                <a:solidFill>
                  <a:srgbClr val="0070C0"/>
                </a:solidFill>
              </a:rPr>
              <a:t>rupture</a:t>
            </a:r>
            <a:r>
              <a:rPr lang="en-US" sz="2400" dirty="0"/>
              <a:t> of plasma membrane of RBC (</a:t>
            </a:r>
            <a:r>
              <a:rPr lang="en-US" sz="2400" dirty="0">
                <a:solidFill>
                  <a:srgbClr val="0070C0"/>
                </a:solidFill>
              </a:rPr>
              <a:t>hemolysis</a:t>
            </a:r>
            <a:r>
              <a:rPr lang="en-US" sz="2400" dirty="0"/>
              <a:t>).</a:t>
            </a:r>
          </a:p>
          <a:p>
            <a:endParaRPr lang="en-US" sz="2400" dirty="0"/>
          </a:p>
        </p:txBody>
      </p:sp>
      <p:pic>
        <p:nvPicPr>
          <p:cNvPr id="12" name="Content Placeholder 11">
            <a:extLst>
              <a:ext uri="{FF2B5EF4-FFF2-40B4-BE49-F238E27FC236}">
                <a16:creationId xmlns:a16="http://schemas.microsoft.com/office/drawing/2014/main" xmlns="" id="{3B1338C6-24F8-3C02-7691-12A55588767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7941" t="27305" r="21078" b="30864"/>
          <a:stretch/>
        </p:blipFill>
        <p:spPr>
          <a:xfrm>
            <a:off x="2971800" y="1825624"/>
            <a:ext cx="6045202" cy="4041776"/>
          </a:xfrm>
        </p:spPr>
      </p:pic>
      <p:sp>
        <p:nvSpPr>
          <p:cNvPr id="2" name="Footer Placeholder 1">
            <a:extLst>
              <a:ext uri="{FF2B5EF4-FFF2-40B4-BE49-F238E27FC236}">
                <a16:creationId xmlns:a16="http://schemas.microsoft.com/office/drawing/2014/main" xmlns="" id="{2A0CC743-20F2-21A2-7A19-AF33BFBE1BFC}"/>
              </a:ext>
            </a:extLst>
          </p:cNvPr>
          <p:cNvSpPr>
            <a:spLocks noGrp="1"/>
          </p:cNvSpPr>
          <p:nvPr>
            <p:ph type="ftr" sz="quarter" idx="11"/>
          </p:nvPr>
        </p:nvSpPr>
        <p:spPr>
          <a:xfrm>
            <a:off x="6915150" y="6356351"/>
            <a:ext cx="1390650" cy="365125"/>
          </a:xfrm>
        </p:spPr>
        <p:txBody>
          <a:bodyPr/>
          <a:lstStyle/>
          <a:p>
            <a:pPr>
              <a:defRPr/>
            </a:pPr>
            <a:r>
              <a:rPr lang="en-US" sz="1600" dirty="0"/>
              <a:t>Core Concept</a:t>
            </a:r>
          </a:p>
        </p:txBody>
      </p:sp>
      <p:sp>
        <p:nvSpPr>
          <p:cNvPr id="6" name="Slide Number Placeholder 5">
            <a:extLst>
              <a:ext uri="{FF2B5EF4-FFF2-40B4-BE49-F238E27FC236}">
                <a16:creationId xmlns:a16="http://schemas.microsoft.com/office/drawing/2014/main" xmlns="" id="{182512D1-9024-169E-D079-6DD51D90E38A}"/>
              </a:ext>
            </a:extLst>
          </p:cNvPr>
          <p:cNvSpPr>
            <a:spLocks noGrp="1"/>
          </p:cNvSpPr>
          <p:nvPr>
            <p:ph type="sldNum" sz="quarter" idx="12"/>
          </p:nvPr>
        </p:nvSpPr>
        <p:spPr/>
        <p:txBody>
          <a:bodyPr/>
          <a:lstStyle/>
          <a:p>
            <a:pPr>
              <a:defRPr/>
            </a:pPr>
            <a:fld id="{7A259807-4E02-4090-954C-8862AE38006D}" type="slidenum">
              <a:rPr lang="en-US" smtClean="0"/>
              <a:pPr>
                <a:defRPr/>
              </a:pPr>
              <a:t>27</a:t>
            </a:fld>
            <a:endParaRPr lang="en-US"/>
          </a:p>
        </p:txBody>
      </p:sp>
    </p:spTree>
    <p:extLst>
      <p:ext uri="{BB962C8B-B14F-4D97-AF65-F5344CB8AC3E}">
        <p14:creationId xmlns:p14="http://schemas.microsoft.com/office/powerpoint/2010/main" val="2572486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C574901-75C7-BBD4-E689-29E04D1181AE}"/>
              </a:ext>
            </a:extLst>
          </p:cNvPr>
          <p:cNvSpPr>
            <a:spLocks noGrp="1"/>
          </p:cNvSpPr>
          <p:nvPr>
            <p:ph type="title"/>
          </p:nvPr>
        </p:nvSpPr>
        <p:spPr>
          <a:xfrm>
            <a:off x="304800" y="365127"/>
            <a:ext cx="8210550" cy="586309"/>
          </a:xfrm>
        </p:spPr>
        <p:txBody>
          <a:bodyPr>
            <a:normAutofit fontScale="90000"/>
          </a:bodyPr>
          <a:lstStyle/>
          <a:p>
            <a:r>
              <a:rPr lang="en-US" sz="4000" b="1" dirty="0">
                <a:latin typeface="+mn-lt"/>
              </a:rPr>
              <a:t>Methods to Measure Osmotic Pressure </a:t>
            </a:r>
            <a:endParaRPr lang="en-US" sz="4000" dirty="0">
              <a:latin typeface="+mn-lt"/>
            </a:endParaRPr>
          </a:p>
        </p:txBody>
      </p:sp>
      <p:sp>
        <p:nvSpPr>
          <p:cNvPr id="5" name="Content Placeholder 4">
            <a:extLst>
              <a:ext uri="{FF2B5EF4-FFF2-40B4-BE49-F238E27FC236}">
                <a16:creationId xmlns:a16="http://schemas.microsoft.com/office/drawing/2014/main" xmlns="" id="{FBFE1516-837B-ABAD-A992-D1C138EB1DD8}"/>
              </a:ext>
            </a:extLst>
          </p:cNvPr>
          <p:cNvSpPr>
            <a:spLocks noGrp="1"/>
          </p:cNvSpPr>
          <p:nvPr>
            <p:ph sz="half" idx="1"/>
          </p:nvPr>
        </p:nvSpPr>
        <p:spPr>
          <a:xfrm>
            <a:off x="0" y="990600"/>
            <a:ext cx="6400800" cy="5867400"/>
          </a:xfrm>
        </p:spPr>
        <p:txBody>
          <a:bodyPr>
            <a:normAutofit/>
          </a:bodyPr>
          <a:lstStyle/>
          <a:p>
            <a:pPr marL="0" indent="0">
              <a:buNone/>
            </a:pPr>
            <a:r>
              <a:rPr lang="en-US" sz="2400" b="1" dirty="0">
                <a:solidFill>
                  <a:srgbClr val="0070C0"/>
                </a:solidFill>
              </a:rPr>
              <a:t>1. Pfeffer’s Method</a:t>
            </a:r>
            <a:endParaRPr lang="en-US" sz="2400" dirty="0"/>
          </a:p>
          <a:p>
            <a:r>
              <a:rPr lang="en-US" sz="2000" dirty="0"/>
              <a:t>Semipermeable membrane formed by layers of precipitates of </a:t>
            </a:r>
            <a:r>
              <a:rPr lang="en-US" sz="2000" b="1" dirty="0">
                <a:solidFill>
                  <a:srgbClr val="0070C0"/>
                </a:solidFill>
              </a:rPr>
              <a:t>Copper Ferrocyanide </a:t>
            </a:r>
            <a:r>
              <a:rPr lang="en-US" sz="2000" dirty="0"/>
              <a:t>on the walls of the </a:t>
            </a:r>
            <a:r>
              <a:rPr lang="en-US" sz="2000" b="1" dirty="0"/>
              <a:t>Porous cup E </a:t>
            </a:r>
            <a:r>
              <a:rPr lang="en-US" sz="2000" dirty="0"/>
              <a:t>which is connected to a </a:t>
            </a:r>
            <a:r>
              <a:rPr lang="en-US" sz="2000" b="1" dirty="0"/>
              <a:t>Manometer B</a:t>
            </a:r>
            <a:r>
              <a:rPr lang="en-US" sz="2000" dirty="0"/>
              <a:t>. </a:t>
            </a:r>
          </a:p>
          <a:p>
            <a:r>
              <a:rPr lang="en-US" sz="2000" dirty="0"/>
              <a:t>The </a:t>
            </a:r>
            <a:r>
              <a:rPr lang="en-US" sz="2000" b="1" dirty="0"/>
              <a:t>Manometer B -</a:t>
            </a:r>
            <a:r>
              <a:rPr lang="en-US" sz="2000" dirty="0"/>
              <a:t> filled with </a:t>
            </a:r>
            <a:r>
              <a:rPr lang="en-US" sz="2000" b="1" dirty="0">
                <a:solidFill>
                  <a:srgbClr val="7030A0"/>
                </a:solidFill>
              </a:rPr>
              <a:t>Hg</a:t>
            </a:r>
            <a:r>
              <a:rPr lang="en-US" sz="2000" dirty="0"/>
              <a:t> and </a:t>
            </a:r>
            <a:r>
              <a:rPr lang="en-US" sz="2000" b="1" dirty="0">
                <a:solidFill>
                  <a:srgbClr val="7030A0"/>
                </a:solidFill>
              </a:rPr>
              <a:t>Nitrogen</a:t>
            </a:r>
            <a:r>
              <a:rPr lang="en-US" sz="2000" dirty="0"/>
              <a:t> </a:t>
            </a:r>
            <a:r>
              <a:rPr lang="en-US" sz="2000" b="1" dirty="0">
                <a:solidFill>
                  <a:srgbClr val="7030A0"/>
                </a:solidFill>
              </a:rPr>
              <a:t>Gas</a:t>
            </a:r>
            <a:r>
              <a:rPr lang="en-US" sz="2000" dirty="0"/>
              <a:t> &amp; closed at its upper end.</a:t>
            </a:r>
          </a:p>
          <a:p>
            <a:r>
              <a:rPr lang="en-US" sz="2000" dirty="0"/>
              <a:t>The </a:t>
            </a:r>
            <a:r>
              <a:rPr lang="en-US" sz="2000" b="1" dirty="0"/>
              <a:t>Porous Cup E -</a:t>
            </a:r>
            <a:r>
              <a:rPr lang="en-US" sz="2000" dirty="0"/>
              <a:t> filled through the </a:t>
            </a:r>
            <a:r>
              <a:rPr lang="en-US" sz="2000" b="1" dirty="0"/>
              <a:t>Tube D </a:t>
            </a:r>
            <a:r>
              <a:rPr lang="en-US" sz="2000" dirty="0"/>
              <a:t>with the solution under investigation and sealed.</a:t>
            </a:r>
          </a:p>
          <a:p>
            <a:r>
              <a:rPr lang="en-US" sz="2000" dirty="0"/>
              <a:t>The porous cup E is placed in </a:t>
            </a:r>
            <a:r>
              <a:rPr lang="en-US" sz="2000" b="1" dirty="0"/>
              <a:t>Distilled Water Jar A </a:t>
            </a:r>
            <a:r>
              <a:rPr lang="en-US" sz="2000" dirty="0"/>
              <a:t>at constant temperature.</a:t>
            </a:r>
          </a:p>
          <a:p>
            <a:r>
              <a:rPr lang="en-US" sz="2000" dirty="0"/>
              <a:t>The solvent passes through the </a:t>
            </a:r>
            <a:r>
              <a:rPr lang="en-US" sz="2000" b="1" dirty="0">
                <a:solidFill>
                  <a:srgbClr val="7030A0"/>
                </a:solidFill>
              </a:rPr>
              <a:t>Semipermeable Membrane</a:t>
            </a:r>
            <a:r>
              <a:rPr lang="en-US" sz="2000" dirty="0"/>
              <a:t> into the </a:t>
            </a:r>
            <a:r>
              <a:rPr lang="en-US" sz="2000" b="1" dirty="0"/>
              <a:t>Cup E </a:t>
            </a:r>
            <a:endParaRPr lang="en-US" sz="2000" dirty="0"/>
          </a:p>
          <a:p>
            <a:r>
              <a:rPr lang="en-US" sz="2000" dirty="0"/>
              <a:t>Pressure inside the </a:t>
            </a:r>
            <a:r>
              <a:rPr lang="en-US" sz="2000" b="1" dirty="0"/>
              <a:t>Cup E </a:t>
            </a:r>
            <a:r>
              <a:rPr lang="en-US" sz="2000" dirty="0"/>
              <a:t>increases </a:t>
            </a:r>
            <a:r>
              <a:rPr lang="en-US" sz="2000" dirty="0">
                <a:sym typeface="Wingdings" panose="05000000000000000000" pitchFamily="2" charset="2"/>
              </a:rPr>
              <a:t> </a:t>
            </a:r>
            <a:r>
              <a:rPr lang="en-US" sz="2000" b="1" dirty="0">
                <a:solidFill>
                  <a:srgbClr val="7030A0"/>
                </a:solidFill>
              </a:rPr>
              <a:t>Rise In The Level </a:t>
            </a:r>
          </a:p>
          <a:p>
            <a:pPr marL="0" indent="0">
              <a:buNone/>
            </a:pPr>
            <a:r>
              <a:rPr lang="en-US" sz="2000" b="1" dirty="0">
                <a:solidFill>
                  <a:srgbClr val="7030A0"/>
                </a:solidFill>
              </a:rPr>
              <a:t>   of Hg </a:t>
            </a:r>
            <a:r>
              <a:rPr lang="en-US" sz="2000" dirty="0"/>
              <a:t>in the </a:t>
            </a:r>
            <a:r>
              <a:rPr lang="en-US" sz="2000" b="1" dirty="0"/>
              <a:t>Manometer B</a:t>
            </a:r>
            <a:r>
              <a:rPr lang="en-US" sz="2000" dirty="0"/>
              <a:t>. </a:t>
            </a:r>
          </a:p>
          <a:p>
            <a:r>
              <a:rPr lang="en-US" sz="2000" dirty="0"/>
              <a:t>At Equilibrium </a:t>
            </a:r>
            <a:r>
              <a:rPr lang="en-US" sz="2000" dirty="0">
                <a:sym typeface="Wingdings" panose="05000000000000000000" pitchFamily="2" charset="2"/>
              </a:rPr>
              <a:t></a:t>
            </a:r>
            <a:r>
              <a:rPr lang="en-US" sz="2000" dirty="0"/>
              <a:t> level of </a:t>
            </a:r>
            <a:r>
              <a:rPr lang="en-US" sz="2000" b="1" dirty="0">
                <a:solidFill>
                  <a:srgbClr val="7030A0"/>
                </a:solidFill>
              </a:rPr>
              <a:t>Hg stops rising </a:t>
            </a:r>
            <a:r>
              <a:rPr lang="en-US" sz="2000" dirty="0"/>
              <a:t>and the </a:t>
            </a:r>
            <a:r>
              <a:rPr lang="en-US" sz="2000" b="1" dirty="0"/>
              <a:t>reading on the manometer is the direct measure </a:t>
            </a:r>
            <a:r>
              <a:rPr lang="en-US" sz="2000" dirty="0"/>
              <a:t>of </a:t>
            </a:r>
            <a:r>
              <a:rPr lang="en-US" sz="2000" b="1" dirty="0">
                <a:solidFill>
                  <a:srgbClr val="7030A0"/>
                </a:solidFill>
              </a:rPr>
              <a:t>Osmotic Pressure </a:t>
            </a:r>
            <a:r>
              <a:rPr lang="en-US" sz="2000" dirty="0"/>
              <a:t>of the solution under investigation.  </a:t>
            </a:r>
          </a:p>
        </p:txBody>
      </p:sp>
      <p:pic>
        <p:nvPicPr>
          <p:cNvPr id="7" name="Content Placeholder 3">
            <a:extLst>
              <a:ext uri="{FF2B5EF4-FFF2-40B4-BE49-F238E27FC236}">
                <a16:creationId xmlns:a16="http://schemas.microsoft.com/office/drawing/2014/main" xmlns="" id="{687E1143-25F7-58DB-4323-F8FEB27F153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9281" t="22522" r="2804" b="11463"/>
          <a:stretch/>
        </p:blipFill>
        <p:spPr>
          <a:xfrm>
            <a:off x="6172200" y="951436"/>
            <a:ext cx="2895600" cy="5525564"/>
          </a:xfrm>
          <a:prstGeom prst="rect">
            <a:avLst/>
          </a:prstGeom>
        </p:spPr>
      </p:pic>
      <p:sp>
        <p:nvSpPr>
          <p:cNvPr id="8" name="Footer Placeholder 7">
            <a:extLst>
              <a:ext uri="{FF2B5EF4-FFF2-40B4-BE49-F238E27FC236}">
                <a16:creationId xmlns:a16="http://schemas.microsoft.com/office/drawing/2014/main" xmlns="" id="{32165D68-516F-4904-B328-66B77E6873BB}"/>
              </a:ext>
            </a:extLst>
          </p:cNvPr>
          <p:cNvSpPr>
            <a:spLocks noGrp="1"/>
          </p:cNvSpPr>
          <p:nvPr>
            <p:ph type="ftr" sz="quarter" idx="11"/>
          </p:nvPr>
        </p:nvSpPr>
        <p:spPr>
          <a:xfrm>
            <a:off x="7677150" y="6553200"/>
            <a:ext cx="1314450" cy="228603"/>
          </a:xfrm>
        </p:spPr>
        <p:txBody>
          <a:bodyPr/>
          <a:lstStyle/>
          <a:p>
            <a:pPr>
              <a:defRPr/>
            </a:pPr>
            <a:r>
              <a:rPr lang="en-US" sz="1400" dirty="0"/>
              <a:t>Core Concept</a:t>
            </a:r>
          </a:p>
        </p:txBody>
      </p:sp>
      <p:sp>
        <p:nvSpPr>
          <p:cNvPr id="9" name="Slide Number Placeholder 8">
            <a:extLst>
              <a:ext uri="{FF2B5EF4-FFF2-40B4-BE49-F238E27FC236}">
                <a16:creationId xmlns:a16="http://schemas.microsoft.com/office/drawing/2014/main" xmlns="" id="{7406737E-38F9-6FFC-6377-14FB9566D110}"/>
              </a:ext>
            </a:extLst>
          </p:cNvPr>
          <p:cNvSpPr>
            <a:spLocks noGrp="1"/>
          </p:cNvSpPr>
          <p:nvPr>
            <p:ph type="sldNum" sz="quarter" idx="12"/>
          </p:nvPr>
        </p:nvSpPr>
        <p:spPr/>
        <p:txBody>
          <a:bodyPr/>
          <a:lstStyle/>
          <a:p>
            <a:pPr>
              <a:defRPr/>
            </a:pPr>
            <a:fld id="{7A259807-4E02-4090-954C-8862AE38006D}" type="slidenum">
              <a:rPr lang="en-US" smtClean="0"/>
              <a:pPr>
                <a:defRPr/>
              </a:pPr>
              <a:t>28</a:t>
            </a:fld>
            <a:endParaRPr lang="en-US"/>
          </a:p>
        </p:txBody>
      </p:sp>
    </p:spTree>
    <p:extLst>
      <p:ext uri="{BB962C8B-B14F-4D97-AF65-F5344CB8AC3E}">
        <p14:creationId xmlns:p14="http://schemas.microsoft.com/office/powerpoint/2010/main" val="2630696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CD10EF-2AE8-3C96-26A8-CFA6CCFFCB0D}"/>
              </a:ext>
            </a:extLst>
          </p:cNvPr>
          <p:cNvSpPr>
            <a:spLocks noGrp="1"/>
          </p:cNvSpPr>
          <p:nvPr>
            <p:ph type="title"/>
          </p:nvPr>
        </p:nvSpPr>
        <p:spPr>
          <a:xfrm>
            <a:off x="152400" y="381000"/>
            <a:ext cx="8839200" cy="914400"/>
          </a:xfrm>
        </p:spPr>
        <p:txBody>
          <a:bodyPr>
            <a:normAutofit/>
          </a:bodyPr>
          <a:lstStyle/>
          <a:p>
            <a:r>
              <a:rPr lang="en-US" sz="4000" b="1" dirty="0">
                <a:latin typeface="+mn-lt"/>
              </a:rPr>
              <a:t>Methods to Measure Osmotic Pressure </a:t>
            </a:r>
            <a:endParaRPr lang="en-US" sz="3600" dirty="0">
              <a:solidFill>
                <a:srgbClr val="0070C0"/>
              </a:solidFill>
              <a:latin typeface="+mn-lt"/>
            </a:endParaRPr>
          </a:p>
        </p:txBody>
      </p:sp>
      <p:sp>
        <p:nvSpPr>
          <p:cNvPr id="3" name="Content Placeholder 2">
            <a:extLst>
              <a:ext uri="{FF2B5EF4-FFF2-40B4-BE49-F238E27FC236}">
                <a16:creationId xmlns:a16="http://schemas.microsoft.com/office/drawing/2014/main" xmlns="" id="{3DD6233D-FC10-7749-CCF5-903DE7BE9E9D}"/>
              </a:ext>
            </a:extLst>
          </p:cNvPr>
          <p:cNvSpPr>
            <a:spLocks noGrp="1"/>
          </p:cNvSpPr>
          <p:nvPr>
            <p:ph idx="1"/>
          </p:nvPr>
        </p:nvSpPr>
        <p:spPr>
          <a:xfrm>
            <a:off x="381000" y="1524000"/>
            <a:ext cx="8305800" cy="4695825"/>
          </a:xfrm>
        </p:spPr>
        <p:txBody>
          <a:bodyPr>
            <a:normAutofit/>
          </a:bodyPr>
          <a:lstStyle/>
          <a:p>
            <a:pPr marL="0" indent="0" algn="just">
              <a:buNone/>
            </a:pPr>
            <a:r>
              <a:rPr lang="en-US" sz="2400" b="1" dirty="0">
                <a:solidFill>
                  <a:srgbClr val="0070C0"/>
                </a:solidFill>
              </a:rPr>
              <a:t>2. Freezing Point Determination Method</a:t>
            </a:r>
            <a:endParaRPr lang="en-US" sz="2400" dirty="0"/>
          </a:p>
          <a:p>
            <a:pPr algn="just"/>
            <a:r>
              <a:rPr lang="en-US" sz="2400" dirty="0"/>
              <a:t>One osmole osmotic pressure produces a </a:t>
            </a:r>
            <a:r>
              <a:rPr lang="en-US" sz="2400" b="1" dirty="0">
                <a:solidFill>
                  <a:srgbClr val="7030A0"/>
                </a:solidFill>
              </a:rPr>
              <a:t>Decrease Of 1.86</a:t>
            </a:r>
            <a:r>
              <a:rPr lang="en-US" sz="2400" b="1" baseline="30000" dirty="0">
                <a:solidFill>
                  <a:srgbClr val="7030A0"/>
                </a:solidFill>
              </a:rPr>
              <a:t>o</a:t>
            </a:r>
            <a:r>
              <a:rPr lang="en-US" sz="2400" b="1" dirty="0">
                <a:solidFill>
                  <a:srgbClr val="7030A0"/>
                </a:solidFill>
              </a:rPr>
              <a:t>C</a:t>
            </a:r>
            <a:r>
              <a:rPr lang="en-US" sz="2400" dirty="0"/>
              <a:t> in the freezing point. </a:t>
            </a:r>
          </a:p>
          <a:p>
            <a:pPr algn="just"/>
            <a:r>
              <a:rPr lang="en-US" sz="2400" dirty="0"/>
              <a:t>This property is used for measurement of osmotic pressure and is </a:t>
            </a:r>
            <a:r>
              <a:rPr lang="en-US" sz="2400" b="1" dirty="0">
                <a:solidFill>
                  <a:srgbClr val="7030A0"/>
                </a:solidFill>
              </a:rPr>
              <a:t>More Accurate </a:t>
            </a:r>
            <a:r>
              <a:rPr lang="en-US" sz="2400" dirty="0"/>
              <a:t>than the Pfeffer’s method. </a:t>
            </a:r>
          </a:p>
          <a:p>
            <a:pPr algn="just"/>
            <a:r>
              <a:rPr lang="en-US" sz="2400" dirty="0"/>
              <a:t>A special apparatus is used for determination of </a:t>
            </a:r>
            <a:r>
              <a:rPr lang="en-US" sz="2400" b="1" dirty="0"/>
              <a:t>freezing point of the Solution</a:t>
            </a:r>
            <a:r>
              <a:rPr lang="en-US" sz="2400" dirty="0"/>
              <a:t> under investigation and </a:t>
            </a:r>
            <a:r>
              <a:rPr lang="en-US" sz="2400" b="1" dirty="0">
                <a:solidFill>
                  <a:srgbClr val="7030A0"/>
                </a:solidFill>
              </a:rPr>
              <a:t>Compared</a:t>
            </a:r>
            <a:r>
              <a:rPr lang="en-US" sz="2400" dirty="0"/>
              <a:t> with the </a:t>
            </a:r>
            <a:r>
              <a:rPr lang="en-US" sz="2400" b="1" dirty="0"/>
              <a:t>freezing point of the Pure Solvent</a:t>
            </a:r>
            <a:r>
              <a:rPr lang="en-US" sz="2400" dirty="0"/>
              <a:t>. </a:t>
            </a:r>
          </a:p>
          <a:p>
            <a:pPr marL="0" indent="0" algn="just">
              <a:buNone/>
            </a:pPr>
            <a:endParaRPr lang="en-US" sz="2400" dirty="0"/>
          </a:p>
          <a:p>
            <a:pPr marL="0" indent="0" algn="just">
              <a:buNone/>
            </a:pPr>
            <a:r>
              <a:rPr lang="en-US" sz="2400" b="1" dirty="0">
                <a:solidFill>
                  <a:srgbClr val="0070C0"/>
                </a:solidFill>
              </a:rPr>
              <a:t>3. Elevation of Boiling Point </a:t>
            </a:r>
            <a:r>
              <a:rPr lang="en-US" sz="2400" dirty="0"/>
              <a:t>and </a:t>
            </a:r>
            <a:r>
              <a:rPr lang="en-US" sz="2400" b="1" dirty="0">
                <a:solidFill>
                  <a:srgbClr val="0070C0"/>
                </a:solidFill>
              </a:rPr>
              <a:t>Depression Of Vapor Density</a:t>
            </a:r>
          </a:p>
          <a:p>
            <a:pPr algn="just"/>
            <a:r>
              <a:rPr lang="en-US" sz="2400" dirty="0"/>
              <a:t>Also be used in determination of osmotic pressure of the solution.</a:t>
            </a:r>
          </a:p>
          <a:p>
            <a:endParaRPr lang="en-US" sz="2400" dirty="0"/>
          </a:p>
        </p:txBody>
      </p:sp>
      <p:sp>
        <p:nvSpPr>
          <p:cNvPr id="5" name="Footer Placeholder 4">
            <a:extLst>
              <a:ext uri="{FF2B5EF4-FFF2-40B4-BE49-F238E27FC236}">
                <a16:creationId xmlns:a16="http://schemas.microsoft.com/office/drawing/2014/main" xmlns="" id="{C142B623-1414-9BEE-BAC1-4E6E4B2AE2DE}"/>
              </a:ext>
            </a:extLst>
          </p:cNvPr>
          <p:cNvSpPr>
            <a:spLocks noGrp="1"/>
          </p:cNvSpPr>
          <p:nvPr>
            <p:ph type="ftr" sz="quarter" idx="11"/>
          </p:nvPr>
        </p:nvSpPr>
        <p:spPr>
          <a:xfrm>
            <a:off x="6610350" y="6356351"/>
            <a:ext cx="1619250" cy="365125"/>
          </a:xfrm>
        </p:spPr>
        <p:txBody>
          <a:bodyPr/>
          <a:lstStyle/>
          <a:p>
            <a:pPr>
              <a:defRPr/>
            </a:pPr>
            <a:r>
              <a:rPr lang="en-US" sz="1800" dirty="0"/>
              <a:t>Core Concept</a:t>
            </a:r>
          </a:p>
        </p:txBody>
      </p:sp>
      <p:sp>
        <p:nvSpPr>
          <p:cNvPr id="6" name="Slide Number Placeholder 5">
            <a:extLst>
              <a:ext uri="{FF2B5EF4-FFF2-40B4-BE49-F238E27FC236}">
                <a16:creationId xmlns:a16="http://schemas.microsoft.com/office/drawing/2014/main" xmlns="" id="{2A6FC783-D9C7-867A-D30A-0599FEB15544}"/>
              </a:ext>
            </a:extLst>
          </p:cNvPr>
          <p:cNvSpPr>
            <a:spLocks noGrp="1"/>
          </p:cNvSpPr>
          <p:nvPr>
            <p:ph type="sldNum" sz="quarter" idx="12"/>
          </p:nvPr>
        </p:nvSpPr>
        <p:spPr/>
        <p:txBody>
          <a:bodyPr/>
          <a:lstStyle/>
          <a:p>
            <a:pPr>
              <a:defRPr/>
            </a:pPr>
            <a:fld id="{BDA394D7-9785-4BE5-AFD5-4F918A689025}" type="slidenum">
              <a:rPr lang="en-US" smtClean="0"/>
              <a:pPr>
                <a:defRPr/>
              </a:pPr>
              <a:t>29</a:t>
            </a:fld>
            <a:endParaRPr lang="en-US"/>
          </a:p>
        </p:txBody>
      </p:sp>
    </p:spTree>
    <p:extLst>
      <p:ext uri="{BB962C8B-B14F-4D97-AF65-F5344CB8AC3E}">
        <p14:creationId xmlns:p14="http://schemas.microsoft.com/office/powerpoint/2010/main" val="358189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133600"/>
            <a:ext cx="9144000" cy="2438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sz="2000">
              <a:solidFill>
                <a:prstClr val="white"/>
              </a:solidFill>
            </a:endParaRPr>
          </a:p>
        </p:txBody>
      </p:sp>
      <p:sp>
        <p:nvSpPr>
          <p:cNvPr id="15363" name="Title 1"/>
          <p:cNvSpPr>
            <a:spLocks noGrp="1"/>
          </p:cNvSpPr>
          <p:nvPr>
            <p:ph type="ctrTitle"/>
          </p:nvPr>
        </p:nvSpPr>
        <p:spPr>
          <a:xfrm>
            <a:off x="0" y="2438400"/>
            <a:ext cx="9144000" cy="1752600"/>
          </a:xfrm>
        </p:spPr>
        <p:txBody>
          <a:bodyPr rtlCol="0">
            <a:noAutofit/>
          </a:bodyPr>
          <a:lstStyle/>
          <a:p>
            <a:r>
              <a:rPr lang="en-US" sz="3600" dirty="0">
                <a:solidFill>
                  <a:schemeClr val="bg1"/>
                </a:solidFill>
              </a:rPr>
              <a:t/>
            </a:r>
            <a:br>
              <a:rPr lang="en-US" sz="3600" dirty="0">
                <a:solidFill>
                  <a:schemeClr val="bg1"/>
                </a:solidFill>
              </a:rPr>
            </a:br>
            <a:r>
              <a:rPr lang="en-US" sz="3600" dirty="0">
                <a:solidFill>
                  <a:schemeClr val="bg1"/>
                </a:solidFill>
              </a:rPr>
              <a:t>1</a:t>
            </a:r>
            <a:r>
              <a:rPr lang="en-US" sz="3600" baseline="30000" dirty="0">
                <a:solidFill>
                  <a:schemeClr val="bg1"/>
                </a:solidFill>
              </a:rPr>
              <a:t>st</a:t>
            </a:r>
            <a:r>
              <a:rPr lang="en-US" sz="3600" dirty="0">
                <a:solidFill>
                  <a:schemeClr val="bg1"/>
                </a:solidFill>
              </a:rPr>
              <a:t> Year MBBS </a:t>
            </a:r>
            <a:r>
              <a:rPr lang="en-US" sz="3200" dirty="0">
                <a:solidFill>
                  <a:schemeClr val="bg1"/>
                </a:solidFill>
              </a:rPr>
              <a:t/>
            </a:r>
            <a:br>
              <a:rPr lang="en-US" sz="3200" dirty="0">
                <a:solidFill>
                  <a:schemeClr val="bg1"/>
                </a:solidFill>
              </a:rPr>
            </a:br>
            <a:r>
              <a:rPr lang="en-US" sz="3600" dirty="0">
                <a:solidFill>
                  <a:schemeClr val="bg1"/>
                </a:solidFill>
              </a:rPr>
              <a:t>Foundation Module</a:t>
            </a:r>
            <a:r>
              <a:rPr lang="en-GB" sz="3600" dirty="0">
                <a:solidFill>
                  <a:schemeClr val="bg1"/>
                </a:solidFill>
              </a:rPr>
              <a:t/>
            </a:r>
            <a:br>
              <a:rPr lang="en-GB" sz="3600" dirty="0">
                <a:solidFill>
                  <a:schemeClr val="bg1"/>
                </a:solidFill>
              </a:rPr>
            </a:br>
            <a:r>
              <a:rPr lang="en-GB" sz="3600" dirty="0">
                <a:solidFill>
                  <a:schemeClr val="bg1"/>
                </a:solidFill>
              </a:rPr>
              <a:t>Large Group Interactive Session (LGIS)</a:t>
            </a:r>
            <a:br>
              <a:rPr lang="en-GB" sz="3600" dirty="0">
                <a:solidFill>
                  <a:schemeClr val="bg1"/>
                </a:solidFill>
              </a:rPr>
            </a:br>
            <a:r>
              <a:rPr lang="en-GB" sz="3600" dirty="0">
                <a:solidFill>
                  <a:schemeClr val="bg1"/>
                </a:solidFill>
              </a:rPr>
              <a:t>Physicochemical Properties of Cell-1 </a:t>
            </a:r>
            <a:endParaRPr lang="en-US" sz="3600" b="1" dirty="0">
              <a:solidFill>
                <a:schemeClr val="accent4">
                  <a:lumMod val="75000"/>
                </a:schemeClr>
              </a:solidFill>
            </a:endParaRPr>
          </a:p>
        </p:txBody>
      </p:sp>
      <p:sp>
        <p:nvSpPr>
          <p:cNvPr id="14340" name="Subtitle 2"/>
          <p:cNvSpPr>
            <a:spLocks noGrp="1" noChangeArrowheads="1"/>
          </p:cNvSpPr>
          <p:nvPr>
            <p:ph type="subTitle" idx="1"/>
          </p:nvPr>
        </p:nvSpPr>
        <p:spPr>
          <a:xfrm>
            <a:off x="228600" y="5410200"/>
            <a:ext cx="3505200" cy="1447800"/>
          </a:xfrm>
        </p:spPr>
        <p:txBody>
          <a:bodyPr>
            <a:noAutofit/>
          </a:bodyPr>
          <a:lstStyle/>
          <a:p>
            <a:pPr>
              <a:lnSpc>
                <a:spcPts val="1500"/>
              </a:lnSpc>
            </a:pPr>
            <a:endParaRPr lang="en-US" altLang="en-US" sz="2000" dirty="0">
              <a:solidFill>
                <a:srgbClr val="7030A0"/>
              </a:solidFill>
              <a:cs typeface="Times New Roman" pitchFamily="18" charset="0"/>
            </a:endParaRPr>
          </a:p>
          <a:p>
            <a:pPr>
              <a:lnSpc>
                <a:spcPct val="100000"/>
              </a:lnSpc>
            </a:pPr>
            <a:r>
              <a:rPr lang="en-US" altLang="en-US" sz="2000" b="1" dirty="0">
                <a:solidFill>
                  <a:srgbClr val="7030A0"/>
                </a:solidFill>
                <a:cs typeface="Times New Roman" pitchFamily="18" charset="0"/>
              </a:rPr>
              <a:t>Dr. Nayab Ramzan</a:t>
            </a:r>
          </a:p>
          <a:p>
            <a:pPr>
              <a:lnSpc>
                <a:spcPct val="100000"/>
              </a:lnSpc>
            </a:pPr>
            <a:r>
              <a:rPr lang="en-US" altLang="en-US" sz="2000" b="1" dirty="0">
                <a:solidFill>
                  <a:srgbClr val="7030A0"/>
                </a:solidFill>
                <a:cs typeface="Times New Roman" pitchFamily="18" charset="0"/>
              </a:rPr>
              <a:t>Biochemistry </a:t>
            </a:r>
            <a:r>
              <a:rPr lang="en-GB" altLang="en-US" sz="2000" b="1" dirty="0">
                <a:solidFill>
                  <a:srgbClr val="7030A0"/>
                </a:solidFill>
                <a:cs typeface="Times New Roman" pitchFamily="18" charset="0"/>
              </a:rPr>
              <a:t>Department</a:t>
            </a:r>
          </a:p>
          <a:p>
            <a:pPr>
              <a:lnSpc>
                <a:spcPct val="100000"/>
              </a:lnSpc>
            </a:pPr>
            <a:r>
              <a:rPr lang="en-GB" altLang="en-US" sz="2000" b="1" dirty="0">
                <a:solidFill>
                  <a:srgbClr val="7030A0"/>
                </a:solidFill>
                <a:cs typeface="Times New Roman" pitchFamily="18" charset="0"/>
              </a:rPr>
              <a:t>RMU </a:t>
            </a:r>
            <a:endParaRPr lang="en-US" altLang="en-US" sz="2000" b="1" dirty="0">
              <a:solidFill>
                <a:srgbClr val="7030A0"/>
              </a:solidFill>
              <a:cs typeface="Times New Roman" pitchFamily="18" charset="0"/>
            </a:endParaRPr>
          </a:p>
          <a:p>
            <a:pPr>
              <a:lnSpc>
                <a:spcPts val="1500"/>
              </a:lnSpc>
            </a:pPr>
            <a:endParaRPr lang="en-US" altLang="en-US" sz="2000" b="1" dirty="0">
              <a:solidFill>
                <a:srgbClr val="7030A0"/>
              </a:solidFill>
              <a:cs typeface="Times New Roman" pitchFamily="18" charset="0"/>
            </a:endParaRPr>
          </a:p>
        </p:txBody>
      </p:sp>
      <p:sp>
        <p:nvSpPr>
          <p:cNvPr id="6" name="Rectangle 5"/>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cstate="print"/>
          <a:srcRect l="4787" t="7561" r="11351" b="8025"/>
          <a:stretch>
            <a:fillRect/>
          </a:stretch>
        </p:blipFill>
        <p:spPr bwMode="auto">
          <a:xfrm>
            <a:off x="3657600" y="228600"/>
            <a:ext cx="1711325" cy="1724025"/>
          </a:xfrm>
          <a:prstGeom prst="rect">
            <a:avLst/>
          </a:prstGeom>
          <a:noFill/>
          <a:ln w="9525">
            <a:noFill/>
            <a:miter lim="800000"/>
            <a:headEnd/>
            <a:tailEnd/>
          </a:ln>
        </p:spPr>
      </p:pic>
      <p:sp>
        <p:nvSpPr>
          <p:cNvPr id="7" name="Rectangle 6"/>
          <p:cNvSpPr/>
          <p:nvPr/>
        </p:nvSpPr>
        <p:spPr>
          <a:xfrm>
            <a:off x="6096000" y="5791200"/>
            <a:ext cx="25908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effectLst>
                  <a:outerShdw blurRad="38100" dist="38100" dir="2700000" algn="tl">
                    <a:srgbClr val="000000">
                      <a:alpha val="43137"/>
                    </a:srgbClr>
                  </a:outerShdw>
                </a:effectLst>
              </a:rPr>
              <a:t>Date: 01-03-2023</a:t>
            </a:r>
          </a:p>
          <a:p>
            <a:pPr algn="ctr"/>
            <a:r>
              <a:rPr lang="en-US" b="1" dirty="0">
                <a:solidFill>
                  <a:srgbClr val="7030A0"/>
                </a:solidFill>
                <a:effectLst>
                  <a:outerShdw blurRad="38100" dist="38100" dir="2700000" algn="tl">
                    <a:srgbClr val="000000">
                      <a:alpha val="43137"/>
                    </a:srgbClr>
                  </a:outerShdw>
                </a:effectLst>
              </a:rPr>
              <a:t>Updated &amp; Delivered on :</a:t>
            </a:r>
          </a:p>
          <a:p>
            <a:pPr algn="ctr"/>
            <a:r>
              <a:rPr lang="en-US" b="1" dirty="0">
                <a:solidFill>
                  <a:srgbClr val="7030A0"/>
                </a:solidFill>
                <a:effectLst>
                  <a:outerShdw blurRad="38100" dist="38100" dir="2700000" algn="tl">
                    <a:srgbClr val="000000">
                      <a:alpha val="43137"/>
                    </a:srgbClr>
                  </a:outerShdw>
                </a:effectLst>
              </a:rPr>
              <a:t>23-02-2024 </a:t>
            </a:r>
          </a:p>
        </p:txBody>
      </p:sp>
      <p:sp>
        <p:nvSpPr>
          <p:cNvPr id="4" name="Slide Number Placeholder 3">
            <a:extLst>
              <a:ext uri="{FF2B5EF4-FFF2-40B4-BE49-F238E27FC236}">
                <a16:creationId xmlns:a16="http://schemas.microsoft.com/office/drawing/2014/main" xmlns="" id="{EF429C98-0A34-8ECB-BF3A-1BE09E733685}"/>
              </a:ext>
            </a:extLst>
          </p:cNvPr>
          <p:cNvSpPr>
            <a:spLocks noGrp="1"/>
          </p:cNvSpPr>
          <p:nvPr>
            <p:ph type="sldNum" sz="quarter" idx="12"/>
          </p:nvPr>
        </p:nvSpPr>
        <p:spPr/>
        <p:txBody>
          <a:bodyPr/>
          <a:lstStyle/>
          <a:p>
            <a:pPr>
              <a:defRPr/>
            </a:pPr>
            <a:fld id="{1E3BFE8B-3643-4A16-B7A8-DC2B2F6255B3}" type="slidenum">
              <a:rPr lang="en-US" smtClean="0"/>
              <a:pPr>
                <a:defRPr/>
              </a:pPr>
              <a:t>3</a:t>
            </a:fld>
            <a:endParaRPr lang="en-US"/>
          </a:p>
        </p:txBody>
      </p:sp>
      <p:pic>
        <p:nvPicPr>
          <p:cNvPr id="9" name="Picture 8"/>
          <p:cNvPicPr>
            <a:picLocks noChangeAspect="1"/>
          </p:cNvPicPr>
          <p:nvPr/>
        </p:nvPicPr>
        <p:blipFill>
          <a:blip r:embed="rId3"/>
          <a:stretch>
            <a:fillRect/>
          </a:stretch>
        </p:blipFill>
        <p:spPr>
          <a:xfrm>
            <a:off x="3606710" y="5819529"/>
            <a:ext cx="2308315" cy="107364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2EE802AD-3A3F-E72F-506B-2DEF93BA8D11}"/>
              </a:ext>
            </a:extLst>
          </p:cNvPr>
          <p:cNvSpPr>
            <a:spLocks noGrp="1"/>
          </p:cNvSpPr>
          <p:nvPr>
            <p:ph type="sldNum" sz="quarter" idx="12"/>
          </p:nvPr>
        </p:nvSpPr>
        <p:spPr/>
        <p:txBody>
          <a:bodyPr/>
          <a:lstStyle/>
          <a:p>
            <a:pPr>
              <a:defRPr/>
            </a:pPr>
            <a:fld id="{BDA394D7-9785-4BE5-AFD5-4F918A689025}" type="slidenum">
              <a:rPr lang="en-US" smtClean="0"/>
              <a:pPr>
                <a:defRPr/>
              </a:pPr>
              <a:t>30</a:t>
            </a:fld>
            <a:endParaRPr lang="en-US"/>
          </a:p>
        </p:txBody>
      </p:sp>
      <p:sp>
        <p:nvSpPr>
          <p:cNvPr id="7" name="Content Placeholder 6">
            <a:extLst>
              <a:ext uri="{FF2B5EF4-FFF2-40B4-BE49-F238E27FC236}">
                <a16:creationId xmlns:a16="http://schemas.microsoft.com/office/drawing/2014/main" xmlns="" id="{ECFFFE8F-A8A1-CFDC-4198-6EFF8A1796AD}"/>
              </a:ext>
            </a:extLst>
          </p:cNvPr>
          <p:cNvSpPr>
            <a:spLocks noGrp="1"/>
          </p:cNvSpPr>
          <p:nvPr>
            <p:ph idx="1"/>
          </p:nvPr>
        </p:nvSpPr>
        <p:spPr/>
        <p:txBody>
          <a:bodyPr>
            <a:normAutofit/>
          </a:bodyPr>
          <a:lstStyle/>
          <a:p>
            <a:pPr marL="0" indent="0">
              <a:buNone/>
            </a:pPr>
            <a:endParaRPr lang="en-US" sz="6000" dirty="0"/>
          </a:p>
          <a:p>
            <a:pPr marL="0" indent="0">
              <a:buNone/>
            </a:pPr>
            <a:r>
              <a:rPr lang="en-US" sz="6000" dirty="0"/>
              <a:t>     Vertical Integration</a:t>
            </a:r>
          </a:p>
        </p:txBody>
      </p:sp>
    </p:spTree>
    <p:extLst>
      <p:ext uri="{BB962C8B-B14F-4D97-AF65-F5344CB8AC3E}">
        <p14:creationId xmlns:p14="http://schemas.microsoft.com/office/powerpoint/2010/main" val="713840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D1D963-AE35-5DDD-1E6A-BE8D5021AF0F}"/>
              </a:ext>
            </a:extLst>
          </p:cNvPr>
          <p:cNvSpPr>
            <a:spLocks noGrp="1"/>
          </p:cNvSpPr>
          <p:nvPr>
            <p:ph type="title"/>
          </p:nvPr>
        </p:nvSpPr>
        <p:spPr>
          <a:xfrm>
            <a:off x="1066800" y="533400"/>
            <a:ext cx="7010400" cy="884238"/>
          </a:xfrm>
        </p:spPr>
        <p:txBody>
          <a:bodyPr>
            <a:normAutofit/>
          </a:bodyPr>
          <a:lstStyle/>
          <a:p>
            <a:r>
              <a:rPr lang="en-US" sz="4000" b="1" dirty="0">
                <a:latin typeface="+mn-lt"/>
              </a:rPr>
              <a:t>Importance of Osmotic Pressure</a:t>
            </a:r>
            <a:endParaRPr lang="en-US" sz="4000" dirty="0">
              <a:latin typeface="+mn-lt"/>
            </a:endParaRPr>
          </a:p>
        </p:txBody>
      </p:sp>
      <p:pic>
        <p:nvPicPr>
          <p:cNvPr id="4" name="Object 1" descr="preencoded.png">
            <a:extLst>
              <a:ext uri="{FF2B5EF4-FFF2-40B4-BE49-F238E27FC236}">
                <a16:creationId xmlns:a16="http://schemas.microsoft.com/office/drawing/2014/main" xmlns="" id="{5ED5C064-6BA8-1982-61ED-D60DD80C3C9A}"/>
              </a:ext>
            </a:extLst>
          </p:cNvPr>
          <p:cNvPicPr>
            <a:picLocks noGrp="1" noChangeAspect="1"/>
          </p:cNvPicPr>
          <p:nvPr>
            <p:ph idx="1"/>
          </p:nvPr>
        </p:nvPicPr>
        <p:blipFill>
          <a:blip r:embed="rId2"/>
          <a:stretch/>
        </p:blipFill>
        <p:spPr>
          <a:xfrm>
            <a:off x="704144" y="1744662"/>
            <a:ext cx="7735712" cy="4351338"/>
          </a:xfrm>
          <a:prstGeom prst="rect">
            <a:avLst/>
          </a:prstGeom>
        </p:spPr>
      </p:pic>
      <p:sp>
        <p:nvSpPr>
          <p:cNvPr id="5" name="Footer Placeholder 4">
            <a:extLst>
              <a:ext uri="{FF2B5EF4-FFF2-40B4-BE49-F238E27FC236}">
                <a16:creationId xmlns:a16="http://schemas.microsoft.com/office/drawing/2014/main" xmlns="" id="{3463E30A-21A4-C643-6413-F559433D5C92}"/>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630AF027-606C-87A1-22E4-9C44338500D3}"/>
              </a:ext>
            </a:extLst>
          </p:cNvPr>
          <p:cNvSpPr>
            <a:spLocks noGrp="1"/>
          </p:cNvSpPr>
          <p:nvPr>
            <p:ph type="sldNum" sz="quarter" idx="12"/>
          </p:nvPr>
        </p:nvSpPr>
        <p:spPr/>
        <p:txBody>
          <a:bodyPr/>
          <a:lstStyle/>
          <a:p>
            <a:pPr>
              <a:defRPr/>
            </a:pPr>
            <a:fld id="{BDA394D7-9785-4BE5-AFD5-4F918A689025}" type="slidenum">
              <a:rPr lang="en-US" smtClean="0"/>
              <a:pPr>
                <a:defRPr/>
              </a:pPr>
              <a:t>31</a:t>
            </a:fld>
            <a:endParaRPr lang="en-US"/>
          </a:p>
        </p:txBody>
      </p:sp>
    </p:spTree>
    <p:extLst>
      <p:ext uri="{BB962C8B-B14F-4D97-AF65-F5344CB8AC3E}">
        <p14:creationId xmlns:p14="http://schemas.microsoft.com/office/powerpoint/2010/main" val="2239515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773ECF6-0AF0-2ADF-402D-563E6F55288B}"/>
              </a:ext>
            </a:extLst>
          </p:cNvPr>
          <p:cNvSpPr>
            <a:spLocks noGrp="1"/>
          </p:cNvSpPr>
          <p:nvPr>
            <p:ph type="title"/>
          </p:nvPr>
        </p:nvSpPr>
        <p:spPr>
          <a:xfrm>
            <a:off x="990600" y="304800"/>
            <a:ext cx="7162799" cy="914399"/>
          </a:xfrm>
        </p:spPr>
        <p:txBody>
          <a:bodyPr>
            <a:normAutofit/>
          </a:bodyPr>
          <a:lstStyle/>
          <a:p>
            <a:r>
              <a:rPr lang="en-US" sz="4000" b="1" dirty="0">
                <a:latin typeface="+mn-lt"/>
              </a:rPr>
              <a:t>Importance of Osmotic Pressure</a:t>
            </a:r>
            <a:endParaRPr lang="en-US" sz="3600" dirty="0"/>
          </a:p>
        </p:txBody>
      </p:sp>
      <p:sp>
        <p:nvSpPr>
          <p:cNvPr id="3" name="Content Placeholder 2">
            <a:extLst>
              <a:ext uri="{FF2B5EF4-FFF2-40B4-BE49-F238E27FC236}">
                <a16:creationId xmlns:a16="http://schemas.microsoft.com/office/drawing/2014/main" xmlns="" id="{B64DA1AF-EFD5-EDC1-3207-8AE97B269334}"/>
              </a:ext>
            </a:extLst>
          </p:cNvPr>
          <p:cNvSpPr>
            <a:spLocks noGrp="1"/>
          </p:cNvSpPr>
          <p:nvPr>
            <p:ph sz="half" idx="1"/>
          </p:nvPr>
        </p:nvSpPr>
        <p:spPr>
          <a:xfrm>
            <a:off x="0" y="1447800"/>
            <a:ext cx="2743199" cy="5410200"/>
          </a:xfrm>
        </p:spPr>
        <p:txBody>
          <a:bodyPr>
            <a:normAutofit/>
          </a:bodyPr>
          <a:lstStyle/>
          <a:p>
            <a:pPr marL="514350" indent="-514350">
              <a:buAutoNum type="arabicPeriod"/>
            </a:pPr>
            <a:r>
              <a:rPr lang="en-US" b="1" dirty="0"/>
              <a:t>Fluid balance and blood volume:</a:t>
            </a:r>
          </a:p>
          <a:p>
            <a:pPr marL="514350" indent="-514350">
              <a:buNone/>
            </a:pPr>
            <a:r>
              <a:rPr lang="en-US" dirty="0"/>
              <a:t>        The fluid balance of the different compartments of the body is maintained due to osmosis. Further, osmosis significantly contributes to the regulation of the blood volume and urine excretion.</a:t>
            </a:r>
          </a:p>
          <a:p>
            <a:pPr marL="514350" indent="-514350">
              <a:buNone/>
            </a:pPr>
            <a:endParaRPr lang="en-US" dirty="0"/>
          </a:p>
        </p:txBody>
      </p:sp>
      <p:pic>
        <p:nvPicPr>
          <p:cNvPr id="10" name="Content Placeholder 9">
            <a:extLst>
              <a:ext uri="{FF2B5EF4-FFF2-40B4-BE49-F238E27FC236}">
                <a16:creationId xmlns:a16="http://schemas.microsoft.com/office/drawing/2014/main" xmlns="" id="{C640C4B8-AD5A-C478-073F-FA69925E395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34067" t="17429" r="7257" b="23910"/>
          <a:stretch/>
        </p:blipFill>
        <p:spPr>
          <a:xfrm>
            <a:off x="2819400" y="1447800"/>
            <a:ext cx="6248400" cy="4600059"/>
          </a:xfrm>
        </p:spPr>
      </p:pic>
      <p:sp>
        <p:nvSpPr>
          <p:cNvPr id="2" name="Footer Placeholder 1">
            <a:extLst>
              <a:ext uri="{FF2B5EF4-FFF2-40B4-BE49-F238E27FC236}">
                <a16:creationId xmlns:a16="http://schemas.microsoft.com/office/drawing/2014/main" xmlns="" id="{D3C53077-1DE7-BD48-4559-4A4697061688}"/>
              </a:ext>
            </a:extLst>
          </p:cNvPr>
          <p:cNvSpPr>
            <a:spLocks noGrp="1"/>
          </p:cNvSpPr>
          <p:nvPr>
            <p:ph type="ftr" sz="quarter" idx="11"/>
          </p:nvPr>
        </p:nvSpPr>
        <p:spPr>
          <a:xfrm>
            <a:off x="6553200" y="6356351"/>
            <a:ext cx="1771650" cy="365125"/>
          </a:xfrm>
        </p:spPr>
        <p:txBody>
          <a:bodyPr/>
          <a:lstStyle/>
          <a:p>
            <a:pPr>
              <a:defRPr/>
            </a:pPr>
            <a:r>
              <a:rPr lang="en-US" sz="1600" dirty="0"/>
              <a:t>Vertical Integration</a:t>
            </a:r>
          </a:p>
        </p:txBody>
      </p:sp>
      <p:sp>
        <p:nvSpPr>
          <p:cNvPr id="5" name="Slide Number Placeholder 4">
            <a:extLst>
              <a:ext uri="{FF2B5EF4-FFF2-40B4-BE49-F238E27FC236}">
                <a16:creationId xmlns:a16="http://schemas.microsoft.com/office/drawing/2014/main" xmlns="" id="{C0D6D7C9-0226-B8C7-9D61-C5CBC5EE0812}"/>
              </a:ext>
            </a:extLst>
          </p:cNvPr>
          <p:cNvSpPr>
            <a:spLocks noGrp="1"/>
          </p:cNvSpPr>
          <p:nvPr>
            <p:ph type="sldNum" sz="quarter" idx="12"/>
          </p:nvPr>
        </p:nvSpPr>
        <p:spPr/>
        <p:txBody>
          <a:bodyPr/>
          <a:lstStyle/>
          <a:p>
            <a:pPr>
              <a:defRPr/>
            </a:pPr>
            <a:fld id="{7A259807-4E02-4090-954C-8862AE38006D}" type="slidenum">
              <a:rPr lang="en-US" smtClean="0"/>
              <a:pPr>
                <a:defRPr/>
              </a:pPr>
              <a:t>32</a:t>
            </a:fld>
            <a:endParaRPr lang="en-US"/>
          </a:p>
        </p:txBody>
      </p:sp>
    </p:spTree>
    <p:extLst>
      <p:ext uri="{BB962C8B-B14F-4D97-AF65-F5344CB8AC3E}">
        <p14:creationId xmlns:p14="http://schemas.microsoft.com/office/powerpoint/2010/main" val="2854384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86FE7F-DC66-4629-A9CE-BA16AC214452}"/>
              </a:ext>
            </a:extLst>
          </p:cNvPr>
          <p:cNvSpPr>
            <a:spLocks noGrp="1"/>
          </p:cNvSpPr>
          <p:nvPr>
            <p:ph type="title"/>
          </p:nvPr>
        </p:nvSpPr>
        <p:spPr>
          <a:xfrm>
            <a:off x="1009650" y="365127"/>
            <a:ext cx="7219950" cy="854073"/>
          </a:xfrm>
        </p:spPr>
        <p:txBody>
          <a:bodyPr>
            <a:normAutofit/>
          </a:bodyPr>
          <a:lstStyle/>
          <a:p>
            <a:r>
              <a:rPr lang="en-US" sz="4000" b="1" dirty="0">
                <a:latin typeface="+mn-lt"/>
              </a:rPr>
              <a:t>Importance of Osmotic Pressure</a:t>
            </a:r>
            <a:endParaRPr lang="en-US" sz="4000" dirty="0">
              <a:latin typeface="+mn-lt"/>
            </a:endParaRPr>
          </a:p>
        </p:txBody>
      </p:sp>
      <p:sp>
        <p:nvSpPr>
          <p:cNvPr id="3" name="Content Placeholder 2">
            <a:extLst>
              <a:ext uri="{FF2B5EF4-FFF2-40B4-BE49-F238E27FC236}">
                <a16:creationId xmlns:a16="http://schemas.microsoft.com/office/drawing/2014/main" xmlns="" id="{735A6F0F-29F5-4E5A-08E9-303DBE3568F1}"/>
              </a:ext>
            </a:extLst>
          </p:cNvPr>
          <p:cNvSpPr>
            <a:spLocks noGrp="1"/>
          </p:cNvSpPr>
          <p:nvPr>
            <p:ph idx="1"/>
          </p:nvPr>
        </p:nvSpPr>
        <p:spPr/>
        <p:txBody>
          <a:bodyPr/>
          <a:lstStyle/>
          <a:p>
            <a:pPr marL="0" indent="0">
              <a:buNone/>
            </a:pPr>
            <a:r>
              <a:rPr lang="en-US" sz="3200" b="1" dirty="0"/>
              <a:t>2. Red blood cells and fragility </a:t>
            </a:r>
            <a:endParaRPr lang="en-US" sz="3200" dirty="0"/>
          </a:p>
          <a:p>
            <a:r>
              <a:rPr lang="en-US" dirty="0"/>
              <a:t>When RBC,s are suspended in an </a:t>
            </a:r>
            <a:r>
              <a:rPr lang="en-US" dirty="0">
                <a:solidFill>
                  <a:srgbClr val="0070C0"/>
                </a:solidFill>
              </a:rPr>
              <a:t>isotonic </a:t>
            </a:r>
            <a:r>
              <a:rPr lang="en-US" dirty="0"/>
              <a:t>(0.9% NaCl) solution , the cell volume remains unchanged and they are </a:t>
            </a:r>
            <a:r>
              <a:rPr lang="en-US" b="1" dirty="0"/>
              <a:t>intact.</a:t>
            </a:r>
          </a:p>
          <a:p>
            <a:pPr>
              <a:buNone/>
            </a:pPr>
            <a:endParaRPr lang="en-US" dirty="0"/>
          </a:p>
          <a:p>
            <a:r>
              <a:rPr lang="en-US" dirty="0"/>
              <a:t>In </a:t>
            </a:r>
            <a:r>
              <a:rPr lang="en-US" dirty="0">
                <a:solidFill>
                  <a:srgbClr val="0070C0"/>
                </a:solidFill>
              </a:rPr>
              <a:t>hypertonic</a:t>
            </a:r>
            <a:r>
              <a:rPr lang="en-US" dirty="0"/>
              <a:t> solution (</a:t>
            </a:r>
            <a:r>
              <a:rPr lang="en-US" dirty="0" err="1"/>
              <a:t>eg</a:t>
            </a:r>
            <a:r>
              <a:rPr lang="en-US" dirty="0"/>
              <a:t> 1.5% NaCl) water flows out of RBC and the cytoplasm shrinks, a phenomenon known as </a:t>
            </a:r>
            <a:r>
              <a:rPr lang="en-US" b="1" dirty="0"/>
              <a:t>crenation.</a:t>
            </a:r>
          </a:p>
          <a:p>
            <a:endParaRPr lang="en-US" dirty="0"/>
          </a:p>
          <a:p>
            <a:r>
              <a:rPr lang="en-US" dirty="0"/>
              <a:t>On the other hand, when the RBC are kept in a </a:t>
            </a:r>
            <a:r>
              <a:rPr lang="en-US" dirty="0">
                <a:solidFill>
                  <a:srgbClr val="0070C0"/>
                </a:solidFill>
              </a:rPr>
              <a:t>hypotonic</a:t>
            </a:r>
            <a:r>
              <a:rPr lang="en-US" dirty="0"/>
              <a:t> solution (</a:t>
            </a:r>
            <a:r>
              <a:rPr lang="en-US" dirty="0" err="1"/>
              <a:t>eg</a:t>
            </a:r>
            <a:r>
              <a:rPr lang="en-US" dirty="0"/>
              <a:t> 0.4% NaCl), the cells bulge due to entry of water in them which often causes </a:t>
            </a:r>
            <a:r>
              <a:rPr lang="en-US" b="1" dirty="0"/>
              <a:t>rupture</a:t>
            </a:r>
            <a:r>
              <a:rPr lang="en-US" dirty="0"/>
              <a:t> of plasma membrane of RBC </a:t>
            </a:r>
            <a:r>
              <a:rPr lang="en-US" b="1" dirty="0"/>
              <a:t>(hemolysis).</a:t>
            </a:r>
          </a:p>
          <a:p>
            <a:endParaRPr lang="en-US" dirty="0"/>
          </a:p>
          <a:p>
            <a:endParaRPr lang="en-US" dirty="0"/>
          </a:p>
          <a:p>
            <a:pPr marL="0" indent="0">
              <a:buNone/>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xmlns="" id="{57F7DA04-4192-9A39-2991-6756EECCA902}"/>
              </a:ext>
            </a:extLst>
          </p:cNvPr>
          <p:cNvSpPr>
            <a:spLocks noGrp="1"/>
          </p:cNvSpPr>
          <p:nvPr>
            <p:ph type="ftr" sz="quarter" idx="11"/>
          </p:nvPr>
        </p:nvSpPr>
        <p:spPr>
          <a:xfrm>
            <a:off x="6381750" y="6356351"/>
            <a:ext cx="1847850" cy="365125"/>
          </a:xfrm>
        </p:spPr>
        <p:txBody>
          <a:bodyPr/>
          <a:lstStyle/>
          <a:p>
            <a:pPr>
              <a:defRPr/>
            </a:pPr>
            <a:r>
              <a:rPr lang="en-US" sz="1600" dirty="0"/>
              <a:t>Vertical Integration</a:t>
            </a:r>
          </a:p>
        </p:txBody>
      </p:sp>
      <p:sp>
        <p:nvSpPr>
          <p:cNvPr id="5" name="Slide Number Placeholder 4">
            <a:extLst>
              <a:ext uri="{FF2B5EF4-FFF2-40B4-BE49-F238E27FC236}">
                <a16:creationId xmlns:a16="http://schemas.microsoft.com/office/drawing/2014/main" xmlns="" id="{D8A20B05-7698-29CA-BFDF-DBB89108143B}"/>
              </a:ext>
            </a:extLst>
          </p:cNvPr>
          <p:cNvSpPr>
            <a:spLocks noGrp="1"/>
          </p:cNvSpPr>
          <p:nvPr>
            <p:ph type="sldNum" sz="quarter" idx="12"/>
          </p:nvPr>
        </p:nvSpPr>
        <p:spPr/>
        <p:txBody>
          <a:bodyPr/>
          <a:lstStyle/>
          <a:p>
            <a:pPr>
              <a:defRPr/>
            </a:pPr>
            <a:fld id="{BDA394D7-9785-4BE5-AFD5-4F918A689025}" type="slidenum">
              <a:rPr lang="en-US" smtClean="0"/>
              <a:pPr>
                <a:defRPr/>
              </a:pPr>
              <a:t>33</a:t>
            </a:fld>
            <a:endParaRPr lang="en-US"/>
          </a:p>
        </p:txBody>
      </p:sp>
    </p:spTree>
    <p:extLst>
      <p:ext uri="{BB962C8B-B14F-4D97-AF65-F5344CB8AC3E}">
        <p14:creationId xmlns:p14="http://schemas.microsoft.com/office/powerpoint/2010/main" val="924598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4B97C2D-49EA-783B-2739-2BD911E61B21}"/>
              </a:ext>
            </a:extLst>
          </p:cNvPr>
          <p:cNvSpPr>
            <a:spLocks noGrp="1"/>
          </p:cNvSpPr>
          <p:nvPr>
            <p:ph type="title"/>
          </p:nvPr>
        </p:nvSpPr>
        <p:spPr>
          <a:xfrm>
            <a:off x="990600" y="480219"/>
            <a:ext cx="7620000" cy="815181"/>
          </a:xfrm>
        </p:spPr>
        <p:txBody>
          <a:bodyPr>
            <a:normAutofit/>
          </a:bodyPr>
          <a:lstStyle/>
          <a:p>
            <a:r>
              <a:rPr lang="en-US" sz="4000" b="1" dirty="0">
                <a:latin typeface="+mn-lt"/>
              </a:rPr>
              <a:t>Osmotic  Fragility Test for RBCs</a:t>
            </a:r>
          </a:p>
        </p:txBody>
      </p:sp>
      <p:sp>
        <p:nvSpPr>
          <p:cNvPr id="3" name="Content Placeholder 2">
            <a:extLst>
              <a:ext uri="{FF2B5EF4-FFF2-40B4-BE49-F238E27FC236}">
                <a16:creationId xmlns:a16="http://schemas.microsoft.com/office/drawing/2014/main" xmlns="" id="{0BE49632-E72F-A342-C7EF-042136CEA360}"/>
              </a:ext>
            </a:extLst>
          </p:cNvPr>
          <p:cNvSpPr>
            <a:spLocks noGrp="1"/>
          </p:cNvSpPr>
          <p:nvPr>
            <p:ph sz="half" idx="1"/>
          </p:nvPr>
        </p:nvSpPr>
        <p:spPr>
          <a:xfrm>
            <a:off x="304799" y="1447800"/>
            <a:ext cx="3505201" cy="4777580"/>
          </a:xfrm>
        </p:spPr>
        <p:txBody>
          <a:bodyPr>
            <a:normAutofit lnSpcReduction="10000"/>
          </a:bodyPr>
          <a:lstStyle/>
          <a:p>
            <a:pPr marL="0" indent="0">
              <a:buNone/>
            </a:pPr>
            <a:r>
              <a:rPr lang="en-US" sz="2400" b="1" dirty="0">
                <a:solidFill>
                  <a:srgbClr val="0070C0"/>
                </a:solidFill>
              </a:rPr>
              <a:t>1. Osmotic  Fragility Test for RBCs</a:t>
            </a:r>
          </a:p>
          <a:p>
            <a:endParaRPr lang="en-US" sz="2400" dirty="0"/>
          </a:p>
          <a:p>
            <a:r>
              <a:rPr lang="en-US" sz="2400" dirty="0"/>
              <a:t>Employed in lab for   diagnostic purposes</a:t>
            </a:r>
          </a:p>
          <a:p>
            <a:endParaRPr lang="en-US" sz="2400" dirty="0"/>
          </a:p>
          <a:p>
            <a:r>
              <a:rPr lang="en-US" sz="2400" b="1" dirty="0"/>
              <a:t>Increased Fragility </a:t>
            </a:r>
            <a:r>
              <a:rPr lang="en-US" sz="2400" dirty="0"/>
              <a:t>of RBCs - observed in </a:t>
            </a:r>
            <a:r>
              <a:rPr lang="en-US" sz="2400" b="1" dirty="0" err="1">
                <a:solidFill>
                  <a:srgbClr val="7030A0"/>
                </a:solidFill>
              </a:rPr>
              <a:t>Haemolytic</a:t>
            </a:r>
            <a:r>
              <a:rPr lang="en-US" sz="2400" b="1" dirty="0">
                <a:solidFill>
                  <a:srgbClr val="7030A0"/>
                </a:solidFill>
              </a:rPr>
              <a:t> Jaundice</a:t>
            </a:r>
          </a:p>
          <a:p>
            <a:endParaRPr lang="en-US" sz="2400" dirty="0"/>
          </a:p>
          <a:p>
            <a:r>
              <a:rPr lang="en-US" sz="2400" b="1" dirty="0"/>
              <a:t>Decreased Fragility </a:t>
            </a:r>
            <a:r>
              <a:rPr lang="en-US" sz="2400" dirty="0"/>
              <a:t>of RBCs</a:t>
            </a:r>
            <a:r>
              <a:rPr lang="en-US" sz="2400" b="1" dirty="0"/>
              <a:t> </a:t>
            </a:r>
            <a:r>
              <a:rPr lang="en-US" sz="2400" dirty="0"/>
              <a:t>- seen in certain </a:t>
            </a:r>
            <a:r>
              <a:rPr lang="en-US" sz="2400" b="1" dirty="0" err="1">
                <a:solidFill>
                  <a:srgbClr val="7030A0"/>
                </a:solidFill>
              </a:rPr>
              <a:t>Anaemias</a:t>
            </a:r>
            <a:endParaRPr lang="en-US" sz="2400" dirty="0"/>
          </a:p>
          <a:p>
            <a:endParaRPr lang="en-US" sz="2400" dirty="0"/>
          </a:p>
        </p:txBody>
      </p:sp>
      <p:pic>
        <p:nvPicPr>
          <p:cNvPr id="7" name="Object 1" descr="preencoded.png">
            <a:extLst>
              <a:ext uri="{FF2B5EF4-FFF2-40B4-BE49-F238E27FC236}">
                <a16:creationId xmlns:a16="http://schemas.microsoft.com/office/drawing/2014/main" xmlns="" id="{4B88B774-4704-F3EB-9CCC-9CFE1D62DCA7}"/>
              </a:ext>
            </a:extLst>
          </p:cNvPr>
          <p:cNvPicPr>
            <a:picLocks noGrp="1" noChangeAspect="1"/>
          </p:cNvPicPr>
          <p:nvPr>
            <p:ph sz="half" idx="2"/>
          </p:nvPr>
        </p:nvPicPr>
        <p:blipFill>
          <a:blip r:embed="rId2"/>
          <a:srcRect/>
          <a:stretch/>
        </p:blipFill>
        <p:spPr>
          <a:xfrm>
            <a:off x="4191000" y="1749426"/>
            <a:ext cx="4876800" cy="4059744"/>
          </a:xfrm>
          <a:prstGeom prst="rect">
            <a:avLst/>
          </a:prstGeom>
        </p:spPr>
      </p:pic>
      <p:sp>
        <p:nvSpPr>
          <p:cNvPr id="2" name="Footer Placeholder 1">
            <a:extLst>
              <a:ext uri="{FF2B5EF4-FFF2-40B4-BE49-F238E27FC236}">
                <a16:creationId xmlns:a16="http://schemas.microsoft.com/office/drawing/2014/main" xmlns="" id="{AA6BBE0D-41BE-4EB8-C452-0D012FA0837F}"/>
              </a:ext>
            </a:extLst>
          </p:cNvPr>
          <p:cNvSpPr>
            <a:spLocks noGrp="1"/>
          </p:cNvSpPr>
          <p:nvPr>
            <p:ph type="ftr" sz="quarter" idx="11"/>
          </p:nvPr>
        </p:nvSpPr>
        <p:spPr>
          <a:xfrm>
            <a:off x="6457950" y="6356351"/>
            <a:ext cx="1847850" cy="365125"/>
          </a:xfrm>
        </p:spPr>
        <p:txBody>
          <a:bodyPr/>
          <a:lstStyle/>
          <a:p>
            <a:pPr>
              <a:defRPr/>
            </a:pPr>
            <a:r>
              <a:rPr lang="en-US" sz="1600" dirty="0"/>
              <a:t>Vertical Integration</a:t>
            </a:r>
          </a:p>
        </p:txBody>
      </p:sp>
      <p:sp>
        <p:nvSpPr>
          <p:cNvPr id="6" name="Slide Number Placeholder 5">
            <a:extLst>
              <a:ext uri="{FF2B5EF4-FFF2-40B4-BE49-F238E27FC236}">
                <a16:creationId xmlns:a16="http://schemas.microsoft.com/office/drawing/2014/main" xmlns="" id="{EF9B6CA9-2DC7-C6C1-3B84-C4B5A5287024}"/>
              </a:ext>
            </a:extLst>
          </p:cNvPr>
          <p:cNvSpPr>
            <a:spLocks noGrp="1"/>
          </p:cNvSpPr>
          <p:nvPr>
            <p:ph type="sldNum" sz="quarter" idx="12"/>
          </p:nvPr>
        </p:nvSpPr>
        <p:spPr/>
        <p:txBody>
          <a:bodyPr/>
          <a:lstStyle/>
          <a:p>
            <a:pPr>
              <a:defRPr/>
            </a:pPr>
            <a:fld id="{7A259807-4E02-4090-954C-8862AE38006D}" type="slidenum">
              <a:rPr lang="en-US" smtClean="0"/>
              <a:pPr>
                <a:defRPr/>
              </a:pPr>
              <a:t>34</a:t>
            </a:fld>
            <a:endParaRPr lang="en-US"/>
          </a:p>
        </p:txBody>
      </p:sp>
    </p:spTree>
    <p:extLst>
      <p:ext uri="{BB962C8B-B14F-4D97-AF65-F5344CB8AC3E}">
        <p14:creationId xmlns:p14="http://schemas.microsoft.com/office/powerpoint/2010/main" val="419313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11DE89-DFC5-4F40-2176-58EA5EAE7DDA}"/>
              </a:ext>
            </a:extLst>
          </p:cNvPr>
          <p:cNvSpPr>
            <a:spLocks noGrp="1"/>
          </p:cNvSpPr>
          <p:nvPr>
            <p:ph type="title"/>
          </p:nvPr>
        </p:nvSpPr>
        <p:spPr>
          <a:xfrm>
            <a:off x="457200" y="304800"/>
            <a:ext cx="8305800" cy="884238"/>
          </a:xfrm>
        </p:spPr>
        <p:txBody>
          <a:bodyPr>
            <a:noAutofit/>
          </a:bodyPr>
          <a:lstStyle/>
          <a:p>
            <a:r>
              <a:rPr lang="en-US" sz="3600" b="1" dirty="0">
                <a:latin typeface="+mn-lt"/>
              </a:rPr>
              <a:t>Applications of Osmotic/Oncotic Pressure</a:t>
            </a:r>
            <a:endParaRPr lang="en-US" sz="3200" dirty="0">
              <a:latin typeface="+mn-lt"/>
            </a:endParaRPr>
          </a:p>
        </p:txBody>
      </p:sp>
      <p:sp>
        <p:nvSpPr>
          <p:cNvPr id="3" name="Content Placeholder 2">
            <a:extLst>
              <a:ext uri="{FF2B5EF4-FFF2-40B4-BE49-F238E27FC236}">
                <a16:creationId xmlns:a16="http://schemas.microsoft.com/office/drawing/2014/main" xmlns="" id="{6FE62157-BC48-061B-58D5-8E2EAD1ABDFB}"/>
              </a:ext>
            </a:extLst>
          </p:cNvPr>
          <p:cNvSpPr>
            <a:spLocks noGrp="1"/>
          </p:cNvSpPr>
          <p:nvPr>
            <p:ph idx="1"/>
          </p:nvPr>
        </p:nvSpPr>
        <p:spPr>
          <a:xfrm>
            <a:off x="381000" y="838200"/>
            <a:ext cx="8686800" cy="5791200"/>
          </a:xfrm>
        </p:spPr>
        <p:txBody>
          <a:bodyPr>
            <a:normAutofit fontScale="77500" lnSpcReduction="20000"/>
          </a:bodyPr>
          <a:lstStyle/>
          <a:p>
            <a:pPr marL="0" indent="0">
              <a:buNone/>
            </a:pPr>
            <a:endParaRPr lang="en-US" b="1" dirty="0"/>
          </a:p>
          <a:p>
            <a:pPr marL="0" indent="0">
              <a:buNone/>
            </a:pPr>
            <a:r>
              <a:rPr lang="en-US" b="1" dirty="0"/>
              <a:t>2. </a:t>
            </a:r>
            <a:r>
              <a:rPr lang="en-US" b="1" u="sng" dirty="0"/>
              <a:t>TRANSFUSION</a:t>
            </a:r>
            <a:r>
              <a:rPr lang="en-US" b="1" dirty="0">
                <a:solidFill>
                  <a:srgbClr val="002060"/>
                </a:solidFill>
              </a:rPr>
              <a:t>:</a:t>
            </a:r>
            <a:r>
              <a:rPr lang="en-US" dirty="0">
                <a:solidFill>
                  <a:srgbClr val="002060"/>
                </a:solidFill>
              </a:rPr>
              <a:t> </a:t>
            </a:r>
            <a:r>
              <a:rPr lang="en-US" dirty="0"/>
              <a:t>Isotonic solution of NaCl 0.9% or glucose 5% or a suitable combination of these two is commonly used in I/V (intravenous) transfusion in hospitals for the </a:t>
            </a:r>
            <a:r>
              <a:rPr lang="en-US" dirty="0">
                <a:solidFill>
                  <a:srgbClr val="0070C0"/>
                </a:solidFill>
              </a:rPr>
              <a:t>treatment of dehydration, burns</a:t>
            </a:r>
            <a:r>
              <a:rPr lang="en-US" dirty="0"/>
              <a:t>, etc.</a:t>
            </a:r>
          </a:p>
          <a:p>
            <a:pPr marL="0" indent="0">
              <a:buNone/>
            </a:pPr>
            <a:endParaRPr lang="en-US" dirty="0"/>
          </a:p>
          <a:p>
            <a:pPr marL="0" indent="0">
              <a:buNone/>
            </a:pPr>
            <a:r>
              <a:rPr lang="en-US" b="1" dirty="0"/>
              <a:t>3. </a:t>
            </a:r>
            <a:r>
              <a:rPr lang="en-US" b="1" u="sng" dirty="0"/>
              <a:t>ACTION OF PURGATIVES</a:t>
            </a:r>
            <a:r>
              <a:rPr lang="en-US" b="1" dirty="0"/>
              <a:t>: </a:t>
            </a:r>
            <a:r>
              <a:rPr lang="en-US" dirty="0"/>
              <a:t>The mechanism of action of purgatives is mainly due to osmotic phenomenon, Epsom (MgSO4. 7h20) or Glauber’s (Na2SO4. 10H2O). Salts withdraw water from the body, besides preventing the intestinal water absorption.</a:t>
            </a:r>
          </a:p>
          <a:p>
            <a:pPr marL="0" indent="0">
              <a:buNone/>
            </a:pPr>
            <a:endParaRPr lang="en-US" dirty="0"/>
          </a:p>
          <a:p>
            <a:pPr marL="0" indent="0">
              <a:buNone/>
            </a:pPr>
            <a:r>
              <a:rPr lang="en-US" b="1" dirty="0"/>
              <a:t>4. </a:t>
            </a:r>
            <a:r>
              <a:rPr lang="en-US" b="1" u="sng" dirty="0"/>
              <a:t>OSMOTIC DIURESIS</a:t>
            </a:r>
            <a:r>
              <a:rPr lang="en-US" b="1" dirty="0"/>
              <a:t>: </a:t>
            </a:r>
            <a:r>
              <a:rPr lang="en-US" dirty="0"/>
              <a:t>The high blood glucose concentration causes osmotic diuresis resulting in loss of water, electrolytes and glucose in the urine. This is the basis of polyuria observed in diabetes mellitus. Diuresis can be observed by administering compounds (</a:t>
            </a:r>
            <a:r>
              <a:rPr lang="en-US" dirty="0" err="1"/>
              <a:t>eg</a:t>
            </a:r>
            <a:r>
              <a:rPr lang="en-US" dirty="0"/>
              <a:t> mannitol) which are filtered but not reabsorbed by renal tubules</a:t>
            </a:r>
          </a:p>
          <a:p>
            <a:pPr marL="0" indent="0">
              <a:buNone/>
            </a:pPr>
            <a:endParaRPr lang="en-US" b="1" dirty="0"/>
          </a:p>
          <a:p>
            <a:pPr marL="0" indent="0">
              <a:buNone/>
            </a:pPr>
            <a:r>
              <a:rPr lang="en-US" b="1" dirty="0"/>
              <a:t>5.</a:t>
            </a:r>
            <a:r>
              <a:rPr lang="en-US" sz="2400" b="1" dirty="0"/>
              <a:t> </a:t>
            </a:r>
            <a:r>
              <a:rPr lang="en-US" sz="2200" b="1" u="sng" dirty="0"/>
              <a:t>OEDEMA DUE TO HYPOALBUMINEMIA</a:t>
            </a:r>
            <a:r>
              <a:rPr lang="en-US" sz="2200" b="1" dirty="0"/>
              <a:t>:</a:t>
            </a:r>
            <a:r>
              <a:rPr lang="en-US" sz="2200" dirty="0"/>
              <a:t> </a:t>
            </a:r>
            <a:r>
              <a:rPr lang="en-US" sz="2300" dirty="0"/>
              <a:t>Disorders such as </a:t>
            </a:r>
            <a:r>
              <a:rPr lang="en-US" sz="2300" dirty="0">
                <a:solidFill>
                  <a:srgbClr val="0070C0"/>
                </a:solidFill>
              </a:rPr>
              <a:t>KWASHIORKOR AND GLOMERONEPHRITIS </a:t>
            </a:r>
            <a:r>
              <a:rPr lang="en-US" sz="2300" dirty="0"/>
              <a:t>are associated with low plasma albumin concentration and edema. Oedema is caused by reduced oncotic pressure of plasma leading to accumulation of excess fluid in tissue spaces.</a:t>
            </a:r>
          </a:p>
          <a:p>
            <a:pPr marL="0" indent="0">
              <a:buNone/>
            </a:pPr>
            <a:endParaRPr lang="en-US" sz="2300" dirty="0"/>
          </a:p>
          <a:p>
            <a:pPr marL="0" indent="0">
              <a:buNone/>
            </a:pPr>
            <a:r>
              <a:rPr lang="en-US" sz="2300" dirty="0"/>
              <a:t>6.</a:t>
            </a:r>
            <a:r>
              <a:rPr lang="en-US" sz="2300" b="1" u="sng" dirty="0"/>
              <a:t> CEREBRAL OEDEMA: </a:t>
            </a:r>
            <a:r>
              <a:rPr lang="en-US" sz="2400" dirty="0"/>
              <a:t>Hypertonic solutions of salts  (NaCl, MgSO4) are in use to reduce the volume of brain or the pressure of CSF.</a:t>
            </a:r>
          </a:p>
          <a:p>
            <a:pPr marL="0" indent="0">
              <a:buNone/>
            </a:pPr>
            <a:endParaRPr lang="en-US" sz="2400" dirty="0"/>
          </a:p>
          <a:p>
            <a:pPr marL="0" indent="0">
              <a:buNone/>
            </a:pPr>
            <a:r>
              <a:rPr lang="en-US" sz="2300" b="1" dirty="0"/>
              <a:t>7. </a:t>
            </a:r>
            <a:r>
              <a:rPr lang="en-US" sz="2300" b="1" u="sng" dirty="0"/>
              <a:t>IRRIGATION OF WOUNDS: </a:t>
            </a:r>
            <a:r>
              <a:rPr lang="en-US" sz="2400" dirty="0"/>
              <a:t>Isotonic solutions are used for washing wounds. The pain experienced by the direct addition of salt or sugar to wound is due to osmotic removal of water.</a:t>
            </a:r>
            <a:endParaRPr lang="en-US" sz="2300" u="sng" dirty="0"/>
          </a:p>
          <a:p>
            <a:pPr marL="0" indent="0">
              <a:buNone/>
            </a:pPr>
            <a:endParaRPr lang="en-US" sz="2200" dirty="0"/>
          </a:p>
          <a:p>
            <a:endParaRPr lang="en-US" dirty="0"/>
          </a:p>
        </p:txBody>
      </p:sp>
      <p:sp>
        <p:nvSpPr>
          <p:cNvPr id="5" name="Footer Placeholder 4">
            <a:extLst>
              <a:ext uri="{FF2B5EF4-FFF2-40B4-BE49-F238E27FC236}">
                <a16:creationId xmlns:a16="http://schemas.microsoft.com/office/drawing/2014/main" xmlns="" id="{6B17718B-4BE9-B772-A0D5-099D7CC783D1}"/>
              </a:ext>
            </a:extLst>
          </p:cNvPr>
          <p:cNvSpPr>
            <a:spLocks noGrp="1"/>
          </p:cNvSpPr>
          <p:nvPr>
            <p:ph type="ftr" sz="quarter" idx="11"/>
          </p:nvPr>
        </p:nvSpPr>
        <p:spPr>
          <a:xfrm>
            <a:off x="6248400" y="6356351"/>
            <a:ext cx="2057400" cy="365125"/>
          </a:xfrm>
        </p:spPr>
        <p:txBody>
          <a:bodyPr/>
          <a:lstStyle/>
          <a:p>
            <a:pPr>
              <a:defRPr/>
            </a:pPr>
            <a:r>
              <a:rPr lang="en-US" sz="1800" dirty="0"/>
              <a:t>Vertical Integration</a:t>
            </a:r>
          </a:p>
        </p:txBody>
      </p:sp>
      <p:sp>
        <p:nvSpPr>
          <p:cNvPr id="6" name="Slide Number Placeholder 5">
            <a:extLst>
              <a:ext uri="{FF2B5EF4-FFF2-40B4-BE49-F238E27FC236}">
                <a16:creationId xmlns:a16="http://schemas.microsoft.com/office/drawing/2014/main" xmlns="" id="{D49BF459-4903-ACC8-69A8-63E80F5F2D59}"/>
              </a:ext>
            </a:extLst>
          </p:cNvPr>
          <p:cNvSpPr>
            <a:spLocks noGrp="1"/>
          </p:cNvSpPr>
          <p:nvPr>
            <p:ph type="sldNum" sz="quarter" idx="12"/>
          </p:nvPr>
        </p:nvSpPr>
        <p:spPr/>
        <p:txBody>
          <a:bodyPr/>
          <a:lstStyle/>
          <a:p>
            <a:pPr>
              <a:defRPr/>
            </a:pPr>
            <a:fld id="{BDA394D7-9785-4BE5-AFD5-4F918A689025}" type="slidenum">
              <a:rPr lang="en-US" smtClean="0"/>
              <a:pPr>
                <a:defRPr/>
              </a:pPr>
              <a:t>35</a:t>
            </a:fld>
            <a:endParaRPr lang="en-US"/>
          </a:p>
        </p:txBody>
      </p:sp>
    </p:spTree>
    <p:extLst>
      <p:ext uri="{BB962C8B-B14F-4D97-AF65-F5344CB8AC3E}">
        <p14:creationId xmlns:p14="http://schemas.microsoft.com/office/powerpoint/2010/main" val="390789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EE8FEE-82D4-E4D0-15B1-F0DD2E4CA2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01D12DB-79BA-38FB-47F5-085D33553B02}"/>
              </a:ext>
            </a:extLst>
          </p:cNvPr>
          <p:cNvSpPr>
            <a:spLocks noGrp="1"/>
          </p:cNvSpPr>
          <p:nvPr>
            <p:ph idx="1"/>
          </p:nvPr>
        </p:nvSpPr>
        <p:spPr/>
        <p:txBody>
          <a:bodyPr>
            <a:normAutofit/>
          </a:bodyPr>
          <a:lstStyle/>
          <a:p>
            <a:pPr marL="0" indent="0">
              <a:buNone/>
            </a:pPr>
            <a:endParaRPr lang="en-US" sz="6000" dirty="0"/>
          </a:p>
          <a:p>
            <a:pPr marL="0" indent="0">
              <a:buNone/>
            </a:pPr>
            <a:r>
              <a:rPr lang="en-US" sz="6000" dirty="0"/>
              <a:t>       Spiral Integration</a:t>
            </a:r>
          </a:p>
        </p:txBody>
      </p:sp>
      <p:sp>
        <p:nvSpPr>
          <p:cNvPr id="4" name="Footer Placeholder 3">
            <a:extLst>
              <a:ext uri="{FF2B5EF4-FFF2-40B4-BE49-F238E27FC236}">
                <a16:creationId xmlns:a16="http://schemas.microsoft.com/office/drawing/2014/main" xmlns="" id="{6A3603C4-BFEA-946D-46AB-4EED9116FB2C}"/>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E16803D9-5DCB-56E9-2494-28309DF9B1CF}"/>
              </a:ext>
            </a:extLst>
          </p:cNvPr>
          <p:cNvSpPr>
            <a:spLocks noGrp="1"/>
          </p:cNvSpPr>
          <p:nvPr>
            <p:ph type="sldNum" sz="quarter" idx="12"/>
          </p:nvPr>
        </p:nvSpPr>
        <p:spPr/>
        <p:txBody>
          <a:bodyPr/>
          <a:lstStyle/>
          <a:p>
            <a:pPr>
              <a:defRPr/>
            </a:pPr>
            <a:fld id="{BDA394D7-9785-4BE5-AFD5-4F918A689025}" type="slidenum">
              <a:rPr lang="en-US" smtClean="0"/>
              <a:pPr>
                <a:defRPr/>
              </a:pPr>
              <a:t>36</a:t>
            </a:fld>
            <a:endParaRPr lang="en-US"/>
          </a:p>
        </p:txBody>
      </p:sp>
    </p:spTree>
    <p:extLst>
      <p:ext uri="{BB962C8B-B14F-4D97-AF65-F5344CB8AC3E}">
        <p14:creationId xmlns:p14="http://schemas.microsoft.com/office/powerpoint/2010/main" val="1862035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401BF5-CE88-D75D-DD02-38DED0196DE1}"/>
              </a:ext>
            </a:extLst>
          </p:cNvPr>
          <p:cNvSpPr>
            <a:spLocks noGrp="1"/>
          </p:cNvSpPr>
          <p:nvPr>
            <p:ph type="title"/>
          </p:nvPr>
        </p:nvSpPr>
        <p:spPr>
          <a:xfrm>
            <a:off x="2743200" y="228601"/>
            <a:ext cx="4648200" cy="762000"/>
          </a:xfrm>
        </p:spPr>
        <p:txBody>
          <a:bodyPr>
            <a:normAutofit/>
          </a:bodyPr>
          <a:lstStyle/>
          <a:p>
            <a:r>
              <a:rPr lang="en-US" sz="4000" b="1" dirty="0">
                <a:latin typeface="+mn-lt"/>
              </a:rPr>
              <a:t>Family Medicine</a:t>
            </a:r>
            <a:endParaRPr lang="en-US" sz="3600" dirty="0"/>
          </a:p>
        </p:txBody>
      </p:sp>
      <p:sp>
        <p:nvSpPr>
          <p:cNvPr id="3" name="Content Placeholder 2">
            <a:extLst>
              <a:ext uri="{FF2B5EF4-FFF2-40B4-BE49-F238E27FC236}">
                <a16:creationId xmlns:a16="http://schemas.microsoft.com/office/drawing/2014/main" xmlns="" id="{3BACBCCD-1582-EB2B-4183-548F51EE9EAD}"/>
              </a:ext>
            </a:extLst>
          </p:cNvPr>
          <p:cNvSpPr>
            <a:spLocks noGrp="1"/>
          </p:cNvSpPr>
          <p:nvPr>
            <p:ph idx="1"/>
          </p:nvPr>
        </p:nvSpPr>
        <p:spPr>
          <a:xfrm>
            <a:off x="228600" y="990601"/>
            <a:ext cx="8839200" cy="5867399"/>
          </a:xfrm>
        </p:spPr>
        <p:txBody>
          <a:bodyPr>
            <a:normAutofit/>
          </a:bodyPr>
          <a:lstStyle/>
          <a:p>
            <a:pPr marL="0" indent="0">
              <a:buNone/>
            </a:pPr>
            <a:r>
              <a:rPr lang="en-US" sz="2400" dirty="0"/>
              <a:t>Role of family Medicine in patients with </a:t>
            </a:r>
            <a:r>
              <a:rPr lang="en-US" sz="2400" b="1" dirty="0" err="1">
                <a:solidFill>
                  <a:srgbClr val="0070C0"/>
                </a:solidFill>
              </a:rPr>
              <a:t>Kwashiorkar</a:t>
            </a:r>
            <a:r>
              <a:rPr lang="en-US" sz="2400" dirty="0"/>
              <a:t> (</a:t>
            </a:r>
            <a:r>
              <a:rPr lang="en-GB" sz="2400" b="1" dirty="0" err="1">
                <a:solidFill>
                  <a:srgbClr val="7030A0"/>
                </a:solidFill>
              </a:rPr>
              <a:t>Edematous</a:t>
            </a:r>
            <a:r>
              <a:rPr lang="en-GB" sz="2400" b="1" dirty="0">
                <a:solidFill>
                  <a:srgbClr val="7030A0"/>
                </a:solidFill>
              </a:rPr>
              <a:t> Malnutrition</a:t>
            </a:r>
            <a:r>
              <a:rPr lang="en-GB" sz="2400" dirty="0"/>
              <a:t>)</a:t>
            </a:r>
            <a:r>
              <a:rPr lang="en-US" sz="2400" dirty="0"/>
              <a:t>:</a:t>
            </a:r>
          </a:p>
          <a:p>
            <a:pPr>
              <a:buFont typeface="Wingdings" panose="05000000000000000000" pitchFamily="2" charset="2"/>
              <a:buChar char="Ø"/>
            </a:pPr>
            <a:r>
              <a:rPr lang="en-US" sz="2400" b="1" dirty="0">
                <a:solidFill>
                  <a:srgbClr val="0070C0"/>
                </a:solidFill>
              </a:rPr>
              <a:t>Diagnosis</a:t>
            </a:r>
            <a:r>
              <a:rPr lang="en-US" sz="2400" dirty="0"/>
              <a:t> </a:t>
            </a:r>
            <a:r>
              <a:rPr lang="en-US" sz="2400" b="1" dirty="0">
                <a:solidFill>
                  <a:srgbClr val="0070C0"/>
                </a:solidFill>
              </a:rPr>
              <a:t>&amp;</a:t>
            </a:r>
            <a:r>
              <a:rPr lang="en-US" sz="2400" dirty="0"/>
              <a:t> </a:t>
            </a:r>
            <a:r>
              <a:rPr lang="en-US" sz="2400" b="1" dirty="0">
                <a:solidFill>
                  <a:srgbClr val="0070C0"/>
                </a:solidFill>
              </a:rPr>
              <a:t>Monitoring</a:t>
            </a:r>
            <a:r>
              <a:rPr lang="en-US" sz="2400" dirty="0"/>
              <a:t>– Clinical assessment, Proper investigations  - </a:t>
            </a:r>
            <a:r>
              <a:rPr lang="en-US" sz="2400" b="1" dirty="0">
                <a:solidFill>
                  <a:srgbClr val="7030A0"/>
                </a:solidFill>
              </a:rPr>
              <a:t>Serum Total Proteins/Albumin, </a:t>
            </a:r>
            <a:r>
              <a:rPr lang="en-US" sz="2400" dirty="0"/>
              <a:t>Anemia - Close follow-up </a:t>
            </a:r>
          </a:p>
          <a:p>
            <a:endParaRPr lang="en-US" sz="2400" dirty="0"/>
          </a:p>
          <a:p>
            <a:pPr>
              <a:buFont typeface="Wingdings" panose="05000000000000000000" pitchFamily="2" charset="2"/>
              <a:buChar char="Ø"/>
            </a:pPr>
            <a:r>
              <a:rPr lang="en-US" sz="2400" b="1" dirty="0">
                <a:solidFill>
                  <a:srgbClr val="0070C0"/>
                </a:solidFill>
              </a:rPr>
              <a:t>Education &amp; Dietary Guidance </a:t>
            </a:r>
            <a:r>
              <a:rPr lang="en-US" sz="2400" dirty="0"/>
              <a:t>–  </a:t>
            </a:r>
          </a:p>
          <a:p>
            <a:r>
              <a:rPr lang="en-US" sz="2400" dirty="0"/>
              <a:t>Condition of </a:t>
            </a:r>
            <a:r>
              <a:rPr lang="en-US" sz="2400" b="1" dirty="0">
                <a:solidFill>
                  <a:srgbClr val="7030A0"/>
                </a:solidFill>
              </a:rPr>
              <a:t>Protein Energy Malnutrition </a:t>
            </a:r>
            <a:r>
              <a:rPr lang="en-US" sz="2400" dirty="0"/>
              <a:t>in infants &amp; children, Education of Parents </a:t>
            </a:r>
            <a:r>
              <a:rPr lang="en-US" sz="2400" dirty="0" err="1"/>
              <a:t>esp</a:t>
            </a:r>
            <a:r>
              <a:rPr lang="en-US" sz="2400" dirty="0"/>
              <a:t> Mother </a:t>
            </a:r>
            <a:endParaRPr lang="en-US" sz="2400" b="1" dirty="0">
              <a:solidFill>
                <a:srgbClr val="0070C0"/>
              </a:solidFill>
            </a:endParaRPr>
          </a:p>
          <a:p>
            <a:r>
              <a:rPr lang="en-US" sz="2400" b="1" dirty="0">
                <a:solidFill>
                  <a:srgbClr val="7030A0"/>
                </a:solidFill>
              </a:rPr>
              <a:t>Regular Diet </a:t>
            </a:r>
            <a:r>
              <a:rPr lang="en-US" sz="2400" dirty="0"/>
              <a:t>- Initially light digestible, gradual increase according to patient response , approx. 150kcal/day</a:t>
            </a:r>
          </a:p>
          <a:p>
            <a:r>
              <a:rPr lang="en-US" sz="2400" dirty="0"/>
              <a:t>High Protein diet, Seasonal Fruits &amp; Vegetables . </a:t>
            </a:r>
          </a:p>
          <a:p>
            <a:endParaRPr lang="en-US" sz="2400" dirty="0"/>
          </a:p>
          <a:p>
            <a:pPr>
              <a:buFont typeface="Wingdings" panose="05000000000000000000" pitchFamily="2" charset="2"/>
              <a:buChar char="Ø"/>
            </a:pPr>
            <a:r>
              <a:rPr lang="en-US" sz="2400" b="1" dirty="0">
                <a:solidFill>
                  <a:srgbClr val="0070C0"/>
                </a:solidFill>
              </a:rPr>
              <a:t>Refer to Specialists – </a:t>
            </a:r>
            <a:r>
              <a:rPr lang="en-US" sz="2400" dirty="0"/>
              <a:t>Urgent referral of Serious patients with severe signs &amp; symptoms to </a:t>
            </a:r>
            <a:r>
              <a:rPr lang="en-US" sz="2400" b="1" dirty="0" err="1">
                <a:solidFill>
                  <a:srgbClr val="7030A0"/>
                </a:solidFill>
              </a:rPr>
              <a:t>Paediatrician</a:t>
            </a:r>
            <a:endParaRPr lang="en-US" sz="2400" b="1" dirty="0">
              <a:solidFill>
                <a:srgbClr val="7030A0"/>
              </a:solidFill>
            </a:endParaRPr>
          </a:p>
          <a:p>
            <a:endParaRPr lang="en-US" sz="2400" dirty="0"/>
          </a:p>
        </p:txBody>
      </p:sp>
      <p:sp>
        <p:nvSpPr>
          <p:cNvPr id="4" name="Footer Placeholder 3">
            <a:extLst>
              <a:ext uri="{FF2B5EF4-FFF2-40B4-BE49-F238E27FC236}">
                <a16:creationId xmlns:a16="http://schemas.microsoft.com/office/drawing/2014/main" xmlns="" id="{5DC2E6D2-2B4F-E008-A528-7B53066B8A15}"/>
              </a:ext>
            </a:extLst>
          </p:cNvPr>
          <p:cNvSpPr>
            <a:spLocks noGrp="1"/>
          </p:cNvSpPr>
          <p:nvPr>
            <p:ph type="ftr" sz="quarter" idx="11"/>
          </p:nvPr>
        </p:nvSpPr>
        <p:spPr>
          <a:xfrm>
            <a:off x="6610350" y="6356351"/>
            <a:ext cx="1619250" cy="365125"/>
          </a:xfrm>
        </p:spPr>
        <p:txBody>
          <a:bodyPr/>
          <a:lstStyle/>
          <a:p>
            <a:pPr>
              <a:defRPr/>
            </a:pPr>
            <a:r>
              <a:rPr lang="en-US" sz="1600" dirty="0"/>
              <a:t>Spiral Integration</a:t>
            </a:r>
          </a:p>
        </p:txBody>
      </p:sp>
      <p:sp>
        <p:nvSpPr>
          <p:cNvPr id="5" name="Slide Number Placeholder 4">
            <a:extLst>
              <a:ext uri="{FF2B5EF4-FFF2-40B4-BE49-F238E27FC236}">
                <a16:creationId xmlns:a16="http://schemas.microsoft.com/office/drawing/2014/main" xmlns="" id="{D648A8EF-B532-2812-4723-0C21F63C4200}"/>
              </a:ext>
            </a:extLst>
          </p:cNvPr>
          <p:cNvSpPr>
            <a:spLocks noGrp="1"/>
          </p:cNvSpPr>
          <p:nvPr>
            <p:ph type="sldNum" sz="quarter" idx="12"/>
          </p:nvPr>
        </p:nvSpPr>
        <p:spPr/>
        <p:txBody>
          <a:bodyPr/>
          <a:lstStyle/>
          <a:p>
            <a:pPr>
              <a:defRPr/>
            </a:pPr>
            <a:fld id="{BDA394D7-9785-4BE5-AFD5-4F918A689025}" type="slidenum">
              <a:rPr lang="en-US" smtClean="0"/>
              <a:pPr>
                <a:defRPr/>
              </a:pPr>
              <a:t>37</a:t>
            </a:fld>
            <a:endParaRPr lang="en-US"/>
          </a:p>
        </p:txBody>
      </p:sp>
    </p:spTree>
    <p:extLst>
      <p:ext uri="{BB962C8B-B14F-4D97-AF65-F5344CB8AC3E}">
        <p14:creationId xmlns:p14="http://schemas.microsoft.com/office/powerpoint/2010/main" val="3101333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115585-21C4-43F2-1B6C-6F6506516727}"/>
              </a:ext>
            </a:extLst>
          </p:cNvPr>
          <p:cNvSpPr>
            <a:spLocks noGrp="1"/>
          </p:cNvSpPr>
          <p:nvPr>
            <p:ph type="title"/>
          </p:nvPr>
        </p:nvSpPr>
        <p:spPr>
          <a:xfrm>
            <a:off x="1981200" y="365127"/>
            <a:ext cx="6096000" cy="777874"/>
          </a:xfrm>
        </p:spPr>
        <p:txBody>
          <a:bodyPr>
            <a:normAutofit/>
          </a:bodyPr>
          <a:lstStyle/>
          <a:p>
            <a:r>
              <a:rPr lang="en-US" sz="4000" b="1" dirty="0">
                <a:latin typeface="+mn-lt"/>
              </a:rPr>
              <a:t>Artificial Intelligence</a:t>
            </a:r>
            <a:endParaRPr lang="en-US" sz="3600" dirty="0"/>
          </a:p>
        </p:txBody>
      </p:sp>
      <p:sp>
        <p:nvSpPr>
          <p:cNvPr id="3" name="Content Placeholder 2">
            <a:extLst>
              <a:ext uri="{FF2B5EF4-FFF2-40B4-BE49-F238E27FC236}">
                <a16:creationId xmlns:a16="http://schemas.microsoft.com/office/drawing/2014/main" xmlns="" id="{92A077EE-C898-DA28-3CDE-3CE6B0385F1D}"/>
              </a:ext>
            </a:extLst>
          </p:cNvPr>
          <p:cNvSpPr>
            <a:spLocks noGrp="1"/>
          </p:cNvSpPr>
          <p:nvPr>
            <p:ph idx="1"/>
          </p:nvPr>
        </p:nvSpPr>
        <p:spPr>
          <a:xfrm>
            <a:off x="0" y="1143000"/>
            <a:ext cx="9144000" cy="5714999"/>
          </a:xfrm>
        </p:spPr>
        <p:txBody>
          <a:bodyPr>
            <a:normAutofit/>
          </a:bodyPr>
          <a:lstStyle/>
          <a:p>
            <a:pPr marL="0" indent="0">
              <a:buNone/>
            </a:pPr>
            <a:r>
              <a:rPr lang="en-US" sz="2400" dirty="0"/>
              <a:t>Artificial Intelligence </a:t>
            </a:r>
            <a:r>
              <a:rPr lang="en-GB" sz="2400" dirty="0"/>
              <a:t>plays role </a:t>
            </a:r>
            <a:r>
              <a:rPr lang="en-US" sz="2400" dirty="0"/>
              <a:t>in </a:t>
            </a:r>
            <a:r>
              <a:rPr lang="en-US" sz="2400" b="1" dirty="0" err="1">
                <a:solidFill>
                  <a:srgbClr val="0070C0"/>
                </a:solidFill>
              </a:rPr>
              <a:t>Kwashiorkar</a:t>
            </a:r>
            <a:r>
              <a:rPr lang="en-US" sz="2400" dirty="0"/>
              <a:t> following </a:t>
            </a:r>
            <a:r>
              <a:rPr lang="en-GB" sz="2400" dirty="0"/>
              <a:t>aspects:</a:t>
            </a:r>
            <a:endParaRPr lang="en-US" sz="2400" dirty="0"/>
          </a:p>
          <a:p>
            <a:r>
              <a:rPr lang="en-US" sz="2400" b="1" dirty="0">
                <a:solidFill>
                  <a:srgbClr val="0070C0"/>
                </a:solidFill>
              </a:rPr>
              <a:t>Personalized Nutrition – </a:t>
            </a:r>
            <a:r>
              <a:rPr lang="en-US" sz="2400" dirty="0"/>
              <a:t>Diet Optimization, Dietary Pattern Assessment </a:t>
            </a:r>
          </a:p>
          <a:p>
            <a:endParaRPr lang="en-US" sz="2400" dirty="0"/>
          </a:p>
          <a:p>
            <a:r>
              <a:rPr lang="en-US" sz="2400" b="1" dirty="0">
                <a:solidFill>
                  <a:srgbClr val="0070C0"/>
                </a:solidFill>
              </a:rPr>
              <a:t>Diagnostic To</a:t>
            </a:r>
            <a:r>
              <a:rPr lang="en-GB" sz="2400" b="1" dirty="0">
                <a:solidFill>
                  <a:srgbClr val="0070C0"/>
                </a:solidFill>
              </a:rPr>
              <a:t>ol</a:t>
            </a:r>
            <a:r>
              <a:rPr lang="en-US" sz="2400" b="1" dirty="0">
                <a:solidFill>
                  <a:srgbClr val="0070C0"/>
                </a:solidFill>
              </a:rPr>
              <a:t>s </a:t>
            </a:r>
            <a:r>
              <a:rPr lang="en-US" sz="2400" dirty="0"/>
              <a:t>– Caused by a lack of protein in diet. Patients have an extremely emaciated appearance in all body parts except ankles, feet &amp; belly which swell due to fluid retention.  </a:t>
            </a:r>
            <a:r>
              <a:rPr lang="en-US" sz="2400" b="1" i="0"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AI may be able to judge a child’s nutrition status &amp;  through photographs</a:t>
            </a:r>
            <a:r>
              <a:rPr lang="en-US" sz="2000" dirty="0">
                <a:solidFill>
                  <a:srgbClr val="000000"/>
                </a:solidFill>
                <a:latin typeface="open sans" panose="020B0606030504020204" pitchFamily="34" charset="0"/>
                <a:ea typeface="Calibri" panose="020F0502020204030204" pitchFamily="34" charset="0"/>
                <a:cs typeface="Calibri" panose="020F0502020204030204" pitchFamily="34" charset="0"/>
                <a:sym typeface="Wingdings" panose="05000000000000000000" pitchFamily="2" charset="2"/>
              </a:rPr>
              <a:t> </a:t>
            </a:r>
            <a:r>
              <a:rPr lang="en-US" sz="2000" b="1" dirty="0">
                <a:solidFill>
                  <a:srgbClr val="0070C0"/>
                </a:solidFill>
                <a:latin typeface="open sans" panose="020B0606030504020204" pitchFamily="34" charset="0"/>
                <a:ea typeface="Calibri" panose="020F0502020204030204" pitchFamily="34" charset="0"/>
                <a:cs typeface="Calibri" panose="020F0502020204030204" pitchFamily="34" charset="0"/>
                <a:sym typeface="Wingdings" panose="05000000000000000000" pitchFamily="2" charset="2"/>
              </a:rPr>
              <a:t>Diagnosis</a:t>
            </a:r>
            <a:endParaRPr lang="en-US" sz="2400" b="1" dirty="0">
              <a:solidFill>
                <a:srgbClr val="0070C0"/>
              </a:solidFill>
            </a:endParaRPr>
          </a:p>
          <a:p>
            <a:endParaRPr lang="en-US" sz="2400" dirty="0"/>
          </a:p>
          <a:p>
            <a:r>
              <a:rPr lang="en-US" sz="2400" b="1" dirty="0">
                <a:solidFill>
                  <a:srgbClr val="0070C0"/>
                </a:solidFill>
              </a:rPr>
              <a:t>Food Recommendations – </a:t>
            </a:r>
            <a:r>
              <a:rPr lang="en-US"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Diet Planning &amp; Advancement, Food Image Recognition by Robots</a:t>
            </a:r>
          </a:p>
          <a:p>
            <a:endParaRPr lang="en-US" sz="2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2400" b="1" dirty="0">
                <a:solidFill>
                  <a:srgbClr val="0070C0"/>
                </a:solidFill>
                <a:latin typeface="Calibri" panose="020F0502020204030204" pitchFamily="34" charset="0"/>
                <a:ea typeface="Calibri" panose="020F0502020204030204" pitchFamily="34" charset="0"/>
                <a:cs typeface="Calibri" panose="020F0502020204030204" pitchFamily="34" charset="0"/>
              </a:rPr>
              <a:t>Prediction of Risk Factors - </a:t>
            </a:r>
            <a:r>
              <a:rPr lang="en-GB" sz="2400" dirty="0"/>
              <a:t>Region of famine, </a:t>
            </a:r>
            <a:r>
              <a:rPr lang="en-US" sz="2400" dirty="0"/>
              <a:t>Underlying Infections/Diseases, Pre-existing Immunity</a:t>
            </a:r>
          </a:p>
        </p:txBody>
      </p:sp>
      <p:sp>
        <p:nvSpPr>
          <p:cNvPr id="4" name="Footer Placeholder 3">
            <a:extLst>
              <a:ext uri="{FF2B5EF4-FFF2-40B4-BE49-F238E27FC236}">
                <a16:creationId xmlns:a16="http://schemas.microsoft.com/office/drawing/2014/main" xmlns="" id="{05425359-8302-44F4-40E6-A72B2E9A60BD}"/>
              </a:ext>
            </a:extLst>
          </p:cNvPr>
          <p:cNvSpPr>
            <a:spLocks noGrp="1"/>
          </p:cNvSpPr>
          <p:nvPr>
            <p:ph type="ftr" sz="quarter" idx="11"/>
          </p:nvPr>
        </p:nvSpPr>
        <p:spPr>
          <a:xfrm>
            <a:off x="6610350" y="6356351"/>
            <a:ext cx="1695450" cy="365125"/>
          </a:xfrm>
        </p:spPr>
        <p:txBody>
          <a:bodyPr/>
          <a:lstStyle/>
          <a:p>
            <a:pPr>
              <a:defRPr/>
            </a:pPr>
            <a:r>
              <a:rPr lang="en-US" sz="1600" dirty="0"/>
              <a:t>Spiral Integration</a:t>
            </a:r>
          </a:p>
        </p:txBody>
      </p:sp>
      <p:sp>
        <p:nvSpPr>
          <p:cNvPr id="5" name="Slide Number Placeholder 4">
            <a:extLst>
              <a:ext uri="{FF2B5EF4-FFF2-40B4-BE49-F238E27FC236}">
                <a16:creationId xmlns:a16="http://schemas.microsoft.com/office/drawing/2014/main" xmlns="" id="{188D53F4-F037-0F36-BEF7-ED07A71FFF47}"/>
              </a:ext>
            </a:extLst>
          </p:cNvPr>
          <p:cNvSpPr>
            <a:spLocks noGrp="1"/>
          </p:cNvSpPr>
          <p:nvPr>
            <p:ph type="sldNum" sz="quarter" idx="12"/>
          </p:nvPr>
        </p:nvSpPr>
        <p:spPr/>
        <p:txBody>
          <a:bodyPr/>
          <a:lstStyle/>
          <a:p>
            <a:pPr>
              <a:defRPr/>
            </a:pPr>
            <a:fld id="{BDA394D7-9785-4BE5-AFD5-4F918A689025}" type="slidenum">
              <a:rPr lang="en-US" smtClean="0"/>
              <a:pPr>
                <a:defRPr/>
              </a:pPr>
              <a:t>38</a:t>
            </a:fld>
            <a:endParaRPr lang="en-US"/>
          </a:p>
        </p:txBody>
      </p:sp>
    </p:spTree>
    <p:extLst>
      <p:ext uri="{BB962C8B-B14F-4D97-AF65-F5344CB8AC3E}">
        <p14:creationId xmlns:p14="http://schemas.microsoft.com/office/powerpoint/2010/main" val="2675515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88B8D4-C6E7-A186-DD87-E13652E813B0}"/>
              </a:ext>
            </a:extLst>
          </p:cNvPr>
          <p:cNvSpPr>
            <a:spLocks noGrp="1"/>
          </p:cNvSpPr>
          <p:nvPr>
            <p:ph type="title"/>
          </p:nvPr>
        </p:nvSpPr>
        <p:spPr>
          <a:xfrm>
            <a:off x="2743200" y="365127"/>
            <a:ext cx="3276600" cy="1006473"/>
          </a:xfrm>
        </p:spPr>
        <p:txBody>
          <a:bodyPr>
            <a:normAutofit/>
          </a:bodyPr>
          <a:lstStyle/>
          <a:p>
            <a:r>
              <a:rPr lang="en-US" sz="4000" b="1" dirty="0">
                <a:latin typeface="+mn-lt"/>
              </a:rPr>
              <a:t>Bioethics</a:t>
            </a:r>
            <a:endParaRPr lang="en-US" sz="3600" dirty="0"/>
          </a:p>
        </p:txBody>
      </p:sp>
      <p:sp>
        <p:nvSpPr>
          <p:cNvPr id="4" name="Footer Placeholder 3">
            <a:extLst>
              <a:ext uri="{FF2B5EF4-FFF2-40B4-BE49-F238E27FC236}">
                <a16:creationId xmlns:a16="http://schemas.microsoft.com/office/drawing/2014/main" xmlns="" id="{059D884B-5DC0-34D9-BFBA-E02BFDBC10D4}"/>
              </a:ext>
            </a:extLst>
          </p:cNvPr>
          <p:cNvSpPr>
            <a:spLocks noGrp="1"/>
          </p:cNvSpPr>
          <p:nvPr>
            <p:ph type="ftr" sz="quarter" idx="11"/>
          </p:nvPr>
        </p:nvSpPr>
        <p:spPr>
          <a:xfrm>
            <a:off x="6686550" y="6356351"/>
            <a:ext cx="1619250" cy="365125"/>
          </a:xfrm>
        </p:spPr>
        <p:txBody>
          <a:bodyPr/>
          <a:lstStyle/>
          <a:p>
            <a:pPr>
              <a:defRPr/>
            </a:pPr>
            <a:r>
              <a:rPr lang="en-US" sz="1600" dirty="0"/>
              <a:t>Spiral Integration</a:t>
            </a:r>
          </a:p>
        </p:txBody>
      </p:sp>
      <p:sp>
        <p:nvSpPr>
          <p:cNvPr id="5" name="Slide Number Placeholder 4">
            <a:extLst>
              <a:ext uri="{FF2B5EF4-FFF2-40B4-BE49-F238E27FC236}">
                <a16:creationId xmlns:a16="http://schemas.microsoft.com/office/drawing/2014/main" xmlns="" id="{362AFEDE-98CE-C051-D888-7B1FF3FA9D66}"/>
              </a:ext>
            </a:extLst>
          </p:cNvPr>
          <p:cNvSpPr>
            <a:spLocks noGrp="1"/>
          </p:cNvSpPr>
          <p:nvPr>
            <p:ph type="sldNum" sz="quarter" idx="12"/>
          </p:nvPr>
        </p:nvSpPr>
        <p:spPr/>
        <p:txBody>
          <a:bodyPr/>
          <a:lstStyle/>
          <a:p>
            <a:pPr>
              <a:defRPr/>
            </a:pPr>
            <a:fld id="{BDA394D7-9785-4BE5-AFD5-4F918A689025}" type="slidenum">
              <a:rPr lang="en-US" smtClean="0"/>
              <a:pPr>
                <a:defRPr/>
              </a:pPr>
              <a:t>39</a:t>
            </a:fld>
            <a:endParaRPr lang="en-US"/>
          </a:p>
        </p:txBody>
      </p:sp>
      <p:pic>
        <p:nvPicPr>
          <p:cNvPr id="6146" name="Picture 2" descr="IJERPH | Free Full-Text | Malnutrition and Gastrointestinal and Respiratory  Infections in Children: A Public Health Problem">
            <a:extLst>
              <a:ext uri="{FF2B5EF4-FFF2-40B4-BE49-F238E27FC236}">
                <a16:creationId xmlns:a16="http://schemas.microsoft.com/office/drawing/2014/main" xmlns="" id="{B9465D20-2CA9-6137-5BD4-ACCA35FC44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9759" y="1305197"/>
            <a:ext cx="6814731" cy="5051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14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0" y="365127"/>
            <a:ext cx="4781550" cy="1158874"/>
          </a:xfrm>
        </p:spPr>
        <p:txBody>
          <a:bodyPr>
            <a:normAutofit/>
          </a:bodyPr>
          <a:lstStyle/>
          <a:p>
            <a:r>
              <a:rPr lang="en-US" sz="4000" b="1" dirty="0">
                <a:latin typeface="+mn-lt"/>
              </a:rPr>
              <a:t>Sequence of LGIS</a:t>
            </a:r>
          </a:p>
        </p:txBody>
      </p:sp>
      <p:sp>
        <p:nvSpPr>
          <p:cNvPr id="3" name="Content Placeholder 2"/>
          <p:cNvSpPr>
            <a:spLocks noGrp="1"/>
          </p:cNvSpPr>
          <p:nvPr>
            <p:ph idx="1"/>
          </p:nvPr>
        </p:nvSpPr>
        <p:spPr>
          <a:xfrm>
            <a:off x="933450" y="1825625"/>
            <a:ext cx="3790950" cy="4351338"/>
          </a:xfrm>
        </p:spPr>
        <p:txBody>
          <a:bodyPr>
            <a:normAutofit/>
          </a:bodyPr>
          <a:lstStyle/>
          <a:p>
            <a:pPr marL="0" indent="0">
              <a:buNone/>
            </a:pPr>
            <a:r>
              <a:rPr lang="en-US" sz="2400" b="1" dirty="0"/>
              <a:t>Learning Objectives</a:t>
            </a:r>
          </a:p>
          <a:p>
            <a:pPr marL="0" indent="0">
              <a:buNone/>
            </a:pPr>
            <a:endParaRPr lang="en-GB" sz="2400" dirty="0"/>
          </a:p>
          <a:p>
            <a:r>
              <a:rPr lang="en-GB" sz="2400" dirty="0"/>
              <a:t>Horizontal Integration </a:t>
            </a:r>
          </a:p>
          <a:p>
            <a:r>
              <a:rPr lang="en-GB" sz="2400" dirty="0"/>
              <a:t>Core Concept </a:t>
            </a:r>
          </a:p>
          <a:p>
            <a:r>
              <a:rPr lang="en-GB" sz="2400" dirty="0"/>
              <a:t>Vertical Integration </a:t>
            </a:r>
          </a:p>
          <a:p>
            <a:r>
              <a:rPr lang="en-GB" sz="2400" dirty="0"/>
              <a:t>Spiral Integration </a:t>
            </a:r>
          </a:p>
          <a:p>
            <a:r>
              <a:rPr lang="en-GB" sz="2400" dirty="0"/>
              <a:t>Learning Resources </a:t>
            </a:r>
            <a:endParaRPr lang="en-US" sz="2400" dirty="0"/>
          </a:p>
        </p:txBody>
      </p:sp>
      <p:sp>
        <p:nvSpPr>
          <p:cNvPr id="5" name="Slide Number Placeholder 4">
            <a:extLst>
              <a:ext uri="{FF2B5EF4-FFF2-40B4-BE49-F238E27FC236}">
                <a16:creationId xmlns:a16="http://schemas.microsoft.com/office/drawing/2014/main" xmlns="" id="{5CB7AECC-B175-6FCB-2FB4-E619DD53766C}"/>
              </a:ext>
            </a:extLst>
          </p:cNvPr>
          <p:cNvSpPr>
            <a:spLocks noGrp="1"/>
          </p:cNvSpPr>
          <p:nvPr>
            <p:ph type="sldNum" sz="quarter" idx="12"/>
          </p:nvPr>
        </p:nvSpPr>
        <p:spPr/>
        <p:txBody>
          <a:bodyPr/>
          <a:lstStyle/>
          <a:p>
            <a:pPr>
              <a:defRPr/>
            </a:pPr>
            <a:fld id="{BDA394D7-9785-4BE5-AFD5-4F918A689025}" type="slidenum">
              <a:rPr lang="en-US" smtClean="0"/>
              <a:pPr>
                <a:defRPr/>
              </a:pPr>
              <a:t>4</a:t>
            </a:fld>
            <a:endParaRPr lang="en-US"/>
          </a:p>
        </p:txBody>
      </p:sp>
    </p:spTree>
    <p:extLst>
      <p:ext uri="{BB962C8B-B14F-4D97-AF65-F5344CB8AC3E}">
        <p14:creationId xmlns:p14="http://schemas.microsoft.com/office/powerpoint/2010/main" val="856426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9F8269-6135-F267-C5C7-20AACC740C5D}"/>
              </a:ext>
            </a:extLst>
          </p:cNvPr>
          <p:cNvSpPr>
            <a:spLocks noGrp="1"/>
          </p:cNvSpPr>
          <p:nvPr>
            <p:ph type="title"/>
          </p:nvPr>
        </p:nvSpPr>
        <p:spPr>
          <a:xfrm>
            <a:off x="1447800" y="365126"/>
            <a:ext cx="6705600" cy="793749"/>
          </a:xfrm>
        </p:spPr>
        <p:txBody>
          <a:bodyPr>
            <a:normAutofit/>
          </a:bodyPr>
          <a:lstStyle/>
          <a:p>
            <a:r>
              <a:rPr lang="en-US" sz="4000" b="1" dirty="0">
                <a:latin typeface="+mn-lt"/>
              </a:rPr>
              <a:t>Suggested Research Articles</a:t>
            </a:r>
          </a:p>
        </p:txBody>
      </p:sp>
      <p:sp>
        <p:nvSpPr>
          <p:cNvPr id="3" name="Content Placeholder 2">
            <a:extLst>
              <a:ext uri="{FF2B5EF4-FFF2-40B4-BE49-F238E27FC236}">
                <a16:creationId xmlns:a16="http://schemas.microsoft.com/office/drawing/2014/main" xmlns="" id="{E8F68D05-F291-952E-930C-206327994D5C}"/>
              </a:ext>
            </a:extLst>
          </p:cNvPr>
          <p:cNvSpPr>
            <a:spLocks noGrp="1"/>
          </p:cNvSpPr>
          <p:nvPr>
            <p:ph sz="half" idx="1"/>
          </p:nvPr>
        </p:nvSpPr>
        <p:spPr>
          <a:xfrm>
            <a:off x="228600" y="1295400"/>
            <a:ext cx="4286250" cy="4652963"/>
          </a:xfrm>
        </p:spPr>
        <p:txBody>
          <a:bodyPr>
            <a:noAutofit/>
          </a:bodyPr>
          <a:lstStyle/>
          <a:p>
            <a:pPr marL="0" indent="0">
              <a:buNone/>
            </a:pPr>
            <a:r>
              <a:rPr lang="en-US" sz="2400" b="1" dirty="0">
                <a:solidFill>
                  <a:srgbClr val="00B0F0"/>
                </a:solidFill>
              </a:rPr>
              <a:t>Link: </a:t>
            </a:r>
            <a:r>
              <a:rPr lang="en-US" sz="2400" dirty="0">
                <a:hlinkClick r:id="rId2"/>
              </a:rPr>
              <a:t>https://www.researchgate.net/publication/341207755_Colloid_osmotic_pressure_of_contemporary_and_novel_transfusion_products</a:t>
            </a:r>
            <a:endParaRPr lang="en-US" sz="2400" dirty="0"/>
          </a:p>
          <a:p>
            <a:pPr marL="0" indent="0">
              <a:buNone/>
            </a:pPr>
            <a:r>
              <a:rPr lang="en-US" sz="2400" b="1" dirty="0">
                <a:solidFill>
                  <a:srgbClr val="00B0F0"/>
                </a:solidFill>
              </a:rPr>
              <a:t>Journal Name: </a:t>
            </a:r>
            <a:r>
              <a:rPr lang="en-US" sz="2400" dirty="0"/>
              <a:t>Vox Sanguinis</a:t>
            </a:r>
          </a:p>
          <a:p>
            <a:pPr marL="0" indent="0">
              <a:buNone/>
            </a:pPr>
            <a:r>
              <a:rPr lang="en-US" sz="2400" b="1" dirty="0">
                <a:solidFill>
                  <a:srgbClr val="00B0F0"/>
                </a:solidFill>
              </a:rPr>
              <a:t>Title: </a:t>
            </a:r>
            <a:r>
              <a:rPr lang="en-US" sz="2400" b="0" i="0" dirty="0">
                <a:solidFill>
                  <a:srgbClr val="111111"/>
                </a:solidFill>
                <a:effectLst/>
              </a:rPr>
              <a:t>Colloid osmotic pressure of contemporary and novel transfusion products</a:t>
            </a:r>
            <a:endParaRPr lang="en-US" sz="2400" dirty="0"/>
          </a:p>
          <a:p>
            <a:pPr marL="0" indent="0">
              <a:buNone/>
            </a:pPr>
            <a:r>
              <a:rPr lang="en-US" sz="2400" b="1" dirty="0">
                <a:solidFill>
                  <a:srgbClr val="00B0F0"/>
                </a:solidFill>
              </a:rPr>
              <a:t>Author Name: </a:t>
            </a:r>
            <a:r>
              <a:rPr lang="en-US" sz="2400" dirty="0">
                <a:solidFill>
                  <a:srgbClr val="111111"/>
                </a:solidFill>
              </a:rPr>
              <a:t>Robert B. </a:t>
            </a:r>
            <a:r>
              <a:rPr lang="en-US" sz="2400" dirty="0" err="1">
                <a:solidFill>
                  <a:srgbClr val="111111"/>
                </a:solidFill>
              </a:rPr>
              <a:t>Klanderman</a:t>
            </a:r>
            <a:r>
              <a:rPr lang="en-US" sz="2400" dirty="0">
                <a:solidFill>
                  <a:srgbClr val="111111"/>
                </a:solidFill>
              </a:rPr>
              <a:t>, Joachim J. </a:t>
            </a:r>
            <a:r>
              <a:rPr lang="en-US" sz="2400" dirty="0" err="1">
                <a:solidFill>
                  <a:srgbClr val="111111"/>
                </a:solidFill>
              </a:rPr>
              <a:t>Bosboom</a:t>
            </a:r>
            <a:endParaRPr lang="en-US" sz="2400" b="1" dirty="0">
              <a:solidFill>
                <a:srgbClr val="00B0F0"/>
              </a:solidFill>
            </a:endParaRPr>
          </a:p>
          <a:p>
            <a:pPr marL="0" indent="0">
              <a:buNone/>
            </a:pPr>
            <a:endParaRPr lang="en-US" sz="2400" dirty="0"/>
          </a:p>
        </p:txBody>
      </p:sp>
      <p:sp>
        <p:nvSpPr>
          <p:cNvPr id="7" name="Content Placeholder 6">
            <a:extLst>
              <a:ext uri="{FF2B5EF4-FFF2-40B4-BE49-F238E27FC236}">
                <a16:creationId xmlns:a16="http://schemas.microsoft.com/office/drawing/2014/main" xmlns="" id="{5D73FB08-42BF-6BA4-E66D-50B9E3B1912A}"/>
              </a:ext>
            </a:extLst>
          </p:cNvPr>
          <p:cNvSpPr>
            <a:spLocks noGrp="1"/>
          </p:cNvSpPr>
          <p:nvPr>
            <p:ph sz="half" idx="2"/>
          </p:nvPr>
        </p:nvSpPr>
        <p:spPr>
          <a:xfrm>
            <a:off x="4572000" y="1143000"/>
            <a:ext cx="4572000" cy="5213351"/>
          </a:xfrm>
        </p:spPr>
        <p:txBody>
          <a:bodyPr>
            <a:normAutofit fontScale="55000" lnSpcReduction="20000"/>
          </a:bodyPr>
          <a:lstStyle/>
          <a:p>
            <a:r>
              <a:rPr lang="en-US" sz="3600" b="0" i="0"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Abstract</a:t>
            </a:r>
          </a:p>
          <a:p>
            <a:r>
              <a:rPr lang="en-US" b="0" i="0" dirty="0">
                <a:solidFill>
                  <a:srgbClr val="333333"/>
                </a:solidFill>
                <a:effectLst/>
                <a:latin typeface="Roboto" panose="02000000000000000000" pitchFamily="2" charset="0"/>
              </a:rPr>
              <a:t>Background and Objectives Colloid osmotic pressure (COP) is a principal determinant of intravascular fluid homeostasis and a pillar of fluid therapy and transfusion. Transfusion‐associated circulatory overload (TACO) is a leading complication of transfusion, and COP could be responsible for recruiting additional fluid. Study objective was to measure COP of blood products as well as investigate the effects of product concentration and storage lesion on COP. Materials and Methods Three units of each product were sampled longitudinally. COP was measured directly as well as the determinants thereof albumin and total protein. Conventional blood products, that is red blood cell (RBC), fresh‐frozen plasma (FFP) and platelet concentrates (PLTs), were compared with their concentrated counterparts: volume‐reduced RBCs, </a:t>
            </a:r>
            <a:r>
              <a:rPr lang="en-US" b="0" i="0" dirty="0" err="1">
                <a:solidFill>
                  <a:srgbClr val="333333"/>
                </a:solidFill>
                <a:effectLst/>
                <a:latin typeface="Roboto" panose="02000000000000000000" pitchFamily="2" charset="0"/>
              </a:rPr>
              <a:t>hyperconcentrated</a:t>
            </a:r>
            <a:r>
              <a:rPr lang="en-US" b="0" i="0" dirty="0">
                <a:solidFill>
                  <a:srgbClr val="333333"/>
                </a:solidFill>
                <a:effectLst/>
                <a:latin typeface="Roboto" panose="02000000000000000000" pitchFamily="2" charset="0"/>
              </a:rPr>
              <a:t> PLTs, and fully and partially reconstituted lyophilized plasma (</a:t>
            </a:r>
            <a:r>
              <a:rPr lang="en-US" b="0" i="0" dirty="0" err="1">
                <a:solidFill>
                  <a:srgbClr val="333333"/>
                </a:solidFill>
                <a:effectLst/>
                <a:latin typeface="Roboto" panose="02000000000000000000" pitchFamily="2" charset="0"/>
              </a:rPr>
              <a:t>prLP</a:t>
            </a:r>
            <a:r>
              <a:rPr lang="en-US" b="0" i="0" dirty="0">
                <a:solidFill>
                  <a:srgbClr val="333333"/>
                </a:solidFill>
                <a:effectLst/>
                <a:latin typeface="Roboto" panose="02000000000000000000" pitchFamily="2" charset="0"/>
              </a:rPr>
              <a:t>). Fresh and maximally stored products were measured to determine changes in protein and COP. We calculated potential volume load (PVL) to estimate volume recruited using albumin's water binding per product. Results Colloid osmotic pressure varies widely between conventional products (RBCs, 1·9; PLTs, 7·5; and FFP, 20·1 mmHg); however, all are </a:t>
            </a:r>
            <a:r>
              <a:rPr lang="en-US" b="0" i="0" dirty="0" err="1">
                <a:solidFill>
                  <a:srgbClr val="333333"/>
                </a:solidFill>
                <a:effectLst/>
                <a:latin typeface="Roboto" panose="02000000000000000000" pitchFamily="2" charset="0"/>
              </a:rPr>
              <a:t>hypooncotic</a:t>
            </a:r>
            <a:r>
              <a:rPr lang="en-US" b="0" i="0" dirty="0">
                <a:solidFill>
                  <a:srgbClr val="333333"/>
                </a:solidFill>
                <a:effectLst/>
                <a:latin typeface="Roboto" panose="02000000000000000000" pitchFamily="2" charset="0"/>
              </a:rPr>
              <a:t> compared with human plasma COP (25·4 mmHg). Storage lesion did not increase COP. Concentrating RBCs and PLTs did not increase COP; only </a:t>
            </a:r>
            <a:r>
              <a:rPr lang="en-US" b="0" i="0" dirty="0" err="1">
                <a:solidFill>
                  <a:srgbClr val="333333"/>
                </a:solidFill>
                <a:effectLst/>
                <a:latin typeface="Roboto" panose="02000000000000000000" pitchFamily="2" charset="0"/>
              </a:rPr>
              <a:t>prLP</a:t>
            </a:r>
            <a:r>
              <a:rPr lang="en-US" b="0" i="0" dirty="0">
                <a:solidFill>
                  <a:srgbClr val="333333"/>
                </a:solidFill>
                <a:effectLst/>
                <a:latin typeface="Roboto" panose="02000000000000000000" pitchFamily="2" charset="0"/>
              </a:rPr>
              <a:t> showed a supraphysiological COP of 47·3 mm Hg. The PVL of concentrated products was lower than conventional products. Conclusion Colloid osmotic pressure of conventional products was low. Therefore, third‐space fluid recruitment is an unlikely mechanism in TACO. Concentrated products had a lower calculated fluid load and may prevent TACO. Finally, storage did not significantly increase oncotic pressure of blood products.</a:t>
            </a:r>
            <a:endParaRPr lang="en-US" dirty="0"/>
          </a:p>
        </p:txBody>
      </p:sp>
      <p:sp>
        <p:nvSpPr>
          <p:cNvPr id="5" name="Footer Placeholder 4">
            <a:extLst>
              <a:ext uri="{FF2B5EF4-FFF2-40B4-BE49-F238E27FC236}">
                <a16:creationId xmlns:a16="http://schemas.microsoft.com/office/drawing/2014/main" xmlns="" id="{3865BECE-9409-799A-FEF7-DF973FAF5E1A}"/>
              </a:ext>
            </a:extLst>
          </p:cNvPr>
          <p:cNvSpPr>
            <a:spLocks noGrp="1"/>
          </p:cNvSpPr>
          <p:nvPr>
            <p:ph type="ftr" sz="quarter" idx="11"/>
          </p:nvPr>
        </p:nvSpPr>
        <p:spPr>
          <a:xfrm>
            <a:off x="6705598" y="6356351"/>
            <a:ext cx="1600202" cy="365125"/>
          </a:xfrm>
        </p:spPr>
        <p:txBody>
          <a:bodyPr/>
          <a:lstStyle/>
          <a:p>
            <a:pPr>
              <a:defRPr/>
            </a:pPr>
            <a:r>
              <a:rPr lang="en-US" sz="1600" dirty="0"/>
              <a:t>Spiral Integration</a:t>
            </a:r>
          </a:p>
        </p:txBody>
      </p:sp>
      <p:sp>
        <p:nvSpPr>
          <p:cNvPr id="6" name="Slide Number Placeholder 5">
            <a:extLst>
              <a:ext uri="{FF2B5EF4-FFF2-40B4-BE49-F238E27FC236}">
                <a16:creationId xmlns:a16="http://schemas.microsoft.com/office/drawing/2014/main" xmlns="" id="{1BA16840-6A02-13AE-FB05-6DD982170B4A}"/>
              </a:ext>
            </a:extLst>
          </p:cNvPr>
          <p:cNvSpPr>
            <a:spLocks noGrp="1"/>
          </p:cNvSpPr>
          <p:nvPr>
            <p:ph type="sldNum" sz="quarter" idx="12"/>
          </p:nvPr>
        </p:nvSpPr>
        <p:spPr/>
        <p:txBody>
          <a:bodyPr/>
          <a:lstStyle/>
          <a:p>
            <a:pPr>
              <a:defRPr/>
            </a:pPr>
            <a:fld id="{BDA394D7-9785-4BE5-AFD5-4F918A689025}" type="slidenum">
              <a:rPr lang="en-US" smtClean="0"/>
              <a:pPr>
                <a:defRPr/>
              </a:pPr>
              <a:t>40</a:t>
            </a:fld>
            <a:endParaRPr lang="en-US"/>
          </a:p>
        </p:txBody>
      </p:sp>
    </p:spTree>
    <p:extLst>
      <p:ext uri="{BB962C8B-B14F-4D97-AF65-F5344CB8AC3E}">
        <p14:creationId xmlns:p14="http://schemas.microsoft.com/office/powerpoint/2010/main" val="343613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634E39-7AC9-60CE-F028-9AE8066E22A4}"/>
              </a:ext>
            </a:extLst>
          </p:cNvPr>
          <p:cNvSpPr>
            <a:spLocks noGrp="1"/>
          </p:cNvSpPr>
          <p:nvPr>
            <p:ph type="title"/>
          </p:nvPr>
        </p:nvSpPr>
        <p:spPr>
          <a:xfrm>
            <a:off x="1981200" y="533399"/>
            <a:ext cx="6019800" cy="838201"/>
          </a:xfrm>
        </p:spPr>
        <p:txBody>
          <a:bodyPr>
            <a:normAutofit/>
          </a:bodyPr>
          <a:lstStyle/>
          <a:p>
            <a:r>
              <a:rPr lang="en-US" sz="4000" b="1" dirty="0">
                <a:latin typeface="+mn-lt"/>
              </a:rPr>
              <a:t>Learning Resources</a:t>
            </a:r>
          </a:p>
        </p:txBody>
      </p:sp>
      <p:sp>
        <p:nvSpPr>
          <p:cNvPr id="3" name="Content Placeholder 2">
            <a:extLst>
              <a:ext uri="{FF2B5EF4-FFF2-40B4-BE49-F238E27FC236}">
                <a16:creationId xmlns:a16="http://schemas.microsoft.com/office/drawing/2014/main" xmlns="" id="{D171501C-D8F1-2341-B710-E4956448C3C5}"/>
              </a:ext>
            </a:extLst>
          </p:cNvPr>
          <p:cNvSpPr>
            <a:spLocks noGrp="1"/>
          </p:cNvSpPr>
          <p:nvPr>
            <p:ph idx="1"/>
          </p:nvPr>
        </p:nvSpPr>
        <p:spPr/>
        <p:txBody>
          <a:bodyPr>
            <a:normAutofit/>
          </a:bodyPr>
          <a:lstStyle/>
          <a:p>
            <a:r>
              <a:rPr lang="en-US" sz="2400" dirty="0"/>
              <a:t>Essentials of Medical Biochemistry by Mushtaq Ahmed. Ninth edition, Vol 1, chapter 2, pages 24, 30, 31, 46.</a:t>
            </a:r>
          </a:p>
          <a:p>
            <a:r>
              <a:rPr lang="en-US" sz="2400" dirty="0"/>
              <a:t>Guyton and Hall Textbook of Medical Physiology by John E. Hall, Michael E. Hall. Fourteenth edition. </a:t>
            </a:r>
          </a:p>
          <a:p>
            <a:endParaRPr lang="en-US" sz="2400" dirty="0"/>
          </a:p>
          <a:p>
            <a:endParaRPr lang="en-US" sz="2400" dirty="0"/>
          </a:p>
          <a:p>
            <a:pPr marL="0" indent="0">
              <a:buNone/>
            </a:pPr>
            <a:r>
              <a:rPr lang="en-US" sz="2800" dirty="0">
                <a:latin typeface="Arial Rounded MT Bold" panose="020F0704030504030204" pitchFamily="34" charset="0"/>
              </a:rPr>
              <a:t>                                        </a:t>
            </a:r>
            <a:endParaRPr lang="en-US" sz="8800" dirty="0"/>
          </a:p>
          <a:p>
            <a:endParaRPr lang="en-US" sz="2400" dirty="0"/>
          </a:p>
          <a:p>
            <a:endParaRPr lang="en-US" sz="2400" dirty="0"/>
          </a:p>
        </p:txBody>
      </p:sp>
      <p:sp>
        <p:nvSpPr>
          <p:cNvPr id="6" name="Slide Number Placeholder 5">
            <a:extLst>
              <a:ext uri="{FF2B5EF4-FFF2-40B4-BE49-F238E27FC236}">
                <a16:creationId xmlns:a16="http://schemas.microsoft.com/office/drawing/2014/main" xmlns="" id="{F66F2E8E-5CEF-F474-F8A4-095A8A234BA7}"/>
              </a:ext>
            </a:extLst>
          </p:cNvPr>
          <p:cNvSpPr>
            <a:spLocks noGrp="1"/>
          </p:cNvSpPr>
          <p:nvPr>
            <p:ph type="sldNum" sz="quarter" idx="12"/>
          </p:nvPr>
        </p:nvSpPr>
        <p:spPr/>
        <p:txBody>
          <a:bodyPr/>
          <a:lstStyle/>
          <a:p>
            <a:pPr>
              <a:defRPr/>
            </a:pPr>
            <a:fld id="{BDA394D7-9785-4BE5-AFD5-4F918A689025}" type="slidenum">
              <a:rPr lang="en-US" smtClean="0"/>
              <a:pPr>
                <a:defRPr/>
              </a:pPr>
              <a:t>41</a:t>
            </a:fld>
            <a:endParaRPr lang="en-US"/>
          </a:p>
        </p:txBody>
      </p:sp>
    </p:spTree>
    <p:extLst>
      <p:ext uri="{BB962C8B-B14F-4D97-AF65-F5344CB8AC3E}">
        <p14:creationId xmlns:p14="http://schemas.microsoft.com/office/powerpoint/2010/main" val="495021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17577F-ACC0-1C22-8A1B-92D12253DE5A}"/>
              </a:ext>
            </a:extLst>
          </p:cNvPr>
          <p:cNvSpPr>
            <a:spLocks noGrp="1"/>
          </p:cNvSpPr>
          <p:nvPr>
            <p:ph type="title"/>
          </p:nvPr>
        </p:nvSpPr>
        <p:spPr/>
        <p:txBody>
          <a:bodyPr/>
          <a:lstStyle/>
          <a:p>
            <a:r>
              <a:rPr lang="en-US" sz="3600" b="1" dirty="0">
                <a:solidFill>
                  <a:schemeClr val="tx1">
                    <a:lumMod val="50000"/>
                    <a:lumOff val="50000"/>
                  </a:schemeClr>
                </a:solidFill>
                <a:latin typeface="Calibri" pitchFamily="34" charset="0"/>
              </a:rPr>
              <a:t> How To Access Digital Library</a:t>
            </a:r>
            <a:endParaRPr lang="en-US" dirty="0"/>
          </a:p>
        </p:txBody>
      </p:sp>
      <p:sp>
        <p:nvSpPr>
          <p:cNvPr id="3" name="Content Placeholder 2">
            <a:extLst>
              <a:ext uri="{FF2B5EF4-FFF2-40B4-BE49-F238E27FC236}">
                <a16:creationId xmlns:a16="http://schemas.microsoft.com/office/drawing/2014/main" xmlns="" id="{60A75A42-BE2B-1A72-AD46-2B289ECF03AA}"/>
              </a:ext>
            </a:extLst>
          </p:cNvPr>
          <p:cNvSpPr>
            <a:spLocks noGrp="1"/>
          </p:cNvSpPr>
          <p:nvPr>
            <p:ph idx="1"/>
          </p:nvPr>
        </p:nvSpPr>
        <p:spPr>
          <a:xfrm>
            <a:off x="381000" y="1600200"/>
            <a:ext cx="8134350" cy="4576763"/>
          </a:xfrm>
        </p:spPr>
        <p:txBody>
          <a:bodyPr>
            <a:normAutofit lnSpcReduction="10000"/>
          </a:bodyPr>
          <a:lstStyle/>
          <a:p>
            <a:pPr marL="514350" indent="-514350">
              <a:buFont typeface="+mj-lt"/>
              <a:buAutoNum type="arabicPeriod"/>
            </a:pPr>
            <a:r>
              <a:rPr lang="en-US" sz="2400" b="1" dirty="0">
                <a:solidFill>
                  <a:srgbClr val="202124"/>
                </a:solidFill>
                <a:latin typeface="+mj-lt"/>
              </a:rPr>
              <a:t>Steps to Access HEC Digital Library</a:t>
            </a:r>
          </a:p>
          <a:p>
            <a:pPr marL="514350" indent="-514350">
              <a:buFont typeface="+mj-lt"/>
              <a:buAutoNum type="arabicPeriod"/>
            </a:pPr>
            <a:r>
              <a:rPr lang="en-US" sz="2400" dirty="0">
                <a:solidFill>
                  <a:srgbClr val="202124"/>
                </a:solidFill>
                <a:latin typeface="Calibri" pitchFamily="34" charset="0"/>
              </a:rPr>
              <a:t>Go to the website of HEC National Digital Library.</a:t>
            </a:r>
          </a:p>
          <a:p>
            <a:pPr marL="514350" indent="-514350">
              <a:buFont typeface="+mj-lt"/>
              <a:buAutoNum type="arabicPeriod"/>
            </a:pPr>
            <a:r>
              <a:rPr lang="en-US" sz="2400" dirty="0">
                <a:solidFill>
                  <a:srgbClr val="202124"/>
                </a:solidFill>
                <a:latin typeface="Calibri" pitchFamily="34" charset="0"/>
              </a:rPr>
              <a:t>On Home Page, click on the INSTITUTES.</a:t>
            </a:r>
          </a:p>
          <a:p>
            <a:pPr marL="514350" indent="-514350">
              <a:buFont typeface="+mj-lt"/>
              <a:buAutoNum type="arabicPeriod"/>
            </a:pPr>
            <a:r>
              <a:rPr lang="en-US" sz="2400" dirty="0">
                <a:solidFill>
                  <a:srgbClr val="202124"/>
                </a:solidFill>
                <a:latin typeface="Calibri" pitchFamily="34" charset="0"/>
              </a:rPr>
              <a:t>A page will appear showing the universities from Public and Private Sector and other Institutes which have access to HEC National Digital Library HNDL.</a:t>
            </a:r>
          </a:p>
          <a:p>
            <a:pPr marL="514350" indent="-514350">
              <a:buFont typeface="+mj-lt"/>
              <a:buAutoNum type="arabicPeriod"/>
            </a:pPr>
            <a:r>
              <a:rPr lang="en-US" sz="2400" dirty="0">
                <a:solidFill>
                  <a:srgbClr val="202124"/>
                </a:solidFill>
                <a:latin typeface="Calibri" pitchFamily="34" charset="0"/>
              </a:rPr>
              <a:t>Select your desired Institute.</a:t>
            </a:r>
          </a:p>
          <a:p>
            <a:pPr marL="514350" indent="-514350">
              <a:buFont typeface="+mj-lt"/>
              <a:buAutoNum type="arabicPeriod"/>
            </a:pPr>
            <a:r>
              <a:rPr lang="en-US" sz="2400" dirty="0">
                <a:solidFill>
                  <a:srgbClr val="000000"/>
                </a:solidFill>
                <a:latin typeface="Calibri" pitchFamily="34" charset="0"/>
              </a:rPr>
              <a:t>A page will appear showing the resources of the institution</a:t>
            </a:r>
          </a:p>
          <a:p>
            <a:pPr marL="514350" indent="-514350">
              <a:buFont typeface="+mj-lt"/>
              <a:buAutoNum type="arabicPeriod"/>
            </a:pPr>
            <a:r>
              <a:rPr lang="en-US" sz="2400" dirty="0">
                <a:solidFill>
                  <a:srgbClr val="000000"/>
                </a:solidFill>
                <a:latin typeface="Calibri" pitchFamily="34" charset="0"/>
              </a:rPr>
              <a:t> Journals and Researches will appear</a:t>
            </a:r>
          </a:p>
          <a:p>
            <a:pPr marL="514350" indent="-514350">
              <a:buFont typeface="+mj-lt"/>
              <a:buAutoNum type="arabicPeriod"/>
            </a:pPr>
            <a:r>
              <a:rPr lang="en-US" sz="2400" dirty="0">
                <a:solidFill>
                  <a:srgbClr val="000000"/>
                </a:solidFill>
                <a:latin typeface="Calibri" pitchFamily="34" charset="0"/>
              </a:rPr>
              <a:t>You can find a Journal by clicking on JOURNALS AND DATABASE and enter a keyword to search for your desired journal.</a:t>
            </a:r>
            <a:endParaRPr lang="en-US" sz="2400" dirty="0">
              <a:latin typeface="Calibri" pitchFamily="34" charset="0"/>
            </a:endParaRPr>
          </a:p>
        </p:txBody>
      </p:sp>
      <p:sp>
        <p:nvSpPr>
          <p:cNvPr id="4" name="Footer Placeholder 3">
            <a:extLst>
              <a:ext uri="{FF2B5EF4-FFF2-40B4-BE49-F238E27FC236}">
                <a16:creationId xmlns:a16="http://schemas.microsoft.com/office/drawing/2014/main" xmlns="" id="{61DFD2B4-65F2-2863-FD13-279A2E6EA68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B05C18A4-E0B4-E07B-6FC8-2FCCACCBD6AF}"/>
              </a:ext>
            </a:extLst>
          </p:cNvPr>
          <p:cNvSpPr>
            <a:spLocks noGrp="1"/>
          </p:cNvSpPr>
          <p:nvPr>
            <p:ph type="sldNum" sz="quarter" idx="12"/>
          </p:nvPr>
        </p:nvSpPr>
        <p:spPr/>
        <p:txBody>
          <a:bodyPr/>
          <a:lstStyle/>
          <a:p>
            <a:pPr>
              <a:defRPr/>
            </a:pPr>
            <a:fld id="{BDA394D7-9785-4BE5-AFD5-4F918A689025}" type="slidenum">
              <a:rPr lang="en-US" smtClean="0"/>
              <a:pPr>
                <a:defRPr/>
              </a:pPr>
              <a:t>42</a:t>
            </a:fld>
            <a:endParaRPr lang="en-US"/>
          </a:p>
        </p:txBody>
      </p:sp>
    </p:spTree>
    <p:extLst>
      <p:ext uri="{BB962C8B-B14F-4D97-AF65-F5344CB8AC3E}">
        <p14:creationId xmlns:p14="http://schemas.microsoft.com/office/powerpoint/2010/main" val="3261393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
        <p:nvSpPr>
          <p:cNvPr id="3" name="Footer Placeholder 2">
            <a:extLst>
              <a:ext uri="{FF2B5EF4-FFF2-40B4-BE49-F238E27FC236}">
                <a16:creationId xmlns:a16="http://schemas.microsoft.com/office/drawing/2014/main" xmlns="" id="{7AAC4B33-7096-33B8-FF00-D8AE73CBA97A}"/>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xmlns="" id="{AD8A8E14-F820-9FF7-9738-22E58FEF5B41}"/>
              </a:ext>
            </a:extLst>
          </p:cNvPr>
          <p:cNvSpPr>
            <a:spLocks noGrp="1"/>
          </p:cNvSpPr>
          <p:nvPr>
            <p:ph type="sldNum" sz="quarter" idx="12"/>
          </p:nvPr>
        </p:nvSpPr>
        <p:spPr/>
        <p:txBody>
          <a:bodyPr/>
          <a:lstStyle/>
          <a:p>
            <a:pPr>
              <a:defRPr/>
            </a:pPr>
            <a:fld id="{D829B39B-E19B-4684-B84C-73DF500C59FE}" type="slidenum">
              <a:rPr lang="en-US" smtClean="0"/>
              <a:pPr>
                <a:defRPr/>
              </a:pPr>
              <a:t>43</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391400" cy="762000"/>
          </a:xfrm>
        </p:spPr>
        <p:txBody>
          <a:bodyPr>
            <a:normAutofit/>
          </a:bodyPr>
          <a:lstStyle/>
          <a:p>
            <a:r>
              <a:rPr lang="en-US" sz="3200" b="1" spc="-75" dirty="0">
                <a:latin typeface="+mn-lt"/>
              </a:rPr>
              <a:t> Professor Umar Model of  Integrated Lecture </a:t>
            </a:r>
          </a:p>
        </p:txBody>
      </p:sp>
      <p:pic>
        <p:nvPicPr>
          <p:cNvPr id="1026" name="Picture 2" descr="C:\Users\User\Downloads\WhatsApp Image 2022-10-11 at 2.02.06 PM.jpeg"/>
          <p:cNvPicPr>
            <a:picLocks noGrp="1" noChangeAspect="1" noChangeArrowheads="1"/>
          </p:cNvPicPr>
          <p:nvPr>
            <p:ph idx="1"/>
          </p:nvPr>
        </p:nvPicPr>
        <p:blipFill>
          <a:blip r:embed="rId3"/>
          <a:srcRect/>
          <a:stretch>
            <a:fillRect/>
          </a:stretch>
        </p:blipFill>
        <p:spPr bwMode="auto">
          <a:xfrm>
            <a:off x="173561" y="2304335"/>
            <a:ext cx="5824025" cy="4052015"/>
          </a:xfrm>
          <a:prstGeom prst="rect">
            <a:avLst/>
          </a:prstGeom>
          <a:noFill/>
        </p:spPr>
      </p:pic>
      <p:sp>
        <p:nvSpPr>
          <p:cNvPr id="4" name="Slide Number Placeholder 3"/>
          <p:cNvSpPr>
            <a:spLocks noGrp="1"/>
          </p:cNvSpPr>
          <p:nvPr>
            <p:ph type="sldNum" sz="quarter" idx="12"/>
          </p:nvPr>
        </p:nvSpPr>
        <p:spPr/>
        <p:txBody>
          <a:bodyPr/>
          <a:lstStyle/>
          <a:p>
            <a:fld id="{ED0E2C6E-C712-42CF-A5C8-9DB515D498CF}" type="slidenum">
              <a:rPr lang="en-US" smtClean="0">
                <a:solidFill>
                  <a:prstClr val="black">
                    <a:tint val="75000"/>
                  </a:prstClr>
                </a:solidFill>
              </a:rPr>
              <a:pPr/>
              <a:t>5</a:t>
            </a:fld>
            <a:endParaRPr lang="en-US">
              <a:solidFill>
                <a:prstClr val="black">
                  <a:tint val="75000"/>
                </a:prstClr>
              </a:solidFill>
            </a:endParaRPr>
          </a:p>
        </p:txBody>
      </p:sp>
      <p:graphicFrame>
        <p:nvGraphicFramePr>
          <p:cNvPr id="7" name="Diagram 6"/>
          <p:cNvGraphicFramePr/>
          <p:nvPr>
            <p:extLst>
              <p:ext uri="{D42A27DB-BD31-4B8C-83A1-F6EECF244321}">
                <p14:modId xmlns:p14="http://schemas.microsoft.com/office/powerpoint/2010/main" val="800101094"/>
              </p:ext>
            </p:extLst>
          </p:nvPr>
        </p:nvGraphicFramePr>
        <p:xfrm>
          <a:off x="5791200" y="1647483"/>
          <a:ext cx="3206246" cy="4400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0" y="617173"/>
            <a:ext cx="1065368" cy="992210"/>
          </a:xfrm>
          <a:prstGeom prst="rect">
            <a:avLst/>
          </a:prstGeom>
        </p:spPr>
      </p:pic>
    </p:spTree>
    <p:extLst>
      <p:ext uri="{BB962C8B-B14F-4D97-AF65-F5344CB8AC3E}">
        <p14:creationId xmlns:p14="http://schemas.microsoft.com/office/powerpoint/2010/main" val="400495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034" y="1600200"/>
            <a:ext cx="8463566" cy="3581400"/>
          </a:xfrm>
          <a:prstGeom prst="rect">
            <a:avLst/>
          </a:prstGeom>
        </p:spPr>
        <p:txBody>
          <a:bodyPr>
            <a:normAutofit/>
          </a:bodyPr>
          <a:lstStyle/>
          <a:p>
            <a:pPr marL="0" indent="0">
              <a:buNone/>
            </a:pPr>
            <a:r>
              <a:rPr lang="en-US" sz="2400" dirty="0"/>
              <a:t>At the end of the lecture, students will be able to</a:t>
            </a:r>
          </a:p>
          <a:p>
            <a:pPr marL="457200" indent="-457200">
              <a:buFont typeface="+mj-lt"/>
              <a:buAutoNum type="arabicPeriod"/>
            </a:pPr>
            <a:endParaRPr lang="en-US" sz="2400" dirty="0"/>
          </a:p>
          <a:p>
            <a:pPr marL="457200" indent="-457200">
              <a:buFont typeface="+mj-lt"/>
              <a:buAutoNum type="arabicPeriod"/>
            </a:pPr>
            <a:r>
              <a:rPr lang="en-US" sz="2400" dirty="0"/>
              <a:t>Define Osmosis, Osmotic pressure and Oncotic Pressure</a:t>
            </a:r>
          </a:p>
          <a:p>
            <a:pPr marL="457200" indent="-457200">
              <a:buFont typeface="+mj-lt"/>
              <a:buAutoNum type="arabicPeriod"/>
            </a:pPr>
            <a:r>
              <a:rPr lang="en-US" sz="2400" dirty="0"/>
              <a:t>Discuss Biochemical Applications of Osmotic and Oncotic Pressures and methods to measure them.</a:t>
            </a:r>
          </a:p>
          <a:p>
            <a:pPr marL="457200" indent="-457200">
              <a:buFont typeface="+mj-lt"/>
              <a:buAutoNum type="arabicPeriod"/>
            </a:pPr>
            <a:r>
              <a:rPr lang="en-US" sz="2400" dirty="0"/>
              <a:t>Integrate Physiological, Anatomical and Clinical aspects of Physicochemical Properties of Cell</a:t>
            </a:r>
          </a:p>
          <a:p>
            <a:pPr marL="457200" indent="-457200">
              <a:buFont typeface="+mj-lt"/>
              <a:buAutoNum type="arabicPeriod"/>
            </a:pPr>
            <a:r>
              <a:rPr lang="en-US" sz="2400" dirty="0"/>
              <a:t>Correlate and build core knowledge on the basis of latest Research, Bioethics, Artificial Intelligence &amp; Family Medicine </a:t>
            </a:r>
          </a:p>
        </p:txBody>
      </p:sp>
      <p:sp>
        <p:nvSpPr>
          <p:cNvPr id="5" name="Slide Number Placeholder 4">
            <a:extLst>
              <a:ext uri="{FF2B5EF4-FFF2-40B4-BE49-F238E27FC236}">
                <a16:creationId xmlns:a16="http://schemas.microsoft.com/office/drawing/2014/main" xmlns="" id="{63D09474-D06D-E12D-5382-F038071BE17E}"/>
              </a:ext>
            </a:extLst>
          </p:cNvPr>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sp>
        <p:nvSpPr>
          <p:cNvPr id="7" name="TextBox 6">
            <a:extLst>
              <a:ext uri="{FF2B5EF4-FFF2-40B4-BE49-F238E27FC236}">
                <a16:creationId xmlns:a16="http://schemas.microsoft.com/office/drawing/2014/main" xmlns="" id="{3EF23413-CD63-A195-3CF5-6BED1B601216}"/>
              </a:ext>
            </a:extLst>
          </p:cNvPr>
          <p:cNvSpPr txBox="1"/>
          <p:nvPr/>
        </p:nvSpPr>
        <p:spPr>
          <a:xfrm>
            <a:off x="2288381" y="457200"/>
            <a:ext cx="4576762" cy="707886"/>
          </a:xfrm>
          <a:prstGeom prst="rect">
            <a:avLst/>
          </a:prstGeom>
          <a:noFill/>
        </p:spPr>
        <p:txBody>
          <a:bodyPr wrap="square">
            <a:spAutoFit/>
          </a:bodyPr>
          <a:lstStyle/>
          <a:p>
            <a:pPr marL="0" indent="0">
              <a:buNone/>
            </a:pPr>
            <a:r>
              <a:rPr lang="en-US" sz="4000" b="1" dirty="0"/>
              <a:t>Learning Objectives</a:t>
            </a:r>
          </a:p>
        </p:txBody>
      </p:sp>
    </p:spTree>
    <p:extLst>
      <p:ext uri="{BB962C8B-B14F-4D97-AF65-F5344CB8AC3E}">
        <p14:creationId xmlns:p14="http://schemas.microsoft.com/office/powerpoint/2010/main" val="399885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E0F0EFE-D69C-30A8-BE27-1B7190F7CAD7}"/>
              </a:ext>
            </a:extLst>
          </p:cNvPr>
          <p:cNvSpPr>
            <a:spLocks noGrp="1"/>
          </p:cNvSpPr>
          <p:nvPr>
            <p:ph idx="1"/>
          </p:nvPr>
        </p:nvSpPr>
        <p:spPr/>
        <p:txBody>
          <a:bodyPr>
            <a:normAutofit/>
          </a:bodyPr>
          <a:lstStyle/>
          <a:p>
            <a:pPr marL="0" indent="0">
              <a:buNone/>
            </a:pPr>
            <a:endParaRPr lang="en-US" sz="6000" dirty="0"/>
          </a:p>
          <a:p>
            <a:pPr marL="0" indent="0">
              <a:buNone/>
            </a:pPr>
            <a:r>
              <a:rPr lang="en-US" sz="6000" dirty="0"/>
              <a:t>   Horizontal Integration </a:t>
            </a:r>
          </a:p>
        </p:txBody>
      </p:sp>
      <p:sp>
        <p:nvSpPr>
          <p:cNvPr id="5" name="Slide Number Placeholder 4">
            <a:extLst>
              <a:ext uri="{FF2B5EF4-FFF2-40B4-BE49-F238E27FC236}">
                <a16:creationId xmlns:a16="http://schemas.microsoft.com/office/drawing/2014/main" xmlns="" id="{45D7A69C-00B1-5003-B365-B84AD72A738B}"/>
              </a:ext>
            </a:extLst>
          </p:cNvPr>
          <p:cNvSpPr>
            <a:spLocks noGrp="1"/>
          </p:cNvSpPr>
          <p:nvPr>
            <p:ph type="sldNum" sz="quarter" idx="12"/>
          </p:nvPr>
        </p:nvSpPr>
        <p:spPr/>
        <p:txBody>
          <a:bodyPr/>
          <a:lstStyle/>
          <a:p>
            <a:pPr>
              <a:defRPr/>
            </a:pPr>
            <a:fld id="{BDA394D7-9785-4BE5-AFD5-4F918A689025}" type="slidenum">
              <a:rPr lang="en-US" smtClean="0"/>
              <a:pPr>
                <a:defRPr/>
              </a:pPr>
              <a:t>7</a:t>
            </a:fld>
            <a:endParaRPr lang="en-US"/>
          </a:p>
        </p:txBody>
      </p:sp>
    </p:spTree>
    <p:extLst>
      <p:ext uri="{BB962C8B-B14F-4D97-AF65-F5344CB8AC3E}">
        <p14:creationId xmlns:p14="http://schemas.microsoft.com/office/powerpoint/2010/main" val="1359608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4A588F-A20C-6D8E-5FC9-E495F1176518}"/>
              </a:ext>
            </a:extLst>
          </p:cNvPr>
          <p:cNvSpPr>
            <a:spLocks noGrp="1"/>
          </p:cNvSpPr>
          <p:nvPr>
            <p:ph type="title"/>
          </p:nvPr>
        </p:nvSpPr>
        <p:spPr>
          <a:xfrm>
            <a:off x="1219200" y="365127"/>
            <a:ext cx="7010400" cy="701673"/>
          </a:xfrm>
        </p:spPr>
        <p:txBody>
          <a:bodyPr/>
          <a:lstStyle/>
          <a:p>
            <a:r>
              <a:rPr lang="en-US" sz="3600" b="1" dirty="0">
                <a:latin typeface="+mn-lt"/>
              </a:rPr>
              <a:t>Importance of Osmotic Pressure</a:t>
            </a:r>
            <a:endParaRPr lang="en-US" dirty="0"/>
          </a:p>
        </p:txBody>
      </p:sp>
      <p:sp>
        <p:nvSpPr>
          <p:cNvPr id="3" name="Content Placeholder 2">
            <a:extLst>
              <a:ext uri="{FF2B5EF4-FFF2-40B4-BE49-F238E27FC236}">
                <a16:creationId xmlns:a16="http://schemas.microsoft.com/office/drawing/2014/main" xmlns="" id="{637D7E33-3C88-8BE6-B073-DAD55019EB07}"/>
              </a:ext>
            </a:extLst>
          </p:cNvPr>
          <p:cNvSpPr>
            <a:spLocks noGrp="1"/>
          </p:cNvSpPr>
          <p:nvPr>
            <p:ph sz="half" idx="1"/>
          </p:nvPr>
        </p:nvSpPr>
        <p:spPr>
          <a:xfrm>
            <a:off x="152400" y="1143000"/>
            <a:ext cx="3648956" cy="5578476"/>
          </a:xfrm>
        </p:spPr>
        <p:txBody>
          <a:bodyPr>
            <a:normAutofit/>
          </a:bodyPr>
          <a:lstStyle/>
          <a:p>
            <a:pPr algn="just"/>
            <a:r>
              <a:rPr lang="en-US" sz="2400" b="1" dirty="0">
                <a:solidFill>
                  <a:srgbClr val="0070C0"/>
                </a:solidFill>
              </a:rPr>
              <a:t>Drinking</a:t>
            </a:r>
            <a:r>
              <a:rPr lang="en-US" sz="2400" dirty="0"/>
              <a:t> water </a:t>
            </a:r>
            <a:r>
              <a:rPr lang="en-US" sz="2400" dirty="0">
                <a:sym typeface="Wingdings" panose="05000000000000000000" pitchFamily="2" charset="2"/>
              </a:rPr>
              <a:t> </a:t>
            </a:r>
            <a:r>
              <a:rPr lang="en-US" sz="2400" dirty="0"/>
              <a:t>blood is diluted </a:t>
            </a:r>
            <a:r>
              <a:rPr lang="en-US" sz="2400" dirty="0">
                <a:sym typeface="Wingdings" panose="05000000000000000000" pitchFamily="2" charset="2"/>
              </a:rPr>
              <a:t></a:t>
            </a:r>
            <a:r>
              <a:rPr lang="en-US" sz="2400" dirty="0"/>
              <a:t> osmotic pressure is lowered </a:t>
            </a:r>
            <a:r>
              <a:rPr lang="en-US" sz="2400" dirty="0">
                <a:sym typeface="Wingdings" panose="05000000000000000000" pitchFamily="2" charset="2"/>
              </a:rPr>
              <a:t> </a:t>
            </a:r>
            <a:r>
              <a:rPr lang="en-US" sz="2400" dirty="0"/>
              <a:t>more </a:t>
            </a:r>
            <a:r>
              <a:rPr lang="en-US" sz="2400" b="1" dirty="0">
                <a:solidFill>
                  <a:srgbClr val="7030A0"/>
                </a:solidFill>
              </a:rPr>
              <a:t>water passes from Blood to Tissues </a:t>
            </a:r>
          </a:p>
          <a:p>
            <a:pPr algn="just"/>
            <a:r>
              <a:rPr lang="en-US" sz="2400" b="1" dirty="0">
                <a:solidFill>
                  <a:srgbClr val="0070C0"/>
                </a:solidFill>
              </a:rPr>
              <a:t>Kidneys -</a:t>
            </a:r>
            <a:r>
              <a:rPr lang="en-US" sz="2400" dirty="0"/>
              <a:t>At the same time Hydrostatic Pressure of water passing through </a:t>
            </a:r>
            <a:r>
              <a:rPr lang="en-US" sz="2400" b="1" dirty="0"/>
              <a:t>Kidneys </a:t>
            </a:r>
            <a:r>
              <a:rPr lang="en-US" sz="2400" dirty="0"/>
              <a:t>is increased </a:t>
            </a:r>
            <a:r>
              <a:rPr lang="en-US" sz="2400" dirty="0">
                <a:sym typeface="Wingdings" panose="05000000000000000000" pitchFamily="2" charset="2"/>
              </a:rPr>
              <a:t></a:t>
            </a:r>
            <a:r>
              <a:rPr lang="en-US" sz="2400" dirty="0"/>
              <a:t> </a:t>
            </a:r>
            <a:r>
              <a:rPr lang="en-US" sz="2400" b="1" dirty="0">
                <a:solidFill>
                  <a:srgbClr val="7030A0"/>
                </a:solidFill>
              </a:rPr>
              <a:t>More Dilute Urine is Excreted</a:t>
            </a:r>
            <a:r>
              <a:rPr lang="en-US" sz="2400" dirty="0"/>
              <a:t>.</a:t>
            </a:r>
          </a:p>
          <a:p>
            <a:pPr algn="just"/>
            <a:r>
              <a:rPr lang="en-US" sz="2400" dirty="0"/>
              <a:t>This </a:t>
            </a:r>
            <a:r>
              <a:rPr lang="en-US" sz="2400" b="1" dirty="0">
                <a:solidFill>
                  <a:srgbClr val="0070C0"/>
                </a:solidFill>
              </a:rPr>
              <a:t>Continues</a:t>
            </a:r>
            <a:r>
              <a:rPr lang="en-US" sz="2400" dirty="0"/>
              <a:t> until the concentration of water in blood and tissues is </a:t>
            </a:r>
            <a:r>
              <a:rPr lang="en-US" sz="2400" b="1" dirty="0">
                <a:solidFill>
                  <a:srgbClr val="0070C0"/>
                </a:solidFill>
              </a:rPr>
              <a:t>Returned To Normal Limits</a:t>
            </a:r>
            <a:r>
              <a:rPr lang="en-US" sz="2400" dirty="0"/>
              <a:t>.</a:t>
            </a:r>
          </a:p>
        </p:txBody>
      </p:sp>
      <p:pic>
        <p:nvPicPr>
          <p:cNvPr id="5" name="Picture 2" descr="25.4 Physiology of Urine Formation: Glomerular Filtration – Anatomy &amp;  Physiology">
            <a:extLst>
              <a:ext uri="{FF2B5EF4-FFF2-40B4-BE49-F238E27FC236}">
                <a16:creationId xmlns:a16="http://schemas.microsoft.com/office/drawing/2014/main" xmlns="" id="{3913FC2F-1BDD-9FB8-8780-B0EFED558A48}"/>
              </a:ext>
            </a:extLst>
          </p:cNvP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3203" t="7235" r="4867" b="9549"/>
          <a:stretch/>
        </p:blipFill>
        <p:spPr bwMode="auto">
          <a:xfrm>
            <a:off x="3873433" y="1396890"/>
            <a:ext cx="5252534" cy="478007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xmlns="" id="{9AAA8363-6622-991B-7FE0-D5374C058BB9}"/>
              </a:ext>
            </a:extLst>
          </p:cNvPr>
          <p:cNvSpPr>
            <a:spLocks noGrp="1"/>
          </p:cNvSpPr>
          <p:nvPr>
            <p:ph type="ftr" sz="quarter" idx="11"/>
          </p:nvPr>
        </p:nvSpPr>
        <p:spPr>
          <a:xfrm>
            <a:off x="6248400" y="6356351"/>
            <a:ext cx="2057400" cy="365125"/>
          </a:xfrm>
        </p:spPr>
        <p:txBody>
          <a:bodyPr/>
          <a:lstStyle/>
          <a:p>
            <a:pPr>
              <a:defRPr/>
            </a:pPr>
            <a:r>
              <a:rPr lang="en-US" sz="1600" dirty="0"/>
              <a:t>Co</a:t>
            </a:r>
          </a:p>
        </p:txBody>
      </p:sp>
      <p:sp>
        <p:nvSpPr>
          <p:cNvPr id="6" name="Slide Number Placeholder 5">
            <a:extLst>
              <a:ext uri="{FF2B5EF4-FFF2-40B4-BE49-F238E27FC236}">
                <a16:creationId xmlns:a16="http://schemas.microsoft.com/office/drawing/2014/main" xmlns="" id="{CB4A24ED-F8E3-0FFE-2533-8B01477BFB0B}"/>
              </a:ext>
            </a:extLst>
          </p:cNvPr>
          <p:cNvSpPr>
            <a:spLocks noGrp="1"/>
          </p:cNvSpPr>
          <p:nvPr>
            <p:ph type="sldNum" sz="quarter" idx="12"/>
          </p:nvPr>
        </p:nvSpPr>
        <p:spPr/>
        <p:txBody>
          <a:bodyPr/>
          <a:lstStyle/>
          <a:p>
            <a:pPr>
              <a:defRPr/>
            </a:pPr>
            <a:fld id="{7A259807-4E02-4090-954C-8862AE38006D}" type="slidenum">
              <a:rPr lang="en-US" smtClean="0"/>
              <a:pPr>
                <a:defRPr/>
              </a:pPr>
              <a:t>8</a:t>
            </a:fld>
            <a:endParaRPr lang="en-US"/>
          </a:p>
        </p:txBody>
      </p:sp>
    </p:spTree>
    <p:extLst>
      <p:ext uri="{BB962C8B-B14F-4D97-AF65-F5344CB8AC3E}">
        <p14:creationId xmlns:p14="http://schemas.microsoft.com/office/powerpoint/2010/main" val="55995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8C99F-8E9C-AE04-163F-42E56B04C78E}"/>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xmlns="" id="{AAA25D12-2FDA-B18E-4497-E77ED692904F}"/>
              </a:ext>
            </a:extLst>
          </p:cNvPr>
          <p:cNvSpPr>
            <a:spLocks noGrp="1"/>
          </p:cNvSpPr>
          <p:nvPr>
            <p:ph idx="1"/>
          </p:nvPr>
        </p:nvSpPr>
        <p:spPr/>
        <p:txBody>
          <a:bodyPr>
            <a:normAutofit/>
          </a:bodyPr>
          <a:lstStyle/>
          <a:p>
            <a:pPr marL="0" indent="0">
              <a:buNone/>
            </a:pPr>
            <a:endParaRPr lang="en-US" sz="6600" dirty="0"/>
          </a:p>
          <a:p>
            <a:pPr marL="0" indent="0">
              <a:buNone/>
            </a:pPr>
            <a:r>
              <a:rPr lang="en-US" sz="6600" dirty="0"/>
              <a:t>       Core Concept </a:t>
            </a:r>
          </a:p>
        </p:txBody>
      </p:sp>
      <p:sp>
        <p:nvSpPr>
          <p:cNvPr id="7" name="Slide Number Placeholder 6">
            <a:extLst>
              <a:ext uri="{FF2B5EF4-FFF2-40B4-BE49-F238E27FC236}">
                <a16:creationId xmlns:a16="http://schemas.microsoft.com/office/drawing/2014/main" xmlns="" id="{305B4222-42D8-EA42-FCA5-C3316F850FB1}"/>
              </a:ext>
            </a:extLst>
          </p:cNvPr>
          <p:cNvSpPr>
            <a:spLocks noGrp="1"/>
          </p:cNvSpPr>
          <p:nvPr>
            <p:ph type="sldNum" sz="quarter" idx="12"/>
          </p:nvPr>
        </p:nvSpPr>
        <p:spPr/>
        <p:txBody>
          <a:bodyPr/>
          <a:lstStyle/>
          <a:p>
            <a:pPr>
              <a:defRPr/>
            </a:pPr>
            <a:fld id="{BDA394D7-9785-4BE5-AFD5-4F918A689025}" type="slidenum">
              <a:rPr lang="en-US" smtClean="0"/>
              <a:pPr>
                <a:defRPr/>
              </a:pPr>
              <a:t>9</a:t>
            </a:fld>
            <a:endParaRPr lang="en-US"/>
          </a:p>
        </p:txBody>
      </p:sp>
    </p:spTree>
    <p:extLst>
      <p:ext uri="{BB962C8B-B14F-4D97-AF65-F5344CB8AC3E}">
        <p14:creationId xmlns:p14="http://schemas.microsoft.com/office/powerpoint/2010/main" val="429497079"/>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7270</TotalTime>
  <Words>2701</Words>
  <Application>Microsoft Office PowerPoint</Application>
  <PresentationFormat>On-screen Show (4:3)</PresentationFormat>
  <Paragraphs>348</Paragraphs>
  <Slides>43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Arial Black</vt:lpstr>
      <vt:lpstr>Arial Rounded MT Bold</vt:lpstr>
      <vt:lpstr>Calibri</vt:lpstr>
      <vt:lpstr>Calibri Light</vt:lpstr>
      <vt:lpstr>open sans</vt:lpstr>
      <vt:lpstr>Roboto</vt:lpstr>
      <vt:lpstr>Times New Roman</vt:lpstr>
      <vt:lpstr>Wingdings</vt:lpstr>
      <vt:lpstr>Office Theme</vt:lpstr>
      <vt:lpstr>PowerPoint Presentation</vt:lpstr>
      <vt:lpstr>Motto     Vision; The Dream/Tomorrow</vt:lpstr>
      <vt:lpstr> 1st Year MBBS  Foundation Module Large Group Interactive Session (LGIS) Physicochemical Properties of Cell-1 </vt:lpstr>
      <vt:lpstr>Sequence of LGIS</vt:lpstr>
      <vt:lpstr> Professor Umar Model of  Integrated Lecture </vt:lpstr>
      <vt:lpstr>PowerPoint Presentation</vt:lpstr>
      <vt:lpstr>PowerPoint Presentation</vt:lpstr>
      <vt:lpstr>Importance of Osmotic Pressure</vt:lpstr>
      <vt:lpstr>PowerPoint Presentation</vt:lpstr>
      <vt:lpstr>      Osmosis</vt:lpstr>
      <vt:lpstr>PowerPoint Presentation</vt:lpstr>
      <vt:lpstr>Osmotic Pressure</vt:lpstr>
      <vt:lpstr>PowerPoint Presentation</vt:lpstr>
      <vt:lpstr>      Osmotic Pressure</vt:lpstr>
      <vt:lpstr>Colloidal State</vt:lpstr>
      <vt:lpstr>Colloidal State</vt:lpstr>
      <vt:lpstr> Oncotic Pressure</vt:lpstr>
      <vt:lpstr>PowerPoint Presentation</vt:lpstr>
      <vt:lpstr>Osmotic Pressure &amp; Hydrostatic Pressure</vt:lpstr>
      <vt:lpstr> Laws of Osmotic Pressure</vt:lpstr>
      <vt:lpstr>Strength of Solutions</vt:lpstr>
      <vt:lpstr>Osmotic Pressure Vs Oncotic Pressure</vt:lpstr>
      <vt:lpstr>Unit of Osmotic Pressure</vt:lpstr>
      <vt:lpstr>Tonicity</vt:lpstr>
      <vt:lpstr>Red Blood Cells and Fragility </vt:lpstr>
      <vt:lpstr>Red Blood Cells and Fragility </vt:lpstr>
      <vt:lpstr>Red Blood Cells and Fragility </vt:lpstr>
      <vt:lpstr>Methods to Measure Osmotic Pressure </vt:lpstr>
      <vt:lpstr>Methods to Measure Osmotic Pressure </vt:lpstr>
      <vt:lpstr>PowerPoint Presentation</vt:lpstr>
      <vt:lpstr>Importance of Osmotic Pressure</vt:lpstr>
      <vt:lpstr>Importance of Osmotic Pressure</vt:lpstr>
      <vt:lpstr>Importance of Osmotic Pressure</vt:lpstr>
      <vt:lpstr>Osmotic  Fragility Test for RBCs</vt:lpstr>
      <vt:lpstr>Applications of Osmotic/Oncotic Pressure</vt:lpstr>
      <vt:lpstr>PowerPoint Presentation</vt:lpstr>
      <vt:lpstr>Family Medicine</vt:lpstr>
      <vt:lpstr>Artificial Intelligence</vt:lpstr>
      <vt:lpstr>Bioethics</vt:lpstr>
      <vt:lpstr>Suggested Research Articles</vt:lpstr>
      <vt:lpstr>Learning Resources</vt:lpstr>
      <vt:lpstr> How To Access Digital Library</vt:lpstr>
      <vt:lpstr> </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RKY</cp:lastModifiedBy>
  <cp:revision>323</cp:revision>
  <dcterms:created xsi:type="dcterms:W3CDTF">2019-11-22T16:50:55Z</dcterms:created>
  <dcterms:modified xsi:type="dcterms:W3CDTF">2025-01-21T11:25:13Z</dcterms:modified>
</cp:coreProperties>
</file>