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74" r:id="rId2"/>
    <p:sldId id="373" r:id="rId3"/>
    <p:sldId id="378" r:id="rId4"/>
    <p:sldId id="394" r:id="rId5"/>
    <p:sldId id="377" r:id="rId6"/>
    <p:sldId id="376" r:id="rId7"/>
    <p:sldId id="379" r:id="rId8"/>
    <p:sldId id="396" r:id="rId9"/>
    <p:sldId id="380" r:id="rId10"/>
    <p:sldId id="382" r:id="rId11"/>
    <p:sldId id="256" r:id="rId12"/>
    <p:sldId id="342" r:id="rId13"/>
    <p:sldId id="257" r:id="rId14"/>
    <p:sldId id="258" r:id="rId15"/>
    <p:sldId id="259" r:id="rId16"/>
    <p:sldId id="260" r:id="rId17"/>
    <p:sldId id="262" r:id="rId18"/>
    <p:sldId id="261" r:id="rId19"/>
    <p:sldId id="263" r:id="rId20"/>
    <p:sldId id="264" r:id="rId21"/>
    <p:sldId id="315" r:id="rId22"/>
    <p:sldId id="265" r:id="rId23"/>
    <p:sldId id="266" r:id="rId24"/>
    <p:sldId id="316" r:id="rId25"/>
    <p:sldId id="267" r:id="rId26"/>
    <p:sldId id="275" r:id="rId27"/>
    <p:sldId id="338" r:id="rId28"/>
    <p:sldId id="337" r:id="rId29"/>
    <p:sldId id="276" r:id="rId30"/>
    <p:sldId id="343" r:id="rId31"/>
    <p:sldId id="277" r:id="rId32"/>
    <p:sldId id="341" r:id="rId33"/>
    <p:sldId id="365" r:id="rId34"/>
    <p:sldId id="278" r:id="rId35"/>
    <p:sldId id="347" r:id="rId36"/>
    <p:sldId id="350" r:id="rId37"/>
    <p:sldId id="349" r:id="rId38"/>
    <p:sldId id="283" r:id="rId39"/>
    <p:sldId id="351" r:id="rId40"/>
    <p:sldId id="352" r:id="rId41"/>
    <p:sldId id="284" r:id="rId42"/>
    <p:sldId id="285" r:id="rId43"/>
    <p:sldId id="286" r:id="rId44"/>
    <p:sldId id="383" r:id="rId45"/>
    <p:sldId id="384" r:id="rId46"/>
    <p:sldId id="386" r:id="rId47"/>
    <p:sldId id="387" r:id="rId48"/>
    <p:sldId id="388" r:id="rId49"/>
    <p:sldId id="395" r:id="rId50"/>
    <p:sldId id="389" r:id="rId51"/>
    <p:sldId id="390" r:id="rId52"/>
    <p:sldId id="392" r:id="rId53"/>
    <p:sldId id="39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7" autoAdjust="0"/>
    <p:restoredTop sz="94660"/>
  </p:normalViewPr>
  <p:slideViewPr>
    <p:cSldViewPr>
      <p:cViewPr varScale="1">
        <p:scale>
          <a:sx n="42" d="100"/>
          <a:sy n="42" d="100"/>
        </p:scale>
        <p:origin x="13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413" custLinFactNeighborY="-4156">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4035C277-408A-4752-BB4E-D412C816FB19}" type="presOf" srcId="{23718C41-0A1F-40BF-86BE-8A5476EC271E}" destId="{398423B3-DD54-4226-99D7-017EFC1488DF}" srcOrd="0" destOrd="0" presId="urn:microsoft.com/office/officeart/2005/8/layout/gear1#1"/>
    <dgm:cxn modelId="{1BEBB56D-441E-4073-8D84-3EF76B3E8FE2}" type="presOf" srcId="{188C389E-9423-41DE-9C5E-D4A7E95C7E62}" destId="{6DF3A3A0-5919-4E69-80DD-61760D6340A0}" srcOrd="0" destOrd="0" presId="urn:microsoft.com/office/officeart/2005/8/layout/gear1#1"/>
    <dgm:cxn modelId="{66CA53B8-9DBA-4CC3-A660-8970EE8BCC23}" type="presOf" srcId="{DA82EADB-2721-42A0-95EA-F9B5521A38A6}" destId="{A09CEA93-9338-4361-A5E6-CF85B6019F5A}" srcOrd="0" destOrd="0" presId="urn:microsoft.com/office/officeart/2005/8/layout/gear1#1"/>
    <dgm:cxn modelId="{CCB723BA-91E0-490C-8439-6FA5D8638B5E}" type="presOf" srcId="{399ACE2F-90C5-48B1-9E65-700A32562848}" destId="{23DC08E4-3725-4448-BFFF-1CCEA2F2987E}" srcOrd="1" destOrd="0" presId="urn:microsoft.com/office/officeart/2005/8/layout/gear1#1"/>
    <dgm:cxn modelId="{F8DA1952-AD1A-4F6D-8726-45C5BA383168}" type="presOf" srcId="{663C1E13-76F9-4B70-A2F2-CA23180743CE}" destId="{B9330EE9-43E4-4FD4-8144-E92B1DD0FCDF}" srcOrd="1"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FB5F65CF-F8DF-4619-A2C1-BD4325E872E9}" type="presOf" srcId="{399ACE2F-90C5-48B1-9E65-700A32562848}" destId="{59EDF28D-6C67-49D0-B5A1-DE5C3CBA2292}" srcOrd="0" destOrd="0" presId="urn:microsoft.com/office/officeart/2005/8/layout/gear1#1"/>
    <dgm:cxn modelId="{D9F9F830-E66E-4ADD-917D-0A8C763569B8}" type="presOf" srcId="{663C1E13-76F9-4B70-A2F2-CA23180743CE}" destId="{4822A78E-EAEC-401F-941A-3A84E13E2357}" srcOrd="2" destOrd="0" presId="urn:microsoft.com/office/officeart/2005/8/layout/gear1#1"/>
    <dgm:cxn modelId="{CC11383C-90C7-4EB8-9F70-39A9414322B5}"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40D3853F-F054-4FE8-9BBC-2A05C377770A}" type="presOf" srcId="{663C1E13-76F9-4B70-A2F2-CA23180743CE}" destId="{93300324-D62F-4E58-B882-734182BDB462}" srcOrd="0" destOrd="0" presId="urn:microsoft.com/office/officeart/2005/8/layout/gear1#1"/>
    <dgm:cxn modelId="{46DFF970-C952-489C-B0B8-EE3169D67360}" type="presOf" srcId="{DACAB5BA-B8B4-4D66-8B11-1D02259E020B}" destId="{8BC64EA7-2794-42B6-96C9-F39A52CB985A}" srcOrd="2" destOrd="0" presId="urn:microsoft.com/office/officeart/2005/8/layout/gear1#1"/>
    <dgm:cxn modelId="{D9FD1AE8-B36E-4C44-BC40-2969FCD490BF}" type="presOf" srcId="{399ACE2F-90C5-48B1-9E65-700A32562848}" destId="{9815588C-16D0-4475-B64C-847FC87C8C32}" srcOrd="3" destOrd="0" presId="urn:microsoft.com/office/officeart/2005/8/layout/gear1#1"/>
    <dgm:cxn modelId="{001B5851-4B45-444E-A250-216DD0F7C235}" type="presOf" srcId="{DACAB5BA-B8B4-4D66-8B11-1D02259E020B}" destId="{87622A90-D0D8-4EA3-BC0D-D537801AF2B1}" srcOrd="0" destOrd="0" presId="urn:microsoft.com/office/officeart/2005/8/layout/gear1#1"/>
    <dgm:cxn modelId="{68B6FD75-26A8-4057-B9A2-EEECF26E6674}"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E28AFA05-F877-44F6-88AF-D245B23418EE}" type="presOf" srcId="{399ACE2F-90C5-48B1-9E65-700A32562848}" destId="{7D3EFDB4-E5D1-439A-86D8-1FCF80D959BA}" srcOrd="2" destOrd="0" presId="urn:microsoft.com/office/officeart/2005/8/layout/gear1#1"/>
    <dgm:cxn modelId="{A553F157-F4FD-4E1F-B9B5-E6C499786A7E}" type="presParOf" srcId="{5ED88519-AC6C-4AA3-B76D-812B93A167E4}" destId="{87622A90-D0D8-4EA3-BC0D-D537801AF2B1}" srcOrd="0" destOrd="0" presId="urn:microsoft.com/office/officeart/2005/8/layout/gear1#1"/>
    <dgm:cxn modelId="{1401407B-5ABC-4F2B-AF10-7A7DAE861066}" type="presParOf" srcId="{5ED88519-AC6C-4AA3-B76D-812B93A167E4}" destId="{B6B6B41B-120B-4968-AB6A-FC6E7C8EF3C0}" srcOrd="1" destOrd="0" presId="urn:microsoft.com/office/officeart/2005/8/layout/gear1#1"/>
    <dgm:cxn modelId="{4FC38879-C3ED-4099-B84C-E9CE6292ABE8}" type="presParOf" srcId="{5ED88519-AC6C-4AA3-B76D-812B93A167E4}" destId="{8BC64EA7-2794-42B6-96C9-F39A52CB985A}" srcOrd="2" destOrd="0" presId="urn:microsoft.com/office/officeart/2005/8/layout/gear1#1"/>
    <dgm:cxn modelId="{9B849721-38EF-4766-9A50-B87C8146E021}" type="presParOf" srcId="{5ED88519-AC6C-4AA3-B76D-812B93A167E4}" destId="{93300324-D62F-4E58-B882-734182BDB462}" srcOrd="3" destOrd="0" presId="urn:microsoft.com/office/officeart/2005/8/layout/gear1#1"/>
    <dgm:cxn modelId="{630C0640-F85A-4BD3-88FF-46E2FC99BD2B}" type="presParOf" srcId="{5ED88519-AC6C-4AA3-B76D-812B93A167E4}" destId="{B9330EE9-43E4-4FD4-8144-E92B1DD0FCDF}" srcOrd="4" destOrd="0" presId="urn:microsoft.com/office/officeart/2005/8/layout/gear1#1"/>
    <dgm:cxn modelId="{84696F81-890A-4046-AF1B-BA13C5C8D3E4}" type="presParOf" srcId="{5ED88519-AC6C-4AA3-B76D-812B93A167E4}" destId="{4822A78E-EAEC-401F-941A-3A84E13E2357}" srcOrd="5" destOrd="0" presId="urn:microsoft.com/office/officeart/2005/8/layout/gear1#1"/>
    <dgm:cxn modelId="{FF7892EF-0D88-4FC6-B0ED-FA63E8FEEDE8}" type="presParOf" srcId="{5ED88519-AC6C-4AA3-B76D-812B93A167E4}" destId="{59EDF28D-6C67-49D0-B5A1-DE5C3CBA2292}" srcOrd="6" destOrd="0" presId="urn:microsoft.com/office/officeart/2005/8/layout/gear1#1"/>
    <dgm:cxn modelId="{85BD49ED-7E27-4DA5-B570-9A118C03D84D}" type="presParOf" srcId="{5ED88519-AC6C-4AA3-B76D-812B93A167E4}" destId="{23DC08E4-3725-4448-BFFF-1CCEA2F2987E}" srcOrd="7" destOrd="0" presId="urn:microsoft.com/office/officeart/2005/8/layout/gear1#1"/>
    <dgm:cxn modelId="{71632AF1-40E8-4985-BB4D-1E7E477D70C6}" type="presParOf" srcId="{5ED88519-AC6C-4AA3-B76D-812B93A167E4}" destId="{7D3EFDB4-E5D1-439A-86D8-1FCF80D959BA}" srcOrd="8" destOrd="0" presId="urn:microsoft.com/office/officeart/2005/8/layout/gear1#1"/>
    <dgm:cxn modelId="{7D6B6E8F-F037-4E4A-83B0-67A422A0DBF5}" type="presParOf" srcId="{5ED88519-AC6C-4AA3-B76D-812B93A167E4}" destId="{9815588C-16D0-4475-B64C-847FC87C8C32}" srcOrd="9" destOrd="0" presId="urn:microsoft.com/office/officeart/2005/8/layout/gear1#1"/>
    <dgm:cxn modelId="{424BD298-7F48-47AC-B8EA-BBE64D8AC22A}" type="presParOf" srcId="{5ED88519-AC6C-4AA3-B76D-812B93A167E4}" destId="{398423B3-DD54-4226-99D7-017EFC1488DF}" srcOrd="10" destOrd="0" presId="urn:microsoft.com/office/officeart/2005/8/layout/gear1#1"/>
    <dgm:cxn modelId="{E3C4A55F-80A9-41FA-9994-48E435F0634D}" type="presParOf" srcId="{5ED88519-AC6C-4AA3-B76D-812B93A167E4}" destId="{6DF3A3A0-5919-4E69-80DD-61760D6340A0}" srcOrd="11" destOrd="0" presId="urn:microsoft.com/office/officeart/2005/8/layout/gear1#1"/>
    <dgm:cxn modelId="{501DCB29-B947-4F1E-8930-4F709B86250A}"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custT="1"/>
      <dgm:spPr/>
      <dgm:t>
        <a:bodyPr/>
        <a:lstStyle/>
        <a:p>
          <a:r>
            <a:rPr lang="en-US" sz="1400" dirty="0"/>
            <a:t>60%</a:t>
          </a:r>
        </a:p>
        <a:p>
          <a:r>
            <a:rPr lang="en-US" sz="1400"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 Anatomy</a:t>
          </a:r>
        </a:p>
        <a:p>
          <a:endParaRPr lang="en-US" sz="1050" b="1" dirty="0">
            <a:solidFill>
              <a:schemeClr val="bg1"/>
            </a:solidFill>
          </a:endParaRP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endParaRPr lang="en-US" sz="1050" b="1" dirty="0">
            <a:solidFill>
              <a:schemeClr val="tx1"/>
            </a:solidFill>
          </a:endParaRPr>
        </a:p>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t>
        <a:bodyPr/>
        <a:lstStyle/>
        <a:p>
          <a:endParaRPr lang="en-US"/>
        </a:p>
      </dgm:t>
    </dgm:pt>
    <dgm:pt modelId="{5138205C-F2A8-496C-8DCF-600DE54D6393}" type="pres">
      <dgm:prSet presAssocID="{47648B2A-33ED-4028-B2F3-B4F524D3762B}" presName="node" presStyleLbl="node1" presStyleIdx="0" presStyleCnt="5" custScaleY="135552" custLinFactNeighborX="-3398" custLinFactNeighborY="-11">
        <dgm:presLayoutVars>
          <dgm:bulletEnabled val="1"/>
        </dgm:presLayoutVars>
      </dgm:prSet>
      <dgm:spPr/>
      <dgm:t>
        <a:bodyPr/>
        <a:lstStyle/>
        <a:p>
          <a:endParaRPr lang="en-US"/>
        </a:p>
      </dgm:t>
    </dgm:pt>
    <dgm:pt modelId="{D808AEBB-F837-44E3-A146-4769901CB08D}" type="pres">
      <dgm:prSet presAssocID="{76EC814A-35FA-41ED-B10A-236B26825BA7}" presName="sibTrans" presStyleLbl="sibTrans2D1" presStyleIdx="0" presStyleCnt="4" custScaleX="165807" custScaleY="100001" custLinFactNeighborX="14147" custLinFactNeighborY="-7073"/>
      <dgm:spPr/>
      <dgm:t>
        <a:bodyPr/>
        <a:lstStyle/>
        <a:p>
          <a:endParaRPr lang="en-US"/>
        </a:p>
      </dgm:t>
    </dgm:pt>
    <dgm:pt modelId="{13B78F93-9E80-4755-A323-9689D8DECC57}" type="pres">
      <dgm:prSet presAssocID="{76EC814A-35FA-41ED-B10A-236B26825BA7}" presName="connectorText" presStyleLbl="sibTrans2D1" presStyleIdx="0" presStyleCnt="4"/>
      <dgm:spPr/>
      <dgm:t>
        <a:bodyPr/>
        <a:lstStyle/>
        <a:p>
          <a:endParaRPr lang="en-US"/>
        </a:p>
      </dgm:t>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t>
        <a:bodyPr/>
        <a:lstStyle/>
        <a:p>
          <a:endParaRPr lang="en-US"/>
        </a:p>
      </dgm:t>
    </dgm:pt>
    <dgm:pt modelId="{05F2F4A8-DCB8-4DEF-AC3F-2211663DBAB6}" type="pres">
      <dgm:prSet presAssocID="{D1B6DC8B-AABB-428C-BA6F-DF069B929066}" presName="sibTrans" presStyleLbl="sibTrans2D1" presStyleIdx="1" presStyleCnt="4" custAng="320823" custScaleX="157879" custScaleY="108637"/>
      <dgm:spPr/>
      <dgm:t>
        <a:bodyPr/>
        <a:lstStyle/>
        <a:p>
          <a:endParaRPr lang="en-US"/>
        </a:p>
      </dgm:t>
    </dgm:pt>
    <dgm:pt modelId="{E2C657F6-1940-4324-875D-FF2FE954D413}" type="pres">
      <dgm:prSet presAssocID="{D1B6DC8B-AABB-428C-BA6F-DF069B929066}" presName="connectorText" presStyleLbl="sibTrans2D1" presStyleIdx="1" presStyleCnt="4"/>
      <dgm:spPr/>
      <dgm:t>
        <a:bodyPr/>
        <a:lstStyle/>
        <a:p>
          <a:endParaRPr lang="en-US"/>
        </a:p>
      </dgm:t>
    </dgm:pt>
    <dgm:pt modelId="{A0F5D903-B3E5-42A8-AF88-F76845A333BE}" type="pres">
      <dgm:prSet presAssocID="{B6E0A33C-945C-4182-8BDD-143F429DB44A}" presName="node" presStyleLbl="node1" presStyleIdx="2" presStyleCnt="5" custScaleY="162588">
        <dgm:presLayoutVars>
          <dgm:bulletEnabled val="1"/>
        </dgm:presLayoutVars>
      </dgm:prSet>
      <dgm:spPr/>
      <dgm:t>
        <a:bodyPr/>
        <a:lstStyle/>
        <a:p>
          <a:endParaRPr lang="en-US"/>
        </a:p>
      </dgm:t>
    </dgm:pt>
    <dgm:pt modelId="{6C154956-750C-4CBF-BB94-422A3BEF206B}" type="pres">
      <dgm:prSet presAssocID="{9B5ED3AA-8E83-460F-B86F-44104E144176}" presName="sibTrans" presStyleLbl="sibTrans2D1" presStyleIdx="2" presStyleCnt="4" custScaleX="149447" custScaleY="92748" custLinFactNeighborX="-2660" custLinFactNeighborY="5166"/>
      <dgm:spPr/>
      <dgm:t>
        <a:bodyPr/>
        <a:lstStyle/>
        <a:p>
          <a:endParaRPr lang="en-US"/>
        </a:p>
      </dgm:t>
    </dgm:pt>
    <dgm:pt modelId="{687127F3-6656-4F8F-8088-466EFD2A454B}" type="pres">
      <dgm:prSet presAssocID="{9B5ED3AA-8E83-460F-B86F-44104E144176}" presName="connectorText" presStyleLbl="sibTrans2D1" presStyleIdx="2" presStyleCnt="4"/>
      <dgm:spPr/>
      <dgm:t>
        <a:bodyPr/>
        <a:lstStyle/>
        <a:p>
          <a:endParaRPr lang="en-US"/>
        </a:p>
      </dgm:t>
    </dgm:pt>
    <dgm:pt modelId="{78B8B8C7-C92F-49B8-8D20-06D427A8A2FA}" type="pres">
      <dgm:prSet presAssocID="{4AEA9772-498B-4A7D-8FBC-65C72E5384FE}" presName="node" presStyleLbl="node1" presStyleIdx="3" presStyleCnt="5" custScaleY="170346" custLinFactNeighborX="-18407" custLinFactNeighborY="4224">
        <dgm:presLayoutVars>
          <dgm:bulletEnabled val="1"/>
        </dgm:presLayoutVars>
      </dgm:prSet>
      <dgm:spPr/>
      <dgm:t>
        <a:bodyPr/>
        <a:lstStyle/>
        <a:p>
          <a:endParaRPr lang="en-US"/>
        </a:p>
      </dgm:t>
    </dgm:pt>
    <dgm:pt modelId="{11F11881-67C4-464B-B2A0-7F15A4CA74F3}" type="pres">
      <dgm:prSet presAssocID="{0C62EB7E-D4E0-49F5-BBB6-50EB39F6A944}" presName="sibTrans" presStyleLbl="sibTrans2D1" presStyleIdx="3" presStyleCnt="4" custAng="21514828" custScaleX="191906" custScaleY="117993" custLinFactNeighborX="2898" custLinFactNeighborY="7502"/>
      <dgm:spPr/>
      <dgm:t>
        <a:bodyPr/>
        <a:lstStyle/>
        <a:p>
          <a:endParaRPr lang="en-US"/>
        </a:p>
      </dgm:t>
    </dgm:pt>
    <dgm:pt modelId="{25C0E271-EE96-401B-BC0B-7E56E305D9C1}" type="pres">
      <dgm:prSet presAssocID="{0C62EB7E-D4E0-49F5-BBB6-50EB39F6A944}" presName="connectorText" presStyleLbl="sibTrans2D1" presStyleIdx="3" presStyleCnt="4"/>
      <dgm:spPr/>
      <dgm:t>
        <a:bodyPr/>
        <a:lstStyle/>
        <a:p>
          <a:endParaRPr lang="en-US"/>
        </a:p>
      </dgm:t>
    </dgm:pt>
    <dgm:pt modelId="{18343954-0F46-49EC-800A-08714300477C}" type="pres">
      <dgm:prSet presAssocID="{45F05D4F-6A7F-4BA7-940D-874B1B917549}" presName="node" presStyleLbl="node1" presStyleIdx="4" presStyleCnt="5" custScaleY="207382" custLinFactNeighborX="-15147" custLinFactNeighborY="5417">
        <dgm:presLayoutVars>
          <dgm:bulletEnabled val="1"/>
        </dgm:presLayoutVars>
      </dgm:prSet>
      <dgm:spPr/>
      <dgm:t>
        <a:bodyPr/>
        <a:lstStyle/>
        <a:p>
          <a:endParaRPr lang="en-US"/>
        </a:p>
      </dgm:t>
    </dgm:pt>
  </dgm:ptLst>
  <dgm:cxnLst>
    <dgm:cxn modelId="{A95F06A7-F804-4132-957F-5832CF2EE004}" srcId="{C3327E98-1E10-4206-B57E-F81244DDD533}" destId="{47648B2A-33ED-4028-B2F3-B4F524D3762B}" srcOrd="0" destOrd="0" parTransId="{D64B3BA1-266D-481E-B80B-3DF7FD909DF0}" sibTransId="{76EC814A-35FA-41ED-B10A-236B26825BA7}"/>
    <dgm:cxn modelId="{FAB0B269-EBAB-4B77-96AB-A3A028A27ECD}" type="presOf" srcId="{9B5ED3AA-8E83-460F-B86F-44104E144176}" destId="{687127F3-6656-4F8F-8088-466EFD2A454B}" srcOrd="1" destOrd="0" presId="urn:microsoft.com/office/officeart/2005/8/layout/process5"/>
    <dgm:cxn modelId="{21190788-CECF-461F-8F37-A9392D483654}" type="presOf" srcId="{76EC814A-35FA-41ED-B10A-236B26825BA7}" destId="{D808AEBB-F837-44E3-A146-4769901CB08D}" srcOrd="0" destOrd="0" presId="urn:microsoft.com/office/officeart/2005/8/layout/process5"/>
    <dgm:cxn modelId="{467B10E6-12EA-40DF-A4F9-F9FD70A706F2}" type="presOf" srcId="{0C62EB7E-D4E0-49F5-BBB6-50EB39F6A944}" destId="{25C0E271-EE96-401B-BC0B-7E56E305D9C1}" srcOrd="1"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DEC238DA-DEB9-4228-B2B8-F2428B87C8C5}" type="presOf" srcId="{B6E0A33C-945C-4182-8BDD-143F429DB44A}" destId="{A0F5D903-B3E5-42A8-AF88-F76845A333BE}" srcOrd="0" destOrd="0" presId="urn:microsoft.com/office/officeart/2005/8/layout/process5"/>
    <dgm:cxn modelId="{D1867632-7B6B-4525-ABAE-B172CD35BEFB}" type="presOf" srcId="{9B5ED3AA-8E83-460F-B86F-44104E144176}" destId="{6C154956-750C-4CBF-BB94-422A3BEF206B}" srcOrd="0"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05972759-8207-4F9A-88F4-3F960743FCF3}" type="presOf" srcId="{C3327E98-1E10-4206-B57E-F81244DDD533}" destId="{67A1F69E-C926-4175-8EF0-EC9E8AFA4B46}" srcOrd="0" destOrd="0" presId="urn:microsoft.com/office/officeart/2005/8/layout/process5"/>
    <dgm:cxn modelId="{0CE673F1-EEEC-4F75-AE19-2003C2D48EF4}" type="presOf" srcId="{47648B2A-33ED-4028-B2F3-B4F524D3762B}" destId="{5138205C-F2A8-496C-8DCF-600DE54D6393}" srcOrd="0" destOrd="0" presId="urn:microsoft.com/office/officeart/2005/8/layout/process5"/>
    <dgm:cxn modelId="{6C4FDF17-B38F-4594-A569-590C76311E05}" type="presOf" srcId="{76EC814A-35FA-41ED-B10A-236B26825BA7}" destId="{13B78F93-9E80-4755-A323-9689D8DECC57}" srcOrd="1" destOrd="0" presId="urn:microsoft.com/office/officeart/2005/8/layout/process5"/>
    <dgm:cxn modelId="{3FB3A940-E4A8-4A09-B64B-D28BC0E2D83B}" type="presOf" srcId="{D1B6DC8B-AABB-428C-BA6F-DF069B929066}" destId="{E2C657F6-1940-4324-875D-FF2FE954D413}" srcOrd="1" destOrd="0" presId="urn:microsoft.com/office/officeart/2005/8/layout/process5"/>
    <dgm:cxn modelId="{15B72304-048D-41C6-BE69-621BBD1B5B18}" type="presOf" srcId="{121F74F1-FDD4-4EA8-A5BE-6B67F4871C5A}" destId="{6D0BBEBF-42DC-4E79-A91E-A668B3BA1989}" srcOrd="0" destOrd="0" presId="urn:microsoft.com/office/officeart/2005/8/layout/process5"/>
    <dgm:cxn modelId="{38553978-A3FE-4508-B6C2-8F610C729EA6}" type="presOf" srcId="{4AEA9772-498B-4A7D-8FBC-65C72E5384FE}" destId="{78B8B8C7-C92F-49B8-8D20-06D427A8A2FA}" srcOrd="0" destOrd="0" presId="urn:microsoft.com/office/officeart/2005/8/layout/process5"/>
    <dgm:cxn modelId="{933071FA-4E34-4DD8-A9E0-4EA4AFB18026}" type="presOf" srcId="{45F05D4F-6A7F-4BA7-940D-874B1B917549}" destId="{18343954-0F46-49EC-800A-08714300477C}" srcOrd="0"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794E49C1-694E-43D3-80D0-05179B8EE9DB}" type="presOf" srcId="{D1B6DC8B-AABB-428C-BA6F-DF069B929066}" destId="{05F2F4A8-DCB8-4DEF-AC3F-2211663DBAB6}" srcOrd="0" destOrd="0" presId="urn:microsoft.com/office/officeart/2005/8/layout/process5"/>
    <dgm:cxn modelId="{13752460-408D-428A-BD92-28BCFFC3DD34}" type="presOf" srcId="{0C62EB7E-D4E0-49F5-BBB6-50EB39F6A944}" destId="{11F11881-67C4-464B-B2A0-7F15A4CA74F3}" srcOrd="0" destOrd="0" presId="urn:microsoft.com/office/officeart/2005/8/layout/process5"/>
    <dgm:cxn modelId="{DC8754B7-DCE5-4767-ACEF-E999F750C368}" srcId="{C3327E98-1E10-4206-B57E-F81244DDD533}" destId="{121F74F1-FDD4-4EA8-A5BE-6B67F4871C5A}" srcOrd="1" destOrd="0" parTransId="{10B33A64-CE0E-4D57-A46F-A3C1B642720B}" sibTransId="{D1B6DC8B-AABB-428C-BA6F-DF069B929066}"/>
    <dgm:cxn modelId="{0900461C-95B2-4656-8265-73D06BF256C4}" type="presParOf" srcId="{67A1F69E-C926-4175-8EF0-EC9E8AFA4B46}" destId="{5138205C-F2A8-496C-8DCF-600DE54D6393}" srcOrd="0" destOrd="0" presId="urn:microsoft.com/office/officeart/2005/8/layout/process5"/>
    <dgm:cxn modelId="{8813886D-B3CB-46C5-80ED-3B8878499A99}" type="presParOf" srcId="{67A1F69E-C926-4175-8EF0-EC9E8AFA4B46}" destId="{D808AEBB-F837-44E3-A146-4769901CB08D}" srcOrd="1" destOrd="0" presId="urn:microsoft.com/office/officeart/2005/8/layout/process5"/>
    <dgm:cxn modelId="{A8E963B8-035C-408C-A1DB-BCD7EF25DC11}" type="presParOf" srcId="{D808AEBB-F837-44E3-A146-4769901CB08D}" destId="{13B78F93-9E80-4755-A323-9689D8DECC57}" srcOrd="0" destOrd="0" presId="urn:microsoft.com/office/officeart/2005/8/layout/process5"/>
    <dgm:cxn modelId="{A31398E0-11AD-4550-B406-7BA19999D3B9}" type="presParOf" srcId="{67A1F69E-C926-4175-8EF0-EC9E8AFA4B46}" destId="{6D0BBEBF-42DC-4E79-A91E-A668B3BA1989}" srcOrd="2" destOrd="0" presId="urn:microsoft.com/office/officeart/2005/8/layout/process5"/>
    <dgm:cxn modelId="{096880F6-89B5-4586-BE1C-84F1FB40E116}" type="presParOf" srcId="{67A1F69E-C926-4175-8EF0-EC9E8AFA4B46}" destId="{05F2F4A8-DCB8-4DEF-AC3F-2211663DBAB6}" srcOrd="3" destOrd="0" presId="urn:microsoft.com/office/officeart/2005/8/layout/process5"/>
    <dgm:cxn modelId="{1DE558FB-204C-4705-9C44-4B5A45922DA7}" type="presParOf" srcId="{05F2F4A8-DCB8-4DEF-AC3F-2211663DBAB6}" destId="{E2C657F6-1940-4324-875D-FF2FE954D413}" srcOrd="0" destOrd="0" presId="urn:microsoft.com/office/officeart/2005/8/layout/process5"/>
    <dgm:cxn modelId="{4728249D-101F-43F2-8782-9E40D5C4FE99}" type="presParOf" srcId="{67A1F69E-C926-4175-8EF0-EC9E8AFA4B46}" destId="{A0F5D903-B3E5-42A8-AF88-F76845A333BE}" srcOrd="4" destOrd="0" presId="urn:microsoft.com/office/officeart/2005/8/layout/process5"/>
    <dgm:cxn modelId="{E9F01158-33B0-470F-8E45-D7C0748A1D33}" type="presParOf" srcId="{67A1F69E-C926-4175-8EF0-EC9E8AFA4B46}" destId="{6C154956-750C-4CBF-BB94-422A3BEF206B}" srcOrd="5" destOrd="0" presId="urn:microsoft.com/office/officeart/2005/8/layout/process5"/>
    <dgm:cxn modelId="{8ACE84C6-F2D3-4F8D-9D01-51763E309387}" type="presParOf" srcId="{6C154956-750C-4CBF-BB94-422A3BEF206B}" destId="{687127F3-6656-4F8F-8088-466EFD2A454B}" srcOrd="0" destOrd="0" presId="urn:microsoft.com/office/officeart/2005/8/layout/process5"/>
    <dgm:cxn modelId="{2E905ECB-C39C-4F57-8DA5-6DDB648C544A}" type="presParOf" srcId="{67A1F69E-C926-4175-8EF0-EC9E8AFA4B46}" destId="{78B8B8C7-C92F-49B8-8D20-06D427A8A2FA}" srcOrd="6" destOrd="0" presId="urn:microsoft.com/office/officeart/2005/8/layout/process5"/>
    <dgm:cxn modelId="{EAE5E3F3-8D73-4157-8BA7-640842A727D7}" type="presParOf" srcId="{67A1F69E-C926-4175-8EF0-EC9E8AFA4B46}" destId="{11F11881-67C4-464B-B2A0-7F15A4CA74F3}" srcOrd="7" destOrd="0" presId="urn:microsoft.com/office/officeart/2005/8/layout/process5"/>
    <dgm:cxn modelId="{59E39A3E-7069-4BFC-9BD8-465D385909C7}" type="presParOf" srcId="{11F11881-67C4-464B-B2A0-7F15A4CA74F3}" destId="{25C0E271-EE96-401B-BC0B-7E56E305D9C1}" srcOrd="0" destOrd="0" presId="urn:microsoft.com/office/officeart/2005/8/layout/process5"/>
    <dgm:cxn modelId="{F116DCC3-0C40-4E7C-904E-21D1738560D3}"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5703A-5FEB-4875-BD99-3344C9FD1862}" type="datetimeFigureOut">
              <a:rPr lang="en-US" smtClean="0"/>
              <a:t>1/21/2025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19211-1885-46B7-ADB8-EED136C242F8}" type="slidenum">
              <a:rPr lang="en-US" smtClean="0"/>
              <a:t>‹#›</a:t>
            </a:fld>
            <a:endParaRPr lang="en-US"/>
          </a:p>
        </p:txBody>
      </p:sp>
    </p:spTree>
    <p:extLst>
      <p:ext uri="{BB962C8B-B14F-4D97-AF65-F5344CB8AC3E}">
        <p14:creationId xmlns:p14="http://schemas.microsoft.com/office/powerpoint/2010/main" val="300028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The Medical </a:t>
            </a:r>
            <a:r>
              <a:rPr lang="en-US" dirty="0" err="1" smtClean="0"/>
              <a:t>Medical</a:t>
            </a:r>
            <a:r>
              <a:rPr lang="en-US" dirty="0" smtClean="0"/>
              <a:t> University</a:t>
            </a:r>
            <a:endParaRPr lang="en-US" dirty="0"/>
          </a:p>
        </p:txBody>
      </p:sp>
    </p:spTree>
    <p:extLst>
      <p:ext uri="{BB962C8B-B14F-4D97-AF65-F5344CB8AC3E}">
        <p14:creationId xmlns:p14="http://schemas.microsoft.com/office/powerpoint/2010/main" val="327025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6</a:t>
            </a:fld>
            <a:endParaRPr lang="en-US"/>
          </a:p>
        </p:txBody>
      </p:sp>
    </p:spTree>
    <p:extLst>
      <p:ext uri="{BB962C8B-B14F-4D97-AF65-F5344CB8AC3E}">
        <p14:creationId xmlns:p14="http://schemas.microsoft.com/office/powerpoint/2010/main" val="404853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19211-1885-46B7-ADB8-EED136C242F8}" type="slidenum">
              <a:rPr lang="en-US" smtClean="0"/>
              <a:t>10</a:t>
            </a:fld>
            <a:endParaRPr lang="en-US"/>
          </a:p>
        </p:txBody>
      </p:sp>
    </p:spTree>
    <p:extLst>
      <p:ext uri="{BB962C8B-B14F-4D97-AF65-F5344CB8AC3E}">
        <p14:creationId xmlns:p14="http://schemas.microsoft.com/office/powerpoint/2010/main" val="61614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19211-1885-46B7-ADB8-EED136C242F8}" type="slidenum">
              <a:rPr lang="en-US" smtClean="0"/>
              <a:t>11</a:t>
            </a:fld>
            <a:endParaRPr lang="en-US"/>
          </a:p>
        </p:txBody>
      </p:sp>
    </p:spTree>
    <p:extLst>
      <p:ext uri="{BB962C8B-B14F-4D97-AF65-F5344CB8AC3E}">
        <p14:creationId xmlns:p14="http://schemas.microsoft.com/office/powerpoint/2010/main" val="308256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37FBE-4312-42D5-888D-551F432ACE15}" type="datetime1">
              <a:rPr lang="en-US" smtClean="0"/>
              <a:t>1/21/2025</a:t>
            </a:fld>
            <a:endParaRPr lang="en-US"/>
          </a:p>
        </p:txBody>
      </p:sp>
      <p:sp>
        <p:nvSpPr>
          <p:cNvPr id="5" name="Footer Placeholder 4"/>
          <p:cNvSpPr>
            <a:spLocks noGrp="1"/>
          </p:cNvSpPr>
          <p:nvPr>
            <p:ph type="ftr" sz="quarter" idx="11"/>
          </p:nvPr>
        </p:nvSpPr>
        <p:spPr/>
        <p:txBody>
          <a:bodyPr/>
          <a:lstStyle/>
          <a:p>
            <a:r>
              <a:rPr lang="en-US" smtClean="0"/>
              <a:t>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E4851-8EA3-469A-9CE5-60C1DF22AEDA}" type="datetime1">
              <a:rPr lang="en-US" smtClean="0"/>
              <a:t>1/21/2025</a:t>
            </a:fld>
            <a:endParaRPr lang="en-US"/>
          </a:p>
        </p:txBody>
      </p:sp>
      <p:sp>
        <p:nvSpPr>
          <p:cNvPr id="5" name="Footer Placeholder 4"/>
          <p:cNvSpPr>
            <a:spLocks noGrp="1"/>
          </p:cNvSpPr>
          <p:nvPr>
            <p:ph type="ftr" sz="quarter" idx="11"/>
          </p:nvPr>
        </p:nvSpPr>
        <p:spPr/>
        <p:txBody>
          <a:bodyPr/>
          <a:lstStyle/>
          <a:p>
            <a:r>
              <a:rPr lang="en-US" smtClean="0"/>
              <a:t>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C1837-B967-4B29-8060-DA1919173B9B}" type="datetime1">
              <a:rPr lang="en-US" smtClean="0"/>
              <a:t>1/21/2025</a:t>
            </a:fld>
            <a:endParaRPr lang="en-US"/>
          </a:p>
        </p:txBody>
      </p:sp>
      <p:sp>
        <p:nvSpPr>
          <p:cNvPr id="5" name="Footer Placeholder 4"/>
          <p:cNvSpPr>
            <a:spLocks noGrp="1"/>
          </p:cNvSpPr>
          <p:nvPr>
            <p:ph type="ftr" sz="quarter" idx="11"/>
          </p:nvPr>
        </p:nvSpPr>
        <p:spPr/>
        <p:txBody>
          <a:bodyPr/>
          <a:lstStyle/>
          <a:p>
            <a:r>
              <a:rPr lang="en-US" smtClean="0"/>
              <a:t>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82D14-9CB1-450C-955A-604B9A325A09}" type="datetime1">
              <a:rPr lang="en-US" smtClean="0"/>
              <a:t>1/21/2025</a:t>
            </a:fld>
            <a:endParaRPr lang="en-US"/>
          </a:p>
        </p:txBody>
      </p:sp>
      <p:sp>
        <p:nvSpPr>
          <p:cNvPr id="5" name="Footer Placeholder 4"/>
          <p:cNvSpPr>
            <a:spLocks noGrp="1"/>
          </p:cNvSpPr>
          <p:nvPr>
            <p:ph type="ftr" sz="quarter" idx="11"/>
          </p:nvPr>
        </p:nvSpPr>
        <p:spPr/>
        <p:txBody>
          <a:bodyPr/>
          <a:lstStyle/>
          <a:p>
            <a:r>
              <a:rPr lang="en-US" smtClean="0"/>
              <a:t>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82198-44DA-4FAD-A0E7-5A770980E1DA}" type="datetime1">
              <a:rPr lang="en-US" smtClean="0"/>
              <a:t>1/21/2025</a:t>
            </a:fld>
            <a:endParaRPr lang="en-US"/>
          </a:p>
        </p:txBody>
      </p:sp>
      <p:sp>
        <p:nvSpPr>
          <p:cNvPr id="5" name="Footer Placeholder 4"/>
          <p:cNvSpPr>
            <a:spLocks noGrp="1"/>
          </p:cNvSpPr>
          <p:nvPr>
            <p:ph type="ftr" sz="quarter" idx="11"/>
          </p:nvPr>
        </p:nvSpPr>
        <p:spPr/>
        <p:txBody>
          <a:bodyPr/>
          <a:lstStyle/>
          <a:p>
            <a:r>
              <a:rPr lang="en-US" smtClean="0"/>
              <a:t>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7376A-60A7-4568-B040-299E9BEECA71}" type="datetime1">
              <a:rPr lang="en-US" smtClean="0"/>
              <a:t>1/21/2025</a:t>
            </a:fld>
            <a:endParaRPr lang="en-US"/>
          </a:p>
        </p:txBody>
      </p:sp>
      <p:sp>
        <p:nvSpPr>
          <p:cNvPr id="6" name="Footer Placeholder 5"/>
          <p:cNvSpPr>
            <a:spLocks noGrp="1"/>
          </p:cNvSpPr>
          <p:nvPr>
            <p:ph type="ftr" sz="quarter" idx="11"/>
          </p:nvPr>
        </p:nvSpPr>
        <p:spPr/>
        <p:txBody>
          <a:bodyPr/>
          <a:lstStyle/>
          <a:p>
            <a:r>
              <a:rPr lang="en-US" smtClean="0"/>
              <a:t>10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DEF10C-9F82-4EEE-90EB-EB063BE4E17E}" type="datetime1">
              <a:rPr lang="en-US" smtClean="0"/>
              <a:t>1/21/2025</a:t>
            </a:fld>
            <a:endParaRPr lang="en-US"/>
          </a:p>
        </p:txBody>
      </p:sp>
      <p:sp>
        <p:nvSpPr>
          <p:cNvPr id="8" name="Footer Placeholder 7"/>
          <p:cNvSpPr>
            <a:spLocks noGrp="1"/>
          </p:cNvSpPr>
          <p:nvPr>
            <p:ph type="ftr" sz="quarter" idx="11"/>
          </p:nvPr>
        </p:nvSpPr>
        <p:spPr/>
        <p:txBody>
          <a:bodyPr/>
          <a:lstStyle/>
          <a:p>
            <a:r>
              <a:rPr lang="en-US" smtClean="0"/>
              <a:t>10</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D8E8D4-F2B3-4D4F-BF32-19AE30BB9511}" type="datetime1">
              <a:rPr lang="en-US" smtClean="0"/>
              <a:t>1/21/2025</a:t>
            </a:fld>
            <a:endParaRPr lang="en-US"/>
          </a:p>
        </p:txBody>
      </p:sp>
      <p:sp>
        <p:nvSpPr>
          <p:cNvPr id="4" name="Footer Placeholder 3"/>
          <p:cNvSpPr>
            <a:spLocks noGrp="1"/>
          </p:cNvSpPr>
          <p:nvPr>
            <p:ph type="ftr" sz="quarter" idx="11"/>
          </p:nvPr>
        </p:nvSpPr>
        <p:spPr/>
        <p:txBody>
          <a:bodyPr/>
          <a:lstStyle/>
          <a:p>
            <a:r>
              <a:rPr lang="en-US" smtClean="0"/>
              <a:t>10</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32E2B-1B40-4057-A1BC-6EDF5527B1F3}" type="datetime1">
              <a:rPr lang="en-US" smtClean="0"/>
              <a:t>1/21/2025</a:t>
            </a:fld>
            <a:endParaRPr lang="en-US"/>
          </a:p>
        </p:txBody>
      </p:sp>
      <p:sp>
        <p:nvSpPr>
          <p:cNvPr id="3" name="Footer Placeholder 2"/>
          <p:cNvSpPr>
            <a:spLocks noGrp="1"/>
          </p:cNvSpPr>
          <p:nvPr>
            <p:ph type="ftr" sz="quarter" idx="11"/>
          </p:nvPr>
        </p:nvSpPr>
        <p:spPr/>
        <p:txBody>
          <a:bodyPr/>
          <a:lstStyle/>
          <a:p>
            <a:r>
              <a:rPr lang="en-US" smtClean="0"/>
              <a:t>10</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61FC8-1797-4477-9CCF-581C9385B53B}" type="datetime1">
              <a:rPr lang="en-US" smtClean="0"/>
              <a:t>1/21/2025</a:t>
            </a:fld>
            <a:endParaRPr lang="en-US"/>
          </a:p>
        </p:txBody>
      </p:sp>
      <p:sp>
        <p:nvSpPr>
          <p:cNvPr id="6" name="Footer Placeholder 5"/>
          <p:cNvSpPr>
            <a:spLocks noGrp="1"/>
          </p:cNvSpPr>
          <p:nvPr>
            <p:ph type="ftr" sz="quarter" idx="11"/>
          </p:nvPr>
        </p:nvSpPr>
        <p:spPr/>
        <p:txBody>
          <a:bodyPr/>
          <a:lstStyle/>
          <a:p>
            <a:r>
              <a:rPr lang="en-US" smtClean="0"/>
              <a:t>10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9546B-4B13-4393-B627-B7B0D0C53413}" type="datetime1">
              <a:rPr lang="en-US" smtClean="0"/>
              <a:t>1/21/2025</a:t>
            </a:fld>
            <a:endParaRPr lang="en-US"/>
          </a:p>
        </p:txBody>
      </p:sp>
      <p:sp>
        <p:nvSpPr>
          <p:cNvPr id="6" name="Footer Placeholder 5"/>
          <p:cNvSpPr>
            <a:spLocks noGrp="1"/>
          </p:cNvSpPr>
          <p:nvPr>
            <p:ph type="ftr" sz="quarter" idx="11"/>
          </p:nvPr>
        </p:nvSpPr>
        <p:spPr/>
        <p:txBody>
          <a:bodyPr/>
          <a:lstStyle/>
          <a:p>
            <a:r>
              <a:rPr lang="en-US" smtClean="0"/>
              <a:t>10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F1803-4584-47AD-89BA-1D28F12EF4DA}" type="datetime1">
              <a:rPr lang="en-US" smtClean="0"/>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438400" y="1600200"/>
            <a:ext cx="4048991" cy="3520982"/>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437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971183" cy="2159793"/>
          </a:xfrm>
        </p:spPr>
        <p:txBody>
          <a:bodyPr>
            <a:normAutofit/>
          </a:bodyPr>
          <a:lstStyle/>
          <a:p>
            <a:pPr algn="ctr"/>
            <a:r>
              <a:rPr lang="en-US" b="0" cap="none" dirty="0" smtClean="0">
                <a:solidFill>
                  <a:schemeClr val="accent4">
                    <a:lumMod val="75000"/>
                  </a:schemeClr>
                </a:solidFill>
                <a:latin typeface="+mn-lt"/>
              </a:rPr>
              <a:t>Core Concept </a:t>
            </a:r>
            <a:endParaRPr lang="en-US" b="0" cap="none" dirty="0">
              <a:solidFill>
                <a:schemeClr val="accent4">
                  <a:lumMod val="75000"/>
                </a:schemeClr>
              </a:solidFill>
              <a:latin typeface="+mn-lt"/>
            </a:endParaRPr>
          </a:p>
        </p:txBody>
      </p:sp>
      <p:sp>
        <p:nvSpPr>
          <p:cNvPr id="5" name="Rectangle 4"/>
          <p:cNvSpPr/>
          <p:nvPr/>
        </p:nvSpPr>
        <p:spPr>
          <a:xfrm>
            <a:off x="0" y="0"/>
            <a:ext cx="91440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779749" y="0"/>
            <a:ext cx="847417" cy="859611"/>
          </a:xfrm>
          <a:prstGeom prst="rect">
            <a:avLst/>
          </a:prstGeom>
        </p:spPr>
      </p:pic>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801049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856298"/>
            <a:ext cx="8305800" cy="4953000"/>
          </a:xfrm>
        </p:spPr>
        <p:txBody>
          <a:bodyPr/>
          <a:lstStyle/>
          <a:p>
            <a:r>
              <a:rPr lang="en-US" sz="4000" dirty="0" smtClean="0">
                <a:solidFill>
                  <a:schemeClr val="accent4"/>
                </a:solidFill>
              </a:rPr>
              <a:t>Nucleic  acids </a:t>
            </a:r>
          </a:p>
          <a:p>
            <a:pPr algn="l"/>
            <a:r>
              <a:rPr lang="en-US" dirty="0" smtClean="0">
                <a:solidFill>
                  <a:schemeClr val="tx1"/>
                </a:solidFill>
              </a:rPr>
              <a:t>Nucleic acids were first discovered in</a:t>
            </a:r>
          </a:p>
          <a:p>
            <a:pPr algn="l"/>
            <a:r>
              <a:rPr lang="en-US" dirty="0" smtClean="0">
                <a:solidFill>
                  <a:schemeClr val="tx1"/>
                </a:solidFill>
              </a:rPr>
              <a:t>Nucleic of pus cells 1868               Friedrich</a:t>
            </a:r>
          </a:p>
          <a:p>
            <a:pPr algn="l"/>
            <a:r>
              <a:rPr lang="en-US" dirty="0" smtClean="0">
                <a:solidFill>
                  <a:schemeClr val="tx1"/>
                </a:solidFill>
              </a:rPr>
              <a:t>       Sperm heads    1872                Miescher</a:t>
            </a:r>
          </a:p>
          <a:p>
            <a:endParaRPr lang="en-US" dirty="0" smtClean="0">
              <a:solidFill>
                <a:schemeClr val="tx1"/>
              </a:solidFill>
            </a:endParaRPr>
          </a:p>
          <a:p>
            <a:pPr algn="l"/>
            <a:r>
              <a:rPr lang="en-US" dirty="0" smtClean="0">
                <a:solidFill>
                  <a:schemeClr val="tx1"/>
                </a:solidFill>
              </a:rPr>
              <a:t>They can reproduce </a:t>
            </a:r>
          </a:p>
          <a:p>
            <a:pPr algn="l"/>
            <a:r>
              <a:rPr lang="en-US" dirty="0" smtClean="0">
                <a:solidFill>
                  <a:schemeClr val="tx1"/>
                </a:solidFill>
              </a:rPr>
              <a:t> They can under go mutations</a:t>
            </a:r>
          </a:p>
          <a:p>
            <a:endParaRPr lang="en-US" dirty="0"/>
          </a:p>
        </p:txBody>
      </p:sp>
      <p:sp>
        <p:nvSpPr>
          <p:cNvPr id="4" name="Right Brace 3"/>
          <p:cNvSpPr/>
          <p:nvPr/>
        </p:nvSpPr>
        <p:spPr>
          <a:xfrm>
            <a:off x="5105400" y="2143415"/>
            <a:ext cx="1524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0" y="0"/>
            <a:ext cx="91440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865887" y="-3313"/>
            <a:ext cx="847417" cy="859611"/>
          </a:xfrm>
          <a:prstGeom prst="rect">
            <a:avLst/>
          </a:prstGeom>
        </p:spPr>
      </p:pic>
      <p:sp>
        <p:nvSpPr>
          <p:cNvPr id="6" name="TextBox 5"/>
          <p:cNvSpPr txBox="1"/>
          <p:nvPr/>
        </p:nvSpPr>
        <p:spPr>
          <a:xfrm>
            <a:off x="4562061" y="57160"/>
            <a:ext cx="3886200" cy="369332"/>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sp>
        <p:nvSpPr>
          <p:cNvPr id="9" name="Slide Number Placeholder 8"/>
          <p:cNvSpPr>
            <a:spLocks noGrp="1"/>
          </p:cNvSpPr>
          <p:nvPr>
            <p:ph type="sldNum" sz="quarter" idx="12"/>
          </p:nvPr>
        </p:nvSpPr>
        <p:spPr>
          <a:xfrm>
            <a:off x="6799087" y="6360557"/>
            <a:ext cx="2133600" cy="365125"/>
          </a:xfrm>
        </p:spPr>
        <p:txBody>
          <a:bodyPr/>
          <a:lstStyle/>
          <a:p>
            <a:fld id="{B6F15528-21DE-4FAA-801E-634DDDAF4B2B}" type="slidenum">
              <a:rPr lang="en-US" smtClean="0"/>
              <a:pPr/>
              <a:t>11</a:t>
            </a:fld>
            <a:endParaRPr lang="en-US"/>
          </a:p>
        </p:txBody>
      </p:sp>
      <p:sp>
        <p:nvSpPr>
          <p:cNvPr id="10" name="TextBox 9"/>
          <p:cNvSpPr txBox="1"/>
          <p:nvPr/>
        </p:nvSpPr>
        <p:spPr>
          <a:xfrm>
            <a:off x="7032295" y="6329849"/>
            <a:ext cx="2514600" cy="369332"/>
          </a:xfrm>
          <a:prstGeom prst="rect">
            <a:avLst/>
          </a:prstGeom>
          <a:noFill/>
        </p:spPr>
        <p:txBody>
          <a:bodyPr wrap="square" rtlCol="0">
            <a:spAutoFit/>
          </a:bodyPr>
          <a:lstStyle/>
          <a:p>
            <a:r>
              <a:rPr lang="en-US" dirty="0" smtClean="0">
                <a:solidFill>
                  <a:schemeClr val="accent4"/>
                </a:solidFill>
              </a:rPr>
              <a:t>Core Concept </a:t>
            </a:r>
            <a:endParaRPr lang="en-US" dirty="0">
              <a:solidFill>
                <a:schemeClr val="accent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dirty="0" smtClean="0">
                <a:solidFill>
                  <a:schemeClr val="accent4">
                    <a:lumMod val="75000"/>
                  </a:schemeClr>
                </a:solidFill>
              </a:rPr>
              <a:t>  Types </a:t>
            </a:r>
            <a:r>
              <a:rPr lang="en-US" dirty="0" smtClean="0">
                <a:solidFill>
                  <a:schemeClr val="accent4"/>
                </a:solidFill>
              </a:rPr>
              <a:t>:</a:t>
            </a:r>
          </a:p>
          <a:p>
            <a:pPr>
              <a:buNone/>
            </a:pPr>
            <a:r>
              <a:rPr lang="en-US" dirty="0" smtClean="0"/>
              <a:t>           2 main Types </a:t>
            </a:r>
          </a:p>
          <a:p>
            <a:pPr>
              <a:buNone/>
            </a:pPr>
            <a:r>
              <a:rPr lang="en-US" dirty="0" smtClean="0"/>
              <a:t>                               I ) DNA</a:t>
            </a:r>
          </a:p>
          <a:p>
            <a:pPr>
              <a:buNone/>
            </a:pPr>
            <a:r>
              <a:rPr lang="en-US" dirty="0" smtClean="0"/>
              <a:t>                              ii ) RNA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5" name="Rectangle 4"/>
          <p:cNvSpPr/>
          <p:nvPr/>
        </p:nvSpPr>
        <p:spPr>
          <a:xfrm>
            <a:off x="0" y="0"/>
            <a:ext cx="91440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7839383" y="0"/>
            <a:ext cx="847417" cy="859611"/>
          </a:xfrm>
          <a:prstGeom prst="rect">
            <a:avLst/>
          </a:prstGeom>
        </p:spPr>
      </p:pic>
      <p:sp>
        <p:nvSpPr>
          <p:cNvPr id="7" name="Rectangle 6"/>
          <p:cNvSpPr/>
          <p:nvPr/>
        </p:nvSpPr>
        <p:spPr>
          <a:xfrm>
            <a:off x="6750155" y="6352143"/>
            <a:ext cx="1506310" cy="369332"/>
          </a:xfrm>
          <a:prstGeom prst="rect">
            <a:avLst/>
          </a:prstGeom>
        </p:spPr>
        <p:txBody>
          <a:bodyPr wrap="none">
            <a:spAutoFit/>
          </a:bodyPr>
          <a:lstStyle/>
          <a:p>
            <a:pPr lvl="0"/>
            <a:r>
              <a:rPr lang="en-US" dirty="0">
                <a:solidFill>
                  <a:schemeClr val="accent4">
                    <a:lumMod val="75000"/>
                  </a:schemeClr>
                </a:solidFill>
              </a:rPr>
              <a:t>Core Concept </a:t>
            </a:r>
          </a:p>
        </p:txBody>
      </p:sp>
      <p:sp>
        <p:nvSpPr>
          <p:cNvPr id="8" name="TextBox 7"/>
          <p:cNvSpPr txBox="1"/>
          <p:nvPr/>
        </p:nvSpPr>
        <p:spPr>
          <a:xfrm>
            <a:off x="4562061" y="40595"/>
            <a:ext cx="3876983" cy="369332"/>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21899"/>
            <a:ext cx="8839200" cy="5634451"/>
          </a:xfrm>
        </p:spPr>
        <p:txBody>
          <a:bodyPr>
            <a:normAutofit fontScale="92500" lnSpcReduction="10000"/>
          </a:bodyPr>
          <a:lstStyle/>
          <a:p>
            <a:pPr>
              <a:buNone/>
            </a:pPr>
            <a:r>
              <a:rPr lang="en-US" sz="3600" dirty="0" smtClean="0">
                <a:solidFill>
                  <a:schemeClr val="accent4">
                    <a:lumMod val="75000"/>
                  </a:schemeClr>
                </a:solidFill>
              </a:rPr>
              <a:t>Biomedical  importance</a:t>
            </a:r>
          </a:p>
          <a:p>
            <a:pPr>
              <a:buNone/>
            </a:pPr>
            <a:endParaRPr lang="en-US" dirty="0" smtClean="0"/>
          </a:p>
          <a:p>
            <a:pPr marL="514350" indent="-514350">
              <a:buAutoNum type="arabicPeriod"/>
            </a:pPr>
            <a:r>
              <a:rPr lang="en-US" dirty="0" smtClean="0"/>
              <a:t>They are </a:t>
            </a:r>
            <a:r>
              <a:rPr lang="en-US" dirty="0" smtClean="0">
                <a:solidFill>
                  <a:srgbClr val="0070C0"/>
                </a:solidFill>
              </a:rPr>
              <a:t>carriers of genetic information  </a:t>
            </a:r>
          </a:p>
          <a:p>
            <a:pPr marL="514350" indent="-514350">
              <a:buNone/>
            </a:pPr>
            <a:r>
              <a:rPr lang="en-US" dirty="0" smtClean="0"/>
              <a:t>         DNA- almost all organisms</a:t>
            </a:r>
          </a:p>
          <a:p>
            <a:pPr>
              <a:buNone/>
            </a:pPr>
            <a:r>
              <a:rPr lang="en-US" dirty="0" smtClean="0"/>
              <a:t>         RNA- viruses e.g. Tobacco mosaic virus </a:t>
            </a:r>
          </a:p>
          <a:p>
            <a:pPr>
              <a:buNone/>
            </a:pPr>
            <a:r>
              <a:rPr lang="en-US" dirty="0" smtClean="0"/>
              <a:t>                                         Influenza virus</a:t>
            </a:r>
          </a:p>
          <a:p>
            <a:pPr>
              <a:buNone/>
            </a:pPr>
            <a:r>
              <a:rPr lang="en-US" dirty="0" smtClean="0"/>
              <a:t>2. </a:t>
            </a:r>
            <a:r>
              <a:rPr lang="en-US" dirty="0" smtClean="0">
                <a:solidFill>
                  <a:srgbClr val="0070C0"/>
                </a:solidFill>
              </a:rPr>
              <a:t>Mutations </a:t>
            </a:r>
            <a:r>
              <a:rPr lang="en-US" dirty="0" smtClean="0"/>
              <a:t>are primarily changes in the structure of DNA. </a:t>
            </a:r>
          </a:p>
          <a:p>
            <a:pPr>
              <a:buNone/>
            </a:pPr>
            <a:r>
              <a:rPr lang="en-US" dirty="0" smtClean="0"/>
              <a:t>    They are important in evolution of new varieties and species.</a:t>
            </a:r>
          </a:p>
          <a:p>
            <a:pPr>
              <a:buNone/>
            </a:pPr>
            <a:r>
              <a:rPr lang="en-US" dirty="0" smtClean="0"/>
              <a:t>    Many mutations are harmful and produce diseases.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pic>
        <p:nvPicPr>
          <p:cNvPr id="8" name="Picture 7"/>
          <p:cNvPicPr>
            <a:picLocks noChangeAspect="1"/>
          </p:cNvPicPr>
          <p:nvPr/>
        </p:nvPicPr>
        <p:blipFill>
          <a:blip r:embed="rId2"/>
          <a:stretch>
            <a:fillRect/>
          </a:stretch>
        </p:blipFill>
        <p:spPr>
          <a:xfrm>
            <a:off x="7839383" y="0"/>
            <a:ext cx="847417" cy="859611"/>
          </a:xfrm>
          <a:prstGeom prst="rect">
            <a:avLst/>
          </a:prstGeom>
        </p:spPr>
      </p:pic>
      <p:sp>
        <p:nvSpPr>
          <p:cNvPr id="10" name="TextBox 9"/>
          <p:cNvSpPr txBox="1"/>
          <p:nvPr/>
        </p:nvSpPr>
        <p:spPr>
          <a:xfrm>
            <a:off x="4568687" y="53847"/>
            <a:ext cx="3200400" cy="369332"/>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sp>
        <p:nvSpPr>
          <p:cNvPr id="11" name="TextBox 10"/>
          <p:cNvSpPr txBox="1"/>
          <p:nvPr/>
        </p:nvSpPr>
        <p:spPr>
          <a:xfrm>
            <a:off x="6778487" y="6347450"/>
            <a:ext cx="1981200" cy="369332"/>
          </a:xfrm>
          <a:prstGeom prst="rect">
            <a:avLst/>
          </a:prstGeom>
          <a:noFill/>
        </p:spPr>
        <p:txBody>
          <a:bodyPr wrap="square" rtlCol="0">
            <a:spAutoFit/>
          </a:bodyPr>
          <a:lstStyle/>
          <a:p>
            <a:r>
              <a:rPr lang="en-US" dirty="0" smtClean="0">
                <a:solidFill>
                  <a:schemeClr val="accent4">
                    <a:lumMod val="75000"/>
                  </a:schemeClr>
                </a:solidFill>
              </a:rPr>
              <a:t>Core Concept </a:t>
            </a:r>
            <a:endParaRPr lang="en-US" dirty="0">
              <a:solidFill>
                <a:schemeClr val="accent4">
                  <a:lumMod val="75000"/>
                </a:schemeClr>
              </a:solidFill>
            </a:endParaRPr>
          </a:p>
        </p:txBody>
      </p:sp>
      <p:sp>
        <p:nvSpPr>
          <p:cNvPr id="9" name="TextBox 8"/>
          <p:cNvSpPr txBox="1"/>
          <p:nvPr/>
        </p:nvSpPr>
        <p:spPr>
          <a:xfrm>
            <a:off x="4568687" y="53847"/>
            <a:ext cx="3270696" cy="374085"/>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53308" cy="6324600"/>
          </a:xfrm>
        </p:spPr>
        <p:txBody>
          <a:bodyPr>
            <a:normAutofit fontScale="92500" lnSpcReduction="10000"/>
          </a:bodyPr>
          <a:lstStyle/>
          <a:p>
            <a:pPr>
              <a:buNone/>
            </a:pPr>
            <a:endParaRPr lang="en-US" dirty="0" smtClean="0"/>
          </a:p>
          <a:p>
            <a:pPr>
              <a:buNone/>
            </a:pPr>
            <a:endParaRPr lang="en-US" dirty="0"/>
          </a:p>
          <a:p>
            <a:pPr>
              <a:buNone/>
            </a:pPr>
            <a:r>
              <a:rPr lang="en-US" dirty="0" smtClean="0"/>
              <a:t>3. All </a:t>
            </a:r>
            <a:r>
              <a:rPr lang="en-US" dirty="0" smtClean="0">
                <a:solidFill>
                  <a:srgbClr val="0070C0"/>
                </a:solidFill>
              </a:rPr>
              <a:t>viruses</a:t>
            </a:r>
            <a:r>
              <a:rPr lang="en-US" dirty="0" smtClean="0"/>
              <a:t> are nucleoproteins and contain DNA or RNA as genetic material.</a:t>
            </a:r>
          </a:p>
          <a:p>
            <a:pPr>
              <a:buNone/>
            </a:pPr>
            <a:r>
              <a:rPr lang="en-US" dirty="0" smtClean="0"/>
              <a:t>     DNA – Bacterial and Animal viruses</a:t>
            </a:r>
          </a:p>
          <a:p>
            <a:pPr>
              <a:buNone/>
            </a:pPr>
            <a:r>
              <a:rPr lang="en-US" dirty="0" smtClean="0"/>
              <a:t>                 Vaccinia virus</a:t>
            </a:r>
          </a:p>
          <a:p>
            <a:pPr>
              <a:buNone/>
            </a:pPr>
            <a:r>
              <a:rPr lang="en-US" dirty="0" smtClean="0"/>
              <a:t>                 Herpes simplex virus </a:t>
            </a:r>
          </a:p>
          <a:p>
            <a:pPr>
              <a:buNone/>
            </a:pPr>
            <a:r>
              <a:rPr lang="en-US" dirty="0" smtClean="0"/>
              <a:t>     RNA – All plant viruses</a:t>
            </a:r>
          </a:p>
          <a:p>
            <a:pPr>
              <a:buNone/>
            </a:pPr>
            <a:r>
              <a:rPr lang="en-US" dirty="0" smtClean="0"/>
              <a:t>                 Bacterial and animal viruses                        	       Poliomyelitis </a:t>
            </a:r>
          </a:p>
          <a:p>
            <a:pPr>
              <a:buNone/>
            </a:pPr>
            <a:r>
              <a:rPr lang="en-US" dirty="0" smtClean="0"/>
              <a:t>                 Influenza</a:t>
            </a:r>
          </a:p>
          <a:p>
            <a:pPr>
              <a:buNone/>
            </a:pPr>
            <a:r>
              <a:rPr lang="en-US" dirty="0" smtClean="0"/>
              <a:t>                 Human immunodeficiency syndrome  	        virus (HIV) (AIDs)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4"/>
          <p:cNvPicPr>
            <a:picLocks noChangeAspect="1"/>
          </p:cNvPicPr>
          <p:nvPr/>
        </p:nvPicPr>
        <p:blipFill>
          <a:blip r:embed="rId2"/>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10" name="Picture 9"/>
          <p:cNvPicPr>
            <a:picLocks noChangeAspect="1"/>
          </p:cNvPicPr>
          <p:nvPr/>
        </p:nvPicPr>
        <p:blipFill>
          <a:blip r:embed="rId3"/>
          <a:stretch>
            <a:fillRect/>
          </a:stretch>
        </p:blipFill>
        <p:spPr>
          <a:xfrm>
            <a:off x="8263091" y="-73032"/>
            <a:ext cx="847417" cy="8596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lstStyle/>
          <a:p>
            <a:pPr>
              <a:buNone/>
            </a:pPr>
            <a:endParaRPr lang="en-US" dirty="0" smtClean="0"/>
          </a:p>
          <a:p>
            <a:pPr>
              <a:buNone/>
            </a:pPr>
            <a:r>
              <a:rPr lang="en-US" dirty="0" smtClean="0"/>
              <a:t>4. Nucleic acids direct the synthesis of proteins including </a:t>
            </a:r>
            <a:r>
              <a:rPr lang="en-US" dirty="0" smtClean="0">
                <a:solidFill>
                  <a:srgbClr val="0070C0"/>
                </a:solidFill>
              </a:rPr>
              <a:t>enzymes</a:t>
            </a:r>
            <a:r>
              <a:rPr lang="en-US" dirty="0" smtClean="0"/>
              <a:t>. </a:t>
            </a:r>
          </a:p>
          <a:p>
            <a:pPr>
              <a:buNone/>
            </a:pPr>
            <a:r>
              <a:rPr lang="en-US" dirty="0" smtClean="0"/>
              <a:t>    Single gene controls the synthesis of single poly peptide chain</a:t>
            </a:r>
          </a:p>
          <a:p>
            <a:pPr>
              <a:buNone/>
            </a:pPr>
            <a:r>
              <a:rPr lang="en-US" dirty="0" smtClean="0"/>
              <a:t>5. </a:t>
            </a:r>
            <a:r>
              <a:rPr lang="en-US" dirty="0" smtClean="0">
                <a:solidFill>
                  <a:srgbClr val="0070C0"/>
                </a:solidFill>
              </a:rPr>
              <a:t>Cancer research </a:t>
            </a:r>
            <a:r>
              <a:rPr lang="en-US" dirty="0" smtClean="0"/>
              <a:t>involves an extensive study of nucleic acids.</a:t>
            </a:r>
          </a:p>
          <a:p>
            <a:pPr>
              <a:buNone/>
            </a:pPr>
            <a:r>
              <a:rPr lang="en-US" dirty="0" smtClean="0"/>
              <a:t>6. Disease like </a:t>
            </a:r>
            <a:r>
              <a:rPr lang="en-US" dirty="0" smtClean="0">
                <a:solidFill>
                  <a:srgbClr val="0070C0"/>
                </a:solidFill>
              </a:rPr>
              <a:t>Gout </a:t>
            </a:r>
            <a:r>
              <a:rPr lang="en-US" dirty="0" smtClean="0"/>
              <a:t>and </a:t>
            </a:r>
            <a:r>
              <a:rPr lang="en-US" dirty="0" smtClean="0">
                <a:solidFill>
                  <a:srgbClr val="0070C0"/>
                </a:solidFill>
              </a:rPr>
              <a:t>Orotic- aciduria </a:t>
            </a:r>
            <a:r>
              <a:rPr lang="en-US" dirty="0" smtClean="0"/>
              <a:t>are inborn errors of Purine and Pyramidine metabolism respectively.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p:cNvPicPr>
            <a:picLocks noChangeAspect="1"/>
          </p:cNvPicPr>
          <p:nvPr/>
        </p:nvPicPr>
        <p:blipFill>
          <a:blip r:embed="rId2"/>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10600" cy="5334000"/>
          </a:xfrm>
        </p:spPr>
        <p:txBody>
          <a:bodyPr/>
          <a:lstStyle/>
          <a:p>
            <a:pPr>
              <a:buNone/>
            </a:pPr>
            <a:r>
              <a:rPr lang="en-US" dirty="0" smtClean="0"/>
              <a:t>7. By advanced techniques called </a:t>
            </a:r>
            <a:r>
              <a:rPr lang="en-US" dirty="0" smtClean="0">
                <a:solidFill>
                  <a:srgbClr val="0070C0"/>
                </a:solidFill>
              </a:rPr>
              <a:t>Genetic engineering </a:t>
            </a:r>
            <a:r>
              <a:rPr lang="en-US" dirty="0" smtClean="0"/>
              <a:t>and </a:t>
            </a:r>
            <a:r>
              <a:rPr lang="en-US" dirty="0" smtClean="0">
                <a:solidFill>
                  <a:srgbClr val="0070C0"/>
                </a:solidFill>
              </a:rPr>
              <a:t>DNA recombinant technology </a:t>
            </a:r>
            <a:r>
              <a:rPr lang="en-US" dirty="0" smtClean="0"/>
              <a:t>genes can be synthesized and incorporated into the genome of selected host cells, which starts producing specific proteins under direction of the newly incorporated genes.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4"/>
          <p:cNvPicPr>
            <a:picLocks noChangeAspect="1"/>
          </p:cNvPicPr>
          <p:nvPr/>
        </p:nvPicPr>
        <p:blipFill>
          <a:blip r:embed="rId2"/>
          <a:stretch>
            <a:fillRect/>
          </a:stretch>
        </p:blipFill>
        <p:spPr>
          <a:xfrm>
            <a:off x="6679352"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endParaRPr lang="en-US" dirty="0" smtClean="0"/>
          </a:p>
          <a:p>
            <a:pPr>
              <a:buNone/>
            </a:pPr>
            <a:r>
              <a:rPr lang="en-US" dirty="0" smtClean="0"/>
              <a:t>. </a:t>
            </a:r>
            <a:r>
              <a:rPr lang="en-US" dirty="0" smtClean="0">
                <a:solidFill>
                  <a:srgbClr val="0070C0"/>
                </a:solidFill>
              </a:rPr>
              <a:t>Defective genes </a:t>
            </a:r>
            <a:r>
              <a:rPr lang="en-US" dirty="0" smtClean="0"/>
              <a:t>are localized in DNA before birth by studies on fetal cells which are obtained from amniotic fluid.</a:t>
            </a:r>
          </a:p>
          <a:p>
            <a:pPr>
              <a:buNone/>
            </a:pPr>
            <a:endParaRPr lang="en-US" dirty="0" smtClean="0"/>
          </a:p>
          <a:p>
            <a:pPr>
              <a:buNone/>
            </a:pPr>
            <a:r>
              <a:rPr lang="en-US" dirty="0" smtClean="0"/>
              <a:t>9. Genomic libraries have been prepared -     </a:t>
            </a:r>
            <a:r>
              <a:rPr lang="en-US" dirty="0" smtClean="0">
                <a:solidFill>
                  <a:srgbClr val="0070C0"/>
                </a:solidFill>
              </a:rPr>
              <a:t>DNA finger printing </a:t>
            </a:r>
            <a:r>
              <a:rPr lang="en-US" dirty="0" smtClean="0"/>
              <a:t>(Blood, Seminal fluid)</a:t>
            </a:r>
          </a:p>
          <a:p>
            <a:pPr>
              <a:buNone/>
            </a:pPr>
            <a:endParaRPr lang="en-US" dirty="0" smtClean="0"/>
          </a:p>
          <a:p>
            <a:pPr>
              <a:buNone/>
            </a:pPr>
            <a:r>
              <a:rPr lang="en-US" dirty="0" smtClean="0"/>
              <a:t>10. </a:t>
            </a:r>
            <a:r>
              <a:rPr lang="en-US" dirty="0" smtClean="0">
                <a:solidFill>
                  <a:srgbClr val="0070C0"/>
                </a:solidFill>
              </a:rPr>
              <a:t>Gene therapy </a:t>
            </a:r>
            <a:r>
              <a:rPr lang="en-US" dirty="0" smtClean="0"/>
              <a:t>for genetic disorders.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4"/>
          <p:cNvPicPr>
            <a:picLocks noChangeAspect="1"/>
          </p:cNvPicPr>
          <p:nvPr/>
        </p:nvPicPr>
        <p:blipFill>
          <a:blip r:embed="rId2"/>
          <a:stretch>
            <a:fillRect/>
          </a:stretch>
        </p:blipFill>
        <p:spPr>
          <a:xfrm>
            <a:off x="6553200"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endParaRPr lang="en-US" dirty="0" smtClean="0"/>
          </a:p>
          <a:p>
            <a:pPr>
              <a:buNone/>
            </a:pPr>
            <a:r>
              <a:rPr lang="en-US" dirty="0" smtClean="0"/>
              <a:t> </a:t>
            </a:r>
            <a:r>
              <a:rPr lang="en-US" b="1" dirty="0" smtClean="0">
                <a:solidFill>
                  <a:srgbClr val="FF0000"/>
                </a:solidFill>
              </a:rPr>
              <a:t>Significance</a:t>
            </a:r>
          </a:p>
          <a:p>
            <a:pPr>
              <a:buNone/>
            </a:pPr>
            <a:r>
              <a:rPr lang="en-US" dirty="0" smtClean="0"/>
              <a:t>    Treatment of Genetic diseases</a:t>
            </a:r>
          </a:p>
          <a:p>
            <a:pPr>
              <a:buNone/>
            </a:pPr>
            <a:r>
              <a:rPr lang="en-US" dirty="0" smtClean="0"/>
              <a:t>   Production of Antigens   </a:t>
            </a:r>
          </a:p>
          <a:p>
            <a:pPr>
              <a:buNone/>
            </a:pPr>
            <a:r>
              <a:rPr lang="en-US" dirty="0" smtClean="0"/>
              <a:t>   Production of Antibodies</a:t>
            </a:r>
          </a:p>
          <a:p>
            <a:pPr>
              <a:buNone/>
            </a:pPr>
            <a:r>
              <a:rPr lang="en-US" dirty="0" smtClean="0"/>
              <a:t>   Production of Hormones e.g. Insulin</a:t>
            </a:r>
          </a:p>
          <a:p>
            <a:pPr>
              <a:buNone/>
            </a:pPr>
            <a:r>
              <a:rPr lang="en-US" dirty="0" smtClean="0"/>
              <a:t>   Production of Therapeutic agents</a:t>
            </a:r>
          </a:p>
          <a:p>
            <a:pPr>
              <a:buNone/>
            </a:pPr>
            <a:r>
              <a:rPr lang="en-US" dirty="0" smtClean="0"/>
              <a:t>   Production of Diagnostic reagents</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4"/>
          <p:cNvPicPr>
            <a:picLocks noChangeAspect="1"/>
          </p:cNvPicPr>
          <p:nvPr/>
        </p:nvPicPr>
        <p:blipFill>
          <a:blip r:embed="rId2"/>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78" y="561560"/>
            <a:ext cx="8285921" cy="5440363"/>
          </a:xfrm>
        </p:spPr>
        <p:txBody>
          <a:bodyPr/>
          <a:lstStyle/>
          <a:p>
            <a:pPr>
              <a:buNone/>
            </a:pPr>
            <a:r>
              <a:rPr lang="en-US" sz="3600" b="1" dirty="0" smtClean="0">
                <a:solidFill>
                  <a:srgbClr val="7030A0"/>
                </a:solidFill>
              </a:rPr>
              <a:t>Components of Nucleic Acids</a:t>
            </a:r>
          </a:p>
          <a:p>
            <a:pPr>
              <a:buNone/>
            </a:pPr>
            <a:endParaRPr lang="en-US" b="1" i="1" u="sng" dirty="0" smtClean="0"/>
          </a:p>
          <a:p>
            <a:pPr marL="514350" indent="-514350">
              <a:buAutoNum type="arabicPeriod"/>
            </a:pPr>
            <a:r>
              <a:rPr lang="en-US" dirty="0" smtClean="0"/>
              <a:t>Nitrogenous  Base                                     </a:t>
            </a:r>
          </a:p>
          <a:p>
            <a:pPr marL="514350" indent="-514350">
              <a:buNone/>
            </a:pPr>
            <a:r>
              <a:rPr lang="en-US" dirty="0" smtClean="0"/>
              <a:t>2.  Sugar                                      </a:t>
            </a:r>
          </a:p>
          <a:p>
            <a:pPr marL="514350" indent="-514350">
              <a:buNone/>
            </a:pPr>
            <a:r>
              <a:rPr lang="en-US" dirty="0" smtClean="0"/>
              <a:t>3.  Phosphoric acid                   </a:t>
            </a:r>
          </a:p>
          <a:p>
            <a:pPr marL="514350" indent="-51435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4"/>
          <p:cNvPicPr>
            <a:picLocks noChangeAspect="1"/>
          </p:cNvPicPr>
          <p:nvPr/>
        </p:nvPicPr>
        <p:blipFill>
          <a:blip r:embed="rId2"/>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06222683"/>
              </p:ext>
            </p:extLst>
          </p:nvPr>
        </p:nvGraphicFramePr>
        <p:xfrm>
          <a:off x="530225"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530225" y="762000"/>
            <a:ext cx="8229600" cy="1143000"/>
          </a:xfrm>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3810000" y="19050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2" name="Rectangle 1"/>
          <p:cNvSpPr/>
          <p:nvPr/>
        </p:nvSpPr>
        <p:spPr>
          <a:xfrm>
            <a:off x="0" y="0"/>
            <a:ext cx="9144000" cy="381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pic>
        <p:nvPicPr>
          <p:cNvPr id="3" name="Picture 2"/>
          <p:cNvPicPr>
            <a:picLocks noChangeAspect="1"/>
          </p:cNvPicPr>
          <p:nvPr/>
        </p:nvPicPr>
        <p:blipFill>
          <a:blip r:embed="rId7"/>
          <a:stretch>
            <a:fillRect/>
          </a:stretch>
        </p:blipFill>
        <p:spPr>
          <a:xfrm>
            <a:off x="8063589" y="26504"/>
            <a:ext cx="769261" cy="776992"/>
          </a:xfrm>
          <a:prstGeom prst="rect">
            <a:avLst/>
          </a:prstGeom>
        </p:spPr>
      </p:pic>
      <p:sp>
        <p:nvSpPr>
          <p:cNvPr id="6" name="TextBox 5"/>
          <p:cNvSpPr txBox="1"/>
          <p:nvPr/>
        </p:nvSpPr>
        <p:spPr>
          <a:xfrm>
            <a:off x="4876662" y="5834"/>
            <a:ext cx="3810000" cy="369332"/>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024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514350" indent="-514350">
              <a:buNone/>
            </a:pPr>
            <a:r>
              <a:rPr lang="en-US" b="1" dirty="0" smtClean="0">
                <a:solidFill>
                  <a:srgbClr val="FF0000"/>
                </a:solidFill>
              </a:rPr>
              <a:t>Nitrogenous bases</a:t>
            </a:r>
          </a:p>
          <a:p>
            <a:pPr marL="514350" indent="-514350">
              <a:buNone/>
            </a:pPr>
            <a:r>
              <a:rPr lang="en-US" dirty="0" smtClean="0">
                <a:solidFill>
                  <a:srgbClr val="0070C0"/>
                </a:solidFill>
              </a:rPr>
              <a:t>1.Purines</a:t>
            </a:r>
          </a:p>
          <a:p>
            <a:pPr marL="571500" indent="-571500">
              <a:buAutoNum type="romanLcParenBoth"/>
            </a:pPr>
            <a:r>
              <a:rPr lang="en-US" dirty="0" smtClean="0"/>
              <a:t>Adenine    A</a:t>
            </a:r>
          </a:p>
          <a:p>
            <a:pPr marL="571500" indent="-571500">
              <a:buAutoNum type="romanLcParenBoth"/>
            </a:pPr>
            <a:r>
              <a:rPr lang="en-US" dirty="0" smtClean="0"/>
              <a:t>Guanine    G</a:t>
            </a:r>
          </a:p>
          <a:p>
            <a:pPr marL="514350" indent="-514350">
              <a:buNone/>
            </a:pPr>
            <a:r>
              <a:rPr lang="en-US" dirty="0" smtClean="0"/>
              <a:t> </a:t>
            </a:r>
          </a:p>
          <a:p>
            <a:pPr marL="514350" indent="-514350">
              <a:buNone/>
            </a:pPr>
            <a:r>
              <a:rPr lang="en-US" dirty="0" smtClean="0">
                <a:solidFill>
                  <a:srgbClr val="0070C0"/>
                </a:solidFill>
              </a:rPr>
              <a:t>2. Pyrimidines</a:t>
            </a:r>
          </a:p>
          <a:p>
            <a:pPr marL="514350" indent="-514350">
              <a:buNone/>
            </a:pPr>
            <a:r>
              <a:rPr lang="en-US" dirty="0" smtClean="0"/>
              <a:t>  (</a:t>
            </a:r>
            <a:r>
              <a:rPr lang="en-US" dirty="0" err="1" smtClean="0"/>
              <a:t>i</a:t>
            </a:r>
            <a:r>
              <a:rPr lang="en-US" dirty="0" smtClean="0"/>
              <a:t>)  Cytosine   C</a:t>
            </a:r>
          </a:p>
          <a:p>
            <a:pPr marL="514350" indent="-514350">
              <a:buNone/>
            </a:pPr>
            <a:r>
              <a:rPr lang="en-US" dirty="0" smtClean="0"/>
              <a:t>  (ii)  Uracil       U</a:t>
            </a:r>
          </a:p>
          <a:p>
            <a:pPr marL="514350" indent="-514350">
              <a:buNone/>
            </a:pPr>
            <a:r>
              <a:rPr lang="en-US" dirty="0" smtClean="0"/>
              <a:t>  (iii) Thymine  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4"/>
          <p:cNvPicPr>
            <a:picLocks noChangeAspect="1"/>
          </p:cNvPicPr>
          <p:nvPr/>
        </p:nvPicPr>
        <p:blipFill>
          <a:blip r:embed="rId2"/>
          <a:stretch>
            <a:fillRect/>
          </a:stretch>
        </p:blipFill>
        <p:spPr>
          <a:xfrm>
            <a:off x="6586330" y="6264099"/>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Scaning\4TH ADD\4TH ADD 007.jpg"/>
          <p:cNvPicPr>
            <a:picLocks noGrp="1" noChangeAspect="1" noChangeArrowheads="1"/>
          </p:cNvPicPr>
          <p:nvPr>
            <p:ph idx="1"/>
          </p:nvPr>
        </p:nvPicPr>
        <p:blipFill>
          <a:blip r:embed="rId2"/>
          <a:srcRect/>
          <a:stretch>
            <a:fillRect/>
          </a:stretch>
        </p:blipFill>
        <p:spPr bwMode="auto">
          <a:xfrm>
            <a:off x="381000" y="76200"/>
            <a:ext cx="8534400" cy="62484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pic>
        <p:nvPicPr>
          <p:cNvPr id="4" name="Picture 3"/>
          <p:cNvPicPr>
            <a:picLocks noChangeAspect="1"/>
          </p:cNvPicPr>
          <p:nvPr/>
        </p:nvPicPr>
        <p:blipFill>
          <a:blip r:embed="rId3"/>
          <a:stretch>
            <a:fillRect/>
          </a:stretch>
        </p:blipFill>
        <p:spPr>
          <a:xfrm>
            <a:off x="6642909" y="6324600"/>
            <a:ext cx="1591194" cy="493819"/>
          </a:xfrm>
          <a:prstGeom prst="rect">
            <a:avLst/>
          </a:prstGeom>
        </p:spPr>
      </p:pic>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4"/>
          <a:stretch>
            <a:fillRect/>
          </a:stretch>
        </p:blipFill>
        <p:spPr>
          <a:xfrm>
            <a:off x="7758575" y="0"/>
            <a:ext cx="847417" cy="8596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r>
              <a:rPr lang="en-US" b="1" i="1" dirty="0" smtClean="0">
                <a:solidFill>
                  <a:srgbClr val="7030A0"/>
                </a:solidFill>
              </a:rPr>
              <a:t>       </a:t>
            </a:r>
            <a:r>
              <a:rPr lang="en-US" b="1" dirty="0" smtClean="0">
                <a:solidFill>
                  <a:srgbClr val="FF0000"/>
                </a:solidFill>
              </a:rPr>
              <a:t>Sugar</a:t>
            </a:r>
          </a:p>
          <a:p>
            <a:pPr marL="571500" indent="-571500">
              <a:buAutoNum type="romanLcParenBoth"/>
            </a:pPr>
            <a:endParaRPr lang="en-US" dirty="0" smtClean="0"/>
          </a:p>
          <a:p>
            <a:pPr marL="571500" indent="-571500">
              <a:buAutoNum type="romanLcParenBoth"/>
            </a:pPr>
            <a:r>
              <a:rPr lang="en-US" dirty="0" smtClean="0"/>
              <a:t>Ribose</a:t>
            </a:r>
          </a:p>
          <a:p>
            <a:pPr marL="571500" indent="-571500">
              <a:buAutoNum type="romanLcParenBoth"/>
            </a:pPr>
            <a:r>
              <a:rPr lang="en-US" dirty="0" smtClean="0"/>
              <a:t>Deoxy ribose</a:t>
            </a:r>
          </a:p>
          <a:p>
            <a:pPr marL="571500" indent="-571500">
              <a:buAutoNum type="romanLcParenBoth"/>
            </a:pPr>
            <a:endParaRPr lang="en-US" dirty="0" smtClean="0"/>
          </a:p>
          <a:p>
            <a:pPr marL="571500" indent="-57150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4"/>
          <p:cNvPicPr>
            <a:picLocks noChangeAspect="1"/>
          </p:cNvPicPr>
          <p:nvPr/>
        </p:nvPicPr>
        <p:blipFill>
          <a:blip r:embed="rId2"/>
          <a:stretch>
            <a:fillRect/>
          </a:stretch>
        </p:blipFill>
        <p:spPr>
          <a:xfrm>
            <a:off x="6586330"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8177524" y="-99391"/>
            <a:ext cx="847417" cy="85961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05800" cy="5638800"/>
          </a:xfrm>
        </p:spPr>
        <p:txBody>
          <a:bodyPr>
            <a:normAutofit/>
          </a:bodyPr>
          <a:lstStyle/>
          <a:p>
            <a:pPr>
              <a:buNone/>
            </a:pPr>
            <a:r>
              <a:rPr lang="en-US" b="1" dirty="0" smtClean="0">
                <a:solidFill>
                  <a:srgbClr val="7030A0"/>
                </a:solidFill>
              </a:rPr>
              <a:t>Nucleoside</a:t>
            </a:r>
          </a:p>
          <a:p>
            <a:pPr>
              <a:buNone/>
            </a:pPr>
            <a:r>
              <a:rPr lang="en-US" dirty="0" smtClean="0"/>
              <a:t>Combination of nitrogenous base with a sugar is known as </a:t>
            </a:r>
            <a:r>
              <a:rPr lang="en-US" dirty="0" smtClean="0">
                <a:solidFill>
                  <a:srgbClr val="FF0000"/>
                </a:solidFill>
              </a:rPr>
              <a:t>Nucleoside</a:t>
            </a:r>
          </a:p>
          <a:p>
            <a:pPr>
              <a:buNone/>
            </a:pPr>
            <a:endParaRPr lang="en-US" dirty="0" smtClean="0"/>
          </a:p>
          <a:p>
            <a:pPr>
              <a:buNone/>
            </a:pPr>
            <a:endParaRPr lang="en-US" dirty="0" smtClean="0"/>
          </a:p>
          <a:p>
            <a:pPr>
              <a:buNone/>
            </a:pPr>
            <a:r>
              <a:rPr lang="en-US" dirty="0" smtClean="0"/>
              <a:t> Ribonucleoside ------ Ribose</a:t>
            </a:r>
          </a:p>
          <a:p>
            <a:pPr>
              <a:buNone/>
            </a:pPr>
            <a:r>
              <a:rPr lang="en-US" dirty="0" smtClean="0"/>
              <a:t>Deoxyribonucleoside ---------Deoxyribose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4"/>
          <p:cNvPicPr>
            <a:picLocks noChangeAspect="1"/>
          </p:cNvPicPr>
          <p:nvPr/>
        </p:nvPicPr>
        <p:blipFill>
          <a:blip r:embed="rId2"/>
          <a:stretch>
            <a:fillRect/>
          </a:stretch>
        </p:blipFill>
        <p:spPr>
          <a:xfrm>
            <a:off x="6563139"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Scaning\4TH ADD\4TH ADD 008.jpg"/>
          <p:cNvPicPr>
            <a:picLocks noGrp="1" noChangeAspect="1" noChangeArrowheads="1"/>
          </p:cNvPicPr>
          <p:nvPr>
            <p:ph idx="1"/>
          </p:nvPr>
        </p:nvPicPr>
        <p:blipFill>
          <a:blip r:embed="rId2"/>
          <a:srcRect/>
          <a:stretch>
            <a:fillRect/>
          </a:stretch>
        </p:blipFill>
        <p:spPr bwMode="auto">
          <a:xfrm>
            <a:off x="304800" y="228600"/>
            <a:ext cx="86106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pic>
        <p:nvPicPr>
          <p:cNvPr id="4" name="Picture 3"/>
          <p:cNvPicPr>
            <a:picLocks noChangeAspect="1"/>
          </p:cNvPicPr>
          <p:nvPr/>
        </p:nvPicPr>
        <p:blipFill>
          <a:blip r:embed="rId3"/>
          <a:stretch>
            <a:fillRect/>
          </a:stretch>
        </p:blipFill>
        <p:spPr>
          <a:xfrm>
            <a:off x="6642909" y="6364181"/>
            <a:ext cx="1591194" cy="493819"/>
          </a:xfrm>
          <a:prstGeom prst="rect">
            <a:avLst/>
          </a:prstGeom>
        </p:spPr>
      </p:pic>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4"/>
          <a:stretch>
            <a:fillRect/>
          </a:stretch>
        </p:blipFill>
        <p:spPr>
          <a:xfrm>
            <a:off x="7758575" y="0"/>
            <a:ext cx="847417" cy="85961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248400"/>
          </a:xfrm>
        </p:spPr>
        <p:txBody>
          <a:bodyPr>
            <a:normAutofit/>
          </a:bodyPr>
          <a:lstStyle/>
          <a:p>
            <a:pPr>
              <a:buNone/>
            </a:pPr>
            <a:endParaRPr lang="en-US" dirty="0" smtClean="0"/>
          </a:p>
          <a:p>
            <a:pPr marL="514350" indent="-514350">
              <a:buAutoNum type="arabicPeriod"/>
            </a:pPr>
            <a:r>
              <a:rPr lang="en-US" dirty="0" smtClean="0"/>
              <a:t>Adenine, Guanine and Cytosine can combine with ribose as well as deoxyribose</a:t>
            </a:r>
          </a:p>
          <a:p>
            <a:pPr marL="514350" indent="-514350">
              <a:buAutoNum type="arabicPeriod"/>
            </a:pPr>
            <a:r>
              <a:rPr lang="en-US" dirty="0" smtClean="0"/>
              <a:t>Uracil only combines with ribose</a:t>
            </a:r>
          </a:p>
          <a:p>
            <a:pPr>
              <a:buNone/>
            </a:pPr>
            <a:r>
              <a:rPr lang="en-US" dirty="0" smtClean="0"/>
              <a:t>3.  Thymine only combines with deoxyribose</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4"/>
          <p:cNvPicPr>
            <a:picLocks noChangeAspect="1"/>
          </p:cNvPicPr>
          <p:nvPr/>
        </p:nvPicPr>
        <p:blipFill>
          <a:blip r:embed="rId2"/>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a:bodyPr>
          <a:lstStyle/>
          <a:p>
            <a:pPr>
              <a:buNone/>
            </a:pPr>
            <a:r>
              <a:rPr lang="en-US" b="1" dirty="0" smtClean="0">
                <a:solidFill>
                  <a:srgbClr val="C00000"/>
                </a:solidFill>
              </a:rPr>
              <a:t>               DNA -Deoxyribo Nucleic  Acid</a:t>
            </a:r>
          </a:p>
          <a:p>
            <a:pPr>
              <a:buNone/>
            </a:pPr>
            <a:r>
              <a:rPr lang="en-US" dirty="0" smtClean="0"/>
              <a:t>       </a:t>
            </a:r>
          </a:p>
          <a:p>
            <a:pPr>
              <a:buNone/>
            </a:pPr>
            <a:r>
              <a:rPr lang="en-US" dirty="0" smtClean="0"/>
              <a:t>       It is a Polynucleotide having a thread like structure</a:t>
            </a:r>
          </a:p>
          <a:p>
            <a:pPr>
              <a:buNone/>
            </a:pPr>
            <a:r>
              <a:rPr lang="en-US" dirty="0" smtClean="0"/>
              <a:t>       Contains the genetic information that gives rise to chemical and physical properties of living organisms</a:t>
            </a:r>
          </a:p>
          <a:p>
            <a:pPr>
              <a:buNone/>
            </a:pPr>
            <a:r>
              <a:rPr lang="en-US" dirty="0" smtClean="0"/>
              <a:t>        DNA is responsible for </a:t>
            </a:r>
            <a:r>
              <a:rPr lang="en-US" dirty="0" smtClean="0">
                <a:solidFill>
                  <a:srgbClr val="0070C0"/>
                </a:solidFill>
              </a:rPr>
              <a:t>Heredity-</a:t>
            </a:r>
            <a:r>
              <a:rPr lang="en-US" dirty="0" smtClean="0"/>
              <a:t>----1944</a:t>
            </a:r>
          </a:p>
          <a:p>
            <a:pPr>
              <a:buNone/>
            </a:pPr>
            <a:endParaRPr lang="en-US" dirty="0" smtClean="0"/>
          </a:p>
          <a:p>
            <a:pPr>
              <a:buNone/>
            </a:pPr>
            <a:endParaRPr lang="en-US" b="1" i="1"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Picture 4"/>
          <p:cNvPicPr>
            <a:picLocks noChangeAspect="1"/>
          </p:cNvPicPr>
          <p:nvPr/>
        </p:nvPicPr>
        <p:blipFill>
          <a:blip r:embed="rId2"/>
          <a:stretch>
            <a:fillRect/>
          </a:stretch>
        </p:blipFill>
        <p:spPr>
          <a:xfrm>
            <a:off x="6824403" y="6358609"/>
            <a:ext cx="1591194" cy="39930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dirty="0" smtClean="0"/>
              <a:t> The size of DNA molecule show great variations </a:t>
            </a:r>
          </a:p>
          <a:p>
            <a:pPr>
              <a:buNone/>
            </a:pPr>
            <a:endParaRPr lang="en-US" dirty="0" smtClean="0"/>
          </a:p>
          <a:p>
            <a:pPr>
              <a:buNone/>
            </a:pPr>
            <a:r>
              <a:rPr lang="en-US" dirty="0" smtClean="0"/>
              <a:t>                                  </a:t>
            </a:r>
            <a:r>
              <a:rPr lang="en-US" b="1" dirty="0" smtClean="0">
                <a:solidFill>
                  <a:srgbClr val="FF0000"/>
                </a:solidFill>
              </a:rPr>
              <a:t>Size                      Base pairs  </a:t>
            </a:r>
          </a:p>
          <a:p>
            <a:pPr>
              <a:buNone/>
            </a:pPr>
            <a:endParaRPr lang="en-US" dirty="0" smtClean="0"/>
          </a:p>
          <a:p>
            <a:pPr>
              <a:buNone/>
            </a:pPr>
            <a:r>
              <a:rPr lang="en-US" dirty="0" smtClean="0"/>
              <a:t>Simian virus-40     1.7µm                     5243 </a:t>
            </a:r>
          </a:p>
          <a:p>
            <a:pPr>
              <a:buNone/>
            </a:pPr>
            <a:r>
              <a:rPr lang="en-US" dirty="0" smtClean="0"/>
              <a:t> E.coli                       1.7mm                   4639221</a:t>
            </a:r>
          </a:p>
          <a:p>
            <a:pPr>
              <a:buNone/>
            </a:pPr>
            <a:r>
              <a:rPr lang="en-US" dirty="0" smtClean="0"/>
              <a:t> Human                   2 m                          3.2x10</a:t>
            </a:r>
            <a:r>
              <a:rPr lang="en-US" baseline="30000" dirty="0" smtClean="0"/>
              <a:t>9</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p:cNvPicPr>
            <a:picLocks noChangeAspect="1"/>
          </p:cNvPicPr>
          <p:nvPr/>
        </p:nvPicPr>
        <p:blipFill>
          <a:blip r:embed="rId2"/>
          <a:stretch>
            <a:fillRect/>
          </a:stretch>
        </p:blipFill>
        <p:spPr>
          <a:xfrm>
            <a:off x="6553200"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82000" cy="5516563"/>
          </a:xfrm>
        </p:spPr>
        <p:txBody>
          <a:bodyPr/>
          <a:lstStyle/>
          <a:p>
            <a:pPr>
              <a:buNone/>
            </a:pPr>
            <a:r>
              <a:rPr lang="en-US" b="1" dirty="0" smtClean="0">
                <a:solidFill>
                  <a:srgbClr val="002060"/>
                </a:solidFill>
              </a:rPr>
              <a:t>Composition </a:t>
            </a:r>
          </a:p>
          <a:p>
            <a:pPr marL="514350" indent="-514350">
              <a:buAutoNum type="arabicPeriod"/>
            </a:pPr>
            <a:r>
              <a:rPr lang="en-US" dirty="0" smtClean="0"/>
              <a:t>Nitrogenous bases</a:t>
            </a:r>
          </a:p>
          <a:p>
            <a:pPr marL="514350" indent="-514350">
              <a:buNone/>
            </a:pPr>
            <a:r>
              <a:rPr lang="en-US" dirty="0" smtClean="0"/>
              <a:t>     Purines -         Adenine and Guanine</a:t>
            </a:r>
          </a:p>
          <a:p>
            <a:pPr marL="514350" indent="-514350">
              <a:buNone/>
            </a:pPr>
            <a:r>
              <a:rPr lang="en-US" dirty="0" smtClean="0"/>
              <a:t>     Pyrimidines – Cytosine and Thymine</a:t>
            </a:r>
          </a:p>
          <a:p>
            <a:pPr marL="514350" indent="-514350">
              <a:buNone/>
            </a:pPr>
            <a:endParaRPr lang="en-US" dirty="0" smtClean="0"/>
          </a:p>
          <a:p>
            <a:pPr marL="514350" indent="-514350">
              <a:buNone/>
            </a:pPr>
            <a:r>
              <a:rPr lang="en-US" dirty="0" smtClean="0"/>
              <a:t>2. Deoxy ribose sugar</a:t>
            </a:r>
          </a:p>
          <a:p>
            <a:pPr marL="514350" indent="-514350">
              <a:buNone/>
            </a:pPr>
            <a:r>
              <a:rPr lang="en-US" dirty="0" smtClean="0"/>
              <a:t>3. Phosphoric acid</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5" name="Picture 4"/>
          <p:cNvPicPr>
            <a:picLocks noChangeAspect="1"/>
          </p:cNvPicPr>
          <p:nvPr/>
        </p:nvPicPr>
        <p:blipFill>
          <a:blip r:embed="rId2"/>
          <a:stretch>
            <a:fillRect/>
          </a:stretch>
        </p:blipFill>
        <p:spPr>
          <a:xfrm>
            <a:off x="6553200"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534400" cy="5791200"/>
          </a:xfrm>
        </p:spPr>
        <p:txBody>
          <a:bodyPr>
            <a:normAutofit/>
          </a:bodyPr>
          <a:lstStyle/>
          <a:p>
            <a:pPr>
              <a:buNone/>
            </a:pPr>
            <a:r>
              <a:rPr lang="en-US" b="1" dirty="0" smtClean="0">
                <a:solidFill>
                  <a:srgbClr val="002060"/>
                </a:solidFill>
              </a:rPr>
              <a:t>Linkage</a:t>
            </a:r>
          </a:p>
          <a:p>
            <a:pPr>
              <a:buNone/>
            </a:pPr>
            <a:endParaRPr lang="en-US" dirty="0" smtClean="0"/>
          </a:p>
          <a:p>
            <a:pPr>
              <a:buNone/>
            </a:pPr>
            <a:r>
              <a:rPr lang="en-US" dirty="0" smtClean="0"/>
              <a:t>Nucleotides are linked to each other by     </a:t>
            </a:r>
            <a:r>
              <a:rPr lang="en-US" dirty="0" err="1" smtClean="0">
                <a:solidFill>
                  <a:srgbClr val="FF0000"/>
                </a:solidFill>
              </a:rPr>
              <a:t>Phospho</a:t>
            </a:r>
            <a:r>
              <a:rPr lang="en-US" dirty="0" smtClean="0">
                <a:solidFill>
                  <a:srgbClr val="FF0000"/>
                </a:solidFill>
              </a:rPr>
              <a:t> </a:t>
            </a:r>
            <a:r>
              <a:rPr lang="en-US" dirty="0" err="1" smtClean="0">
                <a:solidFill>
                  <a:srgbClr val="FF0000"/>
                </a:solidFill>
              </a:rPr>
              <a:t>diester</a:t>
            </a:r>
            <a:r>
              <a:rPr lang="en-US" dirty="0" smtClean="0">
                <a:solidFill>
                  <a:srgbClr val="FF0000"/>
                </a:solidFill>
              </a:rPr>
              <a:t> </a:t>
            </a:r>
            <a:r>
              <a:rPr lang="en-US" dirty="0" smtClean="0"/>
              <a:t>bond between two sugars</a:t>
            </a:r>
          </a:p>
          <a:p>
            <a:pPr>
              <a:buNone/>
            </a:pPr>
            <a:r>
              <a:rPr lang="en-US" dirty="0" smtClean="0"/>
              <a:t> C</a:t>
            </a:r>
            <a:r>
              <a:rPr lang="en-US" baseline="-25000" dirty="0" smtClean="0"/>
              <a:t>3</a:t>
            </a:r>
            <a:r>
              <a:rPr lang="en-US" dirty="0" smtClean="0"/>
              <a:t> of one and C</a:t>
            </a:r>
            <a:r>
              <a:rPr lang="en-US" baseline="-25000" dirty="0" smtClean="0"/>
              <a:t>5</a:t>
            </a:r>
            <a:r>
              <a:rPr lang="en-US" dirty="0" smtClean="0"/>
              <a:t> of other</a:t>
            </a:r>
          </a:p>
          <a:p>
            <a:pPr>
              <a:buNone/>
            </a:pPr>
            <a:endParaRPr lang="en-US" baseline="-25000" dirty="0" smtClean="0"/>
          </a:p>
          <a:p>
            <a:pPr>
              <a:buNone/>
            </a:pPr>
            <a:r>
              <a:rPr lang="en-US" baseline="-25000" dirty="0" smtClean="0"/>
              <a:t> </a:t>
            </a:r>
            <a:r>
              <a:rPr lang="en-US" dirty="0" smtClean="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5" name="Picture 4"/>
          <p:cNvPicPr>
            <a:picLocks noChangeAspect="1"/>
          </p:cNvPicPr>
          <p:nvPr/>
        </p:nvPicPr>
        <p:blipFill>
          <a:blip r:embed="rId2"/>
          <a:stretch>
            <a:fillRect/>
          </a:stretch>
        </p:blipFill>
        <p:spPr>
          <a:xfrm>
            <a:off x="6553200"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99570"/>
            <a:ext cx="9150626" cy="23943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89453" y="2299570"/>
            <a:ext cx="9144000" cy="2695576"/>
          </a:xfrm>
        </p:spPr>
        <p:txBody>
          <a:bodyPr rtlCol="0">
            <a:noAutofit/>
          </a:bodyPr>
          <a:lstStyle/>
          <a:p>
            <a:r>
              <a:rPr lang="en-US" sz="2400" dirty="0" smtClean="0">
                <a:solidFill>
                  <a:schemeClr val="bg1"/>
                </a:solidFill>
              </a:rPr>
              <a:t/>
            </a:r>
            <a:br>
              <a:rPr lang="en-US" sz="2400" dirty="0" smtClean="0">
                <a:solidFill>
                  <a:schemeClr val="bg1"/>
                </a:solidFill>
              </a:rPr>
            </a:br>
            <a:r>
              <a:rPr lang="en-US" sz="2800" dirty="0" smtClean="0">
                <a:solidFill>
                  <a:schemeClr val="bg1"/>
                </a:solidFill>
              </a:rPr>
              <a:t> 1</a:t>
            </a:r>
            <a:r>
              <a:rPr lang="en-US" sz="2800" baseline="30000" dirty="0" smtClean="0">
                <a:solidFill>
                  <a:schemeClr val="bg1"/>
                </a:solidFill>
              </a:rPr>
              <a:t>st</a:t>
            </a:r>
            <a:r>
              <a:rPr lang="en-US" sz="2800" dirty="0" smtClean="0">
                <a:solidFill>
                  <a:schemeClr val="bg1"/>
                </a:solidFill>
              </a:rPr>
              <a:t> Year MBBS</a:t>
            </a:r>
            <a:br>
              <a:rPr lang="en-US" sz="2800" dirty="0" smtClean="0">
                <a:solidFill>
                  <a:schemeClr val="bg1"/>
                </a:solidFill>
              </a:rPr>
            </a:br>
            <a:r>
              <a:rPr lang="en-US" sz="2800" dirty="0" smtClean="0">
                <a:solidFill>
                  <a:schemeClr val="bg1"/>
                </a:solidFill>
              </a:rPr>
              <a:t>Foundation  Module </a:t>
            </a:r>
            <a:br>
              <a:rPr lang="en-US" sz="2800" dirty="0" smtClean="0">
                <a:solidFill>
                  <a:schemeClr val="bg1"/>
                </a:solidFill>
              </a:rPr>
            </a:br>
            <a:r>
              <a:rPr lang="en-US" sz="2800" dirty="0" smtClean="0">
                <a:solidFill>
                  <a:schemeClr val="bg1"/>
                </a:solidFill>
              </a:rPr>
              <a:t>Large Group Interactive Session (LGIS)</a:t>
            </a:r>
            <a:br>
              <a:rPr lang="en-US" sz="2800" dirty="0" smtClean="0">
                <a:solidFill>
                  <a:schemeClr val="bg1"/>
                </a:solidFill>
              </a:rPr>
            </a:br>
            <a:r>
              <a:rPr lang="en-US" sz="2800" dirty="0" smtClean="0">
                <a:solidFill>
                  <a:schemeClr val="bg1"/>
                </a:solidFill>
              </a:rPr>
              <a:t>Chemistary of Nucleic Acid I</a:t>
            </a:r>
            <a:r>
              <a:rPr lang="en-US" sz="2800" dirty="0">
                <a:solidFill>
                  <a:schemeClr val="bg1"/>
                </a:solidFill>
              </a:rPr>
              <a:t/>
            </a:r>
            <a:br>
              <a:rPr lang="en-US" sz="2800" dirty="0">
                <a:solidFill>
                  <a:schemeClr val="bg1"/>
                </a:solidFill>
              </a:rPr>
            </a:br>
            <a:r>
              <a:rPr lang="en-US" sz="2800" dirty="0">
                <a:solidFill>
                  <a:schemeClr val="bg1"/>
                </a:solidFill>
              </a:rPr>
              <a:t/>
            </a:r>
            <a:br>
              <a:rPr lang="en-US" sz="2800" dirty="0">
                <a:solidFill>
                  <a:schemeClr val="bg1"/>
                </a:solidFill>
              </a:rPr>
            </a:br>
            <a:r>
              <a:rPr lang="en-US" sz="3200" b="1" dirty="0" smtClean="0">
                <a:solidFill>
                  <a:schemeClr val="accent4">
                    <a:lumMod val="75000"/>
                  </a:schemeClr>
                </a:solidFill>
              </a:rPr>
              <a:t> </a:t>
            </a:r>
            <a:endParaRPr lang="en-US" sz="3200" b="1" dirty="0">
              <a:solidFill>
                <a:schemeClr val="accent4">
                  <a:lumMod val="75000"/>
                </a:schemeClr>
              </a:solidFill>
            </a:endParaRPr>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872948" y="1071323"/>
            <a:ext cx="1219199" cy="1228247"/>
          </a:xfrm>
          <a:prstGeom prst="rect">
            <a:avLst/>
          </a:prstGeom>
          <a:noFill/>
          <a:ln w="9525">
            <a:noFill/>
            <a:miter lim="800000"/>
            <a:headEnd/>
            <a:tailEnd/>
          </a:ln>
        </p:spPr>
      </p:pic>
      <p:sp>
        <p:nvSpPr>
          <p:cNvPr id="2" name="TextBox 1"/>
          <p:cNvSpPr txBox="1"/>
          <p:nvPr/>
        </p:nvSpPr>
        <p:spPr>
          <a:xfrm>
            <a:off x="155713" y="6006805"/>
            <a:ext cx="3733800" cy="646331"/>
          </a:xfrm>
          <a:prstGeom prst="rect">
            <a:avLst/>
          </a:prstGeom>
          <a:noFill/>
        </p:spPr>
        <p:txBody>
          <a:bodyPr wrap="square" rtlCol="0">
            <a:spAutoFit/>
          </a:bodyPr>
          <a:lstStyle/>
          <a:p>
            <a:r>
              <a:rPr lang="en-US" dirty="0" smtClean="0">
                <a:solidFill>
                  <a:schemeClr val="accent4">
                    <a:lumMod val="75000"/>
                  </a:schemeClr>
                </a:solidFill>
              </a:rPr>
              <a:t>Dr. </a:t>
            </a:r>
            <a:r>
              <a:rPr lang="en-US" dirty="0" err="1" smtClean="0">
                <a:solidFill>
                  <a:schemeClr val="accent4">
                    <a:lumMod val="75000"/>
                  </a:schemeClr>
                </a:solidFill>
              </a:rPr>
              <a:t>Uzma</a:t>
            </a:r>
            <a:r>
              <a:rPr lang="en-US" dirty="0" smtClean="0">
                <a:solidFill>
                  <a:schemeClr val="accent4">
                    <a:lumMod val="75000"/>
                  </a:schemeClr>
                </a:solidFill>
              </a:rPr>
              <a:t> Zafar</a:t>
            </a:r>
          </a:p>
          <a:p>
            <a:r>
              <a:rPr lang="en-US" dirty="0" smtClean="0">
                <a:solidFill>
                  <a:schemeClr val="accent4">
                    <a:lumMod val="75000"/>
                  </a:schemeClr>
                </a:solidFill>
              </a:rPr>
              <a:t>Biochemistry Department </a:t>
            </a:r>
            <a:endParaRPr lang="en-US" dirty="0">
              <a:solidFill>
                <a:schemeClr val="accent4">
                  <a:lumMod val="75000"/>
                </a:schemeClr>
              </a:solidFill>
            </a:endParaRPr>
          </a:p>
        </p:txBody>
      </p:sp>
      <p:sp>
        <p:nvSpPr>
          <p:cNvPr id="4" name="TextBox 3"/>
          <p:cNvSpPr txBox="1"/>
          <p:nvPr/>
        </p:nvSpPr>
        <p:spPr>
          <a:xfrm>
            <a:off x="5835926" y="6006806"/>
            <a:ext cx="3314700" cy="369332"/>
          </a:xfrm>
          <a:prstGeom prst="rect">
            <a:avLst/>
          </a:prstGeom>
          <a:noFill/>
        </p:spPr>
        <p:txBody>
          <a:bodyPr wrap="square" rtlCol="0">
            <a:spAutoFit/>
          </a:bodyPr>
          <a:lstStyle/>
          <a:p>
            <a:r>
              <a:rPr lang="en-US" dirty="0" smtClean="0">
                <a:solidFill>
                  <a:schemeClr val="accent4">
                    <a:lumMod val="75000"/>
                  </a:schemeClr>
                </a:solidFill>
              </a:rPr>
              <a:t>Date :00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Rectangle 7"/>
          <p:cNvSpPr/>
          <p:nvPr/>
        </p:nvSpPr>
        <p:spPr>
          <a:xfrm>
            <a:off x="0" y="0"/>
            <a:ext cx="9144000" cy="381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6662" y="5834"/>
            <a:ext cx="3810000" cy="369332"/>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pic>
        <p:nvPicPr>
          <p:cNvPr id="11" name="Picture 10"/>
          <p:cNvPicPr>
            <a:picLocks noChangeAspect="1"/>
          </p:cNvPicPr>
          <p:nvPr/>
        </p:nvPicPr>
        <p:blipFill>
          <a:blip r:embed="rId3"/>
          <a:stretch>
            <a:fillRect/>
          </a:stretch>
        </p:blipFill>
        <p:spPr>
          <a:xfrm>
            <a:off x="8218778" y="-119270"/>
            <a:ext cx="769261" cy="776992"/>
          </a:xfrm>
          <a:prstGeom prst="rect">
            <a:avLst/>
          </a:prstGeom>
        </p:spPr>
      </p:pic>
      <p:pic>
        <p:nvPicPr>
          <p:cNvPr id="12" name="Picture 11"/>
          <p:cNvPicPr>
            <a:picLocks noChangeAspect="1"/>
          </p:cNvPicPr>
          <p:nvPr/>
        </p:nvPicPr>
        <p:blipFill>
          <a:blip r:embed="rId4"/>
          <a:stretch>
            <a:fillRect/>
          </a:stretch>
        </p:blipFill>
        <p:spPr>
          <a:xfrm>
            <a:off x="3268570" y="5791200"/>
            <a:ext cx="2185314" cy="1016433"/>
          </a:xfrm>
          <a:prstGeom prst="rect">
            <a:avLst/>
          </a:prstGeom>
        </p:spPr>
      </p:pic>
    </p:spTree>
    <p:extLst>
      <p:ext uri="{BB962C8B-B14F-4D97-AF65-F5344CB8AC3E}">
        <p14:creationId xmlns:p14="http://schemas.microsoft.com/office/powerpoint/2010/main" val="215165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b="1" dirty="0" smtClean="0">
                <a:solidFill>
                  <a:srgbClr val="002060"/>
                </a:solidFill>
              </a:rPr>
              <a:t>Shape of DNA molecule</a:t>
            </a:r>
            <a:endParaRPr lang="en-US" b="1" baseline="-25000" dirty="0" smtClean="0">
              <a:solidFill>
                <a:srgbClr val="002060"/>
              </a:solidFill>
            </a:endParaRPr>
          </a:p>
          <a:p>
            <a:pPr>
              <a:buNone/>
            </a:pPr>
            <a:r>
              <a:rPr lang="en-US" b="1" i="1" baseline="-25000" dirty="0" smtClean="0"/>
              <a:t> </a:t>
            </a:r>
            <a:r>
              <a:rPr lang="en-US" b="1" i="1" dirty="0" smtClean="0"/>
              <a:t>  </a:t>
            </a:r>
          </a:p>
          <a:p>
            <a:pPr>
              <a:buNone/>
            </a:pPr>
            <a:r>
              <a:rPr lang="en-US" dirty="0" smtClean="0"/>
              <a:t>It is present in form of a </a:t>
            </a:r>
            <a:r>
              <a:rPr lang="en-US" dirty="0" smtClean="0">
                <a:solidFill>
                  <a:srgbClr val="0070C0"/>
                </a:solidFill>
              </a:rPr>
              <a:t>Double helix </a:t>
            </a:r>
            <a:r>
              <a:rPr lang="en-US" dirty="0" smtClean="0"/>
              <a:t>–</a:t>
            </a:r>
          </a:p>
          <a:p>
            <a:pPr>
              <a:buNone/>
            </a:pPr>
            <a:r>
              <a:rPr lang="en-US" dirty="0" smtClean="0"/>
              <a:t>                                         Watson and Crick  1953 </a:t>
            </a:r>
          </a:p>
          <a:p>
            <a:pPr>
              <a:buNone/>
            </a:pPr>
            <a:r>
              <a:rPr lang="en-US" dirty="0" smtClean="0"/>
              <a:t>   Also known as </a:t>
            </a:r>
            <a:r>
              <a:rPr lang="en-US" dirty="0" smtClean="0">
                <a:solidFill>
                  <a:srgbClr val="0070C0"/>
                </a:solidFill>
              </a:rPr>
              <a:t>coil of life </a:t>
            </a:r>
          </a:p>
          <a:p>
            <a:pPr>
              <a:buNone/>
            </a:pPr>
            <a:r>
              <a:rPr lang="en-US" dirty="0" smtClean="0"/>
              <a:t>   It is a </a:t>
            </a:r>
            <a:r>
              <a:rPr lang="en-US" dirty="0" smtClean="0">
                <a:solidFill>
                  <a:srgbClr val="0070C0"/>
                </a:solidFill>
              </a:rPr>
              <a:t>spiral stair case </a:t>
            </a:r>
            <a:r>
              <a:rPr lang="en-US" dirty="0" smtClean="0"/>
              <a:t>wound around a cylindrical axis </a:t>
            </a:r>
          </a:p>
          <a:p>
            <a:pPr>
              <a:buNone/>
            </a:pPr>
            <a:r>
              <a:rPr lang="en-US" dirty="0" smtClean="0"/>
              <a:t>The </a:t>
            </a:r>
            <a:r>
              <a:rPr lang="en-US" dirty="0" smtClean="0">
                <a:solidFill>
                  <a:srgbClr val="0070C0"/>
                </a:solidFill>
              </a:rPr>
              <a:t>bases</a:t>
            </a:r>
            <a:r>
              <a:rPr lang="en-US" dirty="0" smtClean="0"/>
              <a:t> are on </a:t>
            </a:r>
            <a:r>
              <a:rPr lang="en-US" dirty="0" smtClean="0">
                <a:solidFill>
                  <a:srgbClr val="0070C0"/>
                </a:solidFill>
              </a:rPr>
              <a:t>inside</a:t>
            </a:r>
            <a:r>
              <a:rPr lang="en-US" dirty="0" smtClean="0"/>
              <a:t> of the helix and </a:t>
            </a:r>
            <a:r>
              <a:rPr lang="en-US" dirty="0" err="1" smtClean="0"/>
              <a:t>deoxy</a:t>
            </a:r>
            <a:r>
              <a:rPr lang="en-US" dirty="0" smtClean="0"/>
              <a:t> ribose and phosphates on the out side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Picture 4"/>
          <p:cNvPicPr>
            <a:picLocks noChangeAspect="1"/>
          </p:cNvPicPr>
          <p:nvPr/>
        </p:nvPicPr>
        <p:blipFill>
          <a:blip r:embed="rId2"/>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562600"/>
          </a:xfrm>
        </p:spPr>
        <p:txBody>
          <a:bodyPr/>
          <a:lstStyle/>
          <a:p>
            <a:pPr>
              <a:buNone/>
            </a:pPr>
            <a:endParaRPr lang="en-US" dirty="0" smtClean="0"/>
          </a:p>
          <a:p>
            <a:pPr>
              <a:buNone/>
            </a:pPr>
            <a:r>
              <a:rPr lang="en-US" dirty="0" smtClean="0"/>
              <a:t> 2 strands of DNA are </a:t>
            </a:r>
            <a:r>
              <a:rPr lang="en-US" dirty="0" smtClean="0">
                <a:solidFill>
                  <a:srgbClr val="0070C0"/>
                </a:solidFill>
              </a:rPr>
              <a:t>wound on each other </a:t>
            </a:r>
            <a:r>
              <a:rPr lang="en-US" dirty="0" smtClean="0"/>
              <a:t>to form a double helix</a:t>
            </a:r>
          </a:p>
          <a:p>
            <a:pPr>
              <a:buNone/>
            </a:pPr>
            <a:r>
              <a:rPr lang="en-US" dirty="0" smtClean="0"/>
              <a:t> The bases are separated by </a:t>
            </a:r>
            <a:r>
              <a:rPr lang="en-US" dirty="0" smtClean="0">
                <a:solidFill>
                  <a:srgbClr val="0070C0"/>
                </a:solidFill>
              </a:rPr>
              <a:t>0.34 nm </a:t>
            </a:r>
          </a:p>
          <a:p>
            <a:pPr>
              <a:buNone/>
            </a:pPr>
            <a:r>
              <a:rPr lang="en-US" dirty="0" smtClean="0"/>
              <a:t> Each base is rotated </a:t>
            </a:r>
            <a:r>
              <a:rPr lang="en-US" dirty="0" smtClean="0">
                <a:solidFill>
                  <a:srgbClr val="0070C0"/>
                </a:solidFill>
              </a:rPr>
              <a:t>36</a:t>
            </a:r>
            <a:r>
              <a:rPr lang="en-US" baseline="30000" dirty="0" smtClean="0">
                <a:solidFill>
                  <a:srgbClr val="0070C0"/>
                </a:solidFill>
              </a:rPr>
              <a:t>o</a:t>
            </a:r>
            <a:r>
              <a:rPr lang="en-US" dirty="0" smtClean="0">
                <a:solidFill>
                  <a:srgbClr val="0070C0"/>
                </a:solidFill>
              </a:rPr>
              <a:t> </a:t>
            </a:r>
            <a:r>
              <a:rPr lang="en-US" dirty="0" smtClean="0"/>
              <a:t>in relation to the previous base.</a:t>
            </a:r>
            <a:endParaRPr lang="en-US" baseline="30000" dirty="0" smtClean="0"/>
          </a:p>
          <a:p>
            <a:pPr>
              <a:buNone/>
            </a:pPr>
            <a:r>
              <a:rPr lang="en-US" baseline="30000" dirty="0" smtClean="0"/>
              <a:t> </a:t>
            </a:r>
            <a:r>
              <a:rPr lang="en-US" dirty="0" smtClean="0"/>
              <a:t> The helical structure repeats at intervals of </a:t>
            </a:r>
            <a:r>
              <a:rPr lang="en-US" dirty="0" smtClean="0">
                <a:solidFill>
                  <a:srgbClr val="0070C0"/>
                </a:solidFill>
              </a:rPr>
              <a:t>3.4 nm  </a:t>
            </a:r>
            <a:r>
              <a:rPr lang="en-US" dirty="0" smtClean="0"/>
              <a:t>and there are </a:t>
            </a:r>
            <a:r>
              <a:rPr lang="en-US" dirty="0" smtClean="0">
                <a:solidFill>
                  <a:srgbClr val="0070C0"/>
                </a:solidFill>
              </a:rPr>
              <a:t>10 base pairs </a:t>
            </a:r>
            <a:r>
              <a:rPr lang="en-US" dirty="0" smtClean="0"/>
              <a:t>in each completed helix.</a:t>
            </a:r>
          </a:p>
          <a:p>
            <a:pPr>
              <a:buNone/>
            </a:pPr>
            <a:r>
              <a:rPr lang="en-US" dirty="0" smtClean="0"/>
              <a:t> The helix is </a:t>
            </a:r>
            <a:r>
              <a:rPr lang="en-US" dirty="0" smtClean="0">
                <a:solidFill>
                  <a:srgbClr val="0070C0"/>
                </a:solidFill>
              </a:rPr>
              <a:t>2 nm </a:t>
            </a:r>
            <a:r>
              <a:rPr lang="en-US" dirty="0" smtClean="0"/>
              <a:t>in diameter.</a:t>
            </a:r>
          </a:p>
          <a:p>
            <a:pPr>
              <a:buFontTx/>
              <a:buChar char="-"/>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5" name="Picture 4"/>
          <p:cNvPicPr>
            <a:picLocks noChangeAspect="1"/>
          </p:cNvPicPr>
          <p:nvPr/>
        </p:nvPicPr>
        <p:blipFill>
          <a:blip r:embed="rId2"/>
          <a:stretch>
            <a:fillRect/>
          </a:stretch>
        </p:blipFill>
        <p:spPr>
          <a:xfrm>
            <a:off x="6539948"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75350"/>
          </a:xfrm>
        </p:spPr>
        <p:txBody>
          <a:bodyPr>
            <a:normAutofit/>
          </a:bodyPr>
          <a:lstStyle/>
          <a:p>
            <a:pPr>
              <a:buNone/>
            </a:pPr>
            <a:r>
              <a:rPr lang="en-US" dirty="0" smtClean="0"/>
              <a:t> </a:t>
            </a:r>
            <a:r>
              <a:rPr lang="en-US" b="1" dirty="0" smtClean="0">
                <a:solidFill>
                  <a:srgbClr val="FF0000"/>
                </a:solidFill>
              </a:rPr>
              <a:t>Grooves</a:t>
            </a:r>
            <a:r>
              <a:rPr lang="en-US" dirty="0" smtClean="0">
                <a:solidFill>
                  <a:srgbClr val="FF0000"/>
                </a:solidFill>
              </a:rPr>
              <a:t> </a:t>
            </a:r>
          </a:p>
          <a:p>
            <a:pPr>
              <a:buNone/>
            </a:pPr>
            <a:r>
              <a:rPr lang="en-US" dirty="0" smtClean="0"/>
              <a:t>The molecule shows a </a:t>
            </a:r>
            <a:r>
              <a:rPr lang="en-US" dirty="0" smtClean="0">
                <a:solidFill>
                  <a:srgbClr val="0070C0"/>
                </a:solidFill>
              </a:rPr>
              <a:t>minor</a:t>
            </a:r>
            <a:r>
              <a:rPr lang="en-US" dirty="0" smtClean="0"/>
              <a:t> and a </a:t>
            </a:r>
            <a:r>
              <a:rPr lang="en-US" dirty="0" smtClean="0">
                <a:solidFill>
                  <a:srgbClr val="0070C0"/>
                </a:solidFill>
              </a:rPr>
              <a:t>major groove </a:t>
            </a:r>
          </a:p>
          <a:p>
            <a:pPr>
              <a:buNone/>
            </a:pPr>
            <a:r>
              <a:rPr lang="en-US" dirty="0" smtClean="0"/>
              <a:t>These grooves wind along the DNA molecule parallel to the </a:t>
            </a:r>
            <a:r>
              <a:rPr lang="en-US" dirty="0" err="1" smtClean="0"/>
              <a:t>phospho</a:t>
            </a:r>
            <a:r>
              <a:rPr lang="en-US" dirty="0" smtClean="0"/>
              <a:t> </a:t>
            </a:r>
            <a:r>
              <a:rPr lang="en-US" dirty="0" err="1" smtClean="0"/>
              <a:t>diester</a:t>
            </a:r>
            <a:r>
              <a:rPr lang="en-US" dirty="0" smtClean="0"/>
              <a:t> backbones </a:t>
            </a:r>
          </a:p>
          <a:p>
            <a:pPr>
              <a:buNone/>
            </a:pPr>
            <a:r>
              <a:rPr lang="en-US" dirty="0" smtClean="0"/>
              <a:t>These grooves serve to </a:t>
            </a:r>
            <a:r>
              <a:rPr lang="en-US" dirty="0" smtClean="0">
                <a:solidFill>
                  <a:srgbClr val="0070C0"/>
                </a:solidFill>
              </a:rPr>
              <a:t>accommodate proteins </a:t>
            </a:r>
            <a:r>
              <a:rPr lang="en-US" dirty="0" smtClean="0"/>
              <a:t>which bind with specific nucleotide sequences without disturbing the basic pairing of the double helical DNA molecule </a:t>
            </a:r>
          </a:p>
          <a:p>
            <a:pPr>
              <a:buNone/>
            </a:pPr>
            <a:r>
              <a:rPr lang="en-US" dirty="0" smtClean="0"/>
              <a:t>These proteins are concerned with expression of </a:t>
            </a:r>
            <a:r>
              <a:rPr lang="en-US" dirty="0" smtClean="0">
                <a:solidFill>
                  <a:srgbClr val="0070C0"/>
                </a:solidFill>
              </a:rPr>
              <a:t>specific genes</a:t>
            </a:r>
          </a:p>
          <a:p>
            <a:pPr>
              <a:buNone/>
            </a:pPr>
            <a:r>
              <a:rPr lang="en-US" dirty="0" smtClean="0"/>
              <a:t>The bases are inclined </a:t>
            </a:r>
            <a:r>
              <a:rPr lang="en-US" dirty="0" smtClean="0">
                <a:solidFill>
                  <a:srgbClr val="0070C0"/>
                </a:solidFill>
              </a:rPr>
              <a:t>20</a:t>
            </a:r>
            <a:r>
              <a:rPr lang="en-US" baseline="30000" dirty="0" smtClean="0">
                <a:solidFill>
                  <a:srgbClr val="0070C0"/>
                </a:solidFill>
              </a:rPr>
              <a:t>o</a:t>
            </a:r>
            <a:r>
              <a:rPr lang="en-US" dirty="0" smtClean="0"/>
              <a:t> from horizontal plane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Picture 4"/>
          <p:cNvPicPr>
            <a:picLocks noChangeAspect="1"/>
          </p:cNvPicPr>
          <p:nvPr/>
        </p:nvPicPr>
        <p:blipFill>
          <a:blip r:embed="rId2"/>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Scaning\4TH ADD\4TH ADD 001.jpg"/>
          <p:cNvPicPr>
            <a:picLocks noGrp="1" noChangeAspect="1" noChangeArrowheads="1"/>
          </p:cNvPicPr>
          <p:nvPr>
            <p:ph idx="1"/>
          </p:nvPr>
        </p:nvPicPr>
        <p:blipFill>
          <a:blip r:embed="rId2"/>
          <a:srcRect/>
          <a:stretch>
            <a:fillRect/>
          </a:stretch>
        </p:blipFill>
        <p:spPr bwMode="auto">
          <a:xfrm>
            <a:off x="1143000" y="76200"/>
            <a:ext cx="6781800" cy="63246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pic>
        <p:nvPicPr>
          <p:cNvPr id="5" name="Picture 4"/>
          <p:cNvPicPr>
            <a:picLocks noChangeAspect="1"/>
          </p:cNvPicPr>
          <p:nvPr/>
        </p:nvPicPr>
        <p:blipFill>
          <a:blip r:embed="rId3"/>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4"/>
          <a:stretch>
            <a:fillRect/>
          </a:stretch>
        </p:blipFill>
        <p:spPr>
          <a:xfrm>
            <a:off x="7758575" y="0"/>
            <a:ext cx="847417" cy="85961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5562600"/>
          </a:xfrm>
        </p:spPr>
        <p:txBody>
          <a:bodyPr>
            <a:normAutofit/>
          </a:bodyPr>
          <a:lstStyle/>
          <a:p>
            <a:pPr>
              <a:buNone/>
            </a:pPr>
            <a:r>
              <a:rPr lang="en-US" dirty="0" smtClean="0"/>
              <a:t>The two strands of DNA are </a:t>
            </a:r>
            <a:r>
              <a:rPr lang="en-US" dirty="0" smtClean="0">
                <a:solidFill>
                  <a:srgbClr val="0070C0"/>
                </a:solidFill>
              </a:rPr>
              <a:t>anti parallel </a:t>
            </a:r>
            <a:r>
              <a:rPr lang="en-US" dirty="0" smtClean="0"/>
              <a:t>to each other.</a:t>
            </a:r>
          </a:p>
          <a:p>
            <a:pPr>
              <a:buNone/>
            </a:pPr>
            <a:r>
              <a:rPr lang="en-US" dirty="0" smtClean="0"/>
              <a:t>Two strands are joined to each other by </a:t>
            </a:r>
            <a:r>
              <a:rPr lang="en-US" dirty="0" smtClean="0">
                <a:solidFill>
                  <a:srgbClr val="0070C0"/>
                </a:solidFill>
              </a:rPr>
              <a:t>H-bonds </a:t>
            </a:r>
            <a:r>
              <a:rPr lang="en-US" dirty="0" smtClean="0"/>
              <a:t>which are formed between nitrogenous bases.</a:t>
            </a:r>
          </a:p>
          <a:p>
            <a:pPr>
              <a:buNone/>
            </a:pPr>
            <a:r>
              <a:rPr lang="en-US" dirty="0" smtClean="0"/>
              <a:t>Sequence of bases represents </a:t>
            </a:r>
            <a:r>
              <a:rPr lang="en-US" dirty="0" smtClean="0">
                <a:solidFill>
                  <a:srgbClr val="0070C0"/>
                </a:solidFill>
              </a:rPr>
              <a:t>Primary structure </a:t>
            </a:r>
            <a:r>
              <a:rPr lang="en-US" dirty="0" smtClean="0"/>
              <a:t>of DNA.</a:t>
            </a:r>
          </a:p>
          <a:p>
            <a:pPr>
              <a:buNone/>
            </a:pPr>
            <a:r>
              <a:rPr lang="en-US" dirty="0" smtClean="0"/>
              <a:t> Helical structure is called </a:t>
            </a:r>
            <a:r>
              <a:rPr lang="en-US" dirty="0" smtClean="0">
                <a:solidFill>
                  <a:srgbClr val="0070C0"/>
                </a:solidFill>
              </a:rPr>
              <a:t>Secondary structure </a:t>
            </a:r>
            <a:r>
              <a:rPr lang="en-US" dirty="0" smtClean="0"/>
              <a:t>of DNA. </a:t>
            </a:r>
          </a:p>
          <a:p>
            <a:pPr>
              <a:buNone/>
            </a:pPr>
            <a:r>
              <a:rPr lang="en-US" dirty="0" smtClean="0"/>
              <a:t> The nitrogenous bases are on the </a:t>
            </a:r>
            <a:r>
              <a:rPr lang="en-US" dirty="0" smtClean="0">
                <a:solidFill>
                  <a:srgbClr val="0070C0"/>
                </a:solidFill>
              </a:rPr>
              <a:t>inside</a:t>
            </a:r>
            <a:r>
              <a:rPr lang="en-US" dirty="0" smtClean="0"/>
              <a:t> of helix and </a:t>
            </a:r>
            <a:r>
              <a:rPr lang="en-US" dirty="0" err="1" smtClean="0"/>
              <a:t>deoxy</a:t>
            </a:r>
            <a:r>
              <a:rPr lang="en-US" dirty="0" smtClean="0"/>
              <a:t> ribose PO</a:t>
            </a:r>
            <a:r>
              <a:rPr lang="en-US" baseline="-25000" dirty="0" smtClean="0"/>
              <a:t>4</a:t>
            </a:r>
            <a:r>
              <a:rPr lang="en-US" dirty="0" smtClean="0"/>
              <a:t> on the </a:t>
            </a:r>
            <a:r>
              <a:rPr lang="en-US" dirty="0" smtClean="0">
                <a:solidFill>
                  <a:srgbClr val="0070C0"/>
                </a:solidFill>
              </a:rPr>
              <a:t>outside</a:t>
            </a:r>
            <a:endParaRPr lang="en-US" dirty="0" smtClean="0"/>
          </a:p>
          <a:p>
            <a:pPr>
              <a:buNone/>
            </a:pPr>
            <a:endParaRPr lang="en-US" baseline="30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5" name="Picture 4"/>
          <p:cNvPicPr>
            <a:picLocks noChangeAspect="1"/>
          </p:cNvPicPr>
          <p:nvPr/>
        </p:nvPicPr>
        <p:blipFill>
          <a:blip r:embed="rId2"/>
          <a:stretch>
            <a:fillRect/>
          </a:stretch>
        </p:blipFill>
        <p:spPr>
          <a:xfrm>
            <a:off x="6824403" y="6292002"/>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a:bodyPr>
          <a:lstStyle/>
          <a:p>
            <a:pPr>
              <a:buNone/>
            </a:pPr>
            <a:r>
              <a:rPr lang="en-US" dirty="0" smtClean="0"/>
              <a:t>The chromosomal DNA may be </a:t>
            </a:r>
            <a:r>
              <a:rPr lang="en-US" dirty="0" smtClean="0">
                <a:solidFill>
                  <a:srgbClr val="0070C0"/>
                </a:solidFill>
              </a:rPr>
              <a:t>linear</a:t>
            </a:r>
            <a:r>
              <a:rPr lang="en-US" dirty="0" smtClean="0"/>
              <a:t> or </a:t>
            </a:r>
            <a:r>
              <a:rPr lang="en-US" dirty="0" smtClean="0">
                <a:solidFill>
                  <a:srgbClr val="0070C0"/>
                </a:solidFill>
              </a:rPr>
              <a:t>circular</a:t>
            </a:r>
            <a:r>
              <a:rPr lang="en-US" dirty="0" smtClean="0"/>
              <a:t> but the molecule do not exist in an extended form in either case.</a:t>
            </a:r>
          </a:p>
          <a:p>
            <a:pPr>
              <a:buNone/>
            </a:pPr>
            <a:r>
              <a:rPr lang="en-US" dirty="0" smtClean="0"/>
              <a:t> Both rod and circle portions are </a:t>
            </a:r>
            <a:r>
              <a:rPr lang="en-US" dirty="0" smtClean="0">
                <a:solidFill>
                  <a:srgbClr val="0070C0"/>
                </a:solidFill>
              </a:rPr>
              <a:t>twisted</a:t>
            </a:r>
            <a:r>
              <a:rPr lang="en-US" dirty="0" smtClean="0"/>
              <a:t> forming super circles or super coils or coiled coils. </a:t>
            </a:r>
          </a:p>
          <a:p>
            <a:pPr>
              <a:buNone/>
            </a:pPr>
            <a:r>
              <a:rPr lang="en-US" dirty="0" smtClean="0"/>
              <a:t>The super coiling of DNA is an intrinsic property of DNA - </a:t>
            </a:r>
            <a:r>
              <a:rPr lang="en-US" dirty="0" smtClean="0">
                <a:solidFill>
                  <a:srgbClr val="0070C0"/>
                </a:solidFill>
              </a:rPr>
              <a:t>Tertiary structure</a:t>
            </a:r>
            <a:r>
              <a:rPr lang="en-US" dirty="0" smtClean="0"/>
              <a:t>.</a:t>
            </a:r>
          </a:p>
          <a:p>
            <a:pPr>
              <a:buNone/>
            </a:pPr>
            <a:r>
              <a:rPr lang="en-US" dirty="0" smtClean="0"/>
              <a:t> The </a:t>
            </a:r>
            <a:r>
              <a:rPr lang="en-US" dirty="0" smtClean="0">
                <a:solidFill>
                  <a:srgbClr val="0070C0"/>
                </a:solidFill>
              </a:rPr>
              <a:t>super coiling </a:t>
            </a:r>
            <a:r>
              <a:rPr lang="en-US" dirty="0" smtClean="0"/>
              <a:t>enables a several thousand fold condensation of the DNA in a chromosome or the head of a virus.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5" name="Picture 4"/>
          <p:cNvPicPr>
            <a:picLocks noChangeAspect="1"/>
          </p:cNvPicPr>
          <p:nvPr/>
        </p:nvPicPr>
        <p:blipFill>
          <a:blip r:embed="rId2"/>
          <a:stretch>
            <a:fillRect/>
          </a:stretch>
        </p:blipFill>
        <p:spPr>
          <a:xfrm>
            <a:off x="6824403" y="6294350"/>
            <a:ext cx="1591194" cy="493819"/>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dirty="0" smtClean="0"/>
              <a:t>The DNA molecule can be visualized as a  </a:t>
            </a:r>
            <a:r>
              <a:rPr lang="en-US" dirty="0" smtClean="0">
                <a:solidFill>
                  <a:srgbClr val="0070C0"/>
                </a:solidFill>
              </a:rPr>
              <a:t>staircase</a:t>
            </a:r>
          </a:p>
          <a:p>
            <a:pPr>
              <a:buNone/>
            </a:pPr>
            <a:r>
              <a:rPr lang="en-US" dirty="0" smtClean="0"/>
              <a:t>The </a:t>
            </a:r>
            <a:r>
              <a:rPr lang="en-US" dirty="0" smtClean="0">
                <a:solidFill>
                  <a:srgbClr val="0070C0"/>
                </a:solidFill>
              </a:rPr>
              <a:t>steps</a:t>
            </a:r>
            <a:r>
              <a:rPr lang="en-US" dirty="0" smtClean="0"/>
              <a:t> of which are made up of complementary bases and </a:t>
            </a:r>
            <a:r>
              <a:rPr lang="en-US" dirty="0" smtClean="0">
                <a:solidFill>
                  <a:srgbClr val="0070C0"/>
                </a:solidFill>
              </a:rPr>
              <a:t>sides </a:t>
            </a:r>
            <a:r>
              <a:rPr lang="en-US" dirty="0" smtClean="0"/>
              <a:t>are made up of </a:t>
            </a:r>
            <a:r>
              <a:rPr lang="en-US" dirty="0" err="1" smtClean="0"/>
              <a:t>phospho</a:t>
            </a:r>
            <a:r>
              <a:rPr lang="en-US" dirty="0" smtClean="0"/>
              <a:t> </a:t>
            </a:r>
            <a:r>
              <a:rPr lang="en-US" dirty="0" err="1" smtClean="0"/>
              <a:t>diester</a:t>
            </a:r>
            <a:r>
              <a:rPr lang="en-US" dirty="0" smtClean="0"/>
              <a:t> backbone .</a:t>
            </a:r>
          </a:p>
          <a:p>
            <a:pPr>
              <a:buNone/>
            </a:pPr>
            <a:r>
              <a:rPr lang="en-US" dirty="0" smtClean="0"/>
              <a:t>The </a:t>
            </a:r>
            <a:r>
              <a:rPr lang="en-US" dirty="0" smtClean="0">
                <a:solidFill>
                  <a:srgbClr val="0070C0"/>
                </a:solidFill>
              </a:rPr>
              <a:t>sequence of bases </a:t>
            </a:r>
            <a:r>
              <a:rPr lang="en-US" dirty="0" smtClean="0"/>
              <a:t>which are attached to sugar phosphate backbone determines the </a:t>
            </a:r>
            <a:r>
              <a:rPr lang="en-US" dirty="0" smtClean="0">
                <a:solidFill>
                  <a:srgbClr val="0070C0"/>
                </a:solidFill>
              </a:rPr>
              <a:t>information content </a:t>
            </a:r>
            <a:r>
              <a:rPr lang="en-US" dirty="0" smtClean="0"/>
              <a:t>of the DNA.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688304" y="5815829"/>
            <a:ext cx="1609031" cy="40011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Core Concept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b="1" dirty="0" smtClean="0">
                <a:solidFill>
                  <a:srgbClr val="002060"/>
                </a:solidFill>
              </a:rPr>
              <a:t>                              Types of DNA</a:t>
            </a:r>
          </a:p>
          <a:p>
            <a:pPr>
              <a:buNone/>
            </a:pPr>
            <a:r>
              <a:rPr lang="en-US" dirty="0" smtClean="0"/>
              <a:t>           </a:t>
            </a:r>
          </a:p>
          <a:p>
            <a:pPr>
              <a:buNone/>
            </a:pPr>
            <a:r>
              <a:rPr lang="en-US" dirty="0" smtClean="0"/>
              <a:t>                       6 Types </a:t>
            </a:r>
          </a:p>
          <a:p>
            <a:pPr>
              <a:buNone/>
            </a:pPr>
            <a:r>
              <a:rPr lang="en-US" dirty="0" smtClean="0"/>
              <a:t>   </a:t>
            </a:r>
          </a:p>
          <a:p>
            <a:pPr>
              <a:buNone/>
            </a:pPr>
            <a:r>
              <a:rPr lang="en-US" dirty="0" smtClean="0"/>
              <a:t>                    A to E and Z</a:t>
            </a:r>
          </a:p>
          <a:p>
            <a:pPr>
              <a:buNone/>
            </a:pPr>
            <a:endParaRPr lang="en-US" dirty="0" smtClean="0"/>
          </a:p>
          <a:p>
            <a:pPr>
              <a:buNone/>
            </a:pPr>
            <a:r>
              <a:rPr lang="en-US" b="1" dirty="0" smtClean="0">
                <a:solidFill>
                  <a:srgbClr val="FF0000"/>
                </a:solidFill>
              </a:rPr>
              <a:t>B form </a:t>
            </a:r>
            <a:r>
              <a:rPr lang="en-US" dirty="0" smtClean="0"/>
              <a:t>is usually found under physiological conditions.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688304" y="5815829"/>
            <a:ext cx="1609031" cy="40011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Core Concept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dirty="0" smtClean="0"/>
              <a:t>  </a:t>
            </a:r>
            <a:r>
              <a:rPr lang="en-US" b="1" dirty="0" smtClean="0">
                <a:solidFill>
                  <a:srgbClr val="FF0000"/>
                </a:solidFill>
              </a:rPr>
              <a:t>A form </a:t>
            </a:r>
            <a:endParaRPr lang="en-US" dirty="0" smtClean="0"/>
          </a:p>
          <a:p>
            <a:pPr>
              <a:buNone/>
            </a:pPr>
            <a:r>
              <a:rPr lang="en-US" dirty="0" smtClean="0"/>
              <a:t>       Right handed</a:t>
            </a:r>
          </a:p>
          <a:p>
            <a:pPr>
              <a:buNone/>
            </a:pPr>
            <a:r>
              <a:rPr lang="en-US" dirty="0" smtClean="0"/>
              <a:t>       Dehydrated DNA</a:t>
            </a:r>
          </a:p>
          <a:p>
            <a:pPr>
              <a:buNone/>
            </a:pPr>
            <a:r>
              <a:rPr lang="en-US" dirty="0" smtClean="0"/>
              <a:t>       Becomes more compact and wider </a:t>
            </a:r>
          </a:p>
          <a:p>
            <a:pPr>
              <a:buNone/>
            </a:pPr>
            <a:r>
              <a:rPr lang="en-US" dirty="0" smtClean="0"/>
              <a:t>       Nucleotides per turn of helix---11</a:t>
            </a:r>
          </a:p>
          <a:p>
            <a:pPr>
              <a:buNone/>
            </a:pPr>
            <a:r>
              <a:rPr lang="en-US" dirty="0" smtClean="0"/>
              <a:t>        Diameter ---2.6 nm</a:t>
            </a:r>
          </a:p>
          <a:p>
            <a:pPr>
              <a:buNone/>
            </a:pPr>
            <a:r>
              <a:rPr lang="en-US" dirty="0" smtClean="0"/>
              <a:t>The major groove becomes deeper , while the minor groove becomes shallower.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688304" y="5815829"/>
            <a:ext cx="1609031" cy="40011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Core Concept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r>
              <a:rPr lang="en-US" dirty="0" smtClean="0"/>
              <a:t> </a:t>
            </a:r>
            <a:r>
              <a:rPr lang="en-US" b="1" dirty="0" smtClean="0">
                <a:solidFill>
                  <a:srgbClr val="FF0000"/>
                </a:solidFill>
              </a:rPr>
              <a:t>Z  form</a:t>
            </a:r>
          </a:p>
          <a:p>
            <a:pPr>
              <a:buNone/>
            </a:pPr>
            <a:r>
              <a:rPr lang="en-US" dirty="0" smtClean="0"/>
              <a:t> Left handed  </a:t>
            </a:r>
          </a:p>
          <a:p>
            <a:pPr>
              <a:buNone/>
            </a:pPr>
            <a:r>
              <a:rPr lang="en-US" dirty="0" smtClean="0"/>
              <a:t> Nucleotides per turn ---12</a:t>
            </a:r>
          </a:p>
          <a:p>
            <a:pPr>
              <a:buNone/>
            </a:pPr>
            <a:r>
              <a:rPr lang="en-US" dirty="0" smtClean="0"/>
              <a:t> The molecule is slender and elongated. </a:t>
            </a:r>
          </a:p>
          <a:p>
            <a:pPr>
              <a:buNone/>
            </a:pPr>
            <a:r>
              <a:rPr lang="en-US" dirty="0" smtClean="0"/>
              <a:t> The major groove is much less prominent while the minor groove is narrow and deep .</a:t>
            </a:r>
          </a:p>
          <a:p>
            <a:pPr>
              <a:buNone/>
            </a:pPr>
            <a:r>
              <a:rPr lang="en-US" dirty="0" smtClean="0"/>
              <a:t>  Z DNA is seen in short tracts normally and it may have some role in gene expression and in genetic recombination.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688304" y="5815829"/>
            <a:ext cx="1609031" cy="40011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Core Concept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8" y="381000"/>
            <a:ext cx="8229600" cy="1143000"/>
          </a:xfrm>
        </p:spPr>
        <p:txBody>
          <a:bodyPr>
            <a:normAutofit/>
          </a:bodyPr>
          <a:lstStyle/>
          <a:p>
            <a:r>
              <a:rPr lang="en-US" sz="4000" dirty="0" smtClean="0">
                <a:solidFill>
                  <a:schemeClr val="accent4">
                    <a:lumMod val="75000"/>
                  </a:schemeClr>
                </a:solidFill>
              </a:rPr>
              <a:t>Sequence of LGIS</a:t>
            </a:r>
            <a:endParaRPr lang="en-US" sz="4000" dirty="0">
              <a:solidFill>
                <a:schemeClr val="accent4">
                  <a:lumMod val="75000"/>
                </a:schemeClr>
              </a:solidFill>
            </a:endParaRPr>
          </a:p>
        </p:txBody>
      </p:sp>
      <p:sp>
        <p:nvSpPr>
          <p:cNvPr id="3" name="Content Placeholder 2"/>
          <p:cNvSpPr>
            <a:spLocks noGrp="1"/>
          </p:cNvSpPr>
          <p:nvPr>
            <p:ph idx="1"/>
          </p:nvPr>
        </p:nvSpPr>
        <p:spPr>
          <a:xfrm>
            <a:off x="361123" y="1490870"/>
            <a:ext cx="8229600" cy="4525963"/>
          </a:xfrm>
        </p:spPr>
        <p:txBody>
          <a:bodyPr/>
          <a:lstStyle/>
          <a:p>
            <a:r>
              <a:rPr lang="en-US" dirty="0" smtClean="0"/>
              <a:t>Learning Objectives</a:t>
            </a:r>
          </a:p>
          <a:p>
            <a:r>
              <a:rPr lang="en-US" dirty="0" smtClean="0"/>
              <a:t>Horizontal Integration </a:t>
            </a:r>
          </a:p>
          <a:p>
            <a:r>
              <a:rPr lang="en-US" dirty="0" smtClean="0"/>
              <a:t>Core Concept </a:t>
            </a:r>
          </a:p>
          <a:p>
            <a:r>
              <a:rPr lang="en-US" dirty="0" smtClean="0"/>
              <a:t>Vertical Integration </a:t>
            </a:r>
          </a:p>
          <a:p>
            <a:r>
              <a:rPr lang="en-US" dirty="0" smtClean="0"/>
              <a:t>Spiral Integration </a:t>
            </a:r>
          </a:p>
          <a:p>
            <a:r>
              <a:rPr lang="en-US" dirty="0" smtClean="0"/>
              <a:t>Learning Resources </a:t>
            </a:r>
          </a:p>
        </p:txBody>
      </p:sp>
      <p:sp>
        <p:nvSpPr>
          <p:cNvPr id="4" name="Rectangle 3"/>
          <p:cNvSpPr/>
          <p:nvPr/>
        </p:nvSpPr>
        <p:spPr>
          <a:xfrm>
            <a:off x="0" y="0"/>
            <a:ext cx="9144000" cy="381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8077200" y="0"/>
            <a:ext cx="756009" cy="731868"/>
          </a:xfrm>
          <a:prstGeom prst="rect">
            <a:avLst/>
          </a:prstGeom>
        </p:spPr>
      </p:pic>
      <p:sp>
        <p:nvSpPr>
          <p:cNvPr id="6" name="TextBox 5"/>
          <p:cNvSpPr txBox="1"/>
          <p:nvPr/>
        </p:nvSpPr>
        <p:spPr>
          <a:xfrm>
            <a:off x="4797288" y="-28089"/>
            <a:ext cx="3810000" cy="369332"/>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38598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10600" cy="5791200"/>
          </a:xfrm>
        </p:spPr>
        <p:txBody>
          <a:bodyPr>
            <a:normAutofit/>
          </a:bodyPr>
          <a:lstStyle/>
          <a:p>
            <a:pPr>
              <a:buNone/>
            </a:pPr>
            <a:r>
              <a:rPr lang="en-US" dirty="0" smtClean="0"/>
              <a:t>Under certain conditions DNA can have unusual structures e.g. instead of double helix (duplex)</a:t>
            </a:r>
          </a:p>
          <a:p>
            <a:pPr>
              <a:buNone/>
            </a:pPr>
            <a:r>
              <a:rPr lang="en-US" dirty="0" smtClean="0"/>
              <a:t> it can be a triple helix (triplex)---3 strands or even </a:t>
            </a:r>
            <a:r>
              <a:rPr lang="en-US" dirty="0" err="1" smtClean="0"/>
              <a:t>tetraplex</a:t>
            </a:r>
            <a:r>
              <a:rPr lang="en-US" dirty="0" smtClean="0"/>
              <a:t> --- 4 strands.</a:t>
            </a:r>
          </a:p>
          <a:p>
            <a:pPr>
              <a:buNone/>
            </a:pPr>
            <a:r>
              <a:rPr lang="en-US" dirty="0" smtClean="0"/>
              <a:t>This is due to a non- Watson Crick pairing called </a:t>
            </a:r>
            <a:r>
              <a:rPr lang="en-US" dirty="0" err="1" smtClean="0">
                <a:solidFill>
                  <a:srgbClr val="0070C0"/>
                </a:solidFill>
              </a:rPr>
              <a:t>Hoogsteen</a:t>
            </a:r>
            <a:r>
              <a:rPr lang="en-US" dirty="0" smtClean="0">
                <a:solidFill>
                  <a:srgbClr val="0070C0"/>
                </a:solidFill>
              </a:rPr>
              <a:t> pairing</a:t>
            </a:r>
            <a:r>
              <a:rPr lang="en-US"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688304" y="5815829"/>
            <a:ext cx="1609031" cy="40011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Core Concept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None/>
            </a:pPr>
            <a:r>
              <a:rPr lang="en-US" sz="3600" b="1" dirty="0" err="1" smtClean="0">
                <a:solidFill>
                  <a:srgbClr val="C00000"/>
                </a:solidFill>
              </a:rPr>
              <a:t>Denaturation</a:t>
            </a:r>
            <a:r>
              <a:rPr lang="en-US" sz="3600" b="1" dirty="0" smtClean="0">
                <a:solidFill>
                  <a:srgbClr val="C00000"/>
                </a:solidFill>
              </a:rPr>
              <a:t>  and  Renaturation  of  DNA</a:t>
            </a:r>
          </a:p>
          <a:p>
            <a:pPr>
              <a:buFontTx/>
              <a:buChar char="-"/>
            </a:pPr>
            <a:endParaRPr lang="en-US" dirty="0" smtClean="0"/>
          </a:p>
          <a:p>
            <a:pPr>
              <a:buFontTx/>
              <a:buChar char="-"/>
            </a:pPr>
            <a:r>
              <a:rPr lang="en-US" dirty="0" smtClean="0"/>
              <a:t>DNA can be denatured by </a:t>
            </a:r>
            <a:r>
              <a:rPr lang="en-US" dirty="0" smtClean="0">
                <a:solidFill>
                  <a:srgbClr val="0070C0"/>
                </a:solidFill>
              </a:rPr>
              <a:t>heat</a:t>
            </a:r>
            <a:r>
              <a:rPr lang="en-US" dirty="0" smtClean="0"/>
              <a:t> and extremes of </a:t>
            </a:r>
            <a:r>
              <a:rPr lang="en-US" dirty="0" smtClean="0">
                <a:solidFill>
                  <a:srgbClr val="0070C0"/>
                </a:solidFill>
              </a:rPr>
              <a:t>pH</a:t>
            </a:r>
            <a:r>
              <a:rPr lang="en-US" dirty="0" smtClean="0"/>
              <a:t> (below 4 and above 10)</a:t>
            </a:r>
          </a:p>
          <a:p>
            <a:pPr>
              <a:buFontTx/>
              <a:buChar char="-"/>
            </a:pPr>
            <a:r>
              <a:rPr lang="en-US" dirty="0" smtClean="0"/>
              <a:t>Tm - It is the temperature at which </a:t>
            </a:r>
            <a:r>
              <a:rPr lang="en-US" dirty="0" smtClean="0">
                <a:solidFill>
                  <a:srgbClr val="0070C0"/>
                </a:solidFill>
              </a:rPr>
              <a:t>50%</a:t>
            </a:r>
            <a:r>
              <a:rPr lang="en-US" dirty="0" smtClean="0"/>
              <a:t> of the DNA double helix is unwound.</a:t>
            </a:r>
          </a:p>
          <a:p>
            <a:pPr>
              <a:buFontTx/>
              <a:buChar char="-"/>
            </a:pPr>
            <a:r>
              <a:rPr lang="en-US" dirty="0" smtClean="0"/>
              <a:t>DNA rich in GC pairs has a </a:t>
            </a:r>
            <a:r>
              <a:rPr lang="en-US" dirty="0" smtClean="0">
                <a:solidFill>
                  <a:srgbClr val="0070C0"/>
                </a:solidFill>
              </a:rPr>
              <a:t>higher Tm </a:t>
            </a:r>
            <a:r>
              <a:rPr lang="en-US" dirty="0" smtClean="0"/>
              <a:t>than DNA which has more AT pairs.</a:t>
            </a:r>
          </a:p>
          <a:p>
            <a:pPr>
              <a:buFontTx/>
              <a:buChar char="-"/>
            </a:pPr>
            <a:r>
              <a:rPr lang="en-US" dirty="0" smtClean="0"/>
              <a:t>Mammalian DNA contains </a:t>
            </a:r>
            <a:r>
              <a:rPr lang="en-US" dirty="0" smtClean="0">
                <a:solidFill>
                  <a:srgbClr val="0070C0"/>
                </a:solidFill>
              </a:rPr>
              <a:t>40% GC </a:t>
            </a:r>
            <a:r>
              <a:rPr lang="en-US" dirty="0" smtClean="0"/>
              <a:t>pairs and has a Tm of about </a:t>
            </a:r>
            <a:r>
              <a:rPr lang="en-US" dirty="0" smtClean="0">
                <a:solidFill>
                  <a:srgbClr val="0070C0"/>
                </a:solidFill>
              </a:rPr>
              <a:t>87</a:t>
            </a:r>
            <a:r>
              <a:rPr lang="en-US" baseline="30000" dirty="0" smtClean="0">
                <a:solidFill>
                  <a:srgbClr val="0070C0"/>
                </a:solidFill>
              </a:rPr>
              <a:t>0</a:t>
            </a:r>
            <a:r>
              <a:rPr lang="en-US" dirty="0" smtClean="0">
                <a:solidFill>
                  <a:srgbClr val="0070C0"/>
                </a:solidFill>
              </a:rPr>
              <a:t> C.</a:t>
            </a:r>
          </a:p>
          <a:p>
            <a:pPr>
              <a:buFontTx/>
              <a:buChar char="-"/>
            </a:pPr>
            <a:endParaRPr lang="en-US" baseline="30000" dirty="0" smtClean="0"/>
          </a:p>
          <a:p>
            <a:pPr>
              <a:buFontTx/>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688304" y="5815829"/>
            <a:ext cx="1609031" cy="40011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Core Concept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458200" cy="5516563"/>
          </a:xfrm>
        </p:spPr>
        <p:txBody>
          <a:bodyPr/>
          <a:lstStyle/>
          <a:p>
            <a:pPr>
              <a:buFontTx/>
              <a:buChar char="-"/>
            </a:pPr>
            <a:r>
              <a:rPr lang="en-US" dirty="0" smtClean="0"/>
              <a:t>In denaturation of DNA the two strands of DNA are separated by </a:t>
            </a:r>
            <a:r>
              <a:rPr lang="en-US" dirty="0" smtClean="0">
                <a:solidFill>
                  <a:srgbClr val="0070C0"/>
                </a:solidFill>
              </a:rPr>
              <a:t>rupture of H- bonds </a:t>
            </a:r>
            <a:r>
              <a:rPr lang="en-US" dirty="0" smtClean="0"/>
              <a:t>between the purines and </a:t>
            </a:r>
            <a:r>
              <a:rPr lang="en-US" dirty="0" err="1" smtClean="0"/>
              <a:t>pyrimidines</a:t>
            </a:r>
            <a:r>
              <a:rPr lang="en-US" dirty="0" smtClean="0"/>
              <a:t> facing each other.</a:t>
            </a:r>
          </a:p>
          <a:p>
            <a:pPr>
              <a:buFontTx/>
              <a:buChar char="-"/>
            </a:pPr>
            <a:r>
              <a:rPr lang="en-US" dirty="0" smtClean="0"/>
              <a:t>In this process molecular weight is halved, viscosity and optical activity of it’s solution is greatly decreased and absorbance at 260 nm is increased </a:t>
            </a:r>
            <a:r>
              <a:rPr lang="en-US" dirty="0" smtClean="0">
                <a:solidFill>
                  <a:srgbClr val="0070C0"/>
                </a:solidFill>
              </a:rPr>
              <a:t>(hyper chromic effect).</a:t>
            </a:r>
          </a:p>
          <a:p>
            <a:pPr>
              <a:buFontTx/>
              <a:buChar char="-"/>
            </a:pPr>
            <a:r>
              <a:rPr lang="en-US" dirty="0" smtClean="0"/>
              <a:t>Denatured form is also called the </a:t>
            </a:r>
            <a:r>
              <a:rPr lang="en-US" dirty="0" smtClean="0">
                <a:solidFill>
                  <a:srgbClr val="0070C0"/>
                </a:solidFill>
              </a:rPr>
              <a:t>melted form</a:t>
            </a: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688303" y="5815829"/>
            <a:ext cx="1609030" cy="707886"/>
          </a:xfrm>
          <a:prstGeom prst="rect">
            <a:avLst/>
          </a:prstGeom>
          <a:noFill/>
        </p:spPr>
        <p:txBody>
          <a:bodyPr wrap="none" lIns="91440" tIns="45720" rIns="91440" bIns="45720">
            <a:spAutoFit/>
          </a:bodyPr>
          <a:lstStyle/>
          <a:p>
            <a:pPr algn="ctr"/>
            <a:r>
              <a:rPr lang="en-U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Core Concept</a:t>
            </a:r>
          </a:p>
          <a:p>
            <a:pPr algn="ct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096000"/>
          </a:xfrm>
        </p:spPr>
        <p:txBody>
          <a:bodyPr>
            <a:normAutofit/>
          </a:bodyPr>
          <a:lstStyle/>
          <a:p>
            <a:pPr>
              <a:buNone/>
            </a:pPr>
            <a:r>
              <a:rPr lang="en-US" dirty="0" smtClean="0"/>
              <a:t>Denatured form can be reconverted to the original helical also called </a:t>
            </a:r>
            <a:r>
              <a:rPr lang="en-US" dirty="0" smtClean="0">
                <a:solidFill>
                  <a:srgbClr val="FF0000"/>
                </a:solidFill>
              </a:rPr>
              <a:t>native form </a:t>
            </a:r>
            <a:r>
              <a:rPr lang="en-US" dirty="0" smtClean="0"/>
              <a:t>by carefully slow cooling of the heat denatured DNA solution. </a:t>
            </a:r>
          </a:p>
          <a:p>
            <a:pPr>
              <a:buNone/>
            </a:pPr>
            <a:r>
              <a:rPr lang="en-US" dirty="0" err="1" smtClean="0"/>
              <a:t>Renaturation</a:t>
            </a:r>
            <a:r>
              <a:rPr lang="en-US" dirty="0" smtClean="0"/>
              <a:t> of DNA is also  called </a:t>
            </a:r>
            <a:r>
              <a:rPr lang="en-US" dirty="0" err="1" smtClean="0">
                <a:solidFill>
                  <a:srgbClr val="0070C0"/>
                </a:solidFill>
              </a:rPr>
              <a:t>Anneling</a:t>
            </a:r>
            <a:r>
              <a:rPr lang="en-US" dirty="0" smtClean="0">
                <a:solidFill>
                  <a:srgbClr val="0070C0"/>
                </a:solidFill>
              </a:rPr>
              <a:t>.</a:t>
            </a:r>
          </a:p>
          <a:p>
            <a:pPr>
              <a:buNone/>
            </a:pPr>
            <a:r>
              <a:rPr lang="en-US" dirty="0" smtClean="0"/>
              <a:t>Agents like </a:t>
            </a:r>
            <a:r>
              <a:rPr lang="en-US" dirty="0" smtClean="0">
                <a:solidFill>
                  <a:srgbClr val="FF0000"/>
                </a:solidFill>
              </a:rPr>
              <a:t>Urea </a:t>
            </a:r>
            <a:r>
              <a:rPr lang="en-US" dirty="0" smtClean="0"/>
              <a:t>and </a:t>
            </a:r>
            <a:r>
              <a:rPr lang="en-US" dirty="0" err="1" smtClean="0">
                <a:solidFill>
                  <a:srgbClr val="FF0000"/>
                </a:solidFill>
              </a:rPr>
              <a:t>Formamide</a:t>
            </a:r>
            <a:r>
              <a:rPr lang="en-US" dirty="0" smtClean="0"/>
              <a:t> disrupts </a:t>
            </a:r>
            <a:r>
              <a:rPr lang="en-US" dirty="0" smtClean="0">
                <a:solidFill>
                  <a:srgbClr val="00B0F0"/>
                </a:solidFill>
              </a:rPr>
              <a:t>H bonds</a:t>
            </a:r>
            <a:r>
              <a:rPr lang="en-US" dirty="0" smtClean="0"/>
              <a:t>, lower Tm and facilitate </a:t>
            </a:r>
            <a:r>
              <a:rPr lang="en-US" dirty="0" err="1" smtClean="0"/>
              <a:t>denaturation</a:t>
            </a:r>
            <a:r>
              <a:rPr lang="en-US" dirty="0" smtClean="0"/>
              <a:t> at lower temperatures.</a:t>
            </a:r>
          </a:p>
          <a:p>
            <a:pPr>
              <a:buNone/>
            </a:pPr>
            <a:r>
              <a:rPr lang="en-US" dirty="0" smtClean="0"/>
              <a:t>This minimize breakage of strands that occur at high temperatures.</a:t>
            </a:r>
          </a:p>
          <a:p>
            <a:pPr>
              <a:buNone/>
            </a:pPr>
            <a:r>
              <a:rPr lang="en-US" dirty="0" err="1" smtClean="0"/>
              <a:t>Formamide</a:t>
            </a:r>
            <a:r>
              <a:rPr lang="en-US" dirty="0" smtClean="0"/>
              <a:t> is used to separate the two strands of </a:t>
            </a:r>
            <a:r>
              <a:rPr lang="en-US" dirty="0" smtClean="0">
                <a:solidFill>
                  <a:srgbClr val="0070C0"/>
                </a:solidFill>
              </a:rPr>
              <a:t>DNA </a:t>
            </a:r>
            <a:r>
              <a:rPr lang="en-US" dirty="0" smtClean="0"/>
              <a:t>and </a:t>
            </a:r>
            <a:r>
              <a:rPr lang="en-US" dirty="0" smtClean="0">
                <a:solidFill>
                  <a:srgbClr val="0070C0"/>
                </a:solidFill>
              </a:rPr>
              <a:t>DNA-RNA hybrids.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688304" y="5815829"/>
            <a:ext cx="1609031" cy="40011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Core Concept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650" y="2967335"/>
            <a:ext cx="7896714" cy="769441"/>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VERTICAL INTEGRATION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Tree>
    <p:extLst>
      <p:ext uri="{BB962C8B-B14F-4D97-AF65-F5344CB8AC3E}">
        <p14:creationId xmlns:p14="http://schemas.microsoft.com/office/powerpoint/2010/main" val="3890246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8787729" cy="58674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3"/>
          <a:stretch>
            <a:fillRect/>
          </a:stretch>
        </p:blipFill>
        <p:spPr>
          <a:xfrm>
            <a:off x="7758575" y="0"/>
            <a:ext cx="847417" cy="859611"/>
          </a:xfrm>
          <a:prstGeom prst="rect">
            <a:avLst/>
          </a:prstGeom>
        </p:spPr>
      </p:pic>
      <p:sp>
        <p:nvSpPr>
          <p:cNvPr id="7" name="Rectangle 6"/>
          <p:cNvSpPr/>
          <p:nvPr/>
        </p:nvSpPr>
        <p:spPr>
          <a:xfrm>
            <a:off x="5440204" y="6277302"/>
            <a:ext cx="2225994" cy="40011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Vertical Integration</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553017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98DBD-DA22-D9BA-473A-4CAB46821F96}"/>
              </a:ext>
            </a:extLst>
          </p:cNvPr>
          <p:cNvSpPr>
            <a:spLocks noGrp="1"/>
          </p:cNvSpPr>
          <p:nvPr>
            <p:ph type="title"/>
          </p:nvPr>
        </p:nvSpPr>
        <p:spPr/>
        <p:txBody>
          <a:bodyPr>
            <a:normAutofit/>
          </a:bodyPr>
          <a:lstStyle/>
          <a:p>
            <a:r>
              <a:rPr lang="en-US" sz="5400" b="1" dirty="0">
                <a:solidFill>
                  <a:schemeClr val="accent4"/>
                </a:solidFill>
              </a:rPr>
              <a:t>Family Medicine</a:t>
            </a:r>
          </a:p>
        </p:txBody>
      </p:sp>
      <p:sp>
        <p:nvSpPr>
          <p:cNvPr id="3" name="Content Placeholder 2">
            <a:extLst>
              <a:ext uri="{FF2B5EF4-FFF2-40B4-BE49-F238E27FC236}">
                <a16:creationId xmlns:a16="http://schemas.microsoft.com/office/drawing/2014/main" xmlns="" id="{06EEB396-A9CF-337D-6776-1C6637101734}"/>
              </a:ext>
            </a:extLst>
          </p:cNvPr>
          <p:cNvSpPr>
            <a:spLocks noGrp="1"/>
          </p:cNvSpPr>
          <p:nvPr>
            <p:ph idx="1"/>
          </p:nvPr>
        </p:nvSpPr>
        <p:spPr>
          <a:xfrm>
            <a:off x="533400" y="1645436"/>
            <a:ext cx="8001000" cy="5211762"/>
          </a:xfrm>
        </p:spPr>
        <p:txBody>
          <a:bodyPr>
            <a:normAutofit/>
          </a:bodyPr>
          <a:lstStyle/>
          <a:p>
            <a:pPr marL="0" indent="0">
              <a:buNone/>
            </a:pPr>
            <a:r>
              <a:rPr lang="en-US" dirty="0" smtClean="0"/>
              <a:t>Family </a:t>
            </a:r>
            <a:r>
              <a:rPr lang="en-US" dirty="0"/>
              <a:t>Medicine plays important role </a:t>
            </a:r>
            <a:r>
              <a:rPr lang="en-US" dirty="0" smtClean="0"/>
              <a:t>in </a:t>
            </a:r>
          </a:p>
          <a:p>
            <a:pPr marL="0" indent="0">
              <a:buNone/>
            </a:pPr>
            <a:r>
              <a:rPr lang="en-US" dirty="0" smtClean="0"/>
              <a:t>diagnosis of diseases related to genetic disorder</a:t>
            </a:r>
          </a:p>
          <a:p>
            <a:pPr marL="0" indent="0">
              <a:buNone/>
            </a:pPr>
            <a:r>
              <a:rPr lang="en-US" dirty="0" smtClean="0"/>
              <a:t> in </a:t>
            </a:r>
            <a:r>
              <a:rPr lang="en-US" dirty="0"/>
              <a:t>following </a:t>
            </a:r>
            <a:r>
              <a:rPr lang="en-US" dirty="0" smtClean="0"/>
              <a:t>manner:</a:t>
            </a:r>
          </a:p>
          <a:p>
            <a:pPr marL="0" indent="0">
              <a:buNone/>
            </a:pPr>
            <a:r>
              <a:rPr lang="en-US" dirty="0" smtClean="0">
                <a:cs typeface="Arial" panose="020B0604020202020204" pitchFamily="34" charset="0"/>
              </a:rPr>
              <a:t>1</a:t>
            </a:r>
            <a:r>
              <a:rPr lang="en-US" b="1" dirty="0" smtClean="0"/>
              <a:t>.</a:t>
            </a:r>
            <a:r>
              <a:rPr lang="en-US" dirty="0" smtClean="0"/>
              <a:t>It helps in diagnosis and treatment of wide range of diseases</a:t>
            </a:r>
          </a:p>
          <a:p>
            <a:pPr marL="0" indent="0">
              <a:buNone/>
            </a:pPr>
            <a:r>
              <a:rPr lang="en-US" dirty="0" smtClean="0">
                <a:cs typeface="Arial" panose="020B0604020202020204" pitchFamily="34" charset="0"/>
              </a:rPr>
              <a:t>2</a:t>
            </a:r>
            <a:r>
              <a:rPr lang="en-US" dirty="0" smtClean="0">
                <a:latin typeface="Arial" panose="020B0604020202020204" pitchFamily="34" charset="0"/>
                <a:cs typeface="Arial" panose="020B0604020202020204" pitchFamily="34" charset="0"/>
              </a:rPr>
              <a:t>.</a:t>
            </a:r>
            <a:r>
              <a:rPr lang="en-US" dirty="0" smtClean="0">
                <a:cs typeface="Arial" panose="020B0604020202020204" pitchFamily="34" charset="0"/>
              </a:rPr>
              <a:t>It helps to promote preventive care and well being</a:t>
            </a:r>
            <a:endParaRPr lang="en-US" dirty="0" smtClean="0"/>
          </a:p>
          <a:p>
            <a:pPr marL="0" indent="0">
              <a:buNone/>
            </a:pPr>
            <a:endParaRPr lang="en-US" b="1"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2"/>
          <a:stretch>
            <a:fillRect/>
          </a:stretch>
        </p:blipFill>
        <p:spPr>
          <a:xfrm>
            <a:off x="7758575" y="0"/>
            <a:ext cx="847417" cy="859611"/>
          </a:xfrm>
          <a:prstGeom prst="rect">
            <a:avLst/>
          </a:prstGeom>
        </p:spPr>
      </p:pic>
      <p:sp>
        <p:nvSpPr>
          <p:cNvPr id="8" name="Rectangle 7"/>
          <p:cNvSpPr/>
          <p:nvPr/>
        </p:nvSpPr>
        <p:spPr>
          <a:xfrm>
            <a:off x="5472315" y="5815829"/>
            <a:ext cx="2041007" cy="52322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Spiral</a:t>
            </a:r>
            <a:r>
              <a:rPr lang="en-U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Integration</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804185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marL="0" indent="0">
              <a:buNone/>
            </a:pPr>
            <a:r>
              <a:rPr lang="en-US" dirty="0" smtClean="0"/>
              <a:t>One example is of  </a:t>
            </a:r>
            <a:r>
              <a:rPr lang="en-US" b="1" dirty="0" smtClean="0">
                <a:latin typeface="Arial" panose="020B0604020202020204" pitchFamily="34" charset="0"/>
                <a:cs typeface="Arial" panose="020B0604020202020204" pitchFamily="34" charset="0"/>
              </a:rPr>
              <a:t>GENETIC TESTING </a:t>
            </a:r>
            <a:r>
              <a:rPr lang="en-US" dirty="0" smtClean="0"/>
              <a:t>which involves </a:t>
            </a:r>
          </a:p>
          <a:p>
            <a:pPr marL="0" indent="0">
              <a:buNone/>
            </a:pPr>
            <a:r>
              <a:rPr lang="en-US" dirty="0" smtClean="0"/>
              <a:t>analyzing a persons DNA to  identify specific variations</a:t>
            </a:r>
          </a:p>
          <a:p>
            <a:pPr marL="0" indent="0">
              <a:buNone/>
            </a:pPr>
            <a:r>
              <a:rPr lang="en-US" dirty="0" smtClean="0"/>
              <a:t>or mutations that may be associated with certain disease</a:t>
            </a:r>
          </a:p>
          <a:p>
            <a:pPr marL="0" indent="0">
              <a:buNone/>
            </a:pPr>
            <a:r>
              <a:rPr lang="en-US" sz="2800" dirty="0" smtClean="0">
                <a:latin typeface="Arial" panose="020B0604020202020204" pitchFamily="34" charset="0"/>
                <a:cs typeface="Arial" panose="020B0604020202020204" pitchFamily="34" charset="0"/>
              </a:rPr>
              <a:t>For example </a:t>
            </a:r>
            <a:r>
              <a:rPr lang="en-US" sz="2800" b="1" dirty="0" smtClean="0">
                <a:latin typeface="Arial" panose="020B0604020202020204" pitchFamily="34" charset="0"/>
                <a:cs typeface="Arial" panose="020B0604020202020204" pitchFamily="34" charset="0"/>
              </a:rPr>
              <a:t>CYSTIC FIBROSIS </a:t>
            </a:r>
            <a:r>
              <a:rPr lang="en-US" sz="2800" dirty="0" smtClean="0">
                <a:latin typeface="Arial" panose="020B0604020202020204" pitchFamily="34" charset="0"/>
                <a:cs typeface="Arial" panose="020B0604020202020204" pitchFamily="34" charset="0"/>
              </a:rPr>
              <a:t>for which a genetic</a:t>
            </a:r>
          </a:p>
          <a:p>
            <a:pPr marL="0" indent="0">
              <a:buNone/>
            </a:pPr>
            <a:r>
              <a:rPr lang="en-US" sz="2800" dirty="0" smtClean="0">
                <a:latin typeface="Arial" panose="020B0604020202020204" pitchFamily="34" charset="0"/>
                <a:cs typeface="Arial" panose="020B0604020202020204" pitchFamily="34" charset="0"/>
              </a:rPr>
              <a:t> test can be carried out for </a:t>
            </a:r>
            <a:r>
              <a:rPr lang="en-US" sz="2800" dirty="0" err="1" smtClean="0">
                <a:latin typeface="Arial" panose="020B0604020202020204" pitchFamily="34" charset="0"/>
                <a:cs typeface="Arial" panose="020B0604020202020204" pitchFamily="34" charset="0"/>
              </a:rPr>
              <a:t>prediagnosis</a:t>
            </a:r>
            <a:r>
              <a:rPr lang="en-US" sz="2800" dirty="0" smtClean="0">
                <a:latin typeface="Arial" panose="020B0604020202020204" pitchFamily="34" charset="0"/>
                <a:cs typeface="Arial" panose="020B0604020202020204" pitchFamily="34" charset="0"/>
              </a:rPr>
              <a:t> and better </a:t>
            </a:r>
          </a:p>
          <a:p>
            <a:pPr marL="0" indent="0">
              <a:buNone/>
            </a:pPr>
            <a:r>
              <a:rPr lang="en-US" sz="2800" dirty="0" smtClean="0">
                <a:latin typeface="Arial" panose="020B0604020202020204" pitchFamily="34" charset="0"/>
                <a:cs typeface="Arial" panose="020B0604020202020204" pitchFamily="34" charset="0"/>
              </a:rPr>
              <a:t>treatment by physician </a:t>
            </a:r>
            <a:endParaRPr lang="en-US"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
        <p:nvSpPr>
          <p:cNvPr id="7" name="Rectangle 6"/>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8" name="Picture 7"/>
          <p:cNvPicPr>
            <a:picLocks noChangeAspect="1"/>
          </p:cNvPicPr>
          <p:nvPr/>
        </p:nvPicPr>
        <p:blipFill>
          <a:blip r:embed="rId2"/>
          <a:stretch>
            <a:fillRect/>
          </a:stretch>
        </p:blipFill>
        <p:spPr>
          <a:xfrm>
            <a:off x="7758575" y="0"/>
            <a:ext cx="847417" cy="859611"/>
          </a:xfrm>
          <a:prstGeom prst="rect">
            <a:avLst/>
          </a:prstGeom>
        </p:spPr>
      </p:pic>
      <p:sp>
        <p:nvSpPr>
          <p:cNvPr id="9" name="Rectangle 8"/>
          <p:cNvSpPr/>
          <p:nvPr/>
        </p:nvSpPr>
        <p:spPr>
          <a:xfrm>
            <a:off x="5472315" y="5815829"/>
            <a:ext cx="2041007" cy="52322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Spiral</a:t>
            </a:r>
            <a:r>
              <a:rPr lang="en-U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Integration</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Rectangle 3"/>
          <p:cNvSpPr/>
          <p:nvPr/>
        </p:nvSpPr>
        <p:spPr>
          <a:xfrm>
            <a:off x="1828800" y="675907"/>
            <a:ext cx="5391767" cy="923330"/>
          </a:xfrm>
          <a:prstGeom prst="rect">
            <a:avLst/>
          </a:prstGeom>
        </p:spPr>
        <p:txBody>
          <a:bodyPr wrap="square">
            <a:spAutoFit/>
          </a:bodyPr>
          <a:lstStyle/>
          <a:p>
            <a:r>
              <a:rPr lang="en-US" sz="5400" b="1" dirty="0">
                <a:solidFill>
                  <a:schemeClr val="accent4"/>
                </a:solidFill>
                <a:latin typeface="+mj-lt"/>
              </a:rPr>
              <a:t>Family Medicine</a:t>
            </a:r>
            <a:endParaRPr lang="en-US" sz="5400" dirty="0">
              <a:latin typeface="+mj-lt"/>
            </a:endParaRPr>
          </a:p>
        </p:txBody>
      </p:sp>
    </p:spTree>
    <p:extLst>
      <p:ext uri="{BB962C8B-B14F-4D97-AF65-F5344CB8AC3E}">
        <p14:creationId xmlns:p14="http://schemas.microsoft.com/office/powerpoint/2010/main" val="4120406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64DFC-03FE-461B-18C2-CAB7DCC6A3E0}"/>
              </a:ext>
            </a:extLst>
          </p:cNvPr>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xmlns=""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2400" b="1" dirty="0"/>
              <a:t>Artificial </a:t>
            </a:r>
            <a:r>
              <a:rPr lang="en-US" sz="2400" b="1" dirty="0" smtClean="0"/>
              <a:t>Intelligence </a:t>
            </a:r>
            <a:r>
              <a:rPr lang="en-US" sz="2400" dirty="0" smtClean="0"/>
              <a:t>can be useful in following ways:</a:t>
            </a:r>
          </a:p>
          <a:p>
            <a:pPr marL="0" indent="0">
              <a:buNone/>
            </a:pPr>
            <a:r>
              <a:rPr lang="en-US" sz="2400" dirty="0" smtClean="0"/>
              <a:t>1.AI algorithms can analyze large amount of data </a:t>
            </a:r>
          </a:p>
          <a:p>
            <a:pPr marL="0" indent="0">
              <a:buNone/>
            </a:pPr>
            <a:endParaRPr lang="en-US" sz="2400" dirty="0"/>
          </a:p>
          <a:p>
            <a:pPr marL="0" indent="0">
              <a:buNone/>
            </a:pPr>
            <a:r>
              <a:rPr lang="en-US" sz="2400" dirty="0" smtClean="0"/>
              <a:t>2.Identify patterns and mutations using machine learning techniques</a:t>
            </a:r>
          </a:p>
          <a:p>
            <a:pPr marL="0" indent="0">
              <a:buNone/>
            </a:pPr>
            <a:endParaRPr lang="en-US" sz="2400" dirty="0"/>
          </a:p>
          <a:p>
            <a:pPr marL="0" indent="0">
              <a:buNone/>
            </a:pPr>
            <a:r>
              <a:rPr lang="en-US" sz="2400" dirty="0" smtClean="0"/>
              <a:t>3.For example AI can analyze DNA sequencing data to identify genetic  variations  that contribute to cancer development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
        <p:nvSpPr>
          <p:cNvPr id="7" name="Rectangle 6"/>
          <p:cNvSpPr/>
          <p:nvPr/>
        </p:nvSpPr>
        <p:spPr>
          <a:xfrm>
            <a:off x="5472315" y="5815829"/>
            <a:ext cx="2041007" cy="52322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Spiral</a:t>
            </a:r>
            <a:r>
              <a:rPr lang="en-U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Integration</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476027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Biomedical Ethics </a:t>
            </a:r>
            <a:endParaRPr lang="en-US" dirty="0"/>
          </a:p>
        </p:txBody>
      </p:sp>
      <p:sp>
        <p:nvSpPr>
          <p:cNvPr id="6" name="Content Placeholder 5"/>
          <p:cNvSpPr>
            <a:spLocks noGrp="1"/>
          </p:cNvSpPr>
          <p:nvPr>
            <p:ph idx="1"/>
          </p:nvPr>
        </p:nvSpPr>
        <p:spPr/>
        <p:txBody>
          <a:bodyPr/>
          <a:lstStyle/>
          <a:p>
            <a:pPr marL="0" indent="0">
              <a:buNone/>
            </a:pPr>
            <a:r>
              <a:rPr lang="en-US" dirty="0" smtClean="0"/>
              <a:t>Biomedical Ethics plays a crucial role in field of nucleic acid chemistry it involves:</a:t>
            </a:r>
          </a:p>
          <a:p>
            <a:r>
              <a:rPr lang="en-US" dirty="0" smtClean="0"/>
              <a:t>Addressing ethical considerations and dilemmas that arise from the use of nucleic acid </a:t>
            </a:r>
          </a:p>
          <a:p>
            <a:r>
              <a:rPr lang="en-US" dirty="0" smtClean="0"/>
              <a:t>Safeguard the sensitive data is essential to protect individuals from discrimination or stigmatization </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7" name="Rectangle 6"/>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8" name="Picture 7"/>
          <p:cNvPicPr>
            <a:picLocks noChangeAspect="1"/>
          </p:cNvPicPr>
          <p:nvPr/>
        </p:nvPicPr>
        <p:blipFill>
          <a:blip r:embed="rId2"/>
          <a:stretch>
            <a:fillRect/>
          </a:stretch>
        </p:blipFill>
        <p:spPr>
          <a:xfrm>
            <a:off x="7758575" y="0"/>
            <a:ext cx="847417" cy="859611"/>
          </a:xfrm>
          <a:prstGeom prst="rect">
            <a:avLst/>
          </a:prstGeom>
        </p:spPr>
      </p:pic>
      <p:sp>
        <p:nvSpPr>
          <p:cNvPr id="10" name="Rectangle 9"/>
          <p:cNvSpPr/>
          <p:nvPr/>
        </p:nvSpPr>
        <p:spPr>
          <a:xfrm>
            <a:off x="5472315" y="5815829"/>
            <a:ext cx="2041007" cy="52322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Spiral</a:t>
            </a:r>
            <a:r>
              <a:rPr lang="en-U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Integration</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75095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762000"/>
            <a:ext cx="8625625" cy="6096000"/>
          </a:xfrm>
          <a:prstGeom prst="rect">
            <a:avLst/>
          </a:prstGeom>
        </p:spPr>
        <p:txBody>
          <a:bodyPr>
            <a:normAutofit/>
          </a:bodyPr>
          <a:lstStyle/>
          <a:p>
            <a:pPr marL="0" indent="0">
              <a:buNone/>
            </a:pPr>
            <a:r>
              <a:rPr lang="en-US" sz="4000" dirty="0">
                <a:solidFill>
                  <a:schemeClr val="accent4">
                    <a:lumMod val="75000"/>
                  </a:schemeClr>
                </a:solidFill>
              </a:rPr>
              <a:t>LEARNING OBJECTIVES</a:t>
            </a:r>
          </a:p>
          <a:p>
            <a:pPr marL="0" indent="0">
              <a:buNone/>
            </a:pPr>
            <a:endParaRPr lang="en-US" sz="1800" dirty="0"/>
          </a:p>
          <a:p>
            <a:pPr marL="0" indent="0">
              <a:buNone/>
            </a:pPr>
            <a:r>
              <a:rPr lang="en-US" dirty="0"/>
              <a:t>At the end of the lecture, students will be able to</a:t>
            </a:r>
          </a:p>
          <a:p>
            <a:r>
              <a:rPr lang="en-US" dirty="0" smtClean="0"/>
              <a:t>Describe types of nucleic acid </a:t>
            </a:r>
          </a:p>
          <a:p>
            <a:r>
              <a:rPr lang="en-US" dirty="0" smtClean="0"/>
              <a:t>Describe components  of nucleic acid </a:t>
            </a:r>
          </a:p>
          <a:p>
            <a:r>
              <a:rPr lang="en-US" dirty="0" smtClean="0"/>
              <a:t>Describe structure of DNA</a:t>
            </a:r>
          </a:p>
          <a:p>
            <a:r>
              <a:rPr lang="en-US" dirty="0" smtClean="0"/>
              <a:t>Describe types of DNA</a:t>
            </a:r>
            <a:endParaRPr lang="en-US" dirty="0"/>
          </a:p>
          <a:p>
            <a:endParaRPr lang="en-US" dirty="0"/>
          </a:p>
        </p:txBody>
      </p:sp>
      <p:pic>
        <p:nvPicPr>
          <p:cNvPr id="2" name="Picture 1"/>
          <p:cNvPicPr>
            <a:picLocks noChangeAspect="1"/>
          </p:cNvPicPr>
          <p:nvPr/>
        </p:nvPicPr>
        <p:blipFill rotWithShape="1">
          <a:blip r:embed="rId3"/>
          <a:srcRect l="22531" t="7436" r="20910" b="11437"/>
          <a:stretch/>
        </p:blipFill>
        <p:spPr>
          <a:xfrm>
            <a:off x="5523384" y="4343400"/>
            <a:ext cx="3487823" cy="2514600"/>
          </a:xfrm>
          <a:prstGeom prst="rect">
            <a:avLst/>
          </a:prstGeom>
        </p:spPr>
      </p:pic>
      <p:sp>
        <p:nvSpPr>
          <p:cNvPr id="5" name="Rectangle 4"/>
          <p:cNvSpPr/>
          <p:nvPr/>
        </p:nvSpPr>
        <p:spPr>
          <a:xfrm>
            <a:off x="0" y="0"/>
            <a:ext cx="9144000" cy="381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7848600" y="0"/>
            <a:ext cx="885035" cy="893930"/>
          </a:xfrm>
          <a:prstGeom prst="rect">
            <a:avLst/>
          </a:prstGeom>
        </p:spPr>
      </p:pic>
      <p:sp>
        <p:nvSpPr>
          <p:cNvPr id="7" name="TextBox 6"/>
          <p:cNvSpPr txBox="1"/>
          <p:nvPr/>
        </p:nvSpPr>
        <p:spPr>
          <a:xfrm>
            <a:off x="4572000" y="0"/>
            <a:ext cx="3276600" cy="369332"/>
          </a:xfrm>
          <a:prstGeom prst="rect">
            <a:avLst/>
          </a:prstGeom>
          <a:noFill/>
        </p:spPr>
        <p:txBody>
          <a:bodyPr wrap="square" rtlCol="0">
            <a:spAutoFit/>
          </a:bodyPr>
          <a:lstStyle/>
          <a:p>
            <a:r>
              <a:rPr lang="en-US" dirty="0" smtClean="0">
                <a:solidFill>
                  <a:schemeClr val="bg1"/>
                </a:solidFill>
              </a:rPr>
              <a:t>The Rawalpindi Medical Collage</a:t>
            </a:r>
            <a:endParaRPr lang="en-US" dirty="0">
              <a:solidFill>
                <a:schemeClr val="bg1"/>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920140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20" y="2967335"/>
            <a:ext cx="6966971" cy="646331"/>
          </a:xfrm>
          <a:prstGeom prst="rect">
            <a:avLst/>
          </a:prstGeom>
          <a:noFill/>
        </p:spPr>
        <p:txBody>
          <a:bodyPr wrap="none" lIns="91440" tIns="45720" rIns="91440" bIns="45720">
            <a:spAutoFit/>
          </a:bodyPr>
          <a:lstStyle/>
          <a:p>
            <a:pPr algn="ctr"/>
            <a:r>
              <a:rPr lang="en-US" sz="36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Suggested Research Article</a:t>
            </a:r>
            <a:endParaRPr lang="en-US" sz="36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Tree>
    <p:extLst>
      <p:ext uri="{BB962C8B-B14F-4D97-AF65-F5344CB8AC3E}">
        <p14:creationId xmlns:p14="http://schemas.microsoft.com/office/powerpoint/2010/main" val="2043755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E2660-18E5-686E-013B-A559E1FD1A3B}"/>
              </a:ext>
            </a:extLst>
          </p:cNvPr>
          <p:cNvSpPr>
            <a:spLocks noGrp="1"/>
          </p:cNvSpPr>
          <p:nvPr>
            <p:ph type="title"/>
          </p:nvPr>
        </p:nvSpPr>
        <p:spPr>
          <a:xfrm>
            <a:off x="-76200" y="274639"/>
            <a:ext cx="8229600" cy="1143000"/>
          </a:xfrm>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xmlns="" id="{3A9B65BA-AA02-07DB-52F5-74C703F7CEE2}"/>
              </a:ext>
            </a:extLst>
          </p:cNvPr>
          <p:cNvSpPr>
            <a:spLocks noGrp="1"/>
          </p:cNvSpPr>
          <p:nvPr>
            <p:ph sz="half" idx="1"/>
          </p:nvPr>
        </p:nvSpPr>
        <p:spPr>
          <a:xfrm>
            <a:off x="381000" y="1600200"/>
            <a:ext cx="4038600" cy="4449763"/>
          </a:xfrm>
        </p:spPr>
        <p:txBody>
          <a:bodyPr>
            <a:normAutofit fontScale="25000" lnSpcReduction="20000"/>
          </a:bodyPr>
          <a:lstStyle/>
          <a:p>
            <a:pPr marL="0" indent="0">
              <a:buNone/>
            </a:pPr>
            <a:r>
              <a:rPr lang="en-US" sz="12800" dirty="0" err="1" smtClean="0"/>
              <a:t>Link:annualreviews.org</a:t>
            </a:r>
            <a:endParaRPr lang="en-US" sz="12800" dirty="0"/>
          </a:p>
          <a:p>
            <a:pPr marL="0" indent="0">
              <a:buNone/>
            </a:pPr>
            <a:r>
              <a:rPr lang="en-US" sz="12800" dirty="0"/>
              <a:t>Journal </a:t>
            </a:r>
            <a:r>
              <a:rPr lang="en-US" sz="12800" dirty="0" err="1" smtClean="0"/>
              <a:t>Name:Annual</a:t>
            </a:r>
            <a:r>
              <a:rPr lang="en-US" sz="12800" dirty="0" smtClean="0"/>
              <a:t> Review of Biochemistry</a:t>
            </a:r>
            <a:endParaRPr lang="en-US" sz="12800" dirty="0"/>
          </a:p>
          <a:p>
            <a:pPr marL="0" indent="0">
              <a:buNone/>
            </a:pPr>
            <a:r>
              <a:rPr lang="en-US" sz="12800" dirty="0" err="1" smtClean="0"/>
              <a:t>Title:In</a:t>
            </a:r>
            <a:r>
              <a:rPr lang="en-US" sz="12800" dirty="0" smtClean="0"/>
              <a:t> Vitro Selection Of Functional Nucleic Acids</a:t>
            </a:r>
            <a:endParaRPr lang="en-US" sz="12800" dirty="0"/>
          </a:p>
          <a:p>
            <a:pPr marL="0" indent="0">
              <a:buNone/>
            </a:pPr>
            <a:r>
              <a:rPr lang="en-US" sz="12800" dirty="0"/>
              <a:t>Author </a:t>
            </a:r>
            <a:r>
              <a:rPr lang="en-US" sz="12800" dirty="0" err="1" smtClean="0"/>
              <a:t>Name:David</a:t>
            </a:r>
            <a:r>
              <a:rPr lang="en-US" sz="12800" dirty="0" smtClean="0"/>
              <a:t> </a:t>
            </a:r>
            <a:r>
              <a:rPr lang="en-US" sz="12800" dirty="0" err="1" smtClean="0"/>
              <a:t>S.Wilson</a:t>
            </a:r>
            <a:r>
              <a:rPr lang="en-US" sz="12800" dirty="0" smtClean="0"/>
              <a:t> and Jack </a:t>
            </a:r>
            <a:r>
              <a:rPr lang="en-US" sz="12800" dirty="0" err="1" smtClean="0"/>
              <a:t>W.Szostak</a:t>
            </a:r>
            <a:endParaRPr lang="en-US" sz="12800" dirty="0"/>
          </a:p>
          <a:p>
            <a:pPr marL="0" indent="0">
              <a:buNone/>
            </a:pPr>
            <a:endParaRPr lang="en-US" dirty="0"/>
          </a:p>
          <a:p>
            <a:pPr marL="0" indent="0">
              <a:buNone/>
            </a:pPr>
            <a:r>
              <a:rPr lang="en-US" sz="11200" dirty="0" smtClean="0">
                <a:solidFill>
                  <a:srgbClr val="92D050"/>
                </a:solidFill>
              </a:rPr>
              <a:t>Latest Research Article</a:t>
            </a:r>
          </a:p>
          <a:p>
            <a:pPr marL="0" indent="0">
              <a:buNone/>
            </a:pPr>
            <a:endParaRPr lang="en-US" sz="6700" dirty="0"/>
          </a:p>
        </p:txBody>
      </p:sp>
      <p:sp>
        <p:nvSpPr>
          <p:cNvPr id="4" name="Content Placeholder 3">
            <a:extLst>
              <a:ext uri="{FF2B5EF4-FFF2-40B4-BE49-F238E27FC236}">
                <a16:creationId xmlns:a16="http://schemas.microsoft.com/office/drawing/2014/main" xmlns="" id="{19F370F6-C32D-2F2E-BC26-CEB3F52C05CE}"/>
              </a:ext>
            </a:extLst>
          </p:cNvPr>
          <p:cNvSpPr>
            <a:spLocks noGrp="1"/>
          </p:cNvSpPr>
          <p:nvPr>
            <p:ph sz="half" idx="2"/>
          </p:nvPr>
        </p:nvSpPr>
        <p:spPr>
          <a:xfrm>
            <a:off x="4419600" y="1417639"/>
            <a:ext cx="4287253" cy="3840162"/>
          </a:xfrm>
        </p:spPr>
        <p:txBody>
          <a:bodyPr>
            <a:normAutofit fontScale="25000" lnSpcReduction="20000"/>
          </a:bodyPr>
          <a:lstStyle/>
          <a:p>
            <a:pPr marL="0" indent="0" algn="l">
              <a:buNone/>
            </a:pPr>
            <a:r>
              <a:rPr lang="en-US" sz="11200" b="1" dirty="0" smtClean="0">
                <a:solidFill>
                  <a:srgbClr val="000000"/>
                </a:solidFill>
                <a:latin typeface="Arial" panose="020B0604020202020204" pitchFamily="34" charset="0"/>
                <a:cs typeface="Arial" panose="020B0604020202020204" pitchFamily="34" charset="0"/>
              </a:rPr>
              <a:t>ABSTRACT:</a:t>
            </a:r>
            <a:endParaRPr lang="en-US" sz="11200" b="1" i="0" dirty="0">
              <a:solidFill>
                <a:srgbClr val="000000"/>
              </a:solidFill>
              <a:effectLst/>
              <a:cs typeface="Arial" panose="020B0604020202020204" pitchFamily="34" charset="0"/>
            </a:endParaRPr>
          </a:p>
          <a:p>
            <a:pPr marL="0" indent="0">
              <a:buNone/>
            </a:pPr>
            <a:r>
              <a:rPr lang="en-US" sz="5600" dirty="0" err="1" smtClean="0"/>
              <a:t>Invitro</a:t>
            </a:r>
            <a:r>
              <a:rPr lang="en-US" sz="5600" dirty="0" smtClean="0"/>
              <a:t> </a:t>
            </a:r>
            <a:r>
              <a:rPr lang="en-US" sz="5600" dirty="0"/>
              <a:t>selection allows rare functional RNA or DNA molecules to be isolated from pools of over 1015 different sequences. This approach has been used to identify RNA and DNA ligands for numerous small molecules, and recent three-dimensional structure solutions have revealed the basis for ligand recognition in several cases. By selecting high-affinity and -specificity nucleic acid ligands for proteins, promising new therapeutic and diagnostic reagents have been identified. Selection experiments have also been carried out to identify ribozymes that catalyze a variety of chemical transformations, including RNA cleavage, ligation, and synthesis, as well as alkylation and acyl-transfer reactions and N-</a:t>
            </a:r>
            <a:r>
              <a:rPr lang="en-US" sz="5600" dirty="0" err="1"/>
              <a:t>glycosidic</a:t>
            </a:r>
            <a:r>
              <a:rPr lang="en-US" sz="5600" dirty="0"/>
              <a:t> and peptide bond formation. The existence of such RNA enzymes supports the notion that ribozymes could have directed a primitive metabolism before the evolution of protein synthesis. New in vitro protein selection techniques should allow for a direct comparison of the frequency of ligand binding and catalytic structures in pools of random sequence polynucleotides versus polypeptides</a:t>
            </a:r>
            <a:r>
              <a:rPr lang="en-US" sz="2700" dirty="0">
                <a:latin typeface="Arial Black" panose="020B0A04020102020204" pitchFamily="34" charset="0"/>
              </a:rPr>
              <a: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51</a:t>
            </a:fld>
            <a:endParaRPr lang="en-US"/>
          </a:p>
        </p:txBody>
      </p:sp>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8" name="Picture 7"/>
          <p:cNvPicPr>
            <a:picLocks noChangeAspect="1"/>
          </p:cNvPicPr>
          <p:nvPr/>
        </p:nvPicPr>
        <p:blipFill>
          <a:blip r:embed="rId2"/>
          <a:stretch>
            <a:fillRect/>
          </a:stretch>
        </p:blipFill>
        <p:spPr>
          <a:xfrm>
            <a:off x="7758575" y="0"/>
            <a:ext cx="847417" cy="859611"/>
          </a:xfrm>
          <a:prstGeom prst="rect">
            <a:avLst/>
          </a:prstGeom>
        </p:spPr>
      </p:pic>
      <p:sp>
        <p:nvSpPr>
          <p:cNvPr id="9" name="Rectangle 8"/>
          <p:cNvSpPr/>
          <p:nvPr/>
        </p:nvSpPr>
        <p:spPr>
          <a:xfrm>
            <a:off x="5472315" y="5815829"/>
            <a:ext cx="2041007" cy="523220"/>
          </a:xfrm>
          <a:prstGeom prst="rect">
            <a:avLst/>
          </a:prstGeom>
          <a:noFill/>
        </p:spPr>
        <p:txBody>
          <a:bodyPr wrap="none" lIns="91440" tIns="45720" rIns="91440" bIns="45720">
            <a:spAutoFit/>
          </a:bodyPr>
          <a:lstStyle/>
          <a:p>
            <a:pPr algn="ct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Spiral</a:t>
            </a:r>
            <a:r>
              <a:rPr lang="en-U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Integration</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171967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6781800" cy="3046988"/>
          </a:xfrm>
          <a:prstGeom prst="rect">
            <a:avLst/>
          </a:prstGeom>
          <a:noFill/>
        </p:spPr>
        <p:txBody>
          <a:bodyPr wrap="square" rtlCol="0">
            <a:spAutoFit/>
          </a:bodyPr>
          <a:lstStyle/>
          <a:p>
            <a:r>
              <a:rPr lang="en-US" sz="3600" b="1" dirty="0" smtClean="0"/>
              <a:t>Learning Resources</a:t>
            </a:r>
          </a:p>
          <a:p>
            <a:endParaRPr lang="en-US" dirty="0"/>
          </a:p>
          <a:p>
            <a:endParaRPr lang="en-US" sz="2400" dirty="0" smtClean="0">
              <a:latin typeface="Shonar Bangla" pitchFamily="34" charset="0"/>
              <a:cs typeface="Shonar Bangla" pitchFamily="34" charset="0"/>
            </a:endParaRPr>
          </a:p>
          <a:p>
            <a:r>
              <a:rPr lang="en-US" sz="2400" dirty="0" smtClean="0">
                <a:latin typeface="Shonar Bangla" pitchFamily="34" charset="0"/>
                <a:cs typeface="Shonar Bangla" pitchFamily="34" charset="0"/>
              </a:rPr>
              <a:t>Lippincott , Biochemistry  (Eight Edition)</a:t>
            </a:r>
          </a:p>
          <a:p>
            <a:r>
              <a:rPr lang="en-US" sz="2400" dirty="0" smtClean="0">
                <a:latin typeface="Shonar Bangla" pitchFamily="34" charset="0"/>
                <a:cs typeface="Shonar Bangla" pitchFamily="34" charset="0"/>
              </a:rPr>
              <a:t>Chapter 30, pg#459</a:t>
            </a:r>
          </a:p>
          <a:p>
            <a:r>
              <a:rPr lang="en-US" sz="2400" dirty="0" smtClean="0">
                <a:latin typeface="Shonar Bangla" pitchFamily="34" charset="0"/>
                <a:cs typeface="Shonar Bangla" pitchFamily="34" charset="0"/>
              </a:rPr>
              <a:t>Google scholar</a:t>
            </a:r>
          </a:p>
          <a:p>
            <a:r>
              <a:rPr lang="en-US" sz="2400" dirty="0" smtClean="0">
                <a:latin typeface="Shonar Bangla" pitchFamily="34" charset="0"/>
                <a:cs typeface="Shonar Bangla" pitchFamily="34" charset="0"/>
              </a:rPr>
              <a:t>Google images</a:t>
            </a:r>
          </a:p>
          <a:p>
            <a:endParaRPr lang="en-US" dirty="0">
              <a:latin typeface="Shonar Bangla" pitchFamily="34" charset="0"/>
              <a:cs typeface="Shonar Bangl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Tree>
    <p:extLst>
      <p:ext uri="{BB962C8B-B14F-4D97-AF65-F5344CB8AC3E}">
        <p14:creationId xmlns:p14="http://schemas.microsoft.com/office/powerpoint/2010/main" val="168524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6905" y="2967335"/>
            <a:ext cx="39901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Tree>
    <p:extLst>
      <p:ext uri="{BB962C8B-B14F-4D97-AF65-F5344CB8AC3E}">
        <p14:creationId xmlns:p14="http://schemas.microsoft.com/office/powerpoint/2010/main" val="2733521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88148"/>
            <a:ext cx="7543800" cy="1207008"/>
          </a:xfrm>
        </p:spPr>
        <p:txBody>
          <a:bodyPr>
            <a:normAutofit/>
          </a:bodyPr>
          <a:lstStyle/>
          <a:p>
            <a:r>
              <a:rPr lang="en-US" sz="2400" b="1" spc="-75" dirty="0">
                <a:solidFill>
                  <a:srgbClr val="C00000"/>
                </a:solidFill>
              </a:rPr>
              <a:t> </a:t>
            </a:r>
            <a:r>
              <a:rPr lang="en-US" sz="3200" spc="-75" dirty="0">
                <a:solidFill>
                  <a:schemeClr val="accent4"/>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237489" y="2486897"/>
            <a:ext cx="5824025" cy="4052015"/>
          </a:xfrm>
          <a:prstGeom prst="rect">
            <a:avLst/>
          </a:prstGeom>
          <a:noFill/>
        </p:spPr>
      </p:pic>
      <p:graphicFrame>
        <p:nvGraphicFramePr>
          <p:cNvPr id="7" name="Diagram 6"/>
          <p:cNvGraphicFramePr/>
          <p:nvPr>
            <p:extLst>
              <p:ext uri="{D42A27DB-BD31-4B8C-83A1-F6EECF244321}">
                <p14:modId xmlns:p14="http://schemas.microsoft.com/office/powerpoint/2010/main" val="1160189312"/>
              </p:ext>
            </p:extLst>
          </p:nvPr>
        </p:nvGraphicFramePr>
        <p:xfrm>
          <a:off x="5984639" y="2074520"/>
          <a:ext cx="3179239" cy="4600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40802" y="895547"/>
            <a:ext cx="1065368" cy="992210"/>
          </a:xfrm>
          <a:prstGeom prst="rect">
            <a:avLst/>
          </a:prstGeom>
        </p:spPr>
      </p:pic>
      <p:sp>
        <p:nvSpPr>
          <p:cNvPr id="4" name="Rectangle 3"/>
          <p:cNvSpPr/>
          <p:nvPr/>
        </p:nvSpPr>
        <p:spPr>
          <a:xfrm>
            <a:off x="0" y="0"/>
            <a:ext cx="9144000" cy="381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prstClr val="white"/>
              </a:solidFill>
            </a:endParaRPr>
          </a:p>
        </p:txBody>
      </p:sp>
      <p:pic>
        <p:nvPicPr>
          <p:cNvPr id="5" name="Picture 4"/>
          <p:cNvPicPr>
            <a:picLocks noChangeAspect="1"/>
          </p:cNvPicPr>
          <p:nvPr/>
        </p:nvPicPr>
        <p:blipFill>
          <a:blip r:embed="rId10"/>
          <a:stretch>
            <a:fillRect/>
          </a:stretch>
        </p:blipFill>
        <p:spPr>
          <a:xfrm>
            <a:off x="7848600" y="0"/>
            <a:ext cx="848139" cy="856663"/>
          </a:xfrm>
          <a:prstGeom prst="rect">
            <a:avLst/>
          </a:prstGeom>
        </p:spPr>
      </p:pic>
      <p:sp>
        <p:nvSpPr>
          <p:cNvPr id="6" name="TextBox 5"/>
          <p:cNvSpPr txBox="1"/>
          <p:nvPr/>
        </p:nvSpPr>
        <p:spPr>
          <a:xfrm>
            <a:off x="4701209" y="19878"/>
            <a:ext cx="3962400" cy="369332"/>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72201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02D6F26-F326-3FF0-92A1-6EEFC2CB6E71}"/>
              </a:ext>
            </a:extLst>
          </p:cNvPr>
          <p:cNvSpPr>
            <a:spLocks noGrp="1"/>
          </p:cNvSpPr>
          <p:nvPr>
            <p:ph idx="1"/>
          </p:nvPr>
        </p:nvSpPr>
        <p:spPr>
          <a:xfrm>
            <a:off x="2438400" y="1676400"/>
            <a:ext cx="6934200" cy="1752601"/>
          </a:xfrm>
        </p:spPr>
        <p:txBody>
          <a:bodyPr>
            <a:normAutofit fontScale="92500" lnSpcReduction="10000"/>
          </a:bodyPr>
          <a:lstStyle/>
          <a:p>
            <a:endParaRPr lang="en-US" dirty="0"/>
          </a:p>
          <a:p>
            <a:endParaRPr lang="en-US" dirty="0"/>
          </a:p>
          <a:p>
            <a:pPr marL="0" indent="0">
              <a:buNone/>
            </a:pPr>
            <a:r>
              <a:rPr lang="en-US" sz="4300" dirty="0">
                <a:solidFill>
                  <a:schemeClr val="accent4"/>
                </a:solidFill>
              </a:rPr>
              <a:t>Horizontal Integration </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7758575" y="0"/>
            <a:ext cx="847417" cy="859611"/>
          </a:xfrm>
          <a:prstGeom prst="rect">
            <a:avLst/>
          </a:prstGeom>
        </p:spPr>
      </p:pic>
    </p:spTree>
    <p:extLst>
      <p:ext uri="{BB962C8B-B14F-4D97-AF65-F5344CB8AC3E}">
        <p14:creationId xmlns:p14="http://schemas.microsoft.com/office/powerpoint/2010/main" val="148465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pic>
        <p:nvPicPr>
          <p:cNvPr id="4" name="Picture 3"/>
          <p:cNvPicPr>
            <a:picLocks noChangeAspect="1"/>
          </p:cNvPicPr>
          <p:nvPr/>
        </p:nvPicPr>
        <p:blipFill>
          <a:blip r:embed="rId2"/>
          <a:stretch>
            <a:fillRect/>
          </a:stretch>
        </p:blipFill>
        <p:spPr>
          <a:xfrm>
            <a:off x="369421" y="-228600"/>
            <a:ext cx="8304127" cy="7086600"/>
          </a:xfrm>
          <a:prstGeom prst="rect">
            <a:avLst/>
          </a:prstGeom>
        </p:spPr>
      </p:pic>
      <p:sp>
        <p:nvSpPr>
          <p:cNvPr id="6" name="Rectangle 5"/>
          <p:cNvSpPr/>
          <p:nvPr/>
        </p:nvSpPr>
        <p:spPr>
          <a:xfrm>
            <a:off x="0" y="0"/>
            <a:ext cx="9144000" cy="3567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The </a:t>
            </a:r>
            <a:r>
              <a:rPr lang="en-US" dirty="0">
                <a:solidFill>
                  <a:schemeClr val="bg1"/>
                </a:solidFill>
              </a:rPr>
              <a:t>Rawalpindi Medical Collage</a:t>
            </a:r>
            <a:endParaRPr lang="en-US"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7758575" y="0"/>
            <a:ext cx="847417" cy="859611"/>
          </a:xfrm>
          <a:prstGeom prst="rect">
            <a:avLst/>
          </a:prstGeom>
        </p:spPr>
      </p:pic>
    </p:spTree>
    <p:extLst>
      <p:ext uri="{BB962C8B-B14F-4D97-AF65-F5344CB8AC3E}">
        <p14:creationId xmlns:p14="http://schemas.microsoft.com/office/powerpoint/2010/main" val="408073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r>
              <a:rPr lang="en-US" sz="3200" b="1" dirty="0">
                <a:solidFill>
                  <a:schemeClr val="accent4">
                    <a:lumMod val="75000"/>
                  </a:schemeClr>
                </a:solidFill>
              </a:rPr>
              <a:t/>
            </a:r>
            <a:br>
              <a:rPr lang="en-US" sz="3200" b="1" dirty="0">
                <a:solidFill>
                  <a:schemeClr val="accent4">
                    <a:lumMod val="75000"/>
                  </a:schemeClr>
                </a:solidFill>
              </a:rPr>
            </a:br>
            <a:r>
              <a:rPr lang="en-US" sz="3600" b="1" dirty="0">
                <a:solidFill>
                  <a:schemeClr val="accent4">
                    <a:lumMod val="75000"/>
                  </a:schemeClr>
                </a:solidFill>
              </a:rPr>
              <a:t>Physiology </a:t>
            </a:r>
            <a:r>
              <a:rPr lang="en-US" sz="3600" b="1" dirty="0" smtClean="0">
                <a:solidFill>
                  <a:schemeClr val="accent4">
                    <a:lumMod val="75000"/>
                  </a:schemeClr>
                </a:solidFill>
              </a:rPr>
              <a:t>of Nucleic Acids</a:t>
            </a:r>
            <a:endParaRPr lang="en-US" sz="3600" b="1" dirty="0">
              <a:solidFill>
                <a:schemeClr val="accent4">
                  <a:lumMod val="75000"/>
                </a:schemeClr>
              </a:solidFill>
            </a:endParaRPr>
          </a:p>
        </p:txBody>
      </p:sp>
      <p:sp>
        <p:nvSpPr>
          <p:cNvPr id="4" name="AutoShape 2">
            <a:extLst>
              <a:ext uri="{FF2B5EF4-FFF2-40B4-BE49-F238E27FC236}">
                <a16:creationId xmlns:a16="http://schemas.microsoft.com/office/drawing/2014/main" xmlns=""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xmlns="" id="{5BF68CDA-FC20-0A73-37E5-ACB9FB5555CD}"/>
              </a:ext>
            </a:extLst>
          </p:cNvPr>
          <p:cNvSpPr>
            <a:spLocks noGrp="1"/>
          </p:cNvSpPr>
          <p:nvPr>
            <p:ph idx="1"/>
          </p:nvPr>
        </p:nvSpPr>
        <p:spPr/>
        <p:txBody>
          <a:bodyPr>
            <a:normAutofit/>
          </a:bodyPr>
          <a:lstStyle/>
          <a:p>
            <a:pPr marL="0" indent="0">
              <a:buNone/>
            </a:pPr>
            <a:r>
              <a:rPr lang="en-US" sz="3200" b="1" dirty="0" smtClean="0"/>
              <a:t>  Nucleic </a:t>
            </a:r>
            <a:r>
              <a:rPr lang="en-US" sz="3200" b="1" dirty="0"/>
              <a:t>acids</a:t>
            </a:r>
            <a:r>
              <a:rPr lang="en-US" sz="3200" dirty="0"/>
              <a:t>, deoxyribonucleic acid (DNA) and ribonucleic acid (RNA), carry genetic information which is read in cells to make the RNA and proteins by which living things function. The well-known structure of the DNA double helix allows this information to be copied and passed on to the next generation.</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0" y="0"/>
            <a:ext cx="9144000" cy="4730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7758575" y="0"/>
            <a:ext cx="847417" cy="859611"/>
          </a:xfrm>
          <a:prstGeom prst="rect">
            <a:avLst/>
          </a:prstGeom>
        </p:spPr>
      </p:pic>
      <p:sp>
        <p:nvSpPr>
          <p:cNvPr id="9" name="TextBox 8"/>
          <p:cNvSpPr txBox="1"/>
          <p:nvPr/>
        </p:nvSpPr>
        <p:spPr>
          <a:xfrm>
            <a:off x="4517335" y="21710"/>
            <a:ext cx="3971617" cy="369332"/>
          </a:xfrm>
          <a:prstGeom prst="rect">
            <a:avLst/>
          </a:prstGeom>
          <a:noFill/>
        </p:spPr>
        <p:txBody>
          <a:bodyPr wrap="square" rtlCol="0">
            <a:spAutoFit/>
          </a:bodyPr>
          <a:lstStyle/>
          <a:p>
            <a:r>
              <a:rPr lang="en-US" dirty="0" smtClean="0">
                <a:solidFill>
                  <a:schemeClr val="bg1"/>
                </a:solidFill>
              </a:rPr>
              <a:t>The Rawalpindi Medical Collage </a:t>
            </a:r>
            <a:endParaRPr lang="en-US" dirty="0">
              <a:solidFill>
                <a:schemeClr val="bg1"/>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dirty="0"/>
          </a:p>
        </p:txBody>
      </p:sp>
      <p:sp>
        <p:nvSpPr>
          <p:cNvPr id="2" name="Rectangle 1"/>
          <p:cNvSpPr/>
          <p:nvPr/>
        </p:nvSpPr>
        <p:spPr>
          <a:xfrm>
            <a:off x="5476580" y="6333159"/>
            <a:ext cx="2053126" cy="338554"/>
          </a:xfrm>
          <a:prstGeom prst="rect">
            <a:avLst/>
          </a:prstGeom>
          <a:noFill/>
        </p:spPr>
        <p:txBody>
          <a:bodyPr wrap="none" lIns="91440" tIns="45720" rIns="91440" bIns="45720">
            <a:spAutoFit/>
          </a:bodyPr>
          <a:lstStyle/>
          <a:p>
            <a:pPr algn="ct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Horizontal Integration</a:t>
            </a:r>
            <a:endParaRPr lang="en-US" sz="1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15756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1646</TotalTime>
  <Words>2170</Words>
  <Application>Microsoft Office PowerPoint</Application>
  <PresentationFormat>On-screen Show (4:3)</PresentationFormat>
  <Paragraphs>396</Paragraphs>
  <Slides>53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Black</vt:lpstr>
      <vt:lpstr>Calibri</vt:lpstr>
      <vt:lpstr>Shonar Bangla</vt:lpstr>
      <vt:lpstr>Times New Roman</vt:lpstr>
      <vt:lpstr>Office Theme</vt:lpstr>
      <vt:lpstr>PowerPoint Presentation</vt:lpstr>
      <vt:lpstr>Motto                   Vision; The Dream/Tomorrow</vt:lpstr>
      <vt:lpstr>  1st Year MBBS Foundation  Module  Large Group Interactive Session (LGIS) Chemistary of Nucleic Acid I   </vt:lpstr>
      <vt:lpstr>Sequence of LGIS</vt:lpstr>
      <vt:lpstr>PowerPoint Presentation</vt:lpstr>
      <vt:lpstr> Professor Umar Model of  Integrated Lecture </vt:lpstr>
      <vt:lpstr>PowerPoint Presentation</vt:lpstr>
      <vt:lpstr>PowerPoint Presentation</vt:lpstr>
      <vt:lpstr> Physiology of Nucleic Acids</vt:lpstr>
      <vt:lpstr>Core Concept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Medicine</vt:lpstr>
      <vt:lpstr>PowerPoint Presentation</vt:lpstr>
      <vt:lpstr>Artificial Intelligence</vt:lpstr>
      <vt:lpstr>Biomedical Ethics </vt:lpstr>
      <vt:lpstr>PowerPoint Presentation</vt:lpstr>
      <vt:lpstr>Suggested Research Article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AHMAD MUJTABA</dc:creator>
  <cp:lastModifiedBy>RKY</cp:lastModifiedBy>
  <cp:revision>485</cp:revision>
  <dcterms:created xsi:type="dcterms:W3CDTF">2006-08-16T00:00:00Z</dcterms:created>
  <dcterms:modified xsi:type="dcterms:W3CDTF">2025-01-21T11:22:28Z</dcterms:modified>
</cp:coreProperties>
</file>