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720" r:id="rId1"/>
  </p:sldMasterIdLst>
  <p:notesMasterIdLst>
    <p:notesMasterId r:id="rId39"/>
  </p:notesMasterIdLst>
  <p:handoutMasterIdLst>
    <p:handoutMasterId r:id="rId40"/>
  </p:handoutMasterIdLst>
  <p:sldIdLst>
    <p:sldId id="340" r:id="rId2"/>
    <p:sldId id="405" r:id="rId3"/>
    <p:sldId id="341" r:id="rId4"/>
    <p:sldId id="368" r:id="rId5"/>
    <p:sldId id="512" r:id="rId6"/>
    <p:sldId id="575" r:id="rId7"/>
    <p:sldId id="302" r:id="rId8"/>
    <p:sldId id="576" r:id="rId9"/>
    <p:sldId id="604" r:id="rId10"/>
    <p:sldId id="605" r:id="rId11"/>
    <p:sldId id="606" r:id="rId12"/>
    <p:sldId id="607" r:id="rId13"/>
    <p:sldId id="608" r:id="rId14"/>
    <p:sldId id="609" r:id="rId15"/>
    <p:sldId id="610" r:id="rId16"/>
    <p:sldId id="611" r:id="rId17"/>
    <p:sldId id="612" r:id="rId18"/>
    <p:sldId id="613" r:id="rId19"/>
    <p:sldId id="614" r:id="rId20"/>
    <p:sldId id="615" r:id="rId21"/>
    <p:sldId id="587" r:id="rId22"/>
    <p:sldId id="267" r:id="rId23"/>
    <p:sldId id="616" r:id="rId24"/>
    <p:sldId id="620" r:id="rId25"/>
    <p:sldId id="617" r:id="rId26"/>
    <p:sldId id="618" r:id="rId27"/>
    <p:sldId id="619" r:id="rId28"/>
    <p:sldId id="580" r:id="rId29"/>
    <p:sldId id="624" r:id="rId30"/>
    <p:sldId id="621" r:id="rId31"/>
    <p:sldId id="337" r:id="rId32"/>
    <p:sldId id="338" r:id="rId33"/>
    <p:sldId id="339" r:id="rId34"/>
    <p:sldId id="622" r:id="rId35"/>
    <p:sldId id="623" r:id="rId36"/>
    <p:sldId id="342" r:id="rId37"/>
    <p:sldId id="41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5179" autoAdjust="0"/>
  </p:normalViewPr>
  <p:slideViewPr>
    <p:cSldViewPr>
      <p:cViewPr varScale="1">
        <p:scale>
          <a:sx n="46" d="100"/>
          <a:sy n="46" d="100"/>
        </p:scale>
        <p:origin x="123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#1" loCatId="cycle" qsTypeId="urn:microsoft.com/office/officeart/2005/8/quickstyle/3d5" qsCatId="3D" csTypeId="urn:microsoft.com/office/officeart/2005/8/colors/colorful4" csCatId="colorful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 dirty="0">
              <a:latin typeface="Arial Black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 dirty="0">
              <a:latin typeface="Arial Black" pitchFamily="34" charset="0"/>
            </a:rPr>
            <a:t>Truth</a:t>
          </a:r>
          <a:r>
            <a:rPr lang="en-US" dirty="0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 dirty="0">
              <a:latin typeface="Arial Black" pitchFamily="34" charset="0"/>
            </a:rPr>
            <a:t>Servic</a:t>
          </a:r>
          <a:r>
            <a:rPr lang="en-US" dirty="0">
              <a:latin typeface="Arial Black" pitchFamily="34" charset="0"/>
            </a:rPr>
            <a:t>e</a:t>
          </a:r>
          <a:r>
            <a:rPr lang="en-US" dirty="0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-220" custLinFactNeighborY="-2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6B41B-120B-4968-AB6A-FC6E7C8EF3C0}" type="pres">
      <dgm:prSet presAssocID="{DACAB5BA-B8B4-4D66-8B11-1D02259E020B}" presName="gear1srcNode" presStyleLbl="node1" presStyleIdx="0" presStyleCnt="3"/>
      <dgm:spPr/>
      <dgm:t>
        <a:bodyPr/>
        <a:lstStyle/>
        <a:p>
          <a:endParaRPr lang="en-US"/>
        </a:p>
      </dgm:t>
    </dgm:pt>
    <dgm:pt modelId="{8BC64EA7-2794-42B6-96C9-F39A52CB985A}" type="pres">
      <dgm:prSet presAssocID="{DACAB5BA-B8B4-4D66-8B11-1D02259E020B}" presName="gear1dstNode" presStyleLbl="node1" presStyleIdx="0" presStyleCnt="3"/>
      <dgm:spPr/>
      <dgm:t>
        <a:bodyPr/>
        <a:lstStyle/>
        <a:p>
          <a:endParaRPr lang="en-US"/>
        </a:p>
      </dgm:t>
    </dgm:pt>
    <dgm:pt modelId="{93300324-D62F-4E58-B882-734182BDB462}" type="pres">
      <dgm:prSet presAssocID="{663C1E13-76F9-4B70-A2F2-CA23180743C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330EE9-43E4-4FD4-8144-E92B1DD0FCDF}" type="pres">
      <dgm:prSet presAssocID="{663C1E13-76F9-4B70-A2F2-CA23180743CE}" presName="gear2srcNode" presStyleLbl="node1" presStyleIdx="1" presStyleCnt="3"/>
      <dgm:spPr/>
      <dgm:t>
        <a:bodyPr/>
        <a:lstStyle/>
        <a:p>
          <a:endParaRPr lang="en-US"/>
        </a:p>
      </dgm:t>
    </dgm:pt>
    <dgm:pt modelId="{4822A78E-EAEC-401F-941A-3A84E13E2357}" type="pres">
      <dgm:prSet presAssocID="{663C1E13-76F9-4B70-A2F2-CA23180743CE}" presName="gear2dstNode" presStyleLbl="node1" presStyleIdx="1" presStyleCnt="3"/>
      <dgm:spPr/>
      <dgm:t>
        <a:bodyPr/>
        <a:lstStyle/>
        <a:p>
          <a:endParaRPr lang="en-US"/>
        </a:p>
      </dgm:t>
    </dgm:pt>
    <dgm:pt modelId="{59EDF28D-6C67-49D0-B5A1-DE5C3CBA2292}" type="pres">
      <dgm:prSet presAssocID="{399ACE2F-90C5-48B1-9E65-700A32562848}" presName="gear3" presStyleLbl="node1" presStyleIdx="2" presStyleCnt="3"/>
      <dgm:spPr/>
      <dgm:t>
        <a:bodyPr/>
        <a:lstStyle/>
        <a:p>
          <a:endParaRPr lang="en-US"/>
        </a:p>
      </dgm:t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EFDB4-E5D1-439A-86D8-1FCF80D959BA}" type="pres">
      <dgm:prSet presAssocID="{399ACE2F-90C5-48B1-9E65-700A32562848}" presName="gear3srcNode" presStyleLbl="node1" presStyleIdx="2" presStyleCnt="3"/>
      <dgm:spPr/>
      <dgm:t>
        <a:bodyPr/>
        <a:lstStyle/>
        <a:p>
          <a:endParaRPr lang="en-US"/>
        </a:p>
      </dgm:t>
    </dgm:pt>
    <dgm:pt modelId="{9815588C-16D0-4475-B64C-847FC87C8C32}" type="pres">
      <dgm:prSet presAssocID="{399ACE2F-90C5-48B1-9E65-700A32562848}" presName="gear3dstNode" presStyleLbl="node1" presStyleIdx="2" presStyleCnt="3"/>
      <dgm:spPr/>
      <dgm:t>
        <a:bodyPr/>
        <a:lstStyle/>
        <a:p>
          <a:endParaRPr lang="en-US"/>
        </a:p>
      </dgm:t>
    </dgm:pt>
    <dgm:pt modelId="{398423B3-DD54-4226-99D7-017EFC1488DF}" type="pres">
      <dgm:prSet presAssocID="{23718C41-0A1F-40BF-86BE-8A5476EC271E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6DF3A3A0-5919-4E69-80DD-61760D6340A0}" type="pres">
      <dgm:prSet presAssocID="{188C389E-9423-41DE-9C5E-D4A7E95C7E62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A09CEA93-9338-4361-A5E6-CF85B6019F5A}" type="pres">
      <dgm:prSet presAssocID="{DA82EADB-2721-42A0-95EA-F9B5521A38A6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0A31D815-D077-4866-A600-165E070A2D6F}" type="presOf" srcId="{F9CEBA05-2F10-437E-89B2-54F4D9FAF478}" destId="{5ED88519-AC6C-4AA3-B76D-812B93A167E4}" srcOrd="0" destOrd="0" presId="urn:microsoft.com/office/officeart/2005/8/layout/gear1#1"/>
    <dgm:cxn modelId="{4A9FFF58-7BC4-4C65-9759-C9C669FC2B76}" type="presOf" srcId="{DACAB5BA-B8B4-4D66-8B11-1D02259E020B}" destId="{B6B6B41B-120B-4968-AB6A-FC6E7C8EF3C0}" srcOrd="1" destOrd="0" presId="urn:microsoft.com/office/officeart/2005/8/layout/gear1#1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A0416A29-364E-458C-90C5-1284F3C404E9}" type="presOf" srcId="{663C1E13-76F9-4B70-A2F2-CA23180743CE}" destId="{4822A78E-EAEC-401F-941A-3A84E13E2357}" srcOrd="2" destOrd="0" presId="urn:microsoft.com/office/officeart/2005/8/layout/gear1#1"/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5990A8E9-7068-4CD0-BDC1-650288BAF401}" type="presOf" srcId="{663C1E13-76F9-4B70-A2F2-CA23180743CE}" destId="{B9330EE9-43E4-4FD4-8144-E92B1DD0FCDF}" srcOrd="1" destOrd="0" presId="urn:microsoft.com/office/officeart/2005/8/layout/gear1#1"/>
    <dgm:cxn modelId="{E633DDFA-2095-473F-876E-4E0B2BFEEFF6}" type="presOf" srcId="{23718C41-0A1F-40BF-86BE-8A5476EC271E}" destId="{398423B3-DD54-4226-99D7-017EFC1488DF}" srcOrd="0" destOrd="0" presId="urn:microsoft.com/office/officeart/2005/8/layout/gear1#1"/>
    <dgm:cxn modelId="{EEB57BF3-C8C3-4D26-B720-6A2822B576FB}" type="presOf" srcId="{399ACE2F-90C5-48B1-9E65-700A32562848}" destId="{9815588C-16D0-4475-B64C-847FC87C8C32}" srcOrd="3" destOrd="0" presId="urn:microsoft.com/office/officeart/2005/8/layout/gear1#1"/>
    <dgm:cxn modelId="{0C255DF6-A053-4031-BF78-2222755ED1B9}" type="presOf" srcId="{663C1E13-76F9-4B70-A2F2-CA23180743CE}" destId="{93300324-D62F-4E58-B882-734182BDB462}" srcOrd="0" destOrd="0" presId="urn:microsoft.com/office/officeart/2005/8/layout/gear1#1"/>
    <dgm:cxn modelId="{EC63EEBE-12D9-4B46-A3D6-28286309B01D}" type="presOf" srcId="{DACAB5BA-B8B4-4D66-8B11-1D02259E020B}" destId="{87622A90-D0D8-4EA3-BC0D-D537801AF2B1}" srcOrd="0" destOrd="0" presId="urn:microsoft.com/office/officeart/2005/8/layout/gear1#1"/>
    <dgm:cxn modelId="{CD461FA2-0710-4EF6-AA5F-BD774C121CA7}" type="presOf" srcId="{399ACE2F-90C5-48B1-9E65-700A32562848}" destId="{7D3EFDB4-E5D1-439A-86D8-1FCF80D959BA}" srcOrd="2" destOrd="0" presId="urn:microsoft.com/office/officeart/2005/8/layout/gear1#1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9A0FA2F0-3016-4FA6-B4C5-E56783E79BCF}" type="presOf" srcId="{399ACE2F-90C5-48B1-9E65-700A32562848}" destId="{59EDF28D-6C67-49D0-B5A1-DE5C3CBA2292}" srcOrd="0" destOrd="0" presId="urn:microsoft.com/office/officeart/2005/8/layout/gear1#1"/>
    <dgm:cxn modelId="{8DEEF35F-B436-4B54-B7F8-F04A2A69F5A6}" type="presOf" srcId="{188C389E-9423-41DE-9C5E-D4A7E95C7E62}" destId="{6DF3A3A0-5919-4E69-80DD-61760D6340A0}" srcOrd="0" destOrd="0" presId="urn:microsoft.com/office/officeart/2005/8/layout/gear1#1"/>
    <dgm:cxn modelId="{ED902FCE-FC6D-4D59-A8C3-CAA6A78FCEEC}" type="presOf" srcId="{399ACE2F-90C5-48B1-9E65-700A32562848}" destId="{23DC08E4-3725-4448-BFFF-1CCEA2F2987E}" srcOrd="1" destOrd="0" presId="urn:microsoft.com/office/officeart/2005/8/layout/gear1#1"/>
    <dgm:cxn modelId="{E4A97E14-7D05-4D68-BAE4-4AC1811FFA38}" type="presOf" srcId="{DA82EADB-2721-42A0-95EA-F9B5521A38A6}" destId="{A09CEA93-9338-4361-A5E6-CF85B6019F5A}" srcOrd="0" destOrd="0" presId="urn:microsoft.com/office/officeart/2005/8/layout/gear1#1"/>
    <dgm:cxn modelId="{17623212-9C52-4B97-A93F-581E50A0EE7B}" type="presOf" srcId="{DACAB5BA-B8B4-4D66-8B11-1D02259E020B}" destId="{8BC64EA7-2794-42B6-96C9-F39A52CB985A}" srcOrd="2" destOrd="0" presId="urn:microsoft.com/office/officeart/2005/8/layout/gear1#1"/>
    <dgm:cxn modelId="{1C705BF0-F7A3-4A41-98DE-5AA498EC2268}" type="presParOf" srcId="{5ED88519-AC6C-4AA3-B76D-812B93A167E4}" destId="{87622A90-D0D8-4EA3-BC0D-D537801AF2B1}" srcOrd="0" destOrd="0" presId="urn:microsoft.com/office/officeart/2005/8/layout/gear1#1"/>
    <dgm:cxn modelId="{5266FA23-4487-4733-8F43-10B4A20688EF}" type="presParOf" srcId="{5ED88519-AC6C-4AA3-B76D-812B93A167E4}" destId="{B6B6B41B-120B-4968-AB6A-FC6E7C8EF3C0}" srcOrd="1" destOrd="0" presId="urn:microsoft.com/office/officeart/2005/8/layout/gear1#1"/>
    <dgm:cxn modelId="{23C721C6-4DD1-49A5-A0CC-65BFB64A7E75}" type="presParOf" srcId="{5ED88519-AC6C-4AA3-B76D-812B93A167E4}" destId="{8BC64EA7-2794-42B6-96C9-F39A52CB985A}" srcOrd="2" destOrd="0" presId="urn:microsoft.com/office/officeart/2005/8/layout/gear1#1"/>
    <dgm:cxn modelId="{08D4CDD4-CF96-43E9-B573-3FB26B41DE0C}" type="presParOf" srcId="{5ED88519-AC6C-4AA3-B76D-812B93A167E4}" destId="{93300324-D62F-4E58-B882-734182BDB462}" srcOrd="3" destOrd="0" presId="urn:microsoft.com/office/officeart/2005/8/layout/gear1#1"/>
    <dgm:cxn modelId="{0C03EB2A-BA9F-4177-9C0D-A92A2D112A1E}" type="presParOf" srcId="{5ED88519-AC6C-4AA3-B76D-812B93A167E4}" destId="{B9330EE9-43E4-4FD4-8144-E92B1DD0FCDF}" srcOrd="4" destOrd="0" presId="urn:microsoft.com/office/officeart/2005/8/layout/gear1#1"/>
    <dgm:cxn modelId="{B7789E63-81C6-41C0-A5D9-387B1A51717B}" type="presParOf" srcId="{5ED88519-AC6C-4AA3-B76D-812B93A167E4}" destId="{4822A78E-EAEC-401F-941A-3A84E13E2357}" srcOrd="5" destOrd="0" presId="urn:microsoft.com/office/officeart/2005/8/layout/gear1#1"/>
    <dgm:cxn modelId="{830F74C4-09BC-4E6A-ABCE-5808A3EAE773}" type="presParOf" srcId="{5ED88519-AC6C-4AA3-B76D-812B93A167E4}" destId="{59EDF28D-6C67-49D0-B5A1-DE5C3CBA2292}" srcOrd="6" destOrd="0" presId="urn:microsoft.com/office/officeart/2005/8/layout/gear1#1"/>
    <dgm:cxn modelId="{92E21763-77DE-4C9D-A499-28DE0AED0A6E}" type="presParOf" srcId="{5ED88519-AC6C-4AA3-B76D-812B93A167E4}" destId="{23DC08E4-3725-4448-BFFF-1CCEA2F2987E}" srcOrd="7" destOrd="0" presId="urn:microsoft.com/office/officeart/2005/8/layout/gear1#1"/>
    <dgm:cxn modelId="{E00C3D16-7BB4-47D7-9337-A6DC556836A3}" type="presParOf" srcId="{5ED88519-AC6C-4AA3-B76D-812B93A167E4}" destId="{7D3EFDB4-E5D1-439A-86D8-1FCF80D959BA}" srcOrd="8" destOrd="0" presId="urn:microsoft.com/office/officeart/2005/8/layout/gear1#1"/>
    <dgm:cxn modelId="{B1A8B9D7-A8F9-4D92-9BB0-4672EC454C94}" type="presParOf" srcId="{5ED88519-AC6C-4AA3-B76D-812B93A167E4}" destId="{9815588C-16D0-4475-B64C-847FC87C8C32}" srcOrd="9" destOrd="0" presId="urn:microsoft.com/office/officeart/2005/8/layout/gear1#1"/>
    <dgm:cxn modelId="{FFB249CB-C123-4064-A0AD-BE7A0B9EF2A4}" type="presParOf" srcId="{5ED88519-AC6C-4AA3-B76D-812B93A167E4}" destId="{398423B3-DD54-4226-99D7-017EFC1488DF}" srcOrd="10" destOrd="0" presId="urn:microsoft.com/office/officeart/2005/8/layout/gear1#1"/>
    <dgm:cxn modelId="{00DCB96D-7544-4E39-9DB2-EC33C479AC4C}" type="presParOf" srcId="{5ED88519-AC6C-4AA3-B76D-812B93A167E4}" destId="{6DF3A3A0-5919-4E69-80DD-61760D6340A0}" srcOrd="11" destOrd="0" presId="urn:microsoft.com/office/officeart/2005/8/layout/gear1#1"/>
    <dgm:cxn modelId="{A941BE95-AD73-4534-949E-F30171D085E1}" type="presParOf" srcId="{5ED88519-AC6C-4AA3-B76D-812B93A167E4}" destId="{A09CEA93-9338-4361-A5E6-CF85B6019F5A}" srcOrd="12" destOrd="0" presId="urn:microsoft.com/office/officeart/2005/8/layout/gear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327E98-1E10-4206-B57E-F81244DDD533}" type="doc">
      <dgm:prSet loTypeId="urn:microsoft.com/office/officeart/2005/8/layout/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7648B2A-33ED-4028-B2F3-B4F524D3762B}">
      <dgm:prSet phldrT="[Text]" custT="1"/>
      <dgm:spPr/>
      <dgm:t>
        <a:bodyPr/>
        <a:lstStyle/>
        <a:p>
          <a:r>
            <a:rPr lang="en-US" sz="1400" dirty="0"/>
            <a:t>60%</a:t>
          </a:r>
        </a:p>
        <a:p>
          <a:r>
            <a:rPr lang="en-US" sz="1400" dirty="0"/>
            <a:t>Core Subject</a:t>
          </a:r>
        </a:p>
      </dgm:t>
    </dgm:pt>
    <dgm:pt modelId="{D64B3BA1-266D-481E-B80B-3DF7FD909DF0}" type="parTrans" cxnId="{A95F06A7-F804-4132-957F-5832CF2EE004}">
      <dgm:prSet/>
      <dgm:spPr/>
      <dgm:t>
        <a:bodyPr/>
        <a:lstStyle/>
        <a:p>
          <a:endParaRPr lang="en-US"/>
        </a:p>
      </dgm:t>
    </dgm:pt>
    <dgm:pt modelId="{76EC814A-35FA-41ED-B10A-236B26825BA7}" type="sibTrans" cxnId="{A95F06A7-F804-4132-957F-5832CF2EE004}">
      <dgm:prSet/>
      <dgm:spPr/>
      <dgm:t>
        <a:bodyPr/>
        <a:lstStyle/>
        <a:p>
          <a:endParaRPr lang="en-US"/>
        </a:p>
      </dgm:t>
    </dgm:pt>
    <dgm:pt modelId="{121F74F1-FDD4-4EA8-A5BE-6B67F4871C5A}">
      <dgm:prSet phldrT="[Text]" custT="1"/>
      <dgm:spPr/>
      <dgm:t>
        <a:bodyPr/>
        <a:lstStyle/>
        <a:p>
          <a:r>
            <a:rPr lang="en-US" sz="1100" b="1" dirty="0">
              <a:solidFill>
                <a:schemeClr val="bg1"/>
              </a:solidFill>
            </a:rPr>
            <a:t>20%</a:t>
          </a:r>
        </a:p>
        <a:p>
          <a:r>
            <a:rPr lang="en-US" sz="1100" b="1" dirty="0">
              <a:solidFill>
                <a:schemeClr val="bg1"/>
              </a:solidFill>
            </a:rPr>
            <a:t>Horizontal</a:t>
          </a:r>
        </a:p>
        <a:p>
          <a:r>
            <a:rPr lang="en-US" sz="1100" b="1" dirty="0">
              <a:solidFill>
                <a:schemeClr val="bg1"/>
              </a:solidFill>
            </a:rPr>
            <a:t>Integration</a:t>
          </a:r>
        </a:p>
        <a:p>
          <a:r>
            <a:rPr lang="en-US" sz="1100" b="1" dirty="0">
              <a:solidFill>
                <a:schemeClr val="bg1"/>
              </a:solidFill>
            </a:rPr>
            <a:t>Physiology</a:t>
          </a:r>
        </a:p>
        <a:p>
          <a:r>
            <a:rPr lang="en-US" sz="1100" b="1" dirty="0">
              <a:solidFill>
                <a:schemeClr val="bg1"/>
              </a:solidFill>
            </a:rPr>
            <a:t> Anatomy</a:t>
          </a:r>
        </a:p>
        <a:p>
          <a:endParaRPr lang="en-US" sz="1050" b="1" dirty="0">
            <a:solidFill>
              <a:schemeClr val="bg1"/>
            </a:solidFill>
          </a:endParaRPr>
        </a:p>
      </dgm:t>
    </dgm:pt>
    <dgm:pt modelId="{10B33A64-CE0E-4D57-A46F-A3C1B642720B}" type="parTrans" cxnId="{DC8754B7-DCE5-4767-ACEF-E999F750C368}">
      <dgm:prSet/>
      <dgm:spPr/>
      <dgm:t>
        <a:bodyPr/>
        <a:lstStyle/>
        <a:p>
          <a:endParaRPr lang="en-US"/>
        </a:p>
      </dgm:t>
    </dgm:pt>
    <dgm:pt modelId="{D1B6DC8B-AABB-428C-BA6F-DF069B929066}" type="sibTrans" cxnId="{DC8754B7-DCE5-4767-ACEF-E999F750C368}">
      <dgm:prSet/>
      <dgm:spPr/>
      <dgm:t>
        <a:bodyPr/>
        <a:lstStyle/>
        <a:p>
          <a:endParaRPr lang="en-US" dirty="0"/>
        </a:p>
      </dgm:t>
    </dgm:pt>
    <dgm:pt modelId="{B6E0A33C-945C-4182-8BDD-143F429DB44A}">
      <dgm:prSet phldrT="[Text]" custT="1"/>
      <dgm:spPr/>
      <dgm:t>
        <a:bodyPr/>
        <a:lstStyle/>
        <a:p>
          <a:r>
            <a:rPr lang="en-US" sz="1200" b="1" dirty="0">
              <a:solidFill>
                <a:schemeClr val="bg1"/>
              </a:solidFill>
            </a:rPr>
            <a:t>8%</a:t>
          </a:r>
        </a:p>
        <a:p>
          <a:r>
            <a:rPr lang="en-US" sz="1200" b="1" dirty="0">
              <a:solidFill>
                <a:schemeClr val="bg1"/>
              </a:solidFill>
            </a:rPr>
            <a:t>Vertical Integration</a:t>
          </a:r>
        </a:p>
        <a:p>
          <a:r>
            <a:rPr lang="en-US" sz="1200" b="1" dirty="0">
              <a:solidFill>
                <a:schemeClr val="bg1"/>
              </a:solidFill>
            </a:rPr>
            <a:t>Pathology</a:t>
          </a:r>
        </a:p>
        <a:p>
          <a:r>
            <a:rPr lang="en-US" sz="1200" b="1" dirty="0">
              <a:solidFill>
                <a:schemeClr val="bg1"/>
              </a:solidFill>
            </a:rPr>
            <a:t>Pharmacolog</a:t>
          </a:r>
          <a:r>
            <a:rPr lang="en-US" sz="1000" b="1" dirty="0">
              <a:solidFill>
                <a:schemeClr val="bg1"/>
              </a:solidFill>
            </a:rPr>
            <a:t>y</a:t>
          </a:r>
        </a:p>
      </dgm:t>
    </dgm:pt>
    <dgm:pt modelId="{B5331A6F-01D6-4644-B888-4B5645F13CE6}" type="parTrans" cxnId="{396A80D6-17D5-4D69-9D59-445694BF0D8E}">
      <dgm:prSet/>
      <dgm:spPr/>
      <dgm:t>
        <a:bodyPr/>
        <a:lstStyle/>
        <a:p>
          <a:endParaRPr lang="en-US"/>
        </a:p>
      </dgm:t>
    </dgm:pt>
    <dgm:pt modelId="{9B5ED3AA-8E83-460F-B86F-44104E144176}" type="sibTrans" cxnId="{396A80D6-17D5-4D69-9D59-445694BF0D8E}">
      <dgm:prSet/>
      <dgm:spPr/>
      <dgm:t>
        <a:bodyPr/>
        <a:lstStyle/>
        <a:p>
          <a:endParaRPr lang="en-US"/>
        </a:p>
      </dgm:t>
    </dgm:pt>
    <dgm:pt modelId="{4AEA9772-498B-4A7D-8FBC-65C72E5384FE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7%</a:t>
          </a:r>
        </a:p>
        <a:p>
          <a:r>
            <a:rPr lang="en-US" b="1" dirty="0">
              <a:solidFill>
                <a:schemeClr val="bg1"/>
              </a:solidFill>
            </a:rPr>
            <a:t>Vertical Integration</a:t>
          </a:r>
        </a:p>
        <a:p>
          <a:r>
            <a:rPr lang="en-US" b="1" dirty="0">
              <a:solidFill>
                <a:schemeClr val="bg1"/>
              </a:solidFill>
            </a:rPr>
            <a:t>Clinical Integration </a:t>
          </a:r>
        </a:p>
      </dgm:t>
    </dgm:pt>
    <dgm:pt modelId="{06D8DAA3-4439-4E9F-A039-E909B9F94479}" type="parTrans" cxnId="{5FCD7FB6-D736-4581-AD08-E8F35A843627}">
      <dgm:prSet/>
      <dgm:spPr/>
      <dgm:t>
        <a:bodyPr/>
        <a:lstStyle/>
        <a:p>
          <a:endParaRPr lang="en-US"/>
        </a:p>
      </dgm:t>
    </dgm:pt>
    <dgm:pt modelId="{0C62EB7E-D4E0-49F5-BBB6-50EB39F6A944}" type="sibTrans" cxnId="{5FCD7FB6-D736-4581-AD08-E8F35A843627}">
      <dgm:prSet/>
      <dgm:spPr/>
      <dgm:t>
        <a:bodyPr/>
        <a:lstStyle/>
        <a:p>
          <a:endParaRPr lang="en-US"/>
        </a:p>
      </dgm:t>
    </dgm:pt>
    <dgm:pt modelId="{45F05D4F-6A7F-4BA7-940D-874B1B917549}">
      <dgm:prSet phldrT="[Text]" custT="1"/>
      <dgm:spPr/>
      <dgm:t>
        <a:bodyPr/>
        <a:lstStyle/>
        <a:p>
          <a:endParaRPr lang="en-US" sz="1050" b="1" dirty="0">
            <a:solidFill>
              <a:schemeClr val="tx1"/>
            </a:solidFill>
          </a:endParaRPr>
        </a:p>
        <a:p>
          <a:r>
            <a:rPr lang="en-US" sz="1050" b="1" dirty="0">
              <a:solidFill>
                <a:schemeClr val="bg1"/>
              </a:solidFill>
            </a:rPr>
            <a:t>5%</a:t>
          </a:r>
        </a:p>
        <a:p>
          <a:r>
            <a:rPr lang="en-US" sz="1050" b="1" dirty="0">
              <a:solidFill>
                <a:schemeClr val="bg1"/>
              </a:solidFill>
            </a:rPr>
            <a:t>Vertical Integration</a:t>
          </a:r>
        </a:p>
        <a:p>
          <a:r>
            <a:rPr lang="en-US" sz="1050" b="1" dirty="0">
              <a:solidFill>
                <a:schemeClr val="bg1"/>
              </a:solidFill>
            </a:rPr>
            <a:t>Research, Professionalism</a:t>
          </a:r>
        </a:p>
        <a:p>
          <a:r>
            <a:rPr lang="en-US" sz="1050" b="1" dirty="0">
              <a:solidFill>
                <a:schemeClr val="bg1"/>
              </a:solidFill>
            </a:rPr>
            <a:t>Ethics </a:t>
          </a:r>
        </a:p>
        <a:p>
          <a:r>
            <a:rPr lang="en-US" sz="1050" b="1" dirty="0">
              <a:solidFill>
                <a:schemeClr val="bg1"/>
              </a:solidFill>
            </a:rPr>
            <a:t>Digital library</a:t>
          </a:r>
        </a:p>
        <a:p>
          <a:r>
            <a:rPr lang="en-US" sz="900" b="1" dirty="0">
              <a:solidFill>
                <a:schemeClr val="tx1"/>
              </a:solidFill>
            </a:rPr>
            <a:t> </a:t>
          </a:r>
        </a:p>
      </dgm:t>
    </dgm:pt>
    <dgm:pt modelId="{EE9BDDB5-AB92-4FD3-9B7F-C659B48A0E17}" type="parTrans" cxnId="{E00CBB8F-0744-4E6B-95C1-E802B639B1DB}">
      <dgm:prSet/>
      <dgm:spPr/>
      <dgm:t>
        <a:bodyPr/>
        <a:lstStyle/>
        <a:p>
          <a:endParaRPr lang="en-US"/>
        </a:p>
      </dgm:t>
    </dgm:pt>
    <dgm:pt modelId="{2F69F2EB-6FFF-456F-A0F5-2947C5CE39EF}" type="sibTrans" cxnId="{E00CBB8F-0744-4E6B-95C1-E802B639B1DB}">
      <dgm:prSet/>
      <dgm:spPr/>
      <dgm:t>
        <a:bodyPr/>
        <a:lstStyle/>
        <a:p>
          <a:endParaRPr lang="en-US"/>
        </a:p>
      </dgm:t>
    </dgm:pt>
    <dgm:pt modelId="{67A1F69E-C926-4175-8EF0-EC9E8AFA4B46}" type="pres">
      <dgm:prSet presAssocID="{C3327E98-1E10-4206-B57E-F81244DDD53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38205C-F2A8-496C-8DCF-600DE54D6393}" type="pres">
      <dgm:prSet presAssocID="{47648B2A-33ED-4028-B2F3-B4F524D3762B}" presName="node" presStyleLbl="node1" presStyleIdx="0" presStyleCnt="5" custScaleY="1355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8AEBB-F837-44E3-A146-4769901CB08D}" type="pres">
      <dgm:prSet presAssocID="{76EC814A-35FA-41ED-B10A-236B26825BA7}" presName="sibTrans" presStyleLbl="sibTrans2D1" presStyleIdx="0" presStyleCnt="4" custScaleX="165807" custScaleY="100001" custLinFactNeighborX="14147" custLinFactNeighborY="-7073"/>
      <dgm:spPr/>
      <dgm:t>
        <a:bodyPr/>
        <a:lstStyle/>
        <a:p>
          <a:endParaRPr lang="en-US"/>
        </a:p>
      </dgm:t>
    </dgm:pt>
    <dgm:pt modelId="{13B78F93-9E80-4755-A323-9689D8DECC57}" type="pres">
      <dgm:prSet presAssocID="{76EC814A-35FA-41ED-B10A-236B26825BA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6D0BBEBF-42DC-4E79-A91E-A668B3BA1989}" type="pres">
      <dgm:prSet presAssocID="{121F74F1-FDD4-4EA8-A5BE-6B67F4871C5A}" presName="node" presStyleLbl="node1" presStyleIdx="1" presStyleCnt="5" custScaleX="126402" custScaleY="166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2F4A8-DCB8-4DEF-AC3F-2211663DBAB6}" type="pres">
      <dgm:prSet presAssocID="{D1B6DC8B-AABB-428C-BA6F-DF069B929066}" presName="sibTrans" presStyleLbl="sibTrans2D1" presStyleIdx="1" presStyleCnt="4" custAng="320823" custScaleX="157879" custScaleY="108637"/>
      <dgm:spPr/>
      <dgm:t>
        <a:bodyPr/>
        <a:lstStyle/>
        <a:p>
          <a:endParaRPr lang="en-US"/>
        </a:p>
      </dgm:t>
    </dgm:pt>
    <dgm:pt modelId="{E2C657F6-1940-4324-875D-FF2FE954D413}" type="pres">
      <dgm:prSet presAssocID="{D1B6DC8B-AABB-428C-BA6F-DF069B929066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A0F5D903-B3E5-42A8-AF88-F76845A333BE}" type="pres">
      <dgm:prSet presAssocID="{B6E0A33C-945C-4182-8BDD-143F429DB44A}" presName="node" presStyleLbl="node1" presStyleIdx="2" presStyleCnt="5" custScaleY="1625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154956-750C-4CBF-BB94-422A3BEF206B}" type="pres">
      <dgm:prSet presAssocID="{9B5ED3AA-8E83-460F-B86F-44104E144176}" presName="sibTrans" presStyleLbl="sibTrans2D1" presStyleIdx="2" presStyleCnt="4" custScaleX="149447" custScaleY="92748" custLinFactNeighborX="-2660" custLinFactNeighborY="5166"/>
      <dgm:spPr/>
      <dgm:t>
        <a:bodyPr/>
        <a:lstStyle/>
        <a:p>
          <a:endParaRPr lang="en-US"/>
        </a:p>
      </dgm:t>
    </dgm:pt>
    <dgm:pt modelId="{687127F3-6656-4F8F-8088-466EFD2A454B}" type="pres">
      <dgm:prSet presAssocID="{9B5ED3AA-8E83-460F-B86F-44104E144176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78B8B8C7-C92F-49B8-8D20-06D427A8A2FA}" type="pres">
      <dgm:prSet presAssocID="{4AEA9772-498B-4A7D-8FBC-65C72E5384FE}" presName="node" presStyleLbl="node1" presStyleIdx="3" presStyleCnt="5" custScaleY="170346" custLinFactNeighborX="-18407" custLinFactNeighborY="42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11881-67C4-464B-B2A0-7F15A4CA74F3}" type="pres">
      <dgm:prSet presAssocID="{0C62EB7E-D4E0-49F5-BBB6-50EB39F6A944}" presName="sibTrans" presStyleLbl="sibTrans2D1" presStyleIdx="3" presStyleCnt="4" custAng="21514828" custScaleX="191906" custScaleY="117993" custLinFactNeighborX="2898" custLinFactNeighborY="7502"/>
      <dgm:spPr/>
      <dgm:t>
        <a:bodyPr/>
        <a:lstStyle/>
        <a:p>
          <a:endParaRPr lang="en-US"/>
        </a:p>
      </dgm:t>
    </dgm:pt>
    <dgm:pt modelId="{25C0E271-EE96-401B-BC0B-7E56E305D9C1}" type="pres">
      <dgm:prSet presAssocID="{0C62EB7E-D4E0-49F5-BBB6-50EB39F6A944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18343954-0F46-49EC-800A-08714300477C}" type="pres">
      <dgm:prSet presAssocID="{45F05D4F-6A7F-4BA7-940D-874B1B917549}" presName="node" presStyleLbl="node1" presStyleIdx="4" presStyleCnt="5" custScaleY="207382" custLinFactNeighborX="-15147" custLinFactNeighborY="54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5F06A7-F804-4132-957F-5832CF2EE004}" srcId="{C3327E98-1E10-4206-B57E-F81244DDD533}" destId="{47648B2A-33ED-4028-B2F3-B4F524D3762B}" srcOrd="0" destOrd="0" parTransId="{D64B3BA1-266D-481E-B80B-3DF7FD909DF0}" sibTransId="{76EC814A-35FA-41ED-B10A-236B26825BA7}"/>
    <dgm:cxn modelId="{E00CBB8F-0744-4E6B-95C1-E802B639B1DB}" srcId="{C3327E98-1E10-4206-B57E-F81244DDD533}" destId="{45F05D4F-6A7F-4BA7-940D-874B1B917549}" srcOrd="4" destOrd="0" parTransId="{EE9BDDB5-AB92-4FD3-9B7F-C659B48A0E17}" sibTransId="{2F69F2EB-6FFF-456F-A0F5-2947C5CE39EF}"/>
    <dgm:cxn modelId="{3DCFBB28-5D60-491C-8050-F8A37137CF2F}" type="presOf" srcId="{47648B2A-33ED-4028-B2F3-B4F524D3762B}" destId="{5138205C-F2A8-496C-8DCF-600DE54D6393}" srcOrd="0" destOrd="0" presId="urn:microsoft.com/office/officeart/2005/8/layout/process5"/>
    <dgm:cxn modelId="{1E986EA1-AB28-48B4-92DC-4310DAD4EDD1}" type="presOf" srcId="{9B5ED3AA-8E83-460F-B86F-44104E144176}" destId="{6C154956-750C-4CBF-BB94-422A3BEF206B}" srcOrd="0" destOrd="0" presId="urn:microsoft.com/office/officeart/2005/8/layout/process5"/>
    <dgm:cxn modelId="{0456BD4D-3588-4238-9290-317F5BFF1837}" type="presOf" srcId="{9B5ED3AA-8E83-460F-B86F-44104E144176}" destId="{687127F3-6656-4F8F-8088-466EFD2A454B}" srcOrd="1" destOrd="0" presId="urn:microsoft.com/office/officeart/2005/8/layout/process5"/>
    <dgm:cxn modelId="{396A80D6-17D5-4D69-9D59-445694BF0D8E}" srcId="{C3327E98-1E10-4206-B57E-F81244DDD533}" destId="{B6E0A33C-945C-4182-8BDD-143F429DB44A}" srcOrd="2" destOrd="0" parTransId="{B5331A6F-01D6-4644-B888-4B5645F13CE6}" sibTransId="{9B5ED3AA-8E83-460F-B86F-44104E144176}"/>
    <dgm:cxn modelId="{9B7DE25F-5EC7-4B94-BBE7-06F0FB532B85}" type="presOf" srcId="{4AEA9772-498B-4A7D-8FBC-65C72E5384FE}" destId="{78B8B8C7-C92F-49B8-8D20-06D427A8A2FA}" srcOrd="0" destOrd="0" presId="urn:microsoft.com/office/officeart/2005/8/layout/process5"/>
    <dgm:cxn modelId="{FAD7EA2E-64AE-40B6-98DA-2C9FD9A4486A}" type="presOf" srcId="{C3327E98-1E10-4206-B57E-F81244DDD533}" destId="{67A1F69E-C926-4175-8EF0-EC9E8AFA4B46}" srcOrd="0" destOrd="0" presId="urn:microsoft.com/office/officeart/2005/8/layout/process5"/>
    <dgm:cxn modelId="{37A5556D-8225-4533-9185-67070B224864}" type="presOf" srcId="{76EC814A-35FA-41ED-B10A-236B26825BA7}" destId="{D808AEBB-F837-44E3-A146-4769901CB08D}" srcOrd="0" destOrd="0" presId="urn:microsoft.com/office/officeart/2005/8/layout/process5"/>
    <dgm:cxn modelId="{5FCD7FB6-D736-4581-AD08-E8F35A843627}" srcId="{C3327E98-1E10-4206-B57E-F81244DDD533}" destId="{4AEA9772-498B-4A7D-8FBC-65C72E5384FE}" srcOrd="3" destOrd="0" parTransId="{06D8DAA3-4439-4E9F-A039-E909B9F94479}" sibTransId="{0C62EB7E-D4E0-49F5-BBB6-50EB39F6A944}"/>
    <dgm:cxn modelId="{0832482B-3900-4773-8DB6-6B81F761C3BF}" type="presOf" srcId="{76EC814A-35FA-41ED-B10A-236B26825BA7}" destId="{13B78F93-9E80-4755-A323-9689D8DECC57}" srcOrd="1" destOrd="0" presId="urn:microsoft.com/office/officeart/2005/8/layout/process5"/>
    <dgm:cxn modelId="{35E4118D-E2E9-424B-9F1A-0CEDB995C26C}" type="presOf" srcId="{D1B6DC8B-AABB-428C-BA6F-DF069B929066}" destId="{E2C657F6-1940-4324-875D-FF2FE954D413}" srcOrd="1" destOrd="0" presId="urn:microsoft.com/office/officeart/2005/8/layout/process5"/>
    <dgm:cxn modelId="{25674336-BADC-4F41-A4C7-7231E8050612}" type="presOf" srcId="{0C62EB7E-D4E0-49F5-BBB6-50EB39F6A944}" destId="{25C0E271-EE96-401B-BC0B-7E56E305D9C1}" srcOrd="1" destOrd="0" presId="urn:microsoft.com/office/officeart/2005/8/layout/process5"/>
    <dgm:cxn modelId="{0BBE428E-5CE4-4C2C-B36B-6AAE37CC0186}" type="presOf" srcId="{45F05D4F-6A7F-4BA7-940D-874B1B917549}" destId="{18343954-0F46-49EC-800A-08714300477C}" srcOrd="0" destOrd="0" presId="urn:microsoft.com/office/officeart/2005/8/layout/process5"/>
    <dgm:cxn modelId="{649B0E4B-1F10-4ED6-8CC0-6FACECA8FC17}" type="presOf" srcId="{121F74F1-FDD4-4EA8-A5BE-6B67F4871C5A}" destId="{6D0BBEBF-42DC-4E79-A91E-A668B3BA1989}" srcOrd="0" destOrd="0" presId="urn:microsoft.com/office/officeart/2005/8/layout/process5"/>
    <dgm:cxn modelId="{4130F47D-D06E-4401-873C-1EAE7AFD4E88}" type="presOf" srcId="{B6E0A33C-945C-4182-8BDD-143F429DB44A}" destId="{A0F5D903-B3E5-42A8-AF88-F76845A333BE}" srcOrd="0" destOrd="0" presId="urn:microsoft.com/office/officeart/2005/8/layout/process5"/>
    <dgm:cxn modelId="{A39A763F-A292-462E-81E2-576252A52EBF}" type="presOf" srcId="{D1B6DC8B-AABB-428C-BA6F-DF069B929066}" destId="{05F2F4A8-DCB8-4DEF-AC3F-2211663DBAB6}" srcOrd="0" destOrd="0" presId="urn:microsoft.com/office/officeart/2005/8/layout/process5"/>
    <dgm:cxn modelId="{CB5697F8-B5BD-4A3F-B075-2F0ACCADAD07}" type="presOf" srcId="{0C62EB7E-D4E0-49F5-BBB6-50EB39F6A944}" destId="{11F11881-67C4-464B-B2A0-7F15A4CA74F3}" srcOrd="0" destOrd="0" presId="urn:microsoft.com/office/officeart/2005/8/layout/process5"/>
    <dgm:cxn modelId="{DC8754B7-DCE5-4767-ACEF-E999F750C368}" srcId="{C3327E98-1E10-4206-B57E-F81244DDD533}" destId="{121F74F1-FDD4-4EA8-A5BE-6B67F4871C5A}" srcOrd="1" destOrd="0" parTransId="{10B33A64-CE0E-4D57-A46F-A3C1B642720B}" sibTransId="{D1B6DC8B-AABB-428C-BA6F-DF069B929066}"/>
    <dgm:cxn modelId="{A42776AA-D8B5-4D94-BD96-57A956E3132F}" type="presParOf" srcId="{67A1F69E-C926-4175-8EF0-EC9E8AFA4B46}" destId="{5138205C-F2A8-496C-8DCF-600DE54D6393}" srcOrd="0" destOrd="0" presId="urn:microsoft.com/office/officeart/2005/8/layout/process5"/>
    <dgm:cxn modelId="{CA22EFD6-206A-4A81-A6BE-83F4D0C2D047}" type="presParOf" srcId="{67A1F69E-C926-4175-8EF0-EC9E8AFA4B46}" destId="{D808AEBB-F837-44E3-A146-4769901CB08D}" srcOrd="1" destOrd="0" presId="urn:microsoft.com/office/officeart/2005/8/layout/process5"/>
    <dgm:cxn modelId="{A052EB06-3C18-4EDD-BC6E-F9E4D019034B}" type="presParOf" srcId="{D808AEBB-F837-44E3-A146-4769901CB08D}" destId="{13B78F93-9E80-4755-A323-9689D8DECC57}" srcOrd="0" destOrd="0" presId="urn:microsoft.com/office/officeart/2005/8/layout/process5"/>
    <dgm:cxn modelId="{C1A77388-B7A0-42C2-9EB8-F1A1BCDFA581}" type="presParOf" srcId="{67A1F69E-C926-4175-8EF0-EC9E8AFA4B46}" destId="{6D0BBEBF-42DC-4E79-A91E-A668B3BA1989}" srcOrd="2" destOrd="0" presId="urn:microsoft.com/office/officeart/2005/8/layout/process5"/>
    <dgm:cxn modelId="{23670D3C-7CFC-4527-97E0-0C42802B944F}" type="presParOf" srcId="{67A1F69E-C926-4175-8EF0-EC9E8AFA4B46}" destId="{05F2F4A8-DCB8-4DEF-AC3F-2211663DBAB6}" srcOrd="3" destOrd="0" presId="urn:microsoft.com/office/officeart/2005/8/layout/process5"/>
    <dgm:cxn modelId="{2FE08696-2CEA-416C-B462-9AF824277D7D}" type="presParOf" srcId="{05F2F4A8-DCB8-4DEF-AC3F-2211663DBAB6}" destId="{E2C657F6-1940-4324-875D-FF2FE954D413}" srcOrd="0" destOrd="0" presId="urn:microsoft.com/office/officeart/2005/8/layout/process5"/>
    <dgm:cxn modelId="{304B0DCB-103B-4F00-AD78-345233640AC6}" type="presParOf" srcId="{67A1F69E-C926-4175-8EF0-EC9E8AFA4B46}" destId="{A0F5D903-B3E5-42A8-AF88-F76845A333BE}" srcOrd="4" destOrd="0" presId="urn:microsoft.com/office/officeart/2005/8/layout/process5"/>
    <dgm:cxn modelId="{13E8F3D9-E689-45D6-86F2-E1D0C36BB164}" type="presParOf" srcId="{67A1F69E-C926-4175-8EF0-EC9E8AFA4B46}" destId="{6C154956-750C-4CBF-BB94-422A3BEF206B}" srcOrd="5" destOrd="0" presId="urn:microsoft.com/office/officeart/2005/8/layout/process5"/>
    <dgm:cxn modelId="{20AE068D-9730-4596-8EC5-BFE13D87F8B4}" type="presParOf" srcId="{6C154956-750C-4CBF-BB94-422A3BEF206B}" destId="{687127F3-6656-4F8F-8088-466EFD2A454B}" srcOrd="0" destOrd="0" presId="urn:microsoft.com/office/officeart/2005/8/layout/process5"/>
    <dgm:cxn modelId="{A96067BA-CBF9-4EB1-92DF-072E6B0B5572}" type="presParOf" srcId="{67A1F69E-C926-4175-8EF0-EC9E8AFA4B46}" destId="{78B8B8C7-C92F-49B8-8D20-06D427A8A2FA}" srcOrd="6" destOrd="0" presId="urn:microsoft.com/office/officeart/2005/8/layout/process5"/>
    <dgm:cxn modelId="{3EBEBAF9-A557-4035-8DEF-F583AF24DF19}" type="presParOf" srcId="{67A1F69E-C926-4175-8EF0-EC9E8AFA4B46}" destId="{11F11881-67C4-464B-B2A0-7F15A4CA74F3}" srcOrd="7" destOrd="0" presId="urn:microsoft.com/office/officeart/2005/8/layout/process5"/>
    <dgm:cxn modelId="{9DA6E434-10EA-4D31-BECE-6BF9B622ADAD}" type="presParOf" srcId="{11F11881-67C4-464B-B2A0-7F15A4CA74F3}" destId="{25C0E271-EE96-401B-BC0B-7E56E305D9C1}" srcOrd="0" destOrd="0" presId="urn:microsoft.com/office/officeart/2005/8/layout/process5"/>
    <dgm:cxn modelId="{16937582-3F5E-4E9D-A0C2-AC8C9966AAB0}" type="presParOf" srcId="{67A1F69E-C926-4175-8EF0-EC9E8AFA4B46}" destId="{18343954-0F46-49EC-800A-08714300477C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22A90-D0D8-4EA3-BC0D-D537801AF2B1}">
      <dsp:nvSpPr>
        <dsp:cNvPr id="0" name=""/>
        <dsp:cNvSpPr/>
      </dsp:nvSpPr>
      <dsp:spPr>
        <a:xfrm>
          <a:off x="1128526" y="1359205"/>
          <a:ext cx="1383029" cy="1383029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latin typeface="Arial Black" pitchFamily="34" charset="0"/>
            </a:rPr>
            <a:t>Wisdom</a:t>
          </a:r>
        </a:p>
      </dsp:txBody>
      <dsp:txXfrm>
        <a:off x="1406576" y="1683173"/>
        <a:ext cx="826929" cy="710905"/>
      </dsp:txXfrm>
    </dsp:sp>
    <dsp:sp modelId="{93300324-D62F-4E58-B882-734182BDB462}">
      <dsp:nvSpPr>
        <dsp:cNvPr id="0" name=""/>
        <dsp:cNvSpPr/>
      </dsp:nvSpPr>
      <dsp:spPr>
        <a:xfrm>
          <a:off x="326897" y="1035350"/>
          <a:ext cx="1005839" cy="1005839"/>
        </a:xfrm>
        <a:prstGeom prst="gear6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latin typeface="Arial Black" pitchFamily="34" charset="0"/>
            </a:rPr>
            <a:t>Truth</a:t>
          </a:r>
          <a:r>
            <a:rPr lang="en-US" sz="1000" kern="1200" dirty="0"/>
            <a:t> </a:t>
          </a:r>
        </a:p>
      </dsp:txBody>
      <dsp:txXfrm>
        <a:off x="580120" y="1290103"/>
        <a:ext cx="499393" cy="496333"/>
      </dsp:txXfrm>
    </dsp:sp>
    <dsp:sp modelId="{59EDF28D-6C67-49D0-B5A1-DE5C3CBA2292}">
      <dsp:nvSpPr>
        <dsp:cNvPr id="0" name=""/>
        <dsp:cNvSpPr/>
      </dsp:nvSpPr>
      <dsp:spPr>
        <a:xfrm rot="20700000">
          <a:off x="890270" y="341423"/>
          <a:ext cx="985517" cy="985517"/>
        </a:xfrm>
        <a:prstGeom prst="gear6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latin typeface="Arial Black" pitchFamily="34" charset="0"/>
            </a:rPr>
            <a:t>Servic</a:t>
          </a:r>
          <a:r>
            <a:rPr lang="en-US" sz="1000" kern="1200" dirty="0">
              <a:latin typeface="Arial Black" pitchFamily="34" charset="0"/>
            </a:rPr>
            <a:t>e</a:t>
          </a:r>
          <a:r>
            <a:rPr lang="en-US" sz="1000" kern="1200" dirty="0"/>
            <a:t> </a:t>
          </a:r>
        </a:p>
      </dsp:txBody>
      <dsp:txXfrm rot="-20700000">
        <a:off x="1106423" y="557576"/>
        <a:ext cx="553211" cy="553211"/>
      </dsp:txXfrm>
    </dsp:sp>
    <dsp:sp modelId="{398423B3-DD54-4226-99D7-017EFC1488DF}">
      <dsp:nvSpPr>
        <dsp:cNvPr id="0" name=""/>
        <dsp:cNvSpPr/>
      </dsp:nvSpPr>
      <dsp:spPr>
        <a:xfrm>
          <a:off x="1007811" y="1163264"/>
          <a:ext cx="1770277" cy="1770277"/>
        </a:xfrm>
        <a:prstGeom prst="circularArrow">
          <a:avLst>
            <a:gd name="adj1" fmla="val 4688"/>
            <a:gd name="adj2" fmla="val 299029"/>
            <a:gd name="adj3" fmla="val 2455347"/>
            <a:gd name="adj4" fmla="val 15999134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3A3A0-5919-4E69-80DD-61760D6340A0}">
      <dsp:nvSpPr>
        <dsp:cNvPr id="0" name=""/>
        <dsp:cNvSpPr/>
      </dsp:nvSpPr>
      <dsp:spPr>
        <a:xfrm>
          <a:off x="148765" y="820004"/>
          <a:ext cx="1286217" cy="128621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CEA93-9338-4361-A5E6-CF85B6019F5A}">
      <dsp:nvSpPr>
        <dsp:cNvPr id="0" name=""/>
        <dsp:cNvSpPr/>
      </dsp:nvSpPr>
      <dsp:spPr>
        <a:xfrm>
          <a:off x="662310" y="132766"/>
          <a:ext cx="1386801" cy="138680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1">
  <dgm:title val=""/>
  <dgm:desc val=""/>
  <dgm:catLst>
    <dgm:cat type="relationship" pri="109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D9D83-BD0D-4E4A-A10A-7085F8AB3397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8F5A6-4E3F-479D-BE69-5A43FB0EF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00744-AC93-4298-9CB7-CC401410ABCD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E924B-647E-4C04-8932-E515AB078F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29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62365-84F5-4DF1-934D-A6927731EAC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51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FCB7DB-3F23-4701-BE53-8A434CE71C7F}" type="datetime1">
              <a:rPr lang="en-US" smtClean="0"/>
              <a:pPr>
                <a:defRPr/>
              </a:pPr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3BFE8B-3643-4A16-B7A8-DC2B2F6255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8A1300-02BF-4681-AA0A-52EB477E0044}" type="datetime1">
              <a:rPr lang="en-US" smtClean="0"/>
              <a:pPr>
                <a:defRPr/>
              </a:pPr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4F411-0C68-4F5C-A939-750F262AE2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E0CA46-9076-4350-A388-D417D4EA387A}" type="datetime1">
              <a:rPr lang="en-US" smtClean="0"/>
              <a:pPr>
                <a:defRPr/>
              </a:pPr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3E684-4E4D-4D8F-B606-96ACB69CB7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95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B79DA9-8634-4F44-B2F0-BB564C9A9D58}" type="datetime1">
              <a:rPr lang="en-US" smtClean="0"/>
              <a:pPr>
                <a:defRPr/>
              </a:pPr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9B9D93-D330-4AC6-8426-447D0B5E149C}" type="datetime1">
              <a:rPr lang="en-US" smtClean="0"/>
              <a:pPr>
                <a:defRPr/>
              </a:pPr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DFF78F-8FAE-45F5-87F9-E0C692719B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B7228A-D8B7-4842-8F26-2E514CB8EB0B}" type="datetime1">
              <a:rPr lang="en-US" smtClean="0"/>
              <a:pPr>
                <a:defRPr/>
              </a:pPr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59807-4E02-4090-954C-8862AE3800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1AAADC-53DF-467F-9CE6-4B44306B7D2C}" type="datetime1">
              <a:rPr lang="en-US" smtClean="0"/>
              <a:pPr>
                <a:defRPr/>
              </a:pPr>
              <a:t>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91A49-D5F3-4578-872E-65604690CD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5641C5-2571-4DA7-BE14-CA0EADA7AAC1}" type="datetime1">
              <a:rPr lang="en-US" smtClean="0"/>
              <a:pPr>
                <a:defRPr/>
              </a:pPr>
              <a:t>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004BE-0912-48C1-A9DA-82B185A613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0A9EEA-31A6-498A-AF5B-FAE6F4FF48B3}" type="datetime1">
              <a:rPr lang="en-US" smtClean="0"/>
              <a:pPr>
                <a:defRPr/>
              </a:pPr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B39B-E19B-4684-B84C-73DF500C59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C5F5FD-3C7B-462E-84A0-7082383FABA0}" type="datetime1">
              <a:rPr lang="en-US" smtClean="0"/>
              <a:pPr>
                <a:defRPr/>
              </a:pPr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349AB-2C45-4CA2-9222-EAC2086D39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4F0A9F-5F02-4A35-B72F-C17C58242523}" type="datetime1">
              <a:rPr lang="en-US" smtClean="0"/>
              <a:pPr>
                <a:defRPr/>
              </a:pPr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72ADC-6BDA-4F21-BCE5-91C08D5004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7AE449D-47DF-482D-A60E-57E5E214B4DD}" type="datetime1">
              <a:rPr lang="en-US" smtClean="0"/>
              <a:pPr>
                <a:defRPr/>
              </a:pPr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3EE5A7-3B9C-4286-91B6-CD02380A3E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2"/>
            <a:ext cx="9144000" cy="365125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5596171" y="28576"/>
            <a:ext cx="27093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FFFFFF"/>
                </a:solidFill>
              </a:rPr>
              <a:t>The Rawalpindi Medical University</a:t>
            </a:r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9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6" t="7560" r="11351" b="8024"/>
          <a:stretch/>
        </p:blipFill>
        <p:spPr bwMode="auto">
          <a:xfrm>
            <a:off x="8336047" y="44451"/>
            <a:ext cx="577217" cy="58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journal/394" TargetMode="External"/><Relationship Id="rId2" Type="http://schemas.openxmlformats.org/officeDocument/2006/relationships/hyperlink" Target="https://link.springer.com/article/10.1007/s00394-020-02296-z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Logo Bismilla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600200"/>
            <a:ext cx="4048991" cy="352098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8969D43-7853-A06F-A2A4-3902FD4EB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9F578B-67AD-1F9C-F188-ED63CADD8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Definition of 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C6F7C2-4B1A-6EB2-D2F6-1CA768AA8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pH is defined as negative log of the hydrogen ion concentration</a:t>
            </a:r>
          </a:p>
          <a:p>
            <a:r>
              <a:rPr lang="en-US" sz="2400" dirty="0"/>
              <a:t>The term pH was first introduced by Sorensen in 1909</a:t>
            </a:r>
          </a:p>
          <a:p>
            <a:r>
              <a:rPr lang="en-US" sz="2400" dirty="0"/>
              <a:t>pH= -log [H+]</a:t>
            </a:r>
          </a:p>
          <a:p>
            <a:r>
              <a:rPr lang="en-US" sz="2400" dirty="0"/>
              <a:t>To calculate the pH of a solution: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Calculate hydrogen concentration[H+]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Calculate the base 10 logarithm of [H+]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pH is the negative of the value found in step 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8214C62-DBFF-97E1-810C-B648E4BAF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Core concept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8762895-4ECD-553F-E0DD-21EC1E938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04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E4D6C2-98B7-80B8-2626-2CBBCA41A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pH of Pure 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9AFE38A-131F-6AC4-61B6-86CBE6EDA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pure water at 25 degree centigrade</a:t>
            </a:r>
          </a:p>
          <a:p>
            <a:r>
              <a:rPr lang="en-US" sz="2400" dirty="0"/>
              <a:t>pH= -log [H+]</a:t>
            </a:r>
          </a:p>
          <a:p>
            <a:r>
              <a:rPr lang="en-US" sz="2400" dirty="0"/>
              <a:t>[H+] = 10</a:t>
            </a:r>
            <a:r>
              <a:rPr lang="en-US" sz="2400" baseline="30000" dirty="0"/>
              <a:t>-7 calculated </a:t>
            </a:r>
            <a:r>
              <a:rPr lang="en-US" sz="2400" baseline="30000" dirty="0" err="1"/>
              <a:t>altready</a:t>
            </a:r>
            <a:endParaRPr lang="en-US" sz="2400" dirty="0"/>
          </a:p>
          <a:p>
            <a:r>
              <a:rPr lang="en-US" sz="2400" dirty="0"/>
              <a:t>pH= -log 10</a:t>
            </a:r>
            <a:r>
              <a:rPr lang="en-US" sz="2400" baseline="30000" dirty="0"/>
              <a:t>-7       </a:t>
            </a:r>
            <a:endParaRPr lang="en-US" sz="2400" dirty="0"/>
          </a:p>
          <a:p>
            <a:r>
              <a:rPr lang="en-US" sz="2400" dirty="0"/>
              <a:t>PH= -(-7)= 7.0</a:t>
            </a:r>
          </a:p>
          <a:p>
            <a:endParaRPr lang="en-US" sz="2400" b="1" i="0" baseline="30000" dirty="0">
              <a:solidFill>
                <a:srgbClr val="000000"/>
              </a:solidFill>
              <a:effectLst/>
              <a:latin typeface="inherit"/>
            </a:endParaRPr>
          </a:p>
          <a:p>
            <a:pPr marL="0" indent="0">
              <a:buNone/>
            </a:pPr>
            <a:endParaRPr lang="en-US" b="1" i="0" dirty="0">
              <a:effectLst/>
              <a:latin typeface="Untitled Sans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0006053-D591-2736-CA61-68BC0DAFA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246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Core concept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CBF0DBB-0F33-B248-C0F4-26061C040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5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D32C97-7D80-70C6-F18D-62FFDCF4D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4"/>
                </a:solidFill>
              </a:rPr>
              <a:t>pKa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8F99031-EBCA-0185-7233-D61FE72FD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pH value at which a chemical specie will take or donate a proton is known as the </a:t>
            </a:r>
            <a:r>
              <a:rPr lang="en-US" sz="24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pKa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negative base-10 logarithm of a solution’s acid dissociation constant (Ka) is </a:t>
            </a:r>
            <a:r>
              <a:rPr lang="en-US" sz="24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pKa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pKa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Definition:</a:t>
            </a:r>
          </a:p>
          <a:p>
            <a:r>
              <a:rPr lang="en-US" sz="24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negative logarithm of Ka is denoted by </a:t>
            </a:r>
            <a:r>
              <a:rPr lang="en-US" sz="24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pKa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b="1" i="0" dirty="0">
              <a:solidFill>
                <a:srgbClr val="44444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acid dissociation constant is denoted by the symbol Ka.</a:t>
            </a:r>
            <a:endParaRPr lang="en-US" sz="2400" b="1" dirty="0">
              <a:solidFill>
                <a:srgbClr val="44444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acids are powerful, while others are weak.</a:t>
            </a:r>
            <a:endParaRPr lang="en-US" sz="2400" b="1" i="0" dirty="0">
              <a:solidFill>
                <a:srgbClr val="44444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aqueous solutions, strong acids totally break down into their ions. </a:t>
            </a:r>
          </a:p>
          <a:p>
            <a:r>
              <a:rPr lang="en-US" sz="24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Weak acids, on the other hand, partially dissociate, resulting in a balance between the acid and its conjugate base.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325B3E9-BDDD-E5A6-0400-0353A8084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7000" y="6356349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Core concept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F54D35F-6F32-9F2E-1E58-5E2FB45C1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61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B8BF4F-65B9-000C-EBCE-F40D01632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4"/>
                </a:solidFill>
              </a:rPr>
              <a:t>Cont</a:t>
            </a:r>
            <a:r>
              <a:rPr lang="en-US" dirty="0">
                <a:solidFill>
                  <a:schemeClr val="accent4"/>
                </a:solidFill>
              </a:rPr>
              <a:t>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F02E27D-0F9F-BD2F-A0C1-C673AD357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b="0" i="0" dirty="0">
                <a:solidFill>
                  <a:srgbClr val="444444"/>
                </a:solidFill>
                <a:effectLst/>
              </a:rPr>
              <a:t>Let us consider a weak acid HA</a:t>
            </a:r>
          </a:p>
          <a:p>
            <a:r>
              <a:rPr lang="en-US" sz="2600" b="0" i="0" dirty="0">
                <a:solidFill>
                  <a:srgbClr val="444444"/>
                </a:solidFill>
                <a:effectLst/>
              </a:rPr>
              <a:t>HA ⇆ A</a:t>
            </a:r>
            <a:r>
              <a:rPr lang="en-US" sz="2600" b="0" i="0" baseline="30000" dirty="0">
                <a:solidFill>
                  <a:srgbClr val="444444"/>
                </a:solidFill>
                <a:effectLst/>
              </a:rPr>
              <a:t>–</a:t>
            </a:r>
            <a:r>
              <a:rPr lang="en-US" sz="2600" b="0" i="0" dirty="0">
                <a:solidFill>
                  <a:srgbClr val="444444"/>
                </a:solidFill>
                <a:effectLst/>
              </a:rPr>
              <a:t> + H</a:t>
            </a:r>
            <a:r>
              <a:rPr lang="en-US" sz="2600" b="0" i="0" baseline="30000" dirty="0">
                <a:solidFill>
                  <a:srgbClr val="444444"/>
                </a:solidFill>
                <a:effectLst/>
              </a:rPr>
              <a:t>+</a:t>
            </a:r>
            <a:endParaRPr lang="en-US" sz="2600" baseline="30000" dirty="0">
              <a:solidFill>
                <a:srgbClr val="444444"/>
              </a:solidFill>
            </a:endParaRPr>
          </a:p>
          <a:p>
            <a:r>
              <a:rPr lang="en-US" sz="2600" b="0" i="0" dirty="0">
                <a:solidFill>
                  <a:srgbClr val="444444"/>
                </a:solidFill>
                <a:effectLst/>
              </a:rPr>
              <a:t>The acid dissociation constant of this equilibrium is</a:t>
            </a:r>
          </a:p>
          <a:p>
            <a:r>
              <a:rPr lang="en-US" sz="2600" b="0" i="0" dirty="0">
                <a:solidFill>
                  <a:srgbClr val="444444"/>
                </a:solidFill>
                <a:effectLst/>
              </a:rPr>
              <a:t>Ka = [A</a:t>
            </a:r>
            <a:r>
              <a:rPr lang="en-US" sz="2600" b="0" i="0" baseline="30000" dirty="0">
                <a:solidFill>
                  <a:srgbClr val="444444"/>
                </a:solidFill>
                <a:effectLst/>
              </a:rPr>
              <a:t>–</a:t>
            </a:r>
            <a:r>
              <a:rPr lang="en-US" sz="2600" b="0" i="0" dirty="0">
                <a:solidFill>
                  <a:srgbClr val="444444"/>
                </a:solidFill>
                <a:effectLst/>
              </a:rPr>
              <a:t>][H</a:t>
            </a:r>
            <a:r>
              <a:rPr lang="en-US" sz="2600" b="0" i="0" baseline="30000" dirty="0">
                <a:solidFill>
                  <a:srgbClr val="444444"/>
                </a:solidFill>
                <a:effectLst/>
              </a:rPr>
              <a:t>+</a:t>
            </a:r>
            <a:r>
              <a:rPr lang="en-US" sz="2600" b="0" i="0" dirty="0">
                <a:solidFill>
                  <a:srgbClr val="444444"/>
                </a:solidFill>
                <a:effectLst/>
              </a:rPr>
              <a:t>] / [HA]</a:t>
            </a:r>
            <a:endParaRPr lang="en-US" sz="2600" dirty="0">
              <a:solidFill>
                <a:srgbClr val="444444"/>
              </a:solidFill>
            </a:endParaRPr>
          </a:p>
          <a:p>
            <a:r>
              <a:rPr lang="en-US" sz="2600" b="0" i="0" dirty="0">
                <a:solidFill>
                  <a:srgbClr val="444444"/>
                </a:solidFill>
                <a:effectLst/>
              </a:rPr>
              <a:t>[A</a:t>
            </a:r>
            <a:r>
              <a:rPr lang="en-US" sz="2600" b="0" i="0" baseline="30000" dirty="0">
                <a:solidFill>
                  <a:srgbClr val="444444"/>
                </a:solidFill>
                <a:effectLst/>
              </a:rPr>
              <a:t>–</a:t>
            </a:r>
            <a:r>
              <a:rPr lang="en-US" sz="2600" b="0" i="0" dirty="0">
                <a:solidFill>
                  <a:srgbClr val="444444"/>
                </a:solidFill>
                <a:effectLst/>
              </a:rPr>
              <a:t>] = Concentration of the conjugate base</a:t>
            </a:r>
          </a:p>
          <a:p>
            <a:r>
              <a:rPr lang="en-US" sz="2600" b="0" i="0" dirty="0">
                <a:solidFill>
                  <a:srgbClr val="444444"/>
                </a:solidFill>
                <a:effectLst/>
              </a:rPr>
              <a:t>[H</a:t>
            </a:r>
            <a:r>
              <a:rPr lang="en-US" sz="2600" b="0" i="0" baseline="30000" dirty="0">
                <a:solidFill>
                  <a:srgbClr val="444444"/>
                </a:solidFill>
                <a:effectLst/>
              </a:rPr>
              <a:t>+</a:t>
            </a:r>
            <a:r>
              <a:rPr lang="en-US" sz="2600" b="0" i="0" dirty="0">
                <a:solidFill>
                  <a:srgbClr val="444444"/>
                </a:solidFill>
                <a:effectLst/>
              </a:rPr>
              <a:t>] = Concentration of H</a:t>
            </a:r>
            <a:r>
              <a:rPr lang="en-US" sz="2600" b="0" i="0" baseline="30000" dirty="0">
                <a:solidFill>
                  <a:srgbClr val="444444"/>
                </a:solidFill>
                <a:effectLst/>
              </a:rPr>
              <a:t>+</a:t>
            </a:r>
            <a:r>
              <a:rPr lang="en-US" sz="2600" b="0" i="0" dirty="0">
                <a:solidFill>
                  <a:srgbClr val="444444"/>
                </a:solidFill>
                <a:effectLst/>
              </a:rPr>
              <a:t> ions</a:t>
            </a:r>
            <a:endParaRPr lang="en-US" sz="2600" dirty="0">
              <a:solidFill>
                <a:srgbClr val="444444"/>
              </a:solidFill>
            </a:endParaRPr>
          </a:p>
          <a:p>
            <a:r>
              <a:rPr lang="en-US" sz="2600" b="0" i="0" dirty="0">
                <a:solidFill>
                  <a:srgbClr val="444444"/>
                </a:solidFill>
                <a:effectLst/>
              </a:rPr>
              <a:t>[HA] = Concentration of Acid present</a:t>
            </a:r>
          </a:p>
          <a:p>
            <a:r>
              <a:rPr lang="en-US" sz="2600" b="0" i="0" dirty="0">
                <a:solidFill>
                  <a:srgbClr val="444444"/>
                </a:solidFill>
                <a:effectLst/>
              </a:rPr>
              <a:t>Then the </a:t>
            </a:r>
            <a:r>
              <a:rPr lang="en-US" sz="2600" b="0" i="0" dirty="0" err="1">
                <a:solidFill>
                  <a:srgbClr val="444444"/>
                </a:solidFill>
                <a:effectLst/>
              </a:rPr>
              <a:t>pKa</a:t>
            </a:r>
            <a:r>
              <a:rPr lang="en-US" sz="2600" b="0" i="0" dirty="0">
                <a:solidFill>
                  <a:srgbClr val="444444"/>
                </a:solidFill>
                <a:effectLst/>
              </a:rPr>
              <a:t> value of the acid dissociation constant can be indicated as below.</a:t>
            </a:r>
          </a:p>
          <a:p>
            <a:r>
              <a:rPr lang="en-US" sz="2600" b="0" i="0" dirty="0" err="1">
                <a:solidFill>
                  <a:srgbClr val="444444"/>
                </a:solidFill>
                <a:effectLst/>
              </a:rPr>
              <a:t>pKa</a:t>
            </a:r>
            <a:r>
              <a:rPr lang="en-US" sz="2600" b="0" i="0" dirty="0">
                <a:solidFill>
                  <a:srgbClr val="444444"/>
                </a:solidFill>
                <a:effectLst/>
              </a:rPr>
              <a:t> = – log</a:t>
            </a:r>
            <a:r>
              <a:rPr lang="en-US" sz="2600" b="0" i="0" baseline="-25000" dirty="0">
                <a:solidFill>
                  <a:srgbClr val="444444"/>
                </a:solidFill>
                <a:effectLst/>
              </a:rPr>
              <a:t>10</a:t>
            </a:r>
            <a:r>
              <a:rPr lang="en-US" sz="2600" b="0" i="0" dirty="0">
                <a:solidFill>
                  <a:srgbClr val="444444"/>
                </a:solidFill>
                <a:effectLst/>
              </a:rPr>
              <a:t>[Ka]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724BEE6-4BC9-A4DD-28CD-3695998C2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Core concept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63E3000-01D6-A4F0-3A6C-1E580E8EE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77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A1B9C7-6ABE-824E-F8E2-8AF725E2E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4"/>
                </a:solidFill>
              </a:rPr>
              <a:t>Cont</a:t>
            </a:r>
            <a:r>
              <a:rPr lang="en-US" dirty="0">
                <a:solidFill>
                  <a:schemeClr val="accent4"/>
                </a:solidFill>
              </a:rPr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BA9BED-B3D8-017C-0DD9-8BF744C86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0" i="0" dirty="0">
                <a:solidFill>
                  <a:srgbClr val="444444"/>
                </a:solidFill>
                <a:effectLst/>
              </a:rPr>
              <a:t>We can determine whether an acid is a strong acid or a weak acid by looking at its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pKa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value. </a:t>
            </a:r>
          </a:p>
          <a:p>
            <a:r>
              <a:rPr lang="en-US" sz="2400" b="0" i="0" dirty="0">
                <a:solidFill>
                  <a:srgbClr val="444444"/>
                </a:solidFill>
                <a:effectLst/>
              </a:rPr>
              <a:t>The acid is weak if the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pKa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value is high.</a:t>
            </a:r>
            <a:endParaRPr lang="en-US" sz="2400" dirty="0">
              <a:solidFill>
                <a:srgbClr val="444444"/>
              </a:solidFill>
            </a:endParaRPr>
          </a:p>
          <a:p>
            <a:r>
              <a:rPr lang="en-US" sz="2400" b="0" i="0" dirty="0">
                <a:solidFill>
                  <a:srgbClr val="444444"/>
                </a:solidFill>
                <a:effectLst/>
              </a:rPr>
              <a:t>Because a greater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pKa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number suggests that Ka is low, this is the case. </a:t>
            </a:r>
          </a:p>
          <a:p>
            <a:r>
              <a:rPr lang="en-US" sz="2400" b="0" i="0" dirty="0">
                <a:solidFill>
                  <a:srgbClr val="444444"/>
                </a:solidFill>
                <a:effectLst/>
              </a:rPr>
              <a:t>The value of [A</a:t>
            </a:r>
            <a:r>
              <a:rPr lang="en-US" sz="2400" b="0" i="0" baseline="30000" dirty="0">
                <a:solidFill>
                  <a:srgbClr val="444444"/>
                </a:solidFill>
                <a:effectLst/>
              </a:rPr>
              <a:t>–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][H</a:t>
            </a:r>
            <a:r>
              <a:rPr lang="en-US" sz="2400" b="0" i="0" baseline="30000" dirty="0">
                <a:solidFill>
                  <a:srgbClr val="444444"/>
                </a:solidFill>
                <a:effectLst/>
              </a:rPr>
              <a:t>+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] should be lower than the value of [HA] in order for Ka to be low.</a:t>
            </a:r>
          </a:p>
          <a:p>
            <a:r>
              <a:rPr lang="en-US" sz="2400" b="0" i="0" dirty="0">
                <a:solidFill>
                  <a:srgbClr val="444444"/>
                </a:solidFill>
                <a:effectLst/>
              </a:rPr>
              <a:t>This indicates that the acid has been partially dissociated. However, if the value of [A</a:t>
            </a:r>
            <a:r>
              <a:rPr lang="en-US" sz="2400" b="0" i="0" baseline="30000" dirty="0">
                <a:solidFill>
                  <a:srgbClr val="444444"/>
                </a:solidFill>
                <a:effectLst/>
              </a:rPr>
              <a:t>–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][H</a:t>
            </a:r>
            <a:r>
              <a:rPr lang="en-US" sz="2400" b="0" i="0" baseline="30000" dirty="0">
                <a:solidFill>
                  <a:srgbClr val="444444"/>
                </a:solidFill>
                <a:effectLst/>
              </a:rPr>
              <a:t>+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] is more than [HA], the Ka will be large and the </a:t>
            </a:r>
            <a:r>
              <a:rPr lang="en-US" sz="2400" b="0" i="0" dirty="0" err="1">
                <a:solidFill>
                  <a:srgbClr val="444444"/>
                </a:solidFill>
                <a:effectLst/>
              </a:rPr>
              <a:t>pKa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 will be low. This shows that the acid is potent.</a:t>
            </a:r>
            <a:endParaRPr lang="en-US" sz="2400" b="0" i="0" baseline="30000" dirty="0">
              <a:solidFill>
                <a:srgbClr val="444444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5B6D412-041A-1769-60B0-1F0EB7C15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0" y="6356349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Core concept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D6A4CF5-DC3E-8BAE-6AD8-A9E6CD0EE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64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ADB2EF-069E-5770-AED5-32F48FCEE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Difference between </a:t>
            </a:r>
            <a:r>
              <a:rPr lang="en-US" dirty="0" err="1">
                <a:solidFill>
                  <a:schemeClr val="accent4"/>
                </a:solidFill>
              </a:rPr>
              <a:t>pKa</a:t>
            </a:r>
            <a:r>
              <a:rPr lang="en-US" dirty="0">
                <a:solidFill>
                  <a:schemeClr val="accent4"/>
                </a:solidFill>
              </a:rPr>
              <a:t> &amp; pH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="" xmlns:a16="http://schemas.microsoft.com/office/drawing/2014/main" id="{B3BB47A6-0C55-991A-1803-D1F59B9828B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8600" y="1417639"/>
          <a:ext cx="8686800" cy="4708524"/>
        </p:xfrm>
        <a:graphic>
          <a:graphicData uri="http://schemas.openxmlformats.org/drawingml/2006/table">
            <a:tbl>
              <a:tblPr/>
              <a:tblGrid>
                <a:gridCol w="2895600">
                  <a:extLst>
                    <a:ext uri="{9D8B030D-6E8A-4147-A177-3AD203B41FA5}">
                      <a16:colId xmlns="" xmlns:a16="http://schemas.microsoft.com/office/drawing/2014/main" val="3607072662"/>
                    </a:ext>
                  </a:extLst>
                </a:gridCol>
                <a:gridCol w="2895600">
                  <a:extLst>
                    <a:ext uri="{9D8B030D-6E8A-4147-A177-3AD203B41FA5}">
                      <a16:colId xmlns="" xmlns:a16="http://schemas.microsoft.com/office/drawing/2014/main" val="201374807"/>
                    </a:ext>
                  </a:extLst>
                </a:gridCol>
                <a:gridCol w="2895600">
                  <a:extLst>
                    <a:ext uri="{9D8B030D-6E8A-4147-A177-3AD203B41FA5}">
                      <a16:colId xmlns="" xmlns:a16="http://schemas.microsoft.com/office/drawing/2014/main" val="1320074580"/>
                    </a:ext>
                  </a:extLst>
                </a:gridCol>
              </a:tblGrid>
              <a:tr h="3736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>
                          <a:effectLst/>
                        </a:rPr>
                        <a:t>Based on</a:t>
                      </a:r>
                      <a:endParaRPr lang="en-US" sz="1400">
                        <a:effectLst/>
                      </a:endParaRPr>
                    </a:p>
                  </a:txBody>
                  <a:tcPr marL="47894" marR="47894" marT="71841" marB="71841" anchor="b">
                    <a:lnL w="381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D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>
                          <a:effectLst/>
                        </a:rPr>
                        <a:t>pKa</a:t>
                      </a:r>
                      <a:endParaRPr lang="en-US" sz="1400">
                        <a:effectLst/>
                      </a:endParaRPr>
                    </a:p>
                  </a:txBody>
                  <a:tcPr marL="47894" marR="47894" marT="71841" marB="71841" anchor="b">
                    <a:lnL w="381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D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>
                          <a:effectLst/>
                        </a:rPr>
                        <a:t>pH</a:t>
                      </a:r>
                      <a:endParaRPr lang="en-US" sz="1400">
                        <a:effectLst/>
                      </a:endParaRPr>
                    </a:p>
                  </a:txBody>
                  <a:tcPr marL="47894" marR="47894" marT="71841" marB="71841" anchor="b">
                    <a:lnL w="381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D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9425673"/>
                  </a:ext>
                </a:extLst>
              </a:tr>
              <a:tr h="822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>
                          <a:effectLst/>
                        </a:rPr>
                        <a:t>Definition</a:t>
                      </a:r>
                    </a:p>
                  </a:txBody>
                  <a:tcPr marL="47894" marR="47894" marT="71841" marB="71841" anchor="b">
                    <a:lnL w="381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D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>
                          <a:effectLst/>
                        </a:rPr>
                        <a:t>pKa is the negative value of the logarithm of Ka.</a:t>
                      </a:r>
                    </a:p>
                  </a:txBody>
                  <a:tcPr marL="47894" marR="47894" marT="71841" marB="71841" anchor="b">
                    <a:lnL w="381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D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>
                          <a:effectLst/>
                        </a:rPr>
                        <a:t>pH is the logarithmic value of the inverse of H</a:t>
                      </a:r>
                      <a:r>
                        <a:rPr lang="en-US" sz="1400" baseline="30000">
                          <a:effectLst/>
                        </a:rPr>
                        <a:t>+</a:t>
                      </a:r>
                      <a:r>
                        <a:rPr lang="en-US" sz="1400">
                          <a:effectLst/>
                        </a:rPr>
                        <a:t> concentration.</a:t>
                      </a:r>
                    </a:p>
                  </a:txBody>
                  <a:tcPr marL="47894" marR="47894" marT="71841" marB="71841" anchor="b">
                    <a:lnL w="381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D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0543570"/>
                  </a:ext>
                </a:extLst>
              </a:tr>
              <a:tr h="822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>
                          <a:effectLst/>
                        </a:rPr>
                        <a:t>Indication of Acidity</a:t>
                      </a:r>
                    </a:p>
                  </a:txBody>
                  <a:tcPr marL="47894" marR="47894" marT="71841" marB="71841" anchor="b">
                    <a:lnL w="381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D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>
                          <a:effectLst/>
                        </a:rPr>
                        <a:t>pKa indicates whether an acid is a strong acid or a weak acid.</a:t>
                      </a:r>
                    </a:p>
                  </a:txBody>
                  <a:tcPr marL="47894" marR="47894" marT="71841" marB="71841" anchor="b">
                    <a:lnL w="381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D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>
                          <a:effectLst/>
                        </a:rPr>
                        <a:t>pH indicates whether a system is acidic or alkaline.</a:t>
                      </a:r>
                    </a:p>
                  </a:txBody>
                  <a:tcPr marL="47894" marR="47894" marT="71841" marB="71841" anchor="b">
                    <a:lnL w="381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D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2944604"/>
                  </a:ext>
                </a:extLst>
              </a:tr>
              <a:tr h="10463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>
                          <a:effectLst/>
                        </a:rPr>
                        <a:t>Values</a:t>
                      </a:r>
                    </a:p>
                  </a:txBody>
                  <a:tcPr marL="47894" marR="47894" marT="71841" marB="71841" anchor="b">
                    <a:lnL w="381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D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>
                          <a:effectLst/>
                        </a:rPr>
                        <a:t>If the pKa of an acid is high, it is a weak acid, and if the pKa of an acid is low, it is a strong acid.</a:t>
                      </a:r>
                    </a:p>
                  </a:txBody>
                  <a:tcPr marL="47894" marR="47894" marT="71841" marB="71841" anchor="b">
                    <a:lnL w="381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D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>
                          <a:effectLst/>
                        </a:rPr>
                        <a:t>If the pH of a system is high, the system is alkaline, but if the pH is low, that system is acidic.</a:t>
                      </a:r>
                    </a:p>
                  </a:txBody>
                  <a:tcPr marL="47894" marR="47894" marT="71841" marB="71841" anchor="b">
                    <a:lnL w="381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D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01033045"/>
                  </a:ext>
                </a:extLst>
              </a:tr>
              <a:tr h="822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>
                          <a:effectLst/>
                        </a:rPr>
                        <a:t>Effect of Other Parameters</a:t>
                      </a:r>
                    </a:p>
                  </a:txBody>
                  <a:tcPr marL="47894" marR="47894" marT="71841" marB="71841" anchor="b">
                    <a:lnL w="381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D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>
                          <a:effectLst/>
                        </a:rPr>
                        <a:t>pKa is dependent on the concentration of acid, conjugate base and H</a:t>
                      </a:r>
                      <a:r>
                        <a:rPr lang="en-US" sz="1400" baseline="30000">
                          <a:effectLst/>
                        </a:rPr>
                        <a:t>+</a:t>
                      </a:r>
                      <a:r>
                        <a:rPr lang="en-US" sz="1400">
                          <a:effectLst/>
                        </a:rPr>
                        <a:t>.</a:t>
                      </a:r>
                    </a:p>
                  </a:txBody>
                  <a:tcPr marL="47894" marR="47894" marT="71841" marB="71841" anchor="b">
                    <a:lnL w="381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D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dirty="0">
                          <a:effectLst/>
                        </a:rPr>
                        <a:t>pH depends on the H</a:t>
                      </a:r>
                      <a:r>
                        <a:rPr lang="en-US" sz="1400" baseline="30000" dirty="0">
                          <a:effectLst/>
                        </a:rPr>
                        <a:t>+</a:t>
                      </a:r>
                      <a:r>
                        <a:rPr lang="en-US" sz="1400" dirty="0">
                          <a:effectLst/>
                        </a:rPr>
                        <a:t> concentration.</a:t>
                      </a:r>
                    </a:p>
                  </a:txBody>
                  <a:tcPr marL="47894" marR="47894" marT="71841" marB="71841" anchor="b">
                    <a:lnL w="381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D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19629059"/>
                  </a:ext>
                </a:extLst>
              </a:tr>
              <a:tr h="822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>
                          <a:effectLst/>
                        </a:rPr>
                        <a:t>Henderson-Hasselbalch equation</a:t>
                      </a:r>
                    </a:p>
                  </a:txBody>
                  <a:tcPr marL="47894" marR="47894" marT="71841" marB="71841" anchor="b">
                    <a:lnL w="381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D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dirty="0">
                          <a:effectLst/>
                        </a:rPr>
                        <a:t>Both pH and </a:t>
                      </a:r>
                      <a:r>
                        <a:rPr lang="en-US" sz="1400" dirty="0" err="1">
                          <a:effectLst/>
                        </a:rPr>
                        <a:t>pKa</a:t>
                      </a:r>
                      <a:r>
                        <a:rPr lang="en-US" sz="1400" dirty="0">
                          <a:effectLst/>
                        </a:rPr>
                        <a:t> are related by the Henderson-Hasselbalch equation.</a:t>
                      </a:r>
                    </a:p>
                    <a:p>
                      <a:pPr algn="l" fontAlgn="b"/>
                      <a:r>
                        <a:rPr lang="en-US" sz="1400" dirty="0">
                          <a:effectLst/>
                        </a:rPr>
                        <a:t>pH = </a:t>
                      </a:r>
                      <a:r>
                        <a:rPr lang="en-US" sz="1400" dirty="0" err="1">
                          <a:effectLst/>
                        </a:rPr>
                        <a:t>pKa</a:t>
                      </a:r>
                      <a:r>
                        <a:rPr lang="en-US" sz="1400" dirty="0">
                          <a:effectLst/>
                        </a:rPr>
                        <a:t> + log ([A</a:t>
                      </a:r>
                      <a:r>
                        <a:rPr lang="en-US" sz="1400" baseline="30000" dirty="0">
                          <a:effectLst/>
                        </a:rPr>
                        <a:t>–</a:t>
                      </a:r>
                      <a:r>
                        <a:rPr lang="en-US" sz="1400" dirty="0">
                          <a:effectLst/>
                        </a:rPr>
                        <a:t>] / [HA])</a:t>
                      </a:r>
                    </a:p>
                  </a:txBody>
                  <a:tcPr marL="47894" marR="47894" marT="71841" marB="71841" anchor="b">
                    <a:lnL w="381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D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37512828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0B234DB-4ED3-D380-7F64-EF1938989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5053" y="6356349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Core concept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5A3DEA2-A803-79EC-54E5-0D0ED883F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20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7A7F57-2CC2-4411-A4AF-4909DB23E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Henderson-Hasselbalch Equation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861CA66A-37AD-2F4D-50AF-EF92F570B5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524000"/>
            <a:ext cx="8153400" cy="4648200"/>
          </a:xfrm>
        </p:spPr>
      </p:pic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CC7D3FE-065F-4B9E-4E9B-4F9F44192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7000" y="6346624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Core concept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A9B2822-601B-D246-CF05-24DED0864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11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E615E79C-26C5-80AD-5015-FC89F882C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417638"/>
            <a:ext cx="6553200" cy="4830762"/>
          </a:xfrm>
        </p:spPr>
      </p:pic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1589087-C902-27F9-1980-61199308E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5053" y="6356349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Core concept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3548B5D-3497-DFA4-783C-951D6A72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C4654F6-D388-6BC4-AF31-8BEBD38DC2CA}"/>
              </a:ext>
            </a:extLst>
          </p:cNvPr>
          <p:cNvSpPr txBox="1"/>
          <p:nvPr/>
        </p:nvSpPr>
        <p:spPr>
          <a:xfrm>
            <a:off x="914400" y="609600"/>
            <a:ext cx="731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4"/>
                </a:solidFill>
              </a:rPr>
              <a:t>Henderson-Hasselbalch Equation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366707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6040D05-6E5E-F7A1-7C83-4EF2C8105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094B44B-EDBD-BD38-60F3-DC4F7DC9F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Core concept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01F10D5-5B13-9836-C77B-853C86023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01A129-82A6-195F-ED6B-5ECA5E176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8200"/>
            <a:ext cx="8229599" cy="52879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A4E4EFC-63F6-3FB8-E725-CCD1FCB15478}"/>
              </a:ext>
            </a:extLst>
          </p:cNvPr>
          <p:cNvSpPr txBox="1"/>
          <p:nvPr/>
        </p:nvSpPr>
        <p:spPr>
          <a:xfrm>
            <a:off x="762000" y="353923"/>
            <a:ext cx="7391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4"/>
                </a:solidFill>
              </a:rPr>
              <a:t>Henderson-Hasselbalch Equation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220182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F9D93C-80DA-0EFA-688C-30194F526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Buffers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A7476E-B9EB-368A-EA8B-EAF8559F7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Resist changes in pH from addition of acid or base</a:t>
            </a:r>
          </a:p>
          <a:p>
            <a:r>
              <a:rPr lang="en-US" sz="2400" dirty="0"/>
              <a:t>are important for proper functioning of cells and blood</a:t>
            </a:r>
          </a:p>
          <a:p>
            <a:r>
              <a:rPr lang="en-US" sz="2400" dirty="0"/>
              <a:t>In blood, maintain a pH close to 7.4</a:t>
            </a:r>
          </a:p>
          <a:p>
            <a:r>
              <a:rPr lang="en-US" sz="2400" dirty="0"/>
              <a:t>Components of buffer:</a:t>
            </a:r>
          </a:p>
          <a:p>
            <a:r>
              <a:rPr lang="en-US" sz="2400" dirty="0"/>
              <a:t>Can be a weak acid with a salt of its conjugate base</a:t>
            </a:r>
          </a:p>
          <a:p>
            <a:r>
              <a:rPr lang="en-US" sz="2400" dirty="0"/>
              <a:t>Can also be a weak base with a salt of its conjugate acid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007FA47-59CB-429D-158E-D4640B3E4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70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Core concept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0EF85FA-C55A-165E-CAF8-E864C4E57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01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85800" y="1905000"/>
          <a:ext cx="2514599" cy="2975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Motto                   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Vision;</a:t>
            </a:r>
            <a:r>
              <a:rPr lang="en-US" sz="3600" b="1" dirty="0"/>
              <a:t> 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The Dream/Tomorrow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114800" cy="4449763"/>
          </a:xfrm>
        </p:spPr>
        <p:txBody>
          <a:bodyPr/>
          <a:lstStyle/>
          <a:p>
            <a:pPr>
              <a:buNone/>
            </a:pPr>
            <a:r>
              <a:rPr lang="en-US" dirty="0"/>
              <a:t> 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4449763"/>
          </a:xfrm>
        </p:spPr>
        <p:txBody>
          <a:bodyPr/>
          <a:lstStyle/>
          <a:p>
            <a:pPr lvl="0"/>
            <a:r>
              <a:rPr lang="en-US" dirty="0"/>
              <a:t>To impart evidence based research oriented medical education</a:t>
            </a:r>
          </a:p>
          <a:p>
            <a:pPr lvl="0"/>
            <a:r>
              <a:rPr lang="en-US" dirty="0"/>
              <a:t>To provide best possible patient care</a:t>
            </a:r>
          </a:p>
          <a:p>
            <a:pPr lvl="0"/>
            <a:r>
              <a:rPr lang="en-US" dirty="0"/>
              <a:t>To inculcate the values of mutual respect and ethical practice of medicine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A42A190-FE40-7BD7-BB63-1FA074E5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1E5886-181F-FE07-AC9C-69904BDB1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The major body buffer systems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DEACBBC-BA7C-7DB4-94A5-D9EA69B24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0" y="6346624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Core concept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12A09D1-59FA-0D5D-971C-8F21BF39C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35EB4EA-61C0-61BB-B4F6-5083DA0A1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2" name="Picture 4" descr="pH Buffer Systems">
            <a:extLst>
              <a:ext uri="{FF2B5EF4-FFF2-40B4-BE49-F238E27FC236}">
                <a16:creationId xmlns="" xmlns:a16="http://schemas.microsoft.com/office/drawing/2014/main" id="{A5348824-39B8-E1C2-7AE4-8F255CE89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632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C76E42B-0722-FFEC-986C-7F7A60914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33600"/>
            <a:ext cx="8229600" cy="1849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accent4"/>
                </a:solidFill>
              </a:rPr>
              <a:t>              Vertical Integration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F0FFAF8-B4D8-FFCB-473B-28F762A14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07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452" y="790413"/>
            <a:ext cx="7773338" cy="657388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chemeClr val="accent4"/>
                </a:solidFill>
                <a:latin typeface="Baskerville Old Face" panose="02020602080505020303" pitchFamily="18" charset="0"/>
              </a:rPr>
              <a:t>Diabetic Ketoacidosis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25E57E7E-5F85-B426-B905-3A037F189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1"/>
            <a:ext cx="586740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890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2F669CF-0A74-5A72-0480-4DF0245CB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3EAD4D-563A-44FE-0594-7B596C9BF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4"/>
                </a:solidFill>
              </a:rPr>
              <a:t>CLINICAL INTEGRATION</a:t>
            </a:r>
            <a:br>
              <a:rPr lang="en-US" sz="4000" b="1" dirty="0">
                <a:solidFill>
                  <a:schemeClr val="accent4"/>
                </a:solidFill>
              </a:rPr>
            </a:br>
            <a:r>
              <a:rPr lang="en-US" sz="4000" b="1" dirty="0">
                <a:solidFill>
                  <a:schemeClr val="accent4"/>
                </a:solidFill>
              </a:rPr>
              <a:t>DEHYDRATION AND OVERHYDRATION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09C02DD-4DE8-BAE9-936F-59FCF7014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9800" y="6356350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Vertical Integration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7ACFE52-B779-4B31-5988-BC19193B6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A394D7-9785-4BE5-AFD5-4F918A6890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2" name="Picture 4" descr="Main clinical findings of dehydration and overhydration (congestion). |  Download Scientific Diagram">
            <a:extLst>
              <a:ext uri="{FF2B5EF4-FFF2-40B4-BE49-F238E27FC236}">
                <a16:creationId xmlns="" xmlns:a16="http://schemas.microsoft.com/office/drawing/2014/main" id="{592E9DC7-6177-E195-C01A-B276508F97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7010400" cy="39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940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5A64163-5B55-637F-0687-3079C40E3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420B920-3263-5FD6-1292-648BAA0B3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9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3543300" lvl="8" indent="0">
              <a:buNone/>
            </a:pPr>
            <a:r>
              <a:rPr lang="en-GB" dirty="0"/>
              <a:t> </a:t>
            </a:r>
          </a:p>
          <a:p>
            <a:pPr marL="3086100" lvl="7" indent="0">
              <a:buNone/>
            </a:pPr>
            <a:r>
              <a:rPr lang="en-GB" dirty="0"/>
              <a:t> </a:t>
            </a:r>
          </a:p>
          <a:p>
            <a:pPr marL="3086100" lvl="7" indent="0">
              <a:buNone/>
            </a:pPr>
            <a:r>
              <a:rPr lang="en-US" sz="4000" dirty="0">
                <a:solidFill>
                  <a:schemeClr val="accent4"/>
                </a:solidFill>
              </a:rPr>
              <a:t>Spiral Integration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211D4255-AF20-C125-E586-C3BC8CCF7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A394D7-9785-4BE5-AFD5-4F918A6890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906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D98DBD-DA22-D9BA-473A-4CAB46821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/>
                </a:solidFill>
              </a:rPr>
              <a:t>FAMILY 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EEB396-A9CF-337D-6776-1C6637101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5211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Family Medicine plays important role in following manner:</a:t>
            </a:r>
          </a:p>
          <a:p>
            <a:r>
              <a:rPr lang="en-US" sz="2400" dirty="0"/>
              <a:t>Take a comprehensive medical history and physical examination: signs and symptoms of dehydration and overhydration</a:t>
            </a:r>
          </a:p>
          <a:p>
            <a:endParaRPr lang="en-US" sz="2400" dirty="0"/>
          </a:p>
          <a:p>
            <a:r>
              <a:rPr lang="en-US" sz="2400" dirty="0"/>
              <a:t>Order appropriate laboratory </a:t>
            </a:r>
            <a:r>
              <a:rPr lang="en-US" sz="2400" dirty="0" err="1"/>
              <a:t>tests:Blood</a:t>
            </a:r>
            <a:r>
              <a:rPr lang="en-US" sz="2400" dirty="0"/>
              <a:t> CP, serum </a:t>
            </a:r>
            <a:r>
              <a:rPr lang="en-US" sz="2400" dirty="0" err="1"/>
              <a:t>elecrolytes</a:t>
            </a:r>
            <a:r>
              <a:rPr lang="en-US" sz="2400" dirty="0"/>
              <a:t> and complete urine examination</a:t>
            </a:r>
          </a:p>
          <a:p>
            <a:endParaRPr lang="en-US" sz="2400" dirty="0"/>
          </a:p>
          <a:p>
            <a:r>
              <a:rPr lang="en-US" sz="2400" dirty="0"/>
              <a:t>Refer patients to a specialist for further evaluation and treatment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CD099FF-9D5C-1B5D-890D-5DEDA1BB5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404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z="1800">
                <a:solidFill>
                  <a:schemeClr val="accent4"/>
                </a:solidFill>
              </a:rPr>
              <a:t>Spiral Integration</a:t>
            </a:r>
            <a:endParaRPr lang="en-US" sz="1800" dirty="0">
              <a:solidFill>
                <a:schemeClr val="accent4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FB205C1A-1D56-2179-22DA-E4F3399F8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19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464DFC-03FE-461B-18C2-CAB7DCC6A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/>
                </a:solidFill>
              </a:rPr>
              <a:t>ARTIFICIAL INTELLIGENCE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2D31C9E-DDD1-7EFD-0C3D-B064BE975B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Artificial Intelligence </a:t>
            </a:r>
            <a:r>
              <a:rPr lang="en-GB" sz="2400" dirty="0"/>
              <a:t>plays role </a:t>
            </a:r>
            <a:r>
              <a:rPr lang="en-US" sz="2400" dirty="0"/>
              <a:t>in following </a:t>
            </a:r>
            <a:r>
              <a:rPr lang="en-GB" sz="2400" dirty="0"/>
              <a:t>aspects:</a:t>
            </a:r>
            <a:endParaRPr lang="en-US" sz="2400" dirty="0"/>
          </a:p>
          <a:p>
            <a:r>
              <a:rPr lang="en-US" sz="2400" dirty="0"/>
              <a:t>Diagnosis: AI can be used to develop new diagnostic tools. For example, AI powered algorithms could be used to analyze medical images such as blood tests, CT scan and MRI. </a:t>
            </a:r>
          </a:p>
          <a:p>
            <a:endParaRPr lang="en-US" sz="2400" dirty="0"/>
          </a:p>
          <a:p>
            <a:r>
              <a:rPr lang="en-US" sz="2400" dirty="0"/>
              <a:t>Risk Assessment: AI can be used to develop new prognostic tools. AI powered algorithms could be used to analyze patient’s data to predict the risk of recurrence or complications</a:t>
            </a:r>
          </a:p>
          <a:p>
            <a:endParaRPr lang="en-US" sz="2400" dirty="0"/>
          </a:p>
          <a:p>
            <a:r>
              <a:rPr lang="en-US" sz="2400" dirty="0"/>
              <a:t>Treatment Planning: AI can be used to develop personalized treatment plans for such patients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FC307C8-C24B-0B10-53CA-327A8062B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404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z="1800">
                <a:solidFill>
                  <a:schemeClr val="accent4"/>
                </a:solidFill>
              </a:rPr>
              <a:t>Spiral Integration</a:t>
            </a:r>
            <a:endParaRPr lang="en-US" sz="1800" dirty="0">
              <a:solidFill>
                <a:schemeClr val="accent4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="" xmlns:a16="http://schemas.microsoft.com/office/drawing/2014/main" id="{E6B40C29-8044-12B7-8372-6ADC55BAC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59807-4E02-4090-954C-8862AE38006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00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EE2660-18E5-686E-013B-A559E1FD1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SUGGESTED RESEARCH ARTICLE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A9B65BA-AA02-07DB-52F5-74C703F7CE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49763"/>
          </a:xfrm>
        </p:spPr>
        <p:txBody>
          <a:bodyPr>
            <a:normAutofit/>
          </a:bodyPr>
          <a:lstStyle/>
          <a:p>
            <a:pPr marL="445135" marR="0" indent="-63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Link: </a:t>
            </a:r>
            <a:r>
              <a:rPr lang="en-US" sz="18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https://link.springer.com/article/</a:t>
            </a:r>
            <a:endParaRPr lang="en-US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97560" marR="0" indent="-6350" algn="l">
              <a:lnSpc>
                <a:spcPct val="110000"/>
              </a:lnSpc>
              <a:spcBef>
                <a:spcPts val="0"/>
              </a:spcBef>
              <a:spcAft>
                <a:spcPts val="4790"/>
              </a:spcAft>
            </a:pPr>
            <a:r>
              <a:rPr lang="en-US" sz="18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10.1007/s00394-020-02296-z</a:t>
            </a:r>
            <a:endParaRPr lang="en-US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05510" marR="0" indent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Journal Name:</a:t>
            </a:r>
          </a:p>
          <a:p>
            <a:pPr marL="905510" marR="0" indent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sng" kern="100" dirty="0">
                <a:solidFill>
                  <a:srgbClr val="000000"/>
                </a:solidFill>
                <a:effectLst/>
                <a:latin typeface="Gabriola" panose="04040605051002020D02" pitchFamily="82" charset="0"/>
                <a:ea typeface="Gabriola" panose="04040605051002020D02" pitchFamily="82" charset="0"/>
                <a:cs typeface="Gabriola" panose="04040605051002020D02" pitchFamily="82" charset="0"/>
                <a:hlinkClick r:id="rId3"/>
              </a:rPr>
              <a:t> European Journal of Nutrition</a:t>
            </a:r>
            <a:endParaRPr lang="en-US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362200" marR="0" indent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solidFill>
                  <a:srgbClr val="000000"/>
                </a:solidFill>
                <a:effectLst/>
                <a:latin typeface="Gabriola" panose="04040605051002020D02" pitchFamily="82" charset="0"/>
                <a:ea typeface="Gabriola" panose="04040605051002020D02" pitchFamily="82" charset="0"/>
                <a:cs typeface="Gabriola" panose="04040605051002020D02" pitchFamily="82" charset="0"/>
              </a:rPr>
              <a:t>Issue Date : April 2021</a:t>
            </a:r>
            <a:endParaRPr lang="en-US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9F370F6-C32D-2F2E-BC26-CEB3F52C0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8316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Abstract: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B7E28B6-F8EF-2DF6-8E6B-33B7204AB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z="1800" dirty="0">
                <a:solidFill>
                  <a:schemeClr val="accent4"/>
                </a:solidFill>
              </a:rPr>
              <a:t>Spiral Integration</a:t>
            </a:r>
            <a:r>
              <a:rPr lang="en-GB" dirty="0">
                <a:solidFill>
                  <a:schemeClr val="accent4"/>
                </a:solidFill>
              </a:rPr>
              <a:t>    </a:t>
            </a:r>
            <a:fld id="{7A259807-4E02-4090-954C-8862AE38006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B8A2E4E0-4E6E-C6C2-C6F9-7EBF6C05AF34}"/>
              </a:ext>
            </a:extLst>
          </p:cNvPr>
          <p:cNvGrpSpPr/>
          <p:nvPr/>
        </p:nvGrpSpPr>
        <p:grpSpPr>
          <a:xfrm>
            <a:off x="4419600" y="1104265"/>
            <a:ext cx="4267200" cy="4686935"/>
            <a:chOff x="0" y="0"/>
            <a:chExt cx="6068568" cy="4649724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3ECE73A7-297A-7DCE-504D-F4DEAAF69DA8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6068568" cy="464972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14433B9F-9B99-5395-ED07-E3BD062703D9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252984" y="252933"/>
              <a:ext cx="5384292" cy="3965448"/>
            </a:xfrm>
            <a:prstGeom prst="rect">
              <a:avLst/>
            </a:prstGeom>
          </p:spPr>
        </p:pic>
        <p:sp>
          <p:nvSpPr>
            <p:cNvPr id="9" name="Shape 2513">
              <a:extLst>
                <a:ext uri="{FF2B5EF4-FFF2-40B4-BE49-F238E27FC236}">
                  <a16:creationId xmlns="" xmlns:a16="http://schemas.microsoft.com/office/drawing/2014/main" id="{4C94B8FA-36E1-28C9-1E86-58B91D27BB06}"/>
                </a:ext>
              </a:extLst>
            </p:cNvPr>
            <p:cNvSpPr/>
            <p:nvPr/>
          </p:nvSpPr>
          <p:spPr>
            <a:xfrm>
              <a:off x="224409" y="224358"/>
              <a:ext cx="5441442" cy="4022598"/>
            </a:xfrm>
            <a:custGeom>
              <a:avLst/>
              <a:gdLst/>
              <a:ahLst/>
              <a:cxnLst/>
              <a:rect l="0" t="0" r="0" b="0"/>
              <a:pathLst>
                <a:path w="5441442" h="4022598">
                  <a:moveTo>
                    <a:pt x="0" y="4022598"/>
                  </a:moveTo>
                  <a:lnTo>
                    <a:pt x="5441442" y="4022598"/>
                  </a:lnTo>
                  <a:lnTo>
                    <a:pt x="5441442" y="0"/>
                  </a:lnTo>
                  <a:lnTo>
                    <a:pt x="0" y="0"/>
                  </a:lnTo>
                  <a:close/>
                </a:path>
              </a:pathLst>
            </a:custGeom>
            <a:ln w="57150" cap="flat">
              <a:round/>
            </a:ln>
          </p:spPr>
          <p:style>
            <a:lnRef idx="1">
              <a:srgbClr val="D9D9D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93559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D98DBD-DA22-D9BA-473A-4CAB46821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/>
                </a:solidFill>
              </a:rPr>
              <a:t>Family 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EEB396-A9CF-337D-6776-1C6637101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5211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Family Medicine plays important role in following manner:</a:t>
            </a:r>
          </a:p>
          <a:p>
            <a:r>
              <a:rPr lang="en-US" sz="2400" dirty="0"/>
              <a:t>Diagnosis</a:t>
            </a:r>
          </a:p>
          <a:p>
            <a:endParaRPr lang="en-US" sz="2400" dirty="0"/>
          </a:p>
          <a:p>
            <a:r>
              <a:rPr lang="en-US" sz="2400" dirty="0"/>
              <a:t>Education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r>
              <a:rPr lang="en-US" sz="2400" dirty="0"/>
              <a:t>Dietary Guidance</a:t>
            </a:r>
          </a:p>
          <a:p>
            <a:endParaRPr lang="en-US" sz="2400" dirty="0"/>
          </a:p>
          <a:p>
            <a:r>
              <a:rPr lang="en-US" sz="2400" dirty="0"/>
              <a:t>Monitoring</a:t>
            </a:r>
          </a:p>
          <a:p>
            <a:endParaRPr lang="en-US" sz="2400" dirty="0"/>
          </a:p>
          <a:p>
            <a:r>
              <a:rPr lang="en-US" sz="2400" dirty="0"/>
              <a:t>Refer to Specialists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CD099FF-9D5C-1B5D-890D-5DEDA1BB5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404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z="1800" dirty="0">
                <a:solidFill>
                  <a:schemeClr val="accent4"/>
                </a:solidFill>
              </a:rPr>
              <a:t>Spiral Integration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FB205C1A-1D56-2179-22DA-E4F3399F8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1792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10600" cy="762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</a:rPr>
              <a:t>      </a:t>
            </a:r>
            <a:r>
              <a:rPr lang="en-US" sz="4000" b="1" dirty="0">
                <a:solidFill>
                  <a:schemeClr val="accent4"/>
                </a:solidFill>
                <a:latin typeface="Calibri" panose="020F0502020204030204" charset="0"/>
              </a:rPr>
              <a:t>How To Access Digital Library</a:t>
            </a:r>
            <a:endParaRPr lang="en-US" sz="4000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100" b="1" dirty="0">
                <a:solidFill>
                  <a:srgbClr val="202124"/>
                </a:solidFill>
              </a:rPr>
              <a:t>Steps to Access HEC Digital Library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00" dirty="0">
                <a:solidFill>
                  <a:srgbClr val="202124"/>
                </a:solidFill>
              </a:rPr>
              <a:t>Go to the website of HEC National Digital Library.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00" dirty="0">
                <a:solidFill>
                  <a:srgbClr val="202124"/>
                </a:solidFill>
              </a:rPr>
              <a:t>On Home Page, click on the INSTITUTES.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00" dirty="0">
                <a:solidFill>
                  <a:srgbClr val="202124"/>
                </a:solidFill>
              </a:rPr>
              <a:t>A page will appear showing the universities from Public and Private Sector and other Institutes which have access to HEC National Digital Library HNDL.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00" dirty="0">
                <a:solidFill>
                  <a:srgbClr val="202124"/>
                </a:solidFill>
              </a:rPr>
              <a:t>Select your desired Institute.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00" dirty="0">
                <a:solidFill>
                  <a:srgbClr val="000000"/>
                </a:solidFill>
              </a:rPr>
              <a:t>A page will appear showing the resources of the institution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00" dirty="0">
                <a:solidFill>
                  <a:srgbClr val="000000"/>
                </a:solidFill>
              </a:rPr>
              <a:t> Journals and Researches will appear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00" dirty="0">
                <a:solidFill>
                  <a:srgbClr val="000000"/>
                </a:solidFill>
              </a:rPr>
              <a:t>You can find a Journal by clicking on JOURNALS AND DATABASE and enter a keyword to search for your desired journal.</a:t>
            </a:r>
            <a:endParaRPr lang="en-US" sz="31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133600"/>
            <a:ext cx="9144000" cy="2286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5363" name="Title 1"/>
          <p:cNvSpPr>
            <a:spLocks noGrp="1"/>
          </p:cNvSpPr>
          <p:nvPr>
            <p:ph type="ctrTitle"/>
          </p:nvPr>
        </p:nvSpPr>
        <p:spPr>
          <a:xfrm>
            <a:off x="-76200" y="2324100"/>
            <a:ext cx="9144000" cy="1676400"/>
          </a:xfrm>
        </p:spPr>
        <p:txBody>
          <a:bodyPr rtlCol="0"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1st Year MBBS 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chemeClr val="bg1"/>
                </a:solidFill>
              </a:rPr>
              <a:t>Respiratory Module</a:t>
            </a:r>
            <a:r>
              <a:rPr lang="en-GB" sz="3400" dirty="0">
                <a:solidFill>
                  <a:schemeClr val="bg1"/>
                </a:solidFill>
              </a:rPr>
              <a:t>)</a:t>
            </a:r>
            <a:br>
              <a:rPr lang="en-GB" sz="3400" dirty="0">
                <a:solidFill>
                  <a:schemeClr val="bg1"/>
                </a:solidFill>
              </a:rPr>
            </a:br>
            <a:r>
              <a:rPr lang="en-GB" sz="3400" dirty="0">
                <a:solidFill>
                  <a:schemeClr val="bg1"/>
                </a:solidFill>
              </a:rPr>
              <a:t>Large  Group Interactive Session (LGIS)</a:t>
            </a:r>
            <a:br>
              <a:rPr lang="en-GB" sz="3400" dirty="0">
                <a:solidFill>
                  <a:schemeClr val="bg1"/>
                </a:solidFill>
              </a:rPr>
            </a:br>
            <a:r>
              <a:rPr lang="en-GB" sz="3400" dirty="0">
                <a:solidFill>
                  <a:schemeClr val="bg1"/>
                </a:solidFill>
              </a:rPr>
              <a:t>pH, </a:t>
            </a:r>
            <a:r>
              <a:rPr lang="en-GB" sz="3400" dirty="0" err="1">
                <a:solidFill>
                  <a:schemeClr val="bg1"/>
                </a:solidFill>
              </a:rPr>
              <a:t>Pka</a:t>
            </a:r>
            <a:r>
              <a:rPr lang="en-GB" sz="3400" dirty="0">
                <a:solidFill>
                  <a:schemeClr val="bg1"/>
                </a:solidFill>
              </a:rPr>
              <a:t>, </a:t>
            </a:r>
            <a:r>
              <a:rPr lang="en-GB" sz="3400" dirty="0" err="1">
                <a:solidFill>
                  <a:schemeClr val="bg1"/>
                </a:solidFill>
              </a:rPr>
              <a:t>Handerson</a:t>
            </a:r>
            <a:r>
              <a:rPr lang="en-GB" sz="3400" dirty="0">
                <a:solidFill>
                  <a:schemeClr val="bg1"/>
                </a:solidFill>
              </a:rPr>
              <a:t> </a:t>
            </a:r>
            <a:r>
              <a:rPr lang="en-GB" sz="3400" dirty="0" err="1">
                <a:solidFill>
                  <a:schemeClr val="bg1"/>
                </a:solidFill>
              </a:rPr>
              <a:t>Hasselbalch</a:t>
            </a:r>
            <a:r>
              <a:rPr lang="en-GB" sz="3400" dirty="0">
                <a:solidFill>
                  <a:schemeClr val="bg1"/>
                </a:solidFill>
              </a:rPr>
              <a:t> Equation </a:t>
            </a:r>
            <a:endParaRPr lang="en-US" sz="3200" dirty="0">
              <a:solidFill>
                <a:schemeClr val="accent4"/>
              </a:solidFill>
            </a:endParaRPr>
          </a:p>
        </p:txBody>
      </p:sp>
      <p:sp>
        <p:nvSpPr>
          <p:cNvPr id="14340" name="Subtitle 2"/>
          <p:cNvSpPr>
            <a:spLocks noGrp="1" noChangeArrowheads="1"/>
          </p:cNvSpPr>
          <p:nvPr>
            <p:ph type="subTitle" idx="1"/>
          </p:nvPr>
        </p:nvSpPr>
        <p:spPr>
          <a:xfrm>
            <a:off x="-1066800" y="5562600"/>
            <a:ext cx="6400800" cy="1676400"/>
          </a:xfrm>
        </p:spPr>
        <p:txBody>
          <a:bodyPr>
            <a:normAutofit/>
          </a:bodyPr>
          <a:lstStyle/>
          <a:p>
            <a:pPr>
              <a:lnSpc>
                <a:spcPts val="1500"/>
              </a:lnSpc>
            </a:pPr>
            <a:r>
              <a:rPr lang="en-US" altLang="en-US" sz="2400" dirty="0">
                <a:solidFill>
                  <a:srgbClr val="7030A0"/>
                </a:solidFill>
                <a:cs typeface="Times New Roman" pitchFamily="18" charset="0"/>
              </a:rPr>
              <a:t>Dr. Uzma Zafar</a:t>
            </a:r>
          </a:p>
          <a:p>
            <a:pPr>
              <a:lnSpc>
                <a:spcPts val="1500"/>
              </a:lnSpc>
            </a:pPr>
            <a:endParaRPr lang="en-US" altLang="en-US" sz="2400" dirty="0">
              <a:solidFill>
                <a:srgbClr val="7030A0"/>
              </a:solidFill>
              <a:cs typeface="Times New Roman" pitchFamily="18" charset="0"/>
            </a:endParaRPr>
          </a:p>
          <a:p>
            <a:pPr>
              <a:lnSpc>
                <a:spcPts val="1500"/>
              </a:lnSpc>
            </a:pPr>
            <a:r>
              <a:rPr lang="en-US" altLang="en-US" sz="2400" dirty="0">
                <a:solidFill>
                  <a:srgbClr val="7030A0"/>
                </a:solidFill>
                <a:cs typeface="Times New Roman" pitchFamily="18" charset="0"/>
              </a:rPr>
              <a:t>Biochemistry </a:t>
            </a:r>
            <a:r>
              <a:rPr lang="en-GB" altLang="en-US" sz="2400" dirty="0">
                <a:solidFill>
                  <a:srgbClr val="7030A0"/>
                </a:solidFill>
                <a:cs typeface="Times New Roman" pitchFamily="18" charset="0"/>
              </a:rPr>
              <a:t>Department </a:t>
            </a:r>
            <a:endParaRPr lang="en-US" altLang="en-US" sz="2400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42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3505200" y="76199"/>
            <a:ext cx="1981200" cy="18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840676E8-8178-1109-3BF8-1BFB8917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639A653-9F1E-431E-A3C1-D445F01B650A}"/>
              </a:ext>
            </a:extLst>
          </p:cNvPr>
          <p:cNvSpPr txBox="1"/>
          <p:nvPr/>
        </p:nvSpPr>
        <p:spPr>
          <a:xfrm>
            <a:off x="6781800" y="5472112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Delivering date</a:t>
            </a:r>
          </a:p>
          <a:p>
            <a:r>
              <a:rPr lang="en-US" dirty="0"/>
              <a:t> 21-10-2024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5784357"/>
            <a:ext cx="2308315" cy="107364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214E0034-AB17-4963-82A7-C379FEA8F7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7030A0"/>
                </a:solidFill>
              </a:rPr>
              <a:t>Assessment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07F4503C-0BD4-4171-8F54-2442D4571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5D4B37E9-0B7E-4C76-A592-CA58AC655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B39B-E19B-4684-B84C-73DF500C59F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505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86364" y="1258483"/>
            <a:ext cx="7200900" cy="857250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>
                <a:solidFill>
                  <a:srgbClr val="7030A0"/>
                </a:solidFill>
                <a:latin typeface="Baskerville Old Face" panose="02020602080505020303" pitchFamily="18" charset="0"/>
              </a:rPr>
              <a:t>MCQS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57237" y="1943101"/>
            <a:ext cx="7621169" cy="3113057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r>
              <a:rPr lang="en-US" sz="6000" dirty="0"/>
              <a:t>1. In the Henderson-Hasselbalch equation, which of the following correctly describes the relationship between pH, </a:t>
            </a:r>
            <a:r>
              <a:rPr lang="en-US" sz="6000" dirty="0" err="1"/>
              <a:t>pKa</a:t>
            </a:r>
            <a:r>
              <a:rPr lang="en-US" sz="6000" dirty="0"/>
              <a:t>, and the ratio of protonated to deprotonated forms of a molecule?</a:t>
            </a:r>
          </a:p>
          <a:p>
            <a:pPr marL="0" indent="0">
              <a:buNone/>
            </a:pPr>
            <a:endParaRPr lang="en-US" sz="6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6000" dirty="0"/>
              <a:t>A. pH = </a:t>
            </a:r>
            <a:r>
              <a:rPr lang="en-US" sz="6000" dirty="0" err="1"/>
              <a:t>pKa</a:t>
            </a:r>
            <a:r>
              <a:rPr lang="en-US" sz="6000" dirty="0"/>
              <a:t> + log ([HA]/[A⁻])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6000" dirty="0"/>
              <a:t>B. pH = </a:t>
            </a:r>
            <a:r>
              <a:rPr lang="en-US" sz="6000" dirty="0" err="1"/>
              <a:t>pKa</a:t>
            </a:r>
            <a:r>
              <a:rPr lang="en-US" sz="6000" dirty="0"/>
              <a:t> + log ([A⁻]/[HA])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6000" dirty="0"/>
              <a:t>C. pH = </a:t>
            </a:r>
            <a:r>
              <a:rPr lang="en-US" sz="6000" dirty="0" err="1"/>
              <a:t>pKa</a:t>
            </a:r>
            <a:r>
              <a:rPr lang="en-US" sz="6000" dirty="0"/>
              <a:t> + log ([H⁺]/[A⁻])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6000" dirty="0"/>
              <a:t>D. pH = </a:t>
            </a:r>
            <a:r>
              <a:rPr lang="en-US" sz="6000" dirty="0" err="1"/>
              <a:t>pKa</a:t>
            </a:r>
            <a:r>
              <a:rPr lang="en-US" sz="6000" dirty="0"/>
              <a:t> + log ([A⁻]/[H⁺])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6000" dirty="0"/>
              <a:t>E. pH = </a:t>
            </a:r>
            <a:r>
              <a:rPr lang="en-US" sz="6000" dirty="0" err="1"/>
              <a:t>pKa</a:t>
            </a:r>
            <a:r>
              <a:rPr lang="en-US" sz="6000" dirty="0"/>
              <a:t> - log ([HA]/[A</a:t>
            </a:r>
            <a:r>
              <a:rPr lang="en-US" sz="6000"/>
              <a:t>⁻</a:t>
            </a:r>
            <a:r>
              <a:rPr lang="en-US" sz="6000" smtClean="0"/>
              <a:t>])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7135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92835" y="1184178"/>
            <a:ext cx="7200900" cy="857250"/>
          </a:xfrm>
        </p:spPr>
        <p:txBody>
          <a:bodyPr>
            <a:normAutofit/>
          </a:bodyPr>
          <a:lstStyle/>
          <a:p>
            <a:pPr algn="ctr"/>
            <a:r>
              <a:rPr lang="en-US" sz="2999" b="1" u="sng" dirty="0">
                <a:solidFill>
                  <a:srgbClr val="7030A0"/>
                </a:solidFill>
                <a:latin typeface="Baskerville Old Face" panose="02020602080505020303" pitchFamily="18" charset="0"/>
              </a:rPr>
              <a:t>MCQS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57237" y="1943101"/>
            <a:ext cx="7569410" cy="322951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sz="2600" b="1" dirty="0"/>
              <a:t>2. What happens to a weak acid with a </a:t>
            </a:r>
            <a:r>
              <a:rPr lang="en-US" sz="2600" b="1" dirty="0" err="1"/>
              <a:t>pKa</a:t>
            </a:r>
            <a:r>
              <a:rPr lang="en-US" sz="2600" b="1" dirty="0"/>
              <a:t> of 6.0 as it moves from a compartment with a pH of 4.0 to one with a pH of 7.4?</a:t>
            </a:r>
            <a:endParaRPr lang="en-US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A. It becomes more protonated and less ionized.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B. It becomes less protonated and more ionized.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C. It becomes less ionized and less protonated.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D. It remains 50% ionized.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E. It becomes more protonated and more ionized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06180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98739" y="1258483"/>
            <a:ext cx="7200900" cy="857250"/>
          </a:xfrm>
        </p:spPr>
        <p:txBody>
          <a:bodyPr>
            <a:normAutofit/>
          </a:bodyPr>
          <a:lstStyle/>
          <a:p>
            <a:pPr algn="ctr"/>
            <a:r>
              <a:rPr lang="en-US" sz="2999" b="1" u="sng" dirty="0">
                <a:solidFill>
                  <a:srgbClr val="7030A0"/>
                </a:solidFill>
                <a:latin typeface="Baskerville Old Face" panose="02020602080505020303" pitchFamily="18" charset="0"/>
              </a:rPr>
              <a:t>MCQS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57238" y="1943100"/>
            <a:ext cx="6579529" cy="3125997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3. </a:t>
            </a:r>
            <a:r>
              <a:rPr lang="en-US" sz="2800" b="1" dirty="0"/>
              <a:t>If the concentration of bicarbonate (HCO₃⁻) to carbonic acid (H₂CO₃) is 20:1, what is the blood pH, assuming the </a:t>
            </a:r>
            <a:r>
              <a:rPr lang="en-US" sz="2800" b="1" dirty="0" err="1"/>
              <a:t>pKa</a:t>
            </a:r>
            <a:r>
              <a:rPr lang="en-US" sz="2800" b="1" dirty="0"/>
              <a:t> of carbonic acid is 6.1?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A. 6.1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B. 7.1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C. 7.4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D. 7.6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E. 6.8</a:t>
            </a:r>
          </a:p>
          <a:p>
            <a:pPr marL="0" indent="0">
              <a:buNone/>
            </a:pPr>
            <a:endParaRPr lang="en-US" sz="2099" dirty="0"/>
          </a:p>
        </p:txBody>
      </p:sp>
    </p:spTree>
    <p:extLst>
      <p:ext uri="{BB962C8B-B14F-4D97-AF65-F5344CB8AC3E}">
        <p14:creationId xmlns:p14="http://schemas.microsoft.com/office/powerpoint/2010/main" val="253769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38448" y="1258483"/>
            <a:ext cx="7200900" cy="857250"/>
          </a:xfrm>
        </p:spPr>
        <p:txBody>
          <a:bodyPr>
            <a:normAutofit/>
          </a:bodyPr>
          <a:lstStyle/>
          <a:p>
            <a:pPr algn="ctr"/>
            <a:r>
              <a:rPr lang="en-US" sz="2999" b="1" u="sng" dirty="0">
                <a:solidFill>
                  <a:srgbClr val="7030A0"/>
                </a:solidFill>
                <a:latin typeface="Baskerville Old Face" panose="02020602080505020303" pitchFamily="18" charset="0"/>
              </a:rPr>
              <a:t>MCQS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57238" y="2115733"/>
            <a:ext cx="7679396" cy="306335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dirty="0"/>
              <a:t> </a:t>
            </a:r>
            <a:endParaRPr lang="en-US" sz="2099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E908D4C-735F-1788-E24E-E211D8B9FE7C}"/>
              </a:ext>
            </a:extLst>
          </p:cNvPr>
          <p:cNvSpPr txBox="1"/>
          <p:nvPr/>
        </p:nvSpPr>
        <p:spPr>
          <a:xfrm>
            <a:off x="757238" y="2408368"/>
            <a:ext cx="823436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4. At which of the following pH values will a weak base with a </a:t>
            </a:r>
            <a:r>
              <a:rPr lang="en-US" sz="2400" b="1" dirty="0" err="1"/>
              <a:t>pKa</a:t>
            </a:r>
            <a:r>
              <a:rPr lang="en-US" sz="2400" b="1" dirty="0"/>
              <a:t> of 9.0 be mostly protonated?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A. pH 2.0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B. pH 4.0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C. pH 7.0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D. pH 9.0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E. pH 12.0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881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57238" y="1860072"/>
            <a:ext cx="7640578" cy="33384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5. What is the Henderson-Hasselbalch equation used to calculate?</a:t>
            </a:r>
          </a:p>
          <a:p>
            <a:pPr marL="457200" indent="-457200">
              <a:buAutoNum type="alphaUcParenR"/>
            </a:pPr>
            <a:r>
              <a:rPr lang="en-US" sz="2400" dirty="0"/>
              <a:t>pH of a buffer solution</a:t>
            </a:r>
          </a:p>
          <a:p>
            <a:pPr marL="0" indent="0">
              <a:buNone/>
            </a:pPr>
            <a:r>
              <a:rPr lang="en-US" sz="2400" dirty="0"/>
              <a:t>B) </a:t>
            </a:r>
            <a:r>
              <a:rPr lang="en-US" sz="2400" dirty="0" err="1"/>
              <a:t>pKa</a:t>
            </a:r>
            <a:r>
              <a:rPr lang="en-US" sz="2400" dirty="0"/>
              <a:t> of an acid</a:t>
            </a:r>
          </a:p>
          <a:p>
            <a:pPr marL="0" indent="0">
              <a:buNone/>
            </a:pPr>
            <a:r>
              <a:rPr lang="en-US" sz="2400" dirty="0"/>
              <a:t>C) Concentration of a base</a:t>
            </a:r>
          </a:p>
          <a:p>
            <a:pPr marL="0" indent="0">
              <a:buNone/>
            </a:pPr>
            <a:r>
              <a:rPr lang="en-US" sz="2400" dirty="0"/>
              <a:t>D) Volume of a solution</a:t>
            </a:r>
          </a:p>
          <a:p>
            <a:pPr marL="0" indent="0">
              <a:buNone/>
            </a:pPr>
            <a:r>
              <a:rPr lang="en-US" sz="2400" dirty="0"/>
              <a:t>E) Temperature of a </a:t>
            </a:r>
            <a:r>
              <a:rPr lang="en-US" sz="2400" dirty="0" smtClean="0"/>
              <a:t>reaction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70472" y="1309576"/>
            <a:ext cx="7200900" cy="550496"/>
          </a:xfrm>
        </p:spPr>
        <p:txBody>
          <a:bodyPr>
            <a:normAutofit/>
          </a:bodyPr>
          <a:lstStyle/>
          <a:p>
            <a:pPr algn="ctr"/>
            <a:r>
              <a:rPr lang="en-US" sz="2999" b="1" u="sng" dirty="0">
                <a:solidFill>
                  <a:srgbClr val="7030A0"/>
                </a:solidFill>
                <a:latin typeface="Baskerville Old Face" panose="02020602080505020303" pitchFamily="18" charset="0"/>
              </a:rPr>
              <a:t>MCQS</a:t>
            </a:r>
          </a:p>
        </p:txBody>
      </p:sp>
    </p:spTree>
    <p:extLst>
      <p:ext uri="{BB962C8B-B14F-4D97-AF65-F5344CB8AC3E}">
        <p14:creationId xmlns:p14="http://schemas.microsoft.com/office/powerpoint/2010/main" val="116267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4015" y="1378272"/>
            <a:ext cx="7200900" cy="857250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>
                <a:solidFill>
                  <a:srgbClr val="7030A0"/>
                </a:solidFill>
                <a:latin typeface="Baskerville Old Face" panose="02020602080505020303" pitchFamily="18" charset="0"/>
              </a:rPr>
              <a:t>MCQS 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95492" y="2072496"/>
            <a:ext cx="8386763" cy="37147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1. B</a:t>
            </a:r>
          </a:p>
          <a:p>
            <a:pPr marL="0" indent="0">
              <a:buNone/>
            </a:pPr>
            <a:r>
              <a:rPr lang="en-US" sz="2400" dirty="0"/>
              <a:t>2. B</a:t>
            </a:r>
          </a:p>
          <a:p>
            <a:pPr marL="0" indent="0">
              <a:buNone/>
            </a:pPr>
            <a:r>
              <a:rPr lang="en-US" sz="2400" dirty="0"/>
              <a:t>3. C</a:t>
            </a:r>
          </a:p>
          <a:p>
            <a:pPr marL="0" indent="0">
              <a:buNone/>
            </a:pPr>
            <a:r>
              <a:rPr lang="en-US" sz="2400" dirty="0"/>
              <a:t>4. A</a:t>
            </a:r>
          </a:p>
          <a:p>
            <a:pPr marL="0" indent="0">
              <a:buNone/>
            </a:pPr>
            <a:r>
              <a:rPr lang="en-US" sz="2400" dirty="0"/>
              <a:t>5. A</a:t>
            </a:r>
          </a:p>
        </p:txBody>
      </p:sp>
    </p:spTree>
    <p:extLst>
      <p:ext uri="{BB962C8B-B14F-4D97-AF65-F5344CB8AC3E}">
        <p14:creationId xmlns:p14="http://schemas.microsoft.com/office/powerpoint/2010/main" val="110160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1026" name="Picture 2" descr="Image result for THAN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246" y="1676400"/>
            <a:ext cx="5632954" cy="3559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01D68374-3A92-DBF6-F168-AF7DA610E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B39B-E19B-4684-B84C-73DF500C59F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66800" y="811909"/>
            <a:ext cx="5395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Objectives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6559" y="1981200"/>
            <a:ext cx="88539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At the end of this session, students will be able to:</a:t>
            </a:r>
          </a:p>
          <a:p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Define pH, </a:t>
            </a:r>
            <a:r>
              <a:rPr lang="en-US" sz="2400" dirty="0" err="1"/>
              <a:t>pKa</a:t>
            </a:r>
            <a:r>
              <a:rPr lang="en-US" sz="2400" dirty="0"/>
              <a:t>, body buffer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Explain </a:t>
            </a:r>
            <a:r>
              <a:rPr lang="en-US" sz="2400" dirty="0" err="1"/>
              <a:t>henderson</a:t>
            </a:r>
            <a:r>
              <a:rPr lang="en-US" sz="2400" dirty="0"/>
              <a:t> </a:t>
            </a:r>
            <a:r>
              <a:rPr lang="en-US" sz="2400" dirty="0" err="1"/>
              <a:t>hasselbalch</a:t>
            </a:r>
            <a:r>
              <a:rPr lang="en-US" sz="2400" dirty="0"/>
              <a:t> equation</a:t>
            </a:r>
          </a:p>
        </p:txBody>
      </p:sp>
    </p:spTree>
    <p:extLst>
      <p:ext uri="{BB962C8B-B14F-4D97-AF65-F5344CB8AC3E}">
        <p14:creationId xmlns:p14="http://schemas.microsoft.com/office/powerpoint/2010/main" val="2039624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040" y="112049"/>
            <a:ext cx="7543800" cy="1207008"/>
          </a:xfrm>
        </p:spPr>
        <p:txBody>
          <a:bodyPr>
            <a:normAutofit/>
          </a:bodyPr>
          <a:lstStyle/>
          <a:p>
            <a:r>
              <a:rPr lang="en-US" sz="2400" b="1" spc="-75" dirty="0">
                <a:solidFill>
                  <a:srgbClr val="C00000"/>
                </a:solidFill>
              </a:rPr>
              <a:t> </a:t>
            </a:r>
            <a:r>
              <a:rPr lang="en-US" sz="3200" spc="-75" dirty="0">
                <a:solidFill>
                  <a:schemeClr val="accent4"/>
                </a:solidFill>
              </a:rPr>
              <a:t>Professor Umar Model of  Integrated Lecture </a:t>
            </a:r>
          </a:p>
        </p:txBody>
      </p:sp>
      <p:pic>
        <p:nvPicPr>
          <p:cNvPr id="1026" name="Picture 2" descr="C:\Users\User\Downloads\WhatsApp Image 2022-10-11 at 2.02.06 PM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5775" y="2057400"/>
            <a:ext cx="5824025" cy="4052015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30088106"/>
              </p:ext>
            </p:extLst>
          </p:nvPr>
        </p:nvGraphicFramePr>
        <p:xfrm>
          <a:off x="5943600" y="1647483"/>
          <a:ext cx="3179239" cy="4600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054" y="511205"/>
            <a:ext cx="1065368" cy="992210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5F123201-96A8-46C2-3C02-6E892BD61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130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2D6F26-F326-3FF0-92A1-6EEFC2CB6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676400"/>
            <a:ext cx="6934200" cy="1752601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43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Horizontal Integration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95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F5630E5-6F81-F22A-E1A1-313604ACD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273" y="5988669"/>
            <a:ext cx="2100327" cy="7437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AE8B5C1-2850-2B7F-0EF2-DF1843F5B46E}"/>
              </a:ext>
            </a:extLst>
          </p:cNvPr>
          <p:cNvSpPr txBox="1"/>
          <p:nvPr/>
        </p:nvSpPr>
        <p:spPr>
          <a:xfrm>
            <a:off x="2314193" y="533400"/>
            <a:ext cx="45872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Physiology of Buffers</a:t>
            </a:r>
            <a:endParaRPr lang="en-US" sz="40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7D6BF44-94AC-FE9C-9E19-5DB44D27AE03}"/>
              </a:ext>
            </a:extLst>
          </p:cNvPr>
          <p:cNvSpPr txBox="1"/>
          <p:nvPr/>
        </p:nvSpPr>
        <p:spPr>
          <a:xfrm>
            <a:off x="533400" y="1715760"/>
            <a:ext cx="76962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Buffers resist changes in pH when small amounts of acid or base are added, helping to maintain a stable environment for biochemical reactions.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Buffers neutralize excess hydrogen ions (H⁺) or hydroxide ions (OH⁻) to prevent significant changes in </a:t>
            </a:r>
            <a:r>
              <a:rPr lang="en-US" sz="2400" dirty="0" err="1"/>
              <a:t>pH.</a:t>
            </a:r>
            <a:endParaRPr lang="en-US" sz="2400" dirty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Enzymes have optimal pH ranges, and buffers help maintain the pH necessary for proper enzyme function.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Buffers help control the ionization state of molecules, affecting their solubility and biological activity, especially important for weak acids and bases.</a:t>
            </a:r>
            <a:endParaRPr lang="en-GB" sz="24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162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2E73C2-D45C-F016-199E-B04CFC0DF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9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3543300" lvl="8" indent="0">
              <a:buNone/>
            </a:pPr>
            <a:r>
              <a:rPr lang="en-GB" dirty="0"/>
              <a:t> </a:t>
            </a:r>
          </a:p>
          <a:p>
            <a:pPr marL="3086100" lvl="7" indent="0">
              <a:buNone/>
            </a:pPr>
            <a:r>
              <a:rPr lang="en-GB" dirty="0"/>
              <a:t> </a:t>
            </a:r>
          </a:p>
          <a:p>
            <a:pPr marL="3086100" lvl="7" indent="0">
              <a:buNone/>
            </a:pP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 Concept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D36B1778-9F6F-B900-5830-4BA3DED03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04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AD9E48-A63C-FAC5-9520-F7DAE77C5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364EDE-775B-F607-401D-6EDEC8D9F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762600"/>
          </a:xfrm>
        </p:spPr>
        <p:txBody>
          <a:bodyPr>
            <a:normAutofit/>
          </a:bodyPr>
          <a:lstStyle/>
          <a:p>
            <a:r>
              <a:rPr lang="en-US" sz="2400" dirty="0"/>
              <a:t>pH is the measure of acidity or basicity of a solution</a:t>
            </a:r>
          </a:p>
          <a:p>
            <a:r>
              <a:rPr lang="en-US" sz="2400" dirty="0"/>
              <a:t>Pure water is said to be neutral with a pH=7.0</a:t>
            </a:r>
          </a:p>
          <a:p>
            <a:r>
              <a:rPr lang="en-US" sz="2400" dirty="0"/>
              <a:t>Solutions with pH less than 7.0 are called acidic and solutions with pH greater than 7.0 are called basic or alkaline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2D0E8F9-8805-57BC-0494-40200F27A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246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Core concept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359D3E3-2FD8-51AF-8F00-F1012E3BD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4100" name="Picture 4" descr="Ph Scale&quot; Images – Browse 29,572 Stock Photos, Vectors, and Video | Adobe  Stock">
            <a:extLst>
              <a:ext uri="{FF2B5EF4-FFF2-40B4-BE49-F238E27FC236}">
                <a16:creationId xmlns="" xmlns:a16="http://schemas.microsoft.com/office/drawing/2014/main" id="{B656978C-495A-07C6-9734-F2FE6F59F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3200400"/>
            <a:ext cx="73533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736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6548</TotalTime>
  <Words>1400</Words>
  <Application>Microsoft Office PowerPoint</Application>
  <PresentationFormat>On-screen Show (4:3)</PresentationFormat>
  <Paragraphs>267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Arial Black</vt:lpstr>
      <vt:lpstr>Baskerville Old Face</vt:lpstr>
      <vt:lpstr>Calibri</vt:lpstr>
      <vt:lpstr>Gabriola</vt:lpstr>
      <vt:lpstr>inherit</vt:lpstr>
      <vt:lpstr>Times New Roman</vt:lpstr>
      <vt:lpstr>Untitled Sans</vt:lpstr>
      <vt:lpstr>Wingdings</vt:lpstr>
      <vt:lpstr>Office Theme</vt:lpstr>
      <vt:lpstr>PowerPoint Presentation</vt:lpstr>
      <vt:lpstr>Motto                   Vision; The Dream/Tomorrow</vt:lpstr>
      <vt:lpstr>1st Year MBBS  (Respiratory Module) Large  Group Interactive Session (LGIS) pH, Pka, Handerson Hasselbalch Equation </vt:lpstr>
      <vt:lpstr>PowerPoint Presentation</vt:lpstr>
      <vt:lpstr> Professor Umar Model of  Integrated Lecture </vt:lpstr>
      <vt:lpstr>PowerPoint Presentation</vt:lpstr>
      <vt:lpstr>PowerPoint Presentation</vt:lpstr>
      <vt:lpstr>PowerPoint Presentation</vt:lpstr>
      <vt:lpstr>pH</vt:lpstr>
      <vt:lpstr>Definition of pH</vt:lpstr>
      <vt:lpstr>pH of Pure Water</vt:lpstr>
      <vt:lpstr>pKa</vt:lpstr>
      <vt:lpstr>Cont….</vt:lpstr>
      <vt:lpstr>Cont…</vt:lpstr>
      <vt:lpstr>Difference between pKa &amp; pH</vt:lpstr>
      <vt:lpstr>Henderson-Hasselbalch Equation</vt:lpstr>
      <vt:lpstr>PowerPoint Presentation</vt:lpstr>
      <vt:lpstr>PowerPoint Presentation</vt:lpstr>
      <vt:lpstr>Buffers</vt:lpstr>
      <vt:lpstr>The major body buffer systems</vt:lpstr>
      <vt:lpstr>PowerPoint Presentation</vt:lpstr>
      <vt:lpstr>Diabetic Ketoacidosis</vt:lpstr>
      <vt:lpstr>CLINICAL INTEGRATION DEHYDRATION AND OVERHYDRATION</vt:lpstr>
      <vt:lpstr>PowerPoint Presentation</vt:lpstr>
      <vt:lpstr>FAMILY MEDICINE</vt:lpstr>
      <vt:lpstr>ARTIFICIAL INTELLIGENCE</vt:lpstr>
      <vt:lpstr>SUGGESTED RESEARCH ARTICLE</vt:lpstr>
      <vt:lpstr>Family Medicine</vt:lpstr>
      <vt:lpstr>      How To Access Digital Library</vt:lpstr>
      <vt:lpstr>Assessment</vt:lpstr>
      <vt:lpstr>MCQS</vt:lpstr>
      <vt:lpstr>MCQS</vt:lpstr>
      <vt:lpstr>MCQS</vt:lpstr>
      <vt:lpstr>MCQS</vt:lpstr>
      <vt:lpstr>MCQS</vt:lpstr>
      <vt:lpstr>MCQS KEY</vt:lpstr>
      <vt:lpstr> 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RKY</cp:lastModifiedBy>
  <cp:revision>452</cp:revision>
  <dcterms:created xsi:type="dcterms:W3CDTF">2019-11-22T16:50:55Z</dcterms:created>
  <dcterms:modified xsi:type="dcterms:W3CDTF">2025-01-21T11:21:45Z</dcterms:modified>
</cp:coreProperties>
</file>