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51"/>
  </p:notesMasterIdLst>
  <p:handoutMasterIdLst>
    <p:handoutMasterId r:id="rId52"/>
  </p:handoutMasterIdLst>
  <p:sldIdLst>
    <p:sldId id="340" r:id="rId2"/>
    <p:sldId id="405" r:id="rId3"/>
    <p:sldId id="341" r:id="rId4"/>
    <p:sldId id="593" r:id="rId5"/>
    <p:sldId id="511" r:id="rId6"/>
    <p:sldId id="512" r:id="rId7"/>
    <p:sldId id="575" r:id="rId8"/>
    <p:sldId id="591" r:id="rId9"/>
    <p:sldId id="601" r:id="rId10"/>
    <p:sldId id="602" r:id="rId11"/>
    <p:sldId id="576" r:id="rId12"/>
    <p:sldId id="594" r:id="rId13"/>
    <p:sldId id="603" r:id="rId14"/>
    <p:sldId id="605" r:id="rId15"/>
    <p:sldId id="604" r:id="rId16"/>
    <p:sldId id="606" r:id="rId17"/>
    <p:sldId id="608" r:id="rId18"/>
    <p:sldId id="609" r:id="rId19"/>
    <p:sldId id="614" r:id="rId20"/>
    <p:sldId id="610" r:id="rId21"/>
    <p:sldId id="613" r:id="rId22"/>
    <p:sldId id="612" r:id="rId23"/>
    <p:sldId id="611" r:id="rId24"/>
    <p:sldId id="615" r:id="rId25"/>
    <p:sldId id="616" r:id="rId26"/>
    <p:sldId id="617" r:id="rId27"/>
    <p:sldId id="618" r:id="rId28"/>
    <p:sldId id="619" r:id="rId29"/>
    <p:sldId id="620" r:id="rId30"/>
    <p:sldId id="621" r:id="rId31"/>
    <p:sldId id="622" r:id="rId32"/>
    <p:sldId id="623" r:id="rId33"/>
    <p:sldId id="587" r:id="rId34"/>
    <p:sldId id="588" r:id="rId35"/>
    <p:sldId id="624" r:id="rId36"/>
    <p:sldId id="627" r:id="rId37"/>
    <p:sldId id="633" r:id="rId38"/>
    <p:sldId id="634" r:id="rId39"/>
    <p:sldId id="635" r:id="rId40"/>
    <p:sldId id="641" r:id="rId41"/>
    <p:sldId id="625" r:id="rId42"/>
    <p:sldId id="642" r:id="rId43"/>
    <p:sldId id="632" r:id="rId44"/>
    <p:sldId id="631" r:id="rId45"/>
    <p:sldId id="636" r:id="rId46"/>
    <p:sldId id="637" r:id="rId47"/>
    <p:sldId id="638" r:id="rId48"/>
    <p:sldId id="640" r:id="rId49"/>
    <p:sldId id="4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9" autoAdjust="0"/>
    <p:restoredTop sz="95179" autoAdjust="0"/>
  </p:normalViewPr>
  <p:slideViewPr>
    <p:cSldViewPr>
      <p:cViewPr varScale="1">
        <p:scale>
          <a:sx n="90" d="100"/>
          <a:sy n="9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custAng="320823" custScaleX="157879" custScaleY="108637"/>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custScaleX="149447" custScaleY="92748" custLinFactNeighborX="-2660" custLinFactNeighborY="5166"/>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82220" y="105194"/>
          <a:ext cx="1131672" cy="920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60%</a:t>
          </a:r>
        </a:p>
        <a:p>
          <a:pPr marL="0" lvl="0" indent="0" algn="ctr" defTabSz="622300">
            <a:lnSpc>
              <a:spcPct val="90000"/>
            </a:lnSpc>
            <a:spcBef>
              <a:spcPct val="0"/>
            </a:spcBef>
            <a:spcAft>
              <a:spcPct val="35000"/>
            </a:spcAft>
            <a:buNone/>
          </a:pPr>
          <a:r>
            <a:rPr lang="en-US" sz="1400" kern="1200" dirty="0"/>
            <a:t>Core Subject</a:t>
          </a:r>
        </a:p>
      </dsp:txBody>
      <dsp:txXfrm>
        <a:off x="109178" y="132152"/>
        <a:ext cx="1077756" cy="866486"/>
      </dsp:txXfrm>
    </dsp:sp>
    <dsp:sp modelId="{D808AEBB-F837-44E3-A146-4769901CB08D}">
      <dsp:nvSpPr>
        <dsp:cNvPr id="0" name=""/>
        <dsp:cNvSpPr/>
      </dsp:nvSpPr>
      <dsp:spPr>
        <a:xfrm>
          <a:off x="1268480" y="405216"/>
          <a:ext cx="397795" cy="2806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8480" y="461347"/>
        <a:ext cx="313598" cy="168395"/>
      </dsp:txXfrm>
    </dsp:sp>
    <dsp:sp modelId="{6D0BBEBF-42DC-4E79-A91E-A668B3BA1989}">
      <dsp:nvSpPr>
        <dsp:cNvPr id="0" name=""/>
        <dsp:cNvSpPr/>
      </dsp:nvSpPr>
      <dsp:spPr>
        <a:xfrm>
          <a:off x="1666561" y="248"/>
          <a:ext cx="1430456" cy="1130296"/>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 Anatomy</a:t>
          </a:r>
        </a:p>
        <a:p>
          <a:pPr marL="0" lvl="0" indent="0" algn="ctr" defTabSz="488950">
            <a:lnSpc>
              <a:spcPct val="90000"/>
            </a:lnSpc>
            <a:spcBef>
              <a:spcPct val="0"/>
            </a:spcBef>
            <a:spcAft>
              <a:spcPct val="35000"/>
            </a:spcAft>
            <a:buNone/>
          </a:pPr>
          <a:endParaRPr lang="en-US" sz="1050" b="1" kern="1200" dirty="0">
            <a:solidFill>
              <a:schemeClr val="bg1"/>
            </a:solidFill>
          </a:endParaRPr>
        </a:p>
      </dsp:txBody>
      <dsp:txXfrm>
        <a:off x="1699666" y="33353"/>
        <a:ext cx="1364246" cy="1064086"/>
      </dsp:txXfrm>
    </dsp:sp>
    <dsp:sp modelId="{05F2F4A8-DCB8-4DEF-AC3F-2211663DBAB6}">
      <dsp:nvSpPr>
        <dsp:cNvPr id="0" name=""/>
        <dsp:cNvSpPr/>
      </dsp:nvSpPr>
      <dsp:spPr>
        <a:xfrm rot="5400000">
          <a:off x="2255146" y="1210415"/>
          <a:ext cx="402565" cy="304894"/>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2364960" y="1161580"/>
        <a:ext cx="182936" cy="311097"/>
      </dsp:txXfrm>
    </dsp:sp>
    <dsp:sp modelId="{A0F5D903-B3E5-42A8-AF88-F76845A333BE}">
      <dsp:nvSpPr>
        <dsp:cNvPr id="0" name=""/>
        <dsp:cNvSpPr/>
      </dsp:nvSpPr>
      <dsp:spPr>
        <a:xfrm>
          <a:off x="1965346" y="1609552"/>
          <a:ext cx="1131672" cy="110397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7680" y="1641886"/>
        <a:ext cx="1067004" cy="1039310"/>
      </dsp:txXfrm>
    </dsp:sp>
    <dsp:sp modelId="{6C154956-750C-4CBF-BB94-422A3BEF206B}">
      <dsp:nvSpPr>
        <dsp:cNvPr id="0" name=""/>
        <dsp:cNvSpPr/>
      </dsp:nvSpPr>
      <dsp:spPr>
        <a:xfrm rot="10745003">
          <a:off x="1373650" y="2060070"/>
          <a:ext cx="523605" cy="260301"/>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451735" y="2111505"/>
        <a:ext cx="445515" cy="156181"/>
      </dsp:txXfrm>
    </dsp:sp>
    <dsp:sp modelId="{78B8B8C7-C92F-49B8-8D20-06D427A8A2FA}">
      <dsp:nvSpPr>
        <dsp:cNvPr id="0" name=""/>
        <dsp:cNvSpPr/>
      </dsp:nvSpPr>
      <dsp:spPr>
        <a:xfrm>
          <a:off x="172697" y="1611894"/>
          <a:ext cx="1131672" cy="1156655"/>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7%</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Clinical Integration </a:t>
          </a:r>
        </a:p>
      </dsp:txBody>
      <dsp:txXfrm>
        <a:off x="205843" y="1645040"/>
        <a:ext cx="1065380" cy="1090363"/>
      </dsp:txXfrm>
    </dsp:sp>
    <dsp:sp modelId="{11F11881-67C4-464B-B2A0-7F15A4CA74F3}">
      <dsp:nvSpPr>
        <dsp:cNvPr id="0" name=""/>
        <dsp:cNvSpPr/>
      </dsp:nvSpPr>
      <dsp:spPr>
        <a:xfrm rot="5240525">
          <a:off x="546205" y="2829782"/>
          <a:ext cx="431592" cy="331152"/>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60352" y="2779615"/>
        <a:ext cx="198692" cy="332246"/>
      </dsp:txXfrm>
    </dsp:sp>
    <dsp:sp modelId="{18343954-0F46-49EC-800A-08714300477C}">
      <dsp:nvSpPr>
        <dsp:cNvPr id="0" name=""/>
        <dsp:cNvSpPr/>
      </dsp:nvSpPr>
      <dsp:spPr>
        <a:xfrm>
          <a:off x="209590" y="3192785"/>
          <a:ext cx="1131672" cy="140813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242736" y="3225931"/>
        <a:ext cx="1065380" cy="1341839"/>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338235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FCB7DB-3F23-4701-BE53-8A434CE71C7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A1300-02BF-4681-AA0A-52EB477E0044}"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5E0CA46-9076-4350-A388-D417D4EA387A}"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79DA9-8634-4F44-B2F0-BB564C9A9D58}"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9B9D93-D330-4AC6-8426-447D0B5E149C}"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DB7228A-D8B7-4842-8F26-2E514CB8EB0B}"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1AAADC-53DF-467F-9CE6-4B44306B7D2C}"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35641C5-2571-4DA7-BE14-CA0EADA7AAC1}"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A9EEA-31A6-498A-AF5B-FAE6F4FF48B3}"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5F5FD-3C7B-462E-84A0-7082383FABA0}"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F0A9F-5F02-4A35-B72F-C17C58242523}"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AE449D-47DF-482D-A60E-57E5E214B4DD}"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7" name="Slide Number Placeholder 6">
            <a:extLst>
              <a:ext uri="{FF2B5EF4-FFF2-40B4-BE49-F238E27FC236}">
                <a16:creationId xmlns:a16="http://schemas.microsoft.com/office/drawing/2014/main" id="{E8969D43-7853-A06F-A2A4-3902FD4EB970}"/>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4839-2C15-67A5-EED3-FBA3A2B77991}"/>
              </a:ext>
            </a:extLst>
          </p:cNvPr>
          <p:cNvSpPr>
            <a:spLocks noGrp="1"/>
          </p:cNvSpPr>
          <p:nvPr>
            <p:ph type="title"/>
          </p:nvPr>
        </p:nvSpPr>
        <p:spPr/>
        <p:txBody>
          <a:bodyPr/>
          <a:lstStyle/>
          <a:p>
            <a:r>
              <a:rPr lang="en-US" sz="4400" b="1" dirty="0">
                <a:solidFill>
                  <a:srgbClr val="7030A0"/>
                </a:solidFill>
              </a:rPr>
              <a:t>Functions Of Minerals</a:t>
            </a:r>
            <a:endParaRPr lang="en-US" dirty="0">
              <a:solidFill>
                <a:srgbClr val="7030A0"/>
              </a:solidFill>
            </a:endParaRPr>
          </a:p>
        </p:txBody>
      </p:sp>
      <p:sp>
        <p:nvSpPr>
          <p:cNvPr id="5" name="Slide Number Placeholder 4">
            <a:extLst>
              <a:ext uri="{FF2B5EF4-FFF2-40B4-BE49-F238E27FC236}">
                <a16:creationId xmlns:a16="http://schemas.microsoft.com/office/drawing/2014/main" id="{9F06D32A-FB7E-B1F0-70F1-4F443642FF6D}"/>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6" name="Content Placeholder 2">
            <a:extLst>
              <a:ext uri="{FF2B5EF4-FFF2-40B4-BE49-F238E27FC236}">
                <a16:creationId xmlns:a16="http://schemas.microsoft.com/office/drawing/2014/main" id="{F1BB8948-BDF1-41C4-037D-0BAC8173C26A}"/>
              </a:ext>
            </a:extLst>
          </p:cNvPr>
          <p:cNvSpPr>
            <a:spLocks noGrp="1"/>
          </p:cNvSpPr>
          <p:nvPr>
            <p:ph idx="1"/>
          </p:nvPr>
        </p:nvSpPr>
        <p:spPr>
          <a:xfrm>
            <a:off x="457200" y="1600200"/>
            <a:ext cx="8229600" cy="4525963"/>
          </a:xfrm>
        </p:spPr>
        <p:txBody>
          <a:bodyPr>
            <a:noAutofit/>
          </a:bodyPr>
          <a:lstStyle/>
          <a:p>
            <a:pPr>
              <a:lnSpc>
                <a:spcPct val="170000"/>
              </a:lnSpc>
            </a:pPr>
            <a:r>
              <a:rPr lang="en-US" sz="2400" dirty="0"/>
              <a:t>The body uses this iron to carry oxygen to its cells. Additional minerals help in many other body processes:</a:t>
            </a:r>
          </a:p>
          <a:p>
            <a:r>
              <a:rPr lang="en-US" sz="2400" dirty="0"/>
              <a:t>Minerals become part of tissue structure, like in bone and teeth.</a:t>
            </a:r>
          </a:p>
          <a:p>
            <a:r>
              <a:rPr lang="en-US" sz="2400" dirty="0"/>
              <a:t>Minerals help maintain acid-base balance, to keep the body pH neutral.</a:t>
            </a:r>
          </a:p>
          <a:p>
            <a:r>
              <a:rPr lang="en-US" sz="2400" dirty="0"/>
              <a:t>Minerals help regulate body processes, such as in enzyme systems.</a:t>
            </a:r>
          </a:p>
          <a:p>
            <a:r>
              <a:rPr lang="en-US" sz="2400" dirty="0"/>
              <a:t>Minerals function in nerve impulse transmission and muscle contraction.</a:t>
            </a:r>
          </a:p>
        </p:txBody>
      </p:sp>
      <p:sp>
        <p:nvSpPr>
          <p:cNvPr id="7" name="Footer Placeholder 1">
            <a:extLst>
              <a:ext uri="{FF2B5EF4-FFF2-40B4-BE49-F238E27FC236}">
                <a16:creationId xmlns:a16="http://schemas.microsoft.com/office/drawing/2014/main" id="{A91DCFBA-B752-65AB-768E-A9AF1813DDBB}"/>
              </a:ext>
            </a:extLst>
          </p:cNvPr>
          <p:cNvSpPr txBox="1">
            <a:spLocks/>
          </p:cNvSpPr>
          <p:nvPr/>
        </p:nvSpPr>
        <p:spPr>
          <a:xfrm>
            <a:off x="5827643" y="63252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chemeClr val="accent4"/>
                </a:solidFill>
              </a:rPr>
              <a:t>Horizontal Integration</a:t>
            </a:r>
          </a:p>
        </p:txBody>
      </p:sp>
    </p:spTree>
    <p:extLst>
      <p:ext uri="{BB962C8B-B14F-4D97-AF65-F5344CB8AC3E}">
        <p14:creationId xmlns:p14="http://schemas.microsoft.com/office/powerpoint/2010/main" val="186785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33757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p:txBody>
          <a:bodyPr>
            <a:normAutofit/>
          </a:bodyPr>
          <a:lstStyle/>
          <a:p>
            <a:r>
              <a:rPr lang="en-US" sz="4000" b="1" dirty="0">
                <a:solidFill>
                  <a:srgbClr val="7030A0"/>
                </a:solidFill>
              </a:rPr>
              <a:t>Copper</a:t>
            </a:r>
            <a:endParaRPr lang="en-US" sz="4000" dirty="0">
              <a:solidFill>
                <a:srgbClr val="7030A0"/>
              </a:solidFill>
            </a:endParaRP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nSpc>
                <a:spcPct val="100000"/>
              </a:lnSpc>
            </a:pPr>
            <a:r>
              <a:rPr lang="en-US" sz="2400" dirty="0"/>
              <a:t>Copper Cu is a key component of several enzymes that play critical functions in the body.</a:t>
            </a:r>
          </a:p>
          <a:p>
            <a:pPr>
              <a:lnSpc>
                <a:spcPct val="100000"/>
              </a:lnSpc>
            </a:pPr>
            <a:r>
              <a:rPr lang="en-US" sz="2400" dirty="0"/>
              <a:t>These include ferroxidases such as the ceruloplasmin and </a:t>
            </a:r>
            <a:r>
              <a:rPr lang="en-US" sz="2400" dirty="0" err="1"/>
              <a:t>Hephaestein</a:t>
            </a:r>
            <a:r>
              <a:rPr lang="en-US" sz="2400" dirty="0"/>
              <a:t> involved in the oxidation of ferrous iron (Fe 2+ ) to the ferric form (Fe 3+ ) that is required for its intracellular storage or transport through blood.</a:t>
            </a:r>
          </a:p>
          <a:p>
            <a:endParaRPr lang="en-US" sz="2400" dirty="0"/>
          </a:p>
        </p:txBody>
      </p:sp>
      <p:sp>
        <p:nvSpPr>
          <p:cNvPr id="4" name="Footer Placeholder 3">
            <a:extLst>
              <a:ext uri="{FF2B5EF4-FFF2-40B4-BE49-F238E27FC236}">
                <a16:creationId xmlns:a16="http://schemas.microsoft.com/office/drawing/2014/main" id="{D239D57D-D775-AAB0-C2B0-9EF67ED81D17}"/>
              </a:ext>
            </a:extLst>
          </p:cNvPr>
          <p:cNvSpPr>
            <a:spLocks noGrp="1"/>
          </p:cNvSpPr>
          <p:nvPr>
            <p:ph type="ftr" sz="quarter" idx="11"/>
          </p:nvPr>
        </p:nvSpPr>
        <p:spPr>
          <a:xfrm>
            <a:off x="6248400" y="6400798"/>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400799"/>
            <a:ext cx="2133600" cy="365125"/>
          </a:xfrm>
        </p:spPr>
        <p:txBody>
          <a:bodyPr/>
          <a:lstStyle/>
          <a:p>
            <a:pPr>
              <a:defRPr/>
            </a:pPr>
            <a:fld id="{BDA394D7-9785-4BE5-AFD5-4F918A689025}" type="slidenum">
              <a:rPr lang="en-US" smtClean="0"/>
              <a:pPr>
                <a:defRPr/>
              </a:pPr>
              <a:t>12</a:t>
            </a:fld>
            <a:endParaRPr lang="en-US" dirty="0"/>
          </a:p>
        </p:txBody>
      </p:sp>
    </p:spTree>
    <p:extLst>
      <p:ext uri="{BB962C8B-B14F-4D97-AF65-F5344CB8AC3E}">
        <p14:creationId xmlns:p14="http://schemas.microsoft.com/office/powerpoint/2010/main" val="268324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4132-517D-49F1-8FE8-0CB42D66110D}"/>
              </a:ext>
            </a:extLst>
          </p:cNvPr>
          <p:cNvSpPr>
            <a:spLocks noGrp="1"/>
          </p:cNvSpPr>
          <p:nvPr>
            <p:ph type="title"/>
          </p:nvPr>
        </p:nvSpPr>
        <p:spPr/>
        <p:txBody>
          <a:bodyPr/>
          <a:lstStyle/>
          <a:p>
            <a:r>
              <a:rPr lang="en-US" sz="4400" b="1" dirty="0">
                <a:solidFill>
                  <a:srgbClr val="7030A0"/>
                </a:solidFill>
              </a:rPr>
              <a:t>Copper Cont.</a:t>
            </a:r>
            <a:endParaRPr lang="en-US" dirty="0">
              <a:solidFill>
                <a:srgbClr val="7030A0"/>
              </a:solidFill>
            </a:endParaRPr>
          </a:p>
        </p:txBody>
      </p:sp>
      <p:sp>
        <p:nvSpPr>
          <p:cNvPr id="3" name="Content Placeholder 2">
            <a:extLst>
              <a:ext uri="{FF2B5EF4-FFF2-40B4-BE49-F238E27FC236}">
                <a16:creationId xmlns:a16="http://schemas.microsoft.com/office/drawing/2014/main" id="{D0AF2DB6-D998-1742-5CD3-5DCD29191A4C}"/>
              </a:ext>
            </a:extLst>
          </p:cNvPr>
          <p:cNvSpPr>
            <a:spLocks noGrp="1"/>
          </p:cNvSpPr>
          <p:nvPr>
            <p:ph idx="1"/>
          </p:nvPr>
        </p:nvSpPr>
        <p:spPr/>
        <p:txBody>
          <a:bodyPr>
            <a:normAutofit fontScale="92500"/>
          </a:bodyPr>
          <a:lstStyle/>
          <a:p>
            <a:pPr>
              <a:lnSpc>
                <a:spcPct val="100000"/>
              </a:lnSpc>
            </a:pPr>
            <a:r>
              <a:rPr lang="en-US" sz="3200" dirty="0"/>
              <a:t>Meat, shellfish, nuts, and whole grains are good dietary sources of Cu. Dietary deficiency is uncommon.</a:t>
            </a:r>
          </a:p>
          <a:p>
            <a:pPr>
              <a:lnSpc>
                <a:spcPct val="100000"/>
              </a:lnSpc>
            </a:pPr>
            <a:r>
              <a:rPr lang="en-US" sz="3200" dirty="0"/>
              <a:t>If a deficiency does develop, anemia may be seen because of the effect on Fe metabolism. Toxicity from dietary sources is rare (UL = 10 mg/day).</a:t>
            </a:r>
          </a:p>
          <a:p>
            <a:pPr>
              <a:lnSpc>
                <a:spcPct val="100000"/>
              </a:lnSpc>
            </a:pPr>
            <a:r>
              <a:rPr lang="en-US" sz="3200" dirty="0"/>
              <a:t>Menkes syndrome and Wilson disease are genetic causes of Cu deficiency and Cu overload, respectively. </a:t>
            </a:r>
          </a:p>
          <a:p>
            <a:endParaRPr lang="en-US" dirty="0"/>
          </a:p>
        </p:txBody>
      </p:sp>
      <p:sp>
        <p:nvSpPr>
          <p:cNvPr id="5" name="Slide Number Placeholder 4">
            <a:extLst>
              <a:ext uri="{FF2B5EF4-FFF2-40B4-BE49-F238E27FC236}">
                <a16:creationId xmlns:a16="http://schemas.microsoft.com/office/drawing/2014/main" id="{59653292-B30E-7AAD-E500-E0BDDB80AC25}"/>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9" name="Footer Placeholder 3">
            <a:extLst>
              <a:ext uri="{FF2B5EF4-FFF2-40B4-BE49-F238E27FC236}">
                <a16:creationId xmlns:a16="http://schemas.microsoft.com/office/drawing/2014/main" id="{4C04C5BA-CF78-4443-52B4-57E24CACFAA9}"/>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91371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B86A-0B10-37C2-6020-4F03F2B886D1}"/>
              </a:ext>
            </a:extLst>
          </p:cNvPr>
          <p:cNvSpPr>
            <a:spLocks noGrp="1"/>
          </p:cNvSpPr>
          <p:nvPr>
            <p:ph type="title"/>
          </p:nvPr>
        </p:nvSpPr>
        <p:spPr/>
        <p:txBody>
          <a:bodyPr/>
          <a:lstStyle/>
          <a:p>
            <a:r>
              <a:rPr lang="en-US" b="1" dirty="0">
                <a:solidFill>
                  <a:srgbClr val="7030A0"/>
                </a:solidFill>
              </a:rPr>
              <a:t>Menkes syndrome</a:t>
            </a:r>
            <a:endParaRPr lang="en-US" dirty="0">
              <a:solidFill>
                <a:srgbClr val="7030A0"/>
              </a:solidFill>
            </a:endParaRPr>
          </a:p>
        </p:txBody>
      </p:sp>
      <p:sp>
        <p:nvSpPr>
          <p:cNvPr id="3" name="Content Placeholder 2">
            <a:extLst>
              <a:ext uri="{FF2B5EF4-FFF2-40B4-BE49-F238E27FC236}">
                <a16:creationId xmlns:a16="http://schemas.microsoft.com/office/drawing/2014/main" id="{70A5EEF2-09BC-DCB2-3CCE-4191FAEDA1EA}"/>
              </a:ext>
            </a:extLst>
          </p:cNvPr>
          <p:cNvSpPr>
            <a:spLocks noGrp="1"/>
          </p:cNvSpPr>
          <p:nvPr>
            <p:ph idx="1"/>
          </p:nvPr>
        </p:nvSpPr>
        <p:spPr/>
        <p:txBody>
          <a:bodyPr>
            <a:normAutofit fontScale="85000" lnSpcReduction="20000"/>
          </a:bodyPr>
          <a:lstStyle/>
          <a:p>
            <a:pPr>
              <a:lnSpc>
                <a:spcPct val="100000"/>
              </a:lnSpc>
            </a:pPr>
            <a:r>
              <a:rPr lang="en-US" sz="3200" dirty="0"/>
              <a:t>In Menkes syndrome (“kinky hair” disease), a rare X-linked (1:140,000 males) disorder, efflux of dietary Cu out of intestinal enterocytes into the circulation by a Cu-transporting ATPase (ATP7A) is impaired.</a:t>
            </a:r>
          </a:p>
          <a:p>
            <a:pPr>
              <a:lnSpc>
                <a:spcPct val="100000"/>
              </a:lnSpc>
            </a:pPr>
            <a:r>
              <a:rPr lang="en-US" sz="3200" dirty="0"/>
              <a:t>This results in systemic Cu deficiency.</a:t>
            </a:r>
          </a:p>
          <a:p>
            <a:pPr>
              <a:lnSpc>
                <a:spcPct val="100000"/>
              </a:lnSpc>
            </a:pPr>
            <a:r>
              <a:rPr lang="en-US" sz="3200" dirty="0"/>
              <a:t>Urinary and serum-free (unbound) Cu are low, as is the concentration of ceruloplasmin, which carries over 90% of the Cu in the circulation.</a:t>
            </a:r>
          </a:p>
          <a:p>
            <a:pPr>
              <a:lnSpc>
                <a:spcPct val="100000"/>
              </a:lnSpc>
            </a:pPr>
            <a:r>
              <a:rPr lang="en-US" sz="3200" dirty="0"/>
              <a:t>Progressive neurologic degeneration and connective tissue disorders are seen, as are changes to hair.</a:t>
            </a:r>
          </a:p>
          <a:p>
            <a:pPr>
              <a:lnSpc>
                <a:spcPct val="100000"/>
              </a:lnSpc>
            </a:pPr>
            <a:r>
              <a:rPr lang="en-US" sz="3200" dirty="0"/>
              <a:t>Parenteral administration of Cu has been used as a treatment.</a:t>
            </a:r>
          </a:p>
          <a:p>
            <a:endParaRPr lang="en-US" dirty="0"/>
          </a:p>
        </p:txBody>
      </p:sp>
      <p:sp>
        <p:nvSpPr>
          <p:cNvPr id="5" name="Slide Number Placeholder 4">
            <a:extLst>
              <a:ext uri="{FF2B5EF4-FFF2-40B4-BE49-F238E27FC236}">
                <a16:creationId xmlns:a16="http://schemas.microsoft.com/office/drawing/2014/main" id="{B6A5BFF4-2691-EDE7-9A78-191BFBCFDEA6}"/>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7" name="Footer Placeholder 3">
            <a:extLst>
              <a:ext uri="{FF2B5EF4-FFF2-40B4-BE49-F238E27FC236}">
                <a16:creationId xmlns:a16="http://schemas.microsoft.com/office/drawing/2014/main" id="{BE01F2AB-A34D-E85C-613F-0345BB21C024}"/>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27590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8D37-4CF5-FBF0-E4E1-C84F9CE01F72}"/>
              </a:ext>
            </a:extLst>
          </p:cNvPr>
          <p:cNvSpPr>
            <a:spLocks noGrp="1"/>
          </p:cNvSpPr>
          <p:nvPr>
            <p:ph type="title"/>
          </p:nvPr>
        </p:nvSpPr>
        <p:spPr/>
        <p:txBody>
          <a:bodyPr/>
          <a:lstStyle/>
          <a:p>
            <a:r>
              <a:rPr lang="en-US" b="1" dirty="0">
                <a:solidFill>
                  <a:srgbClr val="7030A0"/>
                </a:solidFill>
              </a:rPr>
              <a:t>Wilson Disease</a:t>
            </a:r>
            <a:endParaRPr lang="en-US" dirty="0">
              <a:solidFill>
                <a:srgbClr val="7030A0"/>
              </a:solidFill>
            </a:endParaRPr>
          </a:p>
        </p:txBody>
      </p:sp>
      <p:sp>
        <p:nvSpPr>
          <p:cNvPr id="3" name="Content Placeholder 2">
            <a:extLst>
              <a:ext uri="{FF2B5EF4-FFF2-40B4-BE49-F238E27FC236}">
                <a16:creationId xmlns:a16="http://schemas.microsoft.com/office/drawing/2014/main" id="{09D6B325-9F75-5C67-CB21-F9DE83AC299B}"/>
              </a:ext>
            </a:extLst>
          </p:cNvPr>
          <p:cNvSpPr>
            <a:spLocks noGrp="1"/>
          </p:cNvSpPr>
          <p:nvPr>
            <p:ph idx="1"/>
          </p:nvPr>
        </p:nvSpPr>
        <p:spPr/>
        <p:txBody>
          <a:bodyPr>
            <a:normAutofit fontScale="77500" lnSpcReduction="20000"/>
          </a:bodyPr>
          <a:lstStyle/>
          <a:p>
            <a:pPr>
              <a:lnSpc>
                <a:spcPct val="100000"/>
              </a:lnSpc>
            </a:pPr>
            <a:r>
              <a:rPr lang="en-US" sz="3200" dirty="0"/>
              <a:t>In Wilson disease, an autosomal-recessive (AR) disorder affecting 1:35,000 live births, efflux of Cu from the liver by ATP7B is impaired.</a:t>
            </a:r>
          </a:p>
          <a:p>
            <a:pPr>
              <a:lnSpc>
                <a:spcPct val="100000"/>
              </a:lnSpc>
            </a:pPr>
            <a:r>
              <a:rPr lang="en-US" sz="3200" dirty="0"/>
              <a:t>Cu accumulates in the liver; leaks into the blood; and is deposited in the brain, eyes, kidneys, and skin.</a:t>
            </a:r>
          </a:p>
          <a:p>
            <a:pPr>
              <a:lnSpc>
                <a:spcPct val="100000"/>
              </a:lnSpc>
            </a:pPr>
            <a:r>
              <a:rPr lang="en-US" sz="3200" dirty="0"/>
              <a:t>In contrast to Menkes syndrome, urinary and serum-free Cu are high.</a:t>
            </a:r>
          </a:p>
          <a:p>
            <a:pPr>
              <a:lnSpc>
                <a:spcPct val="100000"/>
              </a:lnSpc>
            </a:pPr>
            <a:r>
              <a:rPr lang="en-US" sz="3200" dirty="0"/>
              <a:t>Hepatic dysfunction and neurologic and psychiatric symptoms are seen.</a:t>
            </a:r>
          </a:p>
          <a:p>
            <a:pPr>
              <a:lnSpc>
                <a:spcPct val="100000"/>
              </a:lnSpc>
            </a:pPr>
            <a:r>
              <a:rPr lang="en-US" sz="3200" dirty="0" err="1"/>
              <a:t>Kayser</a:t>
            </a:r>
            <a:r>
              <a:rPr lang="en-US" sz="3200" dirty="0"/>
              <a:t>– Fleischer rings (corneal deposits of Cu) may be present.</a:t>
            </a:r>
          </a:p>
          <a:p>
            <a:pPr>
              <a:lnSpc>
                <a:spcPct val="100000"/>
              </a:lnSpc>
            </a:pPr>
            <a:r>
              <a:rPr lang="en-US" sz="3200" dirty="0"/>
              <a:t>Life-long use of Cu-chelating agents, such as penicillamine, is the treatment.</a:t>
            </a:r>
          </a:p>
          <a:p>
            <a:endParaRPr lang="en-US" dirty="0"/>
          </a:p>
        </p:txBody>
      </p:sp>
      <p:sp>
        <p:nvSpPr>
          <p:cNvPr id="5" name="Slide Number Placeholder 4">
            <a:extLst>
              <a:ext uri="{FF2B5EF4-FFF2-40B4-BE49-F238E27FC236}">
                <a16:creationId xmlns:a16="http://schemas.microsoft.com/office/drawing/2014/main" id="{DDDE2D2E-B4E1-76BF-A17B-D16B91DF70D7}"/>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7" name="Footer Placeholder 3">
            <a:extLst>
              <a:ext uri="{FF2B5EF4-FFF2-40B4-BE49-F238E27FC236}">
                <a16:creationId xmlns:a16="http://schemas.microsoft.com/office/drawing/2014/main" id="{2AB0E7A9-FA70-2E29-E6F3-AF2DFBF11E41}"/>
              </a:ext>
            </a:extLst>
          </p:cNvPr>
          <p:cNvSpPr txBox="1">
            <a:spLocks/>
          </p:cNvSpPr>
          <p:nvPr/>
        </p:nvSpPr>
        <p:spPr>
          <a:xfrm>
            <a:off x="62484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411677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970B-FC12-3A1D-182B-E9BC2CDBA805}"/>
              </a:ext>
            </a:extLst>
          </p:cNvPr>
          <p:cNvSpPr>
            <a:spLocks noGrp="1"/>
          </p:cNvSpPr>
          <p:nvPr>
            <p:ph type="title"/>
          </p:nvPr>
        </p:nvSpPr>
        <p:spPr>
          <a:xfrm>
            <a:off x="457200" y="482078"/>
            <a:ext cx="8153400" cy="935559"/>
          </a:xfrm>
        </p:spPr>
        <p:txBody>
          <a:bodyPr>
            <a:noAutofit/>
          </a:bodyPr>
          <a:lstStyle/>
          <a:p>
            <a:r>
              <a:rPr lang="en-US" sz="4000" dirty="0">
                <a:solidFill>
                  <a:srgbClr val="7030A0"/>
                </a:solidFill>
              </a:rPr>
              <a:t>Comparison of Menkes syndrome and Wilson disease.</a:t>
            </a:r>
          </a:p>
        </p:txBody>
      </p:sp>
      <p:sp>
        <p:nvSpPr>
          <p:cNvPr id="5" name="Slide Number Placeholder 4">
            <a:extLst>
              <a:ext uri="{FF2B5EF4-FFF2-40B4-BE49-F238E27FC236}">
                <a16:creationId xmlns:a16="http://schemas.microsoft.com/office/drawing/2014/main" id="{7547B7BB-CF45-CDDB-BBDD-0E784CC3FFED}"/>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6" name="Content Placeholder 3">
            <a:extLst>
              <a:ext uri="{FF2B5EF4-FFF2-40B4-BE49-F238E27FC236}">
                <a16:creationId xmlns:a16="http://schemas.microsoft.com/office/drawing/2014/main" id="{25A76DB4-07B8-A1BA-0250-1806F120C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538" y="1428229"/>
            <a:ext cx="5659422" cy="4430355"/>
          </a:xfrm>
        </p:spPr>
      </p:pic>
      <p:sp>
        <p:nvSpPr>
          <p:cNvPr id="7" name="Title 1">
            <a:extLst>
              <a:ext uri="{FF2B5EF4-FFF2-40B4-BE49-F238E27FC236}">
                <a16:creationId xmlns:a16="http://schemas.microsoft.com/office/drawing/2014/main" id="{1A0B7471-5A0D-14B9-E096-94E4B8652FE8}"/>
              </a:ext>
            </a:extLst>
          </p:cNvPr>
          <p:cNvSpPr>
            <a:spLocks noGrp="1"/>
          </p:cNvSpPr>
          <p:nvPr>
            <p:ph idx="1"/>
          </p:nvPr>
        </p:nvSpPr>
        <p:spPr>
          <a:xfrm>
            <a:off x="457200" y="1600200"/>
            <a:ext cx="8229600" cy="4525963"/>
          </a:xfrm>
        </p:spPr>
        <p:txBody>
          <a:bodyPr>
            <a:normAutofit/>
          </a:bodyPr>
          <a:lstStyle/>
          <a:p>
            <a:pPr marL="0" indent="0">
              <a:buNone/>
            </a:pPr>
            <a:endParaRPr lang="en-US" sz="3001" dirty="0">
              <a:effectLst>
                <a:outerShdw blurRad="38100" dist="38100" dir="2700000" algn="tl">
                  <a:srgbClr val="000000">
                    <a:alpha val="43137"/>
                  </a:srgbClr>
                </a:outerShdw>
              </a:effectLst>
            </a:endParaRPr>
          </a:p>
        </p:txBody>
      </p:sp>
      <p:pic>
        <p:nvPicPr>
          <p:cNvPr id="10" name="Content Placeholder 3">
            <a:extLst>
              <a:ext uri="{FF2B5EF4-FFF2-40B4-BE49-F238E27FC236}">
                <a16:creationId xmlns:a16="http://schemas.microsoft.com/office/drawing/2014/main" id="{0F865A8D-EAD6-2E33-1A1D-8F75CD6F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8497560" cy="4775721"/>
          </a:xfrm>
          <a:prstGeom prst="rect">
            <a:avLst/>
          </a:prstGeom>
        </p:spPr>
      </p:pic>
      <p:sp>
        <p:nvSpPr>
          <p:cNvPr id="12" name="Footer Placeholder 3">
            <a:extLst>
              <a:ext uri="{FF2B5EF4-FFF2-40B4-BE49-F238E27FC236}">
                <a16:creationId xmlns:a16="http://schemas.microsoft.com/office/drawing/2014/main" id="{AFA15431-06A1-56F8-8BA4-A7E31D1F0CB5}"/>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85740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B0DA-2742-74C5-C4C4-A9366490954C}"/>
              </a:ext>
            </a:extLst>
          </p:cNvPr>
          <p:cNvSpPr>
            <a:spLocks noGrp="1"/>
          </p:cNvSpPr>
          <p:nvPr>
            <p:ph type="title"/>
          </p:nvPr>
        </p:nvSpPr>
        <p:spPr>
          <a:xfrm>
            <a:off x="304800" y="609600"/>
            <a:ext cx="8229600" cy="914400"/>
          </a:xfrm>
        </p:spPr>
        <p:txBody>
          <a:bodyPr>
            <a:normAutofit/>
          </a:bodyPr>
          <a:lstStyle/>
          <a:p>
            <a:r>
              <a:rPr lang="en-US" sz="4000" dirty="0">
                <a:solidFill>
                  <a:srgbClr val="7030A0"/>
                </a:solidFill>
              </a:rPr>
              <a:t>Zinc</a:t>
            </a:r>
          </a:p>
        </p:txBody>
      </p:sp>
      <p:sp>
        <p:nvSpPr>
          <p:cNvPr id="3" name="Content Placeholder 2">
            <a:extLst>
              <a:ext uri="{FF2B5EF4-FFF2-40B4-BE49-F238E27FC236}">
                <a16:creationId xmlns:a16="http://schemas.microsoft.com/office/drawing/2014/main" id="{D3BE3242-D54E-2150-3E32-B982AEDA55AA}"/>
              </a:ext>
            </a:extLst>
          </p:cNvPr>
          <p:cNvSpPr>
            <a:spLocks noGrp="1"/>
          </p:cNvSpPr>
          <p:nvPr>
            <p:ph idx="1"/>
          </p:nvPr>
        </p:nvSpPr>
        <p:spPr>
          <a:xfrm>
            <a:off x="914400" y="1600200"/>
            <a:ext cx="8229600" cy="5257800"/>
          </a:xfrm>
        </p:spPr>
        <p:txBody>
          <a:bodyPr>
            <a:normAutofit/>
          </a:bodyPr>
          <a:lstStyle/>
          <a:p>
            <a:pPr>
              <a:lnSpc>
                <a:spcPct val="100000"/>
              </a:lnSpc>
            </a:pPr>
            <a:r>
              <a:rPr lang="en-US" sz="2400" dirty="0"/>
              <a:t>Zn plays important structural and catalytic functions in the body.</a:t>
            </a:r>
          </a:p>
          <a:p>
            <a:pPr>
              <a:lnSpc>
                <a:spcPct val="100000"/>
              </a:lnSpc>
            </a:pPr>
            <a:r>
              <a:rPr lang="en-US" sz="2400" dirty="0"/>
              <a:t>Zinc fingers are super secondary structures in proteins (e.g., transcription factors) that bind to DNA and regulate gene expression.</a:t>
            </a:r>
          </a:p>
          <a:p>
            <a:pPr>
              <a:lnSpc>
                <a:spcPct val="100000"/>
              </a:lnSpc>
            </a:pPr>
            <a:r>
              <a:rPr lang="en-US" sz="2400" dirty="0"/>
              <a:t>Hundreds of enzymes require Zn for activity. Examples include alcohol dehydrogenase, which oxidizes ethanol to acetaldehyde; carbonic anhydrase. ALA dehydratase (porphobilinogen synthase) of heme synthesis, which is inhibited by lead (lead replaces the zinc; and the isoform of superoxide dismutase (SOD), which also requires Cu.</a:t>
            </a:r>
          </a:p>
          <a:p>
            <a:endParaRPr lang="en-US" sz="2400" dirty="0"/>
          </a:p>
        </p:txBody>
      </p:sp>
      <p:sp>
        <p:nvSpPr>
          <p:cNvPr id="5" name="Slide Number Placeholder 4">
            <a:extLst>
              <a:ext uri="{FF2B5EF4-FFF2-40B4-BE49-F238E27FC236}">
                <a16:creationId xmlns:a16="http://schemas.microsoft.com/office/drawing/2014/main" id="{1CEC5DA8-1204-CE60-E9E4-8BE58E719986}"/>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sp>
        <p:nvSpPr>
          <p:cNvPr id="8" name="Footer Placeholder 3">
            <a:extLst>
              <a:ext uri="{FF2B5EF4-FFF2-40B4-BE49-F238E27FC236}">
                <a16:creationId xmlns:a16="http://schemas.microsoft.com/office/drawing/2014/main" id="{C4B13340-9795-44CA-4344-38AB82902CDF}"/>
              </a:ext>
            </a:extLst>
          </p:cNvPr>
          <p:cNvSpPr txBox="1">
            <a:spLocks/>
          </p:cNvSpPr>
          <p:nvPr/>
        </p:nvSpPr>
        <p:spPr>
          <a:xfrm>
            <a:off x="6172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313008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710F-BBEF-4FF7-6DAE-59495AB90064}"/>
              </a:ext>
            </a:extLst>
          </p:cNvPr>
          <p:cNvSpPr>
            <a:spLocks noGrp="1"/>
          </p:cNvSpPr>
          <p:nvPr>
            <p:ph type="title"/>
          </p:nvPr>
        </p:nvSpPr>
        <p:spPr/>
        <p:txBody>
          <a:bodyPr>
            <a:normAutofit/>
          </a:bodyPr>
          <a:lstStyle/>
          <a:p>
            <a:r>
              <a:rPr lang="en-US" sz="4000" dirty="0">
                <a:solidFill>
                  <a:srgbClr val="7030A0"/>
                </a:solidFill>
              </a:rPr>
              <a:t>ZINC con.</a:t>
            </a:r>
          </a:p>
        </p:txBody>
      </p:sp>
      <p:sp>
        <p:nvSpPr>
          <p:cNvPr id="3" name="Content Placeholder 2">
            <a:extLst>
              <a:ext uri="{FF2B5EF4-FFF2-40B4-BE49-F238E27FC236}">
                <a16:creationId xmlns:a16="http://schemas.microsoft.com/office/drawing/2014/main" id="{87DACC1E-6190-F1F0-F0C8-3AB6CEA9C8A7}"/>
              </a:ext>
            </a:extLst>
          </p:cNvPr>
          <p:cNvSpPr>
            <a:spLocks noGrp="1"/>
          </p:cNvSpPr>
          <p:nvPr>
            <p:ph idx="1"/>
          </p:nvPr>
        </p:nvSpPr>
        <p:spPr>
          <a:xfrm>
            <a:off x="533400" y="1417638"/>
            <a:ext cx="8229600" cy="4906963"/>
          </a:xfrm>
        </p:spPr>
        <p:txBody>
          <a:bodyPr>
            <a:normAutofit fontScale="92500" lnSpcReduction="10000"/>
          </a:bodyPr>
          <a:lstStyle/>
          <a:p>
            <a:pPr>
              <a:lnSpc>
                <a:spcPct val="100000"/>
              </a:lnSpc>
            </a:pPr>
            <a:r>
              <a:rPr lang="en-US" sz="3200" dirty="0"/>
              <a:t>Dietary sources of Zn include meat, fish, eggs, and dairy products.</a:t>
            </a:r>
          </a:p>
          <a:p>
            <a:pPr>
              <a:lnSpc>
                <a:spcPct val="100000"/>
              </a:lnSpc>
            </a:pPr>
            <a:r>
              <a:rPr lang="en-US" sz="3200" dirty="0"/>
              <a:t>Phytates (phosphate storage molecules in plants such as grains, seeds, legumes, some nuts) irreversibly bind Zn in the intestine, decreasing its absorption, and can result in a deficiency.</a:t>
            </a:r>
          </a:p>
          <a:p>
            <a:pPr>
              <a:lnSpc>
                <a:spcPct val="100000"/>
              </a:lnSpc>
            </a:pPr>
            <a:r>
              <a:rPr lang="en-US" sz="3200" dirty="0"/>
              <a:t>Symptoms include rashes around the orifices and in the limbs, slowed growth and development, diarrhea, and immune deficiencies.</a:t>
            </a:r>
          </a:p>
          <a:p>
            <a:pPr>
              <a:lnSpc>
                <a:spcPct val="100000"/>
              </a:lnSpc>
            </a:pPr>
            <a:r>
              <a:rPr lang="en-US" sz="3200" dirty="0"/>
              <a:t>Vision problems may also occur because Zn is needed in the metabolism of vitamin A.)</a:t>
            </a:r>
          </a:p>
          <a:p>
            <a:endParaRPr lang="en-US" dirty="0"/>
          </a:p>
        </p:txBody>
      </p:sp>
      <p:sp>
        <p:nvSpPr>
          <p:cNvPr id="5" name="Slide Number Placeholder 4">
            <a:extLst>
              <a:ext uri="{FF2B5EF4-FFF2-40B4-BE49-F238E27FC236}">
                <a16:creationId xmlns:a16="http://schemas.microsoft.com/office/drawing/2014/main" id="{C52DF93D-C0FD-D5EF-A19E-2594B15C047A}"/>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7" name="Footer Placeholder 3">
            <a:extLst>
              <a:ext uri="{FF2B5EF4-FFF2-40B4-BE49-F238E27FC236}">
                <a16:creationId xmlns:a16="http://schemas.microsoft.com/office/drawing/2014/main" id="{BA635988-399C-8EF4-B524-4F40DC40DFB8}"/>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405153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265-E895-D0AF-7F9A-DF259ECD8FD8}"/>
              </a:ext>
            </a:extLst>
          </p:cNvPr>
          <p:cNvSpPr>
            <a:spLocks noGrp="1"/>
          </p:cNvSpPr>
          <p:nvPr>
            <p:ph type="title"/>
          </p:nvPr>
        </p:nvSpPr>
        <p:spPr/>
        <p:txBody>
          <a:bodyPr>
            <a:normAutofit/>
          </a:bodyPr>
          <a:lstStyle/>
          <a:p>
            <a:r>
              <a:rPr lang="en-US" sz="4000" dirty="0">
                <a:solidFill>
                  <a:srgbClr val="7030A0"/>
                </a:solidFill>
              </a:rPr>
              <a:t>Zinc Finger</a:t>
            </a:r>
          </a:p>
        </p:txBody>
      </p:sp>
      <p:sp>
        <p:nvSpPr>
          <p:cNvPr id="3" name="Content Placeholder 2">
            <a:extLst>
              <a:ext uri="{FF2B5EF4-FFF2-40B4-BE49-F238E27FC236}">
                <a16:creationId xmlns:a16="http://schemas.microsoft.com/office/drawing/2014/main" id="{B3CB148B-9982-3E91-1C95-D4D82812009E}"/>
              </a:ext>
            </a:extLst>
          </p:cNvPr>
          <p:cNvSpPr>
            <a:spLocks noGrp="1"/>
          </p:cNvSpPr>
          <p:nvPr>
            <p:ph idx="1"/>
          </p:nvPr>
        </p:nvSpPr>
        <p:spPr/>
        <p:txBody>
          <a:bodyPr/>
          <a:lstStyle/>
          <a:p>
            <a:r>
              <a:rPr lang="en-US" sz="3200" dirty="0"/>
              <a:t>Zinc</a:t>
            </a:r>
          </a:p>
          <a:p>
            <a:endParaRPr lang="en-US" dirty="0"/>
          </a:p>
          <a:p>
            <a:endParaRPr lang="en-US" dirty="0"/>
          </a:p>
        </p:txBody>
      </p:sp>
      <p:sp>
        <p:nvSpPr>
          <p:cNvPr id="4" name="Footer Placeholder 3">
            <a:extLst>
              <a:ext uri="{FF2B5EF4-FFF2-40B4-BE49-F238E27FC236}">
                <a16:creationId xmlns:a16="http://schemas.microsoft.com/office/drawing/2014/main" id="{1D61D6AE-9DE2-E01D-2EDA-387EFA0F2A06}"/>
              </a:ext>
            </a:extLst>
          </p:cNvPr>
          <p:cNvSpPr>
            <a:spLocks noGrp="1"/>
          </p:cNvSpPr>
          <p:nvPr>
            <p:ph type="ftr" sz="quarter" idx="11"/>
          </p:nvPr>
        </p:nvSpPr>
        <p:spPr>
          <a:xfrm>
            <a:off x="457200" y="2743201"/>
            <a:ext cx="3352800" cy="1219200"/>
          </a:xfrm>
        </p:spPr>
        <p:txBody>
          <a:bodyPr/>
          <a:lstStyle/>
          <a:p>
            <a:pPr>
              <a:defRPr/>
            </a:pPr>
            <a:r>
              <a:rPr lang="en-US" sz="2400" dirty="0"/>
              <a:t>Zinc (Zn) finger is a common motif in proteins that bind DNA. </a:t>
            </a:r>
            <a:r>
              <a:rPr lang="en-US" sz="2400" dirty="0" err="1"/>
              <a:t>Cys</a:t>
            </a:r>
            <a:r>
              <a:rPr lang="en-US" sz="2400" dirty="0"/>
              <a:t> = cysteine; His = histidine.</a:t>
            </a:r>
          </a:p>
          <a:p>
            <a:pPr>
              <a:defRPr/>
            </a:pPr>
            <a:endParaRPr lang="en-US" dirty="0"/>
          </a:p>
        </p:txBody>
      </p:sp>
      <p:sp>
        <p:nvSpPr>
          <p:cNvPr id="5" name="Slide Number Placeholder 4">
            <a:extLst>
              <a:ext uri="{FF2B5EF4-FFF2-40B4-BE49-F238E27FC236}">
                <a16:creationId xmlns:a16="http://schemas.microsoft.com/office/drawing/2014/main" id="{67C237F8-4F0E-F971-2F3E-0D75D6912AFA}"/>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6" name="Content Placeholder 3">
            <a:extLst>
              <a:ext uri="{FF2B5EF4-FFF2-40B4-BE49-F238E27FC236}">
                <a16:creationId xmlns:a16="http://schemas.microsoft.com/office/drawing/2014/main" id="{5932F08C-6AB4-5F5B-888A-0C1E725B2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846" y="1493836"/>
            <a:ext cx="4514954" cy="4525964"/>
          </a:xfrm>
          <a:prstGeom prst="rect">
            <a:avLst/>
          </a:prstGeom>
        </p:spPr>
      </p:pic>
      <p:sp>
        <p:nvSpPr>
          <p:cNvPr id="27" name="Footer Placeholder 3">
            <a:extLst>
              <a:ext uri="{FF2B5EF4-FFF2-40B4-BE49-F238E27FC236}">
                <a16:creationId xmlns:a16="http://schemas.microsoft.com/office/drawing/2014/main" id="{760FBCEF-3B14-C3C1-1D89-CCA61C1068E5}"/>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314650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7" name="Slide Number Placeholder 6">
            <a:extLst>
              <a:ext uri="{FF2B5EF4-FFF2-40B4-BE49-F238E27FC236}">
                <a16:creationId xmlns:a16="http://schemas.microsoft.com/office/drawing/2014/main" id="{FA42A190-FE40-7BD7-BB63-1FA074E5FBA2}"/>
              </a:ext>
            </a:extLst>
          </p:cNvPr>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56C2-4FA3-DE64-B7D7-6FFE0ABC82B2}"/>
              </a:ext>
            </a:extLst>
          </p:cNvPr>
          <p:cNvSpPr>
            <a:spLocks noGrp="1"/>
          </p:cNvSpPr>
          <p:nvPr>
            <p:ph type="title"/>
          </p:nvPr>
        </p:nvSpPr>
        <p:spPr/>
        <p:txBody>
          <a:bodyPr>
            <a:normAutofit/>
          </a:bodyPr>
          <a:lstStyle/>
          <a:p>
            <a:r>
              <a:rPr lang="en-US" sz="4000" dirty="0">
                <a:solidFill>
                  <a:srgbClr val="7030A0"/>
                </a:solidFill>
              </a:rPr>
              <a:t>Manganese</a:t>
            </a:r>
          </a:p>
        </p:txBody>
      </p:sp>
      <p:sp>
        <p:nvSpPr>
          <p:cNvPr id="3" name="Content Placeholder 2">
            <a:extLst>
              <a:ext uri="{FF2B5EF4-FFF2-40B4-BE49-F238E27FC236}">
                <a16:creationId xmlns:a16="http://schemas.microsoft.com/office/drawing/2014/main" id="{B502C847-F565-CA85-F554-68982A6EAE45}"/>
              </a:ext>
            </a:extLst>
          </p:cNvPr>
          <p:cNvSpPr>
            <a:spLocks noGrp="1"/>
          </p:cNvSpPr>
          <p:nvPr>
            <p:ph idx="1"/>
          </p:nvPr>
        </p:nvSpPr>
        <p:spPr/>
        <p:txBody>
          <a:bodyPr>
            <a:normAutofit lnSpcReduction="10000"/>
          </a:bodyPr>
          <a:lstStyle/>
          <a:p>
            <a:pPr>
              <a:lnSpc>
                <a:spcPct val="100000"/>
              </a:lnSpc>
            </a:pPr>
            <a:r>
              <a:rPr lang="en-US" sz="3200" dirty="0"/>
              <a:t>Mn is important for the function of several enzymes.</a:t>
            </a:r>
          </a:p>
          <a:p>
            <a:pPr>
              <a:lnSpc>
                <a:spcPct val="100000"/>
              </a:lnSpc>
            </a:pPr>
            <a:r>
              <a:rPr lang="en-US" sz="3200" dirty="0"/>
              <a:t>Whole grains, legumes (e.g., beans and peas), nuts, and tea (especially green tea) are good sources of the mineral.</a:t>
            </a:r>
          </a:p>
          <a:p>
            <a:pPr>
              <a:lnSpc>
                <a:spcPct val="100000"/>
              </a:lnSpc>
            </a:pPr>
            <a:r>
              <a:rPr lang="en-US" sz="3200" dirty="0"/>
              <a:t>Consequently, Mn deficiency in humans is rare.</a:t>
            </a:r>
          </a:p>
          <a:p>
            <a:pPr>
              <a:lnSpc>
                <a:spcPct val="100000"/>
              </a:lnSpc>
            </a:pPr>
            <a:r>
              <a:rPr lang="en-US" sz="3200" dirty="0"/>
              <a:t>Toxicity from foods and/or supplements is also rare (UL = 11 mg/day for adults).</a:t>
            </a:r>
          </a:p>
          <a:p>
            <a:endParaRPr lang="en-US" dirty="0"/>
          </a:p>
        </p:txBody>
      </p:sp>
      <p:sp>
        <p:nvSpPr>
          <p:cNvPr id="5" name="Slide Number Placeholder 4">
            <a:extLst>
              <a:ext uri="{FF2B5EF4-FFF2-40B4-BE49-F238E27FC236}">
                <a16:creationId xmlns:a16="http://schemas.microsoft.com/office/drawing/2014/main" id="{E4CFBF45-16FB-C30C-D88A-3DD3BE9A67EA}"/>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6" name="Footer Placeholder 3">
            <a:extLst>
              <a:ext uri="{FF2B5EF4-FFF2-40B4-BE49-F238E27FC236}">
                <a16:creationId xmlns:a16="http://schemas.microsoft.com/office/drawing/2014/main" id="{B9F6609A-732F-848E-549E-167BCC13B890}"/>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145121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C91F-FFA6-B3A2-2EDF-2F731FCF2BDF}"/>
              </a:ext>
            </a:extLst>
          </p:cNvPr>
          <p:cNvSpPr>
            <a:spLocks noGrp="1"/>
          </p:cNvSpPr>
          <p:nvPr>
            <p:ph type="title"/>
          </p:nvPr>
        </p:nvSpPr>
        <p:spPr/>
        <p:txBody>
          <a:bodyPr>
            <a:normAutofit/>
          </a:bodyPr>
          <a:lstStyle/>
          <a:p>
            <a:r>
              <a:rPr lang="en-US" sz="4000" dirty="0">
                <a:solidFill>
                  <a:srgbClr val="7030A0"/>
                </a:solidFill>
              </a:rPr>
              <a:t>Other microminerals</a:t>
            </a:r>
          </a:p>
        </p:txBody>
      </p:sp>
      <p:sp>
        <p:nvSpPr>
          <p:cNvPr id="3" name="Content Placeholder 2">
            <a:extLst>
              <a:ext uri="{FF2B5EF4-FFF2-40B4-BE49-F238E27FC236}">
                <a16:creationId xmlns:a16="http://schemas.microsoft.com/office/drawing/2014/main" id="{2EF38A8C-B818-FFC4-3A56-AEF12C65456E}"/>
              </a:ext>
            </a:extLst>
          </p:cNvPr>
          <p:cNvSpPr>
            <a:spLocks noGrp="1"/>
          </p:cNvSpPr>
          <p:nvPr>
            <p:ph idx="1"/>
          </p:nvPr>
        </p:nvSpPr>
        <p:spPr/>
        <p:txBody>
          <a:bodyPr>
            <a:normAutofit fontScale="85000" lnSpcReduction="10000"/>
          </a:bodyPr>
          <a:lstStyle/>
          <a:p>
            <a:pPr>
              <a:lnSpc>
                <a:spcPct val="100000"/>
              </a:lnSpc>
            </a:pPr>
            <a:r>
              <a:rPr lang="en-US" sz="3200" dirty="0"/>
              <a:t>Chromium (Cr) and fluorine (F) also play roles in the body.</a:t>
            </a:r>
          </a:p>
          <a:p>
            <a:pPr>
              <a:lnSpc>
                <a:spcPct val="100000"/>
              </a:lnSpc>
            </a:pPr>
            <a:r>
              <a:rPr lang="en-US" sz="3200" dirty="0"/>
              <a:t>Cr potentiates the action of insulin by an unknown mechanism.</a:t>
            </a:r>
          </a:p>
          <a:p>
            <a:pPr>
              <a:lnSpc>
                <a:spcPct val="100000"/>
              </a:lnSpc>
            </a:pPr>
            <a:r>
              <a:rPr lang="en-US" sz="3200" dirty="0"/>
              <a:t>It is found in fruits, vegetables, dairy products, and meat.</a:t>
            </a:r>
          </a:p>
          <a:p>
            <a:pPr>
              <a:lnSpc>
                <a:spcPct val="100000"/>
              </a:lnSpc>
            </a:pPr>
            <a:r>
              <a:rPr lang="en-US" sz="3200" dirty="0"/>
              <a:t>F (as fluoride [F − ]) is added to water in many parts of the world to reduce the incidence of dental caries.</a:t>
            </a:r>
          </a:p>
          <a:p>
            <a:pPr>
              <a:lnSpc>
                <a:spcPct val="100000"/>
              </a:lnSpc>
            </a:pPr>
            <a:r>
              <a:rPr lang="en-US" sz="3200" dirty="0"/>
              <a:t>F − replaces the hydroxyl group of </a:t>
            </a:r>
            <a:r>
              <a:rPr lang="en-US" sz="3200" dirty="0" err="1"/>
              <a:t>hydroxylapatite</a:t>
            </a:r>
            <a:r>
              <a:rPr lang="en-US" sz="3200" dirty="0"/>
              <a:t>, forming </a:t>
            </a:r>
            <a:r>
              <a:rPr lang="en-US" sz="3200" dirty="0" err="1"/>
              <a:t>fluoroapatite</a:t>
            </a:r>
            <a:r>
              <a:rPr lang="en-US" sz="3200" dirty="0"/>
              <a:t> that is more resistant to the enamel-dissolving acid produced by mouth bacteria.</a:t>
            </a:r>
          </a:p>
          <a:p>
            <a:endParaRPr lang="en-US" dirty="0"/>
          </a:p>
        </p:txBody>
      </p:sp>
      <p:sp>
        <p:nvSpPr>
          <p:cNvPr id="5" name="Slide Number Placeholder 4">
            <a:extLst>
              <a:ext uri="{FF2B5EF4-FFF2-40B4-BE49-F238E27FC236}">
                <a16:creationId xmlns:a16="http://schemas.microsoft.com/office/drawing/2014/main" id="{17E72AA9-AA18-EA9B-707F-809F24B9E052}"/>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
        <p:nvSpPr>
          <p:cNvPr id="6" name="Footer Placeholder 3">
            <a:extLst>
              <a:ext uri="{FF2B5EF4-FFF2-40B4-BE49-F238E27FC236}">
                <a16:creationId xmlns:a16="http://schemas.microsoft.com/office/drawing/2014/main" id="{25F5EC84-8A61-1AF6-09C0-1A5755FED2E2}"/>
              </a:ext>
            </a:extLst>
          </p:cNvPr>
          <p:cNvSpPr>
            <a:spLocks noGrp="1"/>
          </p:cNvSpPr>
          <p:nvPr>
            <p:ph type="ftr" sz="quarter" idx="11"/>
          </p:nvPr>
        </p:nvSpPr>
        <p:spPr>
          <a:xfrm>
            <a:off x="6248400" y="6416675"/>
            <a:ext cx="2895600" cy="365125"/>
          </a:xfrm>
        </p:spPr>
        <p:txBody>
          <a:bodyPr/>
          <a:lstStyle/>
          <a:p>
            <a:pPr>
              <a:defRPr/>
            </a:pPr>
            <a:r>
              <a:rPr lang="en-US" sz="1800" dirty="0">
                <a:solidFill>
                  <a:schemeClr val="accent4"/>
                </a:solidFill>
              </a:rPr>
              <a:t>Core Concept</a:t>
            </a:r>
          </a:p>
        </p:txBody>
      </p:sp>
    </p:spTree>
    <p:extLst>
      <p:ext uri="{BB962C8B-B14F-4D97-AF65-F5344CB8AC3E}">
        <p14:creationId xmlns:p14="http://schemas.microsoft.com/office/powerpoint/2010/main" val="234972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B2FB6-2903-456E-DE62-E3D8867C648A}"/>
              </a:ext>
            </a:extLst>
          </p:cNvPr>
          <p:cNvSpPr>
            <a:spLocks noGrp="1"/>
          </p:cNvSpPr>
          <p:nvPr>
            <p:ph idx="1"/>
          </p:nvPr>
        </p:nvSpPr>
        <p:spPr/>
        <p:txBody>
          <a:bodyPr/>
          <a:lstStyle/>
          <a:p>
            <a:endParaRPr lang="en-US" sz="3200" b="1" dirty="0">
              <a:solidFill>
                <a:srgbClr val="7030A0"/>
              </a:solidFill>
            </a:endParaRPr>
          </a:p>
          <a:p>
            <a:endParaRPr lang="en-US" b="1" dirty="0">
              <a:solidFill>
                <a:srgbClr val="7030A0"/>
              </a:solidFill>
            </a:endParaRPr>
          </a:p>
          <a:p>
            <a:endParaRPr lang="en-US" sz="3200" b="1" dirty="0">
              <a:solidFill>
                <a:srgbClr val="7030A0"/>
              </a:solidFill>
            </a:endParaRPr>
          </a:p>
          <a:p>
            <a:pPr marL="0" indent="0" algn="ctr">
              <a:buNone/>
            </a:pPr>
            <a:r>
              <a:rPr lang="en-US" sz="3200" b="1" dirty="0">
                <a:solidFill>
                  <a:srgbClr val="7030A0"/>
                </a:solidFill>
              </a:rPr>
              <a:t>ULTRA TRACE MINERALS</a:t>
            </a:r>
            <a:endParaRPr lang="en-US" dirty="0"/>
          </a:p>
        </p:txBody>
      </p:sp>
      <p:sp>
        <p:nvSpPr>
          <p:cNvPr id="5" name="Slide Number Placeholder 4">
            <a:extLst>
              <a:ext uri="{FF2B5EF4-FFF2-40B4-BE49-F238E27FC236}">
                <a16:creationId xmlns:a16="http://schemas.microsoft.com/office/drawing/2014/main" id="{C6E67067-97AB-2FC7-4534-D666FEE899F5}"/>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Tree>
    <p:extLst>
      <p:ext uri="{BB962C8B-B14F-4D97-AF65-F5344CB8AC3E}">
        <p14:creationId xmlns:p14="http://schemas.microsoft.com/office/powerpoint/2010/main" val="101353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23BE-7F39-B111-4045-D242F0A65B03}"/>
              </a:ext>
            </a:extLst>
          </p:cNvPr>
          <p:cNvSpPr>
            <a:spLocks noGrp="1"/>
          </p:cNvSpPr>
          <p:nvPr>
            <p:ph type="title"/>
          </p:nvPr>
        </p:nvSpPr>
        <p:spPr/>
        <p:txBody>
          <a:bodyPr>
            <a:normAutofit/>
          </a:bodyPr>
          <a:lstStyle/>
          <a:p>
            <a:r>
              <a:rPr lang="en-US" sz="4000" dirty="0">
                <a:solidFill>
                  <a:srgbClr val="7030A0"/>
                </a:solidFill>
              </a:rPr>
              <a:t>Ultra Trace Minerals</a:t>
            </a:r>
          </a:p>
        </p:txBody>
      </p:sp>
      <p:sp>
        <p:nvSpPr>
          <p:cNvPr id="3" name="Content Placeholder 2">
            <a:extLst>
              <a:ext uri="{FF2B5EF4-FFF2-40B4-BE49-F238E27FC236}">
                <a16:creationId xmlns:a16="http://schemas.microsoft.com/office/drawing/2014/main" id="{CDD85ADF-64CA-E73C-4BD2-BF89351EB6C3}"/>
              </a:ext>
            </a:extLst>
          </p:cNvPr>
          <p:cNvSpPr>
            <a:spLocks noGrp="1"/>
          </p:cNvSpPr>
          <p:nvPr>
            <p:ph idx="1"/>
          </p:nvPr>
        </p:nvSpPr>
        <p:spPr/>
        <p:txBody>
          <a:bodyPr>
            <a:normAutofit/>
          </a:bodyPr>
          <a:lstStyle/>
          <a:p>
            <a:pPr marL="0" indent="0">
              <a:buNone/>
            </a:pPr>
            <a:r>
              <a:rPr lang="en-US" sz="2400" dirty="0"/>
              <a:t>The ultra trace minerals include</a:t>
            </a:r>
          </a:p>
          <a:p>
            <a:pPr>
              <a:lnSpc>
                <a:spcPct val="100000"/>
              </a:lnSpc>
            </a:pPr>
            <a:r>
              <a:rPr lang="en-US" sz="2400" dirty="0"/>
              <a:t>iodine (I)</a:t>
            </a:r>
          </a:p>
          <a:p>
            <a:pPr>
              <a:lnSpc>
                <a:spcPct val="100000"/>
              </a:lnSpc>
            </a:pPr>
            <a:r>
              <a:rPr lang="en-US" sz="2400" dirty="0"/>
              <a:t>selenium (Se)</a:t>
            </a:r>
          </a:p>
          <a:p>
            <a:pPr>
              <a:lnSpc>
                <a:spcPct val="100000"/>
              </a:lnSpc>
            </a:pPr>
            <a:r>
              <a:rPr lang="en-US" sz="2400" dirty="0"/>
              <a:t>molybdenum (Mo)</a:t>
            </a:r>
          </a:p>
          <a:p>
            <a:endParaRPr lang="en-US" sz="2400" dirty="0"/>
          </a:p>
        </p:txBody>
      </p:sp>
      <p:sp>
        <p:nvSpPr>
          <p:cNvPr id="5" name="Slide Number Placeholder 4">
            <a:extLst>
              <a:ext uri="{FF2B5EF4-FFF2-40B4-BE49-F238E27FC236}">
                <a16:creationId xmlns:a16="http://schemas.microsoft.com/office/drawing/2014/main" id="{5B69671C-ADDC-E30D-6A2D-317620AEECDF}"/>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sp>
        <p:nvSpPr>
          <p:cNvPr id="6" name="Footer Placeholder 3">
            <a:extLst>
              <a:ext uri="{FF2B5EF4-FFF2-40B4-BE49-F238E27FC236}">
                <a16:creationId xmlns:a16="http://schemas.microsoft.com/office/drawing/2014/main" id="{DFDF9BB6-B130-905D-F9E5-13BCA8981E2D}"/>
              </a:ext>
            </a:extLst>
          </p:cNvPr>
          <p:cNvSpPr>
            <a:spLocks noGrp="1"/>
          </p:cNvSpPr>
          <p:nvPr>
            <p:ph type="ftr" sz="quarter" idx="11"/>
          </p:nvPr>
        </p:nvSpPr>
        <p:spPr>
          <a:xfrm>
            <a:off x="6248400" y="6400798"/>
            <a:ext cx="2895600" cy="365125"/>
          </a:xfrm>
        </p:spPr>
        <p:txBody>
          <a:bodyPr/>
          <a:lstStyle/>
          <a:p>
            <a:pPr>
              <a:defRPr/>
            </a:pPr>
            <a:r>
              <a:rPr lang="en-US" sz="1800" dirty="0">
                <a:solidFill>
                  <a:schemeClr val="accent4"/>
                </a:solidFill>
              </a:rPr>
              <a:t>Core Concept</a:t>
            </a:r>
          </a:p>
        </p:txBody>
      </p:sp>
    </p:spTree>
    <p:extLst>
      <p:ext uri="{BB962C8B-B14F-4D97-AF65-F5344CB8AC3E}">
        <p14:creationId xmlns:p14="http://schemas.microsoft.com/office/powerpoint/2010/main" val="81815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7E54-BE71-678D-B6A5-B4D5FFFF83BA}"/>
              </a:ext>
            </a:extLst>
          </p:cNvPr>
          <p:cNvSpPr>
            <a:spLocks noGrp="1"/>
          </p:cNvSpPr>
          <p:nvPr>
            <p:ph type="title"/>
          </p:nvPr>
        </p:nvSpPr>
        <p:spPr/>
        <p:txBody>
          <a:bodyPr>
            <a:normAutofit/>
          </a:bodyPr>
          <a:lstStyle/>
          <a:p>
            <a:r>
              <a:rPr lang="en-US" sz="4000" dirty="0">
                <a:solidFill>
                  <a:srgbClr val="7030A0"/>
                </a:solidFill>
              </a:rPr>
              <a:t>Iodine</a:t>
            </a:r>
            <a:endParaRPr lang="en-US" sz="4000" dirty="0"/>
          </a:p>
        </p:txBody>
      </p:sp>
      <p:sp>
        <p:nvSpPr>
          <p:cNvPr id="3" name="Content Placeholder 2">
            <a:extLst>
              <a:ext uri="{FF2B5EF4-FFF2-40B4-BE49-F238E27FC236}">
                <a16:creationId xmlns:a16="http://schemas.microsoft.com/office/drawing/2014/main" id="{ED247838-6D79-1FC2-1BED-E63040350C29}"/>
              </a:ext>
            </a:extLst>
          </p:cNvPr>
          <p:cNvSpPr>
            <a:spLocks noGrp="1"/>
          </p:cNvSpPr>
          <p:nvPr>
            <p:ph idx="1"/>
          </p:nvPr>
        </p:nvSpPr>
        <p:spPr/>
        <p:txBody>
          <a:bodyPr>
            <a:normAutofit fontScale="77500" lnSpcReduction="20000"/>
          </a:bodyPr>
          <a:lstStyle/>
          <a:p>
            <a:pPr>
              <a:lnSpc>
                <a:spcPct val="100000"/>
              </a:lnSpc>
            </a:pPr>
            <a:r>
              <a:rPr lang="en-US" sz="3200" dirty="0"/>
              <a:t>Iodine is utilized in the synthesis of the thyroid hormones triiodothyronine (T3 ) and thyroxine (T4 ) that are required for development, growth, and metabolism.</a:t>
            </a:r>
          </a:p>
          <a:p>
            <a:pPr>
              <a:lnSpc>
                <a:spcPct val="100000"/>
              </a:lnSpc>
            </a:pPr>
            <a:r>
              <a:rPr lang="en-US" sz="3200" dirty="0"/>
              <a:t>Circulating iodide (I − ) is taken up (“trapped”) and concentrated in the epithelial follicular cells of the thyroid gland.</a:t>
            </a:r>
          </a:p>
          <a:p>
            <a:pPr>
              <a:lnSpc>
                <a:spcPct val="100000"/>
              </a:lnSpc>
            </a:pPr>
            <a:r>
              <a:rPr lang="en-US" sz="3200" dirty="0"/>
              <a:t>It then is sent into the colloid of the follicular lumen where it is oxidized to iodine (I</a:t>
            </a:r>
            <a:r>
              <a:rPr lang="en-US" sz="3200" b="1" baseline="-25000" dirty="0">
                <a:solidFill>
                  <a:prstClr val="black"/>
                </a:solidFill>
              </a:rPr>
              <a:t>2 </a:t>
            </a:r>
            <a:r>
              <a:rPr lang="en-US" sz="3200" dirty="0"/>
              <a:t>) by </a:t>
            </a:r>
            <a:r>
              <a:rPr lang="en-US" sz="3200" dirty="0" err="1"/>
              <a:t>thyroperoxidase</a:t>
            </a:r>
            <a:r>
              <a:rPr lang="en-US" sz="3200" dirty="0"/>
              <a:t> (TPO).</a:t>
            </a:r>
          </a:p>
          <a:p>
            <a:pPr>
              <a:lnSpc>
                <a:spcPct val="100000"/>
              </a:lnSpc>
            </a:pPr>
            <a:r>
              <a:rPr lang="en-US" sz="3200" dirty="0"/>
              <a:t>TPO then uses I</a:t>
            </a:r>
            <a:r>
              <a:rPr lang="en-US" sz="3200" b="1" baseline="-25000" dirty="0">
                <a:solidFill>
                  <a:prstClr val="black"/>
                </a:solidFill>
              </a:rPr>
              <a:t>2 </a:t>
            </a:r>
            <a:r>
              <a:rPr lang="en-US" sz="3200" dirty="0"/>
              <a:t>to iodinate selected tyrosine residues in thyroglobulin (</a:t>
            </a:r>
            <a:r>
              <a:rPr lang="en-US" sz="3200" dirty="0" err="1"/>
              <a:t>Tg</a:t>
            </a:r>
            <a:r>
              <a:rPr lang="en-US" sz="3200" dirty="0"/>
              <a:t>), forming </a:t>
            </a:r>
            <a:r>
              <a:rPr lang="en-US" sz="3200" dirty="0" err="1"/>
              <a:t>monoiodinated</a:t>
            </a:r>
            <a:r>
              <a:rPr lang="en-US" sz="3200" dirty="0"/>
              <a:t> tyrosine (MIT) and </a:t>
            </a:r>
            <a:r>
              <a:rPr lang="en-US" sz="3200" dirty="0" err="1"/>
              <a:t>diiodinated</a:t>
            </a:r>
            <a:r>
              <a:rPr lang="en-US" sz="3200" dirty="0"/>
              <a:t> tyrosine (DIT)</a:t>
            </a:r>
          </a:p>
          <a:p>
            <a:pPr>
              <a:lnSpc>
                <a:spcPct val="100000"/>
              </a:lnSpc>
            </a:pPr>
            <a:r>
              <a:rPr lang="en-US" sz="3200" dirty="0"/>
              <a:t>The coupling of two DIT on </a:t>
            </a:r>
            <a:r>
              <a:rPr lang="en-US" sz="3200" dirty="0" err="1"/>
              <a:t>Tg</a:t>
            </a:r>
            <a:r>
              <a:rPr lang="en-US" sz="3200" dirty="0"/>
              <a:t> gives T4 , whereas coupling one MIT and one DIT gives T3.</a:t>
            </a:r>
          </a:p>
          <a:p>
            <a:endParaRPr lang="en-US" dirty="0"/>
          </a:p>
        </p:txBody>
      </p:sp>
      <p:sp>
        <p:nvSpPr>
          <p:cNvPr id="5" name="Slide Number Placeholder 4">
            <a:extLst>
              <a:ext uri="{FF2B5EF4-FFF2-40B4-BE49-F238E27FC236}">
                <a16:creationId xmlns:a16="http://schemas.microsoft.com/office/drawing/2014/main" id="{7577D31B-060D-82C3-2532-652342B41358}"/>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
        <p:nvSpPr>
          <p:cNvPr id="6" name="Footer Placeholder 3">
            <a:extLst>
              <a:ext uri="{FF2B5EF4-FFF2-40B4-BE49-F238E27FC236}">
                <a16:creationId xmlns:a16="http://schemas.microsoft.com/office/drawing/2014/main" id="{3114915C-8D71-E9EE-1DA9-79388D8616B5}"/>
              </a:ext>
            </a:extLst>
          </p:cNvPr>
          <p:cNvSpPr>
            <a:spLocks noGrp="1"/>
          </p:cNvSpPr>
          <p:nvPr>
            <p:ph type="ftr" sz="quarter" idx="11"/>
          </p:nvPr>
        </p:nvSpPr>
        <p:spPr>
          <a:xfrm>
            <a:off x="6248400" y="6400798"/>
            <a:ext cx="2895600" cy="365125"/>
          </a:xfrm>
        </p:spPr>
        <p:txBody>
          <a:bodyPr/>
          <a:lstStyle/>
          <a:p>
            <a:pPr>
              <a:defRPr/>
            </a:pPr>
            <a:r>
              <a:rPr lang="en-US" sz="1800" dirty="0">
                <a:solidFill>
                  <a:schemeClr val="accent4"/>
                </a:solidFill>
              </a:rPr>
              <a:t>Core Concept</a:t>
            </a:r>
          </a:p>
        </p:txBody>
      </p:sp>
    </p:spTree>
    <p:extLst>
      <p:ext uri="{BB962C8B-B14F-4D97-AF65-F5344CB8AC3E}">
        <p14:creationId xmlns:p14="http://schemas.microsoft.com/office/powerpoint/2010/main" val="184880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3BFF-9EF0-2D8F-6AF9-526D71B166F9}"/>
              </a:ext>
            </a:extLst>
          </p:cNvPr>
          <p:cNvSpPr>
            <a:spLocks noGrp="1"/>
          </p:cNvSpPr>
          <p:nvPr>
            <p:ph type="title"/>
          </p:nvPr>
        </p:nvSpPr>
        <p:spPr/>
        <p:txBody>
          <a:bodyPr>
            <a:normAutofit/>
          </a:bodyPr>
          <a:lstStyle/>
          <a:p>
            <a:r>
              <a:rPr lang="en-US" sz="4000" dirty="0">
                <a:solidFill>
                  <a:srgbClr val="7030A0"/>
                </a:solidFill>
              </a:rPr>
              <a:t>Iodine</a:t>
            </a:r>
          </a:p>
        </p:txBody>
      </p:sp>
      <p:sp>
        <p:nvSpPr>
          <p:cNvPr id="3" name="Content Placeholder 2">
            <a:extLst>
              <a:ext uri="{FF2B5EF4-FFF2-40B4-BE49-F238E27FC236}">
                <a16:creationId xmlns:a16="http://schemas.microsoft.com/office/drawing/2014/main" id="{22E81684-60CA-5057-C19C-FF8125984895}"/>
              </a:ext>
            </a:extLst>
          </p:cNvPr>
          <p:cNvSpPr>
            <a:spLocks noGrp="1"/>
          </p:cNvSpPr>
          <p:nvPr>
            <p:ph idx="1"/>
          </p:nvPr>
        </p:nvSpPr>
        <p:spPr/>
        <p:txBody>
          <a:bodyPr>
            <a:normAutofit fontScale="77500" lnSpcReduction="20000"/>
          </a:bodyPr>
          <a:lstStyle/>
          <a:p>
            <a:pPr>
              <a:lnSpc>
                <a:spcPct val="100000"/>
              </a:lnSpc>
            </a:pPr>
            <a:r>
              <a:rPr lang="en-US" sz="3200" dirty="0"/>
              <a:t>The iodinated </a:t>
            </a:r>
            <a:r>
              <a:rPr lang="en-US" sz="3200" dirty="0" err="1"/>
              <a:t>Tg</a:t>
            </a:r>
            <a:r>
              <a:rPr lang="en-US" sz="3200" dirty="0"/>
              <a:t> is endocytosed and stored in follicular cells until needed, at which time it is proteolytically digested to release T3 and T4 , which are secreted into the circulation.</a:t>
            </a:r>
          </a:p>
          <a:p>
            <a:pPr>
              <a:lnSpc>
                <a:spcPct val="100000"/>
              </a:lnSpc>
            </a:pPr>
            <a:r>
              <a:rPr lang="en-US" sz="3200" dirty="0"/>
              <a:t>Under normal conditions, approximately 90% of secreted thyroid hormone is T4 that is carried by transthyretin.</a:t>
            </a:r>
          </a:p>
          <a:p>
            <a:pPr>
              <a:lnSpc>
                <a:spcPct val="100000"/>
              </a:lnSpc>
            </a:pPr>
            <a:r>
              <a:rPr lang="en-US" sz="3200" dirty="0"/>
              <a:t>In target tissues (e.g., the liver and developing brain), T4 is converted to T3 (the more active form) by Se-containing deiodinases.</a:t>
            </a:r>
          </a:p>
          <a:p>
            <a:pPr>
              <a:lnSpc>
                <a:spcPct val="100000"/>
              </a:lnSpc>
            </a:pPr>
            <a:r>
              <a:rPr lang="en-US" sz="3200" dirty="0"/>
              <a:t>T3 binds to a nuclear receptor that binds DNA at thyroid response elements and functions as a transcription factor.</a:t>
            </a:r>
          </a:p>
          <a:p>
            <a:endParaRPr lang="en-US" dirty="0"/>
          </a:p>
        </p:txBody>
      </p:sp>
      <p:sp>
        <p:nvSpPr>
          <p:cNvPr id="5" name="Slide Number Placeholder 4">
            <a:extLst>
              <a:ext uri="{FF2B5EF4-FFF2-40B4-BE49-F238E27FC236}">
                <a16:creationId xmlns:a16="http://schemas.microsoft.com/office/drawing/2014/main" id="{FBEECBB1-F8FC-779A-9C08-48D7F321A99A}"/>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6" name="Footer Placeholder 3">
            <a:extLst>
              <a:ext uri="{FF2B5EF4-FFF2-40B4-BE49-F238E27FC236}">
                <a16:creationId xmlns:a16="http://schemas.microsoft.com/office/drawing/2014/main" id="{F7EFE93C-6E48-5A66-F2D9-237FE4FBBB44}"/>
              </a:ext>
            </a:extLst>
          </p:cNvPr>
          <p:cNvSpPr>
            <a:spLocks noGrp="1"/>
          </p:cNvSpPr>
          <p:nvPr>
            <p:ph type="ftr" sz="quarter" idx="11"/>
          </p:nvPr>
        </p:nvSpPr>
        <p:spPr>
          <a:xfrm>
            <a:off x="6248400" y="6400798"/>
            <a:ext cx="2895600" cy="365125"/>
          </a:xfrm>
        </p:spPr>
        <p:txBody>
          <a:bodyPr/>
          <a:lstStyle/>
          <a:p>
            <a:pPr>
              <a:defRPr/>
            </a:pPr>
            <a:r>
              <a:rPr lang="en-US" sz="1800" dirty="0">
                <a:solidFill>
                  <a:schemeClr val="accent4"/>
                </a:solidFill>
              </a:rPr>
              <a:t>Core Concept</a:t>
            </a:r>
          </a:p>
        </p:txBody>
      </p:sp>
    </p:spTree>
    <p:extLst>
      <p:ext uri="{BB962C8B-B14F-4D97-AF65-F5344CB8AC3E}">
        <p14:creationId xmlns:p14="http://schemas.microsoft.com/office/powerpoint/2010/main" val="82369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14ED-DF4E-EB38-D520-E38BA46422D2}"/>
              </a:ext>
            </a:extLst>
          </p:cNvPr>
          <p:cNvSpPr>
            <a:spLocks noGrp="1"/>
          </p:cNvSpPr>
          <p:nvPr>
            <p:ph type="title"/>
          </p:nvPr>
        </p:nvSpPr>
        <p:spPr/>
        <p:txBody>
          <a:bodyPr>
            <a:normAutofit/>
          </a:bodyPr>
          <a:lstStyle/>
          <a:p>
            <a:r>
              <a:rPr lang="en-US" sz="4000" dirty="0">
                <a:solidFill>
                  <a:srgbClr val="7030A0"/>
                </a:solidFill>
              </a:rPr>
              <a:t>Iodine Cont.</a:t>
            </a:r>
          </a:p>
        </p:txBody>
      </p:sp>
      <p:sp>
        <p:nvSpPr>
          <p:cNvPr id="3" name="Content Placeholder 2">
            <a:extLst>
              <a:ext uri="{FF2B5EF4-FFF2-40B4-BE49-F238E27FC236}">
                <a16:creationId xmlns:a16="http://schemas.microsoft.com/office/drawing/2014/main" id="{7D17B0A4-B7D7-0659-8832-33536904A53B}"/>
              </a:ext>
            </a:extLst>
          </p:cNvPr>
          <p:cNvSpPr>
            <a:spLocks noGrp="1"/>
          </p:cNvSpPr>
          <p:nvPr>
            <p:ph idx="1"/>
          </p:nvPr>
        </p:nvSpPr>
        <p:spPr/>
        <p:txBody>
          <a:bodyPr/>
          <a:lstStyle/>
          <a:p>
            <a:r>
              <a:rPr lang="en-US" sz="3200" dirty="0">
                <a:effectLst>
                  <a:outerShdw blurRad="38100" dist="38100" dir="2700000" algn="tl">
                    <a:srgbClr val="000000">
                      <a:alpha val="43137"/>
                    </a:srgbClr>
                  </a:outerShdw>
                </a:effectLst>
              </a:rPr>
              <a:t>Ultra trace Minerals</a:t>
            </a:r>
            <a:br>
              <a:rPr lang="en-US" sz="3200" dirty="0">
                <a:effectLst>
                  <a:outerShdw blurRad="38100" dist="38100" dir="2700000" algn="tl">
                    <a:srgbClr val="000000">
                      <a:alpha val="43137"/>
                    </a:srgbClr>
                  </a:outerShdw>
                </a:effectLst>
              </a:rPr>
            </a:br>
            <a:r>
              <a:rPr lang="en-US" b="1" dirty="0"/>
              <a:t>Iodine</a:t>
            </a:r>
          </a:p>
          <a:p>
            <a:endParaRPr lang="en-US" b="1" dirty="0"/>
          </a:p>
          <a:p>
            <a:pPr marL="0" indent="0">
              <a:buNone/>
            </a:pPr>
            <a:r>
              <a:rPr lang="en-US" sz="2400" dirty="0"/>
              <a:t>Iodination of thyroglobulin</a:t>
            </a:r>
          </a:p>
          <a:p>
            <a:pPr marL="0" indent="0">
              <a:buNone/>
            </a:pPr>
            <a:r>
              <a:rPr lang="en-US" sz="2400" dirty="0"/>
              <a:t> (</a:t>
            </a:r>
            <a:r>
              <a:rPr lang="en-US" sz="2400" dirty="0" err="1"/>
              <a:t>Tg</a:t>
            </a:r>
            <a:r>
              <a:rPr lang="en-US" sz="2400" dirty="0"/>
              <a:t>) with production of MIT </a:t>
            </a:r>
          </a:p>
          <a:p>
            <a:pPr marL="0" indent="0">
              <a:buNone/>
            </a:pPr>
            <a:r>
              <a:rPr lang="en-US" sz="2400" dirty="0"/>
              <a:t>and DIT.</a:t>
            </a:r>
          </a:p>
          <a:p>
            <a:endParaRPr lang="en-US" dirty="0"/>
          </a:p>
        </p:txBody>
      </p:sp>
      <p:sp>
        <p:nvSpPr>
          <p:cNvPr id="5" name="Slide Number Placeholder 4">
            <a:extLst>
              <a:ext uri="{FF2B5EF4-FFF2-40B4-BE49-F238E27FC236}">
                <a16:creationId xmlns:a16="http://schemas.microsoft.com/office/drawing/2014/main" id="{989E8E95-2CC6-F32A-E152-7451C5F02171}"/>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pic>
        <p:nvPicPr>
          <p:cNvPr id="6" name="Content Placeholder 3">
            <a:extLst>
              <a:ext uri="{FF2B5EF4-FFF2-40B4-BE49-F238E27FC236}">
                <a16:creationId xmlns:a16="http://schemas.microsoft.com/office/drawing/2014/main" id="{077D8C6F-BC5A-8B76-78F9-FE0EFDFD4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95400"/>
            <a:ext cx="3505200" cy="4578026"/>
          </a:xfrm>
          <a:prstGeom prst="rect">
            <a:avLst/>
          </a:prstGeom>
        </p:spPr>
      </p:pic>
      <p:sp>
        <p:nvSpPr>
          <p:cNvPr id="7" name="Footer Placeholder 3">
            <a:extLst>
              <a:ext uri="{FF2B5EF4-FFF2-40B4-BE49-F238E27FC236}">
                <a16:creationId xmlns:a16="http://schemas.microsoft.com/office/drawing/2014/main" id="{E4EA7A75-9CDE-BA1F-E17B-EEF370D43881}"/>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200605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3F04-376E-BA0F-A6A7-0DA1B8F7AFD0}"/>
              </a:ext>
            </a:extLst>
          </p:cNvPr>
          <p:cNvSpPr>
            <a:spLocks noGrp="1"/>
          </p:cNvSpPr>
          <p:nvPr>
            <p:ph type="title"/>
          </p:nvPr>
        </p:nvSpPr>
        <p:spPr/>
        <p:txBody>
          <a:bodyPr>
            <a:normAutofit/>
          </a:bodyPr>
          <a:lstStyle/>
          <a:p>
            <a:r>
              <a:rPr lang="en-US" sz="4000" dirty="0">
                <a:solidFill>
                  <a:srgbClr val="7030A0"/>
                </a:solidFill>
              </a:rPr>
              <a:t>Synthesis of T</a:t>
            </a:r>
            <a:r>
              <a:rPr lang="en-US" sz="2400" dirty="0">
                <a:solidFill>
                  <a:srgbClr val="7030A0"/>
                </a:solidFill>
              </a:rPr>
              <a:t>3</a:t>
            </a:r>
            <a:r>
              <a:rPr lang="en-US" sz="4000" dirty="0">
                <a:solidFill>
                  <a:srgbClr val="7030A0"/>
                </a:solidFill>
              </a:rPr>
              <a:t> and T</a:t>
            </a:r>
            <a:r>
              <a:rPr lang="en-US" sz="2400" dirty="0">
                <a:solidFill>
                  <a:srgbClr val="7030A0"/>
                </a:solidFill>
              </a:rPr>
              <a:t>4</a:t>
            </a:r>
          </a:p>
        </p:txBody>
      </p:sp>
      <p:sp>
        <p:nvSpPr>
          <p:cNvPr id="5" name="Slide Number Placeholder 4">
            <a:extLst>
              <a:ext uri="{FF2B5EF4-FFF2-40B4-BE49-F238E27FC236}">
                <a16:creationId xmlns:a16="http://schemas.microsoft.com/office/drawing/2014/main" id="{0330EF31-49A5-68A9-9225-989522298E9A}"/>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pic>
        <p:nvPicPr>
          <p:cNvPr id="6" name="Content Placeholder 4">
            <a:extLst>
              <a:ext uri="{FF2B5EF4-FFF2-40B4-BE49-F238E27FC236}">
                <a16:creationId xmlns:a16="http://schemas.microsoft.com/office/drawing/2014/main" id="{DEC60A98-9D67-6FA6-701D-73C676145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303183"/>
            <a:ext cx="6781800" cy="4021417"/>
          </a:xfrm>
        </p:spPr>
      </p:pic>
      <p:sp>
        <p:nvSpPr>
          <p:cNvPr id="8" name="TextBox 7">
            <a:extLst>
              <a:ext uri="{FF2B5EF4-FFF2-40B4-BE49-F238E27FC236}">
                <a16:creationId xmlns:a16="http://schemas.microsoft.com/office/drawing/2014/main" id="{60E4F1BB-A8AA-AB35-BD19-67625346EA8F}"/>
              </a:ext>
            </a:extLst>
          </p:cNvPr>
          <p:cNvSpPr txBox="1"/>
          <p:nvPr/>
        </p:nvSpPr>
        <p:spPr>
          <a:xfrm>
            <a:off x="1143000" y="1675631"/>
            <a:ext cx="2057400" cy="646331"/>
          </a:xfrm>
          <a:prstGeom prst="rect">
            <a:avLst/>
          </a:prstGeom>
          <a:noFill/>
        </p:spPr>
        <p:txBody>
          <a:bodyPr wrap="square">
            <a:spAutoFit/>
          </a:bodyPr>
          <a:lstStyle/>
          <a:p>
            <a:r>
              <a:rPr lang="en-US" sz="1800" dirty="0"/>
              <a:t>Ultra trace Minerals</a:t>
            </a:r>
            <a:br>
              <a:rPr lang="en-US" sz="1800" dirty="0"/>
            </a:br>
            <a:r>
              <a:rPr lang="en-US" b="1" dirty="0"/>
              <a:t>Iodine</a:t>
            </a:r>
            <a:endParaRPr lang="en-US" dirty="0"/>
          </a:p>
        </p:txBody>
      </p:sp>
      <p:sp>
        <p:nvSpPr>
          <p:cNvPr id="10" name="TextBox 9">
            <a:extLst>
              <a:ext uri="{FF2B5EF4-FFF2-40B4-BE49-F238E27FC236}">
                <a16:creationId xmlns:a16="http://schemas.microsoft.com/office/drawing/2014/main" id="{9C81B63C-21C1-887B-1B4A-FD96DBEDD9CE}"/>
              </a:ext>
            </a:extLst>
          </p:cNvPr>
          <p:cNvSpPr txBox="1"/>
          <p:nvPr/>
        </p:nvSpPr>
        <p:spPr>
          <a:xfrm>
            <a:off x="4191000" y="1534076"/>
            <a:ext cx="3581968" cy="646331"/>
          </a:xfrm>
          <a:prstGeom prst="rect">
            <a:avLst/>
          </a:prstGeom>
          <a:noFill/>
        </p:spPr>
        <p:txBody>
          <a:bodyPr wrap="square">
            <a:spAutoFit/>
          </a:bodyPr>
          <a:lstStyle/>
          <a:p>
            <a:r>
              <a:rPr lang="en-US" sz="1800" dirty="0"/>
              <a:t>Iodination of thyroglobulin (</a:t>
            </a:r>
            <a:r>
              <a:rPr lang="en-US" sz="1800" dirty="0" err="1"/>
              <a:t>Tg</a:t>
            </a:r>
            <a:r>
              <a:rPr lang="en-US" sz="1800" dirty="0"/>
              <a:t>) with </a:t>
            </a:r>
          </a:p>
          <a:p>
            <a:r>
              <a:rPr lang="en-US" sz="1800" dirty="0"/>
              <a:t>production of MIT and DIT.</a:t>
            </a:r>
          </a:p>
        </p:txBody>
      </p:sp>
      <p:sp>
        <p:nvSpPr>
          <p:cNvPr id="11" name="Footer Placeholder 3">
            <a:extLst>
              <a:ext uri="{FF2B5EF4-FFF2-40B4-BE49-F238E27FC236}">
                <a16:creationId xmlns:a16="http://schemas.microsoft.com/office/drawing/2014/main" id="{8D0C2EE5-4A9D-2B14-A1E2-394F3C3C5DD6}"/>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2736319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D0BD-2726-6549-E42F-1D3FB071B10D}"/>
              </a:ext>
            </a:extLst>
          </p:cNvPr>
          <p:cNvSpPr>
            <a:spLocks noGrp="1"/>
          </p:cNvSpPr>
          <p:nvPr>
            <p:ph type="title"/>
          </p:nvPr>
        </p:nvSpPr>
        <p:spPr/>
        <p:txBody>
          <a:bodyPr>
            <a:normAutofit fontScale="90000"/>
          </a:bodyPr>
          <a:lstStyle/>
          <a:p>
            <a:r>
              <a:rPr lang="en-US" sz="4400" dirty="0">
                <a:solidFill>
                  <a:srgbClr val="7030A0"/>
                </a:solidFill>
              </a:rPr>
              <a:t>Ultra trace Minerals</a:t>
            </a:r>
            <a:br>
              <a:rPr lang="en-US" sz="4400" dirty="0">
                <a:solidFill>
                  <a:srgbClr val="7030A0"/>
                </a:solidFill>
              </a:rPr>
            </a:br>
            <a:r>
              <a:rPr lang="en-US" sz="4400" dirty="0">
                <a:solidFill>
                  <a:srgbClr val="7030A0"/>
                </a:solidFill>
              </a:rPr>
              <a:t>Iodine</a:t>
            </a:r>
            <a:endParaRPr lang="en-US" dirty="0">
              <a:solidFill>
                <a:srgbClr val="7030A0"/>
              </a:solidFill>
            </a:endParaRPr>
          </a:p>
        </p:txBody>
      </p:sp>
      <p:sp>
        <p:nvSpPr>
          <p:cNvPr id="3" name="Content Placeholder 2">
            <a:extLst>
              <a:ext uri="{FF2B5EF4-FFF2-40B4-BE49-F238E27FC236}">
                <a16:creationId xmlns:a16="http://schemas.microsoft.com/office/drawing/2014/main" id="{A0080375-EFAB-B74D-E0CB-EDCA24BBAB6C}"/>
              </a:ext>
            </a:extLst>
          </p:cNvPr>
          <p:cNvSpPr>
            <a:spLocks noGrp="1"/>
          </p:cNvSpPr>
          <p:nvPr>
            <p:ph idx="1"/>
          </p:nvPr>
        </p:nvSpPr>
        <p:spPr/>
        <p:txBody>
          <a:bodyPr>
            <a:normAutofit fontScale="77500" lnSpcReduction="20000"/>
          </a:bodyPr>
          <a:lstStyle/>
          <a:p>
            <a:pPr marL="0" indent="0">
              <a:buNone/>
            </a:pPr>
            <a:r>
              <a:rPr lang="en-US" sz="3200" b="1" dirty="0">
                <a:effectLst>
                  <a:outerShdw blurRad="38100" dist="38100" dir="2700000" algn="tl">
                    <a:srgbClr val="000000">
                      <a:alpha val="43137"/>
                    </a:srgbClr>
                  </a:outerShdw>
                </a:effectLst>
              </a:rPr>
              <a:t>Hypothyroidism</a:t>
            </a:r>
            <a:endParaRPr lang="en-US" sz="3200" dirty="0"/>
          </a:p>
          <a:p>
            <a:pPr>
              <a:lnSpc>
                <a:spcPct val="100000"/>
              </a:lnSpc>
            </a:pPr>
            <a:r>
              <a:rPr lang="en-US" sz="3200" dirty="0"/>
              <a:t>Under ingestion of iodine (I) can result in goiter, an enlargement of the thyroid in response to excessive stimulation by TSH.</a:t>
            </a:r>
          </a:p>
          <a:p>
            <a:pPr>
              <a:lnSpc>
                <a:spcPct val="100000"/>
              </a:lnSpc>
            </a:pPr>
            <a:r>
              <a:rPr lang="en-US" sz="3200" dirty="0"/>
              <a:t>More severe deficiency results in hypothyroidism that is characterized by fatigue, weight gain, decreased thermogenesis, and decreased metabolic rate.</a:t>
            </a:r>
          </a:p>
          <a:p>
            <a:pPr>
              <a:lnSpc>
                <a:spcPct val="100000"/>
              </a:lnSpc>
            </a:pPr>
            <a:r>
              <a:rPr lang="en-US" sz="3200" dirty="0"/>
              <a:t>If hormone deficiency occurs during fetal and infant development, irreversible intellectual disability (formerly called “cretinism”), hearing loss, spasticity, and short stature can result.</a:t>
            </a:r>
          </a:p>
          <a:p>
            <a:pPr>
              <a:lnSpc>
                <a:spcPct val="100000"/>
              </a:lnSpc>
            </a:pPr>
            <a:r>
              <a:rPr lang="en-US" sz="3200" dirty="0"/>
              <a:t>Dairy products, seafood, and meat are the primary sources of Iodine.</a:t>
            </a:r>
          </a:p>
          <a:p>
            <a:pPr marL="0" indent="0">
              <a:buNone/>
            </a:pPr>
            <a:endParaRPr lang="en-US" dirty="0"/>
          </a:p>
        </p:txBody>
      </p:sp>
      <p:sp>
        <p:nvSpPr>
          <p:cNvPr id="5" name="Slide Number Placeholder 4">
            <a:extLst>
              <a:ext uri="{FF2B5EF4-FFF2-40B4-BE49-F238E27FC236}">
                <a16:creationId xmlns:a16="http://schemas.microsoft.com/office/drawing/2014/main" id="{FFB1864E-86E8-1438-7DEB-F6678595ED52}"/>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
        <p:nvSpPr>
          <p:cNvPr id="6" name="Footer Placeholder 3">
            <a:extLst>
              <a:ext uri="{FF2B5EF4-FFF2-40B4-BE49-F238E27FC236}">
                <a16:creationId xmlns:a16="http://schemas.microsoft.com/office/drawing/2014/main" id="{68E1BDBA-77F2-74C6-4772-3F50ABEF18FB}"/>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1424741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FD67-47FC-143F-D4FF-8086030E94A8}"/>
              </a:ext>
            </a:extLst>
          </p:cNvPr>
          <p:cNvSpPr>
            <a:spLocks noGrp="1"/>
          </p:cNvSpPr>
          <p:nvPr>
            <p:ph type="title"/>
          </p:nvPr>
        </p:nvSpPr>
        <p:spPr/>
        <p:txBody>
          <a:bodyPr>
            <a:normAutofit/>
          </a:bodyPr>
          <a:lstStyle/>
          <a:p>
            <a:r>
              <a:rPr lang="en-US" sz="4000" dirty="0">
                <a:solidFill>
                  <a:srgbClr val="7030A0"/>
                </a:solidFill>
              </a:rPr>
              <a:t>Iodine Cont.</a:t>
            </a:r>
          </a:p>
        </p:txBody>
      </p:sp>
      <p:sp>
        <p:nvSpPr>
          <p:cNvPr id="3" name="Content Placeholder 2">
            <a:extLst>
              <a:ext uri="{FF2B5EF4-FFF2-40B4-BE49-F238E27FC236}">
                <a16:creationId xmlns:a16="http://schemas.microsoft.com/office/drawing/2014/main" id="{FA454BBE-1DB7-2509-7439-4912495F9E20}"/>
              </a:ext>
            </a:extLst>
          </p:cNvPr>
          <p:cNvSpPr>
            <a:spLocks noGrp="1"/>
          </p:cNvSpPr>
          <p:nvPr>
            <p:ph idx="1"/>
          </p:nvPr>
        </p:nvSpPr>
        <p:spPr/>
        <p:txBody>
          <a:bodyPr>
            <a:normAutofit fontScale="85000" lnSpcReduction="20000"/>
          </a:bodyPr>
          <a:lstStyle/>
          <a:p>
            <a:pPr marL="0" indent="0">
              <a:buNone/>
            </a:pPr>
            <a:r>
              <a:rPr lang="en-US" sz="3200" b="1" dirty="0"/>
              <a:t>Hyperthyroidism</a:t>
            </a:r>
            <a:endParaRPr lang="en-US" sz="3200" dirty="0"/>
          </a:p>
          <a:p>
            <a:pPr>
              <a:lnSpc>
                <a:spcPct val="100000"/>
              </a:lnSpc>
            </a:pPr>
            <a:r>
              <a:rPr lang="en-US" sz="3200" dirty="0"/>
              <a:t>This condition is the result of overproduction of thyroid hormone.</a:t>
            </a:r>
          </a:p>
          <a:p>
            <a:pPr>
              <a:lnSpc>
                <a:spcPct val="100000"/>
              </a:lnSpc>
            </a:pPr>
            <a:r>
              <a:rPr lang="en-US" sz="3200" dirty="0"/>
              <a:t>Although it can be caused by over ingestion of I-containing supplements (UL = 1.1 g/day for adults), the most common cause of hyperthyroidism is Graves disease, in which an antibody that mimics the effect of TSH is produced, resulting in dysregulated production of thyroid hormone.</a:t>
            </a:r>
          </a:p>
          <a:p>
            <a:pPr>
              <a:lnSpc>
                <a:spcPct val="100000"/>
              </a:lnSpc>
            </a:pPr>
            <a:r>
              <a:rPr lang="en-US" sz="3200" dirty="0"/>
              <a:t>This can cause nervousness, weight loss, increased perspiration and heart rate, protruding eyes, and goiter. </a:t>
            </a:r>
          </a:p>
          <a:p>
            <a:endParaRPr lang="en-US" dirty="0"/>
          </a:p>
        </p:txBody>
      </p:sp>
      <p:sp>
        <p:nvSpPr>
          <p:cNvPr id="5" name="Slide Number Placeholder 4">
            <a:extLst>
              <a:ext uri="{FF2B5EF4-FFF2-40B4-BE49-F238E27FC236}">
                <a16:creationId xmlns:a16="http://schemas.microsoft.com/office/drawing/2014/main" id="{5D595AC1-45B1-07C3-5F44-C1D3C3754364}"/>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
        <p:nvSpPr>
          <p:cNvPr id="6" name="Footer Placeholder 3">
            <a:extLst>
              <a:ext uri="{FF2B5EF4-FFF2-40B4-BE49-F238E27FC236}">
                <a16:creationId xmlns:a16="http://schemas.microsoft.com/office/drawing/2014/main" id="{3F650778-1DCD-54B4-1B22-CE18FA3D6816}"/>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30727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533400" y="2286001"/>
            <a:ext cx="9525000" cy="2147888"/>
          </a:xfrm>
        </p:spPr>
        <p:txBody>
          <a:bodyPr rtlCol="0">
            <a:noAutofit/>
          </a:bodyPr>
          <a:lstStyle/>
          <a:p>
            <a:r>
              <a:rPr lang="en-US" sz="3200" dirty="0">
                <a:solidFill>
                  <a:schemeClr val="bg1"/>
                </a:solidFill>
              </a:rPr>
              <a:t>1</a:t>
            </a:r>
            <a:r>
              <a:rPr lang="en-US" sz="3200" baseline="30000" dirty="0">
                <a:solidFill>
                  <a:schemeClr val="bg1"/>
                </a:solidFill>
              </a:rPr>
              <a:t>st</a:t>
            </a:r>
            <a:r>
              <a:rPr lang="en-US" sz="3200" dirty="0">
                <a:solidFill>
                  <a:schemeClr val="bg1"/>
                </a:solidFill>
              </a:rPr>
              <a:t>  Year MBBS </a:t>
            </a:r>
            <a:br>
              <a:rPr lang="en-US" sz="3200" dirty="0">
                <a:solidFill>
                  <a:schemeClr val="bg1"/>
                </a:solidFill>
              </a:rPr>
            </a:br>
            <a:r>
              <a:rPr lang="en-US" sz="3200" dirty="0">
                <a:solidFill>
                  <a:schemeClr val="bg1"/>
                </a:solidFill>
              </a:rPr>
              <a:t>MSK-1 Module</a:t>
            </a:r>
            <a:br>
              <a:rPr lang="en-GB" sz="3200" dirty="0">
                <a:solidFill>
                  <a:schemeClr val="bg1"/>
                </a:solidFill>
              </a:rPr>
            </a:br>
            <a:r>
              <a:rPr lang="en-GB" sz="3200" dirty="0">
                <a:solidFill>
                  <a:schemeClr val="bg1"/>
                </a:solidFill>
              </a:rPr>
              <a:t>Large Group Interactive Session (LGIS) </a:t>
            </a:r>
            <a:br>
              <a:rPr lang="en-GB" sz="3200" dirty="0">
                <a:solidFill>
                  <a:schemeClr val="bg1"/>
                </a:solidFill>
              </a:rPr>
            </a:br>
            <a:r>
              <a:rPr lang="en-GB" sz="3200" dirty="0">
                <a:solidFill>
                  <a:schemeClr val="bg1"/>
                </a:solidFill>
              </a:rPr>
              <a:t>Trace Minerals and Ultra trace Minerals</a:t>
            </a:r>
            <a:br>
              <a:rPr lang="en-GB" sz="3200" dirty="0">
                <a:solidFill>
                  <a:schemeClr val="bg1"/>
                </a:solidFill>
              </a:rPr>
            </a:br>
            <a:r>
              <a:rPr lang="en-GB" sz="3200" dirty="0">
                <a:solidFill>
                  <a:schemeClr val="bg1"/>
                </a:solidFill>
              </a:rPr>
              <a:t> </a:t>
            </a:r>
            <a:endParaRPr lang="en-US" sz="3200" dirty="0">
              <a:solidFill>
                <a:schemeClr val="accent4"/>
              </a:solidFill>
            </a:endParaRPr>
          </a:p>
        </p:txBody>
      </p:sp>
      <p:sp>
        <p:nvSpPr>
          <p:cNvPr id="14340" name="Subtitle 2"/>
          <p:cNvSpPr>
            <a:spLocks noGrp="1" noChangeArrowheads="1"/>
          </p:cNvSpPr>
          <p:nvPr>
            <p:ph type="subTitle" idx="1"/>
          </p:nvPr>
        </p:nvSpPr>
        <p:spPr>
          <a:xfrm>
            <a:off x="-1066800" y="5857056"/>
            <a:ext cx="6400800" cy="1676400"/>
          </a:xfrm>
        </p:spPr>
        <p:txBody>
          <a:bodyPr>
            <a:normAutofit/>
          </a:bodyPr>
          <a:lstStyle/>
          <a:p>
            <a:pPr>
              <a:lnSpc>
                <a:spcPts val="1500"/>
              </a:lnSpc>
            </a:pPr>
            <a:r>
              <a:rPr lang="en-US" altLang="en-US" sz="2400" dirty="0">
                <a:solidFill>
                  <a:srgbClr val="7030A0"/>
                </a:solidFill>
                <a:cs typeface="Times New Roman" pitchFamily="18" charset="0"/>
              </a:rPr>
              <a:t>Dr. Uzma Zafar</a:t>
            </a:r>
          </a:p>
          <a:p>
            <a:pPr>
              <a:lnSpc>
                <a:spcPts val="1500"/>
              </a:lnSpc>
            </a:pPr>
            <a:r>
              <a:rPr lang="en-US" altLang="en-US" sz="2400" dirty="0">
                <a:solidFill>
                  <a:srgbClr val="7030A0"/>
                </a:solidFill>
                <a:cs typeface="Times New Roman" pitchFamily="18" charset="0"/>
              </a:rPr>
              <a:t>Biochemistry </a:t>
            </a:r>
            <a:r>
              <a:rPr lang="en-GB" altLang="en-US" sz="2400" dirty="0">
                <a:solidFill>
                  <a:srgbClr val="7030A0"/>
                </a:solidFill>
                <a:cs typeface="Times New Roman" pitchFamily="18" charset="0"/>
              </a:rPr>
              <a:t>Department </a:t>
            </a:r>
            <a:endParaRPr lang="en-US" altLang="en-US" sz="2400" dirty="0">
              <a:solidFill>
                <a:srgbClr val="7030A0"/>
              </a:solidFill>
              <a:cs typeface="Times New Roman"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5867400" y="5410200"/>
            <a:ext cx="2819400" cy="1158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Updated Date:  </a:t>
            </a:r>
            <a:r>
              <a:rPr kumimoji="0" lang="en-GB"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10-02-</a:t>
            </a:r>
            <a:r>
              <a:rPr kumimoji="0" lang="en-US"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Delivered Date:  22-</a:t>
            </a:r>
            <a:r>
              <a:rPr kumimoji="0" lang="en-GB"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04-20</a:t>
            </a:r>
            <a:r>
              <a:rPr kumimoji="0" lang="en-US" sz="1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24</a:t>
            </a:r>
          </a:p>
        </p:txBody>
      </p:sp>
      <p:sp>
        <p:nvSpPr>
          <p:cNvPr id="11" name="Slide Number Placeholder 10">
            <a:extLst>
              <a:ext uri="{FF2B5EF4-FFF2-40B4-BE49-F238E27FC236}">
                <a16:creationId xmlns:a16="http://schemas.microsoft.com/office/drawing/2014/main" id="{840676E8-8178-1109-3BF8-1BFB89170787}"/>
              </a:ext>
            </a:extLst>
          </p:cNvPr>
          <p:cNvSpPr>
            <a:spLocks noGrp="1"/>
          </p:cNvSpPr>
          <p:nvPr>
            <p:ph type="sldNum" sz="quarter" idx="12"/>
          </p:nvPr>
        </p:nvSpPr>
        <p:spPr/>
        <p:txBody>
          <a:bodyPr/>
          <a:lstStyle/>
          <a:p>
            <a:pPr>
              <a:defRPr/>
            </a:pPr>
            <a:r>
              <a:rPr lang="en-US" dirty="0"/>
              <a:t> </a:t>
            </a:r>
            <a:fld id="{1E3BFE8B-3643-4A16-B7A8-DC2B2F6255B3}" type="slidenum">
              <a:rPr lang="en-US" smtClean="0"/>
              <a:pPr>
                <a:defRPr/>
              </a:pPr>
              <a:t>3</a:t>
            </a:fld>
            <a:endParaRPr lang="en-US" dirty="0"/>
          </a:p>
        </p:txBody>
      </p:sp>
      <p:pic>
        <p:nvPicPr>
          <p:cNvPr id="9" name="Picture 8">
            <a:extLst>
              <a:ext uri="{FF2B5EF4-FFF2-40B4-BE49-F238E27FC236}">
                <a16:creationId xmlns:a16="http://schemas.microsoft.com/office/drawing/2014/main" id="{9F91CA8D-6135-47D6-8ED9-8A34890EEF0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572" y="4162424"/>
            <a:ext cx="2528761" cy="14146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FE9D-7B25-6011-270B-F5E699D4CB55}"/>
              </a:ext>
            </a:extLst>
          </p:cNvPr>
          <p:cNvSpPr>
            <a:spLocks noGrp="1"/>
          </p:cNvSpPr>
          <p:nvPr>
            <p:ph type="title"/>
          </p:nvPr>
        </p:nvSpPr>
        <p:spPr/>
        <p:txBody>
          <a:bodyPr>
            <a:normAutofit/>
          </a:bodyPr>
          <a:lstStyle/>
          <a:p>
            <a:r>
              <a:rPr lang="en-US" sz="4000" dirty="0">
                <a:solidFill>
                  <a:srgbClr val="7030A0"/>
                </a:solidFill>
              </a:rPr>
              <a:t>Selenium</a:t>
            </a:r>
          </a:p>
        </p:txBody>
      </p:sp>
      <p:sp>
        <p:nvSpPr>
          <p:cNvPr id="3" name="Content Placeholder 2">
            <a:extLst>
              <a:ext uri="{FF2B5EF4-FFF2-40B4-BE49-F238E27FC236}">
                <a16:creationId xmlns:a16="http://schemas.microsoft.com/office/drawing/2014/main" id="{D50ABEEC-2287-F311-788A-099E4132CFB3}"/>
              </a:ext>
            </a:extLst>
          </p:cNvPr>
          <p:cNvSpPr>
            <a:spLocks noGrp="1"/>
          </p:cNvSpPr>
          <p:nvPr>
            <p:ph idx="1"/>
          </p:nvPr>
        </p:nvSpPr>
        <p:spPr/>
        <p:txBody>
          <a:bodyPr>
            <a:normAutofit fontScale="77500" lnSpcReduction="20000"/>
          </a:bodyPr>
          <a:lstStyle/>
          <a:p>
            <a:pPr>
              <a:lnSpc>
                <a:spcPct val="100000"/>
              </a:lnSpc>
            </a:pPr>
            <a:r>
              <a:rPr lang="en-US" sz="3200" dirty="0"/>
              <a:t>Selenium (Se) is present in approximately 25 human proteins (</a:t>
            </a:r>
            <a:r>
              <a:rPr lang="en-US" sz="3200" dirty="0" err="1"/>
              <a:t>selenoproteins</a:t>
            </a:r>
            <a:r>
              <a:rPr lang="en-US" sz="3200" dirty="0"/>
              <a:t>) as a constituent of the amino acid selenocysteine, which is derived from serine.</a:t>
            </a:r>
          </a:p>
          <a:p>
            <a:pPr>
              <a:lnSpc>
                <a:spcPct val="100000"/>
              </a:lnSpc>
            </a:pPr>
            <a:r>
              <a:rPr lang="en-US" sz="3200" dirty="0" err="1"/>
              <a:t>Selenoproteins</a:t>
            </a:r>
            <a:r>
              <a:rPr lang="en-US" sz="3200" dirty="0"/>
              <a:t> include glutathione peroxidase that oxidizes glutathione in the reduction of hydrogen peroxide, a ROS, to water; thioredoxin reductase that reduces thioredoxin, a coenzyme of ribonucleotide reductase; and deiodinases that remove iodine from thyroid hormones.</a:t>
            </a:r>
          </a:p>
          <a:p>
            <a:pPr>
              <a:lnSpc>
                <a:spcPct val="100000"/>
              </a:lnSpc>
            </a:pPr>
            <a:r>
              <a:rPr lang="en-US" sz="3200" dirty="0"/>
              <a:t>Toxicity (selenosis) caused by over ingestion of supplements causes brittle nails and hair. Cutaneous and neurologic effects may also be seen (UL = 400 </a:t>
            </a:r>
            <a:r>
              <a:rPr lang="el-GR" sz="3200" dirty="0"/>
              <a:t>μ</a:t>
            </a:r>
            <a:r>
              <a:rPr lang="en-US" sz="3200" dirty="0"/>
              <a:t>g in adults).</a:t>
            </a:r>
            <a:endParaRPr lang="en-US" sz="3200" u="sng" dirty="0"/>
          </a:p>
          <a:p>
            <a:endParaRPr lang="en-US" dirty="0"/>
          </a:p>
        </p:txBody>
      </p:sp>
      <p:sp>
        <p:nvSpPr>
          <p:cNvPr id="5" name="Slide Number Placeholder 4">
            <a:extLst>
              <a:ext uri="{FF2B5EF4-FFF2-40B4-BE49-F238E27FC236}">
                <a16:creationId xmlns:a16="http://schemas.microsoft.com/office/drawing/2014/main" id="{65A398CC-4FF6-0A48-ED5D-E9C6705660C1}"/>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
        <p:nvSpPr>
          <p:cNvPr id="6" name="Footer Placeholder 3">
            <a:extLst>
              <a:ext uri="{FF2B5EF4-FFF2-40B4-BE49-F238E27FC236}">
                <a16:creationId xmlns:a16="http://schemas.microsoft.com/office/drawing/2014/main" id="{945129C4-09B4-75F3-5CD6-824849EE6611}"/>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16115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FF2E-8234-FF70-5078-E3F5DBD4A1D4}"/>
              </a:ext>
            </a:extLst>
          </p:cNvPr>
          <p:cNvSpPr>
            <a:spLocks noGrp="1"/>
          </p:cNvSpPr>
          <p:nvPr>
            <p:ph type="title"/>
          </p:nvPr>
        </p:nvSpPr>
        <p:spPr/>
        <p:txBody>
          <a:bodyPr>
            <a:normAutofit/>
          </a:bodyPr>
          <a:lstStyle/>
          <a:p>
            <a:r>
              <a:rPr lang="en-US" sz="4000" dirty="0">
                <a:solidFill>
                  <a:srgbClr val="7030A0"/>
                </a:solidFill>
              </a:rPr>
              <a:t>Molybdenum</a:t>
            </a:r>
          </a:p>
        </p:txBody>
      </p:sp>
      <p:sp>
        <p:nvSpPr>
          <p:cNvPr id="3" name="Content Placeholder 2">
            <a:extLst>
              <a:ext uri="{FF2B5EF4-FFF2-40B4-BE49-F238E27FC236}">
                <a16:creationId xmlns:a16="http://schemas.microsoft.com/office/drawing/2014/main" id="{F803CD16-2112-2B17-A349-DFB5B72E8098}"/>
              </a:ext>
            </a:extLst>
          </p:cNvPr>
          <p:cNvSpPr>
            <a:spLocks noGrp="1"/>
          </p:cNvSpPr>
          <p:nvPr>
            <p:ph idx="1"/>
          </p:nvPr>
        </p:nvSpPr>
        <p:spPr/>
        <p:txBody>
          <a:bodyPr/>
          <a:lstStyle/>
          <a:p>
            <a:pPr>
              <a:lnSpc>
                <a:spcPct val="100000"/>
              </a:lnSpc>
            </a:pPr>
            <a:r>
              <a:rPr lang="en-US" sz="2400" dirty="0"/>
              <a:t>Molybdenum (Mo) functions as a cofactor for a small number of mammalian oxidases.</a:t>
            </a:r>
          </a:p>
          <a:p>
            <a:pPr>
              <a:lnSpc>
                <a:spcPct val="100000"/>
              </a:lnSpc>
            </a:pPr>
            <a:r>
              <a:rPr lang="en-US" sz="2400" dirty="0"/>
              <a:t>Legumes are important dietary sources.</a:t>
            </a:r>
          </a:p>
          <a:p>
            <a:pPr>
              <a:lnSpc>
                <a:spcPct val="100000"/>
              </a:lnSpc>
            </a:pPr>
            <a:r>
              <a:rPr lang="en-US" sz="2400" dirty="0"/>
              <a:t>No dietary deficiency syndromes are known.</a:t>
            </a:r>
          </a:p>
          <a:p>
            <a:pPr>
              <a:lnSpc>
                <a:spcPct val="100000"/>
              </a:lnSpc>
            </a:pPr>
            <a:r>
              <a:rPr lang="en-US" sz="2400" dirty="0"/>
              <a:t>Mo has low toxicity in humans (UL = 2 mg/day in adults).</a:t>
            </a:r>
            <a:endParaRPr lang="en-US" sz="2400" u="sng" dirty="0"/>
          </a:p>
          <a:p>
            <a:endParaRPr lang="en-US" dirty="0"/>
          </a:p>
        </p:txBody>
      </p:sp>
      <p:sp>
        <p:nvSpPr>
          <p:cNvPr id="5" name="Slide Number Placeholder 4">
            <a:extLst>
              <a:ext uri="{FF2B5EF4-FFF2-40B4-BE49-F238E27FC236}">
                <a16:creationId xmlns:a16="http://schemas.microsoft.com/office/drawing/2014/main" id="{24BD76E5-F75F-D179-78F4-45E96793931B}"/>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
        <p:nvSpPr>
          <p:cNvPr id="8" name="Footer Placeholder 3">
            <a:extLst>
              <a:ext uri="{FF2B5EF4-FFF2-40B4-BE49-F238E27FC236}">
                <a16:creationId xmlns:a16="http://schemas.microsoft.com/office/drawing/2014/main" id="{B69C9E78-8D3E-4EBF-CDEA-71318D83FA9E}"/>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270497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22DD-9C5A-CF97-42D1-653C998A7725}"/>
              </a:ext>
            </a:extLst>
          </p:cNvPr>
          <p:cNvSpPr>
            <a:spLocks noGrp="1"/>
          </p:cNvSpPr>
          <p:nvPr>
            <p:ph type="title"/>
          </p:nvPr>
        </p:nvSpPr>
        <p:spPr>
          <a:xfrm>
            <a:off x="457200" y="914400"/>
            <a:ext cx="8229600" cy="654048"/>
          </a:xfrm>
        </p:spPr>
        <p:txBody>
          <a:bodyPr>
            <a:normAutofit fontScale="90000"/>
          </a:bodyPr>
          <a:lstStyle/>
          <a:p>
            <a:r>
              <a:rPr lang="en-US" sz="4400" dirty="0">
                <a:solidFill>
                  <a:srgbClr val="7030A0"/>
                </a:solidFill>
              </a:rPr>
              <a:t>Ultra trace Minerals</a:t>
            </a:r>
            <a:br>
              <a:rPr lang="en-US" sz="4400" dirty="0"/>
            </a:br>
            <a:r>
              <a:rPr lang="en-US" sz="4400" dirty="0">
                <a:solidFill>
                  <a:srgbClr val="7030A0"/>
                </a:solidFill>
              </a:rPr>
              <a:t>Molybdenum</a:t>
            </a:r>
            <a:br>
              <a:rPr lang="en-US" sz="4400" dirty="0">
                <a:solidFill>
                  <a:srgbClr val="7030A0"/>
                </a:solidFill>
              </a:rPr>
            </a:br>
            <a:endParaRPr lang="en-US" dirty="0">
              <a:solidFill>
                <a:srgbClr val="7030A0"/>
              </a:solidFill>
            </a:endParaRPr>
          </a:p>
        </p:txBody>
      </p:sp>
      <p:sp>
        <p:nvSpPr>
          <p:cNvPr id="3" name="Content Placeholder 2">
            <a:extLst>
              <a:ext uri="{FF2B5EF4-FFF2-40B4-BE49-F238E27FC236}">
                <a16:creationId xmlns:a16="http://schemas.microsoft.com/office/drawing/2014/main" id="{65CBEA42-59B0-99F6-0F0F-53F23E7A5860}"/>
              </a:ext>
            </a:extLst>
          </p:cNvPr>
          <p:cNvSpPr>
            <a:spLocks noGrp="1"/>
          </p:cNvSpPr>
          <p:nvPr>
            <p:ph idx="1"/>
          </p:nvPr>
        </p:nvSpPr>
        <p:spPr/>
        <p:txBody>
          <a:bodyPr/>
          <a:lstStyle/>
          <a:p>
            <a:pPr marL="0" indent="0">
              <a:buNone/>
            </a:pPr>
            <a:r>
              <a:rPr lang="en-US" sz="2400" dirty="0"/>
              <a:t>Enzymes (oxidases) that</a:t>
            </a:r>
          </a:p>
          <a:p>
            <a:pPr marL="0" indent="0">
              <a:buNone/>
            </a:pPr>
            <a:r>
              <a:rPr lang="en-US" sz="2400" dirty="0"/>
              <a:t>require molybdenum (Mo)</a:t>
            </a:r>
          </a:p>
          <a:p>
            <a:endParaRPr lang="en-US" sz="3200" b="1" dirty="0"/>
          </a:p>
          <a:p>
            <a:pPr marL="0" indent="0">
              <a:buNone/>
            </a:pPr>
            <a:endParaRPr lang="en-US" dirty="0"/>
          </a:p>
        </p:txBody>
      </p:sp>
      <p:sp>
        <p:nvSpPr>
          <p:cNvPr id="5" name="Slide Number Placeholder 4">
            <a:extLst>
              <a:ext uri="{FF2B5EF4-FFF2-40B4-BE49-F238E27FC236}">
                <a16:creationId xmlns:a16="http://schemas.microsoft.com/office/drawing/2014/main" id="{C6A33084-361D-760D-C38E-6FCA62DAD7FB}"/>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pic>
        <p:nvPicPr>
          <p:cNvPr id="6" name="Content Placeholder 3">
            <a:extLst>
              <a:ext uri="{FF2B5EF4-FFF2-40B4-BE49-F238E27FC236}">
                <a16:creationId xmlns:a16="http://schemas.microsoft.com/office/drawing/2014/main" id="{2E3D4E26-A046-9057-6790-BE68FBC37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600200"/>
            <a:ext cx="5029200" cy="4724399"/>
          </a:xfrm>
          <a:prstGeom prst="rect">
            <a:avLst/>
          </a:prstGeom>
        </p:spPr>
      </p:pic>
      <p:sp>
        <p:nvSpPr>
          <p:cNvPr id="9" name="Footer Placeholder 3">
            <a:extLst>
              <a:ext uri="{FF2B5EF4-FFF2-40B4-BE49-F238E27FC236}">
                <a16:creationId xmlns:a16="http://schemas.microsoft.com/office/drawing/2014/main" id="{93C0A04F-D6D8-703D-C1F6-EA7A3ACD1F89}"/>
              </a:ext>
            </a:extLst>
          </p:cNvPr>
          <p:cNvSpPr txBox="1">
            <a:spLocks/>
          </p:cNvSpPr>
          <p:nvPr/>
        </p:nvSpPr>
        <p:spPr>
          <a:xfrm>
            <a:off x="6248400" y="640079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a:solidFill>
                  <a:schemeClr val="accent4"/>
                </a:solidFill>
              </a:rPr>
              <a:t>Core Concept</a:t>
            </a:r>
            <a:endParaRPr lang="en-US" sz="1800" dirty="0">
              <a:solidFill>
                <a:schemeClr val="accent4"/>
              </a:solidFill>
            </a:endParaRPr>
          </a:p>
        </p:txBody>
      </p:sp>
    </p:spTree>
    <p:extLst>
      <p:ext uri="{BB962C8B-B14F-4D97-AF65-F5344CB8AC3E}">
        <p14:creationId xmlns:p14="http://schemas.microsoft.com/office/powerpoint/2010/main" val="357296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E42B-0722-FFEC-986C-7F7A609141A9}"/>
              </a:ext>
            </a:extLst>
          </p:cNvPr>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5" name="Slide Number Placeholder 4">
            <a:extLst>
              <a:ext uri="{FF2B5EF4-FFF2-40B4-BE49-F238E27FC236}">
                <a16:creationId xmlns:a16="http://schemas.microsoft.com/office/drawing/2014/main" id="{CF0FFAF8-B4D8-FFCB-473B-28F762A14FE6}"/>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2995307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49EA-67C8-DAD3-5F49-69306316EFE1}"/>
              </a:ext>
            </a:extLst>
          </p:cNvPr>
          <p:cNvSpPr>
            <a:spLocks noGrp="1"/>
          </p:cNvSpPr>
          <p:nvPr>
            <p:ph type="title"/>
          </p:nvPr>
        </p:nvSpPr>
        <p:spPr/>
        <p:txBody>
          <a:bodyPr>
            <a:normAutofit/>
          </a:bodyPr>
          <a:lstStyle/>
          <a:p>
            <a:r>
              <a:rPr lang="en-US" sz="4000" dirty="0">
                <a:solidFill>
                  <a:srgbClr val="7030A0"/>
                </a:solidFill>
              </a:rPr>
              <a:t>Goiter</a:t>
            </a:r>
          </a:p>
        </p:txBody>
      </p:sp>
      <p:sp>
        <p:nvSpPr>
          <p:cNvPr id="3" name="Content Placeholder 2">
            <a:extLst>
              <a:ext uri="{FF2B5EF4-FFF2-40B4-BE49-F238E27FC236}">
                <a16:creationId xmlns:a16="http://schemas.microsoft.com/office/drawing/2014/main" id="{B72F3556-46E1-5668-CA13-B12717BFF4E7}"/>
              </a:ext>
            </a:extLst>
          </p:cNvPr>
          <p:cNvSpPr>
            <a:spLocks noGrp="1"/>
          </p:cNvSpPr>
          <p:nvPr>
            <p:ph idx="1"/>
          </p:nvPr>
        </p:nvSpPr>
        <p:spPr/>
        <p:txBody>
          <a:bodyPr>
            <a:normAutofit/>
          </a:bodyPr>
          <a:lstStyle/>
          <a:p>
            <a:pPr marL="0" indent="0">
              <a:buNone/>
            </a:pPr>
            <a:endParaRPr lang="en-US" sz="2400" dirty="0"/>
          </a:p>
        </p:txBody>
      </p:sp>
      <p:sp>
        <p:nvSpPr>
          <p:cNvPr id="4" name="Footer Placeholder 3">
            <a:extLst>
              <a:ext uri="{FF2B5EF4-FFF2-40B4-BE49-F238E27FC236}">
                <a16:creationId xmlns:a16="http://schemas.microsoft.com/office/drawing/2014/main" id="{01B5E2B7-8893-C6A3-6053-CC975943A0A2}"/>
              </a:ext>
            </a:extLst>
          </p:cNvPr>
          <p:cNvSpPr>
            <a:spLocks noGrp="1"/>
          </p:cNvSpPr>
          <p:nvPr>
            <p:ph type="ftr" sz="quarter" idx="11"/>
          </p:nvPr>
        </p:nvSpPr>
        <p:spPr>
          <a:xfrm>
            <a:off x="6019800" y="6416675"/>
            <a:ext cx="2895600" cy="365125"/>
          </a:xfrm>
        </p:spPr>
        <p:txBody>
          <a:bodyPr/>
          <a:lstStyle/>
          <a:p>
            <a:pPr>
              <a:defRPr/>
            </a:pPr>
            <a:r>
              <a:rPr lang="en-US" sz="1800" dirty="0">
                <a:solidFill>
                  <a:schemeClr val="accent4"/>
                </a:solidFill>
              </a:rPr>
              <a:t>Vertical Integration</a:t>
            </a:r>
          </a:p>
        </p:txBody>
      </p:sp>
      <p:sp>
        <p:nvSpPr>
          <p:cNvPr id="5" name="Slide Number Placeholder 4">
            <a:extLst>
              <a:ext uri="{FF2B5EF4-FFF2-40B4-BE49-F238E27FC236}">
                <a16:creationId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34</a:t>
            </a:fld>
            <a:endParaRPr lang="en-US" dirty="0"/>
          </a:p>
        </p:txBody>
      </p:sp>
      <p:pic>
        <p:nvPicPr>
          <p:cNvPr id="6" name="Content Placeholder 3">
            <a:extLst>
              <a:ext uri="{FF2B5EF4-FFF2-40B4-BE49-F238E27FC236}">
                <a16:creationId xmlns:a16="http://schemas.microsoft.com/office/drawing/2014/main" id="{8675A530-5B00-85FC-905D-F5824480D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37506"/>
            <a:ext cx="4689951" cy="3886200"/>
          </a:xfrm>
          <a:prstGeom prst="rect">
            <a:avLst/>
          </a:prstGeom>
        </p:spPr>
      </p:pic>
    </p:spTree>
    <p:extLst>
      <p:ext uri="{BB962C8B-B14F-4D97-AF65-F5344CB8AC3E}">
        <p14:creationId xmlns:p14="http://schemas.microsoft.com/office/powerpoint/2010/main" val="3946171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70EF-24EB-644A-55DB-F5D626ACF5CD}"/>
              </a:ext>
            </a:extLst>
          </p:cNvPr>
          <p:cNvSpPr>
            <a:spLocks noGrp="1"/>
          </p:cNvSpPr>
          <p:nvPr>
            <p:ph type="title"/>
          </p:nvPr>
        </p:nvSpPr>
        <p:spPr>
          <a:xfrm>
            <a:off x="457200" y="457200"/>
            <a:ext cx="8229600" cy="960438"/>
          </a:xfrm>
        </p:spPr>
        <p:txBody>
          <a:bodyPr>
            <a:normAutofit fontScale="90000"/>
          </a:bodyPr>
          <a:lstStyle/>
          <a:p>
            <a:r>
              <a:rPr lang="en-US" sz="4400" dirty="0">
                <a:solidFill>
                  <a:srgbClr val="7030A0"/>
                </a:solidFill>
              </a:rPr>
              <a:t>Menkes Disease</a:t>
            </a:r>
            <a:br>
              <a:rPr lang="en-US" dirty="0"/>
            </a:br>
            <a:endParaRPr lang="en-US" dirty="0"/>
          </a:p>
        </p:txBody>
      </p:sp>
      <p:sp>
        <p:nvSpPr>
          <p:cNvPr id="3" name="Content Placeholder 2">
            <a:extLst>
              <a:ext uri="{FF2B5EF4-FFF2-40B4-BE49-F238E27FC236}">
                <a16:creationId xmlns:a16="http://schemas.microsoft.com/office/drawing/2014/main" id="{DB2517FD-1823-A2E5-0B95-3BBF020A9B0C}"/>
              </a:ext>
            </a:extLst>
          </p:cNvPr>
          <p:cNvSpPr>
            <a:spLocks noGrp="1"/>
          </p:cNvSpPr>
          <p:nvPr>
            <p:ph idx="1"/>
          </p:nvPr>
        </p:nvSpPr>
        <p:spPr>
          <a:xfrm>
            <a:off x="457200" y="990600"/>
            <a:ext cx="8229600" cy="5907030"/>
          </a:xfrm>
        </p:spPr>
        <p:txBody>
          <a:bodyPr/>
          <a:lstStyle/>
          <a:p>
            <a:pPr marL="0" indent="0">
              <a:buNone/>
            </a:pPr>
            <a:r>
              <a:rPr lang="en-US" sz="2000" b="1" dirty="0"/>
              <a:t>In Menkes syndrome (“kinky hair” disease), a rare X-linked (1:140,000 males) disorder, efflux of dietary Cu out of intestinal enterocytes into the circulation by a Cu-transporting ATPase (ATP7A) is impaired. Progressive neurologic degeneration and connective tissue disorders are seen.</a:t>
            </a:r>
            <a:endParaRPr lang="en-US" dirty="0"/>
          </a:p>
        </p:txBody>
      </p:sp>
      <p:sp>
        <p:nvSpPr>
          <p:cNvPr id="5" name="Slide Number Placeholder 4">
            <a:extLst>
              <a:ext uri="{FF2B5EF4-FFF2-40B4-BE49-F238E27FC236}">
                <a16:creationId xmlns:a16="http://schemas.microsoft.com/office/drawing/2014/main" id="{545E9807-F3DD-8135-FC57-EEEBC1CF41AB}"/>
              </a:ext>
            </a:extLst>
          </p:cNvPr>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pic>
        <p:nvPicPr>
          <p:cNvPr id="6" name="Picture Placeholder 8">
            <a:extLst>
              <a:ext uri="{FF2B5EF4-FFF2-40B4-BE49-F238E27FC236}">
                <a16:creationId xmlns:a16="http://schemas.microsoft.com/office/drawing/2014/main" id="{084DA667-964E-FB51-CDC9-BCFF966A2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276016"/>
            <a:ext cx="7444408" cy="4124784"/>
          </a:xfrm>
          <a:prstGeom prst="rect">
            <a:avLst/>
          </a:prstGeom>
        </p:spPr>
      </p:pic>
      <p:sp>
        <p:nvSpPr>
          <p:cNvPr id="7" name="Footer Placeholder 3">
            <a:extLst>
              <a:ext uri="{FF2B5EF4-FFF2-40B4-BE49-F238E27FC236}">
                <a16:creationId xmlns:a16="http://schemas.microsoft.com/office/drawing/2014/main" id="{B329928E-D8A7-426A-39FA-C1430E9CB963}"/>
              </a:ext>
            </a:extLst>
          </p:cNvPr>
          <p:cNvSpPr>
            <a:spLocks noGrp="1"/>
          </p:cNvSpPr>
          <p:nvPr>
            <p:ph type="ftr" sz="quarter" idx="11"/>
          </p:nvPr>
        </p:nvSpPr>
        <p:spPr>
          <a:xfrm>
            <a:off x="6019800" y="6356350"/>
            <a:ext cx="2895600" cy="365125"/>
          </a:xfrm>
        </p:spPr>
        <p:txBody>
          <a:bodyPr/>
          <a:lstStyle/>
          <a:p>
            <a:pPr>
              <a:defRPr/>
            </a:pPr>
            <a:r>
              <a:rPr lang="en-US" sz="1800" dirty="0">
                <a:solidFill>
                  <a:schemeClr val="accent4"/>
                </a:solidFill>
              </a:rPr>
              <a:t>Vertical Integration</a:t>
            </a:r>
          </a:p>
        </p:txBody>
      </p:sp>
    </p:spTree>
    <p:extLst>
      <p:ext uri="{BB962C8B-B14F-4D97-AF65-F5344CB8AC3E}">
        <p14:creationId xmlns:p14="http://schemas.microsoft.com/office/powerpoint/2010/main" val="222388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9FCB-1E03-0481-41B7-F71A00BBE8AB}"/>
              </a:ext>
            </a:extLst>
          </p:cNvPr>
          <p:cNvSpPr>
            <a:spLocks noGrp="1"/>
          </p:cNvSpPr>
          <p:nvPr>
            <p:ph type="title"/>
          </p:nvPr>
        </p:nvSpPr>
        <p:spPr/>
        <p:txBody>
          <a:bodyPr>
            <a:normAutofit/>
          </a:bodyPr>
          <a:lstStyle/>
          <a:p>
            <a:r>
              <a:rPr lang="en-US" sz="4000" dirty="0">
                <a:solidFill>
                  <a:schemeClr val="accent4">
                    <a:lumMod val="75000"/>
                  </a:schemeClr>
                </a:solidFill>
                <a:latin typeface="Calibri" panose="020F0502020204030204" charset="0"/>
              </a:rPr>
              <a:t>Suggested Research Article</a:t>
            </a:r>
            <a:endParaRPr lang="en-US" sz="4000" dirty="0"/>
          </a:p>
        </p:txBody>
      </p:sp>
      <p:sp>
        <p:nvSpPr>
          <p:cNvPr id="3" name="Content Placeholder 2">
            <a:extLst>
              <a:ext uri="{FF2B5EF4-FFF2-40B4-BE49-F238E27FC236}">
                <a16:creationId xmlns:a16="http://schemas.microsoft.com/office/drawing/2014/main" id="{6CB70DF5-37A9-26B6-EE89-ED53077FE308}"/>
              </a:ext>
            </a:extLst>
          </p:cNvPr>
          <p:cNvSpPr>
            <a:spLocks noGrp="1"/>
          </p:cNvSpPr>
          <p:nvPr>
            <p:ph idx="1"/>
          </p:nvPr>
        </p:nvSpPr>
        <p:spPr>
          <a:xfrm>
            <a:off x="457200" y="1600201"/>
            <a:ext cx="3124200" cy="4495800"/>
          </a:xfrm>
        </p:spPr>
        <p:txBody>
          <a:bodyPr>
            <a:normAutofit fontScale="70000" lnSpcReduction="20000"/>
          </a:bodyPr>
          <a:lstStyle/>
          <a:p>
            <a:pPr marL="0" indent="0">
              <a:buNone/>
            </a:pPr>
            <a:r>
              <a:rPr lang="en-US" sz="3200" b="1" dirty="0"/>
              <a:t>Link:</a:t>
            </a:r>
          </a:p>
          <a:p>
            <a:pPr marL="0" indent="0">
              <a:buNone/>
            </a:pPr>
            <a:r>
              <a:rPr lang="en-US" sz="3200" dirty="0"/>
              <a:t>https://www.frontiersin.org/articles/10.3389/fcell.2020.576110/full</a:t>
            </a:r>
            <a:endParaRPr lang="en-US" sz="3200" b="1" dirty="0"/>
          </a:p>
          <a:p>
            <a:pPr marL="0" indent="0">
              <a:buNone/>
            </a:pPr>
            <a:r>
              <a:rPr lang="en-US" sz="3200" b="1" dirty="0"/>
              <a:t>Journal Name:</a:t>
            </a:r>
          </a:p>
          <a:p>
            <a:pPr marL="0" indent="0">
              <a:buNone/>
            </a:pPr>
            <a:r>
              <a:rPr lang="en-US" sz="3200" dirty="0"/>
              <a:t>frontiers</a:t>
            </a:r>
          </a:p>
          <a:p>
            <a:pPr marL="0" indent="0">
              <a:buNone/>
            </a:pPr>
            <a:r>
              <a:rPr lang="en-US" sz="3200" b="1" dirty="0"/>
              <a:t>Title: </a:t>
            </a:r>
          </a:p>
          <a:p>
            <a:pPr marL="0" indent="0">
              <a:buNone/>
            </a:pPr>
            <a:r>
              <a:rPr lang="en-US" sz="3200" b="0" i="0" dirty="0">
                <a:solidFill>
                  <a:srgbClr val="000000"/>
                </a:solidFill>
                <a:effectLst/>
                <a:latin typeface="Cambria" panose="02040503050406030204" pitchFamily="18" charset="0"/>
              </a:rPr>
              <a:t>Disorders of Calcium and Phosphorus Metabolism and the Proteomics/Metabolomics-Based Research</a:t>
            </a:r>
          </a:p>
          <a:p>
            <a:pPr marL="0" indent="0">
              <a:buNone/>
            </a:pPr>
            <a:r>
              <a:rPr lang="en-US" sz="3200" b="1" dirty="0"/>
              <a:t>Author Name:</a:t>
            </a:r>
          </a:p>
          <a:p>
            <a:pPr marL="0" indent="0">
              <a:buNone/>
            </a:pPr>
            <a:r>
              <a:rPr lang="en-US" sz="3200" dirty="0" err="1"/>
              <a:t>Meiheng</a:t>
            </a:r>
            <a:r>
              <a:rPr lang="en-US" sz="3200" dirty="0"/>
              <a:t> Sun</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D839AF1-262B-C2A3-DED1-A7F513864EFD}"/>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pic>
        <p:nvPicPr>
          <p:cNvPr id="6" name="Picture 5" descr="abstract">
            <a:extLst>
              <a:ext uri="{FF2B5EF4-FFF2-40B4-BE49-F238E27FC236}">
                <a16:creationId xmlns:a16="http://schemas.microsoft.com/office/drawing/2014/main" id="{F39B4D00-0DE8-800F-3813-1D973C13C92E}"/>
              </a:ext>
            </a:extLst>
          </p:cNvPr>
          <p:cNvPicPr>
            <a:picLocks noChangeAspect="1"/>
          </p:cNvPicPr>
          <p:nvPr/>
        </p:nvPicPr>
        <p:blipFill>
          <a:blip r:embed="rId2"/>
          <a:stretch>
            <a:fillRect/>
          </a:stretch>
        </p:blipFill>
        <p:spPr>
          <a:xfrm>
            <a:off x="3810000" y="1600201"/>
            <a:ext cx="5181600" cy="4756149"/>
          </a:xfrm>
          <a:prstGeom prst="rect">
            <a:avLst/>
          </a:prstGeom>
        </p:spPr>
      </p:pic>
    </p:spTree>
    <p:extLst>
      <p:ext uri="{BB962C8B-B14F-4D97-AF65-F5344CB8AC3E}">
        <p14:creationId xmlns:p14="http://schemas.microsoft.com/office/powerpoint/2010/main" val="240532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8EB5-EB8A-32E1-1E1F-19F25B9CE89E}"/>
              </a:ext>
            </a:extLst>
          </p:cNvPr>
          <p:cNvSpPr>
            <a:spLocks noGrp="1"/>
          </p:cNvSpPr>
          <p:nvPr>
            <p:ph type="title"/>
          </p:nvPr>
        </p:nvSpPr>
        <p:spPr/>
        <p:txBody>
          <a:bodyPr>
            <a:normAutofit/>
          </a:bodyPr>
          <a:lstStyle/>
          <a:p>
            <a:r>
              <a:rPr lang="en-US" sz="4000" dirty="0">
                <a:solidFill>
                  <a:srgbClr val="7030A0"/>
                </a:solidFill>
              </a:rPr>
              <a:t>Family Medicine</a:t>
            </a:r>
          </a:p>
        </p:txBody>
      </p:sp>
      <p:sp>
        <p:nvSpPr>
          <p:cNvPr id="3" name="Content Placeholder 2">
            <a:extLst>
              <a:ext uri="{FF2B5EF4-FFF2-40B4-BE49-F238E27FC236}">
                <a16:creationId xmlns:a16="http://schemas.microsoft.com/office/drawing/2014/main" id="{337311DF-A20D-BE0F-AFE9-F162610412D7}"/>
              </a:ext>
            </a:extLst>
          </p:cNvPr>
          <p:cNvSpPr>
            <a:spLocks noGrp="1"/>
          </p:cNvSpPr>
          <p:nvPr>
            <p:ph idx="1"/>
          </p:nvPr>
        </p:nvSpPr>
        <p:spPr/>
        <p:txBody>
          <a:bodyPr>
            <a:normAutofit fontScale="92500" lnSpcReduction="10000"/>
          </a:bodyPr>
          <a:lstStyle/>
          <a:p>
            <a:pPr marL="0" indent="0">
              <a:buNone/>
            </a:pPr>
            <a:r>
              <a:rPr lang="en-US" sz="2800" dirty="0"/>
              <a:t>Family Medicine plays important role in following manner:</a:t>
            </a:r>
          </a:p>
          <a:p>
            <a:r>
              <a:rPr lang="en-US" sz="2800" dirty="0"/>
              <a:t>Diagnosis</a:t>
            </a:r>
          </a:p>
          <a:p>
            <a:endParaRPr lang="en-US" sz="2800" dirty="0"/>
          </a:p>
          <a:p>
            <a:r>
              <a:rPr lang="en-US" sz="2800" dirty="0"/>
              <a:t>Education</a:t>
            </a:r>
          </a:p>
          <a:p>
            <a:pPr marL="0" indent="0">
              <a:buNone/>
            </a:pPr>
            <a:r>
              <a:rPr lang="en-US" sz="2800" dirty="0"/>
              <a:t> </a:t>
            </a:r>
          </a:p>
          <a:p>
            <a:r>
              <a:rPr lang="en-US" sz="2800" dirty="0"/>
              <a:t>Dietary Guidance</a:t>
            </a:r>
          </a:p>
          <a:p>
            <a:endParaRPr lang="en-US" sz="2800" dirty="0"/>
          </a:p>
          <a:p>
            <a:r>
              <a:rPr lang="en-US" sz="2800" dirty="0"/>
              <a:t>Monitoring</a:t>
            </a:r>
          </a:p>
          <a:p>
            <a:endParaRPr lang="en-US" sz="2800" dirty="0"/>
          </a:p>
          <a:p>
            <a:r>
              <a:rPr lang="en-US" sz="2800" dirty="0"/>
              <a:t>Refer to Specialists </a:t>
            </a:r>
          </a:p>
          <a:p>
            <a:endParaRPr lang="en-US" dirty="0"/>
          </a:p>
        </p:txBody>
      </p:sp>
      <p:sp>
        <p:nvSpPr>
          <p:cNvPr id="5" name="Slide Number Placeholder 4">
            <a:extLst>
              <a:ext uri="{FF2B5EF4-FFF2-40B4-BE49-F238E27FC236}">
                <a16:creationId xmlns:a16="http://schemas.microsoft.com/office/drawing/2014/main" id="{638D69AC-6037-76EA-35B8-0A810CEF3247}"/>
              </a:ext>
            </a:extLst>
          </p:cNvPr>
          <p:cNvSpPr>
            <a:spLocks noGrp="1"/>
          </p:cNvSpPr>
          <p:nvPr>
            <p:ph type="sldNum" sz="quarter" idx="12"/>
          </p:nvPr>
        </p:nvSpPr>
        <p:spPr/>
        <p:txBody>
          <a:bodyPr/>
          <a:lstStyle/>
          <a:p>
            <a:pPr>
              <a:defRPr/>
            </a:pPr>
            <a:fld id="{BDA394D7-9785-4BE5-AFD5-4F918A689025}" type="slidenum">
              <a:rPr lang="en-US" smtClean="0"/>
              <a:pPr>
                <a:defRPr/>
              </a:pPr>
              <a:t>37</a:t>
            </a:fld>
            <a:endParaRPr lang="en-US"/>
          </a:p>
        </p:txBody>
      </p:sp>
    </p:spTree>
    <p:extLst>
      <p:ext uri="{BB962C8B-B14F-4D97-AF65-F5344CB8AC3E}">
        <p14:creationId xmlns:p14="http://schemas.microsoft.com/office/powerpoint/2010/main" val="501055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F2A2-21D9-9F29-55CF-B44411D63C5B}"/>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5BCDDBF2-3298-025E-EC46-40031155DFAD}"/>
              </a:ext>
            </a:extLst>
          </p:cNvPr>
          <p:cNvSpPr>
            <a:spLocks noGrp="1"/>
          </p:cNvSpPr>
          <p:nvPr>
            <p:ph idx="1"/>
          </p:nvPr>
        </p:nvSpPr>
        <p:spPr/>
        <p:txBody>
          <a:bodyPr>
            <a:normAutofit/>
          </a:bodyPr>
          <a:lstStyle/>
          <a:p>
            <a:pPr marL="0" indent="0">
              <a:buNone/>
            </a:pPr>
            <a:r>
              <a:rPr lang="en-US" sz="2600" i="0" dirty="0">
                <a:solidFill>
                  <a:srgbClr val="0D0D0D"/>
                </a:solidFill>
                <a:effectLst/>
              </a:rPr>
              <a:t>AI plays a significant role by enhancing various aspects of mineral analysis, diagnosis, and treatment monitoring. </a:t>
            </a:r>
          </a:p>
          <a:p>
            <a:r>
              <a:rPr lang="en-US" sz="2600" i="0" dirty="0">
                <a:solidFill>
                  <a:srgbClr val="0D0D0D"/>
                </a:solidFill>
                <a:effectLst/>
              </a:rPr>
              <a:t>Data Analysis</a:t>
            </a:r>
          </a:p>
          <a:p>
            <a:r>
              <a:rPr lang="en-US" sz="2600" i="0" dirty="0">
                <a:solidFill>
                  <a:srgbClr val="0D0D0D"/>
                </a:solidFill>
                <a:effectLst/>
              </a:rPr>
              <a:t>Diagnostic Support</a:t>
            </a:r>
            <a:endParaRPr lang="en-US" sz="2600" dirty="0">
              <a:solidFill>
                <a:srgbClr val="0D0D0D"/>
              </a:solidFill>
            </a:endParaRPr>
          </a:p>
          <a:p>
            <a:r>
              <a:rPr lang="en-US" sz="2600" i="0" dirty="0">
                <a:solidFill>
                  <a:srgbClr val="0D0D0D"/>
                </a:solidFill>
                <a:effectLst/>
              </a:rPr>
              <a:t>Predictive Modeling</a:t>
            </a:r>
          </a:p>
          <a:p>
            <a:r>
              <a:rPr lang="en-US" sz="2600" i="0" dirty="0">
                <a:solidFill>
                  <a:srgbClr val="0D0D0D"/>
                </a:solidFill>
                <a:effectLst/>
              </a:rPr>
              <a:t>Drug Development</a:t>
            </a:r>
            <a:endParaRPr lang="en-US" sz="2600" dirty="0">
              <a:solidFill>
                <a:srgbClr val="0D0D0D"/>
              </a:solidFill>
            </a:endParaRPr>
          </a:p>
          <a:p>
            <a:r>
              <a:rPr lang="en-US" sz="2600" i="0" dirty="0">
                <a:solidFill>
                  <a:srgbClr val="0D0D0D"/>
                </a:solidFill>
                <a:effectLst/>
              </a:rPr>
              <a:t>Personalized Medicine</a:t>
            </a:r>
          </a:p>
          <a:p>
            <a:r>
              <a:rPr lang="en-US" sz="2600" i="0" dirty="0">
                <a:solidFill>
                  <a:srgbClr val="0D0D0D"/>
                </a:solidFill>
                <a:effectLst/>
              </a:rPr>
              <a:t>Real-time Monitoring</a:t>
            </a:r>
          </a:p>
          <a:p>
            <a:r>
              <a:rPr lang="en-US" sz="2600" i="0" dirty="0">
                <a:solidFill>
                  <a:srgbClr val="0D0D0D"/>
                </a:solidFill>
                <a:effectLst/>
              </a:rPr>
              <a:t>Quality Control</a:t>
            </a:r>
            <a:endParaRPr lang="en-US" sz="2600" dirty="0">
              <a:solidFill>
                <a:srgbClr val="0D0D0D"/>
              </a:solidFill>
            </a:endParaRPr>
          </a:p>
          <a:p>
            <a:endParaRPr lang="en-US" dirty="0"/>
          </a:p>
        </p:txBody>
      </p:sp>
      <p:sp>
        <p:nvSpPr>
          <p:cNvPr id="5" name="Slide Number Placeholder 4">
            <a:extLst>
              <a:ext uri="{FF2B5EF4-FFF2-40B4-BE49-F238E27FC236}">
                <a16:creationId xmlns:a16="http://schemas.microsoft.com/office/drawing/2014/main" id="{ED863A77-1E8C-5FDA-C687-780D6F91038D}"/>
              </a:ext>
            </a:extLst>
          </p:cNvPr>
          <p:cNvSpPr>
            <a:spLocks noGrp="1"/>
          </p:cNvSpPr>
          <p:nvPr>
            <p:ph type="sldNum" sz="quarter" idx="12"/>
          </p:nvPr>
        </p:nvSpPr>
        <p:spPr/>
        <p:txBody>
          <a:bodyPr/>
          <a:lstStyle/>
          <a:p>
            <a:pPr>
              <a:defRPr/>
            </a:pPr>
            <a:fld id="{BDA394D7-9785-4BE5-AFD5-4F918A689025}" type="slidenum">
              <a:rPr lang="en-US" smtClean="0"/>
              <a:pPr>
                <a:defRPr/>
              </a:pPr>
              <a:t>38</a:t>
            </a:fld>
            <a:endParaRPr lang="en-US"/>
          </a:p>
        </p:txBody>
      </p:sp>
    </p:spTree>
    <p:extLst>
      <p:ext uri="{BB962C8B-B14F-4D97-AF65-F5344CB8AC3E}">
        <p14:creationId xmlns:p14="http://schemas.microsoft.com/office/powerpoint/2010/main" val="359978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E381-D63A-848F-7E6B-F233CEA9F5CB}"/>
              </a:ext>
            </a:extLst>
          </p:cNvPr>
          <p:cNvSpPr>
            <a:spLocks noGrp="1"/>
          </p:cNvSpPr>
          <p:nvPr>
            <p:ph type="title"/>
          </p:nvPr>
        </p:nvSpPr>
        <p:spPr/>
        <p:txBody>
          <a:bodyPr>
            <a:normAutofit/>
          </a:bodyPr>
          <a:lstStyle/>
          <a:p>
            <a:r>
              <a:rPr lang="en-US" sz="4000" dirty="0">
                <a:solidFill>
                  <a:schemeClr val="accent4"/>
                </a:solidFill>
              </a:rPr>
              <a:t>Bioethics</a:t>
            </a:r>
            <a:endParaRPr lang="en-US" sz="4000" dirty="0"/>
          </a:p>
        </p:txBody>
      </p:sp>
      <p:sp>
        <p:nvSpPr>
          <p:cNvPr id="3" name="Content Placeholder 2">
            <a:extLst>
              <a:ext uri="{FF2B5EF4-FFF2-40B4-BE49-F238E27FC236}">
                <a16:creationId xmlns:a16="http://schemas.microsoft.com/office/drawing/2014/main" id="{113F673C-4AB4-8F10-6ED2-19929C8374B4}"/>
              </a:ext>
            </a:extLst>
          </p:cNvPr>
          <p:cNvSpPr>
            <a:spLocks noGrp="1"/>
          </p:cNvSpPr>
          <p:nvPr>
            <p:ph idx="1"/>
          </p:nvPr>
        </p:nvSpPr>
        <p:spPr/>
        <p:txBody>
          <a:bodyPr/>
          <a:lstStyle/>
          <a:p>
            <a:r>
              <a:rPr lang="en-US" sz="2400" dirty="0"/>
              <a:t>Health Impacts</a:t>
            </a:r>
          </a:p>
          <a:p>
            <a:r>
              <a:rPr lang="en-US" sz="2400" dirty="0"/>
              <a:t>Environmental Impact</a:t>
            </a:r>
          </a:p>
          <a:p>
            <a:r>
              <a:rPr lang="en-US" sz="2400" dirty="0"/>
              <a:t>Labor Rights</a:t>
            </a:r>
          </a:p>
          <a:p>
            <a:r>
              <a:rPr lang="en-US" sz="2400" dirty="0"/>
              <a:t>Resource Distribution</a:t>
            </a:r>
          </a:p>
          <a:p>
            <a:r>
              <a:rPr lang="en-US" sz="2400" dirty="0"/>
              <a:t>Climate Change</a:t>
            </a:r>
          </a:p>
          <a:p>
            <a:endParaRPr lang="en-US" dirty="0"/>
          </a:p>
        </p:txBody>
      </p:sp>
      <p:sp>
        <p:nvSpPr>
          <p:cNvPr id="5" name="Slide Number Placeholder 4">
            <a:extLst>
              <a:ext uri="{FF2B5EF4-FFF2-40B4-BE49-F238E27FC236}">
                <a16:creationId xmlns:a16="http://schemas.microsoft.com/office/drawing/2014/main" id="{EAE31B42-3132-5FA4-F7CB-28DAC8B7678F}"/>
              </a:ext>
            </a:extLst>
          </p:cNvPr>
          <p:cNvSpPr>
            <a:spLocks noGrp="1"/>
          </p:cNvSpPr>
          <p:nvPr>
            <p:ph type="sldNum" sz="quarter" idx="12"/>
          </p:nvPr>
        </p:nvSpPr>
        <p:spPr/>
        <p:txBody>
          <a:bodyPr/>
          <a:lstStyle/>
          <a:p>
            <a:pPr>
              <a:defRPr/>
            </a:pPr>
            <a:fld id="{BDA394D7-9785-4BE5-AFD5-4F918A689025}" type="slidenum">
              <a:rPr lang="en-US" smtClean="0"/>
              <a:pPr>
                <a:defRPr/>
              </a:pPr>
              <a:t>39</a:t>
            </a:fld>
            <a:endParaRPr lang="en-US"/>
          </a:p>
        </p:txBody>
      </p:sp>
    </p:spTree>
    <p:extLst>
      <p:ext uri="{BB962C8B-B14F-4D97-AF65-F5344CB8AC3E}">
        <p14:creationId xmlns:p14="http://schemas.microsoft.com/office/powerpoint/2010/main" val="284270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2EB7-0C62-FF8B-5B61-151BBED603C0}"/>
              </a:ext>
            </a:extLst>
          </p:cNvPr>
          <p:cNvSpPr>
            <a:spLocks noGrp="1"/>
          </p:cNvSpPr>
          <p:nvPr>
            <p:ph type="title"/>
          </p:nvPr>
        </p:nvSpPr>
        <p:spPr/>
        <p:txBody>
          <a:bodyPr>
            <a:normAutofit/>
          </a:bodyPr>
          <a:lstStyle/>
          <a:p>
            <a:r>
              <a:rPr lang="en-US" sz="4000" dirty="0">
                <a:solidFill>
                  <a:schemeClr val="accent4"/>
                </a:solidFill>
              </a:rPr>
              <a:t>Sequence of LGIS</a:t>
            </a:r>
          </a:p>
        </p:txBody>
      </p:sp>
      <p:sp>
        <p:nvSpPr>
          <p:cNvPr id="3" name="Content Placeholder 2">
            <a:extLst>
              <a:ext uri="{FF2B5EF4-FFF2-40B4-BE49-F238E27FC236}">
                <a16:creationId xmlns:a16="http://schemas.microsoft.com/office/drawing/2014/main" id="{917FDC9B-9EB4-7DD8-6FC1-658DE56DC4CD}"/>
              </a:ext>
            </a:extLst>
          </p:cNvPr>
          <p:cNvSpPr>
            <a:spLocks noGrp="1"/>
          </p:cNvSpPr>
          <p:nvPr>
            <p:ph idx="1"/>
          </p:nvPr>
        </p:nvSpPr>
        <p:spPr/>
        <p:txBody>
          <a:bodyPr>
            <a:normAutofit/>
          </a:bodyPr>
          <a:lstStyle/>
          <a:p>
            <a:r>
              <a:rPr lang="en-GB" sz="2400" dirty="0"/>
              <a:t>Learning Objectives </a:t>
            </a:r>
          </a:p>
          <a:p>
            <a:r>
              <a:rPr lang="en-GB" sz="2400" dirty="0"/>
              <a:t>Horizontal Integration </a:t>
            </a:r>
          </a:p>
          <a:p>
            <a:r>
              <a:rPr lang="en-GB" sz="2400" dirty="0"/>
              <a:t>Core Concept </a:t>
            </a:r>
          </a:p>
          <a:p>
            <a:r>
              <a:rPr lang="en-GB" sz="2400" dirty="0"/>
              <a:t>Vertical Integration </a:t>
            </a:r>
          </a:p>
          <a:p>
            <a:r>
              <a:rPr lang="en-GB" sz="2400" dirty="0"/>
              <a:t>Spiral Integration </a:t>
            </a:r>
          </a:p>
          <a:p>
            <a:r>
              <a:rPr lang="en-GB" sz="2400" dirty="0"/>
              <a:t>Learning Resources </a:t>
            </a:r>
            <a:endParaRPr lang="en-US" sz="2400" dirty="0"/>
          </a:p>
        </p:txBody>
      </p:sp>
      <p:sp>
        <p:nvSpPr>
          <p:cNvPr id="5" name="Slide Number Placeholder 4">
            <a:extLst>
              <a:ext uri="{FF2B5EF4-FFF2-40B4-BE49-F238E27FC236}">
                <a16:creationId xmlns:a16="http://schemas.microsoft.com/office/drawing/2014/main" id="{303C9E60-F25B-4513-0D0B-2A653185F0D4}"/>
              </a:ext>
            </a:extLst>
          </p:cNvPr>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229890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10600" cy="762000"/>
          </a:xfrm>
        </p:spPr>
        <p:txBody>
          <a:bodyPr>
            <a:normAutofit/>
          </a:bodyPr>
          <a:lstStyle/>
          <a:p>
            <a:r>
              <a:rPr lang="en-US" sz="4000" b="1" dirty="0">
                <a:solidFill>
                  <a:schemeClr val="tx1">
                    <a:lumMod val="50000"/>
                    <a:lumOff val="50000"/>
                  </a:schemeClr>
                </a:solidFill>
                <a:latin typeface="Calibri" panose="020F0502020204030204" charset="0"/>
              </a:rPr>
              <a:t>      </a:t>
            </a:r>
            <a:r>
              <a:rPr lang="en-US" sz="4000" b="1" dirty="0">
                <a:solidFill>
                  <a:schemeClr val="accent4"/>
                </a:solidFill>
                <a:latin typeface="Calibri" panose="020F0502020204030204" charset="0"/>
              </a:rPr>
              <a:t>How To Access Digital Library</a:t>
            </a:r>
            <a:endParaRPr lang="en-US" sz="4000" dirty="0">
              <a:solidFill>
                <a:schemeClr val="accent4"/>
              </a:solidFill>
            </a:endParaRP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514350" indent="-514350">
              <a:buFont typeface="+mj-lt"/>
              <a:buAutoNum type="arabicPeriod"/>
            </a:pPr>
            <a:r>
              <a:rPr lang="en-US" sz="3100" b="1" dirty="0">
                <a:solidFill>
                  <a:srgbClr val="202124"/>
                </a:solidFill>
              </a:rPr>
              <a:t>Steps to Access HEC Digital Library</a:t>
            </a:r>
          </a:p>
          <a:p>
            <a:pPr marL="514350" indent="-514350">
              <a:buFont typeface="+mj-lt"/>
              <a:buAutoNum type="arabicPeriod"/>
            </a:pPr>
            <a:r>
              <a:rPr lang="en-US" sz="3100" dirty="0">
                <a:solidFill>
                  <a:srgbClr val="202124"/>
                </a:solidFill>
              </a:rPr>
              <a:t>Go to the website of HEC National Digital Library.</a:t>
            </a:r>
          </a:p>
          <a:p>
            <a:pPr marL="514350" indent="-514350">
              <a:buFont typeface="+mj-lt"/>
              <a:buAutoNum type="arabicPeriod"/>
            </a:pPr>
            <a:r>
              <a:rPr lang="en-US" sz="3100" dirty="0">
                <a:solidFill>
                  <a:srgbClr val="202124"/>
                </a:solidFill>
              </a:rPr>
              <a:t>On Home Page, click on the INSTITUTES.</a:t>
            </a:r>
          </a:p>
          <a:p>
            <a:pPr marL="514350" indent="-514350">
              <a:buFont typeface="+mj-lt"/>
              <a:buAutoNum type="arabicPeriod"/>
            </a:pPr>
            <a:r>
              <a:rPr lang="en-US" sz="31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rabicPeriod"/>
            </a:pPr>
            <a:r>
              <a:rPr lang="en-US" sz="3100" dirty="0">
                <a:solidFill>
                  <a:srgbClr val="202124"/>
                </a:solidFill>
              </a:rPr>
              <a:t>Select your desired Institute.</a:t>
            </a:r>
          </a:p>
          <a:p>
            <a:pPr marL="514350" indent="-514350">
              <a:buFont typeface="+mj-lt"/>
              <a:buAutoNum type="arabicPeriod"/>
            </a:pPr>
            <a:r>
              <a:rPr lang="en-US" sz="3100" dirty="0">
                <a:solidFill>
                  <a:srgbClr val="000000"/>
                </a:solidFill>
              </a:rPr>
              <a:t>A page will appear showing the resources of the institution</a:t>
            </a:r>
          </a:p>
          <a:p>
            <a:pPr marL="514350" indent="-514350">
              <a:buFont typeface="+mj-lt"/>
              <a:buAutoNum type="arabicPeriod"/>
            </a:pPr>
            <a:r>
              <a:rPr lang="en-US" sz="3100" dirty="0">
                <a:solidFill>
                  <a:srgbClr val="000000"/>
                </a:solidFill>
              </a:rPr>
              <a:t> Journals and Researches will appear</a:t>
            </a:r>
          </a:p>
          <a:p>
            <a:pPr marL="514350" indent="-514350">
              <a:buFont typeface="+mj-lt"/>
              <a:buAutoNum type="arabicPeriod"/>
            </a:pPr>
            <a:r>
              <a:rPr lang="en-US" sz="3100" dirty="0">
                <a:solidFill>
                  <a:srgbClr val="000000"/>
                </a:solidFill>
              </a:rPr>
              <a:t>You can find a Journal by clicking on JOURNALS AND DATABASE and enter a keyword to search for your desired journal.</a:t>
            </a:r>
            <a:endParaRPr lang="en-US" sz="3100" dirty="0"/>
          </a:p>
          <a:p>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9FCB-1E03-0481-41B7-F71A00BBE8AB}"/>
              </a:ext>
            </a:extLst>
          </p:cNvPr>
          <p:cNvSpPr>
            <a:spLocks noGrp="1"/>
          </p:cNvSpPr>
          <p:nvPr>
            <p:ph type="title"/>
          </p:nvPr>
        </p:nvSpPr>
        <p:spPr/>
        <p:txBody>
          <a:bodyPr>
            <a:normAutofit/>
          </a:bodyPr>
          <a:lstStyle/>
          <a:p>
            <a:r>
              <a:rPr lang="en-US" sz="4000" dirty="0">
                <a:solidFill>
                  <a:srgbClr val="7030A0"/>
                </a:solidFill>
              </a:rPr>
              <a:t>References</a:t>
            </a:r>
          </a:p>
        </p:txBody>
      </p:sp>
      <p:sp>
        <p:nvSpPr>
          <p:cNvPr id="5" name="Slide Number Placeholder 4">
            <a:extLst>
              <a:ext uri="{FF2B5EF4-FFF2-40B4-BE49-F238E27FC236}">
                <a16:creationId xmlns:a16="http://schemas.microsoft.com/office/drawing/2014/main" id="{CD839AF1-262B-C2A3-DED1-A7F513864EFD}"/>
              </a:ext>
            </a:extLst>
          </p:cNvPr>
          <p:cNvSpPr>
            <a:spLocks noGrp="1"/>
          </p:cNvSpPr>
          <p:nvPr>
            <p:ph type="sldNum" sz="quarter" idx="12"/>
          </p:nvPr>
        </p:nvSpPr>
        <p:spPr/>
        <p:txBody>
          <a:bodyPr/>
          <a:lstStyle/>
          <a:p>
            <a:pPr>
              <a:defRPr/>
            </a:pPr>
            <a:fld id="{BDA394D7-9785-4BE5-AFD5-4F918A689025}" type="slidenum">
              <a:rPr lang="en-US" smtClean="0"/>
              <a:pPr>
                <a:defRPr/>
              </a:pPr>
              <a:t>41</a:t>
            </a:fld>
            <a:endParaRPr lang="en-US"/>
          </a:p>
        </p:txBody>
      </p:sp>
      <p:sp>
        <p:nvSpPr>
          <p:cNvPr id="9" name="Content Placeholder 8">
            <a:extLst>
              <a:ext uri="{FF2B5EF4-FFF2-40B4-BE49-F238E27FC236}">
                <a16:creationId xmlns:a16="http://schemas.microsoft.com/office/drawing/2014/main" id="{2496AD75-5482-7086-25D3-DB62BEEA4CE8}"/>
              </a:ext>
            </a:extLst>
          </p:cNvPr>
          <p:cNvSpPr>
            <a:spLocks noGrp="1"/>
          </p:cNvSpPr>
          <p:nvPr>
            <p:ph idx="1"/>
          </p:nvPr>
        </p:nvSpPr>
        <p:spPr/>
        <p:txBody>
          <a:bodyPr>
            <a:normAutofit/>
          </a:bodyPr>
          <a:lstStyle/>
          <a:p>
            <a:r>
              <a:rPr lang="en-US" sz="2400" dirty="0"/>
              <a:t>Lippincott Illustrated Reviews: Biochemistry Chapter#29, page # 449.</a:t>
            </a:r>
          </a:p>
          <a:p>
            <a:r>
              <a:rPr lang="en-US" sz="2400" dirty="0"/>
              <a:t>Google Images.</a:t>
            </a:r>
          </a:p>
        </p:txBody>
      </p:sp>
    </p:spTree>
    <p:extLst>
      <p:ext uri="{BB962C8B-B14F-4D97-AF65-F5344CB8AC3E}">
        <p14:creationId xmlns:p14="http://schemas.microsoft.com/office/powerpoint/2010/main" val="1557746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rgbClr val="7030A0"/>
                </a:solidFill>
              </a:rPr>
              <a:t>Assessment</a:t>
            </a:r>
          </a:p>
        </p:txBody>
      </p:sp>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Assessment</a:t>
            </a:r>
          </a:p>
        </p:txBody>
      </p:sp>
      <p:sp>
        <p:nvSpPr>
          <p:cNvPr id="3" name="Content Placeholder 2"/>
          <p:cNvSpPr>
            <a:spLocks noGrp="1"/>
          </p:cNvSpPr>
          <p:nvPr>
            <p:ph idx="1"/>
          </p:nvPr>
        </p:nvSpPr>
        <p:spPr/>
        <p:txBody>
          <a:bodyPr/>
          <a:lstStyle/>
          <a:p>
            <a:pPr marL="0" indent="0">
              <a:buNone/>
            </a:pPr>
            <a:r>
              <a:rPr lang="en-US" sz="2400" dirty="0"/>
              <a:t>1.</a:t>
            </a:r>
            <a:r>
              <a:rPr lang="en-US" dirty="0"/>
              <a:t> </a:t>
            </a:r>
            <a:r>
              <a:rPr lang="en-US" sz="2400" dirty="0"/>
              <a:t>Oxide minerals are composed primarily of: </a:t>
            </a:r>
          </a:p>
          <a:p>
            <a:pPr marL="0" indent="0">
              <a:buNone/>
            </a:pPr>
            <a:endParaRPr lang="en-US" sz="2400" dirty="0"/>
          </a:p>
          <a:p>
            <a:pPr marL="0" indent="0">
              <a:lnSpc>
                <a:spcPct val="150000"/>
              </a:lnSpc>
              <a:buNone/>
            </a:pPr>
            <a:r>
              <a:rPr lang="en-US" sz="2400" dirty="0"/>
              <a:t>a. Oxygen and sulfur </a:t>
            </a:r>
          </a:p>
          <a:p>
            <a:pPr marL="0" indent="0">
              <a:lnSpc>
                <a:spcPct val="150000"/>
              </a:lnSpc>
              <a:buNone/>
            </a:pPr>
            <a:r>
              <a:rPr lang="en-US" sz="2400" dirty="0"/>
              <a:t>b. Oxygen and carbon </a:t>
            </a:r>
          </a:p>
          <a:p>
            <a:pPr marL="0" indent="0">
              <a:lnSpc>
                <a:spcPct val="150000"/>
              </a:lnSpc>
              <a:buNone/>
            </a:pPr>
            <a:r>
              <a:rPr lang="en-US" sz="2400" dirty="0"/>
              <a:t>c. Oxygen and silicon </a:t>
            </a:r>
          </a:p>
          <a:p>
            <a:pPr marL="0" indent="0">
              <a:lnSpc>
                <a:spcPct val="150000"/>
              </a:lnSpc>
              <a:buNone/>
            </a:pPr>
            <a:r>
              <a:rPr lang="en-US" sz="2400" dirty="0"/>
              <a:t>d. Oxygen and metal ions </a:t>
            </a:r>
          </a:p>
          <a:p>
            <a:pPr marL="0" indent="0">
              <a:lnSpc>
                <a:spcPct val="150000"/>
              </a:lnSpc>
              <a:buNone/>
            </a:pPr>
            <a:r>
              <a:rPr lang="en-US" sz="2400" dirty="0"/>
              <a:t>e. Oxygen and Nitrogen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solidFill>
                  <a:schemeClr val="accent4"/>
                </a:solidFill>
              </a:rPr>
              <a:t>	Assessment</a:t>
            </a:r>
          </a:p>
        </p:txBody>
      </p:sp>
      <p:sp>
        <p:nvSpPr>
          <p:cNvPr id="3" name="Content Placeholder 2"/>
          <p:cNvSpPr>
            <a:spLocks noGrp="1"/>
          </p:cNvSpPr>
          <p:nvPr>
            <p:ph idx="1"/>
          </p:nvPr>
        </p:nvSpPr>
        <p:spPr/>
        <p:txBody>
          <a:bodyPr>
            <a:noAutofit/>
          </a:bodyPr>
          <a:lstStyle/>
          <a:p>
            <a:endParaRPr lang="en-US" sz="2400" dirty="0"/>
          </a:p>
          <a:p>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44</a:t>
            </a:fld>
            <a:endParaRPr lang="en-US" dirty="0"/>
          </a:p>
        </p:txBody>
      </p:sp>
      <p:sp>
        <p:nvSpPr>
          <p:cNvPr id="7" name="TextBox 6">
            <a:extLst>
              <a:ext uri="{FF2B5EF4-FFF2-40B4-BE49-F238E27FC236}">
                <a16:creationId xmlns:a16="http://schemas.microsoft.com/office/drawing/2014/main" id="{4A91AF6A-CED0-12A9-9DFE-BDCA4E06F245}"/>
              </a:ext>
            </a:extLst>
          </p:cNvPr>
          <p:cNvSpPr txBox="1"/>
          <p:nvPr/>
        </p:nvSpPr>
        <p:spPr>
          <a:xfrm>
            <a:off x="228600" y="1341436"/>
            <a:ext cx="8534400" cy="3543727"/>
          </a:xfrm>
          <a:prstGeom prst="rect">
            <a:avLst/>
          </a:prstGeom>
          <a:noFill/>
        </p:spPr>
        <p:txBody>
          <a:bodyPr wrap="square">
            <a:spAutoFit/>
          </a:bodyPr>
          <a:lstStyle/>
          <a:p>
            <a:r>
              <a:rPr lang="en-US" sz="2400" dirty="0"/>
              <a:t>2.Blood Calcium</a:t>
            </a:r>
          </a:p>
          <a:p>
            <a:endParaRPr lang="en-US" sz="2400" dirty="0"/>
          </a:p>
          <a:p>
            <a:pPr marL="0" indent="0">
              <a:lnSpc>
                <a:spcPct val="150000"/>
              </a:lnSpc>
              <a:buNone/>
            </a:pPr>
            <a:r>
              <a:rPr lang="en-US" sz="2400" dirty="0"/>
              <a:t>a)Consist entirely of diffusible calcium ions</a:t>
            </a:r>
          </a:p>
          <a:p>
            <a:pPr marL="0" indent="0">
              <a:lnSpc>
                <a:spcPct val="150000"/>
              </a:lnSpc>
              <a:buNone/>
            </a:pPr>
            <a:r>
              <a:rPr lang="en-US" sz="2400" dirty="0"/>
              <a:t>b)Is involved in neuromuscular activity</a:t>
            </a:r>
          </a:p>
          <a:p>
            <a:pPr marL="0" indent="0">
              <a:lnSpc>
                <a:spcPct val="150000"/>
              </a:lnSpc>
              <a:buNone/>
            </a:pPr>
            <a:r>
              <a:rPr lang="en-US" sz="2400" dirty="0"/>
              <a:t>c)Adult RDA of calcium 200mg/day</a:t>
            </a:r>
          </a:p>
          <a:p>
            <a:pPr marL="0" indent="0">
              <a:lnSpc>
                <a:spcPct val="150000"/>
              </a:lnSpc>
              <a:buNone/>
            </a:pPr>
            <a:r>
              <a:rPr lang="en-US" sz="2400" dirty="0"/>
              <a:t>d)Concentration is controlled by hormonal action</a:t>
            </a:r>
          </a:p>
          <a:p>
            <a:pPr marL="0" indent="0">
              <a:lnSpc>
                <a:spcPct val="150000"/>
              </a:lnSpc>
              <a:buNone/>
            </a:pPr>
            <a:r>
              <a:rPr lang="en-US" sz="2400" dirty="0"/>
              <a:t>e)Calcium doesn’t bind to calmodulin protein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Assessment</a:t>
            </a:r>
          </a:p>
        </p:txBody>
      </p:sp>
      <p:sp>
        <p:nvSpPr>
          <p:cNvPr id="3" name="Content Placeholder 2"/>
          <p:cNvSpPr>
            <a:spLocks noGrp="1"/>
          </p:cNvSpPr>
          <p:nvPr>
            <p:ph idx="1"/>
          </p:nvPr>
        </p:nvSpPr>
        <p:spPr>
          <a:xfrm>
            <a:off x="457200" y="1295400"/>
            <a:ext cx="8229600" cy="4625037"/>
          </a:xfrm>
        </p:spPr>
        <p:txBody>
          <a:bodyPr/>
          <a:lstStyle/>
          <a:p>
            <a:pPr marL="0" indent="0">
              <a:buNone/>
            </a:pPr>
            <a:r>
              <a:rPr lang="en-US" sz="2400" dirty="0"/>
              <a:t>3.</a:t>
            </a:r>
            <a:r>
              <a:rPr lang="en-US" dirty="0"/>
              <a:t> </a:t>
            </a:r>
            <a:r>
              <a:rPr lang="en-US" sz="2400" b="0" i="0" dirty="0">
                <a:solidFill>
                  <a:srgbClr val="0D0D0D"/>
                </a:solidFill>
                <a:effectLst/>
              </a:rPr>
              <a:t>A deficiency of copper affects the formation of normal collagen by reducing the activity of which of the following enzyme? </a:t>
            </a:r>
          </a:p>
          <a:p>
            <a:pPr marL="0" indent="0">
              <a:buNone/>
            </a:pPr>
            <a:endParaRPr lang="en-US" sz="2400" b="0" i="0" dirty="0">
              <a:solidFill>
                <a:srgbClr val="0D0D0D"/>
              </a:solidFill>
              <a:effectLst/>
            </a:endParaRPr>
          </a:p>
          <a:p>
            <a:pPr marL="0" indent="0">
              <a:buNone/>
            </a:pPr>
            <a:r>
              <a:rPr lang="en-US" sz="2400" dirty="0"/>
              <a:t>a. Prolyl hydroxylase </a:t>
            </a:r>
          </a:p>
          <a:p>
            <a:pPr marL="0" indent="0">
              <a:buNone/>
            </a:pPr>
            <a:r>
              <a:rPr lang="en-US" sz="2400" dirty="0"/>
              <a:t>b. </a:t>
            </a:r>
            <a:r>
              <a:rPr lang="en-US" sz="2400" dirty="0" err="1"/>
              <a:t>Lysyl</a:t>
            </a:r>
            <a:r>
              <a:rPr lang="en-US" sz="2400" dirty="0"/>
              <a:t> oxidase</a:t>
            </a:r>
          </a:p>
          <a:p>
            <a:pPr marL="0" indent="0">
              <a:buNone/>
            </a:pPr>
            <a:r>
              <a:rPr lang="en-US" sz="2400" dirty="0"/>
              <a:t>c. </a:t>
            </a:r>
            <a:r>
              <a:rPr lang="en-US" sz="2400" dirty="0" err="1"/>
              <a:t>Lysyl</a:t>
            </a:r>
            <a:r>
              <a:rPr lang="en-US" sz="2400" dirty="0"/>
              <a:t> hydroxylase </a:t>
            </a:r>
          </a:p>
          <a:p>
            <a:pPr marL="0" indent="0">
              <a:buNone/>
            </a:pPr>
            <a:r>
              <a:rPr lang="en-US" sz="2400" dirty="0"/>
              <a:t>d. Glucosyl transferase </a:t>
            </a:r>
          </a:p>
          <a:p>
            <a:pPr marL="0" indent="0">
              <a:buNone/>
            </a:pPr>
            <a:r>
              <a:rPr lang="en-US" sz="2400" dirty="0"/>
              <a:t>e. Galactosyl transferase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2445-9279-EF13-6E61-29EC641148E7}"/>
              </a:ext>
            </a:extLst>
          </p:cNvPr>
          <p:cNvSpPr>
            <a:spLocks noGrp="1"/>
          </p:cNvSpPr>
          <p:nvPr>
            <p:ph type="title"/>
          </p:nvPr>
        </p:nvSpPr>
        <p:spPr/>
        <p:txBody>
          <a:bodyPr/>
          <a:lstStyle/>
          <a:p>
            <a:r>
              <a:rPr lang="en-US" sz="4400" dirty="0">
                <a:solidFill>
                  <a:schemeClr val="accent4"/>
                </a:solidFill>
              </a:rPr>
              <a:t>Assessment</a:t>
            </a:r>
            <a:endParaRPr lang="en-US" dirty="0"/>
          </a:p>
        </p:txBody>
      </p:sp>
      <p:sp>
        <p:nvSpPr>
          <p:cNvPr id="3" name="Content Placeholder 2">
            <a:extLst>
              <a:ext uri="{FF2B5EF4-FFF2-40B4-BE49-F238E27FC236}">
                <a16:creationId xmlns:a16="http://schemas.microsoft.com/office/drawing/2014/main" id="{EE3B0A21-8D76-FFB1-B635-0DE708E704FA}"/>
              </a:ext>
            </a:extLst>
          </p:cNvPr>
          <p:cNvSpPr>
            <a:spLocks noGrp="1"/>
          </p:cNvSpPr>
          <p:nvPr>
            <p:ph idx="1"/>
          </p:nvPr>
        </p:nvSpPr>
        <p:spPr/>
        <p:txBody>
          <a:bodyPr>
            <a:normAutofit lnSpcReduction="10000"/>
          </a:bodyPr>
          <a:lstStyle/>
          <a:p>
            <a:pPr marL="0" indent="0">
              <a:buNone/>
            </a:pPr>
            <a:r>
              <a:rPr lang="en-US" sz="2400" b="0" i="0" dirty="0">
                <a:solidFill>
                  <a:srgbClr val="0D0D0D"/>
                </a:solidFill>
                <a:effectLst/>
              </a:rPr>
              <a:t>4</a:t>
            </a:r>
            <a:r>
              <a:rPr lang="en-US" sz="2600" b="0" i="0" dirty="0">
                <a:solidFill>
                  <a:srgbClr val="0D0D0D"/>
                </a:solidFill>
                <a:effectLst/>
              </a:rPr>
              <a:t>. All the following statements regarding calcium are correct except: </a:t>
            </a:r>
          </a:p>
          <a:p>
            <a:pPr marL="0" indent="0">
              <a:buNone/>
            </a:pPr>
            <a:endParaRPr lang="en-US" sz="2600" b="0" i="0" dirty="0">
              <a:solidFill>
                <a:srgbClr val="0D0D0D"/>
              </a:solidFill>
              <a:effectLst/>
            </a:endParaRPr>
          </a:p>
          <a:p>
            <a:pPr marL="0" indent="0">
              <a:buNone/>
            </a:pPr>
            <a:r>
              <a:rPr lang="en-US" sz="2600" dirty="0"/>
              <a:t>a. It diffuses as a divalent cation </a:t>
            </a:r>
          </a:p>
          <a:p>
            <a:pPr marL="0" indent="0">
              <a:buNone/>
            </a:pPr>
            <a:r>
              <a:rPr lang="en-US" sz="2600" dirty="0"/>
              <a:t>b. It freely diffuses across the endoplasmic reticulum of muscle cells </a:t>
            </a:r>
          </a:p>
          <a:p>
            <a:pPr marL="0" indent="0">
              <a:buNone/>
            </a:pPr>
            <a:r>
              <a:rPr lang="en-US" sz="2600" dirty="0"/>
              <a:t>c. It can exist in the blood as ionic form and also protein bound </a:t>
            </a:r>
          </a:p>
          <a:p>
            <a:pPr marL="0" indent="0">
              <a:buNone/>
            </a:pPr>
            <a:r>
              <a:rPr lang="en-US" sz="2600" dirty="0"/>
              <a:t>d. It is found in high concentration in bones </a:t>
            </a:r>
          </a:p>
          <a:p>
            <a:pPr marL="0" indent="0">
              <a:buNone/>
            </a:pPr>
            <a:r>
              <a:rPr lang="en-US" sz="2600" dirty="0"/>
              <a:t>e. Required as a cofactor in some of reactions</a:t>
            </a:r>
          </a:p>
          <a:p>
            <a:pPr marL="0" indent="0">
              <a:buNone/>
            </a:pPr>
            <a:endParaRPr lang="en-US" dirty="0"/>
          </a:p>
        </p:txBody>
      </p:sp>
      <p:sp>
        <p:nvSpPr>
          <p:cNvPr id="5" name="Slide Number Placeholder 4">
            <a:extLst>
              <a:ext uri="{FF2B5EF4-FFF2-40B4-BE49-F238E27FC236}">
                <a16:creationId xmlns:a16="http://schemas.microsoft.com/office/drawing/2014/main" id="{3DC75D91-EDF3-7A10-B6FA-20B8EAF3E8BF}"/>
              </a:ext>
            </a:extLst>
          </p:cNvPr>
          <p:cNvSpPr>
            <a:spLocks noGrp="1"/>
          </p:cNvSpPr>
          <p:nvPr>
            <p:ph type="sldNum" sz="quarter" idx="12"/>
          </p:nvPr>
        </p:nvSpPr>
        <p:spPr/>
        <p:txBody>
          <a:bodyPr/>
          <a:lstStyle/>
          <a:p>
            <a:pPr>
              <a:defRPr/>
            </a:pPr>
            <a:fld id="{BDA394D7-9785-4BE5-AFD5-4F918A689025}" type="slidenum">
              <a:rPr lang="en-US" smtClean="0"/>
              <a:pPr>
                <a:defRPr/>
              </a:pPr>
              <a:t>46</a:t>
            </a:fld>
            <a:endParaRPr lang="en-US"/>
          </a:p>
        </p:txBody>
      </p:sp>
    </p:spTree>
    <p:extLst>
      <p:ext uri="{BB962C8B-B14F-4D97-AF65-F5344CB8AC3E}">
        <p14:creationId xmlns:p14="http://schemas.microsoft.com/office/powerpoint/2010/main" val="3518997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59D7-3824-AC53-CDB0-0477FAF77CBA}"/>
              </a:ext>
            </a:extLst>
          </p:cNvPr>
          <p:cNvSpPr>
            <a:spLocks noGrp="1"/>
          </p:cNvSpPr>
          <p:nvPr>
            <p:ph type="title"/>
          </p:nvPr>
        </p:nvSpPr>
        <p:spPr/>
        <p:txBody>
          <a:bodyPr/>
          <a:lstStyle/>
          <a:p>
            <a:r>
              <a:rPr lang="en-US" sz="4400" dirty="0">
                <a:solidFill>
                  <a:schemeClr val="accent4"/>
                </a:solidFill>
              </a:rPr>
              <a:t>Assessment</a:t>
            </a:r>
            <a:endParaRPr lang="en-US" dirty="0"/>
          </a:p>
        </p:txBody>
      </p:sp>
      <p:sp>
        <p:nvSpPr>
          <p:cNvPr id="3" name="Content Placeholder 2">
            <a:extLst>
              <a:ext uri="{FF2B5EF4-FFF2-40B4-BE49-F238E27FC236}">
                <a16:creationId xmlns:a16="http://schemas.microsoft.com/office/drawing/2014/main" id="{00B48290-07E9-BF78-87A1-77208DB2F143}"/>
              </a:ext>
            </a:extLst>
          </p:cNvPr>
          <p:cNvSpPr>
            <a:spLocks noGrp="1"/>
          </p:cNvSpPr>
          <p:nvPr>
            <p:ph idx="1"/>
          </p:nvPr>
        </p:nvSpPr>
        <p:spPr/>
        <p:txBody>
          <a:bodyPr/>
          <a:lstStyle/>
          <a:p>
            <a:pPr marL="0" indent="0">
              <a:buNone/>
            </a:pPr>
            <a:r>
              <a:rPr lang="en-US" sz="2400" b="0" i="0" dirty="0">
                <a:solidFill>
                  <a:srgbClr val="0D0D0D"/>
                </a:solidFill>
                <a:effectLst/>
              </a:rPr>
              <a:t>5. The normal route of calcium excretion is: </a:t>
            </a:r>
          </a:p>
          <a:p>
            <a:pPr marL="0" indent="0">
              <a:buNone/>
            </a:pPr>
            <a:endParaRPr lang="en-US" sz="2400" b="0" i="0" dirty="0">
              <a:solidFill>
                <a:srgbClr val="0D0D0D"/>
              </a:solidFill>
              <a:effectLst/>
            </a:endParaRPr>
          </a:p>
          <a:p>
            <a:pPr marL="0" indent="0">
              <a:buNone/>
            </a:pPr>
            <a:r>
              <a:rPr lang="en-US" sz="2400" dirty="0"/>
              <a:t>a. Kidney </a:t>
            </a:r>
          </a:p>
          <a:p>
            <a:pPr marL="0" indent="0">
              <a:buNone/>
            </a:pPr>
            <a:r>
              <a:rPr lang="en-US" sz="2400" dirty="0"/>
              <a:t>b. Kidney and liver </a:t>
            </a:r>
          </a:p>
          <a:p>
            <a:pPr marL="0" indent="0">
              <a:buNone/>
            </a:pPr>
            <a:r>
              <a:rPr lang="en-US" sz="2400" dirty="0"/>
              <a:t>c. Kidney and intestine </a:t>
            </a:r>
          </a:p>
          <a:p>
            <a:pPr marL="0" indent="0">
              <a:buNone/>
            </a:pPr>
            <a:r>
              <a:rPr lang="en-US" sz="2400" dirty="0"/>
              <a:t>d. Kidney, intestine and pancreas </a:t>
            </a:r>
          </a:p>
          <a:p>
            <a:pPr marL="0" indent="0">
              <a:buNone/>
            </a:pPr>
            <a:r>
              <a:rPr lang="en-US" sz="2400" dirty="0"/>
              <a:t>e. Pancreas, liver and kidney.</a:t>
            </a:r>
          </a:p>
          <a:p>
            <a:endParaRPr lang="en-US" dirty="0"/>
          </a:p>
        </p:txBody>
      </p:sp>
      <p:sp>
        <p:nvSpPr>
          <p:cNvPr id="5" name="Slide Number Placeholder 4">
            <a:extLst>
              <a:ext uri="{FF2B5EF4-FFF2-40B4-BE49-F238E27FC236}">
                <a16:creationId xmlns:a16="http://schemas.microsoft.com/office/drawing/2014/main" id="{14E111E8-4E62-6500-2AA7-5939A49A9DC3}"/>
              </a:ext>
            </a:extLst>
          </p:cNvPr>
          <p:cNvSpPr>
            <a:spLocks noGrp="1"/>
          </p:cNvSpPr>
          <p:nvPr>
            <p:ph type="sldNum" sz="quarter" idx="12"/>
          </p:nvPr>
        </p:nvSpPr>
        <p:spPr/>
        <p:txBody>
          <a:bodyPr/>
          <a:lstStyle/>
          <a:p>
            <a:pPr>
              <a:defRPr/>
            </a:pPr>
            <a:fld id="{BDA394D7-9785-4BE5-AFD5-4F918A689025}" type="slidenum">
              <a:rPr lang="en-US" smtClean="0"/>
              <a:pPr>
                <a:defRPr/>
              </a:pPr>
              <a:t>47</a:t>
            </a:fld>
            <a:endParaRPr lang="en-US"/>
          </a:p>
        </p:txBody>
      </p:sp>
    </p:spTree>
    <p:extLst>
      <p:ext uri="{BB962C8B-B14F-4D97-AF65-F5344CB8AC3E}">
        <p14:creationId xmlns:p14="http://schemas.microsoft.com/office/powerpoint/2010/main" val="689952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7F9E-AD8D-746C-1C5D-4E3452D9E786}"/>
              </a:ext>
            </a:extLst>
          </p:cNvPr>
          <p:cNvSpPr>
            <a:spLocks noGrp="1"/>
          </p:cNvSpPr>
          <p:nvPr>
            <p:ph type="title"/>
          </p:nvPr>
        </p:nvSpPr>
        <p:spPr/>
        <p:txBody>
          <a:bodyPr/>
          <a:lstStyle/>
          <a:p>
            <a:r>
              <a:rPr lang="en-US" sz="4400" dirty="0">
                <a:solidFill>
                  <a:schemeClr val="accent4"/>
                </a:solidFill>
              </a:rPr>
              <a:t>Key</a:t>
            </a:r>
            <a:endParaRPr lang="en-US" dirty="0"/>
          </a:p>
        </p:txBody>
      </p:sp>
      <p:sp>
        <p:nvSpPr>
          <p:cNvPr id="3" name="Content Placeholder 2">
            <a:extLst>
              <a:ext uri="{FF2B5EF4-FFF2-40B4-BE49-F238E27FC236}">
                <a16:creationId xmlns:a16="http://schemas.microsoft.com/office/drawing/2014/main" id="{5A4E03F8-D816-041D-5F8C-5A998BCAB468}"/>
              </a:ext>
            </a:extLst>
          </p:cNvPr>
          <p:cNvSpPr>
            <a:spLocks noGrp="1"/>
          </p:cNvSpPr>
          <p:nvPr>
            <p:ph idx="1"/>
          </p:nvPr>
        </p:nvSpPr>
        <p:spPr/>
        <p:txBody>
          <a:bodyPr/>
          <a:lstStyle/>
          <a:p>
            <a:pPr marL="514350" indent="-514350">
              <a:buAutoNum type="arabicParenR"/>
            </a:pPr>
            <a:r>
              <a:rPr lang="en-US" dirty="0"/>
              <a:t>D</a:t>
            </a:r>
          </a:p>
          <a:p>
            <a:pPr marL="514350" indent="-514350">
              <a:buAutoNum type="arabicParenR"/>
            </a:pPr>
            <a:r>
              <a:rPr lang="en-US" dirty="0"/>
              <a:t>D</a:t>
            </a:r>
          </a:p>
          <a:p>
            <a:pPr marL="514350" indent="-514350">
              <a:buAutoNum type="arabicParenR"/>
            </a:pPr>
            <a:r>
              <a:rPr lang="en-US" dirty="0"/>
              <a:t>B</a:t>
            </a:r>
          </a:p>
          <a:p>
            <a:pPr marL="514350" indent="-514350">
              <a:buAutoNum type="arabicParenR"/>
            </a:pPr>
            <a:r>
              <a:rPr lang="en-US" dirty="0"/>
              <a:t>B</a:t>
            </a:r>
          </a:p>
          <a:p>
            <a:pPr marL="514350" indent="-514350">
              <a:buAutoNum type="arabicParenR"/>
            </a:pPr>
            <a:r>
              <a:rPr lang="en-US" dirty="0"/>
              <a:t>C</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92ADC66-1827-0F92-BC03-3812B5848394}"/>
              </a:ext>
            </a:extLst>
          </p:cNvPr>
          <p:cNvSpPr>
            <a:spLocks noGrp="1"/>
          </p:cNvSpPr>
          <p:nvPr>
            <p:ph type="sldNum" sz="quarter" idx="12"/>
          </p:nvPr>
        </p:nvSpPr>
        <p:spPr/>
        <p:txBody>
          <a:bodyPr/>
          <a:lstStyle/>
          <a:p>
            <a:pPr>
              <a:defRPr/>
            </a:pPr>
            <a:fld id="{BDA394D7-9785-4BE5-AFD5-4F918A689025}" type="slidenum">
              <a:rPr lang="en-US" smtClean="0"/>
              <a:pPr>
                <a:defRPr/>
              </a:pPr>
              <a:t>48</a:t>
            </a:fld>
            <a:endParaRPr lang="en-US"/>
          </a:p>
        </p:txBody>
      </p:sp>
    </p:spTree>
    <p:extLst>
      <p:ext uri="{BB962C8B-B14F-4D97-AF65-F5344CB8AC3E}">
        <p14:creationId xmlns:p14="http://schemas.microsoft.com/office/powerpoint/2010/main" val="2862456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rPr>
              <a:t>Learning Objectives</a:t>
            </a:r>
            <a:endParaRPr lang="en-US" sz="2400" dirty="0"/>
          </a:p>
          <a:p>
            <a:pPr marL="0" indent="0">
              <a:buNone/>
            </a:pPr>
            <a:endParaRPr lang="en-US" sz="2200" dirty="0"/>
          </a:p>
          <a:p>
            <a:pPr marL="0" indent="0">
              <a:buNone/>
            </a:pPr>
            <a:r>
              <a:rPr lang="en-US" sz="2400" dirty="0"/>
              <a:t>At the end of the lecture, Students will be able to</a:t>
            </a:r>
          </a:p>
          <a:p>
            <a:r>
              <a:rPr lang="en-US" sz="2400" dirty="0"/>
              <a:t>Differentiate between Trace minerals and ultra trace minerals.</a:t>
            </a:r>
          </a:p>
          <a:p>
            <a:r>
              <a:rPr lang="en-US" sz="2400" dirty="0"/>
              <a:t>Describe the role of minerals in the body as a cofactor for various enzymes.</a:t>
            </a:r>
          </a:p>
          <a:p>
            <a:r>
              <a:rPr lang="en-US" sz="2400" dirty="0"/>
              <a:t>Describe their dietary sources, deficiency and toxicity.</a:t>
            </a:r>
          </a:p>
          <a:p>
            <a:r>
              <a:rPr lang="en-US" sz="2400" dirty="0"/>
              <a:t>Understand the examples of enzymes that require these minerals.</a:t>
            </a:r>
          </a:p>
          <a:p>
            <a:pPr marL="0" indent="0">
              <a:buNone/>
            </a:pPr>
            <a:endParaRPr lang="en-US" sz="2400" dirty="0"/>
          </a:p>
          <a:p>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2630088106"/>
              </p:ext>
            </p:extLst>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11" name="Slide Number Placeholder 10">
            <a:extLst>
              <a:ext uri="{FF2B5EF4-FFF2-40B4-BE49-F238E27FC236}">
                <a16:creationId xmlns:a16="http://schemas.microsoft.com/office/drawing/2014/main" id="{5F123201-96A8-46C2-3C02-6E892BD613E9}"/>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1091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8" name="Slide Number Placeholder 7">
            <a:extLst>
              <a:ext uri="{FF2B5EF4-FFF2-40B4-BE49-F238E27FC236}">
                <a16:creationId xmlns:a16="http://schemas.microsoft.com/office/drawing/2014/main" id="{EE115D31-0253-FE10-2171-B225477EDAEF}"/>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9709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609600"/>
            <a:ext cx="8763000" cy="914398"/>
          </a:xfrm>
        </p:spPr>
        <p:txBody>
          <a:bodyPr>
            <a:normAutofit fontScale="90000"/>
          </a:bodyPr>
          <a:lstStyle/>
          <a:p>
            <a:pPr algn="ctr">
              <a:defRPr/>
            </a:pPr>
            <a:br>
              <a:rPr lang="en-US" sz="3200" b="1" dirty="0">
                <a:solidFill>
                  <a:schemeClr val="accent4">
                    <a:lumMod val="75000"/>
                  </a:schemeClr>
                </a:solidFill>
              </a:rPr>
            </a:br>
            <a:r>
              <a:rPr lang="en-US" b="1" dirty="0">
                <a:solidFill>
                  <a:schemeClr val="accent4">
                    <a:lumMod val="75000"/>
                  </a:schemeClr>
                </a:solidFill>
                <a:effectLst>
                  <a:outerShdw blurRad="38100" dist="38100" dir="2700000" algn="tl">
                    <a:srgbClr val="000000">
                      <a:alpha val="43137"/>
                    </a:srgbClr>
                  </a:outerShdw>
                </a:effectLst>
              </a:rPr>
              <a:t>Anatomy</a:t>
            </a:r>
            <a:r>
              <a:rPr lang="en-US" b="1" dirty="0">
                <a:solidFill>
                  <a:schemeClr val="accent4">
                    <a:lumMod val="75000"/>
                  </a:schemeClr>
                </a:solidFill>
              </a:rPr>
              <a:t> of liver</a:t>
            </a:r>
            <a:endParaRPr lang="en-US" dirty="0">
              <a:solidFill>
                <a:schemeClr val="accent4">
                  <a:lumMod val="75000"/>
                </a:schemeClr>
              </a:solidFill>
            </a:endParaRP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8</a:t>
            </a:fld>
            <a:endParaRPr lang="en-US" dirty="0"/>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pPr marL="36900" indent="0">
              <a:buNone/>
            </a:pPr>
            <a:endParaRPr lang="en-US" sz="2400" dirty="0">
              <a:effectLst/>
            </a:endParaRPr>
          </a:p>
          <a:p>
            <a:pPr marL="0" indent="0">
              <a:buNone/>
            </a:pPr>
            <a:endParaRPr lang="en-US" sz="2400" dirty="0"/>
          </a:p>
        </p:txBody>
      </p:sp>
      <p:pic>
        <p:nvPicPr>
          <p:cNvPr id="7" name="Content Placeholder 6">
            <a:extLst>
              <a:ext uri="{FF2B5EF4-FFF2-40B4-BE49-F238E27FC236}">
                <a16:creationId xmlns:a16="http://schemas.microsoft.com/office/drawing/2014/main" id="{397E4951-64A8-9211-8343-E7D5EC84E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391399" cy="4832349"/>
          </a:xfrm>
          <a:prstGeom prst="rect">
            <a:avLst/>
          </a:prstGeom>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 fill="hold"/>
                                        <p:tgtEl>
                                          <p:spTgt spid="13314"/>
                                        </p:tgtEl>
                                        <p:attrNameLst>
                                          <p:attrName>ppt_w</p:attrName>
                                        </p:attrNameLst>
                                      </p:cBhvr>
                                      <p:tavLst>
                                        <p:tav tm="0">
                                          <p:val>
                                            <p:strVal val="#ppt_w*0.70"/>
                                          </p:val>
                                        </p:tav>
                                        <p:tav tm="100000">
                                          <p:val>
                                            <p:strVal val="#ppt_w"/>
                                          </p:val>
                                        </p:tav>
                                      </p:tavLst>
                                    </p:anim>
                                    <p:anim calcmode="lin" valueType="num">
                                      <p:cBhvr>
                                        <p:cTn id="8" dur="10" fill="hold"/>
                                        <p:tgtEl>
                                          <p:spTgt spid="13314"/>
                                        </p:tgtEl>
                                        <p:attrNameLst>
                                          <p:attrName>ppt_h</p:attrName>
                                        </p:attrNameLst>
                                      </p:cBhvr>
                                      <p:tavLst>
                                        <p:tav tm="0">
                                          <p:val>
                                            <p:strVal val="#ppt_h"/>
                                          </p:val>
                                        </p:tav>
                                        <p:tav tm="100000">
                                          <p:val>
                                            <p:strVal val="#ppt_h"/>
                                          </p:val>
                                        </p:tav>
                                      </p:tavLst>
                                    </p:anim>
                                    <p:animEffect transition="in" filter="fade">
                                      <p:cBhvr>
                                        <p:cTn id="9" dur="1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4ADE-6278-ACC7-C69E-226C672564FE}"/>
              </a:ext>
            </a:extLst>
          </p:cNvPr>
          <p:cNvSpPr>
            <a:spLocks noGrp="1"/>
          </p:cNvSpPr>
          <p:nvPr>
            <p:ph type="title"/>
          </p:nvPr>
        </p:nvSpPr>
        <p:spPr/>
        <p:txBody>
          <a:bodyPr/>
          <a:lstStyle/>
          <a:p>
            <a:r>
              <a:rPr lang="en-US" sz="4400" dirty="0">
                <a:solidFill>
                  <a:schemeClr val="accent4">
                    <a:lumMod val="75000"/>
                  </a:schemeClr>
                </a:solidFill>
              </a:rPr>
              <a:t> </a:t>
            </a:r>
            <a:r>
              <a:rPr lang="en-US" sz="4400" b="1" dirty="0">
                <a:solidFill>
                  <a:srgbClr val="7030A0"/>
                </a:solidFill>
              </a:rPr>
              <a:t>Functions Of Minerals</a:t>
            </a:r>
            <a:endParaRPr lang="en-US" dirty="0">
              <a:solidFill>
                <a:srgbClr val="7030A0"/>
              </a:solidFill>
            </a:endParaRPr>
          </a:p>
        </p:txBody>
      </p:sp>
      <p:sp>
        <p:nvSpPr>
          <p:cNvPr id="3" name="Content Placeholder 2">
            <a:extLst>
              <a:ext uri="{FF2B5EF4-FFF2-40B4-BE49-F238E27FC236}">
                <a16:creationId xmlns:a16="http://schemas.microsoft.com/office/drawing/2014/main" id="{232EEF2E-17E5-38EE-3D6A-A3451AAE47A9}"/>
              </a:ext>
            </a:extLst>
          </p:cNvPr>
          <p:cNvSpPr>
            <a:spLocks noGrp="1"/>
          </p:cNvSpPr>
          <p:nvPr>
            <p:ph idx="1"/>
          </p:nvPr>
        </p:nvSpPr>
        <p:spPr/>
        <p:txBody>
          <a:bodyPr>
            <a:normAutofit fontScale="92500" lnSpcReduction="20000"/>
          </a:bodyPr>
          <a:lstStyle/>
          <a:p>
            <a:pPr>
              <a:lnSpc>
                <a:spcPct val="170000"/>
              </a:lnSpc>
            </a:pPr>
            <a:r>
              <a:rPr lang="en-US" sz="3200" dirty="0"/>
              <a:t>The body contains many different minerals. </a:t>
            </a:r>
          </a:p>
          <a:p>
            <a:pPr>
              <a:lnSpc>
                <a:spcPct val="170000"/>
              </a:lnSpc>
            </a:pPr>
            <a:r>
              <a:rPr lang="en-US" sz="3200" dirty="0"/>
              <a:t>Minerals by themselves are inactive chemical elements, like the iron in a pan or calcium in a rock. But in the body, calcium is used to make the bones and teeth, and iron is used to make the hemoglobin in red blood cells. </a:t>
            </a:r>
          </a:p>
          <a:p>
            <a:endParaRPr lang="en-US" dirty="0"/>
          </a:p>
        </p:txBody>
      </p:sp>
      <p:sp>
        <p:nvSpPr>
          <p:cNvPr id="5" name="Slide Number Placeholder 4">
            <a:extLst>
              <a:ext uri="{FF2B5EF4-FFF2-40B4-BE49-F238E27FC236}">
                <a16:creationId xmlns:a16="http://schemas.microsoft.com/office/drawing/2014/main" id="{ED5DB4E5-D6CF-1E6B-63AB-AC0C1533EEA4}"/>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6" name="Footer Placeholder 1">
            <a:extLst>
              <a:ext uri="{FF2B5EF4-FFF2-40B4-BE49-F238E27FC236}">
                <a16:creationId xmlns:a16="http://schemas.microsoft.com/office/drawing/2014/main" id="{990E2F72-0CAF-1823-E376-D1E93D9D9822}"/>
              </a:ext>
            </a:extLst>
          </p:cNvPr>
          <p:cNvSpPr>
            <a:spLocks noGrp="1"/>
          </p:cNvSpPr>
          <p:nvPr>
            <p:ph type="ftr" sz="quarter" idx="11"/>
          </p:nvPr>
        </p:nvSpPr>
        <p:spPr>
          <a:xfrm>
            <a:off x="4724400" y="6400799"/>
            <a:ext cx="5181600" cy="365125"/>
          </a:xfrm>
        </p:spPr>
        <p:txBody>
          <a:bodyPr/>
          <a:lstStyle/>
          <a:p>
            <a:pPr>
              <a:defRPr/>
            </a:pPr>
            <a:r>
              <a:rPr lang="en-US" sz="1800" dirty="0">
                <a:solidFill>
                  <a:schemeClr val="accent4"/>
                </a:solidFill>
              </a:rPr>
              <a:t>Horizontal Integration</a:t>
            </a:r>
          </a:p>
        </p:txBody>
      </p:sp>
    </p:spTree>
    <p:extLst>
      <p:ext uri="{BB962C8B-B14F-4D97-AF65-F5344CB8AC3E}">
        <p14:creationId xmlns:p14="http://schemas.microsoft.com/office/powerpoint/2010/main" val="217053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5426</TotalTime>
  <Words>2327</Words>
  <Application>Microsoft Office PowerPoint</Application>
  <PresentationFormat>On-screen Show (4:3)</PresentationFormat>
  <Paragraphs>338</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Black</vt:lpstr>
      <vt:lpstr>Calibri</vt:lpstr>
      <vt:lpstr>Cambria</vt:lpstr>
      <vt:lpstr>Times New Roman</vt:lpstr>
      <vt:lpstr>Office Theme</vt:lpstr>
      <vt:lpstr>PowerPoint Presentation</vt:lpstr>
      <vt:lpstr>Motto                   Vision; The Dream/Tomorrow</vt:lpstr>
      <vt:lpstr>1st  Year MBBS  MSK-1 Module Large Group Interactive Session (LGIS)  Trace Minerals and Ultra trace Minerals  </vt:lpstr>
      <vt:lpstr>Sequence of LGIS</vt:lpstr>
      <vt:lpstr>PowerPoint Presentation</vt:lpstr>
      <vt:lpstr> Professor Umar Model of  Integrated Lecture </vt:lpstr>
      <vt:lpstr>PowerPoint Presentation</vt:lpstr>
      <vt:lpstr> Anatomy of liver</vt:lpstr>
      <vt:lpstr> Functions Of Minerals</vt:lpstr>
      <vt:lpstr>Functions Of Minerals</vt:lpstr>
      <vt:lpstr>PowerPoint Presentation</vt:lpstr>
      <vt:lpstr>Copper</vt:lpstr>
      <vt:lpstr>Copper Cont.</vt:lpstr>
      <vt:lpstr>Menkes syndrome</vt:lpstr>
      <vt:lpstr>Wilson Disease</vt:lpstr>
      <vt:lpstr>Comparison of Menkes syndrome and Wilson disease.</vt:lpstr>
      <vt:lpstr>Zinc</vt:lpstr>
      <vt:lpstr>ZINC con.</vt:lpstr>
      <vt:lpstr>Zinc Finger</vt:lpstr>
      <vt:lpstr>Manganese</vt:lpstr>
      <vt:lpstr>Other microminerals</vt:lpstr>
      <vt:lpstr>PowerPoint Presentation</vt:lpstr>
      <vt:lpstr>Ultra Trace Minerals</vt:lpstr>
      <vt:lpstr>Iodine</vt:lpstr>
      <vt:lpstr>Iodine</vt:lpstr>
      <vt:lpstr>Iodine Cont.</vt:lpstr>
      <vt:lpstr>Synthesis of T3 and T4</vt:lpstr>
      <vt:lpstr>Ultra trace Minerals Iodine</vt:lpstr>
      <vt:lpstr>Iodine Cont.</vt:lpstr>
      <vt:lpstr>Selenium</vt:lpstr>
      <vt:lpstr>Molybdenum</vt:lpstr>
      <vt:lpstr>Ultra trace Minerals Molybdenum </vt:lpstr>
      <vt:lpstr>PowerPoint Presentation</vt:lpstr>
      <vt:lpstr>Goiter</vt:lpstr>
      <vt:lpstr>Menkes Disease </vt:lpstr>
      <vt:lpstr>Suggested Research Article</vt:lpstr>
      <vt:lpstr>Family Medicine</vt:lpstr>
      <vt:lpstr>Artificial Intelligence</vt:lpstr>
      <vt:lpstr>Bioethics</vt:lpstr>
      <vt:lpstr>      How To Access Digital Library</vt:lpstr>
      <vt:lpstr>References</vt:lpstr>
      <vt:lpstr>Assessment</vt:lpstr>
      <vt:lpstr>Assessment</vt:lpstr>
      <vt:lpstr> Assessment</vt:lpstr>
      <vt:lpstr>Assessment</vt:lpstr>
      <vt:lpstr>Assessment</vt:lpstr>
      <vt:lpstr>Assessment</vt:lpstr>
      <vt:lpstr>Key</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Biochemisrty</cp:lastModifiedBy>
  <cp:revision>398</cp:revision>
  <dcterms:created xsi:type="dcterms:W3CDTF">2019-11-22T16:50:55Z</dcterms:created>
  <dcterms:modified xsi:type="dcterms:W3CDTF">2025-01-21T06:57:07Z</dcterms:modified>
</cp:coreProperties>
</file>