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notesMasterIdLst>
    <p:notesMasterId r:id="rId36"/>
  </p:notesMasterIdLst>
  <p:handoutMasterIdLst>
    <p:handoutMasterId r:id="rId37"/>
  </p:handoutMasterIdLst>
  <p:sldIdLst>
    <p:sldId id="340" r:id="rId2"/>
    <p:sldId id="405" r:id="rId3"/>
    <p:sldId id="341" r:id="rId4"/>
    <p:sldId id="593" r:id="rId5"/>
    <p:sldId id="511" r:id="rId6"/>
    <p:sldId id="512" r:id="rId7"/>
    <p:sldId id="575" r:id="rId8"/>
    <p:sldId id="611" r:id="rId9"/>
    <p:sldId id="576" r:id="rId10"/>
    <p:sldId id="621" r:id="rId11"/>
    <p:sldId id="620" r:id="rId12"/>
    <p:sldId id="622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623" r:id="rId21"/>
    <p:sldId id="630" r:id="rId22"/>
    <p:sldId id="631" r:id="rId23"/>
    <p:sldId id="632" r:id="rId24"/>
    <p:sldId id="633" r:id="rId25"/>
    <p:sldId id="634" r:id="rId26"/>
    <p:sldId id="587" r:id="rId27"/>
    <p:sldId id="635" r:id="rId28"/>
    <p:sldId id="636" r:id="rId29"/>
    <p:sldId id="580" r:id="rId30"/>
    <p:sldId id="582" r:id="rId31"/>
    <p:sldId id="584" r:id="rId32"/>
    <p:sldId id="585" r:id="rId33"/>
    <p:sldId id="562" r:id="rId34"/>
    <p:sldId id="4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79" autoAdjust="0"/>
  </p:normalViewPr>
  <p:slideViewPr>
    <p:cSldViewPr>
      <p:cViewPr varScale="1">
        <p:scale>
          <a:sx n="46" d="100"/>
          <a:sy n="46" d="100"/>
        </p:scale>
        <p:origin x="12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31D815-D077-4866-A600-165E070A2D6F}" type="presOf" srcId="{F9CEBA05-2F10-437E-89B2-54F4D9FAF478}" destId="{5ED88519-AC6C-4AA3-B76D-812B93A167E4}" srcOrd="0" destOrd="0" presId="urn:microsoft.com/office/officeart/2005/8/layout/gear1#1"/>
    <dgm:cxn modelId="{4A9FFF58-7BC4-4C65-9759-C9C669FC2B76}" type="presOf" srcId="{DACAB5BA-B8B4-4D66-8B11-1D02259E020B}" destId="{B6B6B41B-120B-4968-AB6A-FC6E7C8EF3C0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416A29-364E-458C-90C5-1284F3C404E9}" type="presOf" srcId="{663C1E13-76F9-4B70-A2F2-CA23180743CE}" destId="{4822A78E-EAEC-401F-941A-3A84E13E2357}" srcOrd="2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990A8E9-7068-4CD0-BDC1-650288BAF401}" type="presOf" srcId="{663C1E13-76F9-4B70-A2F2-CA23180743CE}" destId="{B9330EE9-43E4-4FD4-8144-E92B1DD0FCDF}" srcOrd="1" destOrd="0" presId="urn:microsoft.com/office/officeart/2005/8/layout/gear1#1"/>
    <dgm:cxn modelId="{E633DDFA-2095-473F-876E-4E0B2BFEEFF6}" type="presOf" srcId="{23718C41-0A1F-40BF-86BE-8A5476EC271E}" destId="{398423B3-DD54-4226-99D7-017EFC1488DF}" srcOrd="0" destOrd="0" presId="urn:microsoft.com/office/officeart/2005/8/layout/gear1#1"/>
    <dgm:cxn modelId="{EEB57BF3-C8C3-4D26-B720-6A2822B576FB}" type="presOf" srcId="{399ACE2F-90C5-48B1-9E65-700A32562848}" destId="{9815588C-16D0-4475-B64C-847FC87C8C32}" srcOrd="3" destOrd="0" presId="urn:microsoft.com/office/officeart/2005/8/layout/gear1#1"/>
    <dgm:cxn modelId="{0C255DF6-A053-4031-BF78-2222755ED1B9}" type="presOf" srcId="{663C1E13-76F9-4B70-A2F2-CA23180743CE}" destId="{93300324-D62F-4E58-B882-734182BDB462}" srcOrd="0" destOrd="0" presId="urn:microsoft.com/office/officeart/2005/8/layout/gear1#1"/>
    <dgm:cxn modelId="{EC63EEBE-12D9-4B46-A3D6-28286309B01D}" type="presOf" srcId="{DACAB5BA-B8B4-4D66-8B11-1D02259E020B}" destId="{87622A90-D0D8-4EA3-BC0D-D537801AF2B1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CD461FA2-0710-4EF6-AA5F-BD774C121CA7}" type="presOf" srcId="{399ACE2F-90C5-48B1-9E65-700A32562848}" destId="{7D3EFDB4-E5D1-439A-86D8-1FCF80D959BA}" srcOrd="2" destOrd="0" presId="urn:microsoft.com/office/officeart/2005/8/layout/gear1#1"/>
    <dgm:cxn modelId="{9A0FA2F0-3016-4FA6-B4C5-E56783E79BCF}" type="presOf" srcId="{399ACE2F-90C5-48B1-9E65-700A32562848}" destId="{59EDF28D-6C67-49D0-B5A1-DE5C3CBA2292}" srcOrd="0" destOrd="0" presId="urn:microsoft.com/office/officeart/2005/8/layout/gear1#1"/>
    <dgm:cxn modelId="{8DEEF35F-B436-4B54-B7F8-F04A2A69F5A6}" type="presOf" srcId="{188C389E-9423-41DE-9C5E-D4A7E95C7E62}" destId="{6DF3A3A0-5919-4E69-80DD-61760D6340A0}" srcOrd="0" destOrd="0" presId="urn:microsoft.com/office/officeart/2005/8/layout/gear1#1"/>
    <dgm:cxn modelId="{ED902FCE-FC6D-4D59-A8C3-CAA6A78FCEEC}" type="presOf" srcId="{399ACE2F-90C5-48B1-9E65-700A32562848}" destId="{23DC08E4-3725-4448-BFFF-1CCEA2F2987E}" srcOrd="1" destOrd="0" presId="urn:microsoft.com/office/officeart/2005/8/layout/gear1#1"/>
    <dgm:cxn modelId="{E4A97E14-7D05-4D68-BAE4-4AC1811FFA38}" type="presOf" srcId="{DA82EADB-2721-42A0-95EA-F9B5521A38A6}" destId="{A09CEA93-9338-4361-A5E6-CF85B6019F5A}" srcOrd="0" destOrd="0" presId="urn:microsoft.com/office/officeart/2005/8/layout/gear1#1"/>
    <dgm:cxn modelId="{17623212-9C52-4B97-A93F-581E50A0EE7B}" type="presOf" srcId="{DACAB5BA-B8B4-4D66-8B11-1D02259E020B}" destId="{8BC64EA7-2794-42B6-96C9-F39A52CB985A}" srcOrd="2" destOrd="0" presId="urn:microsoft.com/office/officeart/2005/8/layout/gear1#1"/>
    <dgm:cxn modelId="{1C705BF0-F7A3-4A41-98DE-5AA498EC2268}" type="presParOf" srcId="{5ED88519-AC6C-4AA3-B76D-812B93A167E4}" destId="{87622A90-D0D8-4EA3-BC0D-D537801AF2B1}" srcOrd="0" destOrd="0" presId="urn:microsoft.com/office/officeart/2005/8/layout/gear1#1"/>
    <dgm:cxn modelId="{5266FA23-4487-4733-8F43-10B4A20688EF}" type="presParOf" srcId="{5ED88519-AC6C-4AA3-B76D-812B93A167E4}" destId="{B6B6B41B-120B-4968-AB6A-FC6E7C8EF3C0}" srcOrd="1" destOrd="0" presId="urn:microsoft.com/office/officeart/2005/8/layout/gear1#1"/>
    <dgm:cxn modelId="{23C721C6-4DD1-49A5-A0CC-65BFB64A7E75}" type="presParOf" srcId="{5ED88519-AC6C-4AA3-B76D-812B93A167E4}" destId="{8BC64EA7-2794-42B6-96C9-F39A52CB985A}" srcOrd="2" destOrd="0" presId="urn:microsoft.com/office/officeart/2005/8/layout/gear1#1"/>
    <dgm:cxn modelId="{08D4CDD4-CF96-43E9-B573-3FB26B41DE0C}" type="presParOf" srcId="{5ED88519-AC6C-4AA3-B76D-812B93A167E4}" destId="{93300324-D62F-4E58-B882-734182BDB462}" srcOrd="3" destOrd="0" presId="urn:microsoft.com/office/officeart/2005/8/layout/gear1#1"/>
    <dgm:cxn modelId="{0C03EB2A-BA9F-4177-9C0D-A92A2D112A1E}" type="presParOf" srcId="{5ED88519-AC6C-4AA3-B76D-812B93A167E4}" destId="{B9330EE9-43E4-4FD4-8144-E92B1DD0FCDF}" srcOrd="4" destOrd="0" presId="urn:microsoft.com/office/officeart/2005/8/layout/gear1#1"/>
    <dgm:cxn modelId="{B7789E63-81C6-41C0-A5D9-387B1A51717B}" type="presParOf" srcId="{5ED88519-AC6C-4AA3-B76D-812B93A167E4}" destId="{4822A78E-EAEC-401F-941A-3A84E13E2357}" srcOrd="5" destOrd="0" presId="urn:microsoft.com/office/officeart/2005/8/layout/gear1#1"/>
    <dgm:cxn modelId="{830F74C4-09BC-4E6A-ABCE-5808A3EAE773}" type="presParOf" srcId="{5ED88519-AC6C-4AA3-B76D-812B93A167E4}" destId="{59EDF28D-6C67-49D0-B5A1-DE5C3CBA2292}" srcOrd="6" destOrd="0" presId="urn:microsoft.com/office/officeart/2005/8/layout/gear1#1"/>
    <dgm:cxn modelId="{92E21763-77DE-4C9D-A499-28DE0AED0A6E}" type="presParOf" srcId="{5ED88519-AC6C-4AA3-B76D-812B93A167E4}" destId="{23DC08E4-3725-4448-BFFF-1CCEA2F2987E}" srcOrd="7" destOrd="0" presId="urn:microsoft.com/office/officeart/2005/8/layout/gear1#1"/>
    <dgm:cxn modelId="{E00C3D16-7BB4-47D7-9337-A6DC556836A3}" type="presParOf" srcId="{5ED88519-AC6C-4AA3-B76D-812B93A167E4}" destId="{7D3EFDB4-E5D1-439A-86D8-1FCF80D959BA}" srcOrd="8" destOrd="0" presId="urn:microsoft.com/office/officeart/2005/8/layout/gear1#1"/>
    <dgm:cxn modelId="{B1A8B9D7-A8F9-4D92-9BB0-4672EC454C94}" type="presParOf" srcId="{5ED88519-AC6C-4AA3-B76D-812B93A167E4}" destId="{9815588C-16D0-4475-B64C-847FC87C8C32}" srcOrd="9" destOrd="0" presId="urn:microsoft.com/office/officeart/2005/8/layout/gear1#1"/>
    <dgm:cxn modelId="{FFB249CB-C123-4064-A0AD-BE7A0B9EF2A4}" type="presParOf" srcId="{5ED88519-AC6C-4AA3-B76D-812B93A167E4}" destId="{398423B3-DD54-4226-99D7-017EFC1488DF}" srcOrd="10" destOrd="0" presId="urn:microsoft.com/office/officeart/2005/8/layout/gear1#1"/>
    <dgm:cxn modelId="{00DCB96D-7544-4E39-9DB2-EC33C479AC4C}" type="presParOf" srcId="{5ED88519-AC6C-4AA3-B76D-812B93A167E4}" destId="{6DF3A3A0-5919-4E69-80DD-61760D6340A0}" srcOrd="11" destOrd="0" presId="urn:microsoft.com/office/officeart/2005/8/layout/gear1#1"/>
    <dgm:cxn modelId="{A941BE95-AD73-4534-949E-F30171D085E1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 custT="1"/>
      <dgm:spPr/>
      <dgm:t>
        <a:bodyPr/>
        <a:lstStyle/>
        <a:p>
          <a:r>
            <a:rPr lang="en-US" sz="1400" dirty="0"/>
            <a:t>60%</a:t>
          </a:r>
        </a:p>
        <a:p>
          <a:r>
            <a:rPr lang="en-US" sz="1400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20%</a:t>
          </a:r>
        </a:p>
        <a:p>
          <a:r>
            <a:rPr lang="en-US" sz="1100" b="1" dirty="0">
              <a:solidFill>
                <a:schemeClr val="bg1"/>
              </a:solidFill>
            </a:rPr>
            <a:t>Horizontal</a:t>
          </a:r>
        </a:p>
        <a:p>
          <a:r>
            <a:rPr lang="en-US" sz="1100" b="1" dirty="0">
              <a:solidFill>
                <a:schemeClr val="bg1"/>
              </a:solidFill>
            </a:rPr>
            <a:t>Integration</a:t>
          </a:r>
        </a:p>
        <a:p>
          <a:r>
            <a:rPr lang="en-US" sz="1100" b="1" dirty="0">
              <a:solidFill>
                <a:schemeClr val="bg1"/>
              </a:solidFill>
            </a:rPr>
            <a:t>Physiology</a:t>
          </a:r>
        </a:p>
        <a:p>
          <a:r>
            <a:rPr lang="en-US" sz="1100" b="1" dirty="0">
              <a:solidFill>
                <a:schemeClr val="bg1"/>
              </a:solidFill>
            </a:rPr>
            <a:t> Anatomy</a:t>
          </a:r>
        </a:p>
        <a:p>
          <a:endParaRPr lang="en-US" sz="1050" b="1" dirty="0">
            <a:solidFill>
              <a:schemeClr val="bg1"/>
            </a:solidFill>
          </a:endParaRP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 dirty="0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8%</a:t>
          </a:r>
        </a:p>
        <a:p>
          <a:r>
            <a:rPr lang="en-US" sz="120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bg1"/>
              </a:solidFill>
            </a:rPr>
            <a:t>Pathology</a:t>
          </a:r>
        </a:p>
        <a:p>
          <a:r>
            <a:rPr lang="en-US" sz="1200" b="1" dirty="0">
              <a:solidFill>
                <a:schemeClr val="bg1"/>
              </a:solidFill>
            </a:rPr>
            <a:t>Pharmacolog</a:t>
          </a:r>
          <a:r>
            <a:rPr lang="en-US" sz="1000" b="1" dirty="0">
              <a:solidFill>
                <a:schemeClr val="bg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7%</a:t>
          </a:r>
        </a:p>
        <a:p>
          <a:r>
            <a:rPr lang="en-US" b="1" dirty="0">
              <a:solidFill>
                <a:schemeClr val="bg1"/>
              </a:solidFill>
            </a:rPr>
            <a:t>Vertical Integration</a:t>
          </a:r>
        </a:p>
        <a:p>
          <a:r>
            <a:rPr lang="en-US" b="1" dirty="0">
              <a:solidFill>
                <a:schemeClr val="bg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bg1"/>
              </a:solidFill>
            </a:rPr>
            <a:t>5%</a:t>
          </a:r>
        </a:p>
        <a:p>
          <a:r>
            <a:rPr lang="en-US" sz="105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bg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bg1"/>
              </a:solidFill>
            </a:rPr>
            <a:t>Ethics </a:t>
          </a:r>
        </a:p>
        <a:p>
          <a:r>
            <a:rPr lang="en-US" sz="1050" b="1" dirty="0">
              <a:solidFill>
                <a:schemeClr val="bg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4" custScaleX="165807" custScaleY="100001" custLinFactNeighborX="14147" custLinFactNeighborY="-7073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4" custAng="320823" custScaleX="157879" custScaleY="108637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4956-750C-4CBF-BB94-422A3BEF206B}" type="pres">
      <dgm:prSet presAssocID="{9B5ED3AA-8E83-460F-B86F-44104E144176}" presName="sibTrans" presStyleLbl="sibTrans2D1" presStyleIdx="2" presStyleCnt="4" custScaleX="149447" custScaleY="92748" custLinFactNeighborX="-2660" custLinFactNeighborY="5166"/>
      <dgm:spPr/>
      <dgm:t>
        <a:bodyPr/>
        <a:lstStyle/>
        <a:p>
          <a:endParaRPr lang="en-US"/>
        </a:p>
      </dgm:t>
    </dgm:pt>
    <dgm:pt modelId="{687127F3-6656-4F8F-8088-466EFD2A454B}" type="pres">
      <dgm:prSet presAssocID="{9B5ED3AA-8E83-460F-B86F-44104E1441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3" presStyleCnt="5" custScaleY="170346" custLinFactNeighborX="-18407" custLinFactNeighborY="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3" presStyleCnt="4" custAng="21514828" custScaleX="191906" custScaleY="117993" custLinFactNeighborX="2898" custLinFactNeighborY="7502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4" presStyleCnt="5" custScaleY="207382" custLinFactNeighborX="-15147" custLinFactNeighborY="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3DCFBB28-5D60-491C-8050-F8A37137CF2F}" type="presOf" srcId="{47648B2A-33ED-4028-B2F3-B4F524D3762B}" destId="{5138205C-F2A8-496C-8DCF-600DE54D6393}" srcOrd="0" destOrd="0" presId="urn:microsoft.com/office/officeart/2005/8/layout/process5"/>
    <dgm:cxn modelId="{1E986EA1-AB28-48B4-92DC-4310DAD4EDD1}" type="presOf" srcId="{9B5ED3AA-8E83-460F-B86F-44104E144176}" destId="{6C154956-750C-4CBF-BB94-422A3BEF206B}" srcOrd="0" destOrd="0" presId="urn:microsoft.com/office/officeart/2005/8/layout/process5"/>
    <dgm:cxn modelId="{0456BD4D-3588-4238-9290-317F5BFF1837}" type="presOf" srcId="{9B5ED3AA-8E83-460F-B86F-44104E144176}" destId="{687127F3-6656-4F8F-8088-466EFD2A454B}" srcOrd="1" destOrd="0" presId="urn:microsoft.com/office/officeart/2005/8/layout/process5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9B7DE25F-5EC7-4B94-BBE7-06F0FB532B85}" type="presOf" srcId="{4AEA9772-498B-4A7D-8FBC-65C72E5384FE}" destId="{78B8B8C7-C92F-49B8-8D20-06D427A8A2FA}" srcOrd="0" destOrd="0" presId="urn:microsoft.com/office/officeart/2005/8/layout/process5"/>
    <dgm:cxn modelId="{FAD7EA2E-64AE-40B6-98DA-2C9FD9A4486A}" type="presOf" srcId="{C3327E98-1E10-4206-B57E-F81244DDD533}" destId="{67A1F69E-C926-4175-8EF0-EC9E8AFA4B46}" srcOrd="0" destOrd="0" presId="urn:microsoft.com/office/officeart/2005/8/layout/process5"/>
    <dgm:cxn modelId="{37A5556D-8225-4533-9185-67070B224864}" type="presOf" srcId="{76EC814A-35FA-41ED-B10A-236B26825BA7}" destId="{D808AEBB-F837-44E3-A146-4769901CB08D}" srcOrd="0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0832482B-3900-4773-8DB6-6B81F761C3BF}" type="presOf" srcId="{76EC814A-35FA-41ED-B10A-236B26825BA7}" destId="{13B78F93-9E80-4755-A323-9689D8DECC57}" srcOrd="1" destOrd="0" presId="urn:microsoft.com/office/officeart/2005/8/layout/process5"/>
    <dgm:cxn modelId="{35E4118D-E2E9-424B-9F1A-0CEDB995C26C}" type="presOf" srcId="{D1B6DC8B-AABB-428C-BA6F-DF069B929066}" destId="{E2C657F6-1940-4324-875D-FF2FE954D413}" srcOrd="1" destOrd="0" presId="urn:microsoft.com/office/officeart/2005/8/layout/process5"/>
    <dgm:cxn modelId="{25674336-BADC-4F41-A4C7-7231E8050612}" type="presOf" srcId="{0C62EB7E-D4E0-49F5-BBB6-50EB39F6A944}" destId="{25C0E271-EE96-401B-BC0B-7E56E305D9C1}" srcOrd="1" destOrd="0" presId="urn:microsoft.com/office/officeart/2005/8/layout/process5"/>
    <dgm:cxn modelId="{0BBE428E-5CE4-4C2C-B36B-6AAE37CC0186}" type="presOf" srcId="{45F05D4F-6A7F-4BA7-940D-874B1B917549}" destId="{18343954-0F46-49EC-800A-08714300477C}" srcOrd="0" destOrd="0" presId="urn:microsoft.com/office/officeart/2005/8/layout/process5"/>
    <dgm:cxn modelId="{649B0E4B-1F10-4ED6-8CC0-6FACECA8FC17}" type="presOf" srcId="{121F74F1-FDD4-4EA8-A5BE-6B67F4871C5A}" destId="{6D0BBEBF-42DC-4E79-A91E-A668B3BA1989}" srcOrd="0" destOrd="0" presId="urn:microsoft.com/office/officeart/2005/8/layout/process5"/>
    <dgm:cxn modelId="{4130F47D-D06E-4401-873C-1EAE7AFD4E88}" type="presOf" srcId="{B6E0A33C-945C-4182-8BDD-143F429DB44A}" destId="{A0F5D903-B3E5-42A8-AF88-F76845A333BE}" srcOrd="0" destOrd="0" presId="urn:microsoft.com/office/officeart/2005/8/layout/process5"/>
    <dgm:cxn modelId="{A39A763F-A292-462E-81E2-576252A52EBF}" type="presOf" srcId="{D1B6DC8B-AABB-428C-BA6F-DF069B929066}" destId="{05F2F4A8-DCB8-4DEF-AC3F-2211663DBAB6}" srcOrd="0" destOrd="0" presId="urn:microsoft.com/office/officeart/2005/8/layout/process5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CB5697F8-B5BD-4A3F-B075-2F0ACCADAD07}" type="presOf" srcId="{0C62EB7E-D4E0-49F5-BBB6-50EB39F6A944}" destId="{11F11881-67C4-464B-B2A0-7F15A4CA74F3}" srcOrd="0" destOrd="0" presId="urn:microsoft.com/office/officeart/2005/8/layout/process5"/>
    <dgm:cxn modelId="{A42776AA-D8B5-4D94-BD96-57A956E3132F}" type="presParOf" srcId="{67A1F69E-C926-4175-8EF0-EC9E8AFA4B46}" destId="{5138205C-F2A8-496C-8DCF-600DE54D6393}" srcOrd="0" destOrd="0" presId="urn:microsoft.com/office/officeart/2005/8/layout/process5"/>
    <dgm:cxn modelId="{CA22EFD6-206A-4A81-A6BE-83F4D0C2D047}" type="presParOf" srcId="{67A1F69E-C926-4175-8EF0-EC9E8AFA4B46}" destId="{D808AEBB-F837-44E3-A146-4769901CB08D}" srcOrd="1" destOrd="0" presId="urn:microsoft.com/office/officeart/2005/8/layout/process5"/>
    <dgm:cxn modelId="{A052EB06-3C18-4EDD-BC6E-F9E4D019034B}" type="presParOf" srcId="{D808AEBB-F837-44E3-A146-4769901CB08D}" destId="{13B78F93-9E80-4755-A323-9689D8DECC57}" srcOrd="0" destOrd="0" presId="urn:microsoft.com/office/officeart/2005/8/layout/process5"/>
    <dgm:cxn modelId="{C1A77388-B7A0-42C2-9EB8-F1A1BCDFA581}" type="presParOf" srcId="{67A1F69E-C926-4175-8EF0-EC9E8AFA4B46}" destId="{6D0BBEBF-42DC-4E79-A91E-A668B3BA1989}" srcOrd="2" destOrd="0" presId="urn:microsoft.com/office/officeart/2005/8/layout/process5"/>
    <dgm:cxn modelId="{23670D3C-7CFC-4527-97E0-0C42802B944F}" type="presParOf" srcId="{67A1F69E-C926-4175-8EF0-EC9E8AFA4B46}" destId="{05F2F4A8-DCB8-4DEF-AC3F-2211663DBAB6}" srcOrd="3" destOrd="0" presId="urn:microsoft.com/office/officeart/2005/8/layout/process5"/>
    <dgm:cxn modelId="{2FE08696-2CEA-416C-B462-9AF824277D7D}" type="presParOf" srcId="{05F2F4A8-DCB8-4DEF-AC3F-2211663DBAB6}" destId="{E2C657F6-1940-4324-875D-FF2FE954D413}" srcOrd="0" destOrd="0" presId="urn:microsoft.com/office/officeart/2005/8/layout/process5"/>
    <dgm:cxn modelId="{304B0DCB-103B-4F00-AD78-345233640AC6}" type="presParOf" srcId="{67A1F69E-C926-4175-8EF0-EC9E8AFA4B46}" destId="{A0F5D903-B3E5-42A8-AF88-F76845A333BE}" srcOrd="4" destOrd="0" presId="urn:microsoft.com/office/officeart/2005/8/layout/process5"/>
    <dgm:cxn modelId="{13E8F3D9-E689-45D6-86F2-E1D0C36BB164}" type="presParOf" srcId="{67A1F69E-C926-4175-8EF0-EC9E8AFA4B46}" destId="{6C154956-750C-4CBF-BB94-422A3BEF206B}" srcOrd="5" destOrd="0" presId="urn:microsoft.com/office/officeart/2005/8/layout/process5"/>
    <dgm:cxn modelId="{20AE068D-9730-4596-8EC5-BFE13D87F8B4}" type="presParOf" srcId="{6C154956-750C-4CBF-BB94-422A3BEF206B}" destId="{687127F3-6656-4F8F-8088-466EFD2A454B}" srcOrd="0" destOrd="0" presId="urn:microsoft.com/office/officeart/2005/8/layout/process5"/>
    <dgm:cxn modelId="{A96067BA-CBF9-4EB1-92DF-072E6B0B5572}" type="presParOf" srcId="{67A1F69E-C926-4175-8EF0-EC9E8AFA4B46}" destId="{78B8B8C7-C92F-49B8-8D20-06D427A8A2FA}" srcOrd="6" destOrd="0" presId="urn:microsoft.com/office/officeart/2005/8/layout/process5"/>
    <dgm:cxn modelId="{3EBEBAF9-A557-4035-8DEF-F583AF24DF19}" type="presParOf" srcId="{67A1F69E-C926-4175-8EF0-EC9E8AFA4B46}" destId="{11F11881-67C4-464B-B2A0-7F15A4CA74F3}" srcOrd="7" destOrd="0" presId="urn:microsoft.com/office/officeart/2005/8/layout/process5"/>
    <dgm:cxn modelId="{9DA6E434-10EA-4D31-BECE-6BF9B622ADAD}" type="presParOf" srcId="{11F11881-67C4-464B-B2A0-7F15A4CA74F3}" destId="{25C0E271-EE96-401B-BC0B-7E56E305D9C1}" srcOrd="0" destOrd="0" presId="urn:microsoft.com/office/officeart/2005/8/layout/process5"/>
    <dgm:cxn modelId="{16937582-3F5E-4E9D-A0C2-AC8C9966AAB0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0BAE6-368C-4ED6-971F-8AD7678E4F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511566E-7B77-4B57-8DCD-D25A66A6E2A4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Enzymes may be defined as biocatalysts synthesized by living cells. </a:t>
          </a:r>
        </a:p>
      </dgm:t>
    </dgm:pt>
    <dgm:pt modelId="{B59D25BC-7671-46BA-BAEB-7084711A7233}" type="parTrans" cxnId="{80B5AAB1-9274-46E2-9B09-CB1BFAFAEF67}">
      <dgm:prSet/>
      <dgm:spPr/>
      <dgm:t>
        <a:bodyPr/>
        <a:lstStyle/>
        <a:p>
          <a:endParaRPr lang="en-US"/>
        </a:p>
      </dgm:t>
    </dgm:pt>
    <dgm:pt modelId="{9BA94438-8722-4620-A3FD-7C46DDAE06D4}" type="sibTrans" cxnId="{80B5AAB1-9274-46E2-9B09-CB1BFAFAEF67}">
      <dgm:prSet/>
      <dgm:spPr/>
      <dgm:t>
        <a:bodyPr/>
        <a:lstStyle/>
        <a:p>
          <a:endParaRPr lang="en-US"/>
        </a:p>
      </dgm:t>
    </dgm:pt>
    <dgm:pt modelId="{60B4ADC9-02C6-4BC5-B77F-77CF686D3AE2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They are protein in nature (exception – RNA acting as ribozyme), colloidal and thermolabile in character, and specific in their action.</a:t>
          </a:r>
        </a:p>
      </dgm:t>
    </dgm:pt>
    <dgm:pt modelId="{C7BAA759-ED4E-4A62-968F-B6CE62046B67}" type="parTrans" cxnId="{E9BC7FCC-1B07-4D47-9178-88C12986B2CF}">
      <dgm:prSet/>
      <dgm:spPr/>
      <dgm:t>
        <a:bodyPr/>
        <a:lstStyle/>
        <a:p>
          <a:endParaRPr lang="en-US"/>
        </a:p>
      </dgm:t>
    </dgm:pt>
    <dgm:pt modelId="{869F2566-DD0D-4EC5-90A7-370A9423569F}" type="sibTrans" cxnId="{E9BC7FCC-1B07-4D47-9178-88C12986B2CF}">
      <dgm:prSet/>
      <dgm:spPr/>
      <dgm:t>
        <a:bodyPr/>
        <a:lstStyle/>
        <a:p>
          <a:endParaRPr lang="en-US"/>
        </a:p>
      </dgm:t>
    </dgm:pt>
    <dgm:pt modelId="{87469658-B653-4566-AA25-E4A1754CC237}" type="pres">
      <dgm:prSet presAssocID="{5060BAE6-368C-4ED6-971F-8AD7678E4F7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F361A-A332-4F54-852D-C3B177BAEFD1}" type="pres">
      <dgm:prSet presAssocID="{4511566E-7B77-4B57-8DCD-D25A66A6E2A4}" presName="compNode" presStyleCnt="0"/>
      <dgm:spPr/>
    </dgm:pt>
    <dgm:pt modelId="{E4990BC7-AEEC-4770-B1E6-FFF5F463812F}" type="pres">
      <dgm:prSet presAssocID="{4511566E-7B77-4B57-8DCD-D25A66A6E2A4}" presName="bgRect" presStyleLbl="bgShp" presStyleIdx="0" presStyleCnt="2"/>
      <dgm:spPr/>
    </dgm:pt>
    <dgm:pt modelId="{8211367B-570E-44F7-8BFC-16477483F8C1}" type="pres">
      <dgm:prSet presAssocID="{4511566E-7B77-4B57-8DCD-D25A66A6E2A4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34DC1A40-FDC3-45DD-9721-78421CDD0F67}" type="pres">
      <dgm:prSet presAssocID="{4511566E-7B77-4B57-8DCD-D25A66A6E2A4}" presName="spaceRect" presStyleCnt="0"/>
      <dgm:spPr/>
    </dgm:pt>
    <dgm:pt modelId="{6D43A2E9-DB45-46D4-8CAC-075A76C69912}" type="pres">
      <dgm:prSet presAssocID="{4511566E-7B77-4B57-8DCD-D25A66A6E2A4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8800CF-BC4E-4F38-8907-F657D7EE54C4}" type="pres">
      <dgm:prSet presAssocID="{9BA94438-8722-4620-A3FD-7C46DDAE06D4}" presName="sibTrans" presStyleCnt="0"/>
      <dgm:spPr/>
    </dgm:pt>
    <dgm:pt modelId="{3F86D555-134E-40FB-B9AC-7D9AE711743C}" type="pres">
      <dgm:prSet presAssocID="{60B4ADC9-02C6-4BC5-B77F-77CF686D3AE2}" presName="compNode" presStyleCnt="0"/>
      <dgm:spPr/>
    </dgm:pt>
    <dgm:pt modelId="{EDEB4AE2-A88E-4CA3-A25D-3DDA04260001}" type="pres">
      <dgm:prSet presAssocID="{60B4ADC9-02C6-4BC5-B77F-77CF686D3AE2}" presName="bgRect" presStyleLbl="bgShp" presStyleIdx="1" presStyleCnt="2"/>
      <dgm:spPr/>
    </dgm:pt>
    <dgm:pt modelId="{9DF9948E-FA8D-4603-89C6-C62C1A65DDE8}" type="pres">
      <dgm:prSet presAssocID="{60B4ADC9-02C6-4BC5-B77F-77CF686D3AE2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E874EEAF-A142-434C-A4C0-F3FAB8FB07B8}" type="pres">
      <dgm:prSet presAssocID="{60B4ADC9-02C6-4BC5-B77F-77CF686D3AE2}" presName="spaceRect" presStyleCnt="0"/>
      <dgm:spPr/>
    </dgm:pt>
    <dgm:pt modelId="{73305A79-ABCB-4E7A-82EF-30653B3CE06B}" type="pres">
      <dgm:prSet presAssocID="{60B4ADC9-02C6-4BC5-B77F-77CF686D3AE2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EEA23-A25E-444D-9C1E-ADF5BDDC635B}" type="presOf" srcId="{4511566E-7B77-4B57-8DCD-D25A66A6E2A4}" destId="{6D43A2E9-DB45-46D4-8CAC-075A76C69912}" srcOrd="0" destOrd="0" presId="urn:microsoft.com/office/officeart/2018/2/layout/IconVerticalSolidList"/>
    <dgm:cxn modelId="{80B5AAB1-9274-46E2-9B09-CB1BFAFAEF67}" srcId="{5060BAE6-368C-4ED6-971F-8AD7678E4F75}" destId="{4511566E-7B77-4B57-8DCD-D25A66A6E2A4}" srcOrd="0" destOrd="0" parTransId="{B59D25BC-7671-46BA-BAEB-7084711A7233}" sibTransId="{9BA94438-8722-4620-A3FD-7C46DDAE06D4}"/>
    <dgm:cxn modelId="{CF43417B-5E74-402C-9374-529F0D013BA8}" type="presOf" srcId="{60B4ADC9-02C6-4BC5-B77F-77CF686D3AE2}" destId="{73305A79-ABCB-4E7A-82EF-30653B3CE06B}" srcOrd="0" destOrd="0" presId="urn:microsoft.com/office/officeart/2018/2/layout/IconVerticalSolidList"/>
    <dgm:cxn modelId="{6B62A3D6-4623-4D62-89BE-16C1FD83EA93}" type="presOf" srcId="{5060BAE6-368C-4ED6-971F-8AD7678E4F75}" destId="{87469658-B653-4566-AA25-E4A1754CC237}" srcOrd="0" destOrd="0" presId="urn:microsoft.com/office/officeart/2018/2/layout/IconVerticalSolidList"/>
    <dgm:cxn modelId="{E9BC7FCC-1B07-4D47-9178-88C12986B2CF}" srcId="{5060BAE6-368C-4ED6-971F-8AD7678E4F75}" destId="{60B4ADC9-02C6-4BC5-B77F-77CF686D3AE2}" srcOrd="1" destOrd="0" parTransId="{C7BAA759-ED4E-4A62-968F-B6CE62046B67}" sibTransId="{869F2566-DD0D-4EC5-90A7-370A9423569F}"/>
    <dgm:cxn modelId="{348D456D-6974-4848-9F73-BA324AD8D604}" type="presParOf" srcId="{87469658-B653-4566-AA25-E4A1754CC237}" destId="{A20F361A-A332-4F54-852D-C3B177BAEFD1}" srcOrd="0" destOrd="0" presId="urn:microsoft.com/office/officeart/2018/2/layout/IconVerticalSolidList"/>
    <dgm:cxn modelId="{959DDA74-2854-47F2-B58C-2959CCE4F1BF}" type="presParOf" srcId="{A20F361A-A332-4F54-852D-C3B177BAEFD1}" destId="{E4990BC7-AEEC-4770-B1E6-FFF5F463812F}" srcOrd="0" destOrd="0" presId="urn:microsoft.com/office/officeart/2018/2/layout/IconVerticalSolidList"/>
    <dgm:cxn modelId="{17DEC7EF-BEB8-4491-90A7-8B599C0F4AE9}" type="presParOf" srcId="{A20F361A-A332-4F54-852D-C3B177BAEFD1}" destId="{8211367B-570E-44F7-8BFC-16477483F8C1}" srcOrd="1" destOrd="0" presId="urn:microsoft.com/office/officeart/2018/2/layout/IconVerticalSolidList"/>
    <dgm:cxn modelId="{CC296068-414A-4D74-BED0-FDBF795EF0AA}" type="presParOf" srcId="{A20F361A-A332-4F54-852D-C3B177BAEFD1}" destId="{34DC1A40-FDC3-45DD-9721-78421CDD0F67}" srcOrd="2" destOrd="0" presId="urn:microsoft.com/office/officeart/2018/2/layout/IconVerticalSolidList"/>
    <dgm:cxn modelId="{5C2ACE78-C0FB-41D7-AEDB-3257548F43A9}" type="presParOf" srcId="{A20F361A-A332-4F54-852D-C3B177BAEFD1}" destId="{6D43A2E9-DB45-46D4-8CAC-075A76C69912}" srcOrd="3" destOrd="0" presId="urn:microsoft.com/office/officeart/2018/2/layout/IconVerticalSolidList"/>
    <dgm:cxn modelId="{058FD044-D27C-4697-B6DA-9DDCA99CED6F}" type="presParOf" srcId="{87469658-B653-4566-AA25-E4A1754CC237}" destId="{E38800CF-BC4E-4F38-8907-F657D7EE54C4}" srcOrd="1" destOrd="0" presId="urn:microsoft.com/office/officeart/2018/2/layout/IconVerticalSolidList"/>
    <dgm:cxn modelId="{F56085F0-B46F-4872-BB47-B3ADB0D3EF13}" type="presParOf" srcId="{87469658-B653-4566-AA25-E4A1754CC237}" destId="{3F86D555-134E-40FB-B9AC-7D9AE711743C}" srcOrd="2" destOrd="0" presId="urn:microsoft.com/office/officeart/2018/2/layout/IconVerticalSolidList"/>
    <dgm:cxn modelId="{26F09C9B-C64D-443C-82A8-010958580CEA}" type="presParOf" srcId="{3F86D555-134E-40FB-B9AC-7D9AE711743C}" destId="{EDEB4AE2-A88E-4CA3-A25D-3DDA04260001}" srcOrd="0" destOrd="0" presId="urn:microsoft.com/office/officeart/2018/2/layout/IconVerticalSolidList"/>
    <dgm:cxn modelId="{1B5E31D3-6099-417D-834C-1702163B228F}" type="presParOf" srcId="{3F86D555-134E-40FB-B9AC-7D9AE711743C}" destId="{9DF9948E-FA8D-4603-89C6-C62C1A65DDE8}" srcOrd="1" destOrd="0" presId="urn:microsoft.com/office/officeart/2018/2/layout/IconVerticalSolidList"/>
    <dgm:cxn modelId="{C0EEAF7E-60B2-4D74-A2E2-B4B46E19A1E2}" type="presParOf" srcId="{3F86D555-134E-40FB-B9AC-7D9AE711743C}" destId="{E874EEAF-A142-434C-A4C0-F3FAB8FB07B8}" srcOrd="2" destOrd="0" presId="urn:microsoft.com/office/officeart/2018/2/layout/IconVerticalSolidList"/>
    <dgm:cxn modelId="{DB794856-D00B-4881-9724-818F8FD48E11}" type="presParOf" srcId="{3F86D555-134E-40FB-B9AC-7D9AE711743C}" destId="{73305A79-ABCB-4E7A-82EF-30653B3CE0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128526" y="1359205"/>
          <a:ext cx="1383029" cy="138302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406576" y="1683173"/>
        <a:ext cx="826929" cy="710905"/>
      </dsp:txXfrm>
    </dsp:sp>
    <dsp:sp modelId="{93300324-D62F-4E58-B882-734182BDB462}">
      <dsp:nvSpPr>
        <dsp:cNvPr id="0" name=""/>
        <dsp:cNvSpPr/>
      </dsp:nvSpPr>
      <dsp:spPr>
        <a:xfrm>
          <a:off x="326897" y="1035350"/>
          <a:ext cx="1005839" cy="100583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580120" y="1290103"/>
        <a:ext cx="499393" cy="496333"/>
      </dsp:txXfrm>
    </dsp:sp>
    <dsp:sp modelId="{59EDF28D-6C67-49D0-B5A1-DE5C3CBA2292}">
      <dsp:nvSpPr>
        <dsp:cNvPr id="0" name=""/>
        <dsp:cNvSpPr/>
      </dsp:nvSpPr>
      <dsp:spPr>
        <a:xfrm rot="20700000">
          <a:off x="890270" y="341423"/>
          <a:ext cx="985517" cy="98551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106423" y="557576"/>
        <a:ext cx="553211" cy="553211"/>
      </dsp:txXfrm>
    </dsp:sp>
    <dsp:sp modelId="{398423B3-DD54-4226-99D7-017EFC1488DF}">
      <dsp:nvSpPr>
        <dsp:cNvPr id="0" name=""/>
        <dsp:cNvSpPr/>
      </dsp:nvSpPr>
      <dsp:spPr>
        <a:xfrm>
          <a:off x="1007811" y="1163264"/>
          <a:ext cx="1770277" cy="1770277"/>
        </a:xfrm>
        <a:prstGeom prst="circularArrow">
          <a:avLst>
            <a:gd name="adj1" fmla="val 4688"/>
            <a:gd name="adj2" fmla="val 299029"/>
            <a:gd name="adj3" fmla="val 2455347"/>
            <a:gd name="adj4" fmla="val 1599913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48765" y="820004"/>
          <a:ext cx="1286217" cy="1286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662310" y="132766"/>
          <a:ext cx="1386801" cy="13868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CB7DB-3F23-4701-BE53-8A434CE71C7F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A1300-02BF-4681-AA0A-52EB477E0044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0CA46-9076-4350-A388-D417D4EA387A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79DA9-8634-4F44-B2F0-BB564C9A9D58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B9D93-D330-4AC6-8426-447D0B5E149C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7228A-D8B7-4842-8F26-2E514CB8EB0B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AAADC-53DF-467F-9CE6-4B44306B7D2C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641C5-2571-4DA7-BE14-CA0EADA7AAC1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A9EEA-31A6-498A-AF5B-FAE6F4FF48B3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5F5FD-3C7B-462E-84A0-7082383FABA0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F0A9F-5F02-4A35-B72F-C17C58242523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E449D-47DF-482D-A60E-57E5E214B4DD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The Rawalpindi Medical University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/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cbi.nlm.nih.gov/books/NBK590568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048991" cy="35209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969D43-7853-A06F-A2A4-3902FD4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Introduction to Enzymes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="" xmlns:a16="http://schemas.microsoft.com/office/drawing/2014/main" id="{BE62689D-FD52-4CB3-803B-75EFF27ED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166001"/>
              </p:ext>
            </p:extLst>
          </p:nvPr>
        </p:nvGraphicFramePr>
        <p:xfrm>
          <a:off x="533400" y="1323975"/>
          <a:ext cx="8070123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69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Functions of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90" y="1600200"/>
            <a:ext cx="8369710" cy="4343400"/>
          </a:xfrm>
        </p:spPr>
        <p:txBody>
          <a:bodyPr>
            <a:normAutofit lnSpcReduction="10000"/>
          </a:bodyPr>
          <a:lstStyle/>
          <a:p>
            <a:pPr marL="36900" indent="0">
              <a:lnSpc>
                <a:spcPct val="150000"/>
              </a:lnSpc>
              <a:buNone/>
            </a:pPr>
            <a:r>
              <a:rPr lang="en-US" sz="2400" dirty="0"/>
              <a:t>Enzymes provide support for many important processes within the body. Some examples include: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The digestive system:</a:t>
            </a:r>
            <a:r>
              <a:rPr lang="en-US" sz="2400" dirty="0"/>
              <a:t> Enzymes help the body break down larger complex molecules into smaller molecules, such as glucose, so that the body can use them as fuel.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DNA replication:</a:t>
            </a:r>
            <a:r>
              <a:rPr lang="en-US" sz="2400" dirty="0"/>
              <a:t> Each cell in the body contains DNA. Each time a cell divides, the cell needs to copy its DNA. Enzymes help in this process by unwinding the DNA coils.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5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Functions of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Liver enzymes:</a:t>
            </a:r>
            <a:r>
              <a:rPr lang="en-US" sz="2400" dirty="0"/>
              <a:t> The liver breaks down toxins in the body. To do this, it uses a range of enzymes the facilitate the process of destroying the toxins.</a:t>
            </a:r>
          </a:p>
          <a:p>
            <a:pPr marL="36900" indent="0">
              <a:lnSpc>
                <a:spcPct val="150000"/>
              </a:lnSpc>
              <a:buNone/>
            </a:pPr>
            <a:r>
              <a:rPr lang="en-US" sz="2400" dirty="0"/>
              <a:t>Other activities enzymes help with include the hormone production, cell regulation, creating movement to make the muscle contract, transporting materials around a cell and respiration.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C91DA-FFDF-B054-464C-A29E95CA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000" dirty="0">
                <a:solidFill>
                  <a:schemeClr val="accent4"/>
                </a:solidFill>
              </a:rPr>
              <a:t>Enzymes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B449F-8212-8E76-37E4-4EA8B643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Enzymes are proteins that act as biological catalysts by accelerating chemical reactions, without being changed in the overall process.</a:t>
            </a:r>
          </a:p>
          <a:p>
            <a:r>
              <a:rPr lang="en-US" sz="2400" dirty="0"/>
              <a:t>An enzyme combines with the substrate at its active site and converts the substrate into product.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7C116A-99F8-94B3-2926-BC387113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027950-67D5-3700-8FDF-5D526BA5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6174F8-39A3-BEEB-105E-D47C8E19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590675"/>
            <a:ext cx="4000500" cy="3486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2CC7B-B9A1-DA40-C5F3-A5AE6B46E8CF}"/>
              </a:ext>
            </a:extLst>
          </p:cNvPr>
          <p:cNvSpPr txBox="1"/>
          <p:nvPr/>
        </p:nvSpPr>
        <p:spPr>
          <a:xfrm>
            <a:off x="4953000" y="507682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representation of an enzyme with one active site binding a substrate molecule.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3036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A7648-44D7-9FAB-092F-875E924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Coenzyme, Cofactor and Holoenzyme</a:t>
            </a:r>
            <a:endParaRPr lang="x-non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EA09F8-1A0E-0262-4347-E02DF07F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Autofit/>
          </a:bodyPr>
          <a:lstStyle/>
          <a:p>
            <a:r>
              <a:rPr lang="en-US" sz="2400" dirty="0"/>
              <a:t>An </a:t>
            </a:r>
            <a:r>
              <a:rPr lang="en-US" sz="2400" b="1" dirty="0"/>
              <a:t>apoenzyme</a:t>
            </a:r>
            <a:r>
              <a:rPr lang="en-US" sz="2400" dirty="0"/>
              <a:t> is an inactive enzyme, activation of the enzyme occurs upon binding of an organic or inorganic cofactor.</a:t>
            </a:r>
          </a:p>
          <a:p>
            <a:r>
              <a:rPr lang="en-US" sz="2400" dirty="0"/>
              <a:t>If the nonprotein component is a metal ion, such as zinc (Zn</a:t>
            </a:r>
            <a:r>
              <a:rPr lang="en-US" sz="2400" baseline="30000" dirty="0"/>
              <a:t>2+</a:t>
            </a:r>
            <a:r>
              <a:rPr lang="en-US" sz="2400" dirty="0"/>
              <a:t>) or iron (Fe</a:t>
            </a:r>
            <a:r>
              <a:rPr lang="en-US" sz="2400" baseline="30000" dirty="0"/>
              <a:t>2+</a:t>
            </a:r>
            <a:r>
              <a:rPr lang="en-US" sz="2400" dirty="0"/>
              <a:t>), it is called a </a:t>
            </a:r>
            <a:r>
              <a:rPr lang="en-US" sz="2400" b="1" dirty="0"/>
              <a:t>cofactor</a:t>
            </a:r>
            <a:r>
              <a:rPr lang="en-US" sz="2400" dirty="0"/>
              <a:t>. If it is a small organic molecule, it is termed a </a:t>
            </a:r>
            <a:r>
              <a:rPr lang="en-US" sz="2400" b="1" dirty="0"/>
              <a:t>coenzyme</a:t>
            </a:r>
            <a:r>
              <a:rPr lang="en-US" sz="2400" dirty="0"/>
              <a:t> (NAD</a:t>
            </a:r>
            <a:r>
              <a:rPr lang="en-US" sz="2400" baseline="30000" dirty="0"/>
              <a:t>+</a:t>
            </a:r>
            <a:r>
              <a:rPr lang="en-US" sz="2400" dirty="0"/>
              <a:t>, NADP</a:t>
            </a:r>
            <a:r>
              <a:rPr lang="en-US" sz="2400" baseline="30000" dirty="0"/>
              <a:t>+</a:t>
            </a:r>
            <a:r>
              <a:rPr lang="en-US" sz="2400" dirty="0"/>
              <a:t>, FAD derived from vitamins)</a:t>
            </a:r>
          </a:p>
          <a:p>
            <a:r>
              <a:rPr lang="en-US" sz="2400" dirty="0"/>
              <a:t>The term </a:t>
            </a:r>
            <a:r>
              <a:rPr lang="en-US" sz="2400" b="1" dirty="0"/>
              <a:t>holoenzyme</a:t>
            </a:r>
            <a:r>
              <a:rPr lang="en-US" sz="2400" dirty="0"/>
              <a:t> refers to the protein component of the enzyme along with its nonprotein component. It is the enzyme's catalytically active form.</a:t>
            </a:r>
          </a:p>
          <a:p>
            <a:pPr marL="0" indent="0" algn="ctr">
              <a:buNone/>
            </a:pPr>
            <a:r>
              <a:rPr lang="en-US" sz="2400" dirty="0"/>
              <a:t>Holoenzyme = Apoenzyme + Cofactor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F2B39F-5F79-46D4-4E4B-A8640B5C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00725" y="6356349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AED354-A49A-3B85-7349-3C70109F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0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EF4E0F-30F2-5025-01AF-C584891C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Coenzyme, Cofactor and Holoenzyme</a:t>
            </a:r>
            <a:endParaRPr lang="x-none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38E6BE-1C2A-DDBE-97FF-59DCCF85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356349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6B806D-281D-EF2F-9979-24B0606A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896A622D-27E0-A410-B26A-440C9B591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77206"/>
            <a:ext cx="7543800" cy="403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CDC46-E5D3-F81C-1438-6EE4FBBB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1161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Isoenzymes</a:t>
            </a:r>
            <a:endParaRPr lang="x-non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BF0A1E-F3D7-B8DE-3A0F-95AB4A08D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36638"/>
            <a:ext cx="8610600" cy="4784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Isoenzymes are variant forms of the same enzyme that catalyze the same reaction but have slightly different physical properties because of genetically determined differences in amino acid sequence.</a:t>
            </a:r>
          </a:p>
          <a:p>
            <a:pPr marL="0" indent="0">
              <a:buNone/>
            </a:pPr>
            <a:endParaRPr lang="x-non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F425D3-229D-9C95-94B4-401A8848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469856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588345-0919-0CC5-27BE-89EE786D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469855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B6448C0-6FF0-E9A9-6BBE-527B3B53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26296" r="15000" b="35185"/>
          <a:stretch/>
        </p:blipFill>
        <p:spPr>
          <a:xfrm>
            <a:off x="3889947" y="2590799"/>
            <a:ext cx="5254053" cy="3756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B89A329-AD44-9E3B-BE57-1F363113F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26296" r="62500" b="35185"/>
          <a:stretch/>
        </p:blipFill>
        <p:spPr>
          <a:xfrm>
            <a:off x="0" y="2590800"/>
            <a:ext cx="3895725" cy="406161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BAD83A0-2696-57DD-2087-CB18E60EDAC9}"/>
              </a:ext>
            </a:extLst>
          </p:cNvPr>
          <p:cNvSpPr/>
          <p:nvPr/>
        </p:nvSpPr>
        <p:spPr>
          <a:xfrm>
            <a:off x="3889947" y="4267200"/>
            <a:ext cx="310578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64C9032-FA47-595F-C41B-D5718B867526}"/>
              </a:ext>
            </a:extLst>
          </p:cNvPr>
          <p:cNvSpPr/>
          <p:nvPr/>
        </p:nvSpPr>
        <p:spPr>
          <a:xfrm>
            <a:off x="4799013" y="5581336"/>
            <a:ext cx="544808" cy="943289"/>
          </a:xfrm>
          <a:custGeom>
            <a:avLst/>
            <a:gdLst>
              <a:gd name="connsiteX0" fmla="*/ 11112 w 544808"/>
              <a:gd name="connsiteY0" fmla="*/ 314 h 943289"/>
              <a:gd name="connsiteX1" fmla="*/ 192087 w 544808"/>
              <a:gd name="connsiteY1" fmla="*/ 19364 h 943289"/>
              <a:gd name="connsiteX2" fmla="*/ 239712 w 544808"/>
              <a:gd name="connsiteY2" fmla="*/ 38414 h 943289"/>
              <a:gd name="connsiteX3" fmla="*/ 268287 w 544808"/>
              <a:gd name="connsiteY3" fmla="*/ 76514 h 943289"/>
              <a:gd name="connsiteX4" fmla="*/ 334962 w 544808"/>
              <a:gd name="connsiteY4" fmla="*/ 114614 h 943289"/>
              <a:gd name="connsiteX5" fmla="*/ 392112 w 544808"/>
              <a:gd name="connsiteY5" fmla="*/ 181289 h 943289"/>
              <a:gd name="connsiteX6" fmla="*/ 401637 w 544808"/>
              <a:gd name="connsiteY6" fmla="*/ 314639 h 943289"/>
              <a:gd name="connsiteX7" fmla="*/ 468312 w 544808"/>
              <a:gd name="connsiteY7" fmla="*/ 400364 h 943289"/>
              <a:gd name="connsiteX8" fmla="*/ 477837 w 544808"/>
              <a:gd name="connsiteY8" fmla="*/ 495614 h 943289"/>
              <a:gd name="connsiteX9" fmla="*/ 506412 w 544808"/>
              <a:gd name="connsiteY9" fmla="*/ 724214 h 943289"/>
              <a:gd name="connsiteX10" fmla="*/ 534987 w 544808"/>
              <a:gd name="connsiteY10" fmla="*/ 771839 h 943289"/>
              <a:gd name="connsiteX11" fmla="*/ 544512 w 544808"/>
              <a:gd name="connsiteY11" fmla="*/ 848039 h 943289"/>
              <a:gd name="connsiteX12" fmla="*/ 411162 w 544808"/>
              <a:gd name="connsiteY12" fmla="*/ 943289 h 943289"/>
              <a:gd name="connsiteX13" fmla="*/ 287337 w 544808"/>
              <a:gd name="connsiteY13" fmla="*/ 905189 h 943289"/>
              <a:gd name="connsiteX14" fmla="*/ 296862 w 544808"/>
              <a:gd name="connsiteY14" fmla="*/ 828989 h 943289"/>
              <a:gd name="connsiteX15" fmla="*/ 268287 w 544808"/>
              <a:gd name="connsiteY15" fmla="*/ 705164 h 943289"/>
              <a:gd name="connsiteX16" fmla="*/ 230187 w 544808"/>
              <a:gd name="connsiteY16" fmla="*/ 600389 h 943289"/>
              <a:gd name="connsiteX17" fmla="*/ 201612 w 544808"/>
              <a:gd name="connsiteY17" fmla="*/ 428939 h 943289"/>
              <a:gd name="connsiteX18" fmla="*/ 182562 w 544808"/>
              <a:gd name="connsiteY18" fmla="*/ 381314 h 943289"/>
              <a:gd name="connsiteX19" fmla="*/ 173037 w 544808"/>
              <a:gd name="connsiteY19" fmla="*/ 352739 h 943289"/>
              <a:gd name="connsiteX20" fmla="*/ 153987 w 544808"/>
              <a:gd name="connsiteY20" fmla="*/ 305114 h 943289"/>
              <a:gd name="connsiteX21" fmla="*/ 106362 w 544808"/>
              <a:gd name="connsiteY21" fmla="*/ 200339 h 943289"/>
              <a:gd name="connsiteX22" fmla="*/ 49212 w 544808"/>
              <a:gd name="connsiteY22" fmla="*/ 133664 h 943289"/>
              <a:gd name="connsiteX23" fmla="*/ 20637 w 544808"/>
              <a:gd name="connsiteY23" fmla="*/ 9839 h 943289"/>
              <a:gd name="connsiteX24" fmla="*/ 11112 w 544808"/>
              <a:gd name="connsiteY24" fmla="*/ 314 h 94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4808" h="943289">
                <a:moveTo>
                  <a:pt x="11112" y="314"/>
                </a:moveTo>
                <a:cubicBezTo>
                  <a:pt x="39687" y="1902"/>
                  <a:pt x="147178" y="7116"/>
                  <a:pt x="192087" y="19364"/>
                </a:cubicBezTo>
                <a:cubicBezTo>
                  <a:pt x="208582" y="23863"/>
                  <a:pt x="223837" y="32064"/>
                  <a:pt x="239712" y="38414"/>
                </a:cubicBezTo>
                <a:cubicBezTo>
                  <a:pt x="249237" y="51114"/>
                  <a:pt x="257062" y="65289"/>
                  <a:pt x="268287" y="76514"/>
                </a:cubicBezTo>
                <a:cubicBezTo>
                  <a:pt x="290785" y="99012"/>
                  <a:pt x="308815" y="95937"/>
                  <a:pt x="334962" y="114614"/>
                </a:cubicBezTo>
                <a:cubicBezTo>
                  <a:pt x="356393" y="129922"/>
                  <a:pt x="377103" y="161277"/>
                  <a:pt x="392112" y="181289"/>
                </a:cubicBezTo>
                <a:cubicBezTo>
                  <a:pt x="395287" y="225739"/>
                  <a:pt x="386997" y="272549"/>
                  <a:pt x="401637" y="314639"/>
                </a:cubicBezTo>
                <a:cubicBezTo>
                  <a:pt x="413530" y="348830"/>
                  <a:pt x="468312" y="400364"/>
                  <a:pt x="468312" y="400364"/>
                </a:cubicBezTo>
                <a:cubicBezTo>
                  <a:pt x="471487" y="432114"/>
                  <a:pt x="475390" y="463800"/>
                  <a:pt x="477837" y="495614"/>
                </a:cubicBezTo>
                <a:cubicBezTo>
                  <a:pt x="483998" y="575704"/>
                  <a:pt x="477588" y="649271"/>
                  <a:pt x="506412" y="724214"/>
                </a:cubicBezTo>
                <a:cubicBezTo>
                  <a:pt x="513058" y="741493"/>
                  <a:pt x="525462" y="755964"/>
                  <a:pt x="534987" y="771839"/>
                </a:cubicBezTo>
                <a:cubicBezTo>
                  <a:pt x="538162" y="797239"/>
                  <a:pt x="546475" y="822517"/>
                  <a:pt x="544512" y="848039"/>
                </a:cubicBezTo>
                <a:cubicBezTo>
                  <a:pt x="538820" y="922034"/>
                  <a:pt x="471993" y="917943"/>
                  <a:pt x="411162" y="943289"/>
                </a:cubicBezTo>
                <a:cubicBezTo>
                  <a:pt x="400433" y="942097"/>
                  <a:pt x="298316" y="945445"/>
                  <a:pt x="287337" y="905189"/>
                </a:cubicBezTo>
                <a:cubicBezTo>
                  <a:pt x="280602" y="880493"/>
                  <a:pt x="293687" y="854389"/>
                  <a:pt x="296862" y="828989"/>
                </a:cubicBezTo>
                <a:cubicBezTo>
                  <a:pt x="296214" y="826074"/>
                  <a:pt x="275412" y="728913"/>
                  <a:pt x="268287" y="705164"/>
                </a:cubicBezTo>
                <a:cubicBezTo>
                  <a:pt x="253613" y="656250"/>
                  <a:pt x="248365" y="645834"/>
                  <a:pt x="230187" y="600389"/>
                </a:cubicBezTo>
                <a:cubicBezTo>
                  <a:pt x="220662" y="543239"/>
                  <a:pt x="223130" y="482733"/>
                  <a:pt x="201612" y="428939"/>
                </a:cubicBezTo>
                <a:cubicBezTo>
                  <a:pt x="195262" y="413064"/>
                  <a:pt x="188565" y="397323"/>
                  <a:pt x="182562" y="381314"/>
                </a:cubicBezTo>
                <a:cubicBezTo>
                  <a:pt x="179037" y="371913"/>
                  <a:pt x="176562" y="362140"/>
                  <a:pt x="173037" y="352739"/>
                </a:cubicBezTo>
                <a:cubicBezTo>
                  <a:pt x="167034" y="336730"/>
                  <a:pt x="159990" y="321123"/>
                  <a:pt x="153987" y="305114"/>
                </a:cubicBezTo>
                <a:cubicBezTo>
                  <a:pt x="140815" y="269990"/>
                  <a:pt x="133866" y="227843"/>
                  <a:pt x="106362" y="200339"/>
                </a:cubicBezTo>
                <a:cubicBezTo>
                  <a:pt x="66562" y="160539"/>
                  <a:pt x="85869" y="182540"/>
                  <a:pt x="49212" y="133664"/>
                </a:cubicBezTo>
                <a:cubicBezTo>
                  <a:pt x="43593" y="105571"/>
                  <a:pt x="28992" y="28638"/>
                  <a:pt x="20637" y="9839"/>
                </a:cubicBezTo>
                <a:cubicBezTo>
                  <a:pt x="17754" y="3351"/>
                  <a:pt x="-17463" y="-1274"/>
                  <a:pt x="11112" y="3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EBF45E8-FA7B-C168-6834-6BC6105F4B5E}"/>
              </a:ext>
            </a:extLst>
          </p:cNvPr>
          <p:cNvSpPr/>
          <p:nvPr/>
        </p:nvSpPr>
        <p:spPr>
          <a:xfrm>
            <a:off x="6619875" y="5092745"/>
            <a:ext cx="428625" cy="1384255"/>
          </a:xfrm>
          <a:custGeom>
            <a:avLst/>
            <a:gdLst>
              <a:gd name="connsiteX0" fmla="*/ 285750 w 428625"/>
              <a:gd name="connsiteY0" fmla="*/ 3130 h 1384255"/>
              <a:gd name="connsiteX1" fmla="*/ 342900 w 428625"/>
              <a:gd name="connsiteY1" fmla="*/ 12655 h 1384255"/>
              <a:gd name="connsiteX2" fmla="*/ 371475 w 428625"/>
              <a:gd name="connsiteY2" fmla="*/ 22180 h 1384255"/>
              <a:gd name="connsiteX3" fmla="*/ 428625 w 428625"/>
              <a:gd name="connsiteY3" fmla="*/ 60280 h 1384255"/>
              <a:gd name="connsiteX4" fmla="*/ 381000 w 428625"/>
              <a:gd name="connsiteY4" fmla="*/ 117430 h 1384255"/>
              <a:gd name="connsiteX5" fmla="*/ 390525 w 428625"/>
              <a:gd name="connsiteY5" fmla="*/ 193630 h 1384255"/>
              <a:gd name="connsiteX6" fmla="*/ 371475 w 428625"/>
              <a:gd name="connsiteY6" fmla="*/ 288880 h 1384255"/>
              <a:gd name="connsiteX7" fmla="*/ 361950 w 428625"/>
              <a:gd name="connsiteY7" fmla="*/ 355555 h 1384255"/>
              <a:gd name="connsiteX8" fmla="*/ 352425 w 428625"/>
              <a:gd name="connsiteY8" fmla="*/ 384130 h 1384255"/>
              <a:gd name="connsiteX9" fmla="*/ 342900 w 428625"/>
              <a:gd name="connsiteY9" fmla="*/ 441280 h 1384255"/>
              <a:gd name="connsiteX10" fmla="*/ 323850 w 428625"/>
              <a:gd name="connsiteY10" fmla="*/ 479380 h 1384255"/>
              <a:gd name="connsiteX11" fmla="*/ 314325 w 428625"/>
              <a:gd name="connsiteY11" fmla="*/ 517480 h 1384255"/>
              <a:gd name="connsiteX12" fmla="*/ 295275 w 428625"/>
              <a:gd name="connsiteY12" fmla="*/ 574630 h 1384255"/>
              <a:gd name="connsiteX13" fmla="*/ 266700 w 428625"/>
              <a:gd name="connsiteY13" fmla="*/ 631780 h 1384255"/>
              <a:gd name="connsiteX14" fmla="*/ 228600 w 428625"/>
              <a:gd name="connsiteY14" fmla="*/ 746080 h 1384255"/>
              <a:gd name="connsiteX15" fmla="*/ 247650 w 428625"/>
              <a:gd name="connsiteY15" fmla="*/ 822280 h 1384255"/>
              <a:gd name="connsiteX16" fmla="*/ 228600 w 428625"/>
              <a:gd name="connsiteY16" fmla="*/ 879430 h 1384255"/>
              <a:gd name="connsiteX17" fmla="*/ 219075 w 428625"/>
              <a:gd name="connsiteY17" fmla="*/ 927055 h 1384255"/>
              <a:gd name="connsiteX18" fmla="*/ 200025 w 428625"/>
              <a:gd name="connsiteY18" fmla="*/ 955630 h 1384255"/>
              <a:gd name="connsiteX19" fmla="*/ 171450 w 428625"/>
              <a:gd name="connsiteY19" fmla="*/ 1317580 h 1384255"/>
              <a:gd name="connsiteX20" fmla="*/ 152400 w 428625"/>
              <a:gd name="connsiteY20" fmla="*/ 1346155 h 1384255"/>
              <a:gd name="connsiteX21" fmla="*/ 123825 w 428625"/>
              <a:gd name="connsiteY21" fmla="*/ 1355680 h 1384255"/>
              <a:gd name="connsiteX22" fmla="*/ 28575 w 428625"/>
              <a:gd name="connsiteY22" fmla="*/ 1384255 h 1384255"/>
              <a:gd name="connsiteX23" fmla="*/ 19050 w 428625"/>
              <a:gd name="connsiteY23" fmla="*/ 1336630 h 1384255"/>
              <a:gd name="connsiteX24" fmla="*/ 0 w 428625"/>
              <a:gd name="connsiteY24" fmla="*/ 1193755 h 1384255"/>
              <a:gd name="connsiteX25" fmla="*/ 28575 w 428625"/>
              <a:gd name="connsiteY25" fmla="*/ 984205 h 1384255"/>
              <a:gd name="connsiteX26" fmla="*/ 114300 w 428625"/>
              <a:gd name="connsiteY26" fmla="*/ 746080 h 1384255"/>
              <a:gd name="connsiteX27" fmla="*/ 133350 w 428625"/>
              <a:gd name="connsiteY27" fmla="*/ 593680 h 1384255"/>
              <a:gd name="connsiteX28" fmla="*/ 142875 w 428625"/>
              <a:gd name="connsiteY28" fmla="*/ 555580 h 1384255"/>
              <a:gd name="connsiteX29" fmla="*/ 152400 w 428625"/>
              <a:gd name="connsiteY29" fmla="*/ 450805 h 1384255"/>
              <a:gd name="connsiteX30" fmla="*/ 161925 w 428625"/>
              <a:gd name="connsiteY30" fmla="*/ 212680 h 1384255"/>
              <a:gd name="connsiteX31" fmla="*/ 190500 w 428625"/>
              <a:gd name="connsiteY31" fmla="*/ 146005 h 1384255"/>
              <a:gd name="connsiteX32" fmla="*/ 200025 w 428625"/>
              <a:gd name="connsiteY32" fmla="*/ 117430 h 1384255"/>
              <a:gd name="connsiteX33" fmla="*/ 238125 w 428625"/>
              <a:gd name="connsiteY33" fmla="*/ 107905 h 1384255"/>
              <a:gd name="connsiteX34" fmla="*/ 285750 w 428625"/>
              <a:gd name="connsiteY34" fmla="*/ 69805 h 1384255"/>
              <a:gd name="connsiteX35" fmla="*/ 285750 w 428625"/>
              <a:gd name="connsiteY35" fmla="*/ 3130 h 13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8625" h="1384255">
                <a:moveTo>
                  <a:pt x="285750" y="3130"/>
                </a:moveTo>
                <a:cubicBezTo>
                  <a:pt x="295275" y="-6395"/>
                  <a:pt x="324047" y="8465"/>
                  <a:pt x="342900" y="12655"/>
                </a:cubicBezTo>
                <a:cubicBezTo>
                  <a:pt x="352701" y="14833"/>
                  <a:pt x="364375" y="15080"/>
                  <a:pt x="371475" y="22180"/>
                </a:cubicBezTo>
                <a:cubicBezTo>
                  <a:pt x="422731" y="73436"/>
                  <a:pt x="312121" y="36979"/>
                  <a:pt x="428625" y="60280"/>
                </a:cubicBezTo>
                <a:cubicBezTo>
                  <a:pt x="421603" y="67302"/>
                  <a:pt x="382326" y="102843"/>
                  <a:pt x="381000" y="117430"/>
                </a:cubicBezTo>
                <a:cubicBezTo>
                  <a:pt x="378682" y="142923"/>
                  <a:pt x="387350" y="168230"/>
                  <a:pt x="390525" y="193630"/>
                </a:cubicBezTo>
                <a:cubicBezTo>
                  <a:pt x="377899" y="244134"/>
                  <a:pt x="380817" y="228159"/>
                  <a:pt x="371475" y="288880"/>
                </a:cubicBezTo>
                <a:cubicBezTo>
                  <a:pt x="368061" y="311070"/>
                  <a:pt x="366353" y="333540"/>
                  <a:pt x="361950" y="355555"/>
                </a:cubicBezTo>
                <a:cubicBezTo>
                  <a:pt x="359981" y="365400"/>
                  <a:pt x="354603" y="374329"/>
                  <a:pt x="352425" y="384130"/>
                </a:cubicBezTo>
                <a:cubicBezTo>
                  <a:pt x="348235" y="402983"/>
                  <a:pt x="348449" y="422782"/>
                  <a:pt x="342900" y="441280"/>
                </a:cubicBezTo>
                <a:cubicBezTo>
                  <a:pt x="338820" y="454880"/>
                  <a:pt x="328836" y="466085"/>
                  <a:pt x="323850" y="479380"/>
                </a:cubicBezTo>
                <a:cubicBezTo>
                  <a:pt x="319253" y="491637"/>
                  <a:pt x="318087" y="504941"/>
                  <a:pt x="314325" y="517480"/>
                </a:cubicBezTo>
                <a:cubicBezTo>
                  <a:pt x="308555" y="536714"/>
                  <a:pt x="302998" y="556094"/>
                  <a:pt x="295275" y="574630"/>
                </a:cubicBezTo>
                <a:cubicBezTo>
                  <a:pt x="287083" y="594290"/>
                  <a:pt x="274420" y="611930"/>
                  <a:pt x="266700" y="631780"/>
                </a:cubicBezTo>
                <a:cubicBezTo>
                  <a:pt x="252144" y="669210"/>
                  <a:pt x="228600" y="746080"/>
                  <a:pt x="228600" y="746080"/>
                </a:cubicBezTo>
                <a:cubicBezTo>
                  <a:pt x="234950" y="771480"/>
                  <a:pt x="255929" y="797442"/>
                  <a:pt x="247650" y="822280"/>
                </a:cubicBezTo>
                <a:cubicBezTo>
                  <a:pt x="241300" y="841330"/>
                  <a:pt x="232538" y="859739"/>
                  <a:pt x="228600" y="879430"/>
                </a:cubicBezTo>
                <a:cubicBezTo>
                  <a:pt x="225425" y="895305"/>
                  <a:pt x="224759" y="911896"/>
                  <a:pt x="219075" y="927055"/>
                </a:cubicBezTo>
                <a:cubicBezTo>
                  <a:pt x="215055" y="937774"/>
                  <a:pt x="206375" y="946105"/>
                  <a:pt x="200025" y="955630"/>
                </a:cubicBezTo>
                <a:cubicBezTo>
                  <a:pt x="195129" y="1058453"/>
                  <a:pt x="192426" y="1212700"/>
                  <a:pt x="171450" y="1317580"/>
                </a:cubicBezTo>
                <a:cubicBezTo>
                  <a:pt x="169205" y="1328805"/>
                  <a:pt x="161339" y="1339004"/>
                  <a:pt x="152400" y="1346155"/>
                </a:cubicBezTo>
                <a:cubicBezTo>
                  <a:pt x="144560" y="1352427"/>
                  <a:pt x="133053" y="1351725"/>
                  <a:pt x="123825" y="1355680"/>
                </a:cubicBezTo>
                <a:cubicBezTo>
                  <a:pt x="53349" y="1385884"/>
                  <a:pt x="120272" y="1368972"/>
                  <a:pt x="28575" y="1384255"/>
                </a:cubicBezTo>
                <a:cubicBezTo>
                  <a:pt x="25400" y="1368380"/>
                  <a:pt x="21058" y="1352694"/>
                  <a:pt x="19050" y="1336630"/>
                </a:cubicBezTo>
                <a:cubicBezTo>
                  <a:pt x="307" y="1186687"/>
                  <a:pt x="21029" y="1277871"/>
                  <a:pt x="0" y="1193755"/>
                </a:cubicBezTo>
                <a:cubicBezTo>
                  <a:pt x="5641" y="1126062"/>
                  <a:pt x="7594" y="1050147"/>
                  <a:pt x="28575" y="984205"/>
                </a:cubicBezTo>
                <a:cubicBezTo>
                  <a:pt x="125234" y="680418"/>
                  <a:pt x="30136" y="1065901"/>
                  <a:pt x="114300" y="746080"/>
                </a:cubicBezTo>
                <a:cubicBezTo>
                  <a:pt x="125411" y="703858"/>
                  <a:pt x="127950" y="631482"/>
                  <a:pt x="133350" y="593680"/>
                </a:cubicBezTo>
                <a:cubicBezTo>
                  <a:pt x="135201" y="580721"/>
                  <a:pt x="139700" y="568280"/>
                  <a:pt x="142875" y="555580"/>
                </a:cubicBezTo>
                <a:cubicBezTo>
                  <a:pt x="146050" y="520655"/>
                  <a:pt x="150455" y="485820"/>
                  <a:pt x="152400" y="450805"/>
                </a:cubicBezTo>
                <a:cubicBezTo>
                  <a:pt x="156806" y="371489"/>
                  <a:pt x="152072" y="291505"/>
                  <a:pt x="161925" y="212680"/>
                </a:cubicBezTo>
                <a:cubicBezTo>
                  <a:pt x="164924" y="188687"/>
                  <a:pt x="181520" y="168456"/>
                  <a:pt x="190500" y="146005"/>
                </a:cubicBezTo>
                <a:cubicBezTo>
                  <a:pt x="194229" y="136683"/>
                  <a:pt x="192185" y="123702"/>
                  <a:pt x="200025" y="117430"/>
                </a:cubicBezTo>
                <a:cubicBezTo>
                  <a:pt x="210247" y="109252"/>
                  <a:pt x="225425" y="111080"/>
                  <a:pt x="238125" y="107905"/>
                </a:cubicBezTo>
                <a:cubicBezTo>
                  <a:pt x="254000" y="95205"/>
                  <a:pt x="272519" y="85241"/>
                  <a:pt x="285750" y="69805"/>
                </a:cubicBezTo>
                <a:cubicBezTo>
                  <a:pt x="292284" y="62182"/>
                  <a:pt x="276225" y="12655"/>
                  <a:pt x="285750" y="313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B95315E-99AC-57A6-1CCB-484E8EF9ABBF}"/>
              </a:ext>
            </a:extLst>
          </p:cNvPr>
          <p:cNvSpPr/>
          <p:nvPr/>
        </p:nvSpPr>
        <p:spPr>
          <a:xfrm>
            <a:off x="4762500" y="5362354"/>
            <a:ext cx="285183" cy="327017"/>
          </a:xfrm>
          <a:custGeom>
            <a:avLst/>
            <a:gdLst>
              <a:gd name="connsiteX0" fmla="*/ 123825 w 285183"/>
              <a:gd name="connsiteY0" fmla="*/ 324071 h 327017"/>
              <a:gd name="connsiteX1" fmla="*/ 85725 w 285183"/>
              <a:gd name="connsiteY1" fmla="*/ 276446 h 327017"/>
              <a:gd name="connsiteX2" fmla="*/ 66675 w 285183"/>
              <a:gd name="connsiteY2" fmla="*/ 209771 h 327017"/>
              <a:gd name="connsiteX3" fmla="*/ 57150 w 285183"/>
              <a:gd name="connsiteY3" fmla="*/ 181196 h 327017"/>
              <a:gd name="connsiteX4" fmla="*/ 0 w 285183"/>
              <a:gd name="connsiteY4" fmla="*/ 104996 h 327017"/>
              <a:gd name="connsiteX5" fmla="*/ 38100 w 285183"/>
              <a:gd name="connsiteY5" fmla="*/ 221 h 327017"/>
              <a:gd name="connsiteX6" fmla="*/ 66675 w 285183"/>
              <a:gd name="connsiteY6" fmla="*/ 9746 h 327017"/>
              <a:gd name="connsiteX7" fmla="*/ 123825 w 285183"/>
              <a:gd name="connsiteY7" fmla="*/ 66896 h 327017"/>
              <a:gd name="connsiteX8" fmla="*/ 209550 w 285183"/>
              <a:gd name="connsiteY8" fmla="*/ 143096 h 327017"/>
              <a:gd name="connsiteX9" fmla="*/ 238125 w 285183"/>
              <a:gd name="connsiteY9" fmla="*/ 181196 h 327017"/>
              <a:gd name="connsiteX10" fmla="*/ 266700 w 285183"/>
              <a:gd name="connsiteY10" fmla="*/ 285971 h 327017"/>
              <a:gd name="connsiteX11" fmla="*/ 219075 w 285183"/>
              <a:gd name="connsiteY11" fmla="*/ 295496 h 327017"/>
              <a:gd name="connsiteX12" fmla="*/ 180975 w 285183"/>
              <a:gd name="connsiteY12" fmla="*/ 324071 h 327017"/>
              <a:gd name="connsiteX13" fmla="*/ 104775 w 285183"/>
              <a:gd name="connsiteY13" fmla="*/ 285971 h 327017"/>
              <a:gd name="connsiteX14" fmla="*/ 114300 w 285183"/>
              <a:gd name="connsiteY14" fmla="*/ 266921 h 3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183" h="327017">
                <a:moveTo>
                  <a:pt x="123825" y="324071"/>
                </a:moveTo>
                <a:cubicBezTo>
                  <a:pt x="111125" y="308196"/>
                  <a:pt x="94817" y="294630"/>
                  <a:pt x="85725" y="276446"/>
                </a:cubicBezTo>
                <a:cubicBezTo>
                  <a:pt x="75388" y="255772"/>
                  <a:pt x="73317" y="231911"/>
                  <a:pt x="66675" y="209771"/>
                </a:cubicBezTo>
                <a:cubicBezTo>
                  <a:pt x="63790" y="200154"/>
                  <a:pt x="62540" y="189667"/>
                  <a:pt x="57150" y="181196"/>
                </a:cubicBezTo>
                <a:cubicBezTo>
                  <a:pt x="40104" y="154410"/>
                  <a:pt x="0" y="104996"/>
                  <a:pt x="0" y="104996"/>
                </a:cubicBezTo>
                <a:cubicBezTo>
                  <a:pt x="3326" y="75061"/>
                  <a:pt x="-11426" y="8475"/>
                  <a:pt x="38100" y="221"/>
                </a:cubicBezTo>
                <a:cubicBezTo>
                  <a:pt x="48004" y="-1430"/>
                  <a:pt x="57150" y="6571"/>
                  <a:pt x="66675" y="9746"/>
                </a:cubicBezTo>
                <a:cubicBezTo>
                  <a:pt x="111570" y="77089"/>
                  <a:pt x="52938" y="-3991"/>
                  <a:pt x="123825" y="66896"/>
                </a:cubicBezTo>
                <a:cubicBezTo>
                  <a:pt x="203430" y="146501"/>
                  <a:pt x="147744" y="122494"/>
                  <a:pt x="209550" y="143096"/>
                </a:cubicBezTo>
                <a:cubicBezTo>
                  <a:pt x="219075" y="155796"/>
                  <a:pt x="227671" y="169249"/>
                  <a:pt x="238125" y="181196"/>
                </a:cubicBezTo>
                <a:cubicBezTo>
                  <a:pt x="266898" y="214079"/>
                  <a:pt x="310268" y="227881"/>
                  <a:pt x="266700" y="285971"/>
                </a:cubicBezTo>
                <a:cubicBezTo>
                  <a:pt x="256986" y="298923"/>
                  <a:pt x="234950" y="292321"/>
                  <a:pt x="219075" y="295496"/>
                </a:cubicBezTo>
                <a:cubicBezTo>
                  <a:pt x="206375" y="305021"/>
                  <a:pt x="196594" y="321231"/>
                  <a:pt x="180975" y="324071"/>
                </a:cubicBezTo>
                <a:cubicBezTo>
                  <a:pt x="141534" y="331242"/>
                  <a:pt x="104775" y="327743"/>
                  <a:pt x="104775" y="285971"/>
                </a:cubicBezTo>
                <a:cubicBezTo>
                  <a:pt x="104775" y="278871"/>
                  <a:pt x="111125" y="273271"/>
                  <a:pt x="114300" y="26692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0D4F052-CC20-9835-C6A6-8BC403F0E0BD}"/>
              </a:ext>
            </a:extLst>
          </p:cNvPr>
          <p:cNvSpPr/>
          <p:nvPr/>
        </p:nvSpPr>
        <p:spPr>
          <a:xfrm>
            <a:off x="4638675" y="5067300"/>
            <a:ext cx="181187" cy="228600"/>
          </a:xfrm>
          <a:custGeom>
            <a:avLst/>
            <a:gdLst>
              <a:gd name="connsiteX0" fmla="*/ 28575 w 181187"/>
              <a:gd name="connsiteY0" fmla="*/ 0 h 228600"/>
              <a:gd name="connsiteX1" fmla="*/ 76200 w 181187"/>
              <a:gd name="connsiteY1" fmla="*/ 9525 h 228600"/>
              <a:gd name="connsiteX2" fmla="*/ 123825 w 181187"/>
              <a:gd name="connsiteY2" fmla="*/ 85725 h 228600"/>
              <a:gd name="connsiteX3" fmla="*/ 133350 w 181187"/>
              <a:gd name="connsiteY3" fmla="*/ 114300 h 228600"/>
              <a:gd name="connsiteX4" fmla="*/ 161925 w 181187"/>
              <a:gd name="connsiteY4" fmla="*/ 133350 h 228600"/>
              <a:gd name="connsiteX5" fmla="*/ 171450 w 181187"/>
              <a:gd name="connsiteY5" fmla="*/ 171450 h 228600"/>
              <a:gd name="connsiteX6" fmla="*/ 180975 w 181187"/>
              <a:gd name="connsiteY6" fmla="*/ 200025 h 228600"/>
              <a:gd name="connsiteX7" fmla="*/ 161925 w 181187"/>
              <a:gd name="connsiteY7" fmla="*/ 228600 h 228600"/>
              <a:gd name="connsiteX8" fmla="*/ 9525 w 181187"/>
              <a:gd name="connsiteY8" fmla="*/ 171450 h 228600"/>
              <a:gd name="connsiteX9" fmla="*/ 0 w 181187"/>
              <a:gd name="connsiteY9" fmla="*/ 142875 h 228600"/>
              <a:gd name="connsiteX10" fmla="*/ 28575 w 181187"/>
              <a:gd name="connsiteY10" fmla="*/ 9525 h 228600"/>
              <a:gd name="connsiteX11" fmla="*/ 28575 w 181187"/>
              <a:gd name="connsiteY1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187" h="228600">
                <a:moveTo>
                  <a:pt x="28575" y="0"/>
                </a:moveTo>
                <a:cubicBezTo>
                  <a:pt x="44450" y="3175"/>
                  <a:pt x="62471" y="945"/>
                  <a:pt x="76200" y="9525"/>
                </a:cubicBezTo>
                <a:cubicBezTo>
                  <a:pt x="92209" y="19531"/>
                  <a:pt x="116535" y="68714"/>
                  <a:pt x="123825" y="85725"/>
                </a:cubicBezTo>
                <a:cubicBezTo>
                  <a:pt x="127780" y="94953"/>
                  <a:pt x="127078" y="106460"/>
                  <a:pt x="133350" y="114300"/>
                </a:cubicBezTo>
                <a:cubicBezTo>
                  <a:pt x="140501" y="123239"/>
                  <a:pt x="152400" y="127000"/>
                  <a:pt x="161925" y="133350"/>
                </a:cubicBezTo>
                <a:cubicBezTo>
                  <a:pt x="165100" y="146050"/>
                  <a:pt x="167854" y="158863"/>
                  <a:pt x="171450" y="171450"/>
                </a:cubicBezTo>
                <a:cubicBezTo>
                  <a:pt x="174208" y="181104"/>
                  <a:pt x="182626" y="190121"/>
                  <a:pt x="180975" y="200025"/>
                </a:cubicBezTo>
                <a:cubicBezTo>
                  <a:pt x="179093" y="211317"/>
                  <a:pt x="168275" y="219075"/>
                  <a:pt x="161925" y="228600"/>
                </a:cubicBezTo>
                <a:cubicBezTo>
                  <a:pt x="79531" y="219445"/>
                  <a:pt x="70644" y="232569"/>
                  <a:pt x="9525" y="171450"/>
                </a:cubicBezTo>
                <a:cubicBezTo>
                  <a:pt x="2425" y="164350"/>
                  <a:pt x="3175" y="152400"/>
                  <a:pt x="0" y="142875"/>
                </a:cubicBezTo>
                <a:cubicBezTo>
                  <a:pt x="5076" y="112421"/>
                  <a:pt x="16708" y="33259"/>
                  <a:pt x="28575" y="9525"/>
                </a:cubicBezTo>
                <a:lnTo>
                  <a:pt x="285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293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5B493-C7C8-AA1C-9552-E95D56FA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810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Lactate Dehydrogenase (LDH) Isoenzyme</a:t>
            </a:r>
            <a:endParaRPr lang="x-non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0A66BB-DE79-79A2-7239-8F0F2FFF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49363"/>
            <a:ext cx="8229600" cy="427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Five isoenzyme forms of LDH exist in various body tissues.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DBBB2A-19B1-5E82-7D1F-207165D6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35000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85499-CC16-F70B-C9C1-7F68C835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6E146FCF-5045-F4B0-C24B-1B4F25CE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0"/>
            <a:ext cx="5805488" cy="42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4F69E1-AE40-5DA1-921B-CC5AC703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Creatine Kinase (CK) Isoenzymes</a:t>
            </a:r>
            <a:endParaRPr lang="x-non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4B0055-0068-B4EF-C3EF-959B6041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dirty="0"/>
              <a:t>CK occurs as three isoenzymes.</a:t>
            </a:r>
          </a:p>
          <a:p>
            <a:r>
              <a:rPr lang="en-US" sz="2400" dirty="0"/>
              <a:t>Each CK isoenzyme is a dimer composed of two polypeptide subunits (called B and M subunits for brain and skeletal muscle) associated in one of three combinations: </a:t>
            </a:r>
          </a:p>
          <a:p>
            <a:pPr marL="0" indent="0" algn="ctr">
              <a:buNone/>
            </a:pPr>
            <a:r>
              <a:rPr lang="en-US" sz="2400" dirty="0"/>
              <a:t>CK1 = BB (Brain)</a:t>
            </a:r>
          </a:p>
          <a:p>
            <a:pPr marL="0" indent="0" algn="ctr">
              <a:buNone/>
            </a:pPr>
            <a:r>
              <a:rPr lang="en-US" sz="2400" dirty="0"/>
              <a:t> CK2 = MB (Myocardium)</a:t>
            </a:r>
          </a:p>
          <a:p>
            <a:pPr marL="0" indent="0" algn="ctr">
              <a:buNone/>
            </a:pPr>
            <a:r>
              <a:rPr lang="en-US" sz="2400" dirty="0"/>
              <a:t> CK3 = MM (Skeletal muscle, cardiac muscle)</a:t>
            </a:r>
          </a:p>
          <a:p>
            <a:r>
              <a:rPr lang="en-US" sz="2400" dirty="0"/>
              <a:t>Each CK isoenzyme shows a characteristic electrophoretic mobility.</a:t>
            </a:r>
            <a:endParaRPr lang="x-non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DC897E-CD56-8243-C057-F8B00DFA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49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178D721-F96E-EE5F-EAF1-7636A435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4C1A2-C832-F8EB-BF3A-2FD8B2BE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63248"/>
            <a:ext cx="8229600" cy="68083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Clinical Importance of Isoenzymes</a:t>
            </a:r>
            <a:endParaRPr lang="x-none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DF14C1-E662-4108-C1C0-E9660838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78571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AF9AA1-C1C4-0491-13D5-4D814C13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48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0EE79C6-B6C7-959C-4912-DAA23353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4114800" cy="4572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Different organs commonly contain particular proportions of different isoenzymes.</a:t>
            </a:r>
          </a:p>
          <a:p>
            <a:r>
              <a:rPr lang="en-US" sz="2400" dirty="0"/>
              <a:t>The pattern of isoenzymes found in the blood plasma can serve as a means of identifying the site of tissue damage.</a:t>
            </a:r>
          </a:p>
          <a:p>
            <a:r>
              <a:rPr lang="en-US" sz="2400" dirty="0"/>
              <a:t>The plasma levels of various isoenzyme forms of LDH and of creatine kinase (CK) vary under different disease states.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88435D-3B8E-96F9-5153-BF5925DF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97837"/>
            <a:ext cx="3733800" cy="4544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F37188-92AA-2F61-0694-A218498A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493637"/>
            <a:ext cx="3886200" cy="680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3DA464-9D67-DE21-8EFD-04DA39291019}"/>
              </a:ext>
            </a:extLst>
          </p:cNvPr>
          <p:cNvSpPr txBox="1"/>
          <p:nvPr/>
        </p:nvSpPr>
        <p:spPr>
          <a:xfrm>
            <a:off x="4343400" y="6174468"/>
            <a:ext cx="2793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Subunit composition, electrophoretic mobility, and enzyme activity of </a:t>
            </a:r>
            <a:endParaRPr lang="en-US" sz="1100" dirty="0"/>
          </a:p>
          <a:p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creatine kinase (CK) isoenzymes. </a:t>
            </a:r>
            <a:endParaRPr lang="x-none" sz="1100" dirty="0"/>
          </a:p>
        </p:txBody>
      </p:sp>
    </p:spTree>
    <p:extLst>
      <p:ext uri="{BB962C8B-B14F-4D97-AF65-F5344CB8AC3E}">
        <p14:creationId xmlns:p14="http://schemas.microsoft.com/office/powerpoint/2010/main" val="26380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905000"/>
          <a:ext cx="25145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        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42A190-FE40-7BD7-BB63-1FA074E5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Classification of Enzymes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F2A37274-61B0-4279-8045-F30BF83B3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657960"/>
            <a:ext cx="8458200" cy="2793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87903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Enzymes involved in oxidation-reduction reactions.</a:t>
            </a:r>
          </a:p>
        </p:txBody>
      </p:sp>
    </p:spTree>
    <p:extLst>
      <p:ext uri="{BB962C8B-B14F-4D97-AF65-F5344CB8AC3E}">
        <p14:creationId xmlns:p14="http://schemas.microsoft.com/office/powerpoint/2010/main" val="251789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Classification of Enzymes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87903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Enzymes that catalyze the transfer of functional groups.</a:t>
            </a:r>
          </a:p>
        </p:txBody>
      </p:sp>
      <p:pic>
        <p:nvPicPr>
          <p:cNvPr id="8" name="Content Placeholder 3" descr="Text&#10;&#10;Description automatically generated">
            <a:extLst>
              <a:ext uri="{FF2B5EF4-FFF2-40B4-BE49-F238E27FC236}">
                <a16:creationId xmlns="" xmlns:a16="http://schemas.microsoft.com/office/drawing/2014/main" id="{7DF8495E-6B58-44A4-AC7D-334311A3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499549" cy="2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Classification of Enzymes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86038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Enzymes that bring about hydrolysis of various compounds.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FD09172E-E019-4B6F-A0F6-4D48E636C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615953" cy="26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3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Classification of Enzymes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Enzymes specialized in the addition or removal of water, ammonia, CO</a:t>
            </a:r>
            <a:r>
              <a:rPr lang="en-US" sz="1600" dirty="0"/>
              <a:t>2</a:t>
            </a:r>
            <a:r>
              <a:rPr lang="en-US" sz="2400" dirty="0"/>
              <a:t> etc.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B85E0B9B-F99B-420C-BC1F-D61171CC3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4677"/>
            <a:ext cx="8301221" cy="2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Classification of Enzymes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A55866EE-F275-438C-AA3E-D02A8BD2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15180"/>
            <a:ext cx="8229600" cy="2855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6482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Enzymes involved in all the isomerization reactions.</a:t>
            </a:r>
          </a:p>
        </p:txBody>
      </p:sp>
    </p:spTree>
    <p:extLst>
      <p:ext uri="{BB962C8B-B14F-4D97-AF65-F5344CB8AC3E}">
        <p14:creationId xmlns:p14="http://schemas.microsoft.com/office/powerpoint/2010/main" val="139907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Classification of Enzymes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4648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Enzymes catalyzing the synthetic reactions (Greek : ligate—to bind) where two molecules are joined together, and ATP is used.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="" xmlns:a16="http://schemas.microsoft.com/office/drawing/2014/main" id="{D7F41575-BB7D-471D-8501-38E88A39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0054"/>
            <a:ext cx="7543800" cy="28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9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6E42B-0722-FFEC-986C-7F7A60914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184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             Vertical Integration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0FFAF8-B4D8-FFCB-473B-28F762A1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Vertical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Albinism: </a:t>
            </a:r>
          </a:p>
          <a:p>
            <a:r>
              <a:rPr lang="en-US" sz="2400" dirty="0"/>
              <a:t>Albinism refers to a group of conditions in which a defect in tyrosine metabolism results in a deficiency in the production of melanin.</a:t>
            </a:r>
          </a:p>
          <a:p>
            <a:r>
              <a:rPr lang="en-US" sz="2400" dirty="0"/>
              <a:t>It may be inherited by one of several modes: autosomal recessive (primary mode), autosomal dominant, or X linked.</a:t>
            </a:r>
          </a:p>
          <a:p>
            <a:r>
              <a:rPr lang="en-US" sz="2400" dirty="0"/>
              <a:t>Total absence of pigment from the hair, eyes, and skin, tyrosinase-negative oculocutaneous albinism (type 1 albinism), results from an absent or defective copper-requiring tyrosinase.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84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Vertical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295400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/>
              <a:t>Albinism: </a:t>
            </a: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7" y="2743200"/>
            <a:ext cx="4267200" cy="2597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" y="2743200"/>
            <a:ext cx="4581412" cy="27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23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62" y="1245357"/>
            <a:ext cx="8766438" cy="5110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Here's how a family medicine doctor would approach the care of a patient with albinism:</a:t>
            </a:r>
          </a:p>
          <a:p>
            <a:r>
              <a:rPr lang="en-US" sz="2400" dirty="0"/>
              <a:t>Medical Assessment: The doctor would conduct a thorough medical assessment, including a review of the patient's medical history, family history, and any specific concerns related disorders.</a:t>
            </a:r>
          </a:p>
          <a:p>
            <a:r>
              <a:rPr lang="en-US" sz="2400" dirty="0"/>
              <a:t>Vision Care: The doctor might refer the patient to an ophthalmologist for regular eye exams and vision correction as needed.</a:t>
            </a:r>
          </a:p>
          <a:p>
            <a:r>
              <a:rPr lang="en-US" sz="2400" dirty="0"/>
              <a:t>Skin Protection: The doctor would advise the patient on proper sun protection measures, such as wearing sunscreen, protective clothing, and seeking shade since they have a higher risk of sun damage.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D099FF-9D5C-1B5D-890D-5DEDA1BB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Spiral Integration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3600"/>
            <a:ext cx="9144000" cy="20288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-591292" y="2195512"/>
            <a:ext cx="9525000" cy="1843088"/>
          </a:xfrm>
        </p:spPr>
        <p:txBody>
          <a:bodyPr rtlCol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  <a:r>
              <a:rPr lang="en-US" sz="4000" baseline="30000" dirty="0">
                <a:solidFill>
                  <a:schemeClr val="bg1"/>
                </a:solidFill>
              </a:rPr>
              <a:t>st</a:t>
            </a:r>
            <a:r>
              <a:rPr lang="en-US" sz="4000" dirty="0">
                <a:solidFill>
                  <a:schemeClr val="bg1"/>
                </a:solidFill>
              </a:rPr>
              <a:t> Year MBBS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Foundation Module</a:t>
            </a:r>
            <a:r>
              <a:rPr lang="en-GB" sz="4000" dirty="0">
                <a:solidFill>
                  <a:schemeClr val="bg1"/>
                </a:solidFill>
              </a:rPr>
              <a:t/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LGIS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Introduction and Classification of Enzymes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-1066800" y="5562600"/>
            <a:ext cx="64008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Dr. </a:t>
            </a:r>
            <a:r>
              <a:rPr lang="en-US" altLang="en-US" sz="2400" dirty="0" smtClean="0">
                <a:solidFill>
                  <a:srgbClr val="7030A0"/>
                </a:solidFill>
                <a:cs typeface="Times New Roman" pitchFamily="18" charset="0"/>
              </a:rPr>
              <a:t>Raja Khalid </a:t>
            </a:r>
            <a:r>
              <a:rPr lang="en-US" altLang="en-US" sz="2400" dirty="0" err="1" smtClean="0">
                <a:solidFill>
                  <a:srgbClr val="7030A0"/>
                </a:solidFill>
                <a:cs typeface="Times New Roman" pitchFamily="18" charset="0"/>
              </a:rPr>
              <a:t>Yaqub</a:t>
            </a: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Biochemistry </a:t>
            </a:r>
            <a:r>
              <a:rPr lang="en-GB" altLang="en-US" sz="2400" dirty="0">
                <a:solidFill>
                  <a:srgbClr val="7030A0"/>
                </a:solidFill>
                <a:cs typeface="Times New Roman" pitchFamily="18" charset="0"/>
              </a:rPr>
              <a:t>Department </a:t>
            </a: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3581400" y="228600"/>
            <a:ext cx="1981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0" y="5867400"/>
            <a:ext cx="3048000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Date: 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0-0-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Delivered Date</a:t>
            </a:r>
            <a:r>
              <a:rPr lang="en-US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00-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40676E8-8178-1109-3BF8-1BFB8917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 </a:t>
            </a:r>
            <a:fld id="{1E3BFE8B-3643-4A16-B7A8-DC2B2F6255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07" y="5949517"/>
            <a:ext cx="1940502" cy="9025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839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AI can assist in several ways to support individuals with albinism.</a:t>
            </a:r>
          </a:p>
          <a:p>
            <a:r>
              <a:rPr lang="en-US" sz="2400" dirty="0"/>
              <a:t>Diagnostic assistance: AI-powered image recognition and analysis tools can aid in the early detection of skin conditions such as skin cancer, which individuals with albinism are at higher risk for.</a:t>
            </a:r>
          </a:p>
          <a:p>
            <a:r>
              <a:rPr lang="en-US" sz="2400" dirty="0"/>
              <a:t>Vision Assistance: AI-powered vision enhancement technologies can help individuals with albinism compensate for vision impairments.</a:t>
            </a:r>
          </a:p>
          <a:p>
            <a:r>
              <a:rPr lang="en-US" sz="2400" dirty="0"/>
              <a:t>Personalized Healthcare: AI algorithms can analyze genetic data to provide personalized healthcare recommendations based on an individual's genetic predispositions and medical history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307C8-C24B-0B10-53CA-327A8062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Spiral Integration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33" y="1219200"/>
            <a:ext cx="3812903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Link: </a:t>
            </a:r>
            <a:r>
              <a:rPr lang="en-US" sz="2400" b="1" dirty="0">
                <a:hlinkClick r:id="rId2"/>
              </a:rPr>
              <a:t>https://www.ncbi.nlm.nih.gov/books/NBK590568/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Title: </a:t>
            </a:r>
            <a:r>
              <a:rPr lang="en-US" sz="2400" dirty="0"/>
              <a:t>Oculocutaneous Albinism and Ocular Albinism Overview</a:t>
            </a:r>
          </a:p>
          <a:p>
            <a:r>
              <a:rPr lang="en-US" sz="2400" b="1" dirty="0"/>
              <a:t>Author Name: </a:t>
            </a:r>
            <a:r>
              <a:rPr lang="en-US" sz="2400" dirty="0"/>
              <a:t>Mervyn G Thomas, MBChB, PhD, FRCOphth, Jonathan Zippin, MD, PhD, and Brian P Brooks, MD, PhD.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7E28B6-F8EF-2DF6-8E6B-33B7204A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661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accent4"/>
                </a:solidFill>
              </a:rPr>
              <a:t>Spiral Integration</a:t>
            </a:r>
            <a:r>
              <a:rPr lang="en-GB" dirty="0">
                <a:solidFill>
                  <a:schemeClr val="accent4"/>
                </a:solidFill>
              </a:rPr>
              <a:t>    </a:t>
            </a:r>
            <a:fld id="{7A259807-4E02-4090-954C-8862AE38006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86" y="1898231"/>
            <a:ext cx="5300414" cy="34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Informed consent </a:t>
            </a:r>
          </a:p>
          <a:p>
            <a:r>
              <a:rPr lang="en-US" sz="2400" dirty="0"/>
              <a:t>Doctor-patient confidentiality</a:t>
            </a:r>
          </a:p>
          <a:p>
            <a:r>
              <a:rPr lang="en-US" sz="2400" dirty="0"/>
              <a:t>Proper explanation of the treatment options</a:t>
            </a:r>
          </a:p>
          <a:p>
            <a:r>
              <a:rPr lang="en-US" sz="2400" dirty="0"/>
              <a:t>Nutritional support </a:t>
            </a:r>
          </a:p>
          <a:p>
            <a:r>
              <a:rPr lang="en-US" sz="2400" dirty="0"/>
              <a:t>Access to health care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51B170-B438-34AC-E96D-3B5425EB8215}"/>
              </a:ext>
            </a:extLst>
          </p:cNvPr>
          <p:cNvSpPr txBox="1">
            <a:spLocks/>
          </p:cNvSpPr>
          <p:nvPr/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chemeClr val="accent4"/>
                </a:solidFill>
              </a:rPr>
              <a:t>Spiral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 err="1"/>
              <a:t>ook</a:t>
            </a:r>
            <a:r>
              <a:rPr lang="en-US" sz="2400" dirty="0"/>
              <a:t> of Biochemistry, Lippincott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 5 (Page 57) and chapter 20 (page 303)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FA1E52D-D55D-CDB3-35AB-2433C22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1D68374-3A92-DBF6-F168-AF7DA610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922EB7-0C62-FF8B-5B61-151BBED6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Sequence of LGIS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7FDC9B-9EB4-7DD8-6FC1-658DE56DC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Learning Objectives </a:t>
            </a:r>
          </a:p>
          <a:p>
            <a:r>
              <a:rPr lang="en-GB" sz="2400" dirty="0"/>
              <a:t>Horizontal Integration </a:t>
            </a:r>
          </a:p>
          <a:p>
            <a:r>
              <a:rPr lang="en-GB" sz="2400" dirty="0"/>
              <a:t>Core Concept </a:t>
            </a:r>
          </a:p>
          <a:p>
            <a:r>
              <a:rPr lang="en-GB" sz="2400" dirty="0"/>
              <a:t>Vertical Integration </a:t>
            </a:r>
          </a:p>
          <a:p>
            <a:r>
              <a:rPr lang="en-GB" sz="2400" dirty="0"/>
              <a:t>Spiral Integration </a:t>
            </a:r>
          </a:p>
          <a:p>
            <a:r>
              <a:rPr lang="en-GB" sz="2400" dirty="0"/>
              <a:t>Learning Resources 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3C9E60-F25B-4513-0D0B-2A653185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At the end of the </a:t>
            </a:r>
            <a:r>
              <a:rPr lang="en-GB" sz="2400" dirty="0"/>
              <a:t>lecture</a:t>
            </a:r>
            <a:r>
              <a:rPr lang="en-US" sz="2400" dirty="0"/>
              <a:t>, students will be able to</a:t>
            </a:r>
            <a:r>
              <a:rPr lang="en-GB" sz="2400" dirty="0"/>
              <a:t>:</a:t>
            </a:r>
            <a:endParaRPr lang="en-US" sz="2400" dirty="0"/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400" dirty="0"/>
              <a:t>Understand classification and functions of enzymes.</a:t>
            </a:r>
          </a:p>
          <a:p>
            <a:pPr marL="457200" indent="-457200">
              <a:buAutoNum type="arabicPeriod"/>
            </a:pPr>
            <a:r>
              <a:rPr lang="en-US" sz="2400" dirty="0"/>
              <a:t>Differentiate between coenzyme, cofactor and holoenzyme .</a:t>
            </a:r>
          </a:p>
          <a:p>
            <a:pPr marL="457200" indent="-457200">
              <a:buAutoNum type="arabicPeriod"/>
            </a:pPr>
            <a:r>
              <a:rPr lang="en-US" sz="2400" dirty="0"/>
              <a:t>Discuss isoenzymes with suitable examples.</a:t>
            </a:r>
          </a:p>
          <a:p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2BD85A-21F8-9D50-AC01-8943F1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112049"/>
            <a:ext cx="75438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3200" spc="-75" dirty="0">
                <a:solidFill>
                  <a:schemeClr val="accent4"/>
                </a:solidFill>
              </a:rPr>
              <a:t>Professor Umar Model of  Integrated Lecture </a:t>
            </a: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775" y="2057400"/>
            <a:ext cx="5824025" cy="405201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0088106"/>
              </p:ext>
            </p:extLst>
          </p:nvPr>
        </p:nvGraphicFramePr>
        <p:xfrm>
          <a:off x="5943600" y="1647483"/>
          <a:ext cx="3179239" cy="460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54" y="511205"/>
            <a:ext cx="1065368" cy="99221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5F123201-96A8-46C2-3C02-6E892BD6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2D6F26-F326-3FF0-92A1-6EEFC2CB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76400"/>
            <a:ext cx="6934200" cy="175260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300" dirty="0">
                <a:solidFill>
                  <a:schemeClr val="accent4"/>
                </a:solidFill>
              </a:rPr>
              <a:t>Horizontal Integration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115D31-0253-FE10-2171-B225477E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Physiology of Enzymes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171C14F2-E827-23B8-2D63-10870E75B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18AA836-5D74-877C-C0BA-7843088A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Horizontal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600A7-6B65-F382-CDAA-492D2885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501650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BF68CDA-FC20-0A73-37E5-ACB9FB55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>
                <a:effectLst/>
              </a:rPr>
              <a:t>Enzymes provide support for many important processes within the body. For example, the digestive system enzymes, DNA replication enzymes</a:t>
            </a:r>
            <a:r>
              <a:rPr lang="en-US" sz="2400" dirty="0"/>
              <a:t>, li</a:t>
            </a:r>
            <a:r>
              <a:rPr lang="en-US" sz="2400" dirty="0">
                <a:effectLst/>
              </a:rPr>
              <a:t>ver enzymes, etc.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Other activities </a:t>
            </a:r>
            <a:r>
              <a:rPr lang="en-US" sz="2400" dirty="0"/>
              <a:t>in which enzymes help include:</a:t>
            </a:r>
            <a:endParaRPr lang="en-US" sz="2400" dirty="0">
              <a:effectLst/>
            </a:endParaRPr>
          </a:p>
          <a:p>
            <a:r>
              <a:rPr lang="en-US" sz="2400" dirty="0"/>
              <a:t>H</a:t>
            </a:r>
            <a:r>
              <a:rPr lang="en-US" sz="2400" dirty="0">
                <a:effectLst/>
              </a:rPr>
              <a:t>ormone production</a:t>
            </a:r>
          </a:p>
          <a:p>
            <a:r>
              <a:rPr lang="en-US" sz="2400" dirty="0"/>
              <a:t>C</a:t>
            </a:r>
            <a:r>
              <a:rPr lang="en-US" sz="2400" dirty="0">
                <a:effectLst/>
              </a:rPr>
              <a:t>ell regulation</a:t>
            </a:r>
          </a:p>
          <a:p>
            <a:r>
              <a:rPr lang="en-US" sz="2400" dirty="0"/>
              <a:t>C</a:t>
            </a:r>
            <a:r>
              <a:rPr lang="en-US" sz="2400" dirty="0">
                <a:effectLst/>
              </a:rPr>
              <a:t>reating movement to make the muscle contract</a:t>
            </a:r>
          </a:p>
          <a:p>
            <a:r>
              <a:rPr lang="en-US" sz="2400" dirty="0"/>
              <a:t>T</a:t>
            </a:r>
            <a:r>
              <a:rPr lang="en-US" sz="2400" dirty="0">
                <a:effectLst/>
              </a:rPr>
              <a:t>ransporting materials around a cell</a:t>
            </a:r>
          </a:p>
        </p:txBody>
      </p:sp>
    </p:spTree>
    <p:extLst>
      <p:ext uri="{BB962C8B-B14F-4D97-AF65-F5344CB8AC3E}">
        <p14:creationId xmlns:p14="http://schemas.microsoft.com/office/powerpoint/2010/main" val="16580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2E73C2-D45C-F016-199E-B04CFC0D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543300" lvl="8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Core Concept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36B1778-9F6F-B900-5830-4BA3DED0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5428</TotalTime>
  <Words>1141</Words>
  <Application>Microsoft Office PowerPoint</Application>
  <PresentationFormat>On-screen Show (4:3)</PresentationFormat>
  <Paragraphs>194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Office Theme</vt:lpstr>
      <vt:lpstr>PowerPoint Presentation</vt:lpstr>
      <vt:lpstr>Motto                   Vision; The Dream/Tomorrow</vt:lpstr>
      <vt:lpstr>1st Year MBBS  Foundation Module LGIS  Introduction and Classification of Enzymes</vt:lpstr>
      <vt:lpstr>Sequence of LGIS</vt:lpstr>
      <vt:lpstr>PowerPoint Presentation</vt:lpstr>
      <vt:lpstr> Professor Umar Model of  Integrated Lecture </vt:lpstr>
      <vt:lpstr>PowerPoint Presentation</vt:lpstr>
      <vt:lpstr> Physiology of Enzymes</vt:lpstr>
      <vt:lpstr>PowerPoint Presentation</vt:lpstr>
      <vt:lpstr>Introduction to Enzymes</vt:lpstr>
      <vt:lpstr>Functions of Enzymes</vt:lpstr>
      <vt:lpstr>Functions of Enzymes</vt:lpstr>
      <vt:lpstr>Enzymes</vt:lpstr>
      <vt:lpstr>Coenzyme, Cofactor and Holoenzyme</vt:lpstr>
      <vt:lpstr>Coenzyme, Cofactor and Holoenzyme</vt:lpstr>
      <vt:lpstr>Isoenzymes</vt:lpstr>
      <vt:lpstr>Lactate Dehydrogenase (LDH) Isoenzyme</vt:lpstr>
      <vt:lpstr>Creatine Kinase (CK) Isoenzymes</vt:lpstr>
      <vt:lpstr>Clinical Importance of Isoenzymes</vt:lpstr>
      <vt:lpstr>Classification of Enzymes</vt:lpstr>
      <vt:lpstr>Classification of Enzymes</vt:lpstr>
      <vt:lpstr>Classification of Enzymes</vt:lpstr>
      <vt:lpstr>Classification of Enzymes</vt:lpstr>
      <vt:lpstr>Classification of Enzymes</vt:lpstr>
      <vt:lpstr>Classification of Enzymes</vt:lpstr>
      <vt:lpstr>PowerPoint Presentation</vt:lpstr>
      <vt:lpstr>Vertical Integration</vt:lpstr>
      <vt:lpstr>Vertical Integration</vt:lpstr>
      <vt:lpstr>Family Medicine</vt:lpstr>
      <vt:lpstr>Artificial Intelligence</vt:lpstr>
      <vt:lpstr>Suggested Research Article</vt:lpstr>
      <vt:lpstr>Bioethics</vt:lpstr>
      <vt:lpstr>Learning Resources</vt:lpstr>
      <vt:lpstr>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RKY</cp:lastModifiedBy>
  <cp:revision>418</cp:revision>
  <dcterms:created xsi:type="dcterms:W3CDTF">2019-11-22T16:50:55Z</dcterms:created>
  <dcterms:modified xsi:type="dcterms:W3CDTF">2025-01-21T11:20:21Z</dcterms:modified>
</cp:coreProperties>
</file>