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5">
  <p:sldMasterIdLst>
    <p:sldMasterId id="2147483648" r:id="rId1"/>
  </p:sldMasterIdLst>
  <p:notesMasterIdLst>
    <p:notesMasterId r:id="rId49"/>
  </p:notesMasterIdLst>
  <p:handoutMasterIdLst>
    <p:handoutMasterId r:id="rId50"/>
  </p:handoutMasterIdLst>
  <p:sldIdLst>
    <p:sldId id="340" r:id="rId2"/>
    <p:sldId id="405" r:id="rId3"/>
    <p:sldId id="341" r:id="rId4"/>
    <p:sldId id="593" r:id="rId5"/>
    <p:sldId id="511" r:id="rId6"/>
    <p:sldId id="512" r:id="rId7"/>
    <p:sldId id="575" r:id="rId8"/>
    <p:sldId id="497" r:id="rId9"/>
    <p:sldId id="591" r:id="rId10"/>
    <p:sldId id="576" r:id="rId11"/>
    <p:sldId id="594" r:id="rId12"/>
    <p:sldId id="595" r:id="rId13"/>
    <p:sldId id="596" r:id="rId14"/>
    <p:sldId id="600" r:id="rId15"/>
    <p:sldId id="597" r:id="rId16"/>
    <p:sldId id="601" r:id="rId17"/>
    <p:sldId id="599" r:id="rId18"/>
    <p:sldId id="598" r:id="rId19"/>
    <p:sldId id="602" r:id="rId20"/>
    <p:sldId id="604" r:id="rId21"/>
    <p:sldId id="605" r:id="rId22"/>
    <p:sldId id="607" r:id="rId23"/>
    <p:sldId id="603" r:id="rId24"/>
    <p:sldId id="608" r:id="rId25"/>
    <p:sldId id="609" r:id="rId26"/>
    <p:sldId id="588" r:id="rId27"/>
    <p:sldId id="611" r:id="rId28"/>
    <p:sldId id="610" r:id="rId29"/>
    <p:sldId id="615" r:id="rId30"/>
    <p:sldId id="616" r:id="rId31"/>
    <p:sldId id="587" r:id="rId32"/>
    <p:sldId id="612" r:id="rId33"/>
    <p:sldId id="614" r:id="rId34"/>
    <p:sldId id="580" r:id="rId35"/>
    <p:sldId id="582" r:id="rId36"/>
    <p:sldId id="629" r:id="rId37"/>
    <p:sldId id="584" r:id="rId38"/>
    <p:sldId id="585" r:id="rId39"/>
    <p:sldId id="636" r:id="rId40"/>
    <p:sldId id="630" r:id="rId41"/>
    <p:sldId id="631" r:id="rId42"/>
    <p:sldId id="632" r:id="rId43"/>
    <p:sldId id="633" r:id="rId44"/>
    <p:sldId id="634" r:id="rId45"/>
    <p:sldId id="635" r:id="rId46"/>
    <p:sldId id="562" r:id="rId47"/>
    <p:sldId id="410"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zma Zafar" initials="U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179" autoAdjust="0"/>
  </p:normalViewPr>
  <p:slideViewPr>
    <p:cSldViewPr showGuides="1">
      <p:cViewPr varScale="1">
        <p:scale>
          <a:sx n="90" d="100"/>
          <a:sy n="90" d="100"/>
        </p:scale>
        <p:origin x="143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2-25T18:07:33.356" idx="1">
    <p:pos x="10" y="10"/>
    <p:text/>
  </p:cm>
</p:cmLst>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1">
  <dgm:title val=""/>
  <dgm:desc val=""/>
  <dgm:catLst>
    <dgm:cat type="accent4" pri="11200"/>
  </dgm:catLst>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2" loCatId="cycle" qsTypeId="urn:microsoft.com/office/officeart/2005/8/quickstyle/3d5#1" qsCatId="3D" csTypeId="urn:microsoft.com/office/officeart/2005/8/colors/colorful4#1" csCatId="colorful" phldr="1"/>
      <dgm:spPr/>
    </dgm:pt>
    <dgm:pt modelId="{DACAB5BA-B8B4-4D66-8B11-1D02259E020B}">
      <dgm:prSet phldrT="[Text]"/>
      <dgm:spPr/>
      <dgm:t>
        <a:bodyPr/>
        <a:lstStyle/>
        <a:p>
          <a:pPr algn="ctr"/>
          <a:r>
            <a:rPr lang="en-US" b="1" dirty="0">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anose="020B0A04020102020204" pitchFamily="34" charset="0"/>
            </a:rPr>
            <a:t>Servic</a:t>
          </a:r>
          <a:r>
            <a:rPr lang="en-US" dirty="0">
              <a:latin typeface="Arial Black" panose="020B0A04020102020204"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2"/>
    <dgm:cxn modelId="{E4A97E14-7D05-4D68-BAE4-4AC1811FFA38}" type="presOf" srcId="{DA82EADB-2721-42A0-95EA-F9B5521A38A6}" destId="{A09CEA93-9338-4361-A5E6-CF85B6019F5A}" srcOrd="0" destOrd="0" presId="urn:microsoft.com/office/officeart/2005/8/layout/gear1#2"/>
    <dgm:cxn modelId="{0A31D815-D077-4866-A600-165E070A2D6F}" type="presOf" srcId="{F9CEBA05-2F10-437E-89B2-54F4D9FAF478}" destId="{5ED88519-AC6C-4AA3-B76D-812B93A167E4}" srcOrd="0" destOrd="0" presId="urn:microsoft.com/office/officeart/2005/8/layout/gear1#2"/>
    <dgm:cxn modelId="{A0416A29-364E-458C-90C5-1284F3C404E9}" type="presOf" srcId="{663C1E13-76F9-4B70-A2F2-CA23180743CE}" destId="{4822A78E-EAEC-401F-941A-3A84E13E2357}" srcOrd="2" destOrd="0" presId="urn:microsoft.com/office/officeart/2005/8/layout/gear1#2"/>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2"/>
    <dgm:cxn modelId="{4A9FFF58-7BC4-4C65-9759-C9C669FC2B76}" type="presOf" srcId="{DACAB5BA-B8B4-4D66-8B11-1D02259E020B}" destId="{B6B6B41B-120B-4968-AB6A-FC6E7C8EF3C0}" srcOrd="1" destOrd="0" presId="urn:microsoft.com/office/officeart/2005/8/layout/gear1#2"/>
    <dgm:cxn modelId="{CD461FA2-0710-4EF6-AA5F-BD774C121CA7}" type="presOf" srcId="{399ACE2F-90C5-48B1-9E65-700A32562848}" destId="{7D3EFDB4-E5D1-439A-86D8-1FCF80D959BA}" srcOrd="2" destOrd="0" presId="urn:microsoft.com/office/officeart/2005/8/layout/gear1#2"/>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2"/>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2"/>
    <dgm:cxn modelId="{5990A8E9-7068-4CD0-BDC1-650288BAF401}" type="presOf" srcId="{663C1E13-76F9-4B70-A2F2-CA23180743CE}" destId="{B9330EE9-43E4-4FD4-8144-E92B1DD0FCDF}" srcOrd="1" destOrd="0" presId="urn:microsoft.com/office/officeart/2005/8/layout/gear1#2"/>
    <dgm:cxn modelId="{9A0FA2F0-3016-4FA6-B4C5-E56783E79BCF}" type="presOf" srcId="{399ACE2F-90C5-48B1-9E65-700A32562848}" destId="{59EDF28D-6C67-49D0-B5A1-DE5C3CBA2292}" srcOrd="0" destOrd="0" presId="urn:microsoft.com/office/officeart/2005/8/layout/gear1#2"/>
    <dgm:cxn modelId="{EEB57BF3-C8C3-4D26-B720-6A2822B576FB}" type="presOf" srcId="{399ACE2F-90C5-48B1-9E65-700A32562848}" destId="{9815588C-16D0-4475-B64C-847FC87C8C32}" srcOrd="3" destOrd="0" presId="urn:microsoft.com/office/officeart/2005/8/layout/gear1#2"/>
    <dgm:cxn modelId="{0C255DF6-A053-4031-BF78-2222755ED1B9}" type="presOf" srcId="{663C1E13-76F9-4B70-A2F2-CA23180743CE}" destId="{93300324-D62F-4E58-B882-734182BDB462}" srcOrd="0" destOrd="0" presId="urn:microsoft.com/office/officeart/2005/8/layout/gear1#2"/>
    <dgm:cxn modelId="{E633DDFA-2095-473F-876E-4E0B2BFEEFF6}" type="presOf" srcId="{23718C41-0A1F-40BF-86BE-8A5476EC271E}" destId="{398423B3-DD54-4226-99D7-017EFC1488DF}" srcOrd="0" destOrd="0" presId="urn:microsoft.com/office/officeart/2005/8/layout/gear1#2"/>
    <dgm:cxn modelId="{1C705BF0-F7A3-4A41-98DE-5AA498EC2268}" type="presParOf" srcId="{5ED88519-AC6C-4AA3-B76D-812B93A167E4}" destId="{87622A90-D0D8-4EA3-BC0D-D537801AF2B1}" srcOrd="0" destOrd="0" presId="urn:microsoft.com/office/officeart/2005/8/layout/gear1#2"/>
    <dgm:cxn modelId="{5266FA23-4487-4733-8F43-10B4A20688EF}" type="presParOf" srcId="{5ED88519-AC6C-4AA3-B76D-812B93A167E4}" destId="{B6B6B41B-120B-4968-AB6A-FC6E7C8EF3C0}" srcOrd="1" destOrd="0" presId="urn:microsoft.com/office/officeart/2005/8/layout/gear1#2"/>
    <dgm:cxn modelId="{23C721C6-4DD1-49A5-A0CC-65BFB64A7E75}" type="presParOf" srcId="{5ED88519-AC6C-4AA3-B76D-812B93A167E4}" destId="{8BC64EA7-2794-42B6-96C9-F39A52CB985A}" srcOrd="2" destOrd="0" presId="urn:microsoft.com/office/officeart/2005/8/layout/gear1#2"/>
    <dgm:cxn modelId="{08D4CDD4-CF96-43E9-B573-3FB26B41DE0C}" type="presParOf" srcId="{5ED88519-AC6C-4AA3-B76D-812B93A167E4}" destId="{93300324-D62F-4E58-B882-734182BDB462}" srcOrd="3" destOrd="0" presId="urn:microsoft.com/office/officeart/2005/8/layout/gear1#2"/>
    <dgm:cxn modelId="{0C03EB2A-BA9F-4177-9C0D-A92A2D112A1E}" type="presParOf" srcId="{5ED88519-AC6C-4AA3-B76D-812B93A167E4}" destId="{B9330EE9-43E4-4FD4-8144-E92B1DD0FCDF}" srcOrd="4" destOrd="0" presId="urn:microsoft.com/office/officeart/2005/8/layout/gear1#2"/>
    <dgm:cxn modelId="{B7789E63-81C6-41C0-A5D9-387B1A51717B}" type="presParOf" srcId="{5ED88519-AC6C-4AA3-B76D-812B93A167E4}" destId="{4822A78E-EAEC-401F-941A-3A84E13E2357}" srcOrd="5" destOrd="0" presId="urn:microsoft.com/office/officeart/2005/8/layout/gear1#2"/>
    <dgm:cxn modelId="{830F74C4-09BC-4E6A-ABCE-5808A3EAE773}" type="presParOf" srcId="{5ED88519-AC6C-4AA3-B76D-812B93A167E4}" destId="{59EDF28D-6C67-49D0-B5A1-DE5C3CBA2292}" srcOrd="6" destOrd="0" presId="urn:microsoft.com/office/officeart/2005/8/layout/gear1#2"/>
    <dgm:cxn modelId="{92E21763-77DE-4C9D-A499-28DE0AED0A6E}" type="presParOf" srcId="{5ED88519-AC6C-4AA3-B76D-812B93A167E4}" destId="{23DC08E4-3725-4448-BFFF-1CCEA2F2987E}" srcOrd="7" destOrd="0" presId="urn:microsoft.com/office/officeart/2005/8/layout/gear1#2"/>
    <dgm:cxn modelId="{E00C3D16-7BB4-47D7-9337-A6DC556836A3}" type="presParOf" srcId="{5ED88519-AC6C-4AA3-B76D-812B93A167E4}" destId="{7D3EFDB4-E5D1-439A-86D8-1FCF80D959BA}" srcOrd="8" destOrd="0" presId="urn:microsoft.com/office/officeart/2005/8/layout/gear1#2"/>
    <dgm:cxn modelId="{B1A8B9D7-A8F9-4D92-9BB0-4672EC454C94}" type="presParOf" srcId="{5ED88519-AC6C-4AA3-B76D-812B93A167E4}" destId="{9815588C-16D0-4475-B64C-847FC87C8C32}" srcOrd="9" destOrd="0" presId="urn:microsoft.com/office/officeart/2005/8/layout/gear1#2"/>
    <dgm:cxn modelId="{FFB249CB-C123-4064-A0AD-BE7A0B9EF2A4}" type="presParOf" srcId="{5ED88519-AC6C-4AA3-B76D-812B93A167E4}" destId="{398423B3-DD54-4226-99D7-017EFC1488DF}" srcOrd="10" destOrd="0" presId="urn:microsoft.com/office/officeart/2005/8/layout/gear1#2"/>
    <dgm:cxn modelId="{00DCB96D-7544-4E39-9DB2-EC33C479AC4C}" type="presParOf" srcId="{5ED88519-AC6C-4AA3-B76D-812B93A167E4}" destId="{6DF3A3A0-5919-4E69-80DD-61760D6340A0}" srcOrd="11" destOrd="0" presId="urn:microsoft.com/office/officeart/2005/8/layout/gear1#2"/>
    <dgm:cxn modelId="{A941BE95-AD73-4534-949E-F30171D085E1}" type="presParOf" srcId="{5ED88519-AC6C-4AA3-B76D-812B93A167E4}" destId="{A09CEA93-9338-4361-A5E6-CF85B6019F5A}" srcOrd="12" destOrd="0" presId="urn:microsoft.com/office/officeart/2005/8/layout/gear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327E98-1E10-4206-B57E-F81244DDD533}" type="doc">
      <dgm:prSet loTypeId="urn:microsoft.com/office/officeart/2005/8/layout/process5#1" loCatId="process" qsTypeId="urn:microsoft.com/office/officeart/2005/8/quickstyle/simple1#1" qsCatId="simple" csTypeId="urn:microsoft.com/office/officeart/2005/8/colors/colorful4#2" csCatId="colorful" phldr="1"/>
      <dgm:spPr/>
      <dgm:t>
        <a:bodyPr/>
        <a:lstStyle/>
        <a:p>
          <a:endParaRPr lang="en-US"/>
        </a:p>
      </dgm:t>
    </dgm:pt>
    <dgm:pt modelId="{47648B2A-33ED-4028-B2F3-B4F524D3762B}">
      <dgm:prSet phldrT="[Text]" custT="1"/>
      <dgm:spPr/>
      <dgm:t>
        <a:bodyPr/>
        <a:lstStyle/>
        <a:p>
          <a:r>
            <a:rPr lang="en-US" sz="1400" dirty="0"/>
            <a:t>60%</a:t>
          </a:r>
        </a:p>
        <a:p>
          <a:r>
            <a:rPr lang="en-US" sz="1400" dirty="0"/>
            <a:t>Core Subject</a:t>
          </a:r>
        </a:p>
      </dgm:t>
    </dgm:pt>
    <dgm:pt modelId="{D64B3BA1-266D-481E-B80B-3DF7FD909DF0}" type="parTrans" cxnId="{A95F06A7-F804-4132-957F-5832CF2EE004}">
      <dgm:prSet/>
      <dgm:spPr/>
      <dgm:t>
        <a:bodyPr/>
        <a:lstStyle/>
        <a:p>
          <a:endParaRPr lang="en-US"/>
        </a:p>
      </dgm:t>
    </dgm:pt>
    <dgm:pt modelId="{76EC814A-35FA-41ED-B10A-236B26825BA7}" type="sibTrans" cxnId="{A95F06A7-F804-4132-957F-5832CF2EE004}">
      <dgm:prSet/>
      <dgm:spPr/>
      <dgm:t>
        <a:bodyPr/>
        <a:lstStyle/>
        <a:p>
          <a:endParaRPr lang="en-US"/>
        </a:p>
      </dgm:t>
    </dgm:pt>
    <dgm:pt modelId="{121F74F1-FDD4-4EA8-A5BE-6B67F4871C5A}">
      <dgm:prSet phldrT="[Text]" custT="1"/>
      <dgm:spPr/>
      <dgm:t>
        <a:bodyPr/>
        <a:lstStyle/>
        <a:p>
          <a:r>
            <a:rPr lang="en-US" sz="1100" b="1" dirty="0">
              <a:solidFill>
                <a:schemeClr val="bg1"/>
              </a:solidFill>
            </a:rPr>
            <a:t>20%</a:t>
          </a:r>
        </a:p>
        <a:p>
          <a:r>
            <a:rPr lang="en-US" sz="1100" b="1" dirty="0">
              <a:solidFill>
                <a:schemeClr val="bg1"/>
              </a:solidFill>
            </a:rPr>
            <a:t>Horizontal</a:t>
          </a:r>
        </a:p>
        <a:p>
          <a:r>
            <a:rPr lang="en-US" sz="1100" b="1" dirty="0">
              <a:solidFill>
                <a:schemeClr val="bg1"/>
              </a:solidFill>
            </a:rPr>
            <a:t>Integration</a:t>
          </a:r>
        </a:p>
        <a:p>
          <a:r>
            <a:rPr lang="en-US" sz="1100" b="1" dirty="0">
              <a:solidFill>
                <a:schemeClr val="bg1"/>
              </a:solidFill>
            </a:rPr>
            <a:t>Physiology</a:t>
          </a:r>
        </a:p>
        <a:p>
          <a:r>
            <a:rPr lang="en-US" sz="1100" b="1" dirty="0">
              <a:solidFill>
                <a:schemeClr val="bg1"/>
              </a:solidFill>
            </a:rPr>
            <a:t> Anatomy</a:t>
          </a:r>
        </a:p>
        <a:p>
          <a:endParaRPr lang="en-US" sz="1050" b="1" dirty="0">
            <a:solidFill>
              <a:schemeClr val="bg1"/>
            </a:solidFill>
          </a:endParaRPr>
        </a:p>
      </dgm:t>
    </dgm:pt>
    <dgm:pt modelId="{10B33A64-CE0E-4D57-A46F-A3C1B642720B}" type="parTrans" cxnId="{DC8754B7-DCE5-4767-ACEF-E999F750C368}">
      <dgm:prSet/>
      <dgm:spPr/>
      <dgm:t>
        <a:bodyPr/>
        <a:lstStyle/>
        <a:p>
          <a:endParaRPr lang="en-US"/>
        </a:p>
      </dgm:t>
    </dgm:pt>
    <dgm:pt modelId="{D1B6DC8B-AABB-428C-BA6F-DF069B929066}" type="sibTrans" cxnId="{DC8754B7-DCE5-4767-ACEF-E999F750C368}">
      <dgm:prSet/>
      <dgm:spPr/>
      <dgm:t>
        <a:bodyPr/>
        <a:lstStyle/>
        <a:p>
          <a:endParaRPr lang="en-US" dirty="0"/>
        </a:p>
      </dgm:t>
    </dgm:pt>
    <dgm:pt modelId="{B6E0A33C-945C-4182-8BDD-143F429DB44A}">
      <dgm:prSet phldrT="[Text]" custT="1"/>
      <dgm:spPr/>
      <dgm:t>
        <a:bodyPr/>
        <a:lstStyle/>
        <a:p>
          <a:r>
            <a:rPr lang="en-US" sz="1200" b="1" dirty="0">
              <a:solidFill>
                <a:schemeClr val="bg1"/>
              </a:solidFill>
            </a:rPr>
            <a:t>8%</a:t>
          </a:r>
        </a:p>
        <a:p>
          <a:r>
            <a:rPr lang="en-US" sz="1200" b="1" dirty="0">
              <a:solidFill>
                <a:schemeClr val="bg1"/>
              </a:solidFill>
            </a:rPr>
            <a:t>Vertical Integration</a:t>
          </a:r>
        </a:p>
        <a:p>
          <a:r>
            <a:rPr lang="en-US" sz="1200" b="1" dirty="0">
              <a:solidFill>
                <a:schemeClr val="bg1"/>
              </a:solidFill>
            </a:rPr>
            <a:t>Pathology</a:t>
          </a:r>
        </a:p>
        <a:p>
          <a:r>
            <a:rPr lang="en-US" sz="1200" b="1" dirty="0">
              <a:solidFill>
                <a:schemeClr val="bg1"/>
              </a:solidFill>
            </a:rPr>
            <a:t>Pharmacolog</a:t>
          </a:r>
          <a:r>
            <a:rPr lang="en-US" sz="1000" b="1" dirty="0">
              <a:solidFill>
                <a:schemeClr val="bg1"/>
              </a:solidFill>
            </a:rPr>
            <a:t>y</a:t>
          </a:r>
        </a:p>
      </dgm:t>
    </dgm:pt>
    <dgm:pt modelId="{B5331A6F-01D6-4644-B888-4B5645F13CE6}" type="parTrans" cxnId="{396A80D6-17D5-4D69-9D59-445694BF0D8E}">
      <dgm:prSet/>
      <dgm:spPr/>
      <dgm:t>
        <a:bodyPr/>
        <a:lstStyle/>
        <a:p>
          <a:endParaRPr lang="en-US"/>
        </a:p>
      </dgm:t>
    </dgm:pt>
    <dgm:pt modelId="{9B5ED3AA-8E83-460F-B86F-44104E144176}" type="sibTrans" cxnId="{396A80D6-17D5-4D69-9D59-445694BF0D8E}">
      <dgm:prSet/>
      <dgm:spPr/>
      <dgm:t>
        <a:bodyPr/>
        <a:lstStyle/>
        <a:p>
          <a:endParaRPr lang="en-US"/>
        </a:p>
      </dgm:t>
    </dgm:pt>
    <dgm:pt modelId="{4AEA9772-498B-4A7D-8FBC-65C72E5384FE}">
      <dgm:prSet phldrT="[Text]"/>
      <dgm:spPr/>
      <dgm:t>
        <a:bodyPr/>
        <a:lstStyle/>
        <a:p>
          <a:r>
            <a:rPr lang="en-US" b="1" dirty="0">
              <a:solidFill>
                <a:schemeClr val="bg1"/>
              </a:solidFill>
            </a:rPr>
            <a:t>7%</a:t>
          </a:r>
        </a:p>
        <a:p>
          <a:r>
            <a:rPr lang="en-US" b="1" dirty="0">
              <a:solidFill>
                <a:schemeClr val="bg1"/>
              </a:solidFill>
            </a:rPr>
            <a:t>Vertical Integration</a:t>
          </a:r>
        </a:p>
        <a:p>
          <a:r>
            <a:rPr lang="en-US" b="1" dirty="0">
              <a:solidFill>
                <a:schemeClr val="bg1"/>
              </a:solidFill>
            </a:rPr>
            <a:t>Clinical Integration </a:t>
          </a:r>
        </a:p>
      </dgm:t>
    </dgm:pt>
    <dgm:pt modelId="{06D8DAA3-4439-4E9F-A039-E909B9F94479}" type="parTrans" cxnId="{5FCD7FB6-D736-4581-AD08-E8F35A843627}">
      <dgm:prSet/>
      <dgm:spPr/>
      <dgm:t>
        <a:bodyPr/>
        <a:lstStyle/>
        <a:p>
          <a:endParaRPr lang="en-US"/>
        </a:p>
      </dgm:t>
    </dgm:pt>
    <dgm:pt modelId="{0C62EB7E-D4E0-49F5-BBB6-50EB39F6A944}" type="sibTrans" cxnId="{5FCD7FB6-D736-4581-AD08-E8F35A843627}">
      <dgm:prSet/>
      <dgm:spPr/>
      <dgm:t>
        <a:bodyPr/>
        <a:lstStyle/>
        <a:p>
          <a:endParaRPr lang="en-US"/>
        </a:p>
      </dgm:t>
    </dgm:pt>
    <dgm:pt modelId="{45F05D4F-6A7F-4BA7-940D-874B1B917549}">
      <dgm:prSet phldrT="[Text]" custT="1"/>
      <dgm:spPr/>
      <dgm:t>
        <a:bodyPr/>
        <a:lstStyle/>
        <a:p>
          <a:endParaRPr lang="en-US" sz="1050" b="1" dirty="0">
            <a:solidFill>
              <a:schemeClr val="tx1"/>
            </a:solidFill>
          </a:endParaRPr>
        </a:p>
        <a:p>
          <a:r>
            <a:rPr lang="en-US" sz="1050" b="1" dirty="0">
              <a:solidFill>
                <a:schemeClr val="bg1"/>
              </a:solidFill>
            </a:rPr>
            <a:t>5%</a:t>
          </a:r>
        </a:p>
        <a:p>
          <a:r>
            <a:rPr lang="en-US" sz="1050" b="1" dirty="0">
              <a:solidFill>
                <a:schemeClr val="bg1"/>
              </a:solidFill>
            </a:rPr>
            <a:t>Vertical Integration</a:t>
          </a:r>
        </a:p>
        <a:p>
          <a:r>
            <a:rPr lang="en-US" sz="1050" b="1" dirty="0">
              <a:solidFill>
                <a:schemeClr val="bg1"/>
              </a:solidFill>
            </a:rPr>
            <a:t>Research, Professionalism</a:t>
          </a:r>
        </a:p>
        <a:p>
          <a:r>
            <a:rPr lang="en-US" sz="1050" b="1" dirty="0">
              <a:solidFill>
                <a:schemeClr val="bg1"/>
              </a:solidFill>
            </a:rPr>
            <a:t>Ethics </a:t>
          </a:r>
        </a:p>
        <a:p>
          <a:r>
            <a:rPr lang="en-US" sz="1050" b="1" dirty="0">
              <a:solidFill>
                <a:schemeClr val="bg1"/>
              </a:solidFill>
            </a:rPr>
            <a:t>Digital library</a:t>
          </a:r>
        </a:p>
        <a:p>
          <a:r>
            <a:rPr lang="en-US" sz="900" b="1" dirty="0">
              <a:solidFill>
                <a:schemeClr val="tx1"/>
              </a:solidFill>
            </a:rPr>
            <a:t> </a:t>
          </a:r>
        </a:p>
      </dgm:t>
    </dgm:pt>
    <dgm:pt modelId="{EE9BDDB5-AB92-4FD3-9B7F-C659B48A0E17}" type="parTrans" cxnId="{E00CBB8F-0744-4E6B-95C1-E802B639B1DB}">
      <dgm:prSet/>
      <dgm:spPr/>
      <dgm:t>
        <a:bodyPr/>
        <a:lstStyle/>
        <a:p>
          <a:endParaRPr lang="en-US"/>
        </a:p>
      </dgm:t>
    </dgm:pt>
    <dgm:pt modelId="{2F69F2EB-6FFF-456F-A0F5-2947C5CE39EF}" type="sibTrans" cxnId="{E00CBB8F-0744-4E6B-95C1-E802B639B1DB}">
      <dgm:prSet/>
      <dgm:spPr/>
      <dgm:t>
        <a:bodyPr/>
        <a:lstStyle/>
        <a:p>
          <a:endParaRPr lang="en-US"/>
        </a:p>
      </dgm:t>
    </dgm:pt>
    <dgm:pt modelId="{67A1F69E-C926-4175-8EF0-EC9E8AFA4B46}" type="pres">
      <dgm:prSet presAssocID="{C3327E98-1E10-4206-B57E-F81244DDD533}" presName="diagram" presStyleCnt="0">
        <dgm:presLayoutVars>
          <dgm:dir/>
          <dgm:resizeHandles val="exact"/>
        </dgm:presLayoutVars>
      </dgm:prSet>
      <dgm:spPr/>
    </dgm:pt>
    <dgm:pt modelId="{5138205C-F2A8-496C-8DCF-600DE54D6393}" type="pres">
      <dgm:prSet presAssocID="{47648B2A-33ED-4028-B2F3-B4F524D3762B}" presName="node" presStyleLbl="node1" presStyleIdx="0" presStyleCnt="5" custScaleY="135552">
        <dgm:presLayoutVars>
          <dgm:bulletEnabled val="1"/>
        </dgm:presLayoutVars>
      </dgm:prSet>
      <dgm:spPr/>
    </dgm:pt>
    <dgm:pt modelId="{D808AEBB-F837-44E3-A146-4769901CB08D}" type="pres">
      <dgm:prSet presAssocID="{76EC814A-35FA-41ED-B10A-236B26825BA7}" presName="sibTrans" presStyleLbl="sibTrans2D1" presStyleIdx="0" presStyleCnt="4" custScaleX="165807" custScaleY="100001" custLinFactNeighborX="14147" custLinFactNeighborY="-7073"/>
      <dgm:spPr/>
    </dgm:pt>
    <dgm:pt modelId="{13B78F93-9E80-4755-A323-9689D8DECC57}" type="pres">
      <dgm:prSet presAssocID="{76EC814A-35FA-41ED-B10A-236B26825BA7}" presName="connectorText" presStyleLbl="sibTrans2D1" presStyleIdx="0" presStyleCnt="4"/>
      <dgm:spPr/>
    </dgm:pt>
    <dgm:pt modelId="{6D0BBEBF-42DC-4E79-A91E-A668B3BA1989}" type="pres">
      <dgm:prSet presAssocID="{121F74F1-FDD4-4EA8-A5BE-6B67F4871C5A}" presName="node" presStyleLbl="node1" presStyleIdx="1" presStyleCnt="5" custScaleX="126401" custScaleY="166464">
        <dgm:presLayoutVars>
          <dgm:bulletEnabled val="1"/>
        </dgm:presLayoutVars>
      </dgm:prSet>
      <dgm:spPr/>
    </dgm:pt>
    <dgm:pt modelId="{05F2F4A8-DCB8-4DEF-AC3F-2211663DBAB6}" type="pres">
      <dgm:prSet presAssocID="{D1B6DC8B-AABB-428C-BA6F-DF069B929066}" presName="sibTrans" presStyleLbl="sibTrans2D1" presStyleIdx="1" presStyleCnt="4" custAng="320823" custScaleX="157879" custScaleY="108637"/>
      <dgm:spPr/>
    </dgm:pt>
    <dgm:pt modelId="{E2C657F6-1940-4324-875D-FF2FE954D413}" type="pres">
      <dgm:prSet presAssocID="{D1B6DC8B-AABB-428C-BA6F-DF069B929066}" presName="connectorText" presStyleLbl="sibTrans2D1" presStyleIdx="1" presStyleCnt="4"/>
      <dgm:spPr/>
    </dgm:pt>
    <dgm:pt modelId="{A0F5D903-B3E5-42A8-AF88-F76845A333BE}" type="pres">
      <dgm:prSet presAssocID="{B6E0A33C-945C-4182-8BDD-143F429DB44A}" presName="node" presStyleLbl="node1" presStyleIdx="2" presStyleCnt="5" custScaleY="162588">
        <dgm:presLayoutVars>
          <dgm:bulletEnabled val="1"/>
        </dgm:presLayoutVars>
      </dgm:prSet>
      <dgm:spPr/>
    </dgm:pt>
    <dgm:pt modelId="{6C154956-750C-4CBF-BB94-422A3BEF206B}" type="pres">
      <dgm:prSet presAssocID="{9B5ED3AA-8E83-460F-B86F-44104E144176}" presName="sibTrans" presStyleLbl="sibTrans2D1" presStyleIdx="2" presStyleCnt="4" custScaleX="149447" custScaleY="92748" custLinFactNeighborX="-2660" custLinFactNeighborY="5166"/>
      <dgm:spPr/>
    </dgm:pt>
    <dgm:pt modelId="{687127F3-6656-4F8F-8088-466EFD2A454B}" type="pres">
      <dgm:prSet presAssocID="{9B5ED3AA-8E83-460F-B86F-44104E144176}" presName="connectorText" presStyleLbl="sibTrans2D1" presStyleIdx="2" presStyleCnt="4"/>
      <dgm:spPr/>
    </dgm:pt>
    <dgm:pt modelId="{78B8B8C7-C92F-49B8-8D20-06D427A8A2FA}" type="pres">
      <dgm:prSet presAssocID="{4AEA9772-498B-4A7D-8FBC-65C72E5384FE}" presName="node" presStyleLbl="node1" presStyleIdx="3" presStyleCnt="5" custScaleY="170346" custLinFactNeighborX="-18407" custLinFactNeighborY="4224">
        <dgm:presLayoutVars>
          <dgm:bulletEnabled val="1"/>
        </dgm:presLayoutVars>
      </dgm:prSet>
      <dgm:spPr/>
    </dgm:pt>
    <dgm:pt modelId="{11F11881-67C4-464B-B2A0-7F15A4CA74F3}" type="pres">
      <dgm:prSet presAssocID="{0C62EB7E-D4E0-49F5-BBB6-50EB39F6A944}" presName="sibTrans" presStyleLbl="sibTrans2D1" presStyleIdx="3" presStyleCnt="4" custAng="21514828" custScaleX="191906" custScaleY="117992" custLinFactNeighborX="2898" custLinFactNeighborY="7502"/>
      <dgm:spPr/>
    </dgm:pt>
    <dgm:pt modelId="{25C0E271-EE96-401B-BC0B-7E56E305D9C1}" type="pres">
      <dgm:prSet presAssocID="{0C62EB7E-D4E0-49F5-BBB6-50EB39F6A944}" presName="connectorText" presStyleLbl="sibTrans2D1" presStyleIdx="3" presStyleCnt="4"/>
      <dgm:spPr/>
    </dgm:pt>
    <dgm:pt modelId="{18343954-0F46-49EC-800A-08714300477C}" type="pres">
      <dgm:prSet presAssocID="{45F05D4F-6A7F-4BA7-940D-874B1B917549}" presName="node" presStyleLbl="node1" presStyleIdx="4" presStyleCnt="5" custScaleY="207382" custLinFactNeighborX="-15147" custLinFactNeighborY="5417">
        <dgm:presLayoutVars>
          <dgm:bulletEnabled val="1"/>
        </dgm:presLayoutVars>
      </dgm:prSet>
      <dgm:spPr/>
    </dgm:pt>
  </dgm:ptLst>
  <dgm:cxnLst>
    <dgm:cxn modelId="{3DCFBB28-5D60-491C-8050-F8A37137CF2F}" type="presOf" srcId="{47648B2A-33ED-4028-B2F3-B4F524D3762B}" destId="{5138205C-F2A8-496C-8DCF-600DE54D6393}" srcOrd="0" destOrd="0" presId="urn:microsoft.com/office/officeart/2005/8/layout/process5#1"/>
    <dgm:cxn modelId="{0832482B-3900-4773-8DB6-6B81F761C3BF}" type="presOf" srcId="{76EC814A-35FA-41ED-B10A-236B26825BA7}" destId="{13B78F93-9E80-4755-A323-9689D8DECC57}" srcOrd="1" destOrd="0" presId="urn:microsoft.com/office/officeart/2005/8/layout/process5#1"/>
    <dgm:cxn modelId="{FAD7EA2E-64AE-40B6-98DA-2C9FD9A4486A}" type="presOf" srcId="{C3327E98-1E10-4206-B57E-F81244DDD533}" destId="{67A1F69E-C926-4175-8EF0-EC9E8AFA4B46}" srcOrd="0" destOrd="0" presId="urn:microsoft.com/office/officeart/2005/8/layout/process5#1"/>
    <dgm:cxn modelId="{25674336-BADC-4F41-A4C7-7231E8050612}" type="presOf" srcId="{0C62EB7E-D4E0-49F5-BBB6-50EB39F6A944}" destId="{25C0E271-EE96-401B-BC0B-7E56E305D9C1}" srcOrd="1" destOrd="0" presId="urn:microsoft.com/office/officeart/2005/8/layout/process5#1"/>
    <dgm:cxn modelId="{A39A763F-A292-462E-81E2-576252A52EBF}" type="presOf" srcId="{D1B6DC8B-AABB-428C-BA6F-DF069B929066}" destId="{05F2F4A8-DCB8-4DEF-AC3F-2211663DBAB6}" srcOrd="0" destOrd="0" presId="urn:microsoft.com/office/officeart/2005/8/layout/process5#1"/>
    <dgm:cxn modelId="{9B7DE25F-5EC7-4B94-BBE7-06F0FB532B85}" type="presOf" srcId="{4AEA9772-498B-4A7D-8FBC-65C72E5384FE}" destId="{78B8B8C7-C92F-49B8-8D20-06D427A8A2FA}" srcOrd="0" destOrd="0" presId="urn:microsoft.com/office/officeart/2005/8/layout/process5#1"/>
    <dgm:cxn modelId="{649B0E4B-1F10-4ED6-8CC0-6FACECA8FC17}" type="presOf" srcId="{121F74F1-FDD4-4EA8-A5BE-6B67F4871C5A}" destId="{6D0BBEBF-42DC-4E79-A91E-A668B3BA1989}" srcOrd="0" destOrd="0" presId="urn:microsoft.com/office/officeart/2005/8/layout/process5#1"/>
    <dgm:cxn modelId="{37A5556D-8225-4533-9185-67070B224864}" type="presOf" srcId="{76EC814A-35FA-41ED-B10A-236B26825BA7}" destId="{D808AEBB-F837-44E3-A146-4769901CB08D}" srcOrd="0" destOrd="0" presId="urn:microsoft.com/office/officeart/2005/8/layout/process5#1"/>
    <dgm:cxn modelId="{0456BD4D-3588-4238-9290-317F5BFF1837}" type="presOf" srcId="{9B5ED3AA-8E83-460F-B86F-44104E144176}" destId="{687127F3-6656-4F8F-8088-466EFD2A454B}" srcOrd="1" destOrd="0" presId="urn:microsoft.com/office/officeart/2005/8/layout/process5#1"/>
    <dgm:cxn modelId="{4130F47D-D06E-4401-873C-1EAE7AFD4E88}" type="presOf" srcId="{B6E0A33C-945C-4182-8BDD-143F429DB44A}" destId="{A0F5D903-B3E5-42A8-AF88-F76845A333BE}" srcOrd="0" destOrd="0" presId="urn:microsoft.com/office/officeart/2005/8/layout/process5#1"/>
    <dgm:cxn modelId="{35E4118D-E2E9-424B-9F1A-0CEDB995C26C}" type="presOf" srcId="{D1B6DC8B-AABB-428C-BA6F-DF069B929066}" destId="{E2C657F6-1940-4324-875D-FF2FE954D413}" srcOrd="1" destOrd="0" presId="urn:microsoft.com/office/officeart/2005/8/layout/process5#1"/>
    <dgm:cxn modelId="{0BBE428E-5CE4-4C2C-B36B-6AAE37CC0186}" type="presOf" srcId="{45F05D4F-6A7F-4BA7-940D-874B1B917549}" destId="{18343954-0F46-49EC-800A-08714300477C}" srcOrd="0" destOrd="0" presId="urn:microsoft.com/office/officeart/2005/8/layout/process5#1"/>
    <dgm:cxn modelId="{E00CBB8F-0744-4E6B-95C1-E802B639B1DB}" srcId="{C3327E98-1E10-4206-B57E-F81244DDD533}" destId="{45F05D4F-6A7F-4BA7-940D-874B1B917549}" srcOrd="4" destOrd="0" parTransId="{EE9BDDB5-AB92-4FD3-9B7F-C659B48A0E17}" sibTransId="{2F69F2EB-6FFF-456F-A0F5-2947C5CE39EF}"/>
    <dgm:cxn modelId="{1E986EA1-AB28-48B4-92DC-4310DAD4EDD1}" type="presOf" srcId="{9B5ED3AA-8E83-460F-B86F-44104E144176}" destId="{6C154956-750C-4CBF-BB94-422A3BEF206B}" srcOrd="0" destOrd="0" presId="urn:microsoft.com/office/officeart/2005/8/layout/process5#1"/>
    <dgm:cxn modelId="{A95F06A7-F804-4132-957F-5832CF2EE004}" srcId="{C3327E98-1E10-4206-B57E-F81244DDD533}" destId="{47648B2A-33ED-4028-B2F3-B4F524D3762B}" srcOrd="0" destOrd="0" parTransId="{D64B3BA1-266D-481E-B80B-3DF7FD909DF0}" sibTransId="{76EC814A-35FA-41ED-B10A-236B26825BA7}"/>
    <dgm:cxn modelId="{5FCD7FB6-D736-4581-AD08-E8F35A843627}" srcId="{C3327E98-1E10-4206-B57E-F81244DDD533}" destId="{4AEA9772-498B-4A7D-8FBC-65C72E5384FE}" srcOrd="3" destOrd="0" parTransId="{06D8DAA3-4439-4E9F-A039-E909B9F94479}" sibTransId="{0C62EB7E-D4E0-49F5-BBB6-50EB39F6A944}"/>
    <dgm:cxn modelId="{DC8754B7-DCE5-4767-ACEF-E999F750C368}" srcId="{C3327E98-1E10-4206-B57E-F81244DDD533}" destId="{121F74F1-FDD4-4EA8-A5BE-6B67F4871C5A}" srcOrd="1" destOrd="0" parTransId="{10B33A64-CE0E-4D57-A46F-A3C1B642720B}" sibTransId="{D1B6DC8B-AABB-428C-BA6F-DF069B929066}"/>
    <dgm:cxn modelId="{396A80D6-17D5-4D69-9D59-445694BF0D8E}" srcId="{C3327E98-1E10-4206-B57E-F81244DDD533}" destId="{B6E0A33C-945C-4182-8BDD-143F429DB44A}" srcOrd="2" destOrd="0" parTransId="{B5331A6F-01D6-4644-B888-4B5645F13CE6}" sibTransId="{9B5ED3AA-8E83-460F-B86F-44104E144176}"/>
    <dgm:cxn modelId="{CB5697F8-B5BD-4A3F-B075-2F0ACCADAD07}" type="presOf" srcId="{0C62EB7E-D4E0-49F5-BBB6-50EB39F6A944}" destId="{11F11881-67C4-464B-B2A0-7F15A4CA74F3}" srcOrd="0" destOrd="0" presId="urn:microsoft.com/office/officeart/2005/8/layout/process5#1"/>
    <dgm:cxn modelId="{A42776AA-D8B5-4D94-BD96-57A956E3132F}" type="presParOf" srcId="{67A1F69E-C926-4175-8EF0-EC9E8AFA4B46}" destId="{5138205C-F2A8-496C-8DCF-600DE54D6393}" srcOrd="0" destOrd="0" presId="urn:microsoft.com/office/officeart/2005/8/layout/process5#1"/>
    <dgm:cxn modelId="{CA22EFD6-206A-4A81-A6BE-83F4D0C2D047}" type="presParOf" srcId="{67A1F69E-C926-4175-8EF0-EC9E8AFA4B46}" destId="{D808AEBB-F837-44E3-A146-4769901CB08D}" srcOrd="1" destOrd="0" presId="urn:microsoft.com/office/officeart/2005/8/layout/process5#1"/>
    <dgm:cxn modelId="{A052EB06-3C18-4EDD-BC6E-F9E4D019034B}" type="presParOf" srcId="{D808AEBB-F837-44E3-A146-4769901CB08D}" destId="{13B78F93-9E80-4755-A323-9689D8DECC57}" srcOrd="0" destOrd="0" presId="urn:microsoft.com/office/officeart/2005/8/layout/process5#1"/>
    <dgm:cxn modelId="{C1A77388-B7A0-42C2-9EB8-F1A1BCDFA581}" type="presParOf" srcId="{67A1F69E-C926-4175-8EF0-EC9E8AFA4B46}" destId="{6D0BBEBF-42DC-4E79-A91E-A668B3BA1989}" srcOrd="2" destOrd="0" presId="urn:microsoft.com/office/officeart/2005/8/layout/process5#1"/>
    <dgm:cxn modelId="{23670D3C-7CFC-4527-97E0-0C42802B944F}" type="presParOf" srcId="{67A1F69E-C926-4175-8EF0-EC9E8AFA4B46}" destId="{05F2F4A8-DCB8-4DEF-AC3F-2211663DBAB6}" srcOrd="3" destOrd="0" presId="urn:microsoft.com/office/officeart/2005/8/layout/process5#1"/>
    <dgm:cxn modelId="{2FE08696-2CEA-416C-B462-9AF824277D7D}" type="presParOf" srcId="{05F2F4A8-DCB8-4DEF-AC3F-2211663DBAB6}" destId="{E2C657F6-1940-4324-875D-FF2FE954D413}" srcOrd="0" destOrd="0" presId="urn:microsoft.com/office/officeart/2005/8/layout/process5#1"/>
    <dgm:cxn modelId="{304B0DCB-103B-4F00-AD78-345233640AC6}" type="presParOf" srcId="{67A1F69E-C926-4175-8EF0-EC9E8AFA4B46}" destId="{A0F5D903-B3E5-42A8-AF88-F76845A333BE}" srcOrd="4" destOrd="0" presId="urn:microsoft.com/office/officeart/2005/8/layout/process5#1"/>
    <dgm:cxn modelId="{13E8F3D9-E689-45D6-86F2-E1D0C36BB164}" type="presParOf" srcId="{67A1F69E-C926-4175-8EF0-EC9E8AFA4B46}" destId="{6C154956-750C-4CBF-BB94-422A3BEF206B}" srcOrd="5" destOrd="0" presId="urn:microsoft.com/office/officeart/2005/8/layout/process5#1"/>
    <dgm:cxn modelId="{20AE068D-9730-4596-8EC5-BFE13D87F8B4}" type="presParOf" srcId="{6C154956-750C-4CBF-BB94-422A3BEF206B}" destId="{687127F3-6656-4F8F-8088-466EFD2A454B}" srcOrd="0" destOrd="0" presId="urn:microsoft.com/office/officeart/2005/8/layout/process5#1"/>
    <dgm:cxn modelId="{A96067BA-CBF9-4EB1-92DF-072E6B0B5572}" type="presParOf" srcId="{67A1F69E-C926-4175-8EF0-EC9E8AFA4B46}" destId="{78B8B8C7-C92F-49B8-8D20-06D427A8A2FA}" srcOrd="6" destOrd="0" presId="urn:microsoft.com/office/officeart/2005/8/layout/process5#1"/>
    <dgm:cxn modelId="{3EBEBAF9-A557-4035-8DEF-F583AF24DF19}" type="presParOf" srcId="{67A1F69E-C926-4175-8EF0-EC9E8AFA4B46}" destId="{11F11881-67C4-464B-B2A0-7F15A4CA74F3}" srcOrd="7" destOrd="0" presId="urn:microsoft.com/office/officeart/2005/8/layout/process5#1"/>
    <dgm:cxn modelId="{9DA6E434-10EA-4D31-BECE-6BF9B622ADAD}" type="presParOf" srcId="{11F11881-67C4-464B-B2A0-7F15A4CA74F3}" destId="{25C0E271-EE96-401B-BC0B-7E56E305D9C1}" srcOrd="0" destOrd="0" presId="urn:microsoft.com/office/officeart/2005/8/layout/process5#1"/>
    <dgm:cxn modelId="{16937582-3F5E-4E9D-A0C2-AC8C9966AAB0}" type="presParOf" srcId="{67A1F69E-C926-4175-8EF0-EC9E8AFA4B46}" destId="{18343954-0F46-49EC-800A-08714300477C}" srcOrd="8" destOrd="0" presId="urn:microsoft.com/office/officeart/2005/8/layout/process5#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20BA6F-E44A-4B50-9B61-14DD8C7BD07F}" type="doc">
      <dgm:prSet loTypeId="urn:microsoft.com/office/officeart/2005/8/layout/hierarchy1#1" loCatId="hierarchy" qsTypeId="urn:microsoft.com/office/officeart/2005/8/quickstyle/simple1#2" qsCatId="simple" csTypeId="urn:microsoft.com/office/officeart/2005/8/colors/accent1_2#1" csCatId="accent1" phldr="1"/>
      <dgm:spPr/>
      <dgm:t>
        <a:bodyPr/>
        <a:lstStyle/>
        <a:p>
          <a:endParaRPr lang="en-US"/>
        </a:p>
      </dgm:t>
    </dgm:pt>
    <dgm:pt modelId="{BD12A915-B2D1-4E50-8535-EC0A6414C9A3}">
      <dgm:prSet/>
      <dgm:spPr/>
      <dgm:t>
        <a:bodyPr/>
        <a:lstStyle/>
        <a:p>
          <a:r>
            <a:rPr lang="en-GB" dirty="0"/>
            <a:t>Hexokinase have low Km and therefore high affinity for glucose, this permits the efficient phosphorylation and subsequent metabolism of glucose even when tissue concentrations of glucose are low.</a:t>
          </a:r>
          <a:endParaRPr lang="en-US" dirty="0"/>
        </a:p>
      </dgm:t>
    </dgm:pt>
    <dgm:pt modelId="{0E550301-7FA6-449D-B8AB-DA1A3212F3D6}" type="parTrans" cxnId="{439F3B8B-C24F-45C4-97CB-FDC023870B86}">
      <dgm:prSet/>
      <dgm:spPr/>
      <dgm:t>
        <a:bodyPr/>
        <a:lstStyle/>
        <a:p>
          <a:endParaRPr lang="en-US"/>
        </a:p>
      </dgm:t>
    </dgm:pt>
    <dgm:pt modelId="{666C98C5-E099-4028-B960-8ADBB1218F8E}" type="sibTrans" cxnId="{439F3B8B-C24F-45C4-97CB-FDC023870B86}">
      <dgm:prSet/>
      <dgm:spPr/>
      <dgm:t>
        <a:bodyPr/>
        <a:lstStyle/>
        <a:p>
          <a:endParaRPr lang="en-US"/>
        </a:p>
      </dgm:t>
    </dgm:pt>
    <dgm:pt modelId="{C90B5357-9EA2-4F9D-A0D0-D246D23348AE}">
      <dgm:prSet/>
      <dgm:spPr/>
      <dgm:t>
        <a:bodyPr/>
        <a:lstStyle/>
        <a:p>
          <a:r>
            <a:rPr lang="en-GB" dirty="0"/>
            <a:t>In liver it is saturated under normal conditions and so acts at a constant rate to provide glucose-6-phosphate to meet the liver’s needs.</a:t>
          </a:r>
          <a:endParaRPr lang="en-US" dirty="0"/>
        </a:p>
      </dgm:t>
    </dgm:pt>
    <dgm:pt modelId="{8EB696A2-47C3-4536-B141-9282FC068F99}" type="parTrans" cxnId="{EF46EA1B-A31A-4511-9682-7CECED338A9B}">
      <dgm:prSet/>
      <dgm:spPr/>
      <dgm:t>
        <a:bodyPr/>
        <a:lstStyle/>
        <a:p>
          <a:endParaRPr lang="en-US"/>
        </a:p>
      </dgm:t>
    </dgm:pt>
    <dgm:pt modelId="{8E34708D-95E1-4C50-A0C3-2EA9E4EB2E46}" type="sibTrans" cxnId="{EF46EA1B-A31A-4511-9682-7CECED338A9B}">
      <dgm:prSet/>
      <dgm:spPr/>
      <dgm:t>
        <a:bodyPr/>
        <a:lstStyle/>
        <a:p>
          <a:endParaRPr lang="en-US"/>
        </a:p>
      </dgm:t>
    </dgm:pt>
    <dgm:pt modelId="{BF476E5F-931A-4F49-8F55-51E98D2E78B8}" type="pres">
      <dgm:prSet presAssocID="{AB20BA6F-E44A-4B50-9B61-14DD8C7BD07F}" presName="hierChild1" presStyleCnt="0">
        <dgm:presLayoutVars>
          <dgm:chPref val="1"/>
          <dgm:dir/>
          <dgm:animOne val="branch"/>
          <dgm:animLvl val="lvl"/>
          <dgm:resizeHandles/>
        </dgm:presLayoutVars>
      </dgm:prSet>
      <dgm:spPr/>
    </dgm:pt>
    <dgm:pt modelId="{2F235663-0FE4-4B3F-BE90-A2F0685E02D9}" type="pres">
      <dgm:prSet presAssocID="{BD12A915-B2D1-4E50-8535-EC0A6414C9A3}" presName="hierRoot1" presStyleCnt="0"/>
      <dgm:spPr/>
    </dgm:pt>
    <dgm:pt modelId="{F56DFDEB-AC82-4DFD-BEF9-109DB5869664}" type="pres">
      <dgm:prSet presAssocID="{BD12A915-B2D1-4E50-8535-EC0A6414C9A3}" presName="composite" presStyleCnt="0"/>
      <dgm:spPr/>
    </dgm:pt>
    <dgm:pt modelId="{D732BD79-67B7-4351-81DE-1A60B682B33E}" type="pres">
      <dgm:prSet presAssocID="{BD12A915-B2D1-4E50-8535-EC0A6414C9A3}" presName="background" presStyleLbl="node0" presStyleIdx="0" presStyleCnt="2"/>
      <dgm:spPr/>
    </dgm:pt>
    <dgm:pt modelId="{193D18CC-3B24-44E3-B5F1-4CE09036826E}" type="pres">
      <dgm:prSet presAssocID="{BD12A915-B2D1-4E50-8535-EC0A6414C9A3}" presName="text" presStyleLbl="fgAcc0" presStyleIdx="0" presStyleCnt="2">
        <dgm:presLayoutVars>
          <dgm:chPref val="3"/>
        </dgm:presLayoutVars>
      </dgm:prSet>
      <dgm:spPr/>
    </dgm:pt>
    <dgm:pt modelId="{6CE1A4D2-A0AE-4EC8-8E3C-12213493A593}" type="pres">
      <dgm:prSet presAssocID="{BD12A915-B2D1-4E50-8535-EC0A6414C9A3}" presName="hierChild2" presStyleCnt="0"/>
      <dgm:spPr/>
    </dgm:pt>
    <dgm:pt modelId="{C96C3084-3B30-4218-98BD-64B78E7A8793}" type="pres">
      <dgm:prSet presAssocID="{C90B5357-9EA2-4F9D-A0D0-D246D23348AE}" presName="hierRoot1" presStyleCnt="0"/>
      <dgm:spPr/>
    </dgm:pt>
    <dgm:pt modelId="{82FCBD01-54F4-42C9-BD35-EF9E8EE32549}" type="pres">
      <dgm:prSet presAssocID="{C90B5357-9EA2-4F9D-A0D0-D246D23348AE}" presName="composite" presStyleCnt="0"/>
      <dgm:spPr/>
    </dgm:pt>
    <dgm:pt modelId="{A8E982A9-A51E-4AA1-A10B-8BF3CE05BF6C}" type="pres">
      <dgm:prSet presAssocID="{C90B5357-9EA2-4F9D-A0D0-D246D23348AE}" presName="background" presStyleLbl="node0" presStyleIdx="1" presStyleCnt="2"/>
      <dgm:spPr/>
    </dgm:pt>
    <dgm:pt modelId="{07F1BC8E-CD36-4F1B-95C9-CEAB4964A32A}" type="pres">
      <dgm:prSet presAssocID="{C90B5357-9EA2-4F9D-A0D0-D246D23348AE}" presName="text" presStyleLbl="fgAcc0" presStyleIdx="1" presStyleCnt="2">
        <dgm:presLayoutVars>
          <dgm:chPref val="3"/>
        </dgm:presLayoutVars>
      </dgm:prSet>
      <dgm:spPr/>
    </dgm:pt>
    <dgm:pt modelId="{7E1240EC-59E1-4235-A819-28977E9A571F}" type="pres">
      <dgm:prSet presAssocID="{C90B5357-9EA2-4F9D-A0D0-D246D23348AE}" presName="hierChild2" presStyleCnt="0"/>
      <dgm:spPr/>
    </dgm:pt>
  </dgm:ptLst>
  <dgm:cxnLst>
    <dgm:cxn modelId="{EF46EA1B-A31A-4511-9682-7CECED338A9B}" srcId="{AB20BA6F-E44A-4B50-9B61-14DD8C7BD07F}" destId="{C90B5357-9EA2-4F9D-A0D0-D246D23348AE}" srcOrd="1" destOrd="0" parTransId="{8EB696A2-47C3-4536-B141-9282FC068F99}" sibTransId="{8E34708D-95E1-4C50-A0C3-2EA9E4EB2E46}"/>
    <dgm:cxn modelId="{6692BF2E-370A-4F96-8DDD-7AED216419BA}" type="presOf" srcId="{BD12A915-B2D1-4E50-8535-EC0A6414C9A3}" destId="{193D18CC-3B24-44E3-B5F1-4CE09036826E}" srcOrd="0" destOrd="0" presId="urn:microsoft.com/office/officeart/2005/8/layout/hierarchy1#1"/>
    <dgm:cxn modelId="{F3A79E52-416A-4193-B173-E27DA5FD5A2C}" type="presOf" srcId="{C90B5357-9EA2-4F9D-A0D0-D246D23348AE}" destId="{07F1BC8E-CD36-4F1B-95C9-CEAB4964A32A}" srcOrd="0" destOrd="0" presId="urn:microsoft.com/office/officeart/2005/8/layout/hierarchy1#1"/>
    <dgm:cxn modelId="{439F3B8B-C24F-45C4-97CB-FDC023870B86}" srcId="{AB20BA6F-E44A-4B50-9B61-14DD8C7BD07F}" destId="{BD12A915-B2D1-4E50-8535-EC0A6414C9A3}" srcOrd="0" destOrd="0" parTransId="{0E550301-7FA6-449D-B8AB-DA1A3212F3D6}" sibTransId="{666C98C5-E099-4028-B960-8ADBB1218F8E}"/>
    <dgm:cxn modelId="{B6D502E5-C9AF-4551-B1AC-1E32B3E9C88B}" type="presOf" srcId="{AB20BA6F-E44A-4B50-9B61-14DD8C7BD07F}" destId="{BF476E5F-931A-4F49-8F55-51E98D2E78B8}" srcOrd="0" destOrd="0" presId="urn:microsoft.com/office/officeart/2005/8/layout/hierarchy1#1"/>
    <dgm:cxn modelId="{CAB79C78-9B56-480A-A520-E7AE5CD3421F}" type="presParOf" srcId="{BF476E5F-931A-4F49-8F55-51E98D2E78B8}" destId="{2F235663-0FE4-4B3F-BE90-A2F0685E02D9}" srcOrd="0" destOrd="0" presId="urn:microsoft.com/office/officeart/2005/8/layout/hierarchy1#1"/>
    <dgm:cxn modelId="{7C6004DB-6326-487D-B2FF-4D60E13FE600}" type="presParOf" srcId="{2F235663-0FE4-4B3F-BE90-A2F0685E02D9}" destId="{F56DFDEB-AC82-4DFD-BEF9-109DB5869664}" srcOrd="0" destOrd="0" presId="urn:microsoft.com/office/officeart/2005/8/layout/hierarchy1#1"/>
    <dgm:cxn modelId="{ADB0EC88-575F-40AE-98B6-4EFCAB7A1715}" type="presParOf" srcId="{F56DFDEB-AC82-4DFD-BEF9-109DB5869664}" destId="{D732BD79-67B7-4351-81DE-1A60B682B33E}" srcOrd="0" destOrd="0" presId="urn:microsoft.com/office/officeart/2005/8/layout/hierarchy1#1"/>
    <dgm:cxn modelId="{E4ADCB15-4D68-46D3-8A81-930C9CC15694}" type="presParOf" srcId="{F56DFDEB-AC82-4DFD-BEF9-109DB5869664}" destId="{193D18CC-3B24-44E3-B5F1-4CE09036826E}" srcOrd="1" destOrd="0" presId="urn:microsoft.com/office/officeart/2005/8/layout/hierarchy1#1"/>
    <dgm:cxn modelId="{6028B4CF-1F8C-4309-B44C-D8D2F964131D}" type="presParOf" srcId="{2F235663-0FE4-4B3F-BE90-A2F0685E02D9}" destId="{6CE1A4D2-A0AE-4EC8-8E3C-12213493A593}" srcOrd="1" destOrd="0" presId="urn:microsoft.com/office/officeart/2005/8/layout/hierarchy1#1"/>
    <dgm:cxn modelId="{04373AE0-F803-424A-92BC-3FC702937B82}" type="presParOf" srcId="{BF476E5F-931A-4F49-8F55-51E98D2E78B8}" destId="{C96C3084-3B30-4218-98BD-64B78E7A8793}" srcOrd="1" destOrd="0" presId="urn:microsoft.com/office/officeart/2005/8/layout/hierarchy1#1"/>
    <dgm:cxn modelId="{E7BD96CC-8FAB-4E11-A7AE-C36489936D16}" type="presParOf" srcId="{C96C3084-3B30-4218-98BD-64B78E7A8793}" destId="{82FCBD01-54F4-42C9-BD35-EF9E8EE32549}" srcOrd="0" destOrd="0" presId="urn:microsoft.com/office/officeart/2005/8/layout/hierarchy1#1"/>
    <dgm:cxn modelId="{3D32DE18-8418-4CF2-A4AE-235C658B2224}" type="presParOf" srcId="{82FCBD01-54F4-42C9-BD35-EF9E8EE32549}" destId="{A8E982A9-A51E-4AA1-A10B-8BF3CE05BF6C}" srcOrd="0" destOrd="0" presId="urn:microsoft.com/office/officeart/2005/8/layout/hierarchy1#1"/>
    <dgm:cxn modelId="{87BAA463-ACC6-490D-ADDF-76EDE20523F2}" type="presParOf" srcId="{82FCBD01-54F4-42C9-BD35-EF9E8EE32549}" destId="{07F1BC8E-CD36-4F1B-95C9-CEAB4964A32A}" srcOrd="1" destOrd="0" presId="urn:microsoft.com/office/officeart/2005/8/layout/hierarchy1#1"/>
    <dgm:cxn modelId="{A8902317-C442-438C-AC25-D310AE3C292C}" type="presParOf" srcId="{C96C3084-3B30-4218-98BD-64B78E7A8793}" destId="{7E1240EC-59E1-4235-A819-28977E9A571F}" srcOrd="1" destOrd="0" presId="urn:microsoft.com/office/officeart/2005/8/layout/hierarchy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29B617-47E8-4506-90D3-2CE597BF1673}" type="doc">
      <dgm:prSet loTypeId="urn:microsoft.com/office/officeart/2005/8/layout/hierarchy1#2" loCatId="hierarchy" qsTypeId="urn:microsoft.com/office/officeart/2005/8/quickstyle/simple1#4" qsCatId="simple" csTypeId="urn:microsoft.com/office/officeart/2005/8/colors/accent4_2#1" csCatId="accent4" phldr="1"/>
      <dgm:spPr/>
      <dgm:t>
        <a:bodyPr/>
        <a:lstStyle/>
        <a:p>
          <a:endParaRPr lang="en-US"/>
        </a:p>
      </dgm:t>
    </dgm:pt>
    <dgm:pt modelId="{7CBEBC13-C66A-4A87-AF70-6E180D0DD00B}">
      <dgm:prSet/>
      <dgm:spPr/>
      <dgm:t>
        <a:bodyPr/>
        <a:lstStyle/>
        <a:p>
          <a:r>
            <a:rPr lang="en-GB" dirty="0"/>
            <a:t>It is present in liver parenchymal cell and beta cells of the pancreas.</a:t>
          </a:r>
          <a:endParaRPr lang="en-US" dirty="0"/>
        </a:p>
      </dgm:t>
    </dgm:pt>
    <dgm:pt modelId="{561B566B-5454-4744-BC90-4913AB0BC132}" type="parTrans" cxnId="{3B9B2516-878A-449D-ADE5-E3BC2570798C}">
      <dgm:prSet/>
      <dgm:spPr/>
      <dgm:t>
        <a:bodyPr/>
        <a:lstStyle/>
        <a:p>
          <a:endParaRPr lang="en-US"/>
        </a:p>
      </dgm:t>
    </dgm:pt>
    <dgm:pt modelId="{208EBEBA-AC2E-433A-B6A4-1986FDF25C0D}" type="sibTrans" cxnId="{3B9B2516-878A-449D-ADE5-E3BC2570798C}">
      <dgm:prSet/>
      <dgm:spPr/>
      <dgm:t>
        <a:bodyPr/>
        <a:lstStyle/>
        <a:p>
          <a:endParaRPr lang="en-US"/>
        </a:p>
      </dgm:t>
    </dgm:pt>
    <dgm:pt modelId="{4DD07CFF-694E-4A1B-878C-F9067089FADB}">
      <dgm:prSet/>
      <dgm:spPr/>
      <dgm:t>
        <a:bodyPr/>
        <a:lstStyle/>
        <a:p>
          <a:r>
            <a:rPr lang="en-GB"/>
            <a:t>Glucokinase functions as the glucose sensor, determining the threshold for insulin secretion.</a:t>
          </a:r>
          <a:endParaRPr lang="en-US"/>
        </a:p>
      </dgm:t>
    </dgm:pt>
    <dgm:pt modelId="{EFE97A39-EC5B-4EC0-A0C8-35B0B1692AA5}" type="parTrans" cxnId="{6F8FDFF5-50EA-4672-9EEC-A2DF1DF01FDC}">
      <dgm:prSet/>
      <dgm:spPr/>
      <dgm:t>
        <a:bodyPr/>
        <a:lstStyle/>
        <a:p>
          <a:endParaRPr lang="en-US"/>
        </a:p>
      </dgm:t>
    </dgm:pt>
    <dgm:pt modelId="{C7ED8371-9DFC-4B83-A01A-93B2807DFEB2}" type="sibTrans" cxnId="{6F8FDFF5-50EA-4672-9EEC-A2DF1DF01FDC}">
      <dgm:prSet/>
      <dgm:spPr/>
      <dgm:t>
        <a:bodyPr/>
        <a:lstStyle/>
        <a:p>
          <a:endParaRPr lang="en-US"/>
        </a:p>
      </dgm:t>
    </dgm:pt>
    <dgm:pt modelId="{074BAE74-7833-479F-8D5F-F514134B35D7}">
      <dgm:prSet/>
      <dgm:spPr/>
      <dgm:t>
        <a:bodyPr/>
        <a:lstStyle/>
        <a:p>
          <a:r>
            <a:rPr lang="en-GB"/>
            <a:t>In the liver ,the enzyme facilitates glucose phosphorylation durning hyperglycemia.</a:t>
          </a:r>
          <a:endParaRPr lang="en-US"/>
        </a:p>
      </dgm:t>
    </dgm:pt>
    <dgm:pt modelId="{72322B54-7D2E-4695-B83E-10D6276877BB}" type="parTrans" cxnId="{593E37C2-D786-4CAC-A439-76EC9FA2C565}">
      <dgm:prSet/>
      <dgm:spPr/>
      <dgm:t>
        <a:bodyPr/>
        <a:lstStyle/>
        <a:p>
          <a:endParaRPr lang="en-US"/>
        </a:p>
      </dgm:t>
    </dgm:pt>
    <dgm:pt modelId="{1F563C01-544C-4EC8-82DA-CBA986BF4AA2}" type="sibTrans" cxnId="{593E37C2-D786-4CAC-A439-76EC9FA2C565}">
      <dgm:prSet/>
      <dgm:spPr/>
      <dgm:t>
        <a:bodyPr/>
        <a:lstStyle/>
        <a:p>
          <a:endParaRPr lang="en-US"/>
        </a:p>
      </dgm:t>
    </dgm:pt>
    <dgm:pt modelId="{21947E8C-5350-47F8-91DB-6F52BC11966F}" type="pres">
      <dgm:prSet presAssocID="{B429B617-47E8-4506-90D3-2CE597BF1673}" presName="hierChild1" presStyleCnt="0">
        <dgm:presLayoutVars>
          <dgm:chPref val="1"/>
          <dgm:dir/>
          <dgm:animOne val="branch"/>
          <dgm:animLvl val="lvl"/>
          <dgm:resizeHandles/>
        </dgm:presLayoutVars>
      </dgm:prSet>
      <dgm:spPr/>
    </dgm:pt>
    <dgm:pt modelId="{90C2433B-BC52-4C86-98C8-8766CFFF83D7}" type="pres">
      <dgm:prSet presAssocID="{7CBEBC13-C66A-4A87-AF70-6E180D0DD00B}" presName="hierRoot1" presStyleCnt="0"/>
      <dgm:spPr/>
    </dgm:pt>
    <dgm:pt modelId="{E1EE8030-FA6D-4AF8-97BD-4DB407117841}" type="pres">
      <dgm:prSet presAssocID="{7CBEBC13-C66A-4A87-AF70-6E180D0DD00B}" presName="composite" presStyleCnt="0"/>
      <dgm:spPr/>
    </dgm:pt>
    <dgm:pt modelId="{954F21AF-78EE-42F2-96F4-1AAC4AE0EDF1}" type="pres">
      <dgm:prSet presAssocID="{7CBEBC13-C66A-4A87-AF70-6E180D0DD00B}" presName="background" presStyleLbl="node0" presStyleIdx="0" presStyleCnt="3"/>
      <dgm:spPr/>
    </dgm:pt>
    <dgm:pt modelId="{27D42E31-21A3-4041-9D7F-82404CC08AD2}" type="pres">
      <dgm:prSet presAssocID="{7CBEBC13-C66A-4A87-AF70-6E180D0DD00B}" presName="text" presStyleLbl="fgAcc0" presStyleIdx="0" presStyleCnt="3">
        <dgm:presLayoutVars>
          <dgm:chPref val="3"/>
        </dgm:presLayoutVars>
      </dgm:prSet>
      <dgm:spPr/>
    </dgm:pt>
    <dgm:pt modelId="{CE4DE2BC-BDB6-4DAD-AE97-9E67C6282C34}" type="pres">
      <dgm:prSet presAssocID="{7CBEBC13-C66A-4A87-AF70-6E180D0DD00B}" presName="hierChild2" presStyleCnt="0"/>
      <dgm:spPr/>
    </dgm:pt>
    <dgm:pt modelId="{DFE4C808-A167-4A55-9DE2-4224D4909AD3}" type="pres">
      <dgm:prSet presAssocID="{4DD07CFF-694E-4A1B-878C-F9067089FADB}" presName="hierRoot1" presStyleCnt="0"/>
      <dgm:spPr/>
    </dgm:pt>
    <dgm:pt modelId="{8F840AD1-FA4C-477D-B594-E4B07536FAA2}" type="pres">
      <dgm:prSet presAssocID="{4DD07CFF-694E-4A1B-878C-F9067089FADB}" presName="composite" presStyleCnt="0"/>
      <dgm:spPr/>
    </dgm:pt>
    <dgm:pt modelId="{E1B2D664-F1D5-480E-8317-52322E733285}" type="pres">
      <dgm:prSet presAssocID="{4DD07CFF-694E-4A1B-878C-F9067089FADB}" presName="background" presStyleLbl="node0" presStyleIdx="1" presStyleCnt="3"/>
      <dgm:spPr/>
    </dgm:pt>
    <dgm:pt modelId="{A7C35B22-7F4F-4AB2-A86D-BD877FA2C9E2}" type="pres">
      <dgm:prSet presAssocID="{4DD07CFF-694E-4A1B-878C-F9067089FADB}" presName="text" presStyleLbl="fgAcc0" presStyleIdx="1" presStyleCnt="3">
        <dgm:presLayoutVars>
          <dgm:chPref val="3"/>
        </dgm:presLayoutVars>
      </dgm:prSet>
      <dgm:spPr/>
    </dgm:pt>
    <dgm:pt modelId="{E4215268-E689-4CC5-BB29-8ACF1E28B348}" type="pres">
      <dgm:prSet presAssocID="{4DD07CFF-694E-4A1B-878C-F9067089FADB}" presName="hierChild2" presStyleCnt="0"/>
      <dgm:spPr/>
    </dgm:pt>
    <dgm:pt modelId="{97E8AF4B-7791-4C26-B628-D7EA7E1B198F}" type="pres">
      <dgm:prSet presAssocID="{074BAE74-7833-479F-8D5F-F514134B35D7}" presName="hierRoot1" presStyleCnt="0"/>
      <dgm:spPr/>
    </dgm:pt>
    <dgm:pt modelId="{20C00A9A-010E-43C6-BA66-A9B1CDF1D4E8}" type="pres">
      <dgm:prSet presAssocID="{074BAE74-7833-479F-8D5F-F514134B35D7}" presName="composite" presStyleCnt="0"/>
      <dgm:spPr/>
    </dgm:pt>
    <dgm:pt modelId="{1496D4D6-3433-4873-92EE-7BC3BA90538A}" type="pres">
      <dgm:prSet presAssocID="{074BAE74-7833-479F-8D5F-F514134B35D7}" presName="background" presStyleLbl="node0" presStyleIdx="2" presStyleCnt="3"/>
      <dgm:spPr/>
    </dgm:pt>
    <dgm:pt modelId="{F150BFE0-298B-4562-BF50-00F263868368}" type="pres">
      <dgm:prSet presAssocID="{074BAE74-7833-479F-8D5F-F514134B35D7}" presName="text" presStyleLbl="fgAcc0" presStyleIdx="2" presStyleCnt="3">
        <dgm:presLayoutVars>
          <dgm:chPref val="3"/>
        </dgm:presLayoutVars>
      </dgm:prSet>
      <dgm:spPr/>
    </dgm:pt>
    <dgm:pt modelId="{DD1EE3E3-992C-4323-9DAD-37939FD502F3}" type="pres">
      <dgm:prSet presAssocID="{074BAE74-7833-479F-8D5F-F514134B35D7}" presName="hierChild2" presStyleCnt="0"/>
      <dgm:spPr/>
    </dgm:pt>
  </dgm:ptLst>
  <dgm:cxnLst>
    <dgm:cxn modelId="{3B9B2516-878A-449D-ADE5-E3BC2570798C}" srcId="{B429B617-47E8-4506-90D3-2CE597BF1673}" destId="{7CBEBC13-C66A-4A87-AF70-6E180D0DD00B}" srcOrd="0" destOrd="0" parTransId="{561B566B-5454-4744-BC90-4913AB0BC132}" sibTransId="{208EBEBA-AC2E-433A-B6A4-1986FDF25C0D}"/>
    <dgm:cxn modelId="{EDF6B887-C45F-43BB-AAAD-D854FE88B6F0}" type="presOf" srcId="{074BAE74-7833-479F-8D5F-F514134B35D7}" destId="{F150BFE0-298B-4562-BF50-00F263868368}" srcOrd="0" destOrd="0" presId="urn:microsoft.com/office/officeart/2005/8/layout/hierarchy1#2"/>
    <dgm:cxn modelId="{2DB2D58D-BEB7-4D84-968C-331FB1F98A2B}" type="presOf" srcId="{B429B617-47E8-4506-90D3-2CE597BF1673}" destId="{21947E8C-5350-47F8-91DB-6F52BC11966F}" srcOrd="0" destOrd="0" presId="urn:microsoft.com/office/officeart/2005/8/layout/hierarchy1#2"/>
    <dgm:cxn modelId="{593E37C2-D786-4CAC-A439-76EC9FA2C565}" srcId="{B429B617-47E8-4506-90D3-2CE597BF1673}" destId="{074BAE74-7833-479F-8D5F-F514134B35D7}" srcOrd="2" destOrd="0" parTransId="{72322B54-7D2E-4695-B83E-10D6276877BB}" sibTransId="{1F563C01-544C-4EC8-82DA-CBA986BF4AA2}"/>
    <dgm:cxn modelId="{716E4BD0-746C-4BF8-B94D-E6D6AF6CAF04}" type="presOf" srcId="{7CBEBC13-C66A-4A87-AF70-6E180D0DD00B}" destId="{27D42E31-21A3-4041-9D7F-82404CC08AD2}" srcOrd="0" destOrd="0" presId="urn:microsoft.com/office/officeart/2005/8/layout/hierarchy1#2"/>
    <dgm:cxn modelId="{F67C71ED-1CF2-45D5-AB91-1FBDC223AB3A}" type="presOf" srcId="{4DD07CFF-694E-4A1B-878C-F9067089FADB}" destId="{A7C35B22-7F4F-4AB2-A86D-BD877FA2C9E2}" srcOrd="0" destOrd="0" presId="urn:microsoft.com/office/officeart/2005/8/layout/hierarchy1#2"/>
    <dgm:cxn modelId="{6F8FDFF5-50EA-4672-9EEC-A2DF1DF01FDC}" srcId="{B429B617-47E8-4506-90D3-2CE597BF1673}" destId="{4DD07CFF-694E-4A1B-878C-F9067089FADB}" srcOrd="1" destOrd="0" parTransId="{EFE97A39-EC5B-4EC0-A0C8-35B0B1692AA5}" sibTransId="{C7ED8371-9DFC-4B83-A01A-93B2807DFEB2}"/>
    <dgm:cxn modelId="{F03E55B6-B8A5-4651-B147-144D3F1B0268}" type="presParOf" srcId="{21947E8C-5350-47F8-91DB-6F52BC11966F}" destId="{90C2433B-BC52-4C86-98C8-8766CFFF83D7}" srcOrd="0" destOrd="0" presId="urn:microsoft.com/office/officeart/2005/8/layout/hierarchy1#2"/>
    <dgm:cxn modelId="{F8C5514E-8519-47BA-8F45-E3E115143B46}" type="presParOf" srcId="{90C2433B-BC52-4C86-98C8-8766CFFF83D7}" destId="{E1EE8030-FA6D-4AF8-97BD-4DB407117841}" srcOrd="0" destOrd="0" presId="urn:microsoft.com/office/officeart/2005/8/layout/hierarchy1#2"/>
    <dgm:cxn modelId="{66920B4C-0374-43A0-8AAE-89C1B1A8AB29}" type="presParOf" srcId="{E1EE8030-FA6D-4AF8-97BD-4DB407117841}" destId="{954F21AF-78EE-42F2-96F4-1AAC4AE0EDF1}" srcOrd="0" destOrd="0" presId="urn:microsoft.com/office/officeart/2005/8/layout/hierarchy1#2"/>
    <dgm:cxn modelId="{AF97EDCE-A992-499E-B05C-58BD2B1D0498}" type="presParOf" srcId="{E1EE8030-FA6D-4AF8-97BD-4DB407117841}" destId="{27D42E31-21A3-4041-9D7F-82404CC08AD2}" srcOrd="1" destOrd="0" presId="urn:microsoft.com/office/officeart/2005/8/layout/hierarchy1#2"/>
    <dgm:cxn modelId="{A391B257-190F-4119-80B0-C87D534CA6DF}" type="presParOf" srcId="{90C2433B-BC52-4C86-98C8-8766CFFF83D7}" destId="{CE4DE2BC-BDB6-4DAD-AE97-9E67C6282C34}" srcOrd="1" destOrd="0" presId="urn:microsoft.com/office/officeart/2005/8/layout/hierarchy1#2"/>
    <dgm:cxn modelId="{D7A1E95A-0E45-4981-A8FE-A7296504AEC5}" type="presParOf" srcId="{21947E8C-5350-47F8-91DB-6F52BC11966F}" destId="{DFE4C808-A167-4A55-9DE2-4224D4909AD3}" srcOrd="1" destOrd="0" presId="urn:microsoft.com/office/officeart/2005/8/layout/hierarchy1#2"/>
    <dgm:cxn modelId="{6349E7E5-BF7A-4E41-91F2-C5B1CC879CD5}" type="presParOf" srcId="{DFE4C808-A167-4A55-9DE2-4224D4909AD3}" destId="{8F840AD1-FA4C-477D-B594-E4B07536FAA2}" srcOrd="0" destOrd="0" presId="urn:microsoft.com/office/officeart/2005/8/layout/hierarchy1#2"/>
    <dgm:cxn modelId="{EE4ABE62-B476-4F8B-8141-40121C8B7882}" type="presParOf" srcId="{8F840AD1-FA4C-477D-B594-E4B07536FAA2}" destId="{E1B2D664-F1D5-480E-8317-52322E733285}" srcOrd="0" destOrd="0" presId="urn:microsoft.com/office/officeart/2005/8/layout/hierarchy1#2"/>
    <dgm:cxn modelId="{830B6E29-F88A-4347-B722-F929737FF9C1}" type="presParOf" srcId="{8F840AD1-FA4C-477D-B594-E4B07536FAA2}" destId="{A7C35B22-7F4F-4AB2-A86D-BD877FA2C9E2}" srcOrd="1" destOrd="0" presId="urn:microsoft.com/office/officeart/2005/8/layout/hierarchy1#2"/>
    <dgm:cxn modelId="{3C086920-47AE-44DE-9808-92BAED5ED93C}" type="presParOf" srcId="{DFE4C808-A167-4A55-9DE2-4224D4909AD3}" destId="{E4215268-E689-4CC5-BB29-8ACF1E28B348}" srcOrd="1" destOrd="0" presId="urn:microsoft.com/office/officeart/2005/8/layout/hierarchy1#2"/>
    <dgm:cxn modelId="{F48621E6-E32C-4424-8F63-9C48888133A9}" type="presParOf" srcId="{21947E8C-5350-47F8-91DB-6F52BC11966F}" destId="{97E8AF4B-7791-4C26-B628-D7EA7E1B198F}" srcOrd="2" destOrd="0" presId="urn:microsoft.com/office/officeart/2005/8/layout/hierarchy1#2"/>
    <dgm:cxn modelId="{1A945934-F0E2-4435-BDA4-554C1BE9DC0C}" type="presParOf" srcId="{97E8AF4B-7791-4C26-B628-D7EA7E1B198F}" destId="{20C00A9A-010E-43C6-BA66-A9B1CDF1D4E8}" srcOrd="0" destOrd="0" presId="urn:microsoft.com/office/officeart/2005/8/layout/hierarchy1#2"/>
    <dgm:cxn modelId="{9F30D2B1-8473-4866-B14A-6FC0F34F8094}" type="presParOf" srcId="{20C00A9A-010E-43C6-BA66-A9B1CDF1D4E8}" destId="{1496D4D6-3433-4873-92EE-7BC3BA90538A}" srcOrd="0" destOrd="0" presId="urn:microsoft.com/office/officeart/2005/8/layout/hierarchy1#2"/>
    <dgm:cxn modelId="{EADD8AF7-4DC1-488F-BD2F-02740835AF85}" type="presParOf" srcId="{20C00A9A-010E-43C6-BA66-A9B1CDF1D4E8}" destId="{F150BFE0-298B-4562-BF50-00F263868368}" srcOrd="1" destOrd="0" presId="urn:microsoft.com/office/officeart/2005/8/layout/hierarchy1#2"/>
    <dgm:cxn modelId="{E5EC1E41-AAB0-4145-8B23-FAA7D7899F84}" type="presParOf" srcId="{97E8AF4B-7791-4C26-B628-D7EA7E1B198F}" destId="{DD1EE3E3-992C-4323-9DAD-37939FD502F3}" srcOrd="1" destOrd="0" presId="urn:microsoft.com/office/officeart/2005/8/layout/hierarchy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128526" y="1359205"/>
          <a:ext cx="1383029" cy="1383029"/>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Black" panose="020B0A04020102020204" pitchFamily="34" charset="0"/>
            </a:rPr>
            <a:t>Wisdom</a:t>
          </a:r>
        </a:p>
      </dsp:txBody>
      <dsp:txXfrm>
        <a:off x="1406576" y="1683173"/>
        <a:ext cx="826929" cy="710905"/>
      </dsp:txXfrm>
    </dsp:sp>
    <dsp:sp modelId="{93300324-D62F-4E58-B882-734182BDB462}">
      <dsp:nvSpPr>
        <dsp:cNvPr id="0" name=""/>
        <dsp:cNvSpPr/>
      </dsp:nvSpPr>
      <dsp:spPr>
        <a:xfrm>
          <a:off x="326897" y="1035350"/>
          <a:ext cx="1005839" cy="1005839"/>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Black" panose="020B0A04020102020204" pitchFamily="34" charset="0"/>
            </a:rPr>
            <a:t>Truth</a:t>
          </a:r>
          <a:r>
            <a:rPr lang="en-US" sz="1000" kern="1200" dirty="0"/>
            <a:t> </a:t>
          </a:r>
        </a:p>
      </dsp:txBody>
      <dsp:txXfrm>
        <a:off x="580120" y="1290103"/>
        <a:ext cx="499393" cy="496333"/>
      </dsp:txXfrm>
    </dsp:sp>
    <dsp:sp modelId="{59EDF28D-6C67-49D0-B5A1-DE5C3CBA2292}">
      <dsp:nvSpPr>
        <dsp:cNvPr id="0" name=""/>
        <dsp:cNvSpPr/>
      </dsp:nvSpPr>
      <dsp:spPr>
        <a:xfrm rot="20700000">
          <a:off x="890270" y="341423"/>
          <a:ext cx="985517" cy="985517"/>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Black" panose="020B0A04020102020204" pitchFamily="34" charset="0"/>
            </a:rPr>
            <a:t>Servic</a:t>
          </a:r>
          <a:r>
            <a:rPr lang="en-US" sz="1000" kern="1200" dirty="0">
              <a:latin typeface="Arial Black" panose="020B0A04020102020204" pitchFamily="34" charset="0"/>
            </a:rPr>
            <a:t>e</a:t>
          </a:r>
          <a:r>
            <a:rPr lang="en-US" sz="1000" kern="1200" dirty="0"/>
            <a:t> </a:t>
          </a:r>
        </a:p>
      </dsp:txBody>
      <dsp:txXfrm rot="-20700000">
        <a:off x="1106423" y="557576"/>
        <a:ext cx="553211" cy="553211"/>
      </dsp:txXfrm>
    </dsp:sp>
    <dsp:sp modelId="{398423B3-DD54-4226-99D7-017EFC1488DF}">
      <dsp:nvSpPr>
        <dsp:cNvPr id="0" name=""/>
        <dsp:cNvSpPr/>
      </dsp:nvSpPr>
      <dsp:spPr>
        <a:xfrm>
          <a:off x="1007811" y="1163264"/>
          <a:ext cx="1770277" cy="1770277"/>
        </a:xfrm>
        <a:prstGeom prst="circularArrow">
          <a:avLst>
            <a:gd name="adj1" fmla="val 4688"/>
            <a:gd name="adj2" fmla="val 299029"/>
            <a:gd name="adj3" fmla="val 2455347"/>
            <a:gd name="adj4" fmla="val 15999134"/>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48765" y="820004"/>
          <a:ext cx="1286217" cy="1286217"/>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662310" y="132766"/>
          <a:ext cx="1386801" cy="1386801"/>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8205C-F2A8-496C-8DCF-600DE54D6393}">
      <dsp:nvSpPr>
        <dsp:cNvPr id="0" name=""/>
        <dsp:cNvSpPr/>
      </dsp:nvSpPr>
      <dsp:spPr>
        <a:xfrm>
          <a:off x="82226" y="105194"/>
          <a:ext cx="1131672" cy="92040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60%</a:t>
          </a:r>
        </a:p>
        <a:p>
          <a:pPr marL="0" lvl="0" indent="0" algn="ctr" defTabSz="622300">
            <a:lnSpc>
              <a:spcPct val="90000"/>
            </a:lnSpc>
            <a:spcBef>
              <a:spcPct val="0"/>
            </a:spcBef>
            <a:spcAft>
              <a:spcPct val="35000"/>
            </a:spcAft>
            <a:buNone/>
          </a:pPr>
          <a:r>
            <a:rPr lang="en-US" sz="1400" kern="1200" dirty="0"/>
            <a:t>Core Subject</a:t>
          </a:r>
        </a:p>
      </dsp:txBody>
      <dsp:txXfrm>
        <a:off x="109184" y="132152"/>
        <a:ext cx="1077756" cy="866486"/>
      </dsp:txXfrm>
    </dsp:sp>
    <dsp:sp modelId="{D808AEBB-F837-44E3-A146-4769901CB08D}">
      <dsp:nvSpPr>
        <dsp:cNvPr id="0" name=""/>
        <dsp:cNvSpPr/>
      </dsp:nvSpPr>
      <dsp:spPr>
        <a:xfrm>
          <a:off x="1268486" y="405216"/>
          <a:ext cx="397795" cy="28065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268486" y="461347"/>
        <a:ext cx="313598" cy="168395"/>
      </dsp:txXfrm>
    </dsp:sp>
    <dsp:sp modelId="{6D0BBEBF-42DC-4E79-A91E-A668B3BA1989}">
      <dsp:nvSpPr>
        <dsp:cNvPr id="0" name=""/>
        <dsp:cNvSpPr/>
      </dsp:nvSpPr>
      <dsp:spPr>
        <a:xfrm>
          <a:off x="1666567" y="248"/>
          <a:ext cx="1430445" cy="1130296"/>
        </a:xfrm>
        <a:prstGeom prst="roundRect">
          <a:avLst>
            <a:gd name="adj" fmla="val 10000"/>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rPr>
            <a:t>20%</a:t>
          </a:r>
        </a:p>
        <a:p>
          <a:pPr marL="0" lvl="0" indent="0" algn="ctr" defTabSz="488950">
            <a:lnSpc>
              <a:spcPct val="90000"/>
            </a:lnSpc>
            <a:spcBef>
              <a:spcPct val="0"/>
            </a:spcBef>
            <a:spcAft>
              <a:spcPct val="35000"/>
            </a:spcAft>
            <a:buNone/>
          </a:pPr>
          <a:r>
            <a:rPr lang="en-US" sz="1100" b="1" kern="1200" dirty="0">
              <a:solidFill>
                <a:schemeClr val="bg1"/>
              </a:solidFill>
            </a:rPr>
            <a:t>Horizontal</a:t>
          </a:r>
        </a:p>
        <a:p>
          <a:pPr marL="0" lvl="0" indent="0" algn="ctr" defTabSz="488950">
            <a:lnSpc>
              <a:spcPct val="90000"/>
            </a:lnSpc>
            <a:spcBef>
              <a:spcPct val="0"/>
            </a:spcBef>
            <a:spcAft>
              <a:spcPct val="35000"/>
            </a:spcAft>
            <a:buNone/>
          </a:pPr>
          <a:r>
            <a:rPr lang="en-US" sz="1100" b="1" kern="1200" dirty="0">
              <a:solidFill>
                <a:schemeClr val="bg1"/>
              </a:solidFill>
            </a:rPr>
            <a:t>Integration</a:t>
          </a:r>
        </a:p>
        <a:p>
          <a:pPr marL="0" lvl="0" indent="0" algn="ctr" defTabSz="488950">
            <a:lnSpc>
              <a:spcPct val="90000"/>
            </a:lnSpc>
            <a:spcBef>
              <a:spcPct val="0"/>
            </a:spcBef>
            <a:spcAft>
              <a:spcPct val="35000"/>
            </a:spcAft>
            <a:buNone/>
          </a:pPr>
          <a:r>
            <a:rPr lang="en-US" sz="1100" b="1" kern="1200" dirty="0">
              <a:solidFill>
                <a:schemeClr val="bg1"/>
              </a:solidFill>
            </a:rPr>
            <a:t>Physiology</a:t>
          </a:r>
        </a:p>
        <a:p>
          <a:pPr marL="0" lvl="0" indent="0" algn="ctr" defTabSz="488950">
            <a:lnSpc>
              <a:spcPct val="90000"/>
            </a:lnSpc>
            <a:spcBef>
              <a:spcPct val="0"/>
            </a:spcBef>
            <a:spcAft>
              <a:spcPct val="35000"/>
            </a:spcAft>
            <a:buNone/>
          </a:pPr>
          <a:r>
            <a:rPr lang="en-US" sz="1100" b="1" kern="1200" dirty="0">
              <a:solidFill>
                <a:schemeClr val="bg1"/>
              </a:solidFill>
            </a:rPr>
            <a:t> Anatomy</a:t>
          </a:r>
        </a:p>
        <a:p>
          <a:pPr marL="0" lvl="0" indent="0" algn="ctr" defTabSz="488950">
            <a:lnSpc>
              <a:spcPct val="90000"/>
            </a:lnSpc>
            <a:spcBef>
              <a:spcPct val="0"/>
            </a:spcBef>
            <a:spcAft>
              <a:spcPct val="35000"/>
            </a:spcAft>
            <a:buNone/>
          </a:pPr>
          <a:endParaRPr lang="en-US" sz="1050" b="1" kern="1200" dirty="0">
            <a:solidFill>
              <a:schemeClr val="bg1"/>
            </a:solidFill>
          </a:endParaRPr>
        </a:p>
      </dsp:txBody>
      <dsp:txXfrm>
        <a:off x="1699672" y="33353"/>
        <a:ext cx="1364235" cy="1064086"/>
      </dsp:txXfrm>
    </dsp:sp>
    <dsp:sp modelId="{05F2F4A8-DCB8-4DEF-AC3F-2211663DBAB6}">
      <dsp:nvSpPr>
        <dsp:cNvPr id="0" name=""/>
        <dsp:cNvSpPr/>
      </dsp:nvSpPr>
      <dsp:spPr>
        <a:xfrm rot="5400012">
          <a:off x="2255144" y="1210415"/>
          <a:ext cx="402565" cy="304894"/>
        </a:xfrm>
        <a:prstGeom prst="rightArrow">
          <a:avLst>
            <a:gd name="adj1" fmla="val 60000"/>
            <a:gd name="adj2" fmla="val 50000"/>
          </a:avLst>
        </a:prstGeom>
        <a:solidFill>
          <a:schemeClr val="accent4">
            <a:hueOff val="-1488257"/>
            <a:satOff val="8966"/>
            <a:lumOff val="7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rot="-5400000">
        <a:off x="2364958" y="1161580"/>
        <a:ext cx="182936" cy="311097"/>
      </dsp:txXfrm>
    </dsp:sp>
    <dsp:sp modelId="{A0F5D903-B3E5-42A8-AF88-F76845A333BE}">
      <dsp:nvSpPr>
        <dsp:cNvPr id="0" name=""/>
        <dsp:cNvSpPr/>
      </dsp:nvSpPr>
      <dsp:spPr>
        <a:xfrm>
          <a:off x="1965340" y="1609552"/>
          <a:ext cx="1131672" cy="1103978"/>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8%</a:t>
          </a:r>
        </a:p>
        <a:p>
          <a:pPr marL="0" lvl="0" indent="0" algn="ctr" defTabSz="533400">
            <a:lnSpc>
              <a:spcPct val="90000"/>
            </a:lnSpc>
            <a:spcBef>
              <a:spcPct val="0"/>
            </a:spcBef>
            <a:spcAft>
              <a:spcPct val="35000"/>
            </a:spcAft>
            <a:buNone/>
          </a:pPr>
          <a:r>
            <a:rPr lang="en-US" sz="1200" b="1" kern="1200" dirty="0">
              <a:solidFill>
                <a:schemeClr val="bg1"/>
              </a:solidFill>
            </a:rPr>
            <a:t>Vertical Integration</a:t>
          </a:r>
        </a:p>
        <a:p>
          <a:pPr marL="0" lvl="0" indent="0" algn="ctr" defTabSz="533400">
            <a:lnSpc>
              <a:spcPct val="90000"/>
            </a:lnSpc>
            <a:spcBef>
              <a:spcPct val="0"/>
            </a:spcBef>
            <a:spcAft>
              <a:spcPct val="35000"/>
            </a:spcAft>
            <a:buNone/>
          </a:pPr>
          <a:r>
            <a:rPr lang="en-US" sz="1200" b="1" kern="1200" dirty="0">
              <a:solidFill>
                <a:schemeClr val="bg1"/>
              </a:solidFill>
            </a:rPr>
            <a:t>Pathology</a:t>
          </a:r>
        </a:p>
        <a:p>
          <a:pPr marL="0" lvl="0" indent="0" algn="ctr" defTabSz="533400">
            <a:lnSpc>
              <a:spcPct val="90000"/>
            </a:lnSpc>
            <a:spcBef>
              <a:spcPct val="0"/>
            </a:spcBef>
            <a:spcAft>
              <a:spcPct val="35000"/>
            </a:spcAft>
            <a:buNone/>
          </a:pPr>
          <a:r>
            <a:rPr lang="en-US" sz="1200" b="1" kern="1200" dirty="0">
              <a:solidFill>
                <a:schemeClr val="bg1"/>
              </a:solidFill>
            </a:rPr>
            <a:t>Pharmacolog</a:t>
          </a:r>
          <a:r>
            <a:rPr lang="en-US" sz="1000" b="1" kern="1200" dirty="0">
              <a:solidFill>
                <a:schemeClr val="bg1"/>
              </a:solidFill>
            </a:rPr>
            <a:t>y</a:t>
          </a:r>
        </a:p>
      </dsp:txBody>
      <dsp:txXfrm>
        <a:off x="1997674" y="1641886"/>
        <a:ext cx="1067004" cy="1039310"/>
      </dsp:txXfrm>
    </dsp:sp>
    <dsp:sp modelId="{6C154956-750C-4CBF-BB94-422A3BEF206B}">
      <dsp:nvSpPr>
        <dsp:cNvPr id="0" name=""/>
        <dsp:cNvSpPr/>
      </dsp:nvSpPr>
      <dsp:spPr>
        <a:xfrm rot="10745003">
          <a:off x="1373644" y="2060070"/>
          <a:ext cx="523605" cy="260301"/>
        </a:xfrm>
        <a:prstGeom prst="rightArrow">
          <a:avLst>
            <a:gd name="adj1" fmla="val 60000"/>
            <a:gd name="adj2" fmla="val 50000"/>
          </a:avLst>
        </a:prstGeom>
        <a:solidFill>
          <a:schemeClr val="accent4">
            <a:hueOff val="-2976513"/>
            <a:satOff val="17933"/>
            <a:lumOff val="14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1451729" y="2111505"/>
        <a:ext cx="445515" cy="156181"/>
      </dsp:txXfrm>
    </dsp:sp>
    <dsp:sp modelId="{78B8B8C7-C92F-49B8-8D20-06D427A8A2FA}">
      <dsp:nvSpPr>
        <dsp:cNvPr id="0" name=""/>
        <dsp:cNvSpPr/>
      </dsp:nvSpPr>
      <dsp:spPr>
        <a:xfrm>
          <a:off x="172692" y="1611894"/>
          <a:ext cx="1131672" cy="1156655"/>
        </a:xfrm>
        <a:prstGeom prst="roundRect">
          <a:avLst>
            <a:gd name="adj" fmla="val 10000"/>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7%</a:t>
          </a:r>
        </a:p>
        <a:p>
          <a:pPr marL="0" lvl="0" indent="0" algn="ctr" defTabSz="533400">
            <a:lnSpc>
              <a:spcPct val="90000"/>
            </a:lnSpc>
            <a:spcBef>
              <a:spcPct val="0"/>
            </a:spcBef>
            <a:spcAft>
              <a:spcPct val="35000"/>
            </a:spcAft>
            <a:buNone/>
          </a:pPr>
          <a:r>
            <a:rPr lang="en-US" sz="1200" b="1" kern="1200" dirty="0">
              <a:solidFill>
                <a:schemeClr val="bg1"/>
              </a:solidFill>
            </a:rPr>
            <a:t>Vertical Integration</a:t>
          </a:r>
        </a:p>
        <a:p>
          <a:pPr marL="0" lvl="0" indent="0" algn="ctr" defTabSz="533400">
            <a:lnSpc>
              <a:spcPct val="90000"/>
            </a:lnSpc>
            <a:spcBef>
              <a:spcPct val="0"/>
            </a:spcBef>
            <a:spcAft>
              <a:spcPct val="35000"/>
            </a:spcAft>
            <a:buNone/>
          </a:pPr>
          <a:r>
            <a:rPr lang="en-US" sz="1200" b="1" kern="1200" dirty="0">
              <a:solidFill>
                <a:schemeClr val="bg1"/>
              </a:solidFill>
            </a:rPr>
            <a:t>Clinical Integration </a:t>
          </a:r>
        </a:p>
      </dsp:txBody>
      <dsp:txXfrm>
        <a:off x="205838" y="1645040"/>
        <a:ext cx="1065380" cy="1090363"/>
      </dsp:txXfrm>
    </dsp:sp>
    <dsp:sp modelId="{11F11881-67C4-464B-B2A0-7F15A4CA74F3}">
      <dsp:nvSpPr>
        <dsp:cNvPr id="0" name=""/>
        <dsp:cNvSpPr/>
      </dsp:nvSpPr>
      <dsp:spPr>
        <a:xfrm rot="5240525">
          <a:off x="546199" y="2829784"/>
          <a:ext cx="431592" cy="331150"/>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660346" y="2779617"/>
        <a:ext cx="198690" cy="332247"/>
      </dsp:txXfrm>
    </dsp:sp>
    <dsp:sp modelId="{18343954-0F46-49EC-800A-08714300477C}">
      <dsp:nvSpPr>
        <dsp:cNvPr id="0" name=""/>
        <dsp:cNvSpPr/>
      </dsp:nvSpPr>
      <dsp:spPr>
        <a:xfrm>
          <a:off x="209584" y="3192785"/>
          <a:ext cx="1131672" cy="1408131"/>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endParaRPr lang="en-US" sz="1050" b="1" kern="1200" dirty="0">
            <a:solidFill>
              <a:schemeClr val="tx1"/>
            </a:solidFill>
          </a:endParaRPr>
        </a:p>
        <a:p>
          <a:pPr marL="0" lvl="0" indent="0" algn="ctr" defTabSz="466725">
            <a:lnSpc>
              <a:spcPct val="90000"/>
            </a:lnSpc>
            <a:spcBef>
              <a:spcPct val="0"/>
            </a:spcBef>
            <a:spcAft>
              <a:spcPct val="35000"/>
            </a:spcAft>
            <a:buNone/>
          </a:pPr>
          <a:r>
            <a:rPr lang="en-US" sz="1050" b="1" kern="1200" dirty="0">
              <a:solidFill>
                <a:schemeClr val="bg1"/>
              </a:solidFill>
            </a:rPr>
            <a:t>5%</a:t>
          </a:r>
        </a:p>
        <a:p>
          <a:pPr marL="0" lvl="0" indent="0" algn="ctr" defTabSz="466725">
            <a:lnSpc>
              <a:spcPct val="90000"/>
            </a:lnSpc>
            <a:spcBef>
              <a:spcPct val="0"/>
            </a:spcBef>
            <a:spcAft>
              <a:spcPct val="35000"/>
            </a:spcAft>
            <a:buNone/>
          </a:pPr>
          <a:r>
            <a:rPr lang="en-US" sz="1050" b="1" kern="1200" dirty="0">
              <a:solidFill>
                <a:schemeClr val="bg1"/>
              </a:solidFill>
            </a:rPr>
            <a:t>Vertical Integration</a:t>
          </a:r>
        </a:p>
        <a:p>
          <a:pPr marL="0" lvl="0" indent="0" algn="ctr" defTabSz="466725">
            <a:lnSpc>
              <a:spcPct val="90000"/>
            </a:lnSpc>
            <a:spcBef>
              <a:spcPct val="0"/>
            </a:spcBef>
            <a:spcAft>
              <a:spcPct val="35000"/>
            </a:spcAft>
            <a:buNone/>
          </a:pPr>
          <a:r>
            <a:rPr lang="en-US" sz="1050" b="1" kern="1200" dirty="0">
              <a:solidFill>
                <a:schemeClr val="bg1"/>
              </a:solidFill>
            </a:rPr>
            <a:t>Research, Professionalism</a:t>
          </a:r>
        </a:p>
        <a:p>
          <a:pPr marL="0" lvl="0" indent="0" algn="ctr" defTabSz="466725">
            <a:lnSpc>
              <a:spcPct val="90000"/>
            </a:lnSpc>
            <a:spcBef>
              <a:spcPct val="0"/>
            </a:spcBef>
            <a:spcAft>
              <a:spcPct val="35000"/>
            </a:spcAft>
            <a:buNone/>
          </a:pPr>
          <a:r>
            <a:rPr lang="en-US" sz="1050" b="1" kern="1200" dirty="0">
              <a:solidFill>
                <a:schemeClr val="bg1"/>
              </a:solidFill>
            </a:rPr>
            <a:t>Ethics </a:t>
          </a:r>
        </a:p>
        <a:p>
          <a:pPr marL="0" lvl="0" indent="0" algn="ctr" defTabSz="466725">
            <a:lnSpc>
              <a:spcPct val="90000"/>
            </a:lnSpc>
            <a:spcBef>
              <a:spcPct val="0"/>
            </a:spcBef>
            <a:spcAft>
              <a:spcPct val="35000"/>
            </a:spcAft>
            <a:buNone/>
          </a:pPr>
          <a:r>
            <a:rPr lang="en-US" sz="1050" b="1" kern="1200" dirty="0">
              <a:solidFill>
                <a:schemeClr val="bg1"/>
              </a:solidFill>
            </a:rPr>
            <a:t>Digital library</a:t>
          </a:r>
        </a:p>
        <a:p>
          <a:pPr marL="0" lvl="0" indent="0" algn="ctr" defTabSz="466725">
            <a:lnSpc>
              <a:spcPct val="90000"/>
            </a:lnSpc>
            <a:spcBef>
              <a:spcPct val="0"/>
            </a:spcBef>
            <a:spcAft>
              <a:spcPct val="35000"/>
            </a:spcAft>
            <a:buNone/>
          </a:pPr>
          <a:r>
            <a:rPr lang="en-US" sz="900" b="1" kern="1200" dirty="0">
              <a:solidFill>
                <a:schemeClr val="tx1"/>
              </a:solidFill>
            </a:rPr>
            <a:t> </a:t>
          </a:r>
        </a:p>
      </dsp:txBody>
      <dsp:txXfrm>
        <a:off x="242730" y="3225931"/>
        <a:ext cx="1065380" cy="13418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2BD79-67B7-4351-81DE-1A60B682B33E}">
      <dsp:nvSpPr>
        <dsp:cNvPr id="0" name=""/>
        <dsp:cNvSpPr/>
      </dsp:nvSpPr>
      <dsp:spPr>
        <a:xfrm>
          <a:off x="1069" y="209935"/>
          <a:ext cx="3754654" cy="23842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3D18CC-3B24-44E3-B5F1-4CE09036826E}">
      <dsp:nvSpPr>
        <dsp:cNvPr id="0" name=""/>
        <dsp:cNvSpPr/>
      </dsp:nvSpPr>
      <dsp:spPr>
        <a:xfrm>
          <a:off x="418253" y="606260"/>
          <a:ext cx="3754654" cy="23842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Hexokinase have low Km and therefore high affinity for glucose, this permits the efficient phosphorylation and subsequent metabolism of glucose even when tissue concentrations of glucose are low.</a:t>
          </a:r>
          <a:endParaRPr lang="en-US" sz="2000" kern="1200" dirty="0"/>
        </a:p>
      </dsp:txBody>
      <dsp:txXfrm>
        <a:off x="488084" y="676091"/>
        <a:ext cx="3614992" cy="2244543"/>
      </dsp:txXfrm>
    </dsp:sp>
    <dsp:sp modelId="{A8E982A9-A51E-4AA1-A10B-8BF3CE05BF6C}">
      <dsp:nvSpPr>
        <dsp:cNvPr id="0" name=""/>
        <dsp:cNvSpPr/>
      </dsp:nvSpPr>
      <dsp:spPr>
        <a:xfrm>
          <a:off x="4590091" y="209935"/>
          <a:ext cx="3754654" cy="23842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1BC8E-CD36-4F1B-95C9-CEAB4964A32A}">
      <dsp:nvSpPr>
        <dsp:cNvPr id="0" name=""/>
        <dsp:cNvSpPr/>
      </dsp:nvSpPr>
      <dsp:spPr>
        <a:xfrm>
          <a:off x="5007275" y="606260"/>
          <a:ext cx="3754654" cy="23842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In liver it is saturated under normal conditions and so acts at a constant rate to provide glucose-6-phosphate to meet the liver’s needs.</a:t>
          </a:r>
          <a:endParaRPr lang="en-US" sz="2000" kern="1200" dirty="0"/>
        </a:p>
      </dsp:txBody>
      <dsp:txXfrm>
        <a:off x="5077106" y="676091"/>
        <a:ext cx="3614992" cy="22445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F21AF-78EE-42F2-96F4-1AAC4AE0EDF1}">
      <dsp:nvSpPr>
        <dsp:cNvPr id="0" name=""/>
        <dsp:cNvSpPr/>
      </dsp:nvSpPr>
      <dsp:spPr>
        <a:xfrm>
          <a:off x="0" y="868177"/>
          <a:ext cx="2464593" cy="156501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D42E31-21A3-4041-9D7F-82404CC08AD2}">
      <dsp:nvSpPr>
        <dsp:cNvPr id="0" name=""/>
        <dsp:cNvSpPr/>
      </dsp:nvSpPr>
      <dsp:spPr>
        <a:xfrm>
          <a:off x="273843" y="1128328"/>
          <a:ext cx="2464593" cy="156501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It is present in liver parenchymal cell and beta cells of the pancreas.</a:t>
          </a:r>
          <a:endParaRPr lang="en-US" sz="1800" kern="1200" dirty="0"/>
        </a:p>
      </dsp:txBody>
      <dsp:txXfrm>
        <a:off x="319681" y="1174166"/>
        <a:ext cx="2372917" cy="1473341"/>
      </dsp:txXfrm>
    </dsp:sp>
    <dsp:sp modelId="{E1B2D664-F1D5-480E-8317-52322E733285}">
      <dsp:nvSpPr>
        <dsp:cNvPr id="0" name=""/>
        <dsp:cNvSpPr/>
      </dsp:nvSpPr>
      <dsp:spPr>
        <a:xfrm>
          <a:off x="3012281" y="868177"/>
          <a:ext cx="2464593" cy="156501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C35B22-7F4F-4AB2-A86D-BD877FA2C9E2}">
      <dsp:nvSpPr>
        <dsp:cNvPr id="0" name=""/>
        <dsp:cNvSpPr/>
      </dsp:nvSpPr>
      <dsp:spPr>
        <a:xfrm>
          <a:off x="3286125" y="1128328"/>
          <a:ext cx="2464593" cy="156501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Glucokinase functions as the glucose sensor, determining the threshold for insulin secretion.</a:t>
          </a:r>
          <a:endParaRPr lang="en-US" sz="1800" kern="1200"/>
        </a:p>
      </dsp:txBody>
      <dsp:txXfrm>
        <a:off x="3331963" y="1174166"/>
        <a:ext cx="2372917" cy="1473341"/>
      </dsp:txXfrm>
    </dsp:sp>
    <dsp:sp modelId="{1496D4D6-3433-4873-92EE-7BC3BA90538A}">
      <dsp:nvSpPr>
        <dsp:cNvPr id="0" name=""/>
        <dsp:cNvSpPr/>
      </dsp:nvSpPr>
      <dsp:spPr>
        <a:xfrm>
          <a:off x="6024562" y="868177"/>
          <a:ext cx="2464593" cy="156501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50BFE0-298B-4562-BF50-00F263868368}">
      <dsp:nvSpPr>
        <dsp:cNvPr id="0" name=""/>
        <dsp:cNvSpPr/>
      </dsp:nvSpPr>
      <dsp:spPr>
        <a:xfrm>
          <a:off x="6298406" y="1128328"/>
          <a:ext cx="2464593" cy="156501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In the liver ,the enzyme facilitates glucose phosphorylation durning hyperglycemia.</a:t>
          </a:r>
          <a:endParaRPr lang="en-US" sz="1800" kern="1200"/>
        </a:p>
      </dsp:txBody>
      <dsp:txXfrm>
        <a:off x="6344244" y="1174166"/>
        <a:ext cx="2372917" cy="1473341"/>
      </dsp:txXfrm>
    </dsp:sp>
  </dsp:spTree>
</dsp:drawing>
</file>

<file path=ppt/diagrams/layout1.xml><?xml version="1.0" encoding="utf-8"?>
<dgm:layoutDef xmlns:dgm="http://schemas.openxmlformats.org/drawingml/2006/diagram" xmlns:a="http://schemas.openxmlformats.org/drawingml/2006/main" uniqueId="urn:microsoft.com/office/officeart/2005/8/layout/gear1#2">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1">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2">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1">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0D9D83-BD0D-4E4A-A10A-7085F8AB3397}" type="datetimeFigureOut">
              <a:rPr lang="en-US" smtClean="0"/>
              <a:pPr/>
              <a:t>1/21/2025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78F5A6-4E3F-479D-BE69-5A43FB0EF3A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00744-AC93-4298-9CB7-CC401410ABCD}" type="datetimeFigureOut">
              <a:rPr lang="en-US" smtClean="0"/>
              <a:pPr/>
              <a:t>1/21/2025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BE924B-647E-4C04-8932-E515AB078F8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62365-84F5-4DF1-934D-A6927731EAC0}"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9EFCB7DB-3F23-4701-BE53-8A434CE71C7F}" type="datetime1">
              <a:rPr lang="en-US" smtClean="0"/>
              <a:pPr>
                <a:defRPr/>
              </a:pPr>
              <a:t>1/21/2025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C8A1300-02BF-4681-AA0A-52EB477E0044}" type="datetime1">
              <a:rPr lang="en-US" smtClean="0"/>
              <a:pPr>
                <a:defRPr/>
              </a:pPr>
              <a:t>1/21/2025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5E0CA46-9076-4350-A388-D417D4EA387A}" type="datetime1">
              <a:rPr lang="en-US" smtClean="0"/>
              <a:pPr>
                <a:defRPr/>
              </a:pPr>
              <a:t>1/21/2025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E6B79DA9-8634-4F44-B2F0-BB564C9A9D58}" type="datetime1">
              <a:rPr lang="en-US" smtClean="0"/>
              <a:pPr>
                <a:defRPr/>
              </a:pPr>
              <a:t>1/21/2025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49B9D93-D330-4AC6-8426-447D0B5E149C}" type="datetime1">
              <a:rPr lang="en-US" smtClean="0"/>
              <a:pPr>
                <a:defRPr/>
              </a:pPr>
              <a:t>1/21/2025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1DB7228A-D8B7-4842-8F26-2E514CB8EB0B}" type="datetime1">
              <a:rPr lang="en-US" smtClean="0"/>
              <a:pPr>
                <a:defRPr/>
              </a:pPr>
              <a:t>1/21/2025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191AAADC-53DF-467F-9CE6-4B44306B7D2C}" type="datetime1">
              <a:rPr lang="en-US" smtClean="0"/>
              <a:pPr>
                <a:defRPr/>
              </a:pPr>
              <a:t>1/21/2025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B35641C5-2571-4DA7-BE14-CA0EADA7AAC1}" type="datetime1">
              <a:rPr lang="en-US" smtClean="0"/>
              <a:pPr>
                <a:defRPr/>
              </a:pPr>
              <a:t>1/21/2025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00A9EEA-31A6-498A-AF5B-FAE6F4FF48B3}" type="datetime1">
              <a:rPr lang="en-US" smtClean="0"/>
              <a:pPr>
                <a:defRPr/>
              </a:pPr>
              <a:t>1/21/2025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9C5F5FD-3C7B-462E-84A0-7082383FABA0}" type="datetime1">
              <a:rPr lang="en-US" smtClean="0"/>
              <a:pPr>
                <a:defRPr/>
              </a:pPr>
              <a:t>1/21/2025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C4F0A9F-5F02-4A35-B72F-C17C58242523}" type="datetime1">
              <a:rPr lang="en-US" smtClean="0"/>
              <a:pPr>
                <a:defRPr/>
              </a:pPr>
              <a:t>1/21/2025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7AE449D-47DF-482D-A60E-57E5E214B4DD}" type="datetime1">
              <a:rPr lang="en-US" smtClean="0"/>
              <a:pPr>
                <a:defRPr/>
              </a:pPr>
              <a:t>1/21/2025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pPr>
                <a:defRPr/>
              </a:pPr>
              <a:t>‹#›</a:t>
            </a:fld>
            <a:endParaRPr lang="en-US"/>
          </a:p>
        </p:txBody>
      </p:sp>
      <p:sp>
        <p:nvSpPr>
          <p:cNvPr id="7" name="Rectangle 6"/>
          <p:cNvSpPr/>
          <p:nvPr userDrawn="1"/>
        </p:nvSpPr>
        <p:spPr>
          <a:xfrm>
            <a:off x="0" y="2"/>
            <a:ext cx="9144000" cy="3651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4786" t="7560" r="11351" b="8024"/>
          <a:stretch>
            <a:fillRect/>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pubmed.ncbi.nlm.nih.gov/?term=Fattizzo%20B%5bAuthor%5d"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Bismillah.jpg"/>
          <p:cNvPicPr>
            <a:picLocks noChangeAspect="1"/>
          </p:cNvPicPr>
          <p:nvPr/>
        </p:nvPicPr>
        <p:blipFill>
          <a:blip r:embed="rId2" cstate="print"/>
          <a:stretch>
            <a:fillRect/>
          </a:stretch>
        </p:blipFill>
        <p:spPr>
          <a:xfrm>
            <a:off x="2514600" y="1600200"/>
            <a:ext cx="4048991" cy="3520982"/>
          </a:xfrm>
          <a:prstGeom prst="rect">
            <a:avLst/>
          </a:prstGeom>
        </p:spPr>
      </p:pic>
      <p:sp>
        <p:nvSpPr>
          <p:cNvPr id="7" name="Slide Number Placeholder 6"/>
          <p:cNvSpPr>
            <a:spLocks noGrp="1"/>
          </p:cNvSpPr>
          <p:nvPr>
            <p:ph type="sldNum" sz="quarter" idx="12"/>
          </p:nvPr>
        </p:nvSpPr>
        <p:spPr/>
        <p:txBody>
          <a:bodyPr/>
          <a:lstStyle/>
          <a:p>
            <a:pPr>
              <a:defRPr/>
            </a:pPr>
            <a:fld id="{BDA394D7-9785-4BE5-AFD5-4F918A689025}"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8229600" cy="4525963"/>
          </a:xfrm>
        </p:spPr>
        <p:txBody>
          <a:bodyPr/>
          <a:lstStyle/>
          <a:p>
            <a:pPr marL="0" indent="0">
              <a:buNone/>
            </a:pPr>
            <a:endParaRPr lang="en-US" dirty="0"/>
          </a:p>
          <a:p>
            <a:pPr marL="3543300" lvl="8" indent="0">
              <a:buNone/>
            </a:pPr>
            <a:r>
              <a:rPr lang="en-GB" dirty="0"/>
              <a:t> </a:t>
            </a:r>
          </a:p>
          <a:p>
            <a:pPr marL="3086100" lvl="7" indent="0">
              <a:buNone/>
            </a:pPr>
            <a:r>
              <a:rPr lang="en-GB" dirty="0"/>
              <a:t> </a:t>
            </a:r>
          </a:p>
          <a:p>
            <a:pPr marL="3086100" lvl="7" indent="0">
              <a:buNone/>
            </a:pPr>
            <a:r>
              <a:rPr lang="en-US" sz="4000" dirty="0">
                <a:solidFill>
                  <a:schemeClr val="accent4"/>
                </a:solidFill>
              </a:rPr>
              <a:t>Core Concept</a:t>
            </a:r>
          </a:p>
        </p:txBody>
      </p:sp>
      <p:sp>
        <p:nvSpPr>
          <p:cNvPr id="8" name="Slide Number Placeholder 7"/>
          <p:cNvSpPr>
            <a:spLocks noGrp="1"/>
          </p:cNvSpPr>
          <p:nvPr>
            <p:ph type="sldNum" sz="quarter" idx="12"/>
          </p:nvPr>
        </p:nvSpPr>
        <p:spPr/>
        <p:txBody>
          <a:bodyPr/>
          <a:lstStyle/>
          <a:p>
            <a:pPr>
              <a:defRPr/>
            </a:pPr>
            <a:fld id="{BDA394D7-9785-4BE5-AFD5-4F918A689025}"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r>
              <a:rPr lang="en-US" sz="4000" u="sng" dirty="0">
                <a:solidFill>
                  <a:srgbClr val="7030A0"/>
                </a:solidFill>
              </a:rPr>
              <a:t>Metabolism</a:t>
            </a:r>
          </a:p>
        </p:txBody>
      </p:sp>
      <p:sp>
        <p:nvSpPr>
          <p:cNvPr id="3" name="Content Placeholder 2"/>
          <p:cNvSpPr>
            <a:spLocks noGrp="1"/>
          </p:cNvSpPr>
          <p:nvPr>
            <p:ph idx="1"/>
          </p:nvPr>
        </p:nvSpPr>
        <p:spPr/>
        <p:txBody>
          <a:bodyPr>
            <a:normAutofit/>
          </a:bodyPr>
          <a:lstStyle/>
          <a:p>
            <a:r>
              <a:rPr lang="en-US" sz="2400" dirty="0"/>
              <a:t>Metabolism is the sum of all the chemical changes occurring in a cell, a tissue, or the body.</a:t>
            </a:r>
          </a:p>
          <a:p>
            <a:r>
              <a:rPr lang="en-US" sz="2400" dirty="0"/>
              <a:t>Metabolites are intermediate products of metabolism</a:t>
            </a:r>
          </a:p>
          <a:p>
            <a:r>
              <a:rPr lang="en-US" sz="2400" dirty="0"/>
              <a:t>In a pathway, the product of one reaction serves as the substrate of the subsequent reaction.</a:t>
            </a:r>
          </a:p>
          <a:p>
            <a:r>
              <a:rPr lang="en-US" sz="2400" dirty="0"/>
              <a:t>Most pathways can be classified as either catabolic (degradative) or anabolic (synthetic).</a:t>
            </a:r>
          </a:p>
        </p:txBody>
      </p:sp>
      <p:sp>
        <p:nvSpPr>
          <p:cNvPr id="4" name="Footer Placeholder 3"/>
          <p:cNvSpPr>
            <a:spLocks noGrp="1"/>
          </p:cNvSpPr>
          <p:nvPr>
            <p:ph type="ftr" sz="quarter" idx="11"/>
          </p:nvPr>
        </p:nvSpPr>
        <p:spPr>
          <a:xfrm>
            <a:off x="6172200" y="6356350"/>
            <a:ext cx="2895600" cy="365125"/>
          </a:xfrm>
        </p:spPr>
        <p:txBody>
          <a:bodyPr/>
          <a:lstStyle/>
          <a:p>
            <a:pPr>
              <a:defRPr/>
            </a:pPr>
            <a:r>
              <a:rPr lang="en-US" sz="1800" dirty="0">
                <a:solidFill>
                  <a:schemeClr val="accent4"/>
                </a:solidFill>
              </a:rPr>
              <a:t>Core Concept</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r>
              <a:rPr lang="en-US" sz="4000" u="sng" dirty="0">
                <a:solidFill>
                  <a:srgbClr val="7030A0"/>
                </a:solidFill>
              </a:rPr>
              <a:t>Catabolism</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99" y="1437482"/>
            <a:ext cx="9067801" cy="3001841"/>
          </a:xfrm>
        </p:spPr>
      </p:pic>
      <p:sp>
        <p:nvSpPr>
          <p:cNvPr id="4" name="Footer Placeholder 3"/>
          <p:cNvSpPr>
            <a:spLocks noGrp="1"/>
          </p:cNvSpPr>
          <p:nvPr>
            <p:ph type="ftr" sz="quarter" idx="11"/>
          </p:nvPr>
        </p:nvSpPr>
        <p:spPr>
          <a:xfrm>
            <a:off x="6172200" y="6356350"/>
            <a:ext cx="2895600" cy="365125"/>
          </a:xfrm>
        </p:spPr>
        <p:txBody>
          <a:bodyPr/>
          <a:lstStyle/>
          <a:p>
            <a:pPr>
              <a:defRPr/>
            </a:pPr>
            <a:r>
              <a:rPr lang="en-US" sz="1800" dirty="0">
                <a:solidFill>
                  <a:schemeClr val="accent4"/>
                </a:solidFill>
              </a:rPr>
              <a:t>Core Concept</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12</a:t>
            </a:fld>
            <a:endParaRPr lang="en-US" dirty="0"/>
          </a:p>
        </p:txBody>
      </p:sp>
      <p:sp>
        <p:nvSpPr>
          <p:cNvPr id="10" name="TextBox 9"/>
          <p:cNvSpPr txBox="1"/>
          <p:nvPr/>
        </p:nvSpPr>
        <p:spPr>
          <a:xfrm>
            <a:off x="38098" y="4439324"/>
            <a:ext cx="9067801" cy="1569660"/>
          </a:xfrm>
          <a:prstGeom prst="rect">
            <a:avLst/>
          </a:prstGeom>
          <a:noFill/>
        </p:spPr>
        <p:txBody>
          <a:bodyPr wrap="square">
            <a:spAutoFit/>
          </a:bodyPr>
          <a:lstStyle/>
          <a:p>
            <a:r>
              <a:rPr lang="en-US" sz="2400" dirty="0"/>
              <a:t>Three stages of catabolism</a:t>
            </a:r>
          </a:p>
          <a:p>
            <a:r>
              <a:rPr lang="en-US" sz="2400" dirty="0"/>
              <a:t>CoA = coenzyme A;</a:t>
            </a:r>
          </a:p>
          <a:p>
            <a:r>
              <a:rPr lang="en-US" sz="2400" dirty="0"/>
              <a:t>TCA = tricarboxylic Acid</a:t>
            </a:r>
          </a:p>
          <a:p>
            <a:r>
              <a:rPr lang="en-US" sz="2400" dirty="0"/>
              <a:t>CO2 = carbon dioxide.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r>
              <a:rPr lang="en-US" sz="4000" u="sng" dirty="0">
                <a:solidFill>
                  <a:srgbClr val="7030A0"/>
                </a:solidFill>
              </a:rPr>
              <a:t>Anabolism</a:t>
            </a:r>
          </a:p>
        </p:txBody>
      </p:sp>
      <p:sp>
        <p:nvSpPr>
          <p:cNvPr id="4" name="Footer Placeholder 3"/>
          <p:cNvSpPr>
            <a:spLocks noGrp="1"/>
          </p:cNvSpPr>
          <p:nvPr>
            <p:ph type="ftr" sz="quarter" idx="11"/>
          </p:nvPr>
        </p:nvSpPr>
        <p:spPr>
          <a:xfrm>
            <a:off x="6172200" y="6356350"/>
            <a:ext cx="2895600" cy="365125"/>
          </a:xfrm>
        </p:spPr>
        <p:txBody>
          <a:bodyPr/>
          <a:lstStyle/>
          <a:p>
            <a:pPr>
              <a:defRPr/>
            </a:pPr>
            <a:r>
              <a:rPr lang="en-US" sz="1800" dirty="0">
                <a:solidFill>
                  <a:schemeClr val="accent4"/>
                </a:solidFill>
              </a:rPr>
              <a:t>Core Concept</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13</a:t>
            </a:fld>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74" y="1295400"/>
            <a:ext cx="4084221" cy="5426075"/>
          </a:xfrm>
        </p:spPr>
      </p:pic>
      <p:sp>
        <p:nvSpPr>
          <p:cNvPr id="11" name="TextBox 10"/>
          <p:cNvSpPr txBox="1"/>
          <p:nvPr/>
        </p:nvSpPr>
        <p:spPr>
          <a:xfrm>
            <a:off x="4419600" y="1600200"/>
            <a:ext cx="4572000"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Anabolism is a divergent process in which a few biosynthetic precursors (such as amino acids) form a wide variety of polymeric, or complex products.</a:t>
            </a:r>
          </a:p>
          <a:p>
            <a:pPr marL="342900" indent="-342900">
              <a:buFont typeface="Arial" panose="020B0604020202020204" pitchFamily="34" charset="0"/>
              <a:buChar char="•"/>
            </a:pPr>
            <a:r>
              <a:rPr lang="en-US" sz="2400" dirty="0"/>
              <a:t>Anabolic reactions are endergonic, while Catabolic reactions generate energy and are exergonic.</a:t>
            </a:r>
          </a:p>
          <a:p>
            <a:pPr marL="342900" indent="-342900">
              <a:buFont typeface="Arial" panose="020B0604020202020204" pitchFamily="34" charset="0"/>
              <a:buChar char="•"/>
            </a:pPr>
            <a:r>
              <a:rPr lang="en-US" sz="2400" dirty="0"/>
              <a:t>Anabolic reactions often involve chemical reductant NADPH.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r>
              <a:rPr lang="en-US" sz="4000" u="sng" dirty="0">
                <a:solidFill>
                  <a:srgbClr val="7030A0"/>
                </a:solidFill>
              </a:rPr>
              <a:t>Glucose Transporters into Cells</a:t>
            </a:r>
          </a:p>
        </p:txBody>
      </p:sp>
      <p:sp>
        <p:nvSpPr>
          <p:cNvPr id="4" name="Footer Placeholder 3"/>
          <p:cNvSpPr>
            <a:spLocks noGrp="1"/>
          </p:cNvSpPr>
          <p:nvPr>
            <p:ph type="ftr" sz="quarter" idx="11"/>
          </p:nvPr>
        </p:nvSpPr>
        <p:spPr>
          <a:xfrm>
            <a:off x="6172200" y="6356350"/>
            <a:ext cx="2895600" cy="365125"/>
          </a:xfrm>
        </p:spPr>
        <p:txBody>
          <a:bodyPr/>
          <a:lstStyle/>
          <a:p>
            <a:pPr>
              <a:defRPr/>
            </a:pPr>
            <a:r>
              <a:rPr lang="en-US" sz="1800" dirty="0">
                <a:solidFill>
                  <a:schemeClr val="accent4"/>
                </a:solidFill>
              </a:rPr>
              <a:t>Core Concept</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14</a:t>
            </a:fld>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600200"/>
            <a:ext cx="8763000" cy="2927041"/>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r>
              <a:rPr lang="en-US" sz="4000" u="sng" dirty="0">
                <a:solidFill>
                  <a:srgbClr val="7030A0"/>
                </a:solidFill>
              </a:rPr>
              <a:t>Glucose Transport into Cells</a:t>
            </a:r>
          </a:p>
        </p:txBody>
      </p:sp>
      <p:sp>
        <p:nvSpPr>
          <p:cNvPr id="4" name="Footer Placeholder 3"/>
          <p:cNvSpPr>
            <a:spLocks noGrp="1"/>
          </p:cNvSpPr>
          <p:nvPr>
            <p:ph type="ftr" sz="quarter" idx="11"/>
          </p:nvPr>
        </p:nvSpPr>
        <p:spPr>
          <a:xfrm>
            <a:off x="6172200" y="6356350"/>
            <a:ext cx="2895600" cy="365125"/>
          </a:xfrm>
        </p:spPr>
        <p:txBody>
          <a:bodyPr/>
          <a:lstStyle/>
          <a:p>
            <a:pPr>
              <a:defRPr/>
            </a:pPr>
            <a:r>
              <a:rPr lang="en-US" sz="1800" dirty="0">
                <a:solidFill>
                  <a:schemeClr val="accent4"/>
                </a:solidFill>
              </a:rPr>
              <a:t>Core Concept</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15</a:t>
            </a:fld>
            <a:endParaRPr lang="en-US" dirty="0"/>
          </a:p>
        </p:txBody>
      </p:sp>
      <p:sp>
        <p:nvSpPr>
          <p:cNvPr id="6" name="Content Placeholder 5"/>
          <p:cNvSpPr>
            <a:spLocks noGrp="1"/>
          </p:cNvSpPr>
          <p:nvPr>
            <p:ph idx="1"/>
          </p:nvPr>
        </p:nvSpPr>
        <p:spPr>
          <a:xfrm>
            <a:off x="381000" y="1371600"/>
            <a:ext cx="8229600" cy="4525963"/>
          </a:xfrm>
        </p:spPr>
        <p:txBody>
          <a:bodyPr>
            <a:normAutofit/>
          </a:bodyPr>
          <a:lstStyle/>
          <a:p>
            <a:r>
              <a:rPr lang="en-US" sz="2400" dirty="0"/>
              <a:t>Glucose cannot diffuse directly into cells but enters by one of two transport systems:</a:t>
            </a:r>
          </a:p>
          <a:p>
            <a:pPr marL="0" indent="0">
              <a:buNone/>
            </a:pPr>
            <a:endParaRPr lang="en-US" sz="2400" dirty="0"/>
          </a:p>
          <a:p>
            <a:r>
              <a:rPr lang="en-US" sz="2400" dirty="0"/>
              <a:t>A sodium (Na+ )- and ATP-independent transport system or</a:t>
            </a:r>
          </a:p>
          <a:p>
            <a:pPr marL="0" indent="0">
              <a:buNone/>
            </a:pPr>
            <a:endParaRPr lang="en-US" sz="2400" dirty="0"/>
          </a:p>
          <a:p>
            <a:r>
              <a:rPr lang="en-US" sz="2400" dirty="0"/>
              <a:t>A sodium (Na+ )- and ATP-dependent cotransport system.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r>
              <a:rPr lang="en-US" sz="4000" u="sng" dirty="0">
                <a:solidFill>
                  <a:srgbClr val="7030A0"/>
                </a:solidFill>
              </a:rPr>
              <a:t>Glucose Transport into Cells</a:t>
            </a:r>
          </a:p>
        </p:txBody>
      </p:sp>
      <p:sp>
        <p:nvSpPr>
          <p:cNvPr id="4" name="Footer Placeholder 3"/>
          <p:cNvSpPr>
            <a:spLocks noGrp="1"/>
          </p:cNvSpPr>
          <p:nvPr>
            <p:ph type="ftr" sz="quarter" idx="11"/>
          </p:nvPr>
        </p:nvSpPr>
        <p:spPr>
          <a:xfrm>
            <a:off x="6172200" y="6356350"/>
            <a:ext cx="2895600" cy="365125"/>
          </a:xfrm>
        </p:spPr>
        <p:txBody>
          <a:bodyPr/>
          <a:lstStyle/>
          <a:p>
            <a:pPr>
              <a:defRPr/>
            </a:pPr>
            <a:r>
              <a:rPr lang="en-US" sz="1800" dirty="0">
                <a:solidFill>
                  <a:schemeClr val="accent4"/>
                </a:solidFill>
              </a:rPr>
              <a:t>Core Concept</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16</a:t>
            </a:fld>
            <a:endParaRPr lang="en-US" dirty="0"/>
          </a:p>
        </p:txBody>
      </p:sp>
      <p:sp>
        <p:nvSpPr>
          <p:cNvPr id="6" name="Content Placeholder 5"/>
          <p:cNvSpPr>
            <a:spLocks noGrp="1"/>
          </p:cNvSpPr>
          <p:nvPr>
            <p:ph idx="1"/>
          </p:nvPr>
        </p:nvSpPr>
        <p:spPr>
          <a:xfrm>
            <a:off x="381000" y="1371600"/>
            <a:ext cx="8229600" cy="4525963"/>
          </a:xfrm>
        </p:spPr>
        <p:txBody>
          <a:bodyPr>
            <a:normAutofit/>
          </a:bodyPr>
          <a:lstStyle/>
          <a:p>
            <a:pPr marL="0" indent="0">
              <a:buNone/>
            </a:pPr>
            <a:r>
              <a:rPr lang="en-US" sz="2400" b="1" dirty="0"/>
              <a:t>A. Sodium- and ATP-independent transport system:</a:t>
            </a:r>
          </a:p>
          <a:p>
            <a:r>
              <a:rPr lang="en-US" sz="2400" dirty="0"/>
              <a:t>This passive system is mediated by a family of 14 glucose transporter (GLUT) isoforms found in cell membranes.</a:t>
            </a:r>
          </a:p>
          <a:p>
            <a:r>
              <a:rPr lang="en-US" sz="2400" dirty="0"/>
              <a:t>They are designated GLUT-1 to GLUT-14. </a:t>
            </a:r>
          </a:p>
          <a:p>
            <a:pPr marL="0" indent="0">
              <a:buNone/>
            </a:pPr>
            <a:endParaRPr lang="en-US" sz="2400" b="1" dirty="0"/>
          </a:p>
          <a:p>
            <a:pPr marL="0" indent="0">
              <a:buNone/>
            </a:pPr>
            <a:r>
              <a:rPr lang="en-US" sz="2400" b="1" dirty="0"/>
              <a:t>B. Sodium- and ATP-dependent cotransport of glucose:</a:t>
            </a:r>
          </a:p>
          <a:p>
            <a:r>
              <a:rPr lang="en-US" sz="2400" dirty="0"/>
              <a:t>This type of glucose cotransport with sodium occurs in the    epithelial cells of the intestine, the renal tubules, and the choroid plexus that transports glucose against (up) its concentration gradient, from low extracellular concentrations to higher intracellular concentrations.</a:t>
            </a:r>
          </a:p>
          <a:p>
            <a:pPr marL="0" indent="0">
              <a:buNone/>
            </a:pP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r>
              <a:rPr lang="en-US" sz="4000" u="sng" dirty="0">
                <a:solidFill>
                  <a:srgbClr val="7030A0"/>
                </a:solidFill>
              </a:rPr>
              <a:t>Glucose Transport into Cells</a:t>
            </a:r>
          </a:p>
        </p:txBody>
      </p:sp>
      <p:sp>
        <p:nvSpPr>
          <p:cNvPr id="4" name="Footer Placeholder 3"/>
          <p:cNvSpPr>
            <a:spLocks noGrp="1"/>
          </p:cNvSpPr>
          <p:nvPr>
            <p:ph type="ftr" sz="quarter" idx="11"/>
          </p:nvPr>
        </p:nvSpPr>
        <p:spPr>
          <a:xfrm>
            <a:off x="6172200" y="6356350"/>
            <a:ext cx="2895600" cy="365125"/>
          </a:xfrm>
        </p:spPr>
        <p:txBody>
          <a:bodyPr/>
          <a:lstStyle/>
          <a:p>
            <a:pPr>
              <a:defRPr/>
            </a:pPr>
            <a:r>
              <a:rPr lang="en-US" sz="1800" dirty="0">
                <a:solidFill>
                  <a:schemeClr val="accent4"/>
                </a:solidFill>
              </a:rPr>
              <a:t>Core Concept</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17</a:t>
            </a:fld>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1371600"/>
            <a:ext cx="4490950" cy="5349875"/>
          </a:xfrm>
        </p:spPr>
      </p:pic>
      <p:sp>
        <p:nvSpPr>
          <p:cNvPr id="8" name="TextBox 7"/>
          <p:cNvSpPr txBox="1"/>
          <p:nvPr/>
        </p:nvSpPr>
        <p:spPr>
          <a:xfrm>
            <a:off x="4838700" y="2971800"/>
            <a:ext cx="4191000" cy="1200329"/>
          </a:xfrm>
          <a:prstGeom prst="rect">
            <a:avLst/>
          </a:prstGeom>
          <a:noFill/>
        </p:spPr>
        <p:txBody>
          <a:bodyPr wrap="square" rtlCol="0">
            <a:spAutoFit/>
          </a:bodyPr>
          <a:lstStyle/>
          <a:p>
            <a:r>
              <a:rPr lang="en-US" sz="2400" dirty="0"/>
              <a:t>Schematic representation of the facilitated transport of glucose through a cell membrane.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r>
              <a:rPr lang="en-US" sz="4000" u="sng" dirty="0">
                <a:solidFill>
                  <a:srgbClr val="7030A0"/>
                </a:solidFill>
              </a:rPr>
              <a:t>Glycolysis</a:t>
            </a:r>
          </a:p>
        </p:txBody>
      </p:sp>
      <p:sp>
        <p:nvSpPr>
          <p:cNvPr id="4" name="Footer Placeholder 3"/>
          <p:cNvSpPr>
            <a:spLocks noGrp="1"/>
          </p:cNvSpPr>
          <p:nvPr>
            <p:ph type="ftr" sz="quarter" idx="11"/>
          </p:nvPr>
        </p:nvSpPr>
        <p:spPr>
          <a:xfrm>
            <a:off x="6172200" y="6356350"/>
            <a:ext cx="2895600" cy="365125"/>
          </a:xfrm>
        </p:spPr>
        <p:txBody>
          <a:bodyPr/>
          <a:lstStyle/>
          <a:p>
            <a:pPr>
              <a:defRPr/>
            </a:pPr>
            <a:r>
              <a:rPr lang="en-US" sz="1800" dirty="0">
                <a:solidFill>
                  <a:schemeClr val="accent4"/>
                </a:solidFill>
              </a:rPr>
              <a:t>Core Concept</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18</a:t>
            </a:fld>
            <a:endParaRPr lang="en-US" dirty="0"/>
          </a:p>
        </p:txBody>
      </p:sp>
      <p:sp>
        <p:nvSpPr>
          <p:cNvPr id="6" name="Content Placeholder 5"/>
          <p:cNvSpPr>
            <a:spLocks noGrp="1"/>
          </p:cNvSpPr>
          <p:nvPr>
            <p:ph idx="1"/>
          </p:nvPr>
        </p:nvSpPr>
        <p:spPr>
          <a:xfrm>
            <a:off x="381000" y="1371600"/>
            <a:ext cx="8229600" cy="4525963"/>
          </a:xfrm>
        </p:spPr>
        <p:txBody>
          <a:bodyPr>
            <a:noAutofit/>
          </a:bodyPr>
          <a:lstStyle/>
          <a:p>
            <a:r>
              <a:rPr lang="en-US" sz="2400" dirty="0">
                <a:solidFill>
                  <a:srgbClr val="000000"/>
                </a:solidFill>
              </a:rPr>
              <a:t>Glycolysis is at the hub of carbohydrate metabolism because virtually all sugars, whether from the diet or from catabolic reactions in the body, can be converted to glucose.</a:t>
            </a:r>
          </a:p>
          <a:p>
            <a:pPr marL="0" indent="0">
              <a:buNone/>
            </a:pPr>
            <a:endParaRPr lang="en-US" sz="2400" dirty="0">
              <a:solidFill>
                <a:srgbClr val="000000"/>
              </a:solidFill>
            </a:endParaRPr>
          </a:p>
          <a:p>
            <a:r>
              <a:rPr lang="en-US" sz="2400" dirty="0"/>
              <a:t>Pyruvate is the end product of glycolysis in cells with mitochondria and an adequate supply of O2.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r>
              <a:rPr lang="en-US" sz="4000" u="sng" dirty="0">
                <a:solidFill>
                  <a:srgbClr val="7030A0"/>
                </a:solidFill>
              </a:rPr>
              <a:t>Types of Glycolysis</a:t>
            </a:r>
          </a:p>
        </p:txBody>
      </p:sp>
      <p:sp>
        <p:nvSpPr>
          <p:cNvPr id="4" name="Footer Placeholder 3"/>
          <p:cNvSpPr>
            <a:spLocks noGrp="1"/>
          </p:cNvSpPr>
          <p:nvPr>
            <p:ph type="ftr" sz="quarter" idx="11"/>
          </p:nvPr>
        </p:nvSpPr>
        <p:spPr>
          <a:xfrm>
            <a:off x="6172200" y="6356350"/>
            <a:ext cx="2895600" cy="365125"/>
          </a:xfrm>
        </p:spPr>
        <p:txBody>
          <a:bodyPr/>
          <a:lstStyle/>
          <a:p>
            <a:pPr>
              <a:defRPr/>
            </a:pPr>
            <a:r>
              <a:rPr lang="en-US" sz="1800" dirty="0">
                <a:solidFill>
                  <a:schemeClr val="accent4"/>
                </a:solidFill>
              </a:rPr>
              <a:t>Core Concept</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19</a:t>
            </a:fld>
            <a:endParaRPr lang="en-US" dirty="0"/>
          </a:p>
        </p:txBody>
      </p:sp>
      <p:sp>
        <p:nvSpPr>
          <p:cNvPr id="6" name="Content Placeholder 5"/>
          <p:cNvSpPr>
            <a:spLocks noGrp="1"/>
          </p:cNvSpPr>
          <p:nvPr>
            <p:ph idx="1"/>
          </p:nvPr>
        </p:nvSpPr>
        <p:spPr>
          <a:xfrm>
            <a:off x="381000" y="1371600"/>
            <a:ext cx="8229600" cy="4525963"/>
          </a:xfrm>
        </p:spPr>
        <p:txBody>
          <a:bodyPr>
            <a:noAutofit/>
          </a:bodyPr>
          <a:lstStyle/>
          <a:p>
            <a:r>
              <a:rPr lang="en-US" sz="2400" dirty="0"/>
              <a:t>This series of 10 reactions is called </a:t>
            </a:r>
            <a:r>
              <a:rPr lang="en-US" sz="2400" b="1" dirty="0"/>
              <a:t>aerobic glycolysis </a:t>
            </a:r>
            <a:r>
              <a:rPr lang="en-US" sz="2400" dirty="0"/>
              <a:t>because O2 is required to reoxidize the NADH formed during the oxidation of glyceraldehyde 3-phosphate.</a:t>
            </a:r>
          </a:p>
          <a:p>
            <a:pPr marL="0" indent="0">
              <a:buNone/>
            </a:pPr>
            <a:endParaRPr lang="en-US" sz="2400" dirty="0"/>
          </a:p>
          <a:p>
            <a:r>
              <a:rPr lang="en-US" sz="2400" dirty="0"/>
              <a:t>Alternatively, pyruvate is reduced to lactate as NADH is oxidized to NAD+.</a:t>
            </a:r>
          </a:p>
          <a:p>
            <a:pPr marL="0" indent="0">
              <a:buNone/>
            </a:pPr>
            <a:endParaRPr lang="en-US" sz="2400" dirty="0"/>
          </a:p>
          <a:p>
            <a:r>
              <a:rPr lang="en-US" sz="2400" dirty="0"/>
              <a:t>This conversion of glucose to lactate is called </a:t>
            </a:r>
            <a:r>
              <a:rPr lang="en-US" sz="2400" b="1" dirty="0"/>
              <a:t>anaerobic glycolysis</a:t>
            </a:r>
            <a:r>
              <a:rPr lang="en-US" sz="2400" dirty="0"/>
              <a:t> because it can occur without the participation of O2.</a:t>
            </a:r>
          </a:p>
          <a:p>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1905000"/>
          <a:ext cx="2514599" cy="297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normAutofit fontScale="90000"/>
          </a:bodyPr>
          <a:lstStyle/>
          <a:p>
            <a:pPr algn="l"/>
            <a:r>
              <a:rPr lang="en-US" sz="3600" b="1" dirty="0">
                <a:solidFill>
                  <a:srgbClr val="7030A0"/>
                </a:solidFill>
                <a:effectLst>
                  <a:outerShdw blurRad="38100" dist="38100" dir="2700000" algn="tl">
                    <a:srgbClr val="000000">
                      <a:alpha val="43137"/>
                    </a:srgbClr>
                  </a:outerShdw>
                </a:effectLst>
                <a:latin typeface="+mn-lt"/>
                <a:cs typeface="Times New Roman" panose="02020603050405020304" pitchFamily="18" charset="0"/>
              </a:rPr>
              <a:t>Motto                   </a:t>
            </a:r>
            <a:r>
              <a:rPr lang="en-US" sz="3600" b="1" dirty="0">
                <a:solidFill>
                  <a:srgbClr val="7030A0"/>
                </a:solidFill>
                <a:effectLst>
                  <a:outerShdw blurRad="38100" dist="38100" dir="2700000" algn="tl">
                    <a:srgbClr val="000000">
                      <a:alpha val="43137"/>
                    </a:srgbClr>
                  </a:outerShdw>
                </a:effectLst>
                <a:cs typeface="Times New Roman" panose="02020603050405020304"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anose="02020603050405020304"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anose="02020603050405020304" pitchFamily="18" charset="0"/>
            </a:endParaRPr>
          </a:p>
        </p:txBody>
      </p:sp>
      <p:sp>
        <p:nvSpPr>
          <p:cNvPr id="11" name="Content Placeholder 10"/>
          <p:cNvSpPr>
            <a:spLocks noGrp="1"/>
          </p:cNvSpPr>
          <p:nvPr>
            <p:ph sz="half" idx="2"/>
          </p:nvPr>
        </p:nvSpPr>
        <p:spPr>
          <a:xfrm>
            <a:off x="457200" y="1676400"/>
            <a:ext cx="4114800" cy="4449763"/>
          </a:xfrm>
        </p:spPr>
        <p:txBody>
          <a:bodyPr/>
          <a:lstStyle/>
          <a:p>
            <a:pPr>
              <a:buNone/>
            </a:pPr>
            <a:r>
              <a:rPr lang="en-US" dirty="0"/>
              <a:t> </a:t>
            </a:r>
          </a:p>
        </p:txBody>
      </p:sp>
      <p:sp>
        <p:nvSpPr>
          <p:cNvPr id="13" name="Content Placeholder 12"/>
          <p:cNvSpPr>
            <a:spLocks noGrp="1"/>
          </p:cNvSpPr>
          <p:nvPr>
            <p:ph sz="quarter" idx="4"/>
          </p:nvPr>
        </p:nvSpPr>
        <p:spPr>
          <a:xfrm>
            <a:off x="4645025" y="1676400"/>
            <a:ext cx="4041775" cy="4449763"/>
          </a:xfrm>
        </p:spPr>
        <p:txBody>
          <a:bodyPr/>
          <a:lstStyle/>
          <a:p>
            <a:pPr lvl="0"/>
            <a:r>
              <a:rPr lang="en-US" dirty="0"/>
              <a:t>To impart evidence based research oriented medical education</a:t>
            </a:r>
          </a:p>
          <a:p>
            <a:pPr lvl="0"/>
            <a:r>
              <a:rPr lang="en-US" dirty="0"/>
              <a:t>To provide best possible patient care</a:t>
            </a:r>
          </a:p>
          <a:p>
            <a:pPr lvl="0"/>
            <a:r>
              <a:rPr lang="en-US" dirty="0"/>
              <a:t>To inculcate the values of mutual respect and ethical practice of medicine</a:t>
            </a:r>
          </a:p>
          <a:p>
            <a:endParaRPr lang="en-US" dirty="0"/>
          </a:p>
        </p:txBody>
      </p:sp>
      <p:sp>
        <p:nvSpPr>
          <p:cNvPr id="7" name="Slide Number Placeholder 6"/>
          <p:cNvSpPr>
            <a:spLocks noGrp="1"/>
          </p:cNvSpPr>
          <p:nvPr>
            <p:ph type="sldNum" sz="quarter" idx="12"/>
          </p:nvPr>
        </p:nvSpPr>
        <p:spPr/>
        <p:txBody>
          <a:bodyPr/>
          <a:lstStyle/>
          <a:p>
            <a:pPr>
              <a:defRPr/>
            </a:pPr>
            <a:fld id="{1FB91A49-D5F3-4578-872E-65604690CDEB}"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9449"/>
            <a:ext cx="8229600" cy="1143000"/>
          </a:xfrm>
        </p:spPr>
        <p:txBody>
          <a:bodyPr>
            <a:normAutofit/>
          </a:bodyPr>
          <a:lstStyle/>
          <a:p>
            <a:r>
              <a:rPr lang="en-GB" sz="4000" u="sng" dirty="0">
                <a:solidFill>
                  <a:srgbClr val="7030A0"/>
                </a:solidFill>
              </a:rPr>
              <a:t>Hexokinase</a:t>
            </a:r>
          </a:p>
        </p:txBody>
      </p:sp>
      <p:sp>
        <p:nvSpPr>
          <p:cNvPr id="4" name="Footer Placeholder 3"/>
          <p:cNvSpPr>
            <a:spLocks noGrp="1"/>
          </p:cNvSpPr>
          <p:nvPr>
            <p:ph type="ftr" sz="quarter" idx="11"/>
          </p:nvPr>
        </p:nvSpPr>
        <p:spPr>
          <a:xfrm>
            <a:off x="6172200" y="6356350"/>
            <a:ext cx="2895600" cy="365125"/>
          </a:xfrm>
        </p:spPr>
        <p:txBody>
          <a:bodyPr/>
          <a:lstStyle/>
          <a:p>
            <a:pPr>
              <a:defRPr/>
            </a:pPr>
            <a:r>
              <a:rPr lang="en-US" sz="1800" dirty="0">
                <a:solidFill>
                  <a:schemeClr val="accent4"/>
                </a:solidFill>
              </a:rPr>
              <a:t>Core Concept</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20</a:t>
            </a:fld>
            <a:endParaRPr lang="en-US" dirty="0"/>
          </a:p>
        </p:txBody>
      </p:sp>
      <p:graphicFrame>
        <p:nvGraphicFramePr>
          <p:cNvPr id="8" name="Content Placeholder 2"/>
          <p:cNvGraphicFramePr>
            <a:graphicFrameLocks noGrp="1"/>
          </p:cNvGraphicFramePr>
          <p:nvPr>
            <p:ph idx="1"/>
          </p:nvPr>
        </p:nvGraphicFramePr>
        <p:xfrm>
          <a:off x="152400" y="1904999"/>
          <a:ext cx="8763000" cy="3200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533400"/>
            <a:ext cx="8229600" cy="1143000"/>
          </a:xfrm>
        </p:spPr>
        <p:txBody>
          <a:bodyPr>
            <a:normAutofit/>
          </a:bodyPr>
          <a:lstStyle/>
          <a:p>
            <a:r>
              <a:rPr lang="en-GB" sz="4000" u="sng" dirty="0">
                <a:solidFill>
                  <a:srgbClr val="7030A0"/>
                </a:solidFill>
              </a:rPr>
              <a:t>Glucokinase</a:t>
            </a:r>
          </a:p>
        </p:txBody>
      </p:sp>
      <p:sp>
        <p:nvSpPr>
          <p:cNvPr id="4" name="Footer Placeholder 3"/>
          <p:cNvSpPr>
            <a:spLocks noGrp="1"/>
          </p:cNvSpPr>
          <p:nvPr>
            <p:ph type="ftr" sz="quarter" idx="11"/>
          </p:nvPr>
        </p:nvSpPr>
        <p:spPr>
          <a:xfrm>
            <a:off x="6172200" y="6356350"/>
            <a:ext cx="2895600" cy="365125"/>
          </a:xfrm>
        </p:spPr>
        <p:txBody>
          <a:bodyPr/>
          <a:lstStyle/>
          <a:p>
            <a:pPr>
              <a:defRPr/>
            </a:pPr>
            <a:r>
              <a:rPr lang="en-US" sz="1800" dirty="0">
                <a:solidFill>
                  <a:schemeClr val="accent4"/>
                </a:solidFill>
              </a:rPr>
              <a:t>Core Concept</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21</a:t>
            </a:fld>
            <a:endParaRPr lang="en-US" dirty="0"/>
          </a:p>
        </p:txBody>
      </p:sp>
      <p:graphicFrame>
        <p:nvGraphicFramePr>
          <p:cNvPr id="12" name="Content Placeholder 2"/>
          <p:cNvGraphicFramePr/>
          <p:nvPr/>
        </p:nvGraphicFramePr>
        <p:xfrm>
          <a:off x="152400" y="1513682"/>
          <a:ext cx="8763000" cy="3561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r>
              <a:rPr lang="en-GB" sz="4000" u="sng" dirty="0">
                <a:solidFill>
                  <a:srgbClr val="7030A0"/>
                </a:solidFill>
              </a:rPr>
              <a:t>Kinetics of Glucokinase</a:t>
            </a:r>
          </a:p>
        </p:txBody>
      </p:sp>
      <p:sp>
        <p:nvSpPr>
          <p:cNvPr id="4" name="Footer Placeholder 3"/>
          <p:cNvSpPr>
            <a:spLocks noGrp="1"/>
          </p:cNvSpPr>
          <p:nvPr>
            <p:ph type="ftr" sz="quarter" idx="11"/>
          </p:nvPr>
        </p:nvSpPr>
        <p:spPr>
          <a:xfrm>
            <a:off x="6172200" y="6356350"/>
            <a:ext cx="2895600" cy="365125"/>
          </a:xfrm>
        </p:spPr>
        <p:txBody>
          <a:bodyPr/>
          <a:lstStyle/>
          <a:p>
            <a:pPr>
              <a:defRPr/>
            </a:pPr>
            <a:r>
              <a:rPr lang="en-US" sz="1800" dirty="0">
                <a:solidFill>
                  <a:schemeClr val="accent4"/>
                </a:solidFill>
              </a:rPr>
              <a:t>Core Concept</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22</a:t>
            </a:fld>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1343025"/>
            <a:ext cx="4894566" cy="5349875"/>
          </a:xfrm>
        </p:spPr>
      </p:pic>
      <p:sp>
        <p:nvSpPr>
          <p:cNvPr id="9" name="TextBox 8"/>
          <p:cNvSpPr txBox="1"/>
          <p:nvPr/>
        </p:nvSpPr>
        <p:spPr>
          <a:xfrm>
            <a:off x="5105400" y="2590800"/>
            <a:ext cx="3962400" cy="1569660"/>
          </a:xfrm>
          <a:prstGeom prst="rect">
            <a:avLst/>
          </a:prstGeom>
          <a:noFill/>
        </p:spPr>
        <p:txBody>
          <a:bodyPr wrap="square" rtlCol="0">
            <a:spAutoFit/>
          </a:bodyPr>
          <a:lstStyle/>
          <a:p>
            <a:r>
              <a:rPr lang="en-US" sz="2400" dirty="0"/>
              <a:t>Regulation of glucokinase activity by glucokinase regulatory protein. GLUT = glucose transporter.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r>
              <a:rPr lang="en-US" sz="4000" u="sng" dirty="0">
                <a:solidFill>
                  <a:srgbClr val="7030A0"/>
                </a:solidFill>
              </a:rPr>
              <a:t>Reactions of Glycolysis</a:t>
            </a:r>
          </a:p>
        </p:txBody>
      </p:sp>
      <p:sp>
        <p:nvSpPr>
          <p:cNvPr id="4" name="Footer Placeholder 3"/>
          <p:cNvSpPr>
            <a:spLocks noGrp="1"/>
          </p:cNvSpPr>
          <p:nvPr>
            <p:ph type="ftr" sz="quarter" idx="11"/>
          </p:nvPr>
        </p:nvSpPr>
        <p:spPr>
          <a:xfrm>
            <a:off x="6172200" y="6356350"/>
            <a:ext cx="2895600" cy="365125"/>
          </a:xfrm>
        </p:spPr>
        <p:txBody>
          <a:bodyPr/>
          <a:lstStyle/>
          <a:p>
            <a:pPr>
              <a:defRPr/>
            </a:pPr>
            <a:r>
              <a:rPr lang="en-US" sz="1800" dirty="0">
                <a:solidFill>
                  <a:schemeClr val="accent4"/>
                </a:solidFill>
              </a:rPr>
              <a:t>Core Concept</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23</a:t>
            </a:fld>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 y="1325845"/>
            <a:ext cx="3781425" cy="5494055"/>
          </a:xfrm>
          <a:prstGeom prst="rect">
            <a:avLst/>
          </a:prstGeom>
        </p:spPr>
      </p:pic>
      <p:sp>
        <p:nvSpPr>
          <p:cNvPr id="12" name="TextBox 11"/>
          <p:cNvSpPr txBox="1"/>
          <p:nvPr/>
        </p:nvSpPr>
        <p:spPr>
          <a:xfrm>
            <a:off x="4114800" y="2952174"/>
            <a:ext cx="4648200" cy="1200329"/>
          </a:xfrm>
          <a:prstGeom prst="rect">
            <a:avLst/>
          </a:prstGeom>
          <a:noFill/>
        </p:spPr>
        <p:txBody>
          <a:bodyPr wrap="square" rtlCol="0">
            <a:spAutoFit/>
          </a:bodyPr>
          <a:lstStyle/>
          <a:p>
            <a:r>
              <a:rPr lang="en-US" sz="2400" dirty="0"/>
              <a:t>Aldose-ketose isomerization of glucose 6-phosphate to fructose 6- phosphate.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a:bodyPr>
          <a:lstStyle/>
          <a:p>
            <a:r>
              <a:rPr lang="en-US" sz="4000" u="sng" dirty="0">
                <a:solidFill>
                  <a:srgbClr val="7030A0"/>
                </a:solidFill>
              </a:rPr>
              <a:t>Reactions of Glycolysis</a:t>
            </a:r>
          </a:p>
        </p:txBody>
      </p:sp>
      <p:sp>
        <p:nvSpPr>
          <p:cNvPr id="4" name="Footer Placeholder 3"/>
          <p:cNvSpPr>
            <a:spLocks noGrp="1"/>
          </p:cNvSpPr>
          <p:nvPr>
            <p:ph type="ftr" sz="quarter" idx="11"/>
          </p:nvPr>
        </p:nvSpPr>
        <p:spPr>
          <a:xfrm>
            <a:off x="6172200" y="6356350"/>
            <a:ext cx="2895600" cy="365125"/>
          </a:xfrm>
        </p:spPr>
        <p:txBody>
          <a:bodyPr/>
          <a:lstStyle/>
          <a:p>
            <a:pPr>
              <a:defRPr/>
            </a:pPr>
            <a:r>
              <a:rPr lang="en-US" sz="1800" dirty="0">
                <a:solidFill>
                  <a:schemeClr val="accent4"/>
                </a:solidFill>
              </a:rPr>
              <a:t>Core Concept</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24</a:t>
            </a:fld>
            <a:endParaRPr lang="en-US" dirty="0"/>
          </a:p>
        </p:txBody>
      </p:sp>
      <p:sp>
        <p:nvSpPr>
          <p:cNvPr id="12" name="TextBox 11"/>
          <p:cNvSpPr txBox="1"/>
          <p:nvPr/>
        </p:nvSpPr>
        <p:spPr>
          <a:xfrm>
            <a:off x="4114800" y="2819400"/>
            <a:ext cx="4648200" cy="1200329"/>
          </a:xfrm>
          <a:prstGeom prst="rect">
            <a:avLst/>
          </a:prstGeom>
          <a:noFill/>
        </p:spPr>
        <p:txBody>
          <a:bodyPr wrap="square" rtlCol="0">
            <a:spAutoFit/>
          </a:bodyPr>
          <a:lstStyle/>
          <a:p>
            <a:r>
              <a:rPr lang="en-US" sz="2400" dirty="0"/>
              <a:t>Energy-investment phase (continued): conversion of fructose 6-phosphate to triose phosphates.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25" y="1240821"/>
            <a:ext cx="3718075" cy="5617179"/>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107"/>
            <a:ext cx="8229600" cy="1143000"/>
          </a:xfrm>
        </p:spPr>
        <p:txBody>
          <a:bodyPr>
            <a:normAutofit fontScale="90000"/>
          </a:bodyPr>
          <a:lstStyle/>
          <a:p>
            <a:r>
              <a:rPr lang="en-US" sz="3600" b="1" u="sng" dirty="0">
                <a:solidFill>
                  <a:srgbClr val="7030A0"/>
                </a:solidFill>
              </a:rPr>
              <a:t>Insulin Effect on fructose 2,6-bisphosphate</a:t>
            </a:r>
          </a:p>
        </p:txBody>
      </p:sp>
      <p:sp>
        <p:nvSpPr>
          <p:cNvPr id="4" name="Footer Placeholder 3"/>
          <p:cNvSpPr>
            <a:spLocks noGrp="1"/>
          </p:cNvSpPr>
          <p:nvPr>
            <p:ph type="ftr" sz="quarter" idx="11"/>
          </p:nvPr>
        </p:nvSpPr>
        <p:spPr>
          <a:xfrm>
            <a:off x="6172200" y="6356350"/>
            <a:ext cx="2895600" cy="365125"/>
          </a:xfrm>
        </p:spPr>
        <p:txBody>
          <a:bodyPr/>
          <a:lstStyle/>
          <a:p>
            <a:pPr>
              <a:defRPr/>
            </a:pPr>
            <a:r>
              <a:rPr lang="en-US" sz="1800" dirty="0">
                <a:solidFill>
                  <a:schemeClr val="accent4"/>
                </a:solidFill>
              </a:rPr>
              <a:t>Core Concept</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25</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1245477"/>
            <a:ext cx="8610600" cy="4367046"/>
          </a:xfrm>
          <a:prstGeom prst="rect">
            <a:avLst/>
          </a:prstGeom>
        </p:spPr>
      </p:pic>
      <p:sp>
        <p:nvSpPr>
          <p:cNvPr id="8" name="TextBox 7"/>
          <p:cNvSpPr txBox="1"/>
          <p:nvPr/>
        </p:nvSpPr>
        <p:spPr>
          <a:xfrm>
            <a:off x="276225" y="5684896"/>
            <a:ext cx="8610599" cy="830997"/>
          </a:xfrm>
          <a:prstGeom prst="rect">
            <a:avLst/>
          </a:prstGeom>
          <a:noFill/>
        </p:spPr>
        <p:txBody>
          <a:bodyPr wrap="square" rtlCol="0">
            <a:spAutoFit/>
          </a:bodyPr>
          <a:lstStyle/>
          <a:p>
            <a:r>
              <a:rPr lang="en-US" sz="2400" b="1" dirty="0"/>
              <a:t>Effect of elevated insulin concentration on the intracellular concentration of fructose 2,6-bisphosphate in the liver.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26</a:t>
            </a:fld>
            <a:endParaRPr lang="en-US"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14262"/>
            <a:ext cx="3486150" cy="6427863"/>
          </a:xfr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414261"/>
            <a:ext cx="3733800" cy="399386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4408126"/>
            <a:ext cx="3733800" cy="38658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4794706"/>
            <a:ext cx="3733800" cy="1617492"/>
          </a:xfrm>
          <a:prstGeom prst="rect">
            <a:avLst/>
          </a:prstGeom>
        </p:spPr>
      </p:pic>
      <p:sp>
        <p:nvSpPr>
          <p:cNvPr id="18" name="Footer Placeholder 3"/>
          <p:cNvSpPr txBox="1"/>
          <p:nvPr/>
        </p:nvSpPr>
        <p:spPr>
          <a:xfrm>
            <a:off x="6172200" y="6384925"/>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800" dirty="0">
                <a:solidFill>
                  <a:schemeClr val="accent4"/>
                </a:solidFill>
              </a:rPr>
              <a:t>Core Concept</a:t>
            </a:r>
          </a:p>
        </p:txBody>
      </p:sp>
      <p:sp>
        <p:nvSpPr>
          <p:cNvPr id="22" name="TextBox 21"/>
          <p:cNvSpPr txBox="1"/>
          <p:nvPr/>
        </p:nvSpPr>
        <p:spPr>
          <a:xfrm>
            <a:off x="3429000" y="838200"/>
            <a:ext cx="2038350" cy="2800767"/>
          </a:xfrm>
          <a:prstGeom prst="rect">
            <a:avLst/>
          </a:prstGeom>
          <a:noFill/>
        </p:spPr>
        <p:txBody>
          <a:bodyPr wrap="square" rtlCol="0">
            <a:spAutoFit/>
          </a:bodyPr>
          <a:lstStyle/>
          <a:p>
            <a:pPr algn="ctr"/>
            <a:r>
              <a:rPr lang="en-US" sz="2400" b="1" dirty="0"/>
              <a:t>Energy-Generating Phase</a:t>
            </a:r>
          </a:p>
          <a:p>
            <a:pPr algn="ctr"/>
            <a:endParaRPr lang="en-US" sz="2400" b="1" dirty="0"/>
          </a:p>
          <a:p>
            <a:pPr algn="ctr"/>
            <a:r>
              <a:rPr lang="en-US" sz="2000" dirty="0"/>
              <a:t>conversion of glyceraldehyde 3- phosphate to pyruvate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u="sng" dirty="0">
                <a:solidFill>
                  <a:srgbClr val="7030A0"/>
                </a:solidFill>
              </a:rPr>
              <a:t>Pyruvate Reduction to Lactate</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24000"/>
            <a:ext cx="5791200" cy="5287055"/>
          </a:xfrm>
        </p:spPr>
      </p:pic>
      <p:sp>
        <p:nvSpPr>
          <p:cNvPr id="4" name="Footer Placeholder 3"/>
          <p:cNvSpPr>
            <a:spLocks noGrp="1"/>
          </p:cNvSpPr>
          <p:nvPr>
            <p:ph type="ftr" sz="quarter" idx="11"/>
          </p:nvPr>
        </p:nvSpPr>
        <p:spPr>
          <a:xfrm>
            <a:off x="6019800" y="6356350"/>
            <a:ext cx="2895600" cy="365125"/>
          </a:xfrm>
        </p:spPr>
        <p:txBody>
          <a:bodyPr/>
          <a:lstStyle/>
          <a:p>
            <a:pPr>
              <a:defRPr/>
            </a:pPr>
            <a:r>
              <a:rPr lang="en-US" sz="1800" dirty="0">
                <a:solidFill>
                  <a:schemeClr val="accent4"/>
                </a:solidFill>
              </a:rPr>
              <a:t>Core Concept</a:t>
            </a:r>
          </a:p>
        </p:txBody>
      </p:sp>
      <p:sp>
        <p:nvSpPr>
          <p:cNvPr id="5" name="Slide Number Placeholder 4"/>
          <p:cNvSpPr>
            <a:spLocks noGrp="1"/>
          </p:cNvSpPr>
          <p:nvPr>
            <p:ph type="sldNum" sz="quarter" idx="12"/>
          </p:nvPr>
        </p:nvSpPr>
        <p:spPr>
          <a:xfrm>
            <a:off x="6543675" y="6353750"/>
            <a:ext cx="2133600" cy="365125"/>
          </a:xfrm>
        </p:spPr>
        <p:txBody>
          <a:bodyPr/>
          <a:lstStyle/>
          <a:p>
            <a:pPr>
              <a:defRPr/>
            </a:pPr>
            <a:fld id="{BDA394D7-9785-4BE5-AFD5-4F918A689025}" type="slidenum">
              <a:rPr lang="en-US" smtClean="0"/>
              <a:pPr>
                <a:defRPr/>
              </a:pPr>
              <a:t>27</a:t>
            </a:fld>
            <a:endParaRPr lang="en-US" dirty="0"/>
          </a:p>
        </p:txBody>
      </p:sp>
      <p:sp>
        <p:nvSpPr>
          <p:cNvPr id="8" name="TextBox 7"/>
          <p:cNvSpPr txBox="1"/>
          <p:nvPr/>
        </p:nvSpPr>
        <p:spPr>
          <a:xfrm>
            <a:off x="6096000" y="2362200"/>
            <a:ext cx="2667000" cy="3046988"/>
          </a:xfrm>
          <a:prstGeom prst="rect">
            <a:avLst/>
          </a:prstGeom>
          <a:noFill/>
        </p:spPr>
        <p:txBody>
          <a:bodyPr wrap="square" rtlCol="0">
            <a:spAutoFit/>
          </a:bodyPr>
          <a:lstStyle/>
          <a:p>
            <a:r>
              <a:rPr lang="en-US" sz="2400" b="1" dirty="0"/>
              <a:t>Interconversion of pyruvate and lactate by lactate dehydrogenase (LDH). NAD(H) = nicotinamide adenine dinucleotide.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568"/>
            <a:ext cx="8229600" cy="1143000"/>
          </a:xfrm>
        </p:spPr>
        <p:txBody>
          <a:bodyPr>
            <a:normAutofit/>
          </a:bodyPr>
          <a:lstStyle/>
          <a:p>
            <a:r>
              <a:rPr lang="en-US" sz="4000" u="sng" dirty="0">
                <a:solidFill>
                  <a:srgbClr val="7030A0"/>
                </a:solidFill>
              </a:rPr>
              <a:t>Summary of Glycolysis</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143000"/>
            <a:ext cx="4419601" cy="5612432"/>
          </a:xfrm>
        </p:spPr>
      </p:pic>
      <p:sp>
        <p:nvSpPr>
          <p:cNvPr id="4" name="Footer Placeholder 3"/>
          <p:cNvSpPr>
            <a:spLocks noGrp="1"/>
          </p:cNvSpPr>
          <p:nvPr>
            <p:ph type="ftr" sz="quarter" idx="11"/>
          </p:nvPr>
        </p:nvSpPr>
        <p:spPr>
          <a:xfrm>
            <a:off x="6010277" y="6346825"/>
            <a:ext cx="2895600" cy="365125"/>
          </a:xfrm>
        </p:spPr>
        <p:txBody>
          <a:bodyPr/>
          <a:lstStyle/>
          <a:p>
            <a:pPr>
              <a:defRPr/>
            </a:pPr>
            <a:r>
              <a:rPr lang="en-US" sz="1800" dirty="0">
                <a:solidFill>
                  <a:schemeClr val="accent4"/>
                </a:solidFill>
              </a:rPr>
              <a:t>Core Concept</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28</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143000"/>
            <a:ext cx="4343400" cy="389666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5204790"/>
            <a:ext cx="4343400" cy="1280467"/>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775"/>
            <a:ext cx="8229600" cy="1143000"/>
          </a:xfrm>
        </p:spPr>
        <p:txBody>
          <a:bodyPr>
            <a:normAutofit fontScale="90000"/>
          </a:bodyPr>
          <a:lstStyle/>
          <a:p>
            <a:r>
              <a:rPr lang="en-US" dirty="0">
                <a:solidFill>
                  <a:schemeClr val="accent4"/>
                </a:solidFill>
              </a:rPr>
              <a:t>Energy Yield from Anaerobic  Glycolysis</a:t>
            </a:r>
          </a:p>
        </p:txBody>
      </p:sp>
      <p:sp>
        <p:nvSpPr>
          <p:cNvPr id="3" name="Content Placeholder 2"/>
          <p:cNvSpPr>
            <a:spLocks noGrp="1"/>
          </p:cNvSpPr>
          <p:nvPr>
            <p:ph idx="1"/>
          </p:nvPr>
        </p:nvSpPr>
        <p:spPr/>
        <p:txBody>
          <a:bodyPr>
            <a:normAutofit/>
          </a:bodyPr>
          <a:lstStyle/>
          <a:p>
            <a:r>
              <a:rPr lang="en-US" sz="2400" dirty="0"/>
              <a:t>A net of 2 molecules of ATP are generated for each molecule of glucose converted to 2 molecules of lactate</a:t>
            </a:r>
          </a:p>
          <a:p>
            <a:r>
              <a:rPr lang="en-US" sz="2400" dirty="0"/>
              <a:t>There is no net production or consumption of NADH </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133600"/>
            <a:ext cx="9144000" cy="20288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sz="2000" dirty="0">
              <a:solidFill>
                <a:prstClr val="white"/>
              </a:solidFill>
            </a:endParaRPr>
          </a:p>
        </p:txBody>
      </p:sp>
      <p:sp>
        <p:nvSpPr>
          <p:cNvPr id="15363" name="Title 1"/>
          <p:cNvSpPr>
            <a:spLocks noGrp="1"/>
          </p:cNvSpPr>
          <p:nvPr>
            <p:ph type="ctrTitle"/>
          </p:nvPr>
        </p:nvSpPr>
        <p:spPr>
          <a:xfrm>
            <a:off x="-190500" y="2226468"/>
            <a:ext cx="9525000" cy="1843088"/>
          </a:xfrm>
        </p:spPr>
        <p:txBody>
          <a:bodyPr rtlCol="0">
            <a:noAutofit/>
          </a:bodyPr>
          <a:lstStyle/>
          <a:p>
            <a:r>
              <a:rPr lang="en-US" sz="3200" dirty="0">
                <a:solidFill>
                  <a:schemeClr val="bg1"/>
                </a:solidFill>
              </a:rPr>
              <a:t>2</a:t>
            </a:r>
            <a:r>
              <a:rPr lang="en-US" sz="3200" baseline="30000" dirty="0">
                <a:solidFill>
                  <a:schemeClr val="bg1"/>
                </a:solidFill>
              </a:rPr>
              <a:t>nd</a:t>
            </a:r>
            <a:r>
              <a:rPr lang="en-US" sz="3200" dirty="0">
                <a:solidFill>
                  <a:schemeClr val="bg1"/>
                </a:solidFill>
              </a:rPr>
              <a:t> Year MBBS </a:t>
            </a:r>
            <a:br>
              <a:rPr lang="en-US" sz="4000" dirty="0">
                <a:solidFill>
                  <a:schemeClr val="bg1"/>
                </a:solidFill>
              </a:rPr>
            </a:br>
            <a:r>
              <a:rPr lang="en-US" sz="4000" dirty="0">
                <a:solidFill>
                  <a:schemeClr val="bg1"/>
                </a:solidFill>
              </a:rPr>
              <a:t>     </a:t>
            </a:r>
            <a:r>
              <a:rPr lang="en-US" sz="3200" dirty="0">
                <a:solidFill>
                  <a:schemeClr val="bg1"/>
                </a:solidFill>
              </a:rPr>
              <a:t>Introduction to Carbohydrate Metabolism and Glycolysis</a:t>
            </a:r>
            <a:br>
              <a:rPr lang="en-GB" sz="3200" dirty="0">
                <a:solidFill>
                  <a:schemeClr val="bg1"/>
                </a:solidFill>
              </a:rPr>
            </a:br>
            <a:r>
              <a:rPr lang="en-GB" sz="3200" dirty="0">
                <a:solidFill>
                  <a:schemeClr val="bg1"/>
                </a:solidFill>
              </a:rPr>
              <a:t>Large Group Interactive Session (LGIS)</a:t>
            </a:r>
            <a:endParaRPr lang="en-US" sz="2800" dirty="0">
              <a:solidFill>
                <a:schemeClr val="accent4"/>
              </a:solidFill>
            </a:endParaRPr>
          </a:p>
        </p:txBody>
      </p:sp>
      <p:sp>
        <p:nvSpPr>
          <p:cNvPr id="14340" name="Subtitle 2"/>
          <p:cNvSpPr>
            <a:spLocks noGrp="1" noChangeArrowheads="1"/>
          </p:cNvSpPr>
          <p:nvPr>
            <p:ph type="subTitle" idx="1"/>
          </p:nvPr>
        </p:nvSpPr>
        <p:spPr>
          <a:xfrm>
            <a:off x="-1044624" y="5769624"/>
            <a:ext cx="6400800" cy="1676400"/>
          </a:xfrm>
        </p:spPr>
        <p:txBody>
          <a:bodyPr>
            <a:normAutofit/>
          </a:bodyPr>
          <a:lstStyle/>
          <a:p>
            <a:pPr>
              <a:lnSpc>
                <a:spcPts val="1500"/>
              </a:lnSpc>
            </a:pPr>
            <a:r>
              <a:rPr lang="en-US" altLang="en-US" sz="2400" dirty="0">
                <a:solidFill>
                  <a:srgbClr val="7030A0"/>
                </a:solidFill>
                <a:cs typeface="Times New Roman" panose="02020603050405020304" pitchFamily="18" charset="0"/>
              </a:rPr>
              <a:t>Dr. Uzma Zafar</a:t>
            </a:r>
          </a:p>
          <a:p>
            <a:pPr>
              <a:lnSpc>
                <a:spcPts val="1500"/>
              </a:lnSpc>
            </a:pPr>
            <a:r>
              <a:rPr lang="en-US" altLang="en-US" sz="2400" dirty="0">
                <a:solidFill>
                  <a:srgbClr val="7030A0"/>
                </a:solidFill>
                <a:cs typeface="Times New Roman" panose="02020603050405020304" pitchFamily="18" charset="0"/>
              </a:rPr>
              <a:t>Biochemistry </a:t>
            </a:r>
            <a:r>
              <a:rPr lang="en-GB" altLang="en-US" sz="2400" dirty="0">
                <a:solidFill>
                  <a:srgbClr val="7030A0"/>
                </a:solidFill>
                <a:cs typeface="Times New Roman" panose="02020603050405020304" pitchFamily="18" charset="0"/>
              </a:rPr>
              <a:t>Department </a:t>
            </a:r>
            <a:endParaRPr lang="en-US" altLang="en-US" sz="2400" dirty="0">
              <a:solidFill>
                <a:srgbClr val="7030A0"/>
              </a:solidFill>
              <a:cs typeface="Times New Roman" panose="02020603050405020304" pitchFamily="18" charset="0"/>
            </a:endParaRPr>
          </a:p>
        </p:txBody>
      </p:sp>
      <p:sp>
        <p:nvSpPr>
          <p:cNvPr id="6" name="Rectangle 5"/>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cstate="print"/>
          <a:srcRect l="4787" t="7561" r="11351" b="8025"/>
          <a:stretch>
            <a:fillRect/>
          </a:stretch>
        </p:blipFill>
        <p:spPr bwMode="auto">
          <a:xfrm>
            <a:off x="3581400" y="228600"/>
            <a:ext cx="1981200" cy="1828801"/>
          </a:xfrm>
          <a:prstGeom prst="rect">
            <a:avLst/>
          </a:prstGeom>
          <a:noFill/>
          <a:ln w="9525">
            <a:noFill/>
            <a:miter lim="800000"/>
            <a:headEnd/>
            <a:tailEnd/>
          </a:ln>
        </p:spPr>
      </p:pic>
      <p:sp>
        <p:nvSpPr>
          <p:cNvPr id="7" name="Rectangle 6"/>
          <p:cNvSpPr/>
          <p:nvPr/>
        </p:nvSpPr>
        <p:spPr>
          <a:xfrm>
            <a:off x="6096000" y="5867400"/>
            <a:ext cx="2286000" cy="70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7030A0"/>
                </a:solidFill>
                <a:effectLst>
                  <a:outerShdw blurRad="38100" dist="38100" dir="2700000" algn="tl">
                    <a:srgbClr val="000000">
                      <a:alpha val="43137"/>
                    </a:srgbClr>
                  </a:outerShdw>
                </a:effectLst>
              </a:rPr>
              <a:t>Updated Date:         </a:t>
            </a:r>
            <a:r>
              <a:rPr lang="en-GB" dirty="0">
                <a:solidFill>
                  <a:srgbClr val="7030A0"/>
                </a:solidFill>
                <a:effectLst>
                  <a:outerShdw blurRad="38100" dist="38100" dir="2700000" algn="tl">
                    <a:srgbClr val="000000">
                      <a:alpha val="43137"/>
                    </a:srgbClr>
                  </a:outerShdw>
                </a:effectLst>
              </a:rPr>
              <a:t>10-02-</a:t>
            </a:r>
            <a:r>
              <a:rPr lang="en-US" dirty="0">
                <a:solidFill>
                  <a:srgbClr val="7030A0"/>
                </a:solidFill>
                <a:effectLst>
                  <a:outerShdw blurRad="38100" dist="38100" dir="2700000" algn="tl">
                    <a:srgbClr val="000000">
                      <a:alpha val="43137"/>
                    </a:srgbClr>
                  </a:outerShdw>
                </a:effectLst>
              </a:rPr>
              <a:t>2024</a:t>
            </a:r>
          </a:p>
          <a:p>
            <a:pPr algn="ctr"/>
            <a:r>
              <a:rPr lang="en-US" dirty="0">
                <a:solidFill>
                  <a:srgbClr val="7030A0"/>
                </a:solidFill>
                <a:effectLst>
                  <a:outerShdw blurRad="38100" dist="38100" dir="2700000" algn="tl">
                    <a:srgbClr val="000000">
                      <a:alpha val="43137"/>
                    </a:srgbClr>
                  </a:outerShdw>
                </a:effectLst>
              </a:rPr>
              <a:t>Delivered Date:         26-</a:t>
            </a:r>
            <a:r>
              <a:rPr lang="en-GB" dirty="0">
                <a:solidFill>
                  <a:srgbClr val="7030A0"/>
                </a:solidFill>
                <a:effectLst>
                  <a:outerShdw blurRad="38100" dist="38100" dir="2700000" algn="tl">
                    <a:srgbClr val="000000">
                      <a:alpha val="43137"/>
                    </a:srgbClr>
                  </a:outerShdw>
                </a:effectLst>
              </a:rPr>
              <a:t>02-20</a:t>
            </a:r>
            <a:r>
              <a:rPr lang="en-US" dirty="0">
                <a:solidFill>
                  <a:srgbClr val="7030A0"/>
                </a:solidFill>
                <a:effectLst>
                  <a:outerShdw blurRad="38100" dist="38100" dir="2700000" algn="tl">
                    <a:srgbClr val="000000">
                      <a:alpha val="43137"/>
                    </a:srgbClr>
                  </a:outerShdw>
                </a:effectLst>
              </a:rPr>
              <a:t>24</a:t>
            </a:r>
          </a:p>
        </p:txBody>
      </p:sp>
      <p:pic>
        <p:nvPicPr>
          <p:cNvPr id="8" name="Picture 7">
            <a:extLst>
              <a:ext uri="{FF2B5EF4-FFF2-40B4-BE49-F238E27FC236}">
                <a16:creationId xmlns:a16="http://schemas.microsoft.com/office/drawing/2014/main" id="{9F91CA8D-6135-47D6-8ED9-8A34890EEF01}"/>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0633" y="4212288"/>
            <a:ext cx="2528761" cy="141460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4"/>
                </a:solidFill>
              </a:rPr>
              <a:t>Energy Yield from Aerobic Glycolysis</a:t>
            </a:r>
          </a:p>
        </p:txBody>
      </p:sp>
      <p:sp>
        <p:nvSpPr>
          <p:cNvPr id="3" name="Content Placeholder 2"/>
          <p:cNvSpPr>
            <a:spLocks noGrp="1"/>
          </p:cNvSpPr>
          <p:nvPr>
            <p:ph idx="1"/>
          </p:nvPr>
        </p:nvSpPr>
        <p:spPr/>
        <p:txBody>
          <a:bodyPr>
            <a:normAutofit/>
          </a:bodyPr>
          <a:lstStyle/>
          <a:p>
            <a:r>
              <a:rPr lang="en-US" sz="2400" dirty="0"/>
              <a:t>The generation of ATP is the same as in anaerobic glycolysis that is a net gain of 2 ATP per molecule of glucose</a:t>
            </a:r>
          </a:p>
          <a:p>
            <a:r>
              <a:rPr lang="en-US" sz="2400" dirty="0"/>
              <a:t>2 molecules of NADH are also produced per molecule of glucose</a:t>
            </a:r>
          </a:p>
          <a:p>
            <a:r>
              <a:rPr lang="en-US" sz="2400" dirty="0"/>
              <a:t>Each NADH produces 3 ATP by passing through ETC</a:t>
            </a: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133600"/>
            <a:ext cx="8229600" cy="1849337"/>
          </a:xfrm>
        </p:spPr>
        <p:txBody>
          <a:bodyPr>
            <a:normAutofit/>
          </a:bodyPr>
          <a:lstStyle/>
          <a:p>
            <a:pPr marL="0" indent="0">
              <a:buNone/>
            </a:pPr>
            <a:r>
              <a:rPr lang="en-US" sz="4000" dirty="0">
                <a:solidFill>
                  <a:schemeClr val="accent4"/>
                </a:solidFill>
              </a:rPr>
              <a:t>              Vertical Integration</a:t>
            </a:r>
          </a:p>
          <a:p>
            <a:pPr marL="0" indent="0">
              <a:buNone/>
            </a:pPr>
            <a:r>
              <a:rPr lang="en-US" sz="4000" dirty="0">
                <a:solidFill>
                  <a:schemeClr val="accent4"/>
                </a:solidFill>
              </a:rPr>
              <a:t> </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33800" y="609600"/>
            <a:ext cx="6719570" cy="622935"/>
          </a:xfrm>
        </p:spPr>
        <p:txBody>
          <a:bodyPr>
            <a:normAutofit fontScale="90000"/>
          </a:bodyPr>
          <a:lstStyle/>
          <a:p>
            <a:pPr algn="l">
              <a:spcBef>
                <a:spcPct val="20000"/>
              </a:spcBef>
              <a:buClrTx/>
              <a:buSzTx/>
              <a:buFont typeface="Arial" panose="020B0604020202020204" pitchFamily="34" charset="0"/>
            </a:pPr>
            <a:r>
              <a:rPr lang="en-US" sz="4000" dirty="0">
                <a:solidFill>
                  <a:schemeClr val="accent4"/>
                </a:solidFill>
                <a:latin typeface="+mn-lt"/>
                <a:ea typeface="+mn-ea"/>
                <a:cs typeface="+mn-cs"/>
              </a:rPr>
              <a:t>Pyruvate kinase deficiency</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 y="381000"/>
            <a:ext cx="3219450" cy="6499158"/>
          </a:xfrm>
        </p:spPr>
      </p:pic>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32</a:t>
            </a:fld>
            <a:endParaRPr lang="en-US"/>
          </a:p>
        </p:txBody>
      </p:sp>
      <p:sp>
        <p:nvSpPr>
          <p:cNvPr id="10" name="TextBox 9"/>
          <p:cNvSpPr txBox="1"/>
          <p:nvPr/>
        </p:nvSpPr>
        <p:spPr>
          <a:xfrm>
            <a:off x="3962400" y="2895600"/>
            <a:ext cx="3886200" cy="1200329"/>
          </a:xfrm>
          <a:prstGeom prst="rect">
            <a:avLst/>
          </a:prstGeom>
          <a:noFill/>
        </p:spPr>
        <p:txBody>
          <a:bodyPr wrap="square" rtlCol="0">
            <a:spAutoFit/>
          </a:bodyPr>
          <a:lstStyle/>
          <a:p>
            <a:r>
              <a:rPr lang="en-US" sz="2400" b="1" dirty="0"/>
              <a:t>Alterations observed with various mutant forms of pyruvate kinase.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096000" y="6356350"/>
            <a:ext cx="2895600" cy="365125"/>
          </a:xfrm>
        </p:spPr>
        <p:txBody>
          <a:bodyPr/>
          <a:lstStyle/>
          <a:p>
            <a:pPr>
              <a:defRPr/>
            </a:pPr>
            <a:r>
              <a:rPr lang="en-US" dirty="0"/>
              <a:t>Vertical Integration</a:t>
            </a:r>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33</a:t>
            </a:fld>
            <a:endParaRPr lang="en-US" dirty="0"/>
          </a:p>
        </p:txBody>
      </p:sp>
      <p:pic>
        <p:nvPicPr>
          <p:cNvPr id="2050" name="Picture 2" descr="Targeting the red cell enzyme pyruvate kinase with a small allosteric  molecule AG-348 may correct underlying pathology of a glycolytic  enzymopathy | Haematologic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539875"/>
            <a:ext cx="8382000" cy="4632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95400" y="685800"/>
            <a:ext cx="6186486" cy="706755"/>
          </a:xfrm>
          <a:prstGeom prst="rect">
            <a:avLst/>
          </a:prstGeom>
          <a:noFill/>
        </p:spPr>
        <p:txBody>
          <a:bodyPr wrap="square">
            <a:spAutoFit/>
          </a:bodyPr>
          <a:lstStyle/>
          <a:p>
            <a:pPr algn="l">
              <a:spcBef>
                <a:spcPct val="20000"/>
              </a:spcBef>
              <a:buClrTx/>
              <a:buSzTx/>
              <a:buFont typeface="Arial" panose="020B0604020202020204" pitchFamily="34" charset="0"/>
            </a:pPr>
            <a:r>
              <a:rPr lang="en-US" sz="4000" dirty="0">
                <a:solidFill>
                  <a:schemeClr val="accent4"/>
                </a:solidFill>
              </a:rPr>
              <a:t>Pyruvate kinase deficiency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solidFill>
              </a:rPr>
              <a:t>Family Medicine</a:t>
            </a:r>
          </a:p>
        </p:txBody>
      </p:sp>
      <p:sp>
        <p:nvSpPr>
          <p:cNvPr id="3" name="Content Placeholder 2"/>
          <p:cNvSpPr>
            <a:spLocks noGrp="1"/>
          </p:cNvSpPr>
          <p:nvPr>
            <p:ph idx="1"/>
          </p:nvPr>
        </p:nvSpPr>
        <p:spPr>
          <a:xfrm>
            <a:off x="457200" y="1371600"/>
            <a:ext cx="8001000" cy="5211762"/>
          </a:xfrm>
        </p:spPr>
        <p:txBody>
          <a:bodyPr>
            <a:normAutofit/>
          </a:bodyPr>
          <a:lstStyle/>
          <a:p>
            <a:pPr marL="0" indent="0">
              <a:buNone/>
            </a:pPr>
            <a:r>
              <a:rPr lang="en-US" sz="2400" dirty="0"/>
              <a:t>Family Medicine plays important role in following manner:</a:t>
            </a:r>
          </a:p>
          <a:p>
            <a:r>
              <a:rPr lang="en-US" sz="2400" dirty="0"/>
              <a:t>Supportive care </a:t>
            </a:r>
          </a:p>
          <a:p>
            <a:r>
              <a:rPr lang="en-US" sz="2400" dirty="0"/>
              <a:t>Make appropriate tests to confirm diagnosis</a:t>
            </a:r>
          </a:p>
          <a:p>
            <a:r>
              <a:rPr lang="en-US" sz="2400" dirty="0"/>
              <a:t>Counsel the patient about the autosomal recessive disorder</a:t>
            </a:r>
          </a:p>
          <a:p>
            <a:r>
              <a:rPr lang="en-US" sz="2400" dirty="0"/>
              <a:t>Management of the blood transfusion depending upon the severity of disorder</a:t>
            </a:r>
          </a:p>
          <a:p>
            <a:r>
              <a:rPr lang="en-US" sz="2400" dirty="0"/>
              <a:t>Refer to Specialists for further management </a:t>
            </a:r>
          </a:p>
        </p:txBody>
      </p:sp>
      <p:sp>
        <p:nvSpPr>
          <p:cNvPr id="4" name="Footer Placeholder 3"/>
          <p:cNvSpPr>
            <a:spLocks noGrp="1"/>
          </p:cNvSpPr>
          <p:nvPr>
            <p:ph type="ftr" sz="quarter" idx="11"/>
          </p:nvPr>
        </p:nvSpPr>
        <p:spPr>
          <a:xfrm>
            <a:off x="6096000" y="6340475"/>
            <a:ext cx="2895600" cy="365125"/>
          </a:xfrm>
        </p:spPr>
        <p:txBody>
          <a:bodyPr/>
          <a:lstStyle/>
          <a:p>
            <a:pPr>
              <a:defRPr/>
            </a:pPr>
            <a:r>
              <a:rPr lang="en-US" sz="1800" dirty="0">
                <a:solidFill>
                  <a:schemeClr val="accent4"/>
                </a:solidFill>
              </a:rPr>
              <a:t>Spiral Integration</a:t>
            </a:r>
          </a:p>
        </p:txBody>
      </p:sp>
      <p:sp>
        <p:nvSpPr>
          <p:cNvPr id="8" name="Slide Number Placeholder 7"/>
          <p:cNvSpPr>
            <a:spLocks noGrp="1"/>
          </p:cNvSpPr>
          <p:nvPr>
            <p:ph type="sldNum" sz="quarter" idx="12"/>
          </p:nvPr>
        </p:nvSpPr>
        <p:spPr/>
        <p:txBody>
          <a:bodyPr/>
          <a:lstStyle/>
          <a:p>
            <a:pPr>
              <a:defRPr/>
            </a:pPr>
            <a:fld id="{BDA394D7-9785-4BE5-AFD5-4F918A689025}" type="slidenum">
              <a:rPr lang="en-US" smtClean="0"/>
              <a:pPr>
                <a:defRPr/>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solidFill>
              </a:rPr>
              <a:t>Artificial Intelligence</a:t>
            </a:r>
            <a:endParaRPr lang="en-US" sz="4000" dirty="0"/>
          </a:p>
        </p:txBody>
      </p:sp>
      <p:sp>
        <p:nvSpPr>
          <p:cNvPr id="3" name="Content Placeholder 2"/>
          <p:cNvSpPr>
            <a:spLocks noGrp="1"/>
          </p:cNvSpPr>
          <p:nvPr>
            <p:ph sz="half" idx="1"/>
          </p:nvPr>
        </p:nvSpPr>
        <p:spPr>
          <a:xfrm>
            <a:off x="457200" y="1600200"/>
            <a:ext cx="8077200" cy="4525963"/>
          </a:xfrm>
        </p:spPr>
        <p:txBody>
          <a:bodyPr>
            <a:normAutofit/>
          </a:bodyPr>
          <a:lstStyle/>
          <a:p>
            <a:pPr marL="0" indent="0">
              <a:buNone/>
            </a:pPr>
            <a:r>
              <a:rPr lang="en-US" sz="2400" dirty="0"/>
              <a:t>Artificial Intelligence </a:t>
            </a:r>
            <a:r>
              <a:rPr lang="en-GB" sz="2400" dirty="0"/>
              <a:t>plays role </a:t>
            </a:r>
            <a:r>
              <a:rPr lang="en-US" sz="2400" dirty="0"/>
              <a:t>in following </a:t>
            </a:r>
            <a:r>
              <a:rPr lang="en-GB" sz="2400" dirty="0"/>
              <a:t>aspects:</a:t>
            </a:r>
            <a:endParaRPr lang="en-US" sz="2400" dirty="0"/>
          </a:p>
          <a:p>
            <a:pPr marL="0" indent="0">
              <a:buNone/>
            </a:pPr>
            <a:endParaRPr lang="en-US" sz="2400" dirty="0"/>
          </a:p>
          <a:p>
            <a:r>
              <a:rPr lang="en-US" sz="2400" dirty="0"/>
              <a:t>Diagnosis  </a:t>
            </a:r>
          </a:p>
          <a:p>
            <a:endParaRPr lang="en-US" sz="2400" dirty="0"/>
          </a:p>
          <a:p>
            <a:r>
              <a:rPr lang="en-US" sz="2400" dirty="0"/>
              <a:t>Treatment optimization</a:t>
            </a:r>
          </a:p>
          <a:p>
            <a:endParaRPr lang="en-US" sz="2400" dirty="0"/>
          </a:p>
          <a:p>
            <a:r>
              <a:rPr lang="en-US" sz="2400" dirty="0"/>
              <a:t>Personalized care</a:t>
            </a:r>
          </a:p>
          <a:p>
            <a:pPr marL="0" indent="0">
              <a:buNone/>
            </a:pPr>
            <a:r>
              <a:rPr lang="en-US" sz="2400" dirty="0"/>
              <a:t> </a:t>
            </a:r>
          </a:p>
          <a:p>
            <a:pPr marL="0" indent="0">
              <a:buNone/>
            </a:pPr>
            <a:endParaRPr lang="en-US" dirty="0"/>
          </a:p>
        </p:txBody>
      </p:sp>
      <p:sp>
        <p:nvSpPr>
          <p:cNvPr id="5" name="Footer Placeholder 4"/>
          <p:cNvSpPr>
            <a:spLocks noGrp="1"/>
          </p:cNvSpPr>
          <p:nvPr>
            <p:ph type="ftr" sz="quarter" idx="11"/>
          </p:nvPr>
        </p:nvSpPr>
        <p:spPr>
          <a:xfrm>
            <a:off x="6096000" y="6340475"/>
            <a:ext cx="2895600" cy="365125"/>
          </a:xfrm>
        </p:spPr>
        <p:txBody>
          <a:bodyPr/>
          <a:lstStyle/>
          <a:p>
            <a:pPr>
              <a:defRPr/>
            </a:pPr>
            <a:r>
              <a:rPr lang="en-US" sz="1800" dirty="0">
                <a:solidFill>
                  <a:schemeClr val="accent4"/>
                </a:solidFill>
              </a:rPr>
              <a:t>Spiral Integration</a:t>
            </a:r>
          </a:p>
        </p:txBody>
      </p:sp>
      <p:sp>
        <p:nvSpPr>
          <p:cNvPr id="14" name="Slide Number Placeholder 13"/>
          <p:cNvSpPr>
            <a:spLocks noGrp="1"/>
          </p:cNvSpPr>
          <p:nvPr>
            <p:ph type="sldNum" sz="quarter" idx="12"/>
          </p:nvPr>
        </p:nvSpPr>
        <p:spPr/>
        <p:txBody>
          <a:bodyPr/>
          <a:lstStyle/>
          <a:p>
            <a:pPr>
              <a:defRPr/>
            </a:pPr>
            <a:fld id="{7A259807-4E02-4090-954C-8862AE38006D}" type="slidenum">
              <a:rPr lang="en-US" smtClean="0"/>
              <a:pPr>
                <a:defRPr/>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10600" cy="762000"/>
          </a:xfrm>
        </p:spPr>
        <p:txBody>
          <a:bodyPr>
            <a:normAutofit/>
          </a:bodyPr>
          <a:lstStyle/>
          <a:p>
            <a:r>
              <a:rPr lang="en-US" sz="4000" b="1">
                <a:solidFill>
                  <a:srgbClr val="0070C0"/>
                </a:solidFill>
                <a:latin typeface="Calibri" panose="020F0502020204030204" charset="0"/>
              </a:rPr>
              <a:t> </a:t>
            </a:r>
            <a:r>
              <a:rPr lang="en-US" sz="4000" b="1">
                <a:solidFill>
                  <a:srgbClr val="7030A0"/>
                </a:solidFill>
                <a:latin typeface="Calibri" panose="020F0502020204030204" charset="0"/>
              </a:rPr>
              <a:t>     </a:t>
            </a:r>
            <a:r>
              <a:rPr lang="en-US" sz="4000" dirty="0">
                <a:solidFill>
                  <a:srgbClr val="7030A0"/>
                </a:solidFill>
                <a:latin typeface="Calibri" panose="020F0502020204030204" charset="0"/>
              </a:rPr>
              <a:t>How To Access Digital Library</a:t>
            </a:r>
          </a:p>
        </p:txBody>
      </p:sp>
      <p:sp>
        <p:nvSpPr>
          <p:cNvPr id="3" name="Content Placeholder 2"/>
          <p:cNvSpPr>
            <a:spLocks noGrp="1"/>
          </p:cNvSpPr>
          <p:nvPr>
            <p:ph idx="1"/>
          </p:nvPr>
        </p:nvSpPr>
        <p:spPr>
          <a:xfrm>
            <a:off x="457200" y="1295400"/>
            <a:ext cx="8229600" cy="4830763"/>
          </a:xfrm>
        </p:spPr>
        <p:txBody>
          <a:bodyPr>
            <a:normAutofit fontScale="92500" lnSpcReduction="20000"/>
          </a:bodyPr>
          <a:lstStyle/>
          <a:p>
            <a:pPr marL="514350" indent="-514350">
              <a:buFont typeface="+mj-lt"/>
              <a:buAutoNum type="arabicPeriod"/>
            </a:pPr>
            <a:r>
              <a:rPr lang="en-US" sz="2825" b="1" dirty="0">
                <a:solidFill>
                  <a:srgbClr val="202124"/>
                </a:solidFill>
                <a:cs typeface="+mn-lt"/>
              </a:rPr>
              <a:t>Steps to Access HEC Digital Library</a:t>
            </a:r>
          </a:p>
          <a:p>
            <a:pPr marL="514350" indent="-514350">
              <a:buFont typeface="+mj-lt"/>
              <a:buAutoNum type="arabicPeriod"/>
            </a:pPr>
            <a:r>
              <a:rPr lang="en-US" sz="2825" dirty="0">
                <a:solidFill>
                  <a:srgbClr val="202124"/>
                </a:solidFill>
                <a:cs typeface="+mn-lt"/>
              </a:rPr>
              <a:t>Go to the website of HEC National Digital Library.</a:t>
            </a:r>
          </a:p>
          <a:p>
            <a:pPr marL="514350" indent="-514350">
              <a:buFont typeface="+mj-lt"/>
              <a:buAutoNum type="arabicPeriod"/>
            </a:pPr>
            <a:r>
              <a:rPr lang="en-US" sz="2825" dirty="0">
                <a:solidFill>
                  <a:srgbClr val="202124"/>
                </a:solidFill>
                <a:cs typeface="+mn-lt"/>
              </a:rPr>
              <a:t>On Home Page, click on the INSTITUTES.</a:t>
            </a:r>
          </a:p>
          <a:p>
            <a:pPr marL="514350" indent="-514350">
              <a:buFont typeface="+mj-lt"/>
              <a:buAutoNum type="arabicPeriod"/>
            </a:pPr>
            <a:r>
              <a:rPr lang="en-US" sz="2825" dirty="0">
                <a:solidFill>
                  <a:srgbClr val="202124"/>
                </a:solidFill>
                <a:cs typeface="+mn-lt"/>
              </a:rPr>
              <a:t>A page will appear showing the universities from Public and Private Sector and other Institutes which have access to HEC National Digital Library HNDL.</a:t>
            </a:r>
          </a:p>
          <a:p>
            <a:pPr marL="514350" indent="-514350">
              <a:buFont typeface="+mj-lt"/>
              <a:buAutoNum type="arabicPeriod"/>
            </a:pPr>
            <a:r>
              <a:rPr lang="en-US" sz="2825" dirty="0">
                <a:solidFill>
                  <a:srgbClr val="202124"/>
                </a:solidFill>
                <a:cs typeface="+mn-lt"/>
              </a:rPr>
              <a:t>Select your desired Institute.</a:t>
            </a:r>
          </a:p>
          <a:p>
            <a:pPr marL="514350" indent="-514350">
              <a:buFont typeface="+mj-lt"/>
              <a:buAutoNum type="arabicPeriod"/>
            </a:pPr>
            <a:r>
              <a:rPr lang="en-US" sz="2825" dirty="0">
                <a:solidFill>
                  <a:srgbClr val="000000"/>
                </a:solidFill>
                <a:cs typeface="+mn-lt"/>
              </a:rPr>
              <a:t>A page will appear showing the resources of the institution</a:t>
            </a:r>
          </a:p>
          <a:p>
            <a:pPr marL="514350" indent="-514350">
              <a:buFont typeface="+mj-lt"/>
              <a:buAutoNum type="arabicPeriod"/>
            </a:pPr>
            <a:r>
              <a:rPr lang="en-US" sz="2825" dirty="0">
                <a:solidFill>
                  <a:srgbClr val="000000"/>
                </a:solidFill>
                <a:cs typeface="+mn-lt"/>
              </a:rPr>
              <a:t> Journals and Researches will appear</a:t>
            </a:r>
          </a:p>
          <a:p>
            <a:pPr marL="514350" indent="-514350">
              <a:buFont typeface="+mj-lt"/>
              <a:buAutoNum type="arabicPeriod"/>
            </a:pPr>
            <a:r>
              <a:rPr lang="en-US" sz="2825" dirty="0">
                <a:solidFill>
                  <a:srgbClr val="000000"/>
                </a:solidFill>
                <a:cs typeface="+mn-lt"/>
              </a:rPr>
              <a:t>You can find a Journal by clicking on JOURNALS AND DATABASE and enter a keyword to search for your desired journal.</a:t>
            </a:r>
            <a:endParaRPr lang="en-US" sz="2825" dirty="0">
              <a:cs typeface="+mn-lt"/>
            </a:endParaRPr>
          </a:p>
          <a:p>
            <a:endParaRPr lang="en-US" sz="2825" dirty="0">
              <a:cs typeface="+mn-lt"/>
            </a:endParaRPr>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buClrTx/>
              <a:buSzTx/>
              <a:buFontTx/>
            </a:pPr>
            <a:r>
              <a:rPr lang="en-US" sz="4000" dirty="0">
                <a:solidFill>
                  <a:srgbClr val="7030A0"/>
                </a:solidFill>
                <a:latin typeface="Calibri" panose="020F0502020204030204" charset="0"/>
              </a:rPr>
              <a:t>Suggested Research Article</a:t>
            </a:r>
          </a:p>
        </p:txBody>
      </p:sp>
      <p:sp>
        <p:nvSpPr>
          <p:cNvPr id="3" name="Content Placeholder 2"/>
          <p:cNvSpPr>
            <a:spLocks noGrp="1"/>
          </p:cNvSpPr>
          <p:nvPr>
            <p:ph sz="half" idx="1"/>
          </p:nvPr>
        </p:nvSpPr>
        <p:spPr>
          <a:xfrm>
            <a:off x="457200" y="1676400"/>
            <a:ext cx="4038600" cy="4449763"/>
          </a:xfrm>
        </p:spPr>
        <p:txBody>
          <a:bodyPr>
            <a:normAutofit fontScale="85000" lnSpcReduction="20000"/>
          </a:bodyPr>
          <a:lstStyle/>
          <a:p>
            <a:pPr marL="0" indent="0">
              <a:buNone/>
            </a:pPr>
            <a:r>
              <a:rPr lang="en-US" sz="2600" b="1" dirty="0"/>
              <a:t>Link:</a:t>
            </a:r>
          </a:p>
          <a:p>
            <a:pPr marL="0" indent="0">
              <a:buNone/>
            </a:pPr>
            <a:r>
              <a:rPr lang="en-US" sz="2600" dirty="0"/>
              <a:t>https://www.ncbi.nlm.nih.gov/pmc/articles/PMC9444143/#:~:text=Pyruvate%20kinase%20deficiency%20(PKD)%20is%20a%20congenital</a:t>
            </a:r>
          </a:p>
          <a:p>
            <a:pPr marL="0" indent="0">
              <a:buNone/>
            </a:pPr>
            <a:r>
              <a:rPr lang="en-US" sz="2600" b="1" dirty="0"/>
              <a:t>Journal Name:</a:t>
            </a:r>
          </a:p>
          <a:p>
            <a:pPr marL="0" indent="0">
              <a:buNone/>
            </a:pPr>
            <a:r>
              <a:rPr lang="en-US" sz="2600" dirty="0"/>
              <a:t>PubMed Central</a:t>
            </a:r>
          </a:p>
          <a:p>
            <a:pPr marL="0" indent="0">
              <a:buNone/>
            </a:pPr>
            <a:r>
              <a:rPr lang="en-US" sz="2600" b="1" dirty="0"/>
              <a:t>Title:</a:t>
            </a:r>
          </a:p>
          <a:p>
            <a:pPr marL="0" indent="0">
              <a:buNone/>
            </a:pPr>
            <a:r>
              <a:rPr lang="en-US" sz="2600" b="0" i="0" dirty="0">
                <a:solidFill>
                  <a:srgbClr val="000000"/>
                </a:solidFill>
                <a:effectLst/>
                <a:latin typeface="Cambria" panose="02040503050406030204" pitchFamily="18" charset="0"/>
              </a:rPr>
              <a:t>Pyruvate Kinase Deficiency: Current Challenges and Future Prospects</a:t>
            </a:r>
          </a:p>
          <a:p>
            <a:pPr marL="0" indent="0">
              <a:buNone/>
            </a:pPr>
            <a:r>
              <a:rPr lang="en-US" sz="2600" b="1" dirty="0"/>
              <a:t>Author Name:</a:t>
            </a:r>
          </a:p>
          <a:p>
            <a:pPr marL="0" indent="0">
              <a:buNone/>
            </a:pPr>
            <a:r>
              <a:rPr lang="en-US" sz="2600" b="0" i="0" u="sng" dirty="0">
                <a:solidFill>
                  <a:srgbClr val="376FAA"/>
                </a:solidFill>
                <a:effectLst/>
                <a:latin typeface="Helvetica Neue"/>
                <a:hlinkClick r:id="rId2"/>
              </a:rPr>
              <a:t>Bruno </a:t>
            </a:r>
            <a:r>
              <a:rPr lang="en-US" sz="2600" b="0" i="0" u="sng" dirty="0" err="1">
                <a:solidFill>
                  <a:srgbClr val="376FAA"/>
                </a:solidFill>
                <a:effectLst/>
                <a:latin typeface="Helvetica Neue"/>
                <a:hlinkClick r:id="rId2"/>
              </a:rPr>
              <a:t>Fattizzo</a:t>
            </a:r>
            <a:r>
              <a:rPr lang="en-US" sz="2600" b="0" i="0" u="sng" dirty="0">
                <a:solidFill>
                  <a:srgbClr val="376FAA"/>
                </a:solidFill>
                <a:effectLst/>
                <a:latin typeface="Helvetica Neue"/>
              </a:rPr>
              <a:t> et al.</a:t>
            </a:r>
            <a:endParaRPr lang="en-US" sz="2600" dirty="0"/>
          </a:p>
          <a:p>
            <a:pPr marL="0" indent="0">
              <a:buNone/>
            </a:pPr>
            <a:endParaRPr lang="en-US" sz="2600" dirty="0"/>
          </a:p>
          <a:p>
            <a:pPr marL="0" indent="0">
              <a:buNone/>
            </a:pPr>
            <a:endParaRPr lang="en-US" dirty="0"/>
          </a:p>
        </p:txBody>
      </p:sp>
      <p:sp>
        <p:nvSpPr>
          <p:cNvPr id="4" name="Content Placeholder 3"/>
          <p:cNvSpPr>
            <a:spLocks noGrp="1"/>
          </p:cNvSpPr>
          <p:nvPr>
            <p:ph sz="half" idx="2"/>
          </p:nvPr>
        </p:nvSpPr>
        <p:spPr>
          <a:xfrm>
            <a:off x="4648200" y="1600200"/>
            <a:ext cx="4038600" cy="4983162"/>
          </a:xfrm>
        </p:spPr>
        <p:txBody>
          <a:bodyPr>
            <a:normAutofit fontScale="85000" lnSpcReduction="20000"/>
          </a:bodyPr>
          <a:lstStyle/>
          <a:p>
            <a:pPr marL="0" indent="0" algn="l">
              <a:buNone/>
            </a:pPr>
            <a:r>
              <a:rPr lang="en-US" sz="2400" i="0" dirty="0">
                <a:solidFill>
                  <a:srgbClr val="000000"/>
                </a:solidFill>
                <a:effectLst/>
                <a:latin typeface="Times New Roman" panose="02020603050405020304" pitchFamily="18" charset="0"/>
              </a:rPr>
              <a:t>Abstract:</a:t>
            </a:r>
          </a:p>
          <a:p>
            <a:pPr marL="0" indent="0">
              <a:buNone/>
            </a:pPr>
            <a:endParaRPr lang="en-US" dirty="0"/>
          </a:p>
        </p:txBody>
      </p:sp>
      <p:sp>
        <p:nvSpPr>
          <p:cNvPr id="6" name="Slide Number Placeholder 5"/>
          <p:cNvSpPr>
            <a:spLocks noGrp="1"/>
          </p:cNvSpPr>
          <p:nvPr>
            <p:ph type="sldNum" sz="quarter" idx="12"/>
          </p:nvPr>
        </p:nvSpPr>
        <p:spPr/>
        <p:txBody>
          <a:bodyPr/>
          <a:lstStyle/>
          <a:p>
            <a:pPr>
              <a:defRPr/>
            </a:pPr>
            <a:r>
              <a:rPr lang="en-GB" sz="1800" dirty="0">
                <a:solidFill>
                  <a:schemeClr val="accent4"/>
                </a:solidFill>
              </a:rPr>
              <a:t>Spiral Integration</a:t>
            </a:r>
            <a:r>
              <a:rPr lang="en-GB" dirty="0">
                <a:solidFill>
                  <a:schemeClr val="accent4"/>
                </a:solidFill>
              </a:rPr>
              <a:t>    </a:t>
            </a:r>
            <a:fld id="{7A259807-4E02-4090-954C-8862AE38006D}" type="slidenum">
              <a:rPr lang="en-US" smtClean="0"/>
              <a:pPr>
                <a:defRPr/>
              </a:pPr>
              <a:t>37</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3140" y="1600200"/>
            <a:ext cx="4280120" cy="429736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solidFill>
              </a:rPr>
              <a:t>Bioethics</a:t>
            </a:r>
          </a:p>
        </p:txBody>
      </p:sp>
      <p:sp>
        <p:nvSpPr>
          <p:cNvPr id="3" name="Content Placeholder 2"/>
          <p:cNvSpPr>
            <a:spLocks noGrp="1"/>
          </p:cNvSpPr>
          <p:nvPr>
            <p:ph idx="1"/>
          </p:nvPr>
        </p:nvSpPr>
        <p:spPr/>
        <p:txBody>
          <a:bodyPr>
            <a:normAutofit/>
          </a:bodyPr>
          <a:lstStyle/>
          <a:p>
            <a:r>
              <a:rPr lang="en-US" sz="2400" dirty="0"/>
              <a:t>Informed consent</a:t>
            </a:r>
          </a:p>
          <a:p>
            <a:r>
              <a:rPr lang="en-US" sz="2400" dirty="0"/>
              <a:t>Ethical consideration regarding genetic testing, new born screening and treatment options</a:t>
            </a:r>
          </a:p>
          <a:p>
            <a:r>
              <a:rPr lang="en-US" sz="2400" dirty="0"/>
              <a:t>Nutritional support</a:t>
            </a:r>
          </a:p>
          <a:p>
            <a:r>
              <a:rPr lang="en-US" sz="2400" dirty="0"/>
              <a:t>Access to health care</a:t>
            </a:r>
          </a:p>
          <a:p>
            <a:endParaRPr lang="en-US" sz="2400" dirty="0"/>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38</a:t>
            </a:fld>
            <a:endParaRPr lang="en-US" dirty="0"/>
          </a:p>
        </p:txBody>
      </p:sp>
      <p:sp>
        <p:nvSpPr>
          <p:cNvPr id="6" name="Slide Number Placeholder 5"/>
          <p:cNvSpPr txBox="1"/>
          <p:nvPr/>
        </p:nvSpPr>
        <p:spPr>
          <a:xfrm>
            <a:off x="6324600" y="63246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800" dirty="0">
                <a:solidFill>
                  <a:schemeClr val="accent4"/>
                </a:solidFill>
              </a:rPr>
              <a:t>Spiral Integration</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2743200"/>
            <a:ext cx="4751705" cy="1849120"/>
          </a:xfrm>
        </p:spPr>
        <p:txBody>
          <a:bodyPr>
            <a:normAutofit/>
          </a:bodyPr>
          <a:lstStyle/>
          <a:p>
            <a:pPr marL="0" indent="0">
              <a:buNone/>
            </a:pPr>
            <a:r>
              <a:rPr lang="en-US" sz="4000" dirty="0">
                <a:solidFill>
                  <a:schemeClr val="accent4"/>
                </a:solidFill>
              </a:rPr>
              <a:t>           Assesment</a:t>
            </a:r>
          </a:p>
          <a:p>
            <a:pPr marL="0" indent="0">
              <a:buNone/>
            </a:pPr>
            <a:r>
              <a:rPr lang="en-US" sz="4000" dirty="0">
                <a:solidFill>
                  <a:schemeClr val="accent4"/>
                </a:solidFill>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solidFill>
              </a:rPr>
              <a:t>Sequence of LGIS</a:t>
            </a:r>
          </a:p>
        </p:txBody>
      </p:sp>
      <p:sp>
        <p:nvSpPr>
          <p:cNvPr id="3" name="Content Placeholder 2"/>
          <p:cNvSpPr>
            <a:spLocks noGrp="1"/>
          </p:cNvSpPr>
          <p:nvPr>
            <p:ph idx="1"/>
          </p:nvPr>
        </p:nvSpPr>
        <p:spPr/>
        <p:txBody>
          <a:bodyPr>
            <a:normAutofit/>
          </a:bodyPr>
          <a:lstStyle/>
          <a:p>
            <a:r>
              <a:rPr lang="en-GB" sz="2400" dirty="0"/>
              <a:t>Learning Objectives </a:t>
            </a:r>
          </a:p>
          <a:p>
            <a:r>
              <a:rPr lang="en-GB" sz="2400" dirty="0"/>
              <a:t>Horizontal Integration </a:t>
            </a:r>
          </a:p>
          <a:p>
            <a:r>
              <a:rPr lang="en-GB" sz="2400" dirty="0"/>
              <a:t>Core Concept </a:t>
            </a:r>
          </a:p>
          <a:p>
            <a:r>
              <a:rPr lang="en-GB" sz="2400" dirty="0"/>
              <a:t>Vertical Integration </a:t>
            </a:r>
          </a:p>
          <a:p>
            <a:r>
              <a:rPr lang="en-GB" sz="2400" dirty="0"/>
              <a:t>Spiral Integration </a:t>
            </a:r>
          </a:p>
          <a:p>
            <a:r>
              <a:rPr lang="en-GB" sz="2400" dirty="0"/>
              <a:t>Learning Resources </a:t>
            </a:r>
            <a:endParaRPr lang="en-US" sz="2400" dirty="0"/>
          </a:p>
        </p:txBody>
      </p:sp>
      <p:sp>
        <p:nvSpPr>
          <p:cNvPr id="5" name="Slide Number Placeholder 4"/>
          <p:cNvSpPr>
            <a:spLocks noGrp="1"/>
          </p:cNvSpPr>
          <p:nvPr>
            <p:ph type="sldNum" sz="quarter" idx="12"/>
          </p:nvPr>
        </p:nvSpPr>
        <p:spPr/>
        <p:txBody>
          <a:bodyPr/>
          <a:lstStyle/>
          <a:p>
            <a:pPr>
              <a:defRPr/>
            </a:pPr>
            <a:fld id="{BDA394D7-9785-4BE5-AFD5-4F918A689025}" type="slidenum">
              <a:rPr lang="en-US" smtClean="0"/>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58491"/>
            <a:ext cx="7200900" cy="857250"/>
          </a:xfrm>
        </p:spPr>
        <p:txBody>
          <a:bodyPr>
            <a:normAutofit/>
          </a:bodyPr>
          <a:lstStyle/>
          <a:p>
            <a:pPr algn="ctr"/>
            <a:r>
              <a:rPr lang="en-US" sz="3000" b="1" u="sng" dirty="0">
                <a:solidFill>
                  <a:srgbClr val="7030A0"/>
                </a:solidFill>
                <a:latin typeface="+mn-lt"/>
                <a:cs typeface="+mn-lt"/>
              </a:rPr>
              <a:t>MCQS</a:t>
            </a:r>
          </a:p>
        </p:txBody>
      </p:sp>
      <p:sp>
        <p:nvSpPr>
          <p:cNvPr id="3" name="Content Placeholder 2"/>
          <p:cNvSpPr>
            <a:spLocks noGrp="1"/>
          </p:cNvSpPr>
          <p:nvPr>
            <p:ph idx="4294967295"/>
          </p:nvPr>
        </p:nvSpPr>
        <p:spPr>
          <a:xfrm>
            <a:off x="761405" y="2115741"/>
            <a:ext cx="7621191" cy="3113485"/>
          </a:xfrm>
          <a:prstGeom prst="rect">
            <a:avLst/>
          </a:prstGeom>
        </p:spPr>
        <p:txBody>
          <a:bodyPr>
            <a:normAutofit/>
          </a:bodyPr>
          <a:lstStyle/>
          <a:p>
            <a:pPr marL="514350" indent="-514350">
              <a:buAutoNum type="arabicPeriod"/>
            </a:pPr>
            <a:r>
              <a:rPr lang="en-US" altLang="en-US" sz="2100" dirty="0"/>
              <a:t>1. Which of the following is NOT a product of glycolysis?</a:t>
            </a:r>
          </a:p>
          <a:p>
            <a:pPr marL="514350" indent="-514350">
              <a:buAutoNum type="arabicPeriod"/>
            </a:pPr>
            <a:r>
              <a:rPr lang="en-US" altLang="en-US" sz="2100" dirty="0"/>
              <a:t>A. ATP</a:t>
            </a:r>
          </a:p>
          <a:p>
            <a:pPr marL="514350" indent="-514350">
              <a:buAutoNum type="arabicPeriod"/>
            </a:pPr>
            <a:r>
              <a:rPr lang="en-US" altLang="en-US" sz="2100" dirty="0"/>
              <a:t>B. NADH</a:t>
            </a:r>
          </a:p>
          <a:p>
            <a:pPr marL="514350" indent="-514350">
              <a:buAutoNum type="arabicPeriod"/>
            </a:pPr>
            <a:r>
              <a:rPr lang="en-US" altLang="en-US" sz="2100" dirty="0"/>
              <a:t>C. Pyruvate</a:t>
            </a:r>
          </a:p>
          <a:p>
            <a:pPr marL="514350" indent="-514350">
              <a:buAutoNum type="arabicPeriod"/>
            </a:pPr>
            <a:r>
              <a:rPr lang="en-US" altLang="en-US" sz="2100" dirty="0"/>
              <a:t>D. CO₂</a:t>
            </a:r>
          </a:p>
          <a:p>
            <a:pPr marL="514350" indent="-514350">
              <a:buAutoNum type="arabicPeriod"/>
            </a:pPr>
            <a:r>
              <a:rPr lang="en-US" altLang="en-US" sz="2100" dirty="0"/>
              <a:t>E. None of them</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84672"/>
            <a:ext cx="7200900" cy="857250"/>
          </a:xfrm>
        </p:spPr>
        <p:txBody>
          <a:bodyPr>
            <a:normAutofit/>
          </a:bodyPr>
          <a:lstStyle/>
          <a:p>
            <a:pPr algn="ctr"/>
            <a:r>
              <a:rPr lang="en-US" sz="3000" b="1" u="sng" dirty="0">
                <a:solidFill>
                  <a:srgbClr val="7030A0"/>
                </a:solidFill>
                <a:latin typeface="+mn-lt"/>
                <a:cs typeface="+mn-lt"/>
              </a:rPr>
              <a:t>MCQS</a:t>
            </a:r>
            <a:endParaRPr lang="en-US" sz="3000" b="1" u="sng" dirty="0">
              <a:latin typeface="Baskerville Old Face" panose="02020602080505020303" pitchFamily="18" charset="0"/>
            </a:endParaRPr>
          </a:p>
        </p:txBody>
      </p:sp>
      <p:sp>
        <p:nvSpPr>
          <p:cNvPr id="3" name="Content Placeholder 2"/>
          <p:cNvSpPr>
            <a:spLocks noGrp="1"/>
          </p:cNvSpPr>
          <p:nvPr>
            <p:ph idx="4294967295"/>
          </p:nvPr>
        </p:nvSpPr>
        <p:spPr>
          <a:xfrm>
            <a:off x="692944" y="2041922"/>
            <a:ext cx="7569994" cy="3228975"/>
          </a:xfrm>
          <a:prstGeom prst="rect">
            <a:avLst/>
          </a:prstGeom>
        </p:spPr>
        <p:txBody>
          <a:bodyPr>
            <a:normAutofit/>
          </a:bodyPr>
          <a:lstStyle/>
          <a:p>
            <a:pPr marL="0" indent="0">
              <a:buNone/>
            </a:pPr>
            <a:r>
              <a:rPr lang="en-US" altLang="en-US" sz="2100" dirty="0"/>
              <a:t>2. Which enzyme is NOT involved in the glycolytic pathway?</a:t>
            </a:r>
          </a:p>
          <a:p>
            <a:pPr marL="0" indent="0">
              <a:buNone/>
            </a:pPr>
            <a:r>
              <a:rPr lang="en-US" altLang="en-US" sz="2100" dirty="0"/>
              <a:t>A. Hexokinase</a:t>
            </a:r>
          </a:p>
          <a:p>
            <a:pPr marL="0" indent="0">
              <a:buNone/>
            </a:pPr>
            <a:r>
              <a:rPr lang="en-US" altLang="en-US" sz="2100" dirty="0"/>
              <a:t>B. Phosphofructokinase-1</a:t>
            </a:r>
          </a:p>
          <a:p>
            <a:pPr marL="0" indent="0">
              <a:buNone/>
            </a:pPr>
            <a:r>
              <a:rPr lang="en-US" altLang="en-US" sz="2100" dirty="0"/>
              <a:t>C. Pyruvate kinase</a:t>
            </a:r>
          </a:p>
          <a:p>
            <a:pPr marL="0" indent="0">
              <a:buNone/>
            </a:pPr>
            <a:r>
              <a:rPr lang="en-US" altLang="en-US" sz="2100" dirty="0"/>
              <a:t>D. Citrate synthase</a:t>
            </a:r>
          </a:p>
          <a:p>
            <a:pPr marL="0" indent="0">
              <a:buNone/>
            </a:pPr>
            <a:r>
              <a:rPr lang="en-US" altLang="en-US" sz="2100" dirty="0"/>
              <a:t>E. None of them</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58491"/>
            <a:ext cx="7200900" cy="857250"/>
          </a:xfrm>
        </p:spPr>
        <p:txBody>
          <a:bodyPr>
            <a:normAutofit/>
          </a:bodyPr>
          <a:lstStyle/>
          <a:p>
            <a:pPr algn="ctr"/>
            <a:r>
              <a:rPr lang="en-US" sz="3000" b="1" u="sng" dirty="0">
                <a:solidFill>
                  <a:srgbClr val="7030A0"/>
                </a:solidFill>
                <a:latin typeface="+mn-lt"/>
                <a:cs typeface="+mn-lt"/>
              </a:rPr>
              <a:t>MCQS</a:t>
            </a:r>
            <a:endParaRPr lang="en-US" sz="3000" b="1" u="sng" dirty="0">
              <a:latin typeface="Baskerville Old Face" panose="02020602080505020303" pitchFamily="18" charset="0"/>
            </a:endParaRPr>
          </a:p>
        </p:txBody>
      </p:sp>
      <p:sp>
        <p:nvSpPr>
          <p:cNvPr id="3" name="Content Placeholder 2"/>
          <p:cNvSpPr>
            <a:spLocks noGrp="1"/>
          </p:cNvSpPr>
          <p:nvPr>
            <p:ph idx="4294967295"/>
          </p:nvPr>
        </p:nvSpPr>
        <p:spPr>
          <a:xfrm>
            <a:off x="1282303" y="2035969"/>
            <a:ext cx="6579394" cy="3126581"/>
          </a:xfrm>
          <a:prstGeom prst="rect">
            <a:avLst/>
          </a:prstGeom>
        </p:spPr>
        <p:txBody>
          <a:bodyPr>
            <a:normAutofit/>
          </a:bodyPr>
          <a:lstStyle/>
          <a:p>
            <a:pPr marL="0" indent="0">
              <a:buNone/>
            </a:pPr>
            <a:r>
              <a:rPr lang="en-US" altLang="en-US" sz="2100" dirty="0"/>
              <a:t>3. Which of the following steps in glycolysis is NOT reversible?</a:t>
            </a:r>
          </a:p>
          <a:p>
            <a:pPr marL="0" indent="0">
              <a:buNone/>
            </a:pPr>
            <a:r>
              <a:rPr lang="en-US" altLang="en-US" sz="2100" dirty="0"/>
              <a:t>A. Glucose → Glucose-6-phosphate</a:t>
            </a:r>
          </a:p>
          <a:p>
            <a:pPr marL="0" indent="0">
              <a:buNone/>
            </a:pPr>
            <a:r>
              <a:rPr lang="en-US" altLang="en-US" sz="2100" dirty="0"/>
              <a:t>B. Fructose-6-phosphate → Fructose-1,6-bisphosphate</a:t>
            </a:r>
          </a:p>
          <a:p>
            <a:pPr marL="0" indent="0">
              <a:buNone/>
            </a:pPr>
            <a:r>
              <a:rPr lang="en-US" altLang="en-US" sz="2100" dirty="0"/>
              <a:t>C. Glyceraldehyde-3-phosphate → 1,3-Bisphosphoglycerate</a:t>
            </a:r>
          </a:p>
          <a:p>
            <a:pPr marL="0" indent="0">
              <a:buNone/>
            </a:pPr>
            <a:r>
              <a:rPr lang="en-US" altLang="en-US" sz="2100" dirty="0"/>
              <a:t>D. Phosphoenolpyruvate → Pyruvate</a:t>
            </a:r>
          </a:p>
          <a:p>
            <a:pPr marL="0" indent="0">
              <a:buNone/>
            </a:pPr>
            <a:r>
              <a:rPr lang="en-US" altLang="en-US" sz="2100" dirty="0"/>
              <a:t>E. None of them</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1456" y="1258491"/>
            <a:ext cx="8922544" cy="857250"/>
          </a:xfrm>
        </p:spPr>
        <p:txBody>
          <a:bodyPr>
            <a:normAutofit/>
          </a:bodyPr>
          <a:lstStyle/>
          <a:p>
            <a:pPr algn="ctr"/>
            <a:r>
              <a:rPr lang="en-US" sz="3000" b="1" u="sng" dirty="0">
                <a:solidFill>
                  <a:srgbClr val="7030A0"/>
                </a:solidFill>
                <a:latin typeface="+mn-lt"/>
                <a:cs typeface="+mn-lt"/>
              </a:rPr>
              <a:t>MCQS</a:t>
            </a:r>
            <a:endParaRPr lang="en-US" sz="3000" b="1" u="sng" dirty="0">
              <a:latin typeface="Baskerville Old Face" panose="02020602080505020303" pitchFamily="18" charset="0"/>
            </a:endParaRPr>
          </a:p>
        </p:txBody>
      </p:sp>
      <p:sp>
        <p:nvSpPr>
          <p:cNvPr id="3" name="Content Placeholder 2"/>
          <p:cNvSpPr>
            <a:spLocks noGrp="1"/>
          </p:cNvSpPr>
          <p:nvPr>
            <p:ph idx="4294967295"/>
          </p:nvPr>
        </p:nvSpPr>
        <p:spPr>
          <a:xfrm>
            <a:off x="1464469" y="2115741"/>
            <a:ext cx="7679531" cy="3063478"/>
          </a:xfrm>
          <a:prstGeom prst="rect">
            <a:avLst/>
          </a:prstGeom>
        </p:spPr>
        <p:txBody>
          <a:bodyPr>
            <a:normAutofit/>
          </a:bodyPr>
          <a:lstStyle/>
          <a:p>
            <a:pPr marL="0" indent="0">
              <a:buNone/>
            </a:pPr>
            <a:r>
              <a:rPr lang="en-US" altLang="en-US" sz="2100" dirty="0"/>
              <a:t>4. Which molecule is NOT required as a substrate or coenzyme in glycolysis?</a:t>
            </a:r>
          </a:p>
          <a:p>
            <a:pPr marL="0" indent="0">
              <a:buNone/>
            </a:pPr>
            <a:r>
              <a:rPr lang="en-US" altLang="en-US" sz="2100" dirty="0"/>
              <a:t>A. Glucose</a:t>
            </a:r>
          </a:p>
          <a:p>
            <a:pPr marL="0" indent="0">
              <a:buNone/>
            </a:pPr>
            <a:r>
              <a:rPr lang="en-US" altLang="en-US" sz="2100" dirty="0"/>
              <a:t>B. NAD⁺</a:t>
            </a:r>
          </a:p>
          <a:p>
            <a:pPr marL="0" indent="0">
              <a:buNone/>
            </a:pPr>
            <a:r>
              <a:rPr lang="en-US" altLang="en-US" sz="2100" dirty="0"/>
              <a:t>C. ADP</a:t>
            </a:r>
          </a:p>
          <a:p>
            <a:pPr marL="0" indent="0">
              <a:buNone/>
            </a:pPr>
            <a:r>
              <a:rPr lang="en-US" altLang="en-US" sz="2100" dirty="0"/>
              <a:t>D. FAD</a:t>
            </a:r>
          </a:p>
          <a:p>
            <a:pPr marL="0" indent="0">
              <a:buNone/>
            </a:pPr>
            <a:r>
              <a:rPr lang="en-US" altLang="en-US" sz="2100" dirty="0"/>
              <a:t>E. None of them</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25116" y="1859756"/>
            <a:ext cx="7640240" cy="3338513"/>
          </a:xfrm>
          <a:prstGeom prst="rect">
            <a:avLst/>
          </a:prstGeom>
        </p:spPr>
        <p:txBody>
          <a:bodyPr>
            <a:normAutofit/>
          </a:bodyPr>
          <a:lstStyle/>
          <a:p>
            <a:pPr marL="0" indent="0">
              <a:buNone/>
            </a:pPr>
            <a:r>
              <a:rPr lang="en-US" altLang="en-US" sz="2100" dirty="0"/>
              <a:t>5. Which of the following is NOT a regulatory enzyme of glycolysis?</a:t>
            </a:r>
          </a:p>
          <a:p>
            <a:pPr marL="0" indent="0">
              <a:buNone/>
            </a:pPr>
            <a:r>
              <a:rPr lang="en-US" altLang="en-US" sz="2100" dirty="0"/>
              <a:t>A. Hexokinase</a:t>
            </a:r>
          </a:p>
          <a:p>
            <a:pPr marL="0" indent="0">
              <a:buNone/>
            </a:pPr>
            <a:r>
              <a:rPr lang="en-US" altLang="en-US" sz="2100" dirty="0"/>
              <a:t>B. Phosphofructokinase-1</a:t>
            </a:r>
          </a:p>
          <a:p>
            <a:pPr marL="0" indent="0">
              <a:buNone/>
            </a:pPr>
            <a:r>
              <a:rPr lang="en-US" altLang="en-US" sz="2100" dirty="0"/>
              <a:t>C. Pyruvate kinase</a:t>
            </a:r>
          </a:p>
          <a:p>
            <a:pPr marL="0" indent="0">
              <a:buNone/>
            </a:pPr>
            <a:r>
              <a:rPr lang="en-US" altLang="en-US" sz="2100" dirty="0"/>
              <a:t>D. Glucose-6-phosphatase</a:t>
            </a:r>
          </a:p>
          <a:p>
            <a:pPr marL="0" indent="0">
              <a:buNone/>
            </a:pPr>
            <a:r>
              <a:rPr lang="en-US" altLang="en-US" sz="2100" dirty="0"/>
              <a:t>E. None of them</a:t>
            </a:r>
          </a:p>
        </p:txBody>
      </p:sp>
      <p:sp>
        <p:nvSpPr>
          <p:cNvPr id="2" name="Title 1"/>
          <p:cNvSpPr>
            <a:spLocks noGrp="1"/>
          </p:cNvSpPr>
          <p:nvPr>
            <p:ph type="title" idx="4294967295"/>
          </p:nvPr>
        </p:nvSpPr>
        <p:spPr>
          <a:xfrm>
            <a:off x="-1" y="1309688"/>
            <a:ext cx="8979694" cy="550069"/>
          </a:xfrm>
        </p:spPr>
        <p:txBody>
          <a:bodyPr>
            <a:normAutofit/>
          </a:bodyPr>
          <a:lstStyle/>
          <a:p>
            <a:pPr algn="ctr"/>
            <a:r>
              <a:rPr lang="en-US" sz="3000" b="1" u="sng" dirty="0">
                <a:solidFill>
                  <a:srgbClr val="7030A0"/>
                </a:solidFill>
                <a:latin typeface="+mn-lt"/>
                <a:cs typeface="+mn-lt"/>
              </a:rPr>
              <a:t>MCQS</a:t>
            </a:r>
            <a:endParaRPr lang="en-US" sz="3000" b="1" u="sng" dirty="0">
              <a:latin typeface="Baskerville Old Face" panose="02020602080505020303" pitchFamily="18"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378744"/>
            <a:ext cx="7200900" cy="857250"/>
          </a:xfrm>
        </p:spPr>
        <p:txBody>
          <a:bodyPr>
            <a:normAutofit/>
          </a:bodyPr>
          <a:lstStyle/>
          <a:p>
            <a:pPr algn="ctr"/>
            <a:r>
              <a:rPr lang="en-US" sz="3000" b="1" u="sng" dirty="0">
                <a:solidFill>
                  <a:srgbClr val="7030A0"/>
                </a:solidFill>
                <a:latin typeface="+mn-lt"/>
                <a:cs typeface="+mn-lt"/>
              </a:rPr>
              <a:t>MCQS KEY</a:t>
            </a:r>
            <a:endParaRPr lang="en-US" sz="3000" b="1" u="sng" dirty="0">
              <a:latin typeface="Baskerville Old Face" panose="02020602080505020303" pitchFamily="18" charset="0"/>
            </a:endParaRPr>
          </a:p>
        </p:txBody>
      </p:sp>
      <p:sp>
        <p:nvSpPr>
          <p:cNvPr id="3" name="Content Placeholder 2"/>
          <p:cNvSpPr>
            <a:spLocks noGrp="1"/>
          </p:cNvSpPr>
          <p:nvPr>
            <p:ph idx="4294967295"/>
          </p:nvPr>
        </p:nvSpPr>
        <p:spPr>
          <a:xfrm>
            <a:off x="757238" y="2072879"/>
            <a:ext cx="8386763" cy="3714750"/>
          </a:xfrm>
          <a:prstGeom prst="rect">
            <a:avLst/>
          </a:prstGeom>
        </p:spPr>
        <p:txBody>
          <a:bodyPr>
            <a:normAutofit/>
          </a:bodyPr>
          <a:lstStyle/>
          <a:p>
            <a:pPr marL="0" indent="0">
              <a:buNone/>
            </a:pPr>
            <a:r>
              <a:rPr lang="en-US" sz="2100" dirty="0"/>
              <a:t>1. d</a:t>
            </a:r>
          </a:p>
          <a:p>
            <a:pPr marL="0" indent="0">
              <a:buNone/>
            </a:pPr>
            <a:r>
              <a:rPr lang="en-US" sz="2100" dirty="0"/>
              <a:t>2. d</a:t>
            </a:r>
          </a:p>
          <a:p>
            <a:pPr marL="0" indent="0">
              <a:buNone/>
            </a:pPr>
            <a:r>
              <a:rPr lang="en-US" sz="2100" dirty="0"/>
              <a:t>3. b</a:t>
            </a:r>
          </a:p>
          <a:p>
            <a:pPr marL="0" indent="0">
              <a:buNone/>
            </a:pPr>
            <a:r>
              <a:rPr lang="en-US" sz="2100" dirty="0"/>
              <a:t>4. d</a:t>
            </a:r>
          </a:p>
          <a:p>
            <a:pPr marL="0" indent="0">
              <a:buNone/>
            </a:pPr>
            <a:r>
              <a:rPr lang="en-US" sz="2100" dirty="0"/>
              <a:t>5. d</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4">
                    <a:lumMod val="75000"/>
                  </a:schemeClr>
                </a:solidFill>
              </a:rPr>
              <a:t>Learning Resources</a:t>
            </a:r>
          </a:p>
        </p:txBody>
      </p:sp>
      <p:sp>
        <p:nvSpPr>
          <p:cNvPr id="3" name="Content Placeholder 2"/>
          <p:cNvSpPr>
            <a:spLocks noGrp="1"/>
          </p:cNvSpPr>
          <p:nvPr>
            <p:ph idx="1"/>
          </p:nvPr>
        </p:nvSpPr>
        <p:spPr/>
        <p:txBody>
          <a:bodyPr/>
          <a:lstStyle/>
          <a:p>
            <a:pPr>
              <a:lnSpc>
                <a:spcPct val="150000"/>
              </a:lnSpc>
            </a:pPr>
            <a:r>
              <a:rPr lang="en-US" sz="2400" dirty="0"/>
              <a:t>Tex</a:t>
            </a:r>
            <a:r>
              <a:rPr lang="en-GB" sz="2400" dirty="0"/>
              <a:t>t b</a:t>
            </a:r>
            <a:r>
              <a:rPr lang="en-US" sz="2400" dirty="0" err="1"/>
              <a:t>ook</a:t>
            </a:r>
            <a:r>
              <a:rPr lang="en-US" sz="2400" dirty="0"/>
              <a:t> of Biochemistry, Lippincott 8</a:t>
            </a:r>
            <a:r>
              <a:rPr lang="en-US" sz="2400" baseline="30000" dirty="0"/>
              <a:t>th</a:t>
            </a:r>
            <a:r>
              <a:rPr lang="en-US" sz="2400" dirty="0"/>
              <a:t> edition</a:t>
            </a:r>
            <a:r>
              <a:rPr lang="en-GB" sz="2400" dirty="0"/>
              <a:t>, chapter no. 08 , page no. 100</a:t>
            </a:r>
            <a:endParaRPr lang="en-US" sz="2400" dirty="0"/>
          </a:p>
          <a:p>
            <a:pPr>
              <a:lnSpc>
                <a:spcPct val="150000"/>
              </a:lnSpc>
            </a:pPr>
            <a:r>
              <a:rPr lang="en-US" sz="2400" dirty="0"/>
              <a:t>Google scholar</a:t>
            </a:r>
          </a:p>
          <a:p>
            <a:pPr>
              <a:lnSpc>
                <a:spcPct val="150000"/>
              </a:lnSpc>
            </a:pPr>
            <a:r>
              <a:rPr lang="en-US" sz="2400" dirty="0"/>
              <a:t>Google images</a:t>
            </a:r>
          </a:p>
          <a:p>
            <a:endParaRPr lang="en-US" dirty="0"/>
          </a:p>
          <a:p>
            <a:endParaRPr lang="en-US" dirty="0"/>
          </a:p>
        </p:txBody>
      </p:sp>
      <p:sp>
        <p:nvSpPr>
          <p:cNvPr id="9" name="Slide Number Placeholder 8"/>
          <p:cNvSpPr>
            <a:spLocks noGrp="1"/>
          </p:cNvSpPr>
          <p:nvPr>
            <p:ph type="sldNum" sz="quarter" idx="12"/>
          </p:nvPr>
        </p:nvSpPr>
        <p:spPr/>
        <p:txBody>
          <a:bodyPr/>
          <a:lstStyle/>
          <a:p>
            <a:pPr>
              <a:defRPr/>
            </a:pPr>
            <a:fld id="{BDA394D7-9785-4BE5-AFD5-4F918A689025}"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a:t> </a:t>
            </a:r>
          </a:p>
        </p:txBody>
      </p:sp>
      <p:pic>
        <p:nvPicPr>
          <p:cNvPr id="1026" name="Picture 2" descr="Image result for THANKS"/>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
        <p:nvSpPr>
          <p:cNvPr id="8" name="Slide Number Placeholder 7"/>
          <p:cNvSpPr>
            <a:spLocks noGrp="1"/>
          </p:cNvSpPr>
          <p:nvPr>
            <p:ph type="sldNum" sz="quarter" idx="12"/>
          </p:nvPr>
        </p:nvSpPr>
        <p:spPr/>
        <p:txBody>
          <a:bodyPr/>
          <a:lstStyle/>
          <a:p>
            <a:pPr>
              <a:defRPr/>
            </a:pPr>
            <a:fld id="{D829B39B-E19B-4684-B84C-73DF500C59FE}" type="slidenum">
              <a:rPr lang="en-US" smtClean="0"/>
              <a:pPr>
                <a:defRPr/>
              </a:pPr>
              <a:t>47</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99434" y="762000"/>
            <a:ext cx="8625625" cy="6096000"/>
          </a:xfrm>
          <a:prstGeom prst="rect">
            <a:avLst/>
          </a:prstGeom>
        </p:spPr>
        <p:txBody>
          <a:bodyPr>
            <a:normAutofit/>
          </a:bodyPr>
          <a:lstStyle/>
          <a:p>
            <a:pPr marL="0" indent="0" algn="ctr">
              <a:buNone/>
            </a:pPr>
            <a:r>
              <a:rPr lang="en-US" sz="4000" dirty="0">
                <a:solidFill>
                  <a:schemeClr val="accent4">
                    <a:lumMod val="75000"/>
                  </a:schemeClr>
                </a:solidFill>
              </a:rPr>
              <a:t>Learning Objectives</a:t>
            </a:r>
          </a:p>
          <a:p>
            <a:pPr marL="0" indent="0">
              <a:buNone/>
            </a:pPr>
            <a:endParaRPr lang="en-US" sz="1800" dirty="0"/>
          </a:p>
          <a:p>
            <a:pPr marL="0" indent="0">
              <a:buNone/>
            </a:pPr>
            <a:r>
              <a:rPr lang="en-US" sz="2400" dirty="0"/>
              <a:t>At the end of the </a:t>
            </a:r>
            <a:r>
              <a:rPr lang="en-GB" sz="2400" dirty="0"/>
              <a:t>lecture</a:t>
            </a:r>
            <a:r>
              <a:rPr lang="en-US" sz="2400" dirty="0"/>
              <a:t>, students will be able to</a:t>
            </a:r>
            <a:r>
              <a:rPr lang="en-GB" sz="2400" dirty="0"/>
              <a:t>:</a:t>
            </a:r>
            <a:endParaRPr lang="en-US" sz="2400" dirty="0"/>
          </a:p>
          <a:p>
            <a:pPr marL="0" indent="0">
              <a:buNone/>
            </a:pPr>
            <a:endParaRPr lang="en-US" sz="2200" dirty="0"/>
          </a:p>
          <a:p>
            <a:pPr marL="457200" indent="-457200">
              <a:buFont typeface="+mj-lt"/>
              <a:buAutoNum type="arabicPeriod"/>
            </a:pPr>
            <a:r>
              <a:rPr lang="en-US" sz="2400" dirty="0"/>
              <a:t>Understand metabolic pathways.</a:t>
            </a:r>
          </a:p>
          <a:p>
            <a:pPr marL="457200" indent="-457200">
              <a:buFont typeface="+mj-lt"/>
              <a:buAutoNum type="arabicPeriod"/>
            </a:pPr>
            <a:r>
              <a:rPr lang="en-US" sz="2400" dirty="0"/>
              <a:t>Discuss Glucose entry into the cells.</a:t>
            </a:r>
          </a:p>
          <a:p>
            <a:pPr marL="457200" indent="-457200">
              <a:buFont typeface="+mj-lt"/>
              <a:buAutoNum type="arabicPeriod"/>
            </a:pPr>
            <a:r>
              <a:rPr lang="en-US" sz="2400" dirty="0"/>
              <a:t>Explain types, reactions and regulation of Glycolysis.</a:t>
            </a:r>
          </a:p>
          <a:p>
            <a:endParaRPr lang="en-US" sz="2400" dirty="0"/>
          </a:p>
        </p:txBody>
      </p:sp>
      <p:sp>
        <p:nvSpPr>
          <p:cNvPr id="9" name="Slide Number Placeholder 8"/>
          <p:cNvSpPr>
            <a:spLocks noGrp="1"/>
          </p:cNvSpPr>
          <p:nvPr>
            <p:ph type="sldNum" sz="quarter" idx="12"/>
          </p:nvPr>
        </p:nvSpPr>
        <p:spPr/>
        <p:txBody>
          <a:bodyPr/>
          <a:lstStyle/>
          <a:p>
            <a:pPr>
              <a:defRPr/>
            </a:pPr>
            <a:fld id="{BDA394D7-9785-4BE5-AFD5-4F918A689025}"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040" y="112049"/>
            <a:ext cx="7543800" cy="1207008"/>
          </a:xfrm>
        </p:spPr>
        <p:txBody>
          <a:bodyPr>
            <a:normAutofit/>
          </a:bodyPr>
          <a:lstStyle/>
          <a:p>
            <a:r>
              <a:rPr lang="en-US" sz="2400" b="1" spc="-75" dirty="0">
                <a:solidFill>
                  <a:srgbClr val="C00000"/>
                </a:solidFill>
              </a:rPr>
              <a:t> </a:t>
            </a:r>
            <a:r>
              <a:rPr lang="en-US" sz="3200" spc="-75" dirty="0">
                <a:solidFill>
                  <a:schemeClr val="accent4"/>
                </a:solidFill>
              </a:rPr>
              <a:t>Professor Umar Model of  Integrated Lecture </a:t>
            </a:r>
          </a:p>
        </p:txBody>
      </p:sp>
      <p:pic>
        <p:nvPicPr>
          <p:cNvPr id="1026" name="Picture 2" descr="C:\Users\User\Downloads\WhatsApp Image 2022-10-11 at 2.02.06 PM.jpeg"/>
          <p:cNvPicPr>
            <a:picLocks noGrp="1" noChangeAspect="1" noChangeArrowheads="1"/>
          </p:cNvPicPr>
          <p:nvPr>
            <p:ph idx="1"/>
          </p:nvPr>
        </p:nvPicPr>
        <p:blipFill>
          <a:blip r:embed="rId3"/>
          <a:srcRect/>
          <a:stretch>
            <a:fillRect/>
          </a:stretch>
        </p:blipFill>
        <p:spPr bwMode="auto">
          <a:xfrm>
            <a:off x="195775" y="2057400"/>
            <a:ext cx="5824025" cy="4052015"/>
          </a:xfrm>
          <a:prstGeom prst="rect">
            <a:avLst/>
          </a:prstGeom>
          <a:noFill/>
        </p:spPr>
      </p:pic>
      <p:graphicFrame>
        <p:nvGraphicFramePr>
          <p:cNvPr id="7" name="Diagram 6"/>
          <p:cNvGraphicFramePr/>
          <p:nvPr/>
        </p:nvGraphicFramePr>
        <p:xfrm>
          <a:off x="5943600" y="1647483"/>
          <a:ext cx="3179239" cy="46009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stretch>
            <a:fillRect/>
          </a:stretch>
        </p:blipFill>
        <p:spPr>
          <a:xfrm>
            <a:off x="254054" y="511205"/>
            <a:ext cx="1065368" cy="992210"/>
          </a:xfrm>
          <a:prstGeom prst="rect">
            <a:avLst/>
          </a:prstGeom>
        </p:spPr>
      </p:pic>
      <p:sp>
        <p:nvSpPr>
          <p:cNvPr id="11" name="Slide Number Placeholder 10"/>
          <p:cNvSpPr>
            <a:spLocks noGrp="1"/>
          </p:cNvSpPr>
          <p:nvPr>
            <p:ph type="sldNum" sz="quarter" idx="12"/>
          </p:nvPr>
        </p:nvSpPr>
        <p:spPr/>
        <p:txBody>
          <a:bodyPr/>
          <a:lstStyle/>
          <a:p>
            <a:pPr>
              <a:defRPr/>
            </a:pPr>
            <a:fld id="{BDA394D7-9785-4BE5-AFD5-4F918A689025}"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38400" y="1676400"/>
            <a:ext cx="6934200" cy="1752601"/>
          </a:xfrm>
        </p:spPr>
        <p:txBody>
          <a:bodyPr>
            <a:normAutofit fontScale="92500" lnSpcReduction="10000"/>
          </a:bodyPr>
          <a:lstStyle/>
          <a:p>
            <a:endParaRPr lang="en-US" dirty="0"/>
          </a:p>
          <a:p>
            <a:endParaRPr lang="en-US" dirty="0"/>
          </a:p>
          <a:p>
            <a:pPr marL="0" indent="0">
              <a:buNone/>
            </a:pPr>
            <a:r>
              <a:rPr lang="en-US" sz="4300" dirty="0">
                <a:solidFill>
                  <a:schemeClr val="accent4"/>
                </a:solidFill>
              </a:rPr>
              <a:t>Horizontal Integration </a:t>
            </a:r>
          </a:p>
          <a:p>
            <a:pPr marL="0" indent="0">
              <a:buNone/>
            </a:pPr>
            <a:endParaRPr lang="en-US" dirty="0"/>
          </a:p>
        </p:txBody>
      </p:sp>
      <p:sp>
        <p:nvSpPr>
          <p:cNvPr id="8" name="Slide Number Placeholder 7"/>
          <p:cNvSpPr>
            <a:spLocks noGrp="1"/>
          </p:cNvSpPr>
          <p:nvPr>
            <p:ph type="sldNum" sz="quarter" idx="12"/>
          </p:nvPr>
        </p:nvSpPr>
        <p:spPr/>
        <p:txBody>
          <a:bodyPr/>
          <a:lstStyle/>
          <a:p>
            <a:pPr>
              <a:defRPr/>
            </a:pPr>
            <a:fld id="{BDA394D7-9785-4BE5-AFD5-4F918A689025}"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274638"/>
            <a:ext cx="8763000" cy="868362"/>
          </a:xfrm>
        </p:spPr>
        <p:txBody>
          <a:bodyPr>
            <a:normAutofit fontScale="90000"/>
          </a:bodyPr>
          <a:lstStyle/>
          <a:p>
            <a:pPr algn="ctr">
              <a:defRPr/>
            </a:pPr>
            <a:br>
              <a:rPr lang="en-US" sz="3200" b="1" dirty="0">
                <a:solidFill>
                  <a:schemeClr val="accent4">
                    <a:lumMod val="75000"/>
                  </a:schemeClr>
                </a:solidFill>
              </a:rPr>
            </a:br>
            <a:r>
              <a:rPr lang="en-US" dirty="0">
                <a:solidFill>
                  <a:schemeClr val="accent4">
                    <a:lumMod val="75000"/>
                  </a:schemeClr>
                </a:solidFill>
              </a:rPr>
              <a:t>Anatomy of Liver</a:t>
            </a:r>
          </a:p>
        </p:txBody>
      </p:sp>
      <p:sp>
        <p:nvSpPr>
          <p:cNvPr id="4" name="AutoShape 2"/>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2" name="Footer Placeholder 1"/>
          <p:cNvSpPr>
            <a:spLocks noGrp="1"/>
          </p:cNvSpPr>
          <p:nvPr>
            <p:ph type="ftr" sz="quarter" idx="11"/>
          </p:nvPr>
        </p:nvSpPr>
        <p:spPr>
          <a:xfrm>
            <a:off x="6019800" y="6492875"/>
            <a:ext cx="2895600" cy="365125"/>
          </a:xfrm>
        </p:spPr>
        <p:txBody>
          <a:bodyPr/>
          <a:lstStyle/>
          <a:p>
            <a:pPr>
              <a:defRPr/>
            </a:pPr>
            <a:r>
              <a:rPr lang="en-US" sz="1800" dirty="0">
                <a:solidFill>
                  <a:schemeClr val="accent4"/>
                </a:solidFill>
              </a:rPr>
              <a:t>Horizontal Integration</a:t>
            </a:r>
          </a:p>
        </p:txBody>
      </p:sp>
      <p:sp>
        <p:nvSpPr>
          <p:cNvPr id="6" name="Slide Number Placeholder 5"/>
          <p:cNvSpPr>
            <a:spLocks noGrp="1"/>
          </p:cNvSpPr>
          <p:nvPr>
            <p:ph type="sldNum" sz="quarter" idx="12"/>
          </p:nvPr>
        </p:nvSpPr>
        <p:spPr>
          <a:xfrm>
            <a:off x="6858000" y="6356350"/>
            <a:ext cx="2133600" cy="501650"/>
          </a:xfrm>
        </p:spPr>
        <p:txBody>
          <a:bodyPr/>
          <a:lstStyle/>
          <a:p>
            <a:pPr>
              <a:defRPr/>
            </a:pPr>
            <a:fld id="{BDA394D7-9785-4BE5-AFD5-4F918A689025}" type="slidenum">
              <a:rPr lang="en-US" smtClean="0"/>
              <a:pPr>
                <a:defRPr/>
              </a:pPr>
              <a:t>8</a:t>
            </a:fld>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258089"/>
            <a:ext cx="6096000" cy="528717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0.70"/>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274638"/>
            <a:ext cx="8763000" cy="868362"/>
          </a:xfrm>
        </p:spPr>
        <p:txBody>
          <a:bodyPr>
            <a:normAutofit fontScale="90000"/>
          </a:bodyPr>
          <a:lstStyle/>
          <a:p>
            <a:pPr algn="ctr">
              <a:defRPr/>
            </a:pPr>
            <a:br>
              <a:rPr lang="en-US" sz="3200" b="1" dirty="0">
                <a:solidFill>
                  <a:schemeClr val="accent4">
                    <a:lumMod val="75000"/>
                  </a:schemeClr>
                </a:solidFill>
              </a:rPr>
            </a:br>
            <a:r>
              <a:rPr lang="en-US" dirty="0">
                <a:solidFill>
                  <a:schemeClr val="accent4">
                    <a:lumMod val="75000"/>
                  </a:schemeClr>
                </a:solidFill>
              </a:rPr>
              <a:t>Carbohydrate Metabolism </a:t>
            </a:r>
          </a:p>
        </p:txBody>
      </p:sp>
      <p:sp>
        <p:nvSpPr>
          <p:cNvPr id="4" name="AutoShape 2"/>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2" name="Footer Placeholder 1"/>
          <p:cNvSpPr>
            <a:spLocks noGrp="1"/>
          </p:cNvSpPr>
          <p:nvPr>
            <p:ph type="ftr" sz="quarter" idx="11"/>
          </p:nvPr>
        </p:nvSpPr>
        <p:spPr>
          <a:xfrm>
            <a:off x="6019800" y="6492875"/>
            <a:ext cx="2895600" cy="365125"/>
          </a:xfrm>
        </p:spPr>
        <p:txBody>
          <a:bodyPr/>
          <a:lstStyle/>
          <a:p>
            <a:pPr>
              <a:defRPr/>
            </a:pPr>
            <a:r>
              <a:rPr lang="en-US" sz="1800" dirty="0">
                <a:solidFill>
                  <a:schemeClr val="accent4"/>
                </a:solidFill>
              </a:rPr>
              <a:t>Horizontal Integration</a:t>
            </a:r>
          </a:p>
        </p:txBody>
      </p:sp>
      <p:sp>
        <p:nvSpPr>
          <p:cNvPr id="6" name="Slide Number Placeholder 5"/>
          <p:cNvSpPr>
            <a:spLocks noGrp="1"/>
          </p:cNvSpPr>
          <p:nvPr>
            <p:ph type="sldNum" sz="quarter" idx="12"/>
          </p:nvPr>
        </p:nvSpPr>
        <p:spPr>
          <a:xfrm>
            <a:off x="6858000" y="6356350"/>
            <a:ext cx="2133600" cy="501650"/>
          </a:xfrm>
        </p:spPr>
        <p:txBody>
          <a:bodyPr/>
          <a:lstStyle/>
          <a:p>
            <a:pPr>
              <a:defRPr/>
            </a:pPr>
            <a:fld id="{BDA394D7-9785-4BE5-AFD5-4F918A689025}" type="slidenum">
              <a:rPr lang="en-US" smtClean="0"/>
              <a:pPr>
                <a:defRPr/>
              </a:pPr>
              <a:t>9</a:t>
            </a:fld>
            <a:endParaRPr lang="en-US" dirty="0"/>
          </a:p>
        </p:txBody>
      </p:sp>
      <p:sp>
        <p:nvSpPr>
          <p:cNvPr id="5" name="Content Placeholder 4"/>
          <p:cNvSpPr>
            <a:spLocks noGrp="1"/>
          </p:cNvSpPr>
          <p:nvPr>
            <p:ph idx="1"/>
          </p:nvPr>
        </p:nvSpPr>
        <p:spPr>
          <a:xfrm>
            <a:off x="419100" y="1418431"/>
            <a:ext cx="8229600" cy="4525963"/>
          </a:xfrm>
        </p:spPr>
        <p:txBody>
          <a:bodyPr>
            <a:normAutofit/>
          </a:bodyPr>
          <a:lstStyle/>
          <a:p>
            <a:r>
              <a:rPr lang="en-US" sz="2400" b="0" i="0" dirty="0">
                <a:effectLst/>
              </a:rPr>
              <a:t>Carbohydrate metabolism involves a series of biochemical reactions within cells to process carbohydrates for energy production and storage (Glycogen).</a:t>
            </a:r>
          </a:p>
          <a:p>
            <a:r>
              <a:rPr lang="en-US" sz="2400" dirty="0"/>
              <a:t>Through processes like glycolysis, the Krebs cycle, and oxidative phosphorylation, carbohydrates are broken down into smaller molecules such as ATP, which is used to power cellular functions.</a:t>
            </a:r>
          </a:p>
          <a:p>
            <a:r>
              <a:rPr lang="en-US" sz="2400" i="0" dirty="0">
                <a:effectLst/>
              </a:rPr>
              <a:t>Carbohydrate metabolism helps to regulate blood glucose levels, ensuring they remain within a narrow range.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0.70"/>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1500</Words>
  <Application>Microsoft Office PowerPoint</Application>
  <PresentationFormat>On-screen Show (4:3)</PresentationFormat>
  <Paragraphs>286</Paragraphs>
  <Slides>47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Arial Black</vt:lpstr>
      <vt:lpstr>Baskerville Old Face</vt:lpstr>
      <vt:lpstr>Calibri</vt:lpstr>
      <vt:lpstr>Cambria</vt:lpstr>
      <vt:lpstr>Helvetica Neue</vt:lpstr>
      <vt:lpstr>Times New Roman</vt:lpstr>
      <vt:lpstr>Office Theme</vt:lpstr>
      <vt:lpstr>PowerPoint Presentation</vt:lpstr>
      <vt:lpstr>Motto                   Vision; The Dream/Tomorrow</vt:lpstr>
      <vt:lpstr>2nd Year MBBS       Introduction to Carbohydrate Metabolism and Glycolysis Large Group Interactive Session (LGIS)</vt:lpstr>
      <vt:lpstr>Sequence of LGIS</vt:lpstr>
      <vt:lpstr>PowerPoint Presentation</vt:lpstr>
      <vt:lpstr> Professor Umar Model of  Integrated Lecture </vt:lpstr>
      <vt:lpstr>PowerPoint Presentation</vt:lpstr>
      <vt:lpstr> Anatomy of Liver</vt:lpstr>
      <vt:lpstr> Carbohydrate Metabolism </vt:lpstr>
      <vt:lpstr>PowerPoint Presentation</vt:lpstr>
      <vt:lpstr>Metabolism</vt:lpstr>
      <vt:lpstr>Catabolism</vt:lpstr>
      <vt:lpstr>Anabolism</vt:lpstr>
      <vt:lpstr>Glucose Transporters into Cells</vt:lpstr>
      <vt:lpstr>Glucose Transport into Cells</vt:lpstr>
      <vt:lpstr>Glucose Transport into Cells</vt:lpstr>
      <vt:lpstr>Glucose Transport into Cells</vt:lpstr>
      <vt:lpstr>Glycolysis</vt:lpstr>
      <vt:lpstr>Types of Glycolysis</vt:lpstr>
      <vt:lpstr>Hexokinase</vt:lpstr>
      <vt:lpstr>Glucokinase</vt:lpstr>
      <vt:lpstr>Kinetics of Glucokinase</vt:lpstr>
      <vt:lpstr>Reactions of Glycolysis</vt:lpstr>
      <vt:lpstr>Reactions of Glycolysis</vt:lpstr>
      <vt:lpstr>Insulin Effect on fructose 2,6-bisphosphate</vt:lpstr>
      <vt:lpstr>PowerPoint Presentation</vt:lpstr>
      <vt:lpstr>Pyruvate Reduction to Lactate</vt:lpstr>
      <vt:lpstr>Summary of Glycolysis</vt:lpstr>
      <vt:lpstr>Energy Yield from Anaerobic  Glycolysis</vt:lpstr>
      <vt:lpstr>Energy Yield from Aerobic Glycolysis</vt:lpstr>
      <vt:lpstr>PowerPoint Presentation</vt:lpstr>
      <vt:lpstr>Pyruvate kinase deficiency</vt:lpstr>
      <vt:lpstr>PowerPoint Presentation</vt:lpstr>
      <vt:lpstr>Family Medicine</vt:lpstr>
      <vt:lpstr>Artificial Intelligence</vt:lpstr>
      <vt:lpstr>      How To Access Digital Library</vt:lpstr>
      <vt:lpstr>Suggested Research Article</vt:lpstr>
      <vt:lpstr>Bioethics</vt:lpstr>
      <vt:lpstr>PowerPoint Presentation</vt:lpstr>
      <vt:lpstr>MCQS</vt:lpstr>
      <vt:lpstr>MCQS</vt:lpstr>
      <vt:lpstr>MCQS</vt:lpstr>
      <vt:lpstr>MCQS</vt:lpstr>
      <vt:lpstr>MCQS</vt:lpstr>
      <vt:lpstr>MCQS KEY</vt:lpstr>
      <vt:lpstr>Learning Resources</vt:lpstr>
      <vt:lpstr>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Biochemisrty</cp:lastModifiedBy>
  <cp:revision>390</cp:revision>
  <dcterms:created xsi:type="dcterms:W3CDTF">2019-11-22T16:50:00Z</dcterms:created>
  <dcterms:modified xsi:type="dcterms:W3CDTF">2025-01-21T06:53:35Z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5A18F455EBD845249A639A4A3853F8C6_12</vt:lpwstr>
  </property>
  <property fmtid="{D5CDD505-2E9C-101B-9397-08002B2CF9AE}" pid="3" name="KSOProductBuildVer">
    <vt:lpwstr>1033-12.2.0.19805</vt:lpwstr>
  </property>
</Properties>
</file>