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0" r:id="rId1"/>
  </p:sldMasterIdLst>
  <p:notesMasterIdLst>
    <p:notesMasterId r:id="rId39"/>
  </p:notesMasterIdLst>
  <p:handoutMasterIdLst>
    <p:handoutMasterId r:id="rId40"/>
  </p:handoutMasterIdLst>
  <p:sldIdLst>
    <p:sldId id="340" r:id="rId2"/>
    <p:sldId id="405" r:id="rId3"/>
    <p:sldId id="341" r:id="rId4"/>
    <p:sldId id="511" r:id="rId5"/>
    <p:sldId id="631" r:id="rId6"/>
    <p:sldId id="512" r:id="rId7"/>
    <p:sldId id="575" r:id="rId8"/>
    <p:sldId id="497" r:id="rId9"/>
    <p:sldId id="591" r:id="rId10"/>
    <p:sldId id="576" r:id="rId11"/>
    <p:sldId id="597" r:id="rId12"/>
    <p:sldId id="598" r:id="rId13"/>
    <p:sldId id="599" r:id="rId14"/>
    <p:sldId id="600" r:id="rId15"/>
    <p:sldId id="611" r:id="rId16"/>
    <p:sldId id="601" r:id="rId17"/>
    <p:sldId id="602" r:id="rId18"/>
    <p:sldId id="603" r:id="rId19"/>
    <p:sldId id="604" r:id="rId20"/>
    <p:sldId id="605" r:id="rId21"/>
    <p:sldId id="606" r:id="rId22"/>
    <p:sldId id="593" r:id="rId23"/>
    <p:sldId id="587" r:id="rId24"/>
    <p:sldId id="588" r:id="rId25"/>
    <p:sldId id="580" r:id="rId26"/>
    <p:sldId id="582" r:id="rId27"/>
    <p:sldId id="585" r:id="rId28"/>
    <p:sldId id="630" r:id="rId29"/>
    <p:sldId id="584" r:id="rId30"/>
    <p:sldId id="590" r:id="rId31"/>
    <p:sldId id="607" r:id="rId32"/>
    <p:sldId id="608" r:id="rId33"/>
    <p:sldId id="609" r:id="rId34"/>
    <p:sldId id="610" r:id="rId35"/>
    <p:sldId id="594" r:id="rId36"/>
    <p:sldId id="562" r:id="rId37"/>
    <p:sldId id="41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5179" autoAdjust="0"/>
  </p:normalViewPr>
  <p:slideViewPr>
    <p:cSldViewPr>
      <p:cViewPr varScale="1">
        <p:scale>
          <a:sx n="90" d="100"/>
          <a:sy n="90" d="100"/>
        </p:scale>
        <p:origin x="142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essa Naeem" userId="1bce7fe639484c7a" providerId="LiveId" clId="{FD03A632-B6BC-4ADF-90E8-3D2BA3674367}"/>
    <pc:docChg chg="custSel addSld modSld">
      <pc:chgData name="Romessa Naeem" userId="1bce7fe639484c7a" providerId="LiveId" clId="{FD03A632-B6BC-4ADF-90E8-3D2BA3674367}" dt="2025-01-06T13:19:39.486" v="207" actId="255"/>
      <pc:docMkLst>
        <pc:docMk/>
      </pc:docMkLst>
      <pc:sldChg chg="modSp mod">
        <pc:chgData name="Romessa Naeem" userId="1bce7fe639484c7a" providerId="LiveId" clId="{FD03A632-B6BC-4ADF-90E8-3D2BA3674367}" dt="2025-01-06T12:09:59.130" v="36" actId="20577"/>
        <pc:sldMkLst>
          <pc:docMk/>
          <pc:sldMk cId="0" sldId="341"/>
        </pc:sldMkLst>
        <pc:spChg chg="mod">
          <ac:chgData name="Romessa Naeem" userId="1bce7fe639484c7a" providerId="LiveId" clId="{FD03A632-B6BC-4ADF-90E8-3D2BA3674367}" dt="2025-01-06T12:09:59.130" v="36" actId="20577"/>
          <ac:spMkLst>
            <pc:docMk/>
            <pc:sldMk cId="0" sldId="341"/>
            <ac:spMk id="7" creationId="{00000000-0000-0000-0000-000000000000}"/>
          </ac:spMkLst>
        </pc:spChg>
        <pc:spChg chg="mod">
          <ac:chgData name="Romessa Naeem" userId="1bce7fe639484c7a" providerId="LiveId" clId="{FD03A632-B6BC-4ADF-90E8-3D2BA3674367}" dt="2025-01-06T12:09:48.870" v="35" actId="20577"/>
          <ac:spMkLst>
            <pc:docMk/>
            <pc:sldMk cId="0" sldId="341"/>
            <ac:spMk id="15363" creationId="{00000000-0000-0000-0000-000000000000}"/>
          </ac:spMkLst>
        </pc:spChg>
      </pc:sldChg>
      <pc:sldChg chg="modSp mod">
        <pc:chgData name="Romessa Naeem" userId="1bce7fe639484c7a" providerId="LiveId" clId="{FD03A632-B6BC-4ADF-90E8-3D2BA3674367}" dt="2025-01-06T13:11:50.569" v="40" actId="20577"/>
        <pc:sldMkLst>
          <pc:docMk/>
          <pc:sldMk cId="1326062533" sldId="511"/>
        </pc:sldMkLst>
        <pc:spChg chg="mod">
          <ac:chgData name="Romessa Naeem" userId="1bce7fe639484c7a" providerId="LiveId" clId="{FD03A632-B6BC-4ADF-90E8-3D2BA3674367}" dt="2025-01-06T13:11:50.569" v="40" actId="20577"/>
          <ac:spMkLst>
            <pc:docMk/>
            <pc:sldMk cId="1326062533" sldId="511"/>
            <ac:spMk id="3" creationId="{00000000-0000-0000-0000-000000000000}"/>
          </ac:spMkLst>
        </pc:spChg>
      </pc:sldChg>
      <pc:sldChg chg="delSp modSp new mod">
        <pc:chgData name="Romessa Naeem" userId="1bce7fe639484c7a" providerId="LiveId" clId="{FD03A632-B6BC-4ADF-90E8-3D2BA3674367}" dt="2025-01-06T13:19:39.486" v="207" actId="255"/>
        <pc:sldMkLst>
          <pc:docMk/>
          <pc:sldMk cId="2878266763" sldId="631"/>
        </pc:sldMkLst>
        <pc:spChg chg="mod">
          <ac:chgData name="Romessa Naeem" userId="1bce7fe639484c7a" providerId="LiveId" clId="{FD03A632-B6BC-4ADF-90E8-3D2BA3674367}" dt="2025-01-06T13:14:38.271" v="59" actId="207"/>
          <ac:spMkLst>
            <pc:docMk/>
            <pc:sldMk cId="2878266763" sldId="631"/>
            <ac:spMk id="2" creationId="{6C070E54-0E88-7201-E4A4-9E518789F7E2}"/>
          </ac:spMkLst>
        </pc:spChg>
        <pc:spChg chg="mod">
          <ac:chgData name="Romessa Naeem" userId="1bce7fe639484c7a" providerId="LiveId" clId="{FD03A632-B6BC-4ADF-90E8-3D2BA3674367}" dt="2025-01-06T13:19:39.486" v="207" actId="255"/>
          <ac:spMkLst>
            <pc:docMk/>
            <pc:sldMk cId="2878266763" sldId="631"/>
            <ac:spMk id="3" creationId="{DBD866E9-9099-6C96-7465-7A9D0211DEAE}"/>
          </ac:spMkLst>
        </pc:spChg>
        <pc:spChg chg="del">
          <ac:chgData name="Romessa Naeem" userId="1bce7fe639484c7a" providerId="LiveId" clId="{FD03A632-B6BC-4ADF-90E8-3D2BA3674367}" dt="2025-01-06T13:14:41.822" v="60" actId="478"/>
          <ac:spMkLst>
            <pc:docMk/>
            <pc:sldMk cId="2878266763" sldId="631"/>
            <ac:spMk id="4" creationId="{C6ED20A6-03B2-665C-C2E1-718FCB0044C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custT="1"/>
      <dgm:spPr/>
      <dgm:t>
        <a:bodyPr/>
        <a:lstStyle/>
        <a:p>
          <a:r>
            <a:rPr lang="en-US" sz="1400" dirty="0"/>
            <a:t>60%</a:t>
          </a:r>
        </a:p>
        <a:p>
          <a:r>
            <a:rPr lang="en-US" sz="1400"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dirty="0">
              <a:solidFill>
                <a:schemeClr val="bg1"/>
              </a:solidFill>
            </a:rPr>
            <a:t>20%</a:t>
          </a:r>
        </a:p>
        <a:p>
          <a:r>
            <a:rPr lang="en-US" sz="1100" b="1" dirty="0">
              <a:solidFill>
                <a:schemeClr val="bg1"/>
              </a:solidFill>
            </a:rPr>
            <a:t>Horizontal</a:t>
          </a:r>
        </a:p>
        <a:p>
          <a:r>
            <a:rPr lang="en-US" sz="1100" b="1" dirty="0">
              <a:solidFill>
                <a:schemeClr val="bg1"/>
              </a:solidFill>
            </a:rPr>
            <a:t>Integration</a:t>
          </a:r>
        </a:p>
        <a:p>
          <a:r>
            <a:rPr lang="en-US" sz="1100" b="1" dirty="0">
              <a:solidFill>
                <a:schemeClr val="bg1"/>
              </a:solidFill>
            </a:rPr>
            <a:t>Physiology</a:t>
          </a:r>
        </a:p>
        <a:p>
          <a:r>
            <a:rPr lang="en-US" sz="1100" b="1" dirty="0">
              <a:solidFill>
                <a:schemeClr val="bg1"/>
              </a:solidFill>
            </a:rPr>
            <a:t> Anatomy</a:t>
          </a:r>
        </a:p>
        <a:p>
          <a:endParaRPr lang="en-US" sz="1050" b="1" dirty="0">
            <a:solidFill>
              <a:schemeClr val="bg1"/>
            </a:solidFill>
          </a:endParaRP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dirty="0"/>
        </a:p>
      </dgm:t>
    </dgm:pt>
    <dgm:pt modelId="{B6E0A33C-945C-4182-8BDD-143F429DB44A}">
      <dgm:prSet phldrT="[Text]" custT="1"/>
      <dgm:spPr/>
      <dgm:t>
        <a:bodyPr/>
        <a:lstStyle/>
        <a:p>
          <a:r>
            <a:rPr lang="en-US" sz="1200" b="1" dirty="0">
              <a:solidFill>
                <a:schemeClr val="bg1"/>
              </a:solidFill>
            </a:rPr>
            <a:t>8%</a:t>
          </a:r>
        </a:p>
        <a:p>
          <a:r>
            <a:rPr lang="en-US" sz="1200" b="1" dirty="0">
              <a:solidFill>
                <a:schemeClr val="bg1"/>
              </a:solidFill>
            </a:rPr>
            <a:t>Vertical Integration</a:t>
          </a:r>
        </a:p>
        <a:p>
          <a:r>
            <a:rPr lang="en-US" sz="1200" b="1" dirty="0">
              <a:solidFill>
                <a:schemeClr val="bg1"/>
              </a:solidFill>
            </a:rPr>
            <a:t>Pathology</a:t>
          </a:r>
        </a:p>
        <a:p>
          <a:r>
            <a:rPr lang="en-US" sz="1200" b="1" dirty="0">
              <a:solidFill>
                <a:schemeClr val="bg1"/>
              </a:solidFill>
            </a:rPr>
            <a:t>Pharmacolog</a:t>
          </a:r>
          <a:r>
            <a:rPr lang="en-US" sz="1000" b="1" dirty="0">
              <a:solidFill>
                <a:schemeClr val="bg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a:solidFill>
                <a:schemeClr val="bg1"/>
              </a:solidFill>
            </a:rPr>
            <a:t>7%</a:t>
          </a:r>
        </a:p>
        <a:p>
          <a:r>
            <a:rPr lang="en-US" b="1" dirty="0">
              <a:solidFill>
                <a:schemeClr val="bg1"/>
              </a:solidFill>
            </a:rPr>
            <a:t>Vertical Integration</a:t>
          </a:r>
        </a:p>
        <a:p>
          <a:r>
            <a:rPr lang="en-US" b="1" dirty="0">
              <a:solidFill>
                <a:schemeClr val="bg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endParaRPr lang="en-US" sz="1050" b="1" dirty="0">
            <a:solidFill>
              <a:schemeClr val="tx1"/>
            </a:solidFill>
          </a:endParaRPr>
        </a:p>
        <a:p>
          <a:r>
            <a:rPr lang="en-US" sz="1050" b="1" dirty="0">
              <a:solidFill>
                <a:schemeClr val="bg1"/>
              </a:solidFill>
            </a:rPr>
            <a:t>5%</a:t>
          </a:r>
        </a:p>
        <a:p>
          <a:r>
            <a:rPr lang="en-US" sz="1050" b="1" dirty="0">
              <a:solidFill>
                <a:schemeClr val="bg1"/>
              </a:solidFill>
            </a:rPr>
            <a:t>Vertical Integration</a:t>
          </a:r>
        </a:p>
        <a:p>
          <a:r>
            <a:rPr lang="en-US" sz="1050" b="1" dirty="0">
              <a:solidFill>
                <a:schemeClr val="bg1"/>
              </a:solidFill>
            </a:rPr>
            <a:t>Research, Professionalism</a:t>
          </a:r>
        </a:p>
        <a:p>
          <a:r>
            <a:rPr lang="en-US" sz="1050" b="1" dirty="0">
              <a:solidFill>
                <a:schemeClr val="bg1"/>
              </a:solidFill>
            </a:rPr>
            <a:t>Ethics </a:t>
          </a:r>
        </a:p>
        <a:p>
          <a:r>
            <a:rPr lang="en-US" sz="1050" b="1" dirty="0">
              <a:solidFill>
                <a:schemeClr val="bg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pt>
    <dgm:pt modelId="{5138205C-F2A8-496C-8DCF-600DE54D6393}" type="pres">
      <dgm:prSet presAssocID="{47648B2A-33ED-4028-B2F3-B4F524D3762B}" presName="node" presStyleLbl="node1" presStyleIdx="0" presStyleCnt="5" custScaleY="135552">
        <dgm:presLayoutVars>
          <dgm:bulletEnabled val="1"/>
        </dgm:presLayoutVars>
      </dgm:prSet>
      <dgm:spPr/>
    </dgm:pt>
    <dgm:pt modelId="{D808AEBB-F837-44E3-A146-4769901CB08D}" type="pres">
      <dgm:prSet presAssocID="{76EC814A-35FA-41ED-B10A-236B26825BA7}" presName="sibTrans" presStyleLbl="sibTrans2D1" presStyleIdx="0" presStyleCnt="4" custScaleX="165807" custScaleY="100001" custLinFactNeighborX="14147" custLinFactNeighborY="-7073"/>
      <dgm:spPr/>
    </dgm:pt>
    <dgm:pt modelId="{13B78F93-9E80-4755-A323-9689D8DECC57}" type="pres">
      <dgm:prSet presAssocID="{76EC814A-35FA-41ED-B10A-236B26825BA7}" presName="connectorText" presStyleLbl="sibTrans2D1" presStyleIdx="0" presStyleCnt="4"/>
      <dgm:spPr/>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pt>
    <dgm:pt modelId="{05F2F4A8-DCB8-4DEF-AC3F-2211663DBAB6}" type="pres">
      <dgm:prSet presAssocID="{D1B6DC8B-AABB-428C-BA6F-DF069B929066}" presName="sibTrans" presStyleLbl="sibTrans2D1" presStyleIdx="1" presStyleCnt="4" custAng="320823" custScaleX="157879" custScaleY="108637"/>
      <dgm:spPr/>
    </dgm:pt>
    <dgm:pt modelId="{E2C657F6-1940-4324-875D-FF2FE954D413}" type="pres">
      <dgm:prSet presAssocID="{D1B6DC8B-AABB-428C-BA6F-DF069B929066}" presName="connectorText" presStyleLbl="sibTrans2D1" presStyleIdx="1" presStyleCnt="4"/>
      <dgm:spPr/>
    </dgm:pt>
    <dgm:pt modelId="{A0F5D903-B3E5-42A8-AF88-F76845A333BE}" type="pres">
      <dgm:prSet presAssocID="{B6E0A33C-945C-4182-8BDD-143F429DB44A}" presName="node" presStyleLbl="node1" presStyleIdx="2" presStyleCnt="5" custScaleY="162588">
        <dgm:presLayoutVars>
          <dgm:bulletEnabled val="1"/>
        </dgm:presLayoutVars>
      </dgm:prSet>
      <dgm:spPr/>
    </dgm:pt>
    <dgm:pt modelId="{6C154956-750C-4CBF-BB94-422A3BEF206B}" type="pres">
      <dgm:prSet presAssocID="{9B5ED3AA-8E83-460F-B86F-44104E144176}" presName="sibTrans" presStyleLbl="sibTrans2D1" presStyleIdx="2" presStyleCnt="4" custScaleX="149447" custScaleY="92748" custLinFactNeighborX="-2660" custLinFactNeighborY="5166"/>
      <dgm:spPr/>
    </dgm:pt>
    <dgm:pt modelId="{687127F3-6656-4F8F-8088-466EFD2A454B}" type="pres">
      <dgm:prSet presAssocID="{9B5ED3AA-8E83-460F-B86F-44104E144176}" presName="connectorText" presStyleLbl="sibTrans2D1" presStyleIdx="2" presStyleCnt="4"/>
      <dgm:spPr/>
    </dgm:pt>
    <dgm:pt modelId="{78B8B8C7-C92F-49B8-8D20-06D427A8A2FA}" type="pres">
      <dgm:prSet presAssocID="{4AEA9772-498B-4A7D-8FBC-65C72E5384FE}" presName="node" presStyleLbl="node1" presStyleIdx="3" presStyleCnt="5" custScaleY="170346" custLinFactNeighborX="-18407" custLinFactNeighborY="4224">
        <dgm:presLayoutVars>
          <dgm:bulletEnabled val="1"/>
        </dgm:presLayoutVars>
      </dgm:prSet>
      <dgm:spPr/>
    </dgm:pt>
    <dgm:pt modelId="{11F11881-67C4-464B-B2A0-7F15A4CA74F3}" type="pres">
      <dgm:prSet presAssocID="{0C62EB7E-D4E0-49F5-BBB6-50EB39F6A944}" presName="sibTrans" presStyleLbl="sibTrans2D1" presStyleIdx="3" presStyleCnt="4" custAng="21514828" custScaleX="191906" custScaleY="117993" custLinFactNeighborX="2898" custLinFactNeighborY="7502"/>
      <dgm:spPr/>
    </dgm:pt>
    <dgm:pt modelId="{25C0E271-EE96-401B-BC0B-7E56E305D9C1}" type="pres">
      <dgm:prSet presAssocID="{0C62EB7E-D4E0-49F5-BBB6-50EB39F6A944}" presName="connectorText" presStyleLbl="sibTrans2D1" presStyleIdx="3" presStyleCnt="4"/>
      <dgm:spPr/>
    </dgm:pt>
    <dgm:pt modelId="{18343954-0F46-49EC-800A-08714300477C}" type="pres">
      <dgm:prSet presAssocID="{45F05D4F-6A7F-4BA7-940D-874B1B917549}" presName="node" presStyleLbl="node1" presStyleIdx="4" presStyleCnt="5" custScaleY="207382" custLinFactNeighborX="-15147" custLinFactNeighborY="5417">
        <dgm:presLayoutVars>
          <dgm:bulletEnabled val="1"/>
        </dgm:presLayoutVars>
      </dgm:prSet>
      <dgm:spPr/>
    </dgm:pt>
  </dgm:ptLst>
  <dgm:cxnLst>
    <dgm:cxn modelId="{3DCFBB28-5D60-491C-8050-F8A37137CF2F}" type="presOf" srcId="{47648B2A-33ED-4028-B2F3-B4F524D3762B}" destId="{5138205C-F2A8-496C-8DCF-600DE54D6393}" srcOrd="0" destOrd="0" presId="urn:microsoft.com/office/officeart/2005/8/layout/process5"/>
    <dgm:cxn modelId="{0832482B-3900-4773-8DB6-6B81F761C3BF}" type="presOf" srcId="{76EC814A-35FA-41ED-B10A-236B26825BA7}" destId="{13B78F93-9E80-4755-A323-9689D8DECC57}" srcOrd="1" destOrd="0" presId="urn:microsoft.com/office/officeart/2005/8/layout/process5"/>
    <dgm:cxn modelId="{FAD7EA2E-64AE-40B6-98DA-2C9FD9A4486A}" type="presOf" srcId="{C3327E98-1E10-4206-B57E-F81244DDD533}" destId="{67A1F69E-C926-4175-8EF0-EC9E8AFA4B46}" srcOrd="0" destOrd="0" presId="urn:microsoft.com/office/officeart/2005/8/layout/process5"/>
    <dgm:cxn modelId="{25674336-BADC-4F41-A4C7-7231E8050612}" type="presOf" srcId="{0C62EB7E-D4E0-49F5-BBB6-50EB39F6A944}" destId="{25C0E271-EE96-401B-BC0B-7E56E305D9C1}" srcOrd="1" destOrd="0" presId="urn:microsoft.com/office/officeart/2005/8/layout/process5"/>
    <dgm:cxn modelId="{A39A763F-A292-462E-81E2-576252A52EBF}" type="presOf" srcId="{D1B6DC8B-AABB-428C-BA6F-DF069B929066}" destId="{05F2F4A8-DCB8-4DEF-AC3F-2211663DBAB6}" srcOrd="0" destOrd="0" presId="urn:microsoft.com/office/officeart/2005/8/layout/process5"/>
    <dgm:cxn modelId="{9B7DE25F-5EC7-4B94-BBE7-06F0FB532B85}" type="presOf" srcId="{4AEA9772-498B-4A7D-8FBC-65C72E5384FE}" destId="{78B8B8C7-C92F-49B8-8D20-06D427A8A2FA}" srcOrd="0" destOrd="0" presId="urn:microsoft.com/office/officeart/2005/8/layout/process5"/>
    <dgm:cxn modelId="{649B0E4B-1F10-4ED6-8CC0-6FACECA8FC17}" type="presOf" srcId="{121F74F1-FDD4-4EA8-A5BE-6B67F4871C5A}" destId="{6D0BBEBF-42DC-4E79-A91E-A668B3BA1989}" srcOrd="0" destOrd="0" presId="urn:microsoft.com/office/officeart/2005/8/layout/process5"/>
    <dgm:cxn modelId="{37A5556D-8225-4533-9185-67070B224864}" type="presOf" srcId="{76EC814A-35FA-41ED-B10A-236B26825BA7}" destId="{D808AEBB-F837-44E3-A146-4769901CB08D}" srcOrd="0" destOrd="0" presId="urn:microsoft.com/office/officeart/2005/8/layout/process5"/>
    <dgm:cxn modelId="{0456BD4D-3588-4238-9290-317F5BFF1837}" type="presOf" srcId="{9B5ED3AA-8E83-460F-B86F-44104E144176}" destId="{687127F3-6656-4F8F-8088-466EFD2A454B}" srcOrd="1" destOrd="0" presId="urn:microsoft.com/office/officeart/2005/8/layout/process5"/>
    <dgm:cxn modelId="{4130F47D-D06E-4401-873C-1EAE7AFD4E88}" type="presOf" srcId="{B6E0A33C-945C-4182-8BDD-143F429DB44A}" destId="{A0F5D903-B3E5-42A8-AF88-F76845A333BE}" srcOrd="0" destOrd="0" presId="urn:microsoft.com/office/officeart/2005/8/layout/process5"/>
    <dgm:cxn modelId="{35E4118D-E2E9-424B-9F1A-0CEDB995C26C}" type="presOf" srcId="{D1B6DC8B-AABB-428C-BA6F-DF069B929066}" destId="{E2C657F6-1940-4324-875D-FF2FE954D413}" srcOrd="1" destOrd="0" presId="urn:microsoft.com/office/officeart/2005/8/layout/process5"/>
    <dgm:cxn modelId="{0BBE428E-5CE4-4C2C-B36B-6AAE37CC0186}" type="presOf" srcId="{45F05D4F-6A7F-4BA7-940D-874B1B917549}" destId="{18343954-0F46-49EC-800A-08714300477C}"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1E986EA1-AB28-48B4-92DC-4310DAD4EDD1}" type="presOf" srcId="{9B5ED3AA-8E83-460F-B86F-44104E144176}" destId="{6C154956-750C-4CBF-BB94-422A3BEF206B}" srcOrd="0" destOrd="0" presId="urn:microsoft.com/office/officeart/2005/8/layout/process5"/>
    <dgm:cxn modelId="{A95F06A7-F804-4132-957F-5832CF2EE004}" srcId="{C3327E98-1E10-4206-B57E-F81244DDD533}" destId="{47648B2A-33ED-4028-B2F3-B4F524D3762B}" srcOrd="0" destOrd="0" parTransId="{D64B3BA1-266D-481E-B80B-3DF7FD909DF0}" sibTransId="{76EC814A-35FA-41ED-B10A-236B26825BA7}"/>
    <dgm:cxn modelId="{5FCD7FB6-D736-4581-AD08-E8F35A843627}" srcId="{C3327E98-1E10-4206-B57E-F81244DDD533}" destId="{4AEA9772-498B-4A7D-8FBC-65C72E5384FE}" srcOrd="3" destOrd="0" parTransId="{06D8DAA3-4439-4E9F-A039-E909B9F94479}" sibTransId="{0C62EB7E-D4E0-49F5-BBB6-50EB39F6A944}"/>
    <dgm:cxn modelId="{DC8754B7-DCE5-4767-ACEF-E999F750C368}" srcId="{C3327E98-1E10-4206-B57E-F81244DDD533}" destId="{121F74F1-FDD4-4EA8-A5BE-6B67F4871C5A}" srcOrd="1" destOrd="0" parTransId="{10B33A64-CE0E-4D57-A46F-A3C1B642720B}" sibTransId="{D1B6DC8B-AABB-428C-BA6F-DF069B929066}"/>
    <dgm:cxn modelId="{396A80D6-17D5-4D69-9D59-445694BF0D8E}" srcId="{C3327E98-1E10-4206-B57E-F81244DDD533}" destId="{B6E0A33C-945C-4182-8BDD-143F429DB44A}" srcOrd="2" destOrd="0" parTransId="{B5331A6F-01D6-4644-B888-4B5645F13CE6}" sibTransId="{9B5ED3AA-8E83-460F-B86F-44104E144176}"/>
    <dgm:cxn modelId="{CB5697F8-B5BD-4A3F-B075-2F0ACCADAD07}" type="presOf" srcId="{0C62EB7E-D4E0-49F5-BBB6-50EB39F6A944}" destId="{11F11881-67C4-464B-B2A0-7F15A4CA74F3}" srcOrd="0" destOrd="0" presId="urn:microsoft.com/office/officeart/2005/8/layout/process5"/>
    <dgm:cxn modelId="{A42776AA-D8B5-4D94-BD96-57A956E3132F}" type="presParOf" srcId="{67A1F69E-C926-4175-8EF0-EC9E8AFA4B46}" destId="{5138205C-F2A8-496C-8DCF-600DE54D6393}" srcOrd="0" destOrd="0" presId="urn:microsoft.com/office/officeart/2005/8/layout/process5"/>
    <dgm:cxn modelId="{CA22EFD6-206A-4A81-A6BE-83F4D0C2D047}" type="presParOf" srcId="{67A1F69E-C926-4175-8EF0-EC9E8AFA4B46}" destId="{D808AEBB-F837-44E3-A146-4769901CB08D}" srcOrd="1" destOrd="0" presId="urn:microsoft.com/office/officeart/2005/8/layout/process5"/>
    <dgm:cxn modelId="{A052EB06-3C18-4EDD-BC6E-F9E4D019034B}" type="presParOf" srcId="{D808AEBB-F837-44E3-A146-4769901CB08D}" destId="{13B78F93-9E80-4755-A323-9689D8DECC57}" srcOrd="0" destOrd="0" presId="urn:microsoft.com/office/officeart/2005/8/layout/process5"/>
    <dgm:cxn modelId="{C1A77388-B7A0-42C2-9EB8-F1A1BCDFA581}" type="presParOf" srcId="{67A1F69E-C926-4175-8EF0-EC9E8AFA4B46}" destId="{6D0BBEBF-42DC-4E79-A91E-A668B3BA1989}" srcOrd="2" destOrd="0" presId="urn:microsoft.com/office/officeart/2005/8/layout/process5"/>
    <dgm:cxn modelId="{23670D3C-7CFC-4527-97E0-0C42802B944F}" type="presParOf" srcId="{67A1F69E-C926-4175-8EF0-EC9E8AFA4B46}" destId="{05F2F4A8-DCB8-4DEF-AC3F-2211663DBAB6}" srcOrd="3" destOrd="0" presId="urn:microsoft.com/office/officeart/2005/8/layout/process5"/>
    <dgm:cxn modelId="{2FE08696-2CEA-416C-B462-9AF824277D7D}" type="presParOf" srcId="{05F2F4A8-DCB8-4DEF-AC3F-2211663DBAB6}" destId="{E2C657F6-1940-4324-875D-FF2FE954D413}" srcOrd="0" destOrd="0" presId="urn:microsoft.com/office/officeart/2005/8/layout/process5"/>
    <dgm:cxn modelId="{304B0DCB-103B-4F00-AD78-345233640AC6}" type="presParOf" srcId="{67A1F69E-C926-4175-8EF0-EC9E8AFA4B46}" destId="{A0F5D903-B3E5-42A8-AF88-F76845A333BE}" srcOrd="4" destOrd="0" presId="urn:microsoft.com/office/officeart/2005/8/layout/process5"/>
    <dgm:cxn modelId="{13E8F3D9-E689-45D6-86F2-E1D0C36BB164}" type="presParOf" srcId="{67A1F69E-C926-4175-8EF0-EC9E8AFA4B46}" destId="{6C154956-750C-4CBF-BB94-422A3BEF206B}" srcOrd="5" destOrd="0" presId="urn:microsoft.com/office/officeart/2005/8/layout/process5"/>
    <dgm:cxn modelId="{20AE068D-9730-4596-8EC5-BFE13D87F8B4}" type="presParOf" srcId="{6C154956-750C-4CBF-BB94-422A3BEF206B}" destId="{687127F3-6656-4F8F-8088-466EFD2A454B}" srcOrd="0" destOrd="0" presId="urn:microsoft.com/office/officeart/2005/8/layout/process5"/>
    <dgm:cxn modelId="{A96067BA-CBF9-4EB1-92DF-072E6B0B5572}" type="presParOf" srcId="{67A1F69E-C926-4175-8EF0-EC9E8AFA4B46}" destId="{78B8B8C7-C92F-49B8-8D20-06D427A8A2FA}" srcOrd="6" destOrd="0" presId="urn:microsoft.com/office/officeart/2005/8/layout/process5"/>
    <dgm:cxn modelId="{3EBEBAF9-A557-4035-8DEF-F583AF24DF19}" type="presParOf" srcId="{67A1F69E-C926-4175-8EF0-EC9E8AFA4B46}" destId="{11F11881-67C4-464B-B2A0-7F15A4CA74F3}" srcOrd="7" destOrd="0" presId="urn:microsoft.com/office/officeart/2005/8/layout/process5"/>
    <dgm:cxn modelId="{9DA6E434-10EA-4D31-BECE-6BF9B622ADAD}" type="presParOf" srcId="{11F11881-67C4-464B-B2A0-7F15A4CA74F3}" destId="{25C0E271-EE96-401B-BC0B-7E56E305D9C1}" srcOrd="0" destOrd="0" presId="urn:microsoft.com/office/officeart/2005/8/layout/process5"/>
    <dgm:cxn modelId="{16937582-3F5E-4E9D-A0C2-AC8C9966AAB0}"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Servic</a:t>
          </a:r>
          <a:r>
            <a:rPr lang="en-US" sz="1000" kern="1200" dirty="0">
              <a:latin typeface="Arial Black" pitchFamily="34" charset="0"/>
            </a:rPr>
            <a:t>e</a:t>
          </a:r>
          <a:r>
            <a:rPr lang="en-US" sz="1000" kern="1200" dirty="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82220" y="105194"/>
          <a:ext cx="1131672" cy="9204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60%</a:t>
          </a:r>
        </a:p>
        <a:p>
          <a:pPr marL="0" lvl="0" indent="0" algn="ctr" defTabSz="622300">
            <a:lnSpc>
              <a:spcPct val="90000"/>
            </a:lnSpc>
            <a:spcBef>
              <a:spcPct val="0"/>
            </a:spcBef>
            <a:spcAft>
              <a:spcPct val="35000"/>
            </a:spcAft>
            <a:buNone/>
          </a:pPr>
          <a:r>
            <a:rPr lang="en-US" sz="1400" kern="1200" dirty="0"/>
            <a:t>Core Subject</a:t>
          </a:r>
        </a:p>
      </dsp:txBody>
      <dsp:txXfrm>
        <a:off x="109178" y="132152"/>
        <a:ext cx="1077756" cy="866486"/>
      </dsp:txXfrm>
    </dsp:sp>
    <dsp:sp modelId="{D808AEBB-F837-44E3-A146-4769901CB08D}">
      <dsp:nvSpPr>
        <dsp:cNvPr id="0" name=""/>
        <dsp:cNvSpPr/>
      </dsp:nvSpPr>
      <dsp:spPr>
        <a:xfrm>
          <a:off x="1268480" y="405216"/>
          <a:ext cx="397795" cy="28065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68480" y="461347"/>
        <a:ext cx="313598" cy="168395"/>
      </dsp:txXfrm>
    </dsp:sp>
    <dsp:sp modelId="{6D0BBEBF-42DC-4E79-A91E-A668B3BA1989}">
      <dsp:nvSpPr>
        <dsp:cNvPr id="0" name=""/>
        <dsp:cNvSpPr/>
      </dsp:nvSpPr>
      <dsp:spPr>
        <a:xfrm>
          <a:off x="1666561" y="248"/>
          <a:ext cx="1430456" cy="1130296"/>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20%</a:t>
          </a:r>
        </a:p>
        <a:p>
          <a:pPr marL="0" lvl="0" indent="0" algn="ctr" defTabSz="488950">
            <a:lnSpc>
              <a:spcPct val="90000"/>
            </a:lnSpc>
            <a:spcBef>
              <a:spcPct val="0"/>
            </a:spcBef>
            <a:spcAft>
              <a:spcPct val="35000"/>
            </a:spcAft>
            <a:buNone/>
          </a:pPr>
          <a:r>
            <a:rPr lang="en-US" sz="1100" b="1" kern="1200" dirty="0">
              <a:solidFill>
                <a:schemeClr val="bg1"/>
              </a:solidFill>
            </a:rPr>
            <a:t>Horizontal</a:t>
          </a:r>
        </a:p>
        <a:p>
          <a:pPr marL="0" lvl="0" indent="0" algn="ctr" defTabSz="488950">
            <a:lnSpc>
              <a:spcPct val="90000"/>
            </a:lnSpc>
            <a:spcBef>
              <a:spcPct val="0"/>
            </a:spcBef>
            <a:spcAft>
              <a:spcPct val="35000"/>
            </a:spcAft>
            <a:buNone/>
          </a:pPr>
          <a:r>
            <a:rPr lang="en-US" sz="1100" b="1" kern="1200" dirty="0">
              <a:solidFill>
                <a:schemeClr val="bg1"/>
              </a:solidFill>
            </a:rPr>
            <a:t>Integration</a:t>
          </a:r>
        </a:p>
        <a:p>
          <a:pPr marL="0" lvl="0" indent="0" algn="ctr" defTabSz="488950">
            <a:lnSpc>
              <a:spcPct val="90000"/>
            </a:lnSpc>
            <a:spcBef>
              <a:spcPct val="0"/>
            </a:spcBef>
            <a:spcAft>
              <a:spcPct val="35000"/>
            </a:spcAft>
            <a:buNone/>
          </a:pPr>
          <a:r>
            <a:rPr lang="en-US" sz="1100" b="1" kern="1200" dirty="0">
              <a:solidFill>
                <a:schemeClr val="bg1"/>
              </a:solidFill>
            </a:rPr>
            <a:t>Physiology</a:t>
          </a:r>
        </a:p>
        <a:p>
          <a:pPr marL="0" lvl="0" indent="0" algn="ctr" defTabSz="488950">
            <a:lnSpc>
              <a:spcPct val="90000"/>
            </a:lnSpc>
            <a:spcBef>
              <a:spcPct val="0"/>
            </a:spcBef>
            <a:spcAft>
              <a:spcPct val="35000"/>
            </a:spcAft>
            <a:buNone/>
          </a:pPr>
          <a:r>
            <a:rPr lang="en-US" sz="1100" b="1" kern="1200" dirty="0">
              <a:solidFill>
                <a:schemeClr val="bg1"/>
              </a:solidFill>
            </a:rPr>
            <a:t> Anatomy</a:t>
          </a:r>
        </a:p>
        <a:p>
          <a:pPr marL="0" lvl="0" indent="0" algn="ctr" defTabSz="488950">
            <a:lnSpc>
              <a:spcPct val="90000"/>
            </a:lnSpc>
            <a:spcBef>
              <a:spcPct val="0"/>
            </a:spcBef>
            <a:spcAft>
              <a:spcPct val="35000"/>
            </a:spcAft>
            <a:buNone/>
          </a:pPr>
          <a:endParaRPr lang="en-US" sz="1050" b="1" kern="1200" dirty="0">
            <a:solidFill>
              <a:schemeClr val="bg1"/>
            </a:solidFill>
          </a:endParaRPr>
        </a:p>
      </dsp:txBody>
      <dsp:txXfrm>
        <a:off x="1699666" y="33353"/>
        <a:ext cx="1364246" cy="1064086"/>
      </dsp:txXfrm>
    </dsp:sp>
    <dsp:sp modelId="{05F2F4A8-DCB8-4DEF-AC3F-2211663DBAB6}">
      <dsp:nvSpPr>
        <dsp:cNvPr id="0" name=""/>
        <dsp:cNvSpPr/>
      </dsp:nvSpPr>
      <dsp:spPr>
        <a:xfrm rot="5400000">
          <a:off x="2255146" y="1210415"/>
          <a:ext cx="402565" cy="304894"/>
        </a:xfrm>
        <a:prstGeom prst="rightArrow">
          <a:avLst>
            <a:gd name="adj1" fmla="val 60000"/>
            <a:gd name="adj2" fmla="val 50000"/>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2364960" y="1161580"/>
        <a:ext cx="182936" cy="311097"/>
      </dsp:txXfrm>
    </dsp:sp>
    <dsp:sp modelId="{A0F5D903-B3E5-42A8-AF88-F76845A333BE}">
      <dsp:nvSpPr>
        <dsp:cNvPr id="0" name=""/>
        <dsp:cNvSpPr/>
      </dsp:nvSpPr>
      <dsp:spPr>
        <a:xfrm>
          <a:off x="1965346" y="1609552"/>
          <a:ext cx="1131672" cy="1103978"/>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8%</a:t>
          </a:r>
        </a:p>
        <a:p>
          <a:pPr marL="0" lvl="0" indent="0" algn="ctr" defTabSz="533400">
            <a:lnSpc>
              <a:spcPct val="90000"/>
            </a:lnSpc>
            <a:spcBef>
              <a:spcPct val="0"/>
            </a:spcBef>
            <a:spcAft>
              <a:spcPct val="35000"/>
            </a:spcAft>
            <a:buNone/>
          </a:pPr>
          <a:r>
            <a:rPr lang="en-US" sz="1200" b="1" kern="1200" dirty="0">
              <a:solidFill>
                <a:schemeClr val="bg1"/>
              </a:solidFill>
            </a:rPr>
            <a:t>Vertical Integration</a:t>
          </a:r>
        </a:p>
        <a:p>
          <a:pPr marL="0" lvl="0" indent="0" algn="ctr" defTabSz="533400">
            <a:lnSpc>
              <a:spcPct val="90000"/>
            </a:lnSpc>
            <a:spcBef>
              <a:spcPct val="0"/>
            </a:spcBef>
            <a:spcAft>
              <a:spcPct val="35000"/>
            </a:spcAft>
            <a:buNone/>
          </a:pPr>
          <a:r>
            <a:rPr lang="en-US" sz="1200" b="1" kern="1200" dirty="0">
              <a:solidFill>
                <a:schemeClr val="bg1"/>
              </a:solidFill>
            </a:rPr>
            <a:t>Pathology</a:t>
          </a:r>
        </a:p>
        <a:p>
          <a:pPr marL="0" lvl="0" indent="0" algn="ctr" defTabSz="533400">
            <a:lnSpc>
              <a:spcPct val="90000"/>
            </a:lnSpc>
            <a:spcBef>
              <a:spcPct val="0"/>
            </a:spcBef>
            <a:spcAft>
              <a:spcPct val="35000"/>
            </a:spcAft>
            <a:buNone/>
          </a:pPr>
          <a:r>
            <a:rPr lang="en-US" sz="1200" b="1" kern="1200" dirty="0">
              <a:solidFill>
                <a:schemeClr val="bg1"/>
              </a:solidFill>
            </a:rPr>
            <a:t>Pharmacolog</a:t>
          </a:r>
          <a:r>
            <a:rPr lang="en-US" sz="1000" b="1" kern="1200" dirty="0">
              <a:solidFill>
                <a:schemeClr val="bg1"/>
              </a:solidFill>
            </a:rPr>
            <a:t>y</a:t>
          </a:r>
        </a:p>
      </dsp:txBody>
      <dsp:txXfrm>
        <a:off x="1997680" y="1641886"/>
        <a:ext cx="1067004" cy="1039310"/>
      </dsp:txXfrm>
    </dsp:sp>
    <dsp:sp modelId="{6C154956-750C-4CBF-BB94-422A3BEF206B}">
      <dsp:nvSpPr>
        <dsp:cNvPr id="0" name=""/>
        <dsp:cNvSpPr/>
      </dsp:nvSpPr>
      <dsp:spPr>
        <a:xfrm rot="10745003">
          <a:off x="1373650" y="2060070"/>
          <a:ext cx="523605" cy="260301"/>
        </a:xfrm>
        <a:prstGeom prst="rightArrow">
          <a:avLst>
            <a:gd name="adj1" fmla="val 60000"/>
            <a:gd name="adj2" fmla="val 50000"/>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451735" y="2111505"/>
        <a:ext cx="445515" cy="156181"/>
      </dsp:txXfrm>
    </dsp:sp>
    <dsp:sp modelId="{78B8B8C7-C92F-49B8-8D20-06D427A8A2FA}">
      <dsp:nvSpPr>
        <dsp:cNvPr id="0" name=""/>
        <dsp:cNvSpPr/>
      </dsp:nvSpPr>
      <dsp:spPr>
        <a:xfrm>
          <a:off x="172697" y="1611894"/>
          <a:ext cx="1131672" cy="1156655"/>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7%</a:t>
          </a:r>
        </a:p>
        <a:p>
          <a:pPr marL="0" lvl="0" indent="0" algn="ctr" defTabSz="533400">
            <a:lnSpc>
              <a:spcPct val="90000"/>
            </a:lnSpc>
            <a:spcBef>
              <a:spcPct val="0"/>
            </a:spcBef>
            <a:spcAft>
              <a:spcPct val="35000"/>
            </a:spcAft>
            <a:buNone/>
          </a:pPr>
          <a:r>
            <a:rPr lang="en-US" sz="1200" b="1" kern="1200" dirty="0">
              <a:solidFill>
                <a:schemeClr val="bg1"/>
              </a:solidFill>
            </a:rPr>
            <a:t>Vertical Integration</a:t>
          </a:r>
        </a:p>
        <a:p>
          <a:pPr marL="0" lvl="0" indent="0" algn="ctr" defTabSz="533400">
            <a:lnSpc>
              <a:spcPct val="90000"/>
            </a:lnSpc>
            <a:spcBef>
              <a:spcPct val="0"/>
            </a:spcBef>
            <a:spcAft>
              <a:spcPct val="35000"/>
            </a:spcAft>
            <a:buNone/>
          </a:pPr>
          <a:r>
            <a:rPr lang="en-US" sz="1200" b="1" kern="1200" dirty="0">
              <a:solidFill>
                <a:schemeClr val="bg1"/>
              </a:solidFill>
            </a:rPr>
            <a:t>Clinical Integration </a:t>
          </a:r>
        </a:p>
      </dsp:txBody>
      <dsp:txXfrm>
        <a:off x="205843" y="1645040"/>
        <a:ext cx="1065380" cy="1090363"/>
      </dsp:txXfrm>
    </dsp:sp>
    <dsp:sp modelId="{11F11881-67C4-464B-B2A0-7F15A4CA74F3}">
      <dsp:nvSpPr>
        <dsp:cNvPr id="0" name=""/>
        <dsp:cNvSpPr/>
      </dsp:nvSpPr>
      <dsp:spPr>
        <a:xfrm rot="5240525">
          <a:off x="546205" y="2829782"/>
          <a:ext cx="431592" cy="331152"/>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660352" y="2779615"/>
        <a:ext cx="198692" cy="332246"/>
      </dsp:txXfrm>
    </dsp:sp>
    <dsp:sp modelId="{18343954-0F46-49EC-800A-08714300477C}">
      <dsp:nvSpPr>
        <dsp:cNvPr id="0" name=""/>
        <dsp:cNvSpPr/>
      </dsp:nvSpPr>
      <dsp:spPr>
        <a:xfrm>
          <a:off x="209590" y="3192785"/>
          <a:ext cx="1131672" cy="1408131"/>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endParaRPr lang="en-US" sz="1050" b="1" kern="1200" dirty="0">
            <a:solidFill>
              <a:schemeClr val="tx1"/>
            </a:solidFill>
          </a:endParaRPr>
        </a:p>
        <a:p>
          <a:pPr marL="0" lvl="0" indent="0" algn="ctr" defTabSz="466725">
            <a:lnSpc>
              <a:spcPct val="90000"/>
            </a:lnSpc>
            <a:spcBef>
              <a:spcPct val="0"/>
            </a:spcBef>
            <a:spcAft>
              <a:spcPct val="35000"/>
            </a:spcAft>
            <a:buNone/>
          </a:pPr>
          <a:r>
            <a:rPr lang="en-US" sz="1050" b="1" kern="1200" dirty="0">
              <a:solidFill>
                <a:schemeClr val="bg1"/>
              </a:solidFill>
            </a:rPr>
            <a:t>5%</a:t>
          </a:r>
        </a:p>
        <a:p>
          <a:pPr marL="0" lvl="0" indent="0" algn="ctr" defTabSz="466725">
            <a:lnSpc>
              <a:spcPct val="90000"/>
            </a:lnSpc>
            <a:spcBef>
              <a:spcPct val="0"/>
            </a:spcBef>
            <a:spcAft>
              <a:spcPct val="35000"/>
            </a:spcAft>
            <a:buNone/>
          </a:pPr>
          <a:r>
            <a:rPr lang="en-US" sz="1050" b="1" kern="1200" dirty="0">
              <a:solidFill>
                <a:schemeClr val="bg1"/>
              </a:solidFill>
            </a:rPr>
            <a:t>Vertical Integration</a:t>
          </a:r>
        </a:p>
        <a:p>
          <a:pPr marL="0" lvl="0" indent="0" algn="ctr" defTabSz="466725">
            <a:lnSpc>
              <a:spcPct val="90000"/>
            </a:lnSpc>
            <a:spcBef>
              <a:spcPct val="0"/>
            </a:spcBef>
            <a:spcAft>
              <a:spcPct val="35000"/>
            </a:spcAft>
            <a:buNone/>
          </a:pPr>
          <a:r>
            <a:rPr lang="en-US" sz="1050" b="1" kern="1200" dirty="0">
              <a:solidFill>
                <a:schemeClr val="bg1"/>
              </a:solidFill>
            </a:rPr>
            <a:t>Research, Professionalism</a:t>
          </a:r>
        </a:p>
        <a:p>
          <a:pPr marL="0" lvl="0" indent="0" algn="ctr" defTabSz="466725">
            <a:lnSpc>
              <a:spcPct val="90000"/>
            </a:lnSpc>
            <a:spcBef>
              <a:spcPct val="0"/>
            </a:spcBef>
            <a:spcAft>
              <a:spcPct val="35000"/>
            </a:spcAft>
            <a:buNone/>
          </a:pPr>
          <a:r>
            <a:rPr lang="en-US" sz="1050" b="1" kern="1200" dirty="0">
              <a:solidFill>
                <a:schemeClr val="bg1"/>
              </a:solidFill>
            </a:rPr>
            <a:t>Ethics </a:t>
          </a:r>
        </a:p>
        <a:p>
          <a:pPr marL="0" lvl="0" indent="0" algn="ctr" defTabSz="466725">
            <a:lnSpc>
              <a:spcPct val="90000"/>
            </a:lnSpc>
            <a:spcBef>
              <a:spcPct val="0"/>
            </a:spcBef>
            <a:spcAft>
              <a:spcPct val="35000"/>
            </a:spcAft>
            <a:buNone/>
          </a:pPr>
          <a:r>
            <a:rPr lang="en-US" sz="1050" b="1" kern="1200" dirty="0">
              <a:solidFill>
                <a:schemeClr val="bg1"/>
              </a:solidFill>
            </a:rPr>
            <a:t>Digital library</a:t>
          </a:r>
        </a:p>
        <a:p>
          <a:pPr marL="0" lvl="0" indent="0" algn="ctr" defTabSz="466725">
            <a:lnSpc>
              <a:spcPct val="90000"/>
            </a:lnSpc>
            <a:spcBef>
              <a:spcPct val="0"/>
            </a:spcBef>
            <a:spcAft>
              <a:spcPct val="35000"/>
            </a:spcAft>
            <a:buNone/>
          </a:pPr>
          <a:r>
            <a:rPr lang="en-US" sz="900" b="1" kern="1200" dirty="0">
              <a:solidFill>
                <a:schemeClr val="tx1"/>
              </a:solidFill>
            </a:rPr>
            <a:t> </a:t>
          </a:r>
        </a:p>
      </dsp:txBody>
      <dsp:txXfrm>
        <a:off x="242736" y="3225931"/>
        <a:ext cx="1065380" cy="1341839"/>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1/21/2025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pPr/>
              <a:t>6</a:t>
            </a:fld>
            <a:endParaRPr lang="en-US"/>
          </a:p>
        </p:txBody>
      </p:sp>
    </p:spTree>
    <p:extLst>
      <p:ext uri="{BB962C8B-B14F-4D97-AF65-F5344CB8AC3E}">
        <p14:creationId xmlns:p14="http://schemas.microsoft.com/office/powerpoint/2010/main" val="338235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EFCB7DB-3F23-4701-BE53-8A434CE71C7F}"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A1300-02BF-4681-AA0A-52EB477E0044}"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5E0CA46-9076-4350-A388-D417D4EA387A}"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6B79DA9-8634-4F44-B2F0-BB564C9A9D58}"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49B9D93-D330-4AC6-8426-447D0B5E149C}"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1DB7228A-D8B7-4842-8F26-2E514CB8EB0B}"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191AAADC-53DF-467F-9CE6-4B44306B7D2C}" type="datetime1">
              <a:rPr lang="en-US" smtClean="0"/>
              <a:pPr>
                <a:defRPr/>
              </a:pPr>
              <a:t>1/21/2025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35641C5-2571-4DA7-BE14-CA0EADA7AAC1}" type="datetime1">
              <a:rPr lang="en-US" smtClean="0"/>
              <a:pPr>
                <a:defRPr/>
              </a:pPr>
              <a:t>1/21/2025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00A9EEA-31A6-498A-AF5B-FAE6F4FF48B3}" type="datetime1">
              <a:rPr lang="en-US" smtClean="0"/>
              <a:pPr>
                <a:defRPr/>
              </a:pPr>
              <a:t>1/21/2025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9C5F5FD-3C7B-462E-84A0-7082383FABA0}"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C4F0A9F-5F02-4A35-B72F-C17C58242523}"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AE449D-47DF-482D-A60E-57E5E214B4DD}" type="datetime1">
              <a:rPr lang="en-US" smtClean="0"/>
              <a:pPr>
                <a:defRPr/>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ubmed.ncbi.nlm.nih.gov/?term=Shah+A&amp;cauthor_id=37603427" TargetMode="External"/><Relationship Id="rId2" Type="http://schemas.openxmlformats.org/officeDocument/2006/relationships/hyperlink" Target="https://pubmed.ncbi.nlm.nih.gov/37603427/#full-view-affiliation-1" TargetMode="External"/><Relationship Id="rId1" Type="http://schemas.openxmlformats.org/officeDocument/2006/relationships/slideLayout" Target="../slideLayouts/slideLayout4.xml"/><Relationship Id="rId4" Type="http://schemas.openxmlformats.org/officeDocument/2006/relationships/hyperlink" Target="https://pubmed.ncbi.nlm.nih.gov/?term=Wondisford+FE&amp;cauthor_id=3760342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60618"/>
            <a:ext cx="4048991" cy="3520982"/>
          </a:xfrm>
          <a:prstGeom prst="rect">
            <a:avLst/>
          </a:prstGeom>
        </p:spPr>
      </p:pic>
      <p:sp>
        <p:nvSpPr>
          <p:cNvPr id="7" name="Slide Number Placeholder 6">
            <a:extLst>
              <a:ext uri="{FF2B5EF4-FFF2-40B4-BE49-F238E27FC236}">
                <a16:creationId xmlns:a16="http://schemas.microsoft.com/office/drawing/2014/main" id="{E8969D43-7853-A06F-A2A4-3902FD4EB970}"/>
              </a:ext>
            </a:extLst>
          </p:cNvPr>
          <p:cNvSpPr>
            <a:spLocks noGrp="1"/>
          </p:cNvSpPr>
          <p:nvPr>
            <p:ph type="sldNum" sz="quarter" idx="12"/>
          </p:nvPr>
        </p:nvSpPr>
        <p:spPr/>
        <p:txBody>
          <a:bodyPr/>
          <a:lstStyle/>
          <a:p>
            <a:pPr>
              <a:defRPr/>
            </a:pPr>
            <a:fld id="{BDA394D7-9785-4BE5-AFD5-4F918A689025}"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E73C2-D45C-F016-199E-B04CFC0DFD45}"/>
              </a:ext>
            </a:extLst>
          </p:cNvPr>
          <p:cNvSpPr>
            <a:spLocks noGrp="1"/>
          </p:cNvSpPr>
          <p:nvPr>
            <p:ph idx="1"/>
          </p:nvPr>
        </p:nvSpPr>
        <p:spPr>
          <a:xfrm>
            <a:off x="0" y="1219200"/>
            <a:ext cx="8229600" cy="4525963"/>
          </a:xfrm>
        </p:spPr>
        <p:txBody>
          <a:bodyPr/>
          <a:lstStyle/>
          <a:p>
            <a:pPr marL="0" indent="0">
              <a:buNone/>
            </a:pPr>
            <a:endParaRPr lang="en-US" dirty="0"/>
          </a:p>
          <a:p>
            <a:pPr marL="3543300" lvl="8" indent="0">
              <a:buNone/>
            </a:pPr>
            <a:r>
              <a:rPr lang="en-GB" dirty="0"/>
              <a:t> </a:t>
            </a:r>
          </a:p>
          <a:p>
            <a:pPr marL="3086100" lvl="7" indent="0">
              <a:buNone/>
            </a:pPr>
            <a:r>
              <a:rPr lang="en-GB" dirty="0"/>
              <a:t> </a:t>
            </a:r>
          </a:p>
          <a:p>
            <a:pPr marL="3086100" lvl="7" indent="0">
              <a:buNone/>
            </a:pPr>
            <a:r>
              <a:rPr lang="en-US" sz="4000" dirty="0">
                <a:solidFill>
                  <a:schemeClr val="accent4"/>
                </a:solidFill>
              </a:rPr>
              <a:t>Core Concept</a:t>
            </a:r>
          </a:p>
        </p:txBody>
      </p:sp>
      <p:sp>
        <p:nvSpPr>
          <p:cNvPr id="8" name="Slide Number Placeholder 7">
            <a:extLst>
              <a:ext uri="{FF2B5EF4-FFF2-40B4-BE49-F238E27FC236}">
                <a16:creationId xmlns:a16="http://schemas.microsoft.com/office/drawing/2014/main" id="{D36B1778-9F6F-B900-5830-4BA3DED03503}"/>
              </a:ext>
            </a:extLst>
          </p:cNvPr>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Tree>
    <p:extLst>
      <p:ext uri="{BB962C8B-B14F-4D97-AF65-F5344CB8AC3E}">
        <p14:creationId xmlns:p14="http://schemas.microsoft.com/office/powerpoint/2010/main" val="337570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4634-8E71-5F09-E656-DCE93C13FBA7}"/>
              </a:ext>
            </a:extLst>
          </p:cNvPr>
          <p:cNvSpPr>
            <a:spLocks noGrp="1"/>
          </p:cNvSpPr>
          <p:nvPr>
            <p:ph type="title"/>
          </p:nvPr>
        </p:nvSpPr>
        <p:spPr/>
        <p:txBody>
          <a:bodyPr>
            <a:normAutofit/>
          </a:bodyPr>
          <a:lstStyle/>
          <a:p>
            <a:r>
              <a:rPr lang="en-US" sz="4000" dirty="0">
                <a:solidFill>
                  <a:schemeClr val="accent4"/>
                </a:solidFill>
              </a:rPr>
              <a:t>Gluconeogenesis</a:t>
            </a:r>
          </a:p>
        </p:txBody>
      </p:sp>
      <p:sp>
        <p:nvSpPr>
          <p:cNvPr id="3" name="Content Placeholder 2">
            <a:extLst>
              <a:ext uri="{FF2B5EF4-FFF2-40B4-BE49-F238E27FC236}">
                <a16:creationId xmlns:a16="http://schemas.microsoft.com/office/drawing/2014/main" id="{618DFD39-A6B1-0299-BD19-AE319692BD9D}"/>
              </a:ext>
            </a:extLst>
          </p:cNvPr>
          <p:cNvSpPr>
            <a:spLocks noGrp="1"/>
          </p:cNvSpPr>
          <p:nvPr>
            <p:ph idx="1"/>
          </p:nvPr>
        </p:nvSpPr>
        <p:spPr/>
        <p:txBody>
          <a:bodyPr/>
          <a:lstStyle/>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A5C8D7E0-A93A-4973-526F-2124DD065881}"/>
              </a:ext>
            </a:extLst>
          </p:cNvPr>
          <p:cNvSpPr>
            <a:spLocks noGrp="1"/>
          </p:cNvSpPr>
          <p:nvPr>
            <p:ph type="ftr" sz="quarter" idx="11"/>
          </p:nvPr>
        </p:nvSpPr>
        <p:spPr>
          <a:xfrm>
            <a:off x="57912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E201E0D5-9BF4-06D7-C15F-DCF8A9ABB490}"/>
              </a:ext>
            </a:extLst>
          </p:cNvPr>
          <p:cNvSpPr>
            <a:spLocks noGrp="1"/>
          </p:cNvSpPr>
          <p:nvPr>
            <p:ph type="sldNum" sz="quarter" idx="12"/>
          </p:nvPr>
        </p:nvSpPr>
        <p:spPr/>
        <p:txBody>
          <a:bodyPr/>
          <a:lstStyle/>
          <a:p>
            <a:endParaRPr lang="en-US" dirty="0"/>
          </a:p>
          <a:p>
            <a:pPr>
              <a:defRPr/>
            </a:pPr>
            <a:fld id="{BDA394D7-9785-4BE5-AFD5-4F918A689025}" type="slidenum">
              <a:rPr lang="en-US" smtClean="0"/>
              <a:pPr>
                <a:defRPr/>
              </a:pPr>
              <a:t>11</a:t>
            </a:fld>
            <a:endParaRPr lang="en-US" dirty="0"/>
          </a:p>
        </p:txBody>
      </p:sp>
      <p:pic>
        <p:nvPicPr>
          <p:cNvPr id="11" name="Picture 10">
            <a:extLst>
              <a:ext uri="{FF2B5EF4-FFF2-40B4-BE49-F238E27FC236}">
                <a16:creationId xmlns:a16="http://schemas.microsoft.com/office/drawing/2014/main" id="{8773248D-08D9-DFC8-0171-CDCBF05EA18C}"/>
              </a:ext>
            </a:extLst>
          </p:cNvPr>
          <p:cNvPicPr>
            <a:picLocks noChangeAspect="1"/>
          </p:cNvPicPr>
          <p:nvPr/>
        </p:nvPicPr>
        <p:blipFill>
          <a:blip r:embed="rId2"/>
          <a:stretch>
            <a:fillRect/>
          </a:stretch>
        </p:blipFill>
        <p:spPr>
          <a:xfrm>
            <a:off x="27941" y="1298908"/>
            <a:ext cx="9088118" cy="5057442"/>
          </a:xfrm>
          <a:prstGeom prst="rect">
            <a:avLst/>
          </a:prstGeom>
        </p:spPr>
      </p:pic>
    </p:spTree>
    <p:extLst>
      <p:ext uri="{BB962C8B-B14F-4D97-AF65-F5344CB8AC3E}">
        <p14:creationId xmlns:p14="http://schemas.microsoft.com/office/powerpoint/2010/main" val="239693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B4C7E-1E31-FC02-92BB-50A7EB19C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BCE0E-7949-7E88-64D4-F794D4E8B760}"/>
              </a:ext>
            </a:extLst>
          </p:cNvPr>
          <p:cNvSpPr>
            <a:spLocks noGrp="1"/>
          </p:cNvSpPr>
          <p:nvPr>
            <p:ph type="title"/>
          </p:nvPr>
        </p:nvSpPr>
        <p:spPr/>
        <p:txBody>
          <a:bodyPr>
            <a:normAutofit/>
          </a:bodyPr>
          <a:lstStyle/>
          <a:p>
            <a:r>
              <a:rPr lang="en-US" sz="4000" dirty="0">
                <a:solidFill>
                  <a:schemeClr val="accent4"/>
                </a:solidFill>
              </a:rPr>
              <a:t>Site of Gluconeogenesis</a:t>
            </a:r>
          </a:p>
        </p:txBody>
      </p:sp>
      <p:sp>
        <p:nvSpPr>
          <p:cNvPr id="4" name="Footer Placeholder 3">
            <a:extLst>
              <a:ext uri="{FF2B5EF4-FFF2-40B4-BE49-F238E27FC236}">
                <a16:creationId xmlns:a16="http://schemas.microsoft.com/office/drawing/2014/main" id="{A53E269D-B7C2-5403-4166-1D3C33C521BD}"/>
              </a:ext>
            </a:extLst>
          </p:cNvPr>
          <p:cNvSpPr>
            <a:spLocks noGrp="1"/>
          </p:cNvSpPr>
          <p:nvPr>
            <p:ph type="ftr" sz="quarter" idx="11"/>
          </p:nvPr>
        </p:nvSpPr>
        <p:spPr>
          <a:xfrm>
            <a:off x="57912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731AC368-ACD5-6288-CAB5-102242B3C54B}"/>
              </a:ext>
            </a:extLst>
          </p:cNvPr>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pic>
        <p:nvPicPr>
          <p:cNvPr id="7" name="Content Placeholder 6">
            <a:extLst>
              <a:ext uri="{FF2B5EF4-FFF2-40B4-BE49-F238E27FC236}">
                <a16:creationId xmlns:a16="http://schemas.microsoft.com/office/drawing/2014/main" id="{4950077C-F445-0E7C-8665-E0547F080321}"/>
              </a:ext>
            </a:extLst>
          </p:cNvPr>
          <p:cNvPicPr>
            <a:picLocks noGrp="1" noChangeAspect="1"/>
          </p:cNvPicPr>
          <p:nvPr>
            <p:ph idx="1"/>
          </p:nvPr>
        </p:nvPicPr>
        <p:blipFill>
          <a:blip r:embed="rId2"/>
          <a:stretch>
            <a:fillRect/>
          </a:stretch>
        </p:blipFill>
        <p:spPr>
          <a:xfrm>
            <a:off x="152400" y="1524000"/>
            <a:ext cx="8839199" cy="4832350"/>
          </a:xfrm>
          <a:prstGeom prst="rect">
            <a:avLst/>
          </a:prstGeom>
        </p:spPr>
      </p:pic>
    </p:spTree>
    <p:extLst>
      <p:ext uri="{BB962C8B-B14F-4D97-AF65-F5344CB8AC3E}">
        <p14:creationId xmlns:p14="http://schemas.microsoft.com/office/powerpoint/2010/main" val="322398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51EA4-FEEE-9B59-B000-CDFA29ECF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18816-0743-E9B8-4CE4-B6ECD8A8CE0E}"/>
              </a:ext>
            </a:extLst>
          </p:cNvPr>
          <p:cNvSpPr>
            <a:spLocks noGrp="1"/>
          </p:cNvSpPr>
          <p:nvPr>
            <p:ph type="title"/>
          </p:nvPr>
        </p:nvSpPr>
        <p:spPr/>
        <p:txBody>
          <a:bodyPr>
            <a:normAutofit/>
          </a:bodyPr>
          <a:lstStyle/>
          <a:p>
            <a:r>
              <a:rPr lang="en-US" sz="4000" dirty="0">
                <a:solidFill>
                  <a:schemeClr val="accent4"/>
                </a:solidFill>
              </a:rPr>
              <a:t>Significance of Gluconeogenesis</a:t>
            </a:r>
          </a:p>
        </p:txBody>
      </p:sp>
      <p:pic>
        <p:nvPicPr>
          <p:cNvPr id="6" name="Content Placeholder 5">
            <a:extLst>
              <a:ext uri="{FF2B5EF4-FFF2-40B4-BE49-F238E27FC236}">
                <a16:creationId xmlns:a16="http://schemas.microsoft.com/office/drawing/2014/main" id="{0FE48935-5E5D-6801-CDE1-E00214DF0627}"/>
              </a:ext>
            </a:extLst>
          </p:cNvPr>
          <p:cNvPicPr>
            <a:picLocks noGrp="1" noChangeAspect="1"/>
          </p:cNvPicPr>
          <p:nvPr>
            <p:ph idx="1"/>
          </p:nvPr>
        </p:nvPicPr>
        <p:blipFill>
          <a:blip r:embed="rId2"/>
          <a:stretch>
            <a:fillRect/>
          </a:stretch>
        </p:blipFill>
        <p:spPr>
          <a:xfrm>
            <a:off x="152400" y="1524000"/>
            <a:ext cx="8915400" cy="4832350"/>
          </a:xfrm>
          <a:prstGeom prst="rect">
            <a:avLst/>
          </a:prstGeom>
        </p:spPr>
      </p:pic>
      <p:sp>
        <p:nvSpPr>
          <p:cNvPr id="4" name="Footer Placeholder 3">
            <a:extLst>
              <a:ext uri="{FF2B5EF4-FFF2-40B4-BE49-F238E27FC236}">
                <a16:creationId xmlns:a16="http://schemas.microsoft.com/office/drawing/2014/main" id="{8108E26C-CDB7-6CD2-CB23-522A63DBE5B4}"/>
              </a:ext>
            </a:extLst>
          </p:cNvPr>
          <p:cNvSpPr>
            <a:spLocks noGrp="1"/>
          </p:cNvSpPr>
          <p:nvPr>
            <p:ph type="ftr" sz="quarter" idx="11"/>
          </p:nvPr>
        </p:nvSpPr>
        <p:spPr>
          <a:xfrm>
            <a:off x="57912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B4FD66FE-6FCC-987D-D10F-E5B260CAAD39}"/>
              </a:ext>
            </a:extLst>
          </p:cNvPr>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spTree>
    <p:extLst>
      <p:ext uri="{BB962C8B-B14F-4D97-AF65-F5344CB8AC3E}">
        <p14:creationId xmlns:p14="http://schemas.microsoft.com/office/powerpoint/2010/main" val="228635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FF4E6-B4C0-C25F-2BB5-7E49393639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365BC-2479-BE78-9AC9-73F0093B5033}"/>
              </a:ext>
            </a:extLst>
          </p:cNvPr>
          <p:cNvSpPr>
            <a:spLocks noGrp="1"/>
          </p:cNvSpPr>
          <p:nvPr>
            <p:ph type="title"/>
          </p:nvPr>
        </p:nvSpPr>
        <p:spPr/>
        <p:txBody>
          <a:bodyPr>
            <a:normAutofit fontScale="90000"/>
          </a:bodyPr>
          <a:lstStyle/>
          <a:p>
            <a:r>
              <a:rPr lang="en-US" dirty="0">
                <a:solidFill>
                  <a:schemeClr val="accent4"/>
                </a:solidFill>
              </a:rPr>
              <a:t>4 Key Reactions of Gluconeogenesis</a:t>
            </a:r>
          </a:p>
        </p:txBody>
      </p:sp>
      <p:pic>
        <p:nvPicPr>
          <p:cNvPr id="6" name="Content Placeholder 5">
            <a:extLst>
              <a:ext uri="{FF2B5EF4-FFF2-40B4-BE49-F238E27FC236}">
                <a16:creationId xmlns:a16="http://schemas.microsoft.com/office/drawing/2014/main" id="{CE87478D-9E4E-7B76-FF8F-266C163A5DE1}"/>
              </a:ext>
            </a:extLst>
          </p:cNvPr>
          <p:cNvPicPr>
            <a:picLocks noGrp="1" noChangeAspect="1"/>
          </p:cNvPicPr>
          <p:nvPr>
            <p:ph idx="1"/>
          </p:nvPr>
        </p:nvPicPr>
        <p:blipFill>
          <a:blip r:embed="rId2"/>
          <a:stretch>
            <a:fillRect/>
          </a:stretch>
        </p:blipFill>
        <p:spPr>
          <a:xfrm>
            <a:off x="152400" y="1600200"/>
            <a:ext cx="8991600" cy="4756150"/>
          </a:xfrm>
          <a:prstGeom prst="rect">
            <a:avLst/>
          </a:prstGeom>
        </p:spPr>
      </p:pic>
      <p:sp>
        <p:nvSpPr>
          <p:cNvPr id="4" name="Footer Placeholder 3">
            <a:extLst>
              <a:ext uri="{FF2B5EF4-FFF2-40B4-BE49-F238E27FC236}">
                <a16:creationId xmlns:a16="http://schemas.microsoft.com/office/drawing/2014/main" id="{F3816426-783A-AD6E-10F6-5236FABB2D3F}"/>
              </a:ext>
            </a:extLst>
          </p:cNvPr>
          <p:cNvSpPr>
            <a:spLocks noGrp="1"/>
          </p:cNvSpPr>
          <p:nvPr>
            <p:ph type="ftr" sz="quarter" idx="11"/>
          </p:nvPr>
        </p:nvSpPr>
        <p:spPr>
          <a:xfrm>
            <a:off x="57912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3A2F53B2-D0F1-9E0A-46E9-435F76B83394}"/>
              </a:ext>
            </a:extLst>
          </p:cNvPr>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spTree>
    <p:extLst>
      <p:ext uri="{BB962C8B-B14F-4D97-AF65-F5344CB8AC3E}">
        <p14:creationId xmlns:p14="http://schemas.microsoft.com/office/powerpoint/2010/main" val="2872297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128F-09A6-5D45-0663-C2355C574CB0}"/>
              </a:ext>
            </a:extLst>
          </p:cNvPr>
          <p:cNvSpPr>
            <a:spLocks noGrp="1"/>
          </p:cNvSpPr>
          <p:nvPr>
            <p:ph type="title"/>
          </p:nvPr>
        </p:nvSpPr>
        <p:spPr/>
        <p:txBody>
          <a:bodyPr>
            <a:normAutofit fontScale="90000"/>
          </a:bodyPr>
          <a:lstStyle/>
          <a:p>
            <a:r>
              <a:rPr lang="en-US" dirty="0">
                <a:solidFill>
                  <a:schemeClr val="accent4"/>
                </a:solidFill>
              </a:rPr>
              <a:t>4 Key Reactions of Gluconeogenesis</a:t>
            </a:r>
            <a:endParaRPr lang="en-US" dirty="0"/>
          </a:p>
        </p:txBody>
      </p:sp>
      <p:sp>
        <p:nvSpPr>
          <p:cNvPr id="4" name="Footer Placeholder 3">
            <a:extLst>
              <a:ext uri="{FF2B5EF4-FFF2-40B4-BE49-F238E27FC236}">
                <a16:creationId xmlns:a16="http://schemas.microsoft.com/office/drawing/2014/main" id="{6A37D1F1-92A7-3D1A-87F9-E48A4D5D9954}"/>
              </a:ext>
            </a:extLst>
          </p:cNvPr>
          <p:cNvSpPr>
            <a:spLocks noGrp="1"/>
          </p:cNvSpPr>
          <p:nvPr>
            <p:ph type="ftr" sz="quarter" idx="11"/>
          </p:nvPr>
        </p:nvSpPr>
        <p:spPr>
          <a:xfrm>
            <a:off x="6172200" y="6356350"/>
            <a:ext cx="2895600" cy="365125"/>
          </a:xfrm>
        </p:spPr>
        <p:txBody>
          <a:bodyPr/>
          <a:lstStyle/>
          <a:p>
            <a:pPr>
              <a:defRPr/>
            </a:pPr>
            <a:r>
              <a:rPr lang="en-US" dirty="0">
                <a:solidFill>
                  <a:schemeClr val="accent4"/>
                </a:solidFill>
              </a:rPr>
              <a:t>Core Concept</a:t>
            </a:r>
          </a:p>
        </p:txBody>
      </p:sp>
      <p:sp>
        <p:nvSpPr>
          <p:cNvPr id="5" name="Slide Number Placeholder 4">
            <a:extLst>
              <a:ext uri="{FF2B5EF4-FFF2-40B4-BE49-F238E27FC236}">
                <a16:creationId xmlns:a16="http://schemas.microsoft.com/office/drawing/2014/main" id="{5AC97261-F419-1B09-9E5C-6D472537454D}"/>
              </a:ext>
            </a:extLst>
          </p:cNvPr>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pic>
        <p:nvPicPr>
          <p:cNvPr id="7" name="Content Placeholder 6">
            <a:extLst>
              <a:ext uri="{FF2B5EF4-FFF2-40B4-BE49-F238E27FC236}">
                <a16:creationId xmlns:a16="http://schemas.microsoft.com/office/drawing/2014/main" id="{FD4E0071-2C5D-2424-1FAE-35B725DD29B4}"/>
              </a:ext>
            </a:extLst>
          </p:cNvPr>
          <p:cNvPicPr>
            <a:picLocks noGrp="1" noChangeAspect="1"/>
          </p:cNvPicPr>
          <p:nvPr>
            <p:ph idx="1"/>
          </p:nvPr>
        </p:nvPicPr>
        <p:blipFill>
          <a:blip r:embed="rId2"/>
          <a:stretch>
            <a:fillRect/>
          </a:stretch>
        </p:blipFill>
        <p:spPr>
          <a:xfrm>
            <a:off x="228600" y="1600200"/>
            <a:ext cx="8458200" cy="4756149"/>
          </a:xfrm>
          <a:prstGeom prst="rect">
            <a:avLst/>
          </a:prstGeom>
        </p:spPr>
      </p:pic>
    </p:spTree>
    <p:extLst>
      <p:ext uri="{BB962C8B-B14F-4D97-AF65-F5344CB8AC3E}">
        <p14:creationId xmlns:p14="http://schemas.microsoft.com/office/powerpoint/2010/main" val="113157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079EC-2ABC-FA5C-FB9C-B23F6907B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9C61A-E51D-C1A0-2582-6E74394164E6}"/>
              </a:ext>
            </a:extLst>
          </p:cNvPr>
          <p:cNvSpPr>
            <a:spLocks noGrp="1"/>
          </p:cNvSpPr>
          <p:nvPr>
            <p:ph type="title"/>
          </p:nvPr>
        </p:nvSpPr>
        <p:spPr>
          <a:xfrm>
            <a:off x="457200" y="381000"/>
            <a:ext cx="8229600" cy="1036638"/>
          </a:xfrm>
        </p:spPr>
        <p:txBody>
          <a:bodyPr>
            <a:noAutofit/>
          </a:bodyPr>
          <a:lstStyle/>
          <a:p>
            <a:r>
              <a:rPr lang="en-US" sz="4000" dirty="0">
                <a:solidFill>
                  <a:schemeClr val="accent4"/>
                </a:solidFill>
              </a:rPr>
              <a:t>Energy Consumption of Gluconeogenesis</a:t>
            </a:r>
          </a:p>
        </p:txBody>
      </p:sp>
      <p:pic>
        <p:nvPicPr>
          <p:cNvPr id="8" name="Content Placeholder 7">
            <a:extLst>
              <a:ext uri="{FF2B5EF4-FFF2-40B4-BE49-F238E27FC236}">
                <a16:creationId xmlns:a16="http://schemas.microsoft.com/office/drawing/2014/main" id="{8E8D00D8-631A-C587-49A4-1B390620EEB9}"/>
              </a:ext>
            </a:extLst>
          </p:cNvPr>
          <p:cNvPicPr>
            <a:picLocks noGrp="1" noChangeAspect="1"/>
          </p:cNvPicPr>
          <p:nvPr>
            <p:ph idx="1"/>
          </p:nvPr>
        </p:nvPicPr>
        <p:blipFill>
          <a:blip r:embed="rId2"/>
          <a:stretch>
            <a:fillRect/>
          </a:stretch>
        </p:blipFill>
        <p:spPr>
          <a:xfrm>
            <a:off x="76200" y="1524000"/>
            <a:ext cx="8839200" cy="4832350"/>
          </a:xfrm>
          <a:prstGeom prst="rect">
            <a:avLst/>
          </a:prstGeom>
        </p:spPr>
      </p:pic>
      <p:sp>
        <p:nvSpPr>
          <p:cNvPr id="4" name="Footer Placeholder 3">
            <a:extLst>
              <a:ext uri="{FF2B5EF4-FFF2-40B4-BE49-F238E27FC236}">
                <a16:creationId xmlns:a16="http://schemas.microsoft.com/office/drawing/2014/main" id="{7B47C9CA-52A0-2C1F-5DC4-3B5B9E8BF182}"/>
              </a:ext>
            </a:extLst>
          </p:cNvPr>
          <p:cNvSpPr>
            <a:spLocks noGrp="1"/>
          </p:cNvSpPr>
          <p:nvPr>
            <p:ph type="ftr" sz="quarter" idx="11"/>
          </p:nvPr>
        </p:nvSpPr>
        <p:spPr>
          <a:xfrm>
            <a:off x="57912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35CEF454-B69A-72BE-555F-4C5FA61C10D9}"/>
              </a:ext>
            </a:extLst>
          </p:cNvPr>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spTree>
    <p:extLst>
      <p:ext uri="{BB962C8B-B14F-4D97-AF65-F5344CB8AC3E}">
        <p14:creationId xmlns:p14="http://schemas.microsoft.com/office/powerpoint/2010/main" val="94399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45D95-5DDA-8B7D-31B0-F161D7194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B2BE2-9265-8FBE-58C1-3E61B2762D3D}"/>
              </a:ext>
            </a:extLst>
          </p:cNvPr>
          <p:cNvSpPr>
            <a:spLocks noGrp="1"/>
          </p:cNvSpPr>
          <p:nvPr>
            <p:ph type="title"/>
          </p:nvPr>
        </p:nvSpPr>
        <p:spPr/>
        <p:txBody>
          <a:bodyPr>
            <a:normAutofit/>
          </a:bodyPr>
          <a:lstStyle/>
          <a:p>
            <a:r>
              <a:rPr lang="en-US" sz="4000" dirty="0">
                <a:solidFill>
                  <a:schemeClr val="accent4"/>
                </a:solidFill>
              </a:rPr>
              <a:t>Cori’s Cycle</a:t>
            </a:r>
          </a:p>
        </p:txBody>
      </p:sp>
      <p:pic>
        <p:nvPicPr>
          <p:cNvPr id="6" name="Content Placeholder 5">
            <a:extLst>
              <a:ext uri="{FF2B5EF4-FFF2-40B4-BE49-F238E27FC236}">
                <a16:creationId xmlns:a16="http://schemas.microsoft.com/office/drawing/2014/main" id="{99DC936A-58A1-29F8-B521-CAF932B8B751}"/>
              </a:ext>
            </a:extLst>
          </p:cNvPr>
          <p:cNvPicPr>
            <a:picLocks noGrp="1" noChangeAspect="1"/>
          </p:cNvPicPr>
          <p:nvPr>
            <p:ph idx="1"/>
          </p:nvPr>
        </p:nvPicPr>
        <p:blipFill>
          <a:blip r:embed="rId2"/>
          <a:stretch>
            <a:fillRect/>
          </a:stretch>
        </p:blipFill>
        <p:spPr>
          <a:xfrm>
            <a:off x="457200" y="1524000"/>
            <a:ext cx="8458200" cy="4832350"/>
          </a:xfrm>
          <a:prstGeom prst="rect">
            <a:avLst/>
          </a:prstGeom>
        </p:spPr>
      </p:pic>
      <p:sp>
        <p:nvSpPr>
          <p:cNvPr id="4" name="Footer Placeholder 3">
            <a:extLst>
              <a:ext uri="{FF2B5EF4-FFF2-40B4-BE49-F238E27FC236}">
                <a16:creationId xmlns:a16="http://schemas.microsoft.com/office/drawing/2014/main" id="{5C7924BC-4A20-EAD0-AACD-CE438C8B45BA}"/>
              </a:ext>
            </a:extLst>
          </p:cNvPr>
          <p:cNvSpPr>
            <a:spLocks noGrp="1"/>
          </p:cNvSpPr>
          <p:nvPr>
            <p:ph type="ftr" sz="quarter" idx="11"/>
          </p:nvPr>
        </p:nvSpPr>
        <p:spPr>
          <a:xfrm>
            <a:off x="57912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F4E2552D-2796-D2C6-4ACB-D4D4197C2F1D}"/>
              </a:ext>
            </a:extLst>
          </p:cNvPr>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spTree>
    <p:extLst>
      <p:ext uri="{BB962C8B-B14F-4D97-AF65-F5344CB8AC3E}">
        <p14:creationId xmlns:p14="http://schemas.microsoft.com/office/powerpoint/2010/main" val="166648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38829-74EA-D79A-5E2D-C5B9D4DD7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F1269-759A-3045-2575-D32D9EE0A456}"/>
              </a:ext>
            </a:extLst>
          </p:cNvPr>
          <p:cNvSpPr>
            <a:spLocks noGrp="1"/>
          </p:cNvSpPr>
          <p:nvPr>
            <p:ph type="title"/>
          </p:nvPr>
        </p:nvSpPr>
        <p:spPr/>
        <p:txBody>
          <a:bodyPr>
            <a:normAutofit/>
          </a:bodyPr>
          <a:lstStyle/>
          <a:p>
            <a:r>
              <a:rPr lang="en-US" sz="4000" dirty="0">
                <a:solidFill>
                  <a:schemeClr val="accent4"/>
                </a:solidFill>
              </a:rPr>
              <a:t>Glucose Alanine Cycle</a:t>
            </a:r>
          </a:p>
        </p:txBody>
      </p:sp>
      <p:sp>
        <p:nvSpPr>
          <p:cNvPr id="4" name="Footer Placeholder 3">
            <a:extLst>
              <a:ext uri="{FF2B5EF4-FFF2-40B4-BE49-F238E27FC236}">
                <a16:creationId xmlns:a16="http://schemas.microsoft.com/office/drawing/2014/main" id="{179FB406-27B4-F981-6748-884A7ABA1103}"/>
              </a:ext>
            </a:extLst>
          </p:cNvPr>
          <p:cNvSpPr>
            <a:spLocks noGrp="1"/>
          </p:cNvSpPr>
          <p:nvPr>
            <p:ph type="ftr" sz="quarter" idx="11"/>
          </p:nvPr>
        </p:nvSpPr>
        <p:spPr>
          <a:xfrm>
            <a:off x="57912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C04ACEE4-20D2-3A95-A48D-1F5942D3F09F}"/>
              </a:ext>
            </a:extLst>
          </p:cNvPr>
          <p:cNvSpPr>
            <a:spLocks noGrp="1"/>
          </p:cNvSpPr>
          <p:nvPr>
            <p:ph type="sldNum" sz="quarter" idx="12"/>
          </p:nvPr>
        </p:nvSpPr>
        <p:spPr/>
        <p:txBody>
          <a:bodyPr/>
          <a:lstStyle/>
          <a:p>
            <a:pPr>
              <a:defRPr/>
            </a:pPr>
            <a:fld id="{BDA394D7-9785-4BE5-AFD5-4F918A689025}" type="slidenum">
              <a:rPr lang="en-US" smtClean="0"/>
              <a:pPr>
                <a:defRPr/>
              </a:pPr>
              <a:t>18</a:t>
            </a:fld>
            <a:endParaRPr lang="en-US"/>
          </a:p>
        </p:txBody>
      </p:sp>
      <p:sp>
        <p:nvSpPr>
          <p:cNvPr id="9" name="Content Placeholder 8">
            <a:extLst>
              <a:ext uri="{FF2B5EF4-FFF2-40B4-BE49-F238E27FC236}">
                <a16:creationId xmlns:a16="http://schemas.microsoft.com/office/drawing/2014/main" id="{D944B23A-AF66-31C3-BFB5-B9C4D75309D3}"/>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FBB53E34-2D16-C8E6-229D-80FC5287F8BA}"/>
              </a:ext>
            </a:extLst>
          </p:cNvPr>
          <p:cNvPicPr>
            <a:picLocks noChangeAspect="1"/>
          </p:cNvPicPr>
          <p:nvPr/>
        </p:nvPicPr>
        <p:blipFill>
          <a:blip r:embed="rId2"/>
          <a:stretch>
            <a:fillRect/>
          </a:stretch>
        </p:blipFill>
        <p:spPr>
          <a:xfrm>
            <a:off x="457200" y="1647825"/>
            <a:ext cx="8229600" cy="4478337"/>
          </a:xfrm>
          <a:prstGeom prst="rect">
            <a:avLst/>
          </a:prstGeom>
        </p:spPr>
      </p:pic>
    </p:spTree>
    <p:extLst>
      <p:ext uri="{BB962C8B-B14F-4D97-AF65-F5344CB8AC3E}">
        <p14:creationId xmlns:p14="http://schemas.microsoft.com/office/powerpoint/2010/main" val="329789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85BA1-A09F-6FE2-B74E-6465313654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54F2C3-6D33-58CB-F4D5-326FEB576462}"/>
              </a:ext>
            </a:extLst>
          </p:cNvPr>
          <p:cNvSpPr>
            <a:spLocks noGrp="1"/>
          </p:cNvSpPr>
          <p:nvPr>
            <p:ph type="title"/>
          </p:nvPr>
        </p:nvSpPr>
        <p:spPr/>
        <p:txBody>
          <a:bodyPr>
            <a:normAutofit fontScale="90000"/>
          </a:bodyPr>
          <a:lstStyle/>
          <a:p>
            <a:r>
              <a:rPr lang="en-US" dirty="0">
                <a:solidFill>
                  <a:schemeClr val="accent4"/>
                </a:solidFill>
              </a:rPr>
              <a:t>Gluconeogenesis from Glucogenic Amino Acids</a:t>
            </a:r>
          </a:p>
        </p:txBody>
      </p:sp>
      <p:pic>
        <p:nvPicPr>
          <p:cNvPr id="6" name="Content Placeholder 5">
            <a:extLst>
              <a:ext uri="{FF2B5EF4-FFF2-40B4-BE49-F238E27FC236}">
                <a16:creationId xmlns:a16="http://schemas.microsoft.com/office/drawing/2014/main" id="{634B4CBB-E53C-1356-A198-5705DAE10486}"/>
              </a:ext>
            </a:extLst>
          </p:cNvPr>
          <p:cNvPicPr>
            <a:picLocks noGrp="1" noChangeAspect="1"/>
          </p:cNvPicPr>
          <p:nvPr>
            <p:ph idx="1"/>
          </p:nvPr>
        </p:nvPicPr>
        <p:blipFill>
          <a:blip r:embed="rId2"/>
          <a:stretch>
            <a:fillRect/>
          </a:stretch>
        </p:blipFill>
        <p:spPr>
          <a:xfrm>
            <a:off x="152400" y="1524000"/>
            <a:ext cx="8763000" cy="4832350"/>
          </a:xfrm>
          <a:prstGeom prst="rect">
            <a:avLst/>
          </a:prstGeom>
        </p:spPr>
      </p:pic>
      <p:sp>
        <p:nvSpPr>
          <p:cNvPr id="4" name="Footer Placeholder 3">
            <a:extLst>
              <a:ext uri="{FF2B5EF4-FFF2-40B4-BE49-F238E27FC236}">
                <a16:creationId xmlns:a16="http://schemas.microsoft.com/office/drawing/2014/main" id="{75F2B8BE-3139-2CC9-6BFF-84F571A242D2}"/>
              </a:ext>
            </a:extLst>
          </p:cNvPr>
          <p:cNvSpPr>
            <a:spLocks noGrp="1"/>
          </p:cNvSpPr>
          <p:nvPr>
            <p:ph type="ftr" sz="quarter" idx="11"/>
          </p:nvPr>
        </p:nvSpPr>
        <p:spPr>
          <a:xfrm>
            <a:off x="57912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4B2434F0-7DF2-4496-34FE-045708A4C7F4}"/>
              </a:ext>
            </a:extLst>
          </p:cNvPr>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spTree>
    <p:extLst>
      <p:ext uri="{BB962C8B-B14F-4D97-AF65-F5344CB8AC3E}">
        <p14:creationId xmlns:p14="http://schemas.microsoft.com/office/powerpoint/2010/main" val="199180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fontScale="90000"/>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457200" y="1676400"/>
            <a:ext cx="4114800" cy="4449763"/>
          </a:xfrm>
        </p:spPr>
        <p:txBody>
          <a:bodyPr/>
          <a:lstStyle/>
          <a:p>
            <a:pPr>
              <a:buNone/>
            </a:pPr>
            <a:r>
              <a:rPr lang="en-US" dirty="0"/>
              <a:t> </a:t>
            </a:r>
          </a:p>
        </p:txBody>
      </p:sp>
      <p:sp>
        <p:nvSpPr>
          <p:cNvPr id="13" name="Content Placeholder 12"/>
          <p:cNvSpPr>
            <a:spLocks noGrp="1"/>
          </p:cNvSpPr>
          <p:nvPr>
            <p:ph sz="quarter" idx="4"/>
          </p:nvPr>
        </p:nvSpPr>
        <p:spPr>
          <a:xfrm>
            <a:off x="4645025" y="1676400"/>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7" name="Slide Number Placeholder 6">
            <a:extLst>
              <a:ext uri="{FF2B5EF4-FFF2-40B4-BE49-F238E27FC236}">
                <a16:creationId xmlns:a16="http://schemas.microsoft.com/office/drawing/2014/main" id="{FA42A190-FE40-7BD7-BB63-1FA074E5FBA2}"/>
              </a:ext>
            </a:extLst>
          </p:cNvPr>
          <p:cNvSpPr>
            <a:spLocks noGrp="1"/>
          </p:cNvSpPr>
          <p:nvPr>
            <p:ph type="sldNum" sz="quarter" idx="12"/>
          </p:nvPr>
        </p:nvSpPr>
        <p:spPr/>
        <p:txBody>
          <a:bodyPr/>
          <a:lstStyle/>
          <a:p>
            <a:pPr>
              <a:defRPr/>
            </a:pPr>
            <a:fld id="{1FB91A49-D5F3-4578-872E-65604690CDE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68120-5AF7-A82C-DB28-BEA52DD1C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D3EA2F-F4A5-98E8-D0D5-DC6FE60D623F}"/>
              </a:ext>
            </a:extLst>
          </p:cNvPr>
          <p:cNvSpPr>
            <a:spLocks noGrp="1"/>
          </p:cNvSpPr>
          <p:nvPr>
            <p:ph type="title"/>
          </p:nvPr>
        </p:nvSpPr>
        <p:spPr/>
        <p:txBody>
          <a:bodyPr>
            <a:normAutofit/>
          </a:bodyPr>
          <a:lstStyle/>
          <a:p>
            <a:r>
              <a:rPr lang="en-US" sz="4000" dirty="0">
                <a:solidFill>
                  <a:schemeClr val="accent4"/>
                </a:solidFill>
              </a:rPr>
              <a:t>Gluconeogenesis From Glycerol</a:t>
            </a:r>
          </a:p>
        </p:txBody>
      </p:sp>
      <p:pic>
        <p:nvPicPr>
          <p:cNvPr id="6" name="Content Placeholder 5">
            <a:extLst>
              <a:ext uri="{FF2B5EF4-FFF2-40B4-BE49-F238E27FC236}">
                <a16:creationId xmlns:a16="http://schemas.microsoft.com/office/drawing/2014/main" id="{B8993DB2-7FA4-2D70-FF69-A54641CD33B0}"/>
              </a:ext>
            </a:extLst>
          </p:cNvPr>
          <p:cNvPicPr>
            <a:picLocks noGrp="1" noChangeAspect="1"/>
          </p:cNvPicPr>
          <p:nvPr>
            <p:ph idx="1"/>
          </p:nvPr>
        </p:nvPicPr>
        <p:blipFill>
          <a:blip r:embed="rId2"/>
          <a:stretch>
            <a:fillRect/>
          </a:stretch>
        </p:blipFill>
        <p:spPr>
          <a:xfrm>
            <a:off x="228600" y="1600200"/>
            <a:ext cx="8763000" cy="4756149"/>
          </a:xfrm>
          <a:prstGeom prst="rect">
            <a:avLst/>
          </a:prstGeom>
        </p:spPr>
      </p:pic>
      <p:sp>
        <p:nvSpPr>
          <p:cNvPr id="4" name="Footer Placeholder 3">
            <a:extLst>
              <a:ext uri="{FF2B5EF4-FFF2-40B4-BE49-F238E27FC236}">
                <a16:creationId xmlns:a16="http://schemas.microsoft.com/office/drawing/2014/main" id="{D99376D9-5969-C777-56E6-2C294E565600}"/>
              </a:ext>
            </a:extLst>
          </p:cNvPr>
          <p:cNvSpPr>
            <a:spLocks noGrp="1"/>
          </p:cNvSpPr>
          <p:nvPr>
            <p:ph type="ftr" sz="quarter" idx="11"/>
          </p:nvPr>
        </p:nvSpPr>
        <p:spPr>
          <a:xfrm>
            <a:off x="57912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8297C7BD-1EFB-53DC-AAA3-40774D5CF81D}"/>
              </a:ext>
            </a:extLst>
          </p:cNvPr>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spTree>
    <p:extLst>
      <p:ext uri="{BB962C8B-B14F-4D97-AF65-F5344CB8AC3E}">
        <p14:creationId xmlns:p14="http://schemas.microsoft.com/office/powerpoint/2010/main" val="3776519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2F6DC-4373-7F28-8E57-8F0E930EA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F395E-C6C2-3DFE-C9AD-066F69693C14}"/>
              </a:ext>
            </a:extLst>
          </p:cNvPr>
          <p:cNvSpPr>
            <a:spLocks noGrp="1"/>
          </p:cNvSpPr>
          <p:nvPr>
            <p:ph type="title"/>
          </p:nvPr>
        </p:nvSpPr>
        <p:spPr/>
        <p:txBody>
          <a:bodyPr>
            <a:normAutofit fontScale="90000"/>
          </a:bodyPr>
          <a:lstStyle/>
          <a:p>
            <a:r>
              <a:rPr lang="en-US" dirty="0">
                <a:solidFill>
                  <a:schemeClr val="accent4"/>
                </a:solidFill>
              </a:rPr>
              <a:t>Gluconeogenesis From Propionyl CoA</a:t>
            </a:r>
          </a:p>
        </p:txBody>
      </p:sp>
      <p:pic>
        <p:nvPicPr>
          <p:cNvPr id="6" name="Content Placeholder 5">
            <a:extLst>
              <a:ext uri="{FF2B5EF4-FFF2-40B4-BE49-F238E27FC236}">
                <a16:creationId xmlns:a16="http://schemas.microsoft.com/office/drawing/2014/main" id="{DEEF11D9-71BF-CF91-44C8-02051DEAA072}"/>
              </a:ext>
            </a:extLst>
          </p:cNvPr>
          <p:cNvPicPr>
            <a:picLocks noGrp="1" noChangeAspect="1"/>
          </p:cNvPicPr>
          <p:nvPr>
            <p:ph idx="1"/>
          </p:nvPr>
        </p:nvPicPr>
        <p:blipFill>
          <a:blip r:embed="rId2"/>
          <a:stretch>
            <a:fillRect/>
          </a:stretch>
        </p:blipFill>
        <p:spPr>
          <a:xfrm>
            <a:off x="152400" y="1524000"/>
            <a:ext cx="8839199" cy="4832349"/>
          </a:xfrm>
          <a:prstGeom prst="rect">
            <a:avLst/>
          </a:prstGeom>
        </p:spPr>
      </p:pic>
      <p:sp>
        <p:nvSpPr>
          <p:cNvPr id="4" name="Footer Placeholder 3">
            <a:extLst>
              <a:ext uri="{FF2B5EF4-FFF2-40B4-BE49-F238E27FC236}">
                <a16:creationId xmlns:a16="http://schemas.microsoft.com/office/drawing/2014/main" id="{3FEA58DF-421D-373B-7E3C-B8046D0C1FE9}"/>
              </a:ext>
            </a:extLst>
          </p:cNvPr>
          <p:cNvSpPr>
            <a:spLocks noGrp="1"/>
          </p:cNvSpPr>
          <p:nvPr>
            <p:ph type="ftr" sz="quarter" idx="11"/>
          </p:nvPr>
        </p:nvSpPr>
        <p:spPr>
          <a:xfrm>
            <a:off x="57912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D91410AD-9CE7-62B4-01A4-A010E6CB14C2}"/>
              </a:ext>
            </a:extLst>
          </p:cNvPr>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spTree>
    <p:extLst>
      <p:ext uri="{BB962C8B-B14F-4D97-AF65-F5344CB8AC3E}">
        <p14:creationId xmlns:p14="http://schemas.microsoft.com/office/powerpoint/2010/main" val="165364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r>
              <a:rPr lang="en-US" sz="4000" dirty="0">
                <a:solidFill>
                  <a:schemeClr val="accent4"/>
                </a:solidFill>
              </a:rPr>
              <a:t>Regulation of Gluconeogenesis</a:t>
            </a:r>
          </a:p>
        </p:txBody>
      </p:sp>
      <p:sp>
        <p:nvSpPr>
          <p:cNvPr id="4" name="Footer Placeholder 3">
            <a:extLst>
              <a:ext uri="{FF2B5EF4-FFF2-40B4-BE49-F238E27FC236}">
                <a16:creationId xmlns:a16="http://schemas.microsoft.com/office/drawing/2014/main" id="{BEE625AB-AFA6-04E7-F1C5-F62CECC27D45}"/>
              </a:ext>
            </a:extLst>
          </p:cNvPr>
          <p:cNvSpPr>
            <a:spLocks noGrp="1"/>
          </p:cNvSpPr>
          <p:nvPr>
            <p:ph type="ftr" sz="quarter" idx="11"/>
          </p:nvPr>
        </p:nvSpPr>
        <p:spPr>
          <a:xfrm>
            <a:off x="60960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22</a:t>
            </a:fld>
            <a:endParaRPr lang="en-US"/>
          </a:p>
        </p:txBody>
      </p:sp>
      <p:pic>
        <p:nvPicPr>
          <p:cNvPr id="17" name="Content Placeholder 16">
            <a:extLst>
              <a:ext uri="{FF2B5EF4-FFF2-40B4-BE49-F238E27FC236}">
                <a16:creationId xmlns:a16="http://schemas.microsoft.com/office/drawing/2014/main" id="{CCE7A7CD-BA70-CC2A-3258-72D25EBF212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94" t="25944" r="31814" b="11955"/>
          <a:stretch/>
        </p:blipFill>
        <p:spPr>
          <a:xfrm>
            <a:off x="457200" y="1143000"/>
            <a:ext cx="7391400" cy="5105400"/>
          </a:xfrm>
        </p:spPr>
      </p:pic>
    </p:spTree>
    <p:extLst>
      <p:ext uri="{BB962C8B-B14F-4D97-AF65-F5344CB8AC3E}">
        <p14:creationId xmlns:p14="http://schemas.microsoft.com/office/powerpoint/2010/main" val="2394635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6E42B-0722-FFEC-986C-7F7A609141A9}"/>
              </a:ext>
            </a:extLst>
          </p:cNvPr>
          <p:cNvSpPr>
            <a:spLocks noGrp="1"/>
          </p:cNvSpPr>
          <p:nvPr>
            <p:ph idx="1"/>
          </p:nvPr>
        </p:nvSpPr>
        <p:spPr>
          <a:xfrm>
            <a:off x="685800" y="2133600"/>
            <a:ext cx="8229600" cy="1849337"/>
          </a:xfrm>
        </p:spPr>
        <p:txBody>
          <a:bodyPr>
            <a:normAutofit/>
          </a:bodyPr>
          <a:lstStyle/>
          <a:p>
            <a:pPr marL="0" indent="0">
              <a:buNone/>
            </a:pPr>
            <a:r>
              <a:rPr lang="en-US" sz="4000" dirty="0">
                <a:solidFill>
                  <a:schemeClr val="accent4"/>
                </a:solidFill>
              </a:rPr>
              <a:t>              Vertical Integration</a:t>
            </a:r>
          </a:p>
          <a:p>
            <a:pPr marL="0" indent="0">
              <a:buNone/>
            </a:pPr>
            <a:r>
              <a:rPr lang="en-US" sz="4000" dirty="0">
                <a:solidFill>
                  <a:schemeClr val="accent4"/>
                </a:solidFill>
              </a:rPr>
              <a:t> </a:t>
            </a:r>
          </a:p>
        </p:txBody>
      </p:sp>
      <p:sp>
        <p:nvSpPr>
          <p:cNvPr id="5" name="Slide Number Placeholder 4">
            <a:extLst>
              <a:ext uri="{FF2B5EF4-FFF2-40B4-BE49-F238E27FC236}">
                <a16:creationId xmlns:a16="http://schemas.microsoft.com/office/drawing/2014/main" id="{CF0FFAF8-B4D8-FFCB-473B-28F762A14FE6}"/>
              </a:ext>
            </a:extLst>
          </p:cNvPr>
          <p:cNvSpPr>
            <a:spLocks noGrp="1"/>
          </p:cNvSpPr>
          <p:nvPr>
            <p:ph type="sldNum" sz="quarter" idx="12"/>
          </p:nvPr>
        </p:nvSpPr>
        <p:spPr/>
        <p:txBody>
          <a:bodyPr/>
          <a:lstStyle/>
          <a:p>
            <a:pPr>
              <a:defRPr/>
            </a:pPr>
            <a:fld id="{BDA394D7-9785-4BE5-AFD5-4F918A689025}" type="slidenum">
              <a:rPr lang="en-US" smtClean="0"/>
              <a:pPr>
                <a:defRPr/>
              </a:pPr>
              <a:t>23</a:t>
            </a:fld>
            <a:endParaRPr lang="en-US"/>
          </a:p>
        </p:txBody>
      </p:sp>
    </p:spTree>
    <p:extLst>
      <p:ext uri="{BB962C8B-B14F-4D97-AF65-F5344CB8AC3E}">
        <p14:creationId xmlns:p14="http://schemas.microsoft.com/office/powerpoint/2010/main" val="299530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49EA-67C8-DAD3-5F49-69306316EFE1}"/>
              </a:ext>
            </a:extLst>
          </p:cNvPr>
          <p:cNvSpPr>
            <a:spLocks noGrp="1"/>
          </p:cNvSpPr>
          <p:nvPr>
            <p:ph type="title"/>
          </p:nvPr>
        </p:nvSpPr>
        <p:spPr/>
        <p:txBody>
          <a:bodyPr>
            <a:normAutofit/>
          </a:bodyPr>
          <a:lstStyle/>
          <a:p>
            <a:r>
              <a:rPr lang="en-US" sz="4000" dirty="0">
                <a:solidFill>
                  <a:schemeClr val="accent4"/>
                </a:solidFill>
              </a:rPr>
              <a:t>Pyruvate Carboxylase Deficiency</a:t>
            </a:r>
          </a:p>
        </p:txBody>
      </p:sp>
      <p:sp>
        <p:nvSpPr>
          <p:cNvPr id="4" name="Footer Placeholder 3">
            <a:extLst>
              <a:ext uri="{FF2B5EF4-FFF2-40B4-BE49-F238E27FC236}">
                <a16:creationId xmlns:a16="http://schemas.microsoft.com/office/drawing/2014/main" id="{01B5E2B7-8893-C6A3-6053-CC975943A0A2}"/>
              </a:ext>
            </a:extLst>
          </p:cNvPr>
          <p:cNvSpPr>
            <a:spLocks noGrp="1"/>
          </p:cNvSpPr>
          <p:nvPr>
            <p:ph type="ftr" sz="quarter" idx="11"/>
          </p:nvPr>
        </p:nvSpPr>
        <p:spPr>
          <a:xfrm>
            <a:off x="6019800" y="6356350"/>
            <a:ext cx="2895600" cy="365125"/>
          </a:xfrm>
        </p:spPr>
        <p:txBody>
          <a:bodyPr/>
          <a:lstStyle/>
          <a:p>
            <a:pPr>
              <a:defRPr/>
            </a:pPr>
            <a:r>
              <a:rPr lang="en-US" sz="1800" dirty="0">
                <a:solidFill>
                  <a:schemeClr val="accent4"/>
                </a:solidFill>
              </a:rPr>
              <a:t>Vertical Integration</a:t>
            </a:r>
          </a:p>
        </p:txBody>
      </p:sp>
      <p:sp>
        <p:nvSpPr>
          <p:cNvPr id="5" name="Slide Number Placeholder 4">
            <a:extLst>
              <a:ext uri="{FF2B5EF4-FFF2-40B4-BE49-F238E27FC236}">
                <a16:creationId xmlns:a16="http://schemas.microsoft.com/office/drawing/2014/main" id="{9C68C50C-F92B-54C4-B91D-7BFB710F8F2F}"/>
              </a:ext>
            </a:extLst>
          </p:cNvPr>
          <p:cNvSpPr>
            <a:spLocks noGrp="1"/>
          </p:cNvSpPr>
          <p:nvPr>
            <p:ph type="sldNum" sz="quarter" idx="12"/>
          </p:nvPr>
        </p:nvSpPr>
        <p:spPr/>
        <p:txBody>
          <a:bodyPr/>
          <a:lstStyle/>
          <a:p>
            <a:pPr>
              <a:defRPr/>
            </a:pPr>
            <a:fld id="{BDA394D7-9785-4BE5-AFD5-4F918A689025}" type="slidenum">
              <a:rPr lang="en-US" smtClean="0"/>
              <a:pPr>
                <a:defRPr/>
              </a:pPr>
              <a:t>24</a:t>
            </a:fld>
            <a:endParaRPr lang="en-US"/>
          </a:p>
        </p:txBody>
      </p:sp>
      <p:pic>
        <p:nvPicPr>
          <p:cNvPr id="12" name="Content Placeholder 11">
            <a:extLst>
              <a:ext uri="{FF2B5EF4-FFF2-40B4-BE49-F238E27FC236}">
                <a16:creationId xmlns:a16="http://schemas.microsoft.com/office/drawing/2014/main" id="{0BA99C7D-D5BA-6090-42CA-B1214319BE3F}"/>
              </a:ext>
            </a:extLst>
          </p:cNvPr>
          <p:cNvPicPr>
            <a:picLocks noGrp="1" noChangeAspect="1"/>
          </p:cNvPicPr>
          <p:nvPr>
            <p:ph idx="1"/>
          </p:nvPr>
        </p:nvPicPr>
        <p:blipFill>
          <a:blip r:embed="rId2"/>
          <a:stretch>
            <a:fillRect/>
          </a:stretch>
        </p:blipFill>
        <p:spPr>
          <a:xfrm>
            <a:off x="228600" y="1524000"/>
            <a:ext cx="8686800" cy="4724400"/>
          </a:xfrm>
          <a:prstGeom prst="rect">
            <a:avLst/>
          </a:prstGeom>
        </p:spPr>
      </p:pic>
    </p:spTree>
    <p:extLst>
      <p:ext uri="{BB962C8B-B14F-4D97-AF65-F5344CB8AC3E}">
        <p14:creationId xmlns:p14="http://schemas.microsoft.com/office/powerpoint/2010/main" val="3946171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p:txBody>
          <a:bodyPr>
            <a:normAutofit/>
          </a:bodyPr>
          <a:lstStyle/>
          <a:p>
            <a:r>
              <a:rPr lang="en-US" sz="4000" dirty="0">
                <a:solidFill>
                  <a:schemeClr val="accent4"/>
                </a:solidFill>
              </a:rPr>
              <a:t>Family Medicine</a:t>
            </a:r>
          </a:p>
        </p:txBody>
      </p:sp>
      <p:sp>
        <p:nvSpPr>
          <p:cNvPr id="4" name="Footer Placeholder 3">
            <a:extLst>
              <a:ext uri="{FF2B5EF4-FFF2-40B4-BE49-F238E27FC236}">
                <a16:creationId xmlns:a16="http://schemas.microsoft.com/office/drawing/2014/main" id="{4CD099FF-9D5C-1B5D-890D-5DEDA1BB5087}"/>
              </a:ext>
            </a:extLst>
          </p:cNvPr>
          <p:cNvSpPr>
            <a:spLocks noGrp="1"/>
          </p:cNvSpPr>
          <p:nvPr>
            <p:ph type="ftr" sz="quarter" idx="11"/>
          </p:nvPr>
        </p:nvSpPr>
        <p:spPr>
          <a:xfrm>
            <a:off x="6096000" y="6340475"/>
            <a:ext cx="2895600" cy="365125"/>
          </a:xfrm>
        </p:spPr>
        <p:txBody>
          <a:bodyPr/>
          <a:lstStyle/>
          <a:p>
            <a:pPr>
              <a:defRPr/>
            </a:pPr>
            <a:r>
              <a:rPr lang="en-US" sz="1800" dirty="0">
                <a:solidFill>
                  <a:schemeClr val="accent4"/>
                </a:solidFill>
              </a:rPr>
              <a:t>Spiral Integration</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25</a:t>
            </a:fld>
            <a:endParaRPr lang="en-US" dirty="0"/>
          </a:p>
        </p:txBody>
      </p:sp>
      <p:sp>
        <p:nvSpPr>
          <p:cNvPr id="9" name="Content Placeholder 8">
            <a:extLst>
              <a:ext uri="{FF2B5EF4-FFF2-40B4-BE49-F238E27FC236}">
                <a16:creationId xmlns:a16="http://schemas.microsoft.com/office/drawing/2014/main" id="{4B9D1356-2B62-5A0D-97C5-61DEDB94ACFC}"/>
              </a:ext>
            </a:extLst>
          </p:cNvPr>
          <p:cNvSpPr>
            <a:spLocks noGrp="1"/>
          </p:cNvSpPr>
          <p:nvPr>
            <p:ph idx="1"/>
          </p:nvPr>
        </p:nvSpPr>
        <p:spPr/>
        <p:txBody>
          <a:bodyPr/>
          <a:lstStyle/>
          <a:p>
            <a:endParaRPr lang="en-US" dirty="0"/>
          </a:p>
        </p:txBody>
      </p:sp>
      <p:pic>
        <p:nvPicPr>
          <p:cNvPr id="13" name="Picture 12">
            <a:extLst>
              <a:ext uri="{FF2B5EF4-FFF2-40B4-BE49-F238E27FC236}">
                <a16:creationId xmlns:a16="http://schemas.microsoft.com/office/drawing/2014/main" id="{07311ED7-48E0-494A-5781-A93564B81F08}"/>
              </a:ext>
            </a:extLst>
          </p:cNvPr>
          <p:cNvPicPr>
            <a:picLocks noChangeAspect="1"/>
          </p:cNvPicPr>
          <p:nvPr/>
        </p:nvPicPr>
        <p:blipFill>
          <a:blip r:embed="rId2"/>
          <a:stretch>
            <a:fillRect/>
          </a:stretch>
        </p:blipFill>
        <p:spPr>
          <a:xfrm>
            <a:off x="76200" y="1143000"/>
            <a:ext cx="8915400" cy="5213350"/>
          </a:xfrm>
          <a:prstGeom prst="rect">
            <a:avLst/>
          </a:prstGeom>
        </p:spPr>
      </p:pic>
    </p:spTree>
    <p:extLst>
      <p:ext uri="{BB962C8B-B14F-4D97-AF65-F5344CB8AC3E}">
        <p14:creationId xmlns:p14="http://schemas.microsoft.com/office/powerpoint/2010/main" val="3901179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buNone/>
            </a:pPr>
            <a:r>
              <a:rPr lang="en-US" sz="2400" dirty="0"/>
              <a:t> </a:t>
            </a:r>
          </a:p>
          <a:p>
            <a:pPr marL="0" indent="0">
              <a:buNone/>
            </a:pPr>
            <a:endParaRPr lang="en-US" dirty="0"/>
          </a:p>
        </p:txBody>
      </p:sp>
      <p:sp>
        <p:nvSpPr>
          <p:cNvPr id="5" name="Footer Placeholder 4">
            <a:extLst>
              <a:ext uri="{FF2B5EF4-FFF2-40B4-BE49-F238E27FC236}">
                <a16:creationId xmlns:a16="http://schemas.microsoft.com/office/drawing/2014/main" id="{6FC307C8-C24B-0B10-53CA-327A8062B999}"/>
              </a:ext>
            </a:extLst>
          </p:cNvPr>
          <p:cNvSpPr>
            <a:spLocks noGrp="1"/>
          </p:cNvSpPr>
          <p:nvPr>
            <p:ph type="ftr" sz="quarter" idx="11"/>
          </p:nvPr>
        </p:nvSpPr>
        <p:spPr>
          <a:xfrm>
            <a:off x="6172200" y="6340475"/>
            <a:ext cx="2895600" cy="365125"/>
          </a:xfrm>
        </p:spPr>
        <p:txBody>
          <a:bodyPr/>
          <a:lstStyle/>
          <a:p>
            <a:pPr>
              <a:defRPr/>
            </a:pPr>
            <a:r>
              <a:rPr lang="en-US" sz="1800" dirty="0">
                <a:solidFill>
                  <a:schemeClr val="accent4"/>
                </a:solidFill>
              </a:rPr>
              <a:t>Spiral Integration</a:t>
            </a:r>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26</a:t>
            </a:fld>
            <a:endParaRPr lang="en-US"/>
          </a:p>
        </p:txBody>
      </p:sp>
      <p:pic>
        <p:nvPicPr>
          <p:cNvPr id="10" name="Picture 9">
            <a:extLst>
              <a:ext uri="{FF2B5EF4-FFF2-40B4-BE49-F238E27FC236}">
                <a16:creationId xmlns:a16="http://schemas.microsoft.com/office/drawing/2014/main" id="{EE6A0ADA-8C68-6979-2268-76CB9AC79D77}"/>
              </a:ext>
            </a:extLst>
          </p:cNvPr>
          <p:cNvPicPr>
            <a:picLocks noChangeAspect="1"/>
          </p:cNvPicPr>
          <p:nvPr/>
        </p:nvPicPr>
        <p:blipFill>
          <a:blip r:embed="rId2"/>
          <a:stretch>
            <a:fillRect/>
          </a:stretch>
        </p:blipFill>
        <p:spPr>
          <a:xfrm>
            <a:off x="1371600" y="1222241"/>
            <a:ext cx="5410200" cy="5502275"/>
          </a:xfrm>
          <a:prstGeom prst="rect">
            <a:avLst/>
          </a:prstGeom>
        </p:spPr>
      </p:pic>
    </p:spTree>
    <p:extLst>
      <p:ext uri="{BB962C8B-B14F-4D97-AF65-F5344CB8AC3E}">
        <p14:creationId xmlns:p14="http://schemas.microsoft.com/office/powerpoint/2010/main" val="1003524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rPr>
              <a:t>Bioethics</a:t>
            </a: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27</a:t>
            </a:fld>
            <a:endParaRPr lang="en-US" dirty="0"/>
          </a:p>
        </p:txBody>
      </p:sp>
      <p:sp>
        <p:nvSpPr>
          <p:cNvPr id="6" name="Slide Number Placeholder 5">
            <a:extLst>
              <a:ext uri="{FF2B5EF4-FFF2-40B4-BE49-F238E27FC236}">
                <a16:creationId xmlns:a16="http://schemas.microsoft.com/office/drawing/2014/main" id="{9C51B170-B438-34AC-E96D-3B5425EB8215}"/>
              </a:ext>
            </a:extLst>
          </p:cNvPr>
          <p:cNvSpPr txBox="1">
            <a:spLocks/>
          </p:cNvSpPr>
          <p:nvPr/>
        </p:nvSpPr>
        <p:spPr>
          <a:xfrm>
            <a:off x="63246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800" dirty="0">
                <a:solidFill>
                  <a:schemeClr val="accent4"/>
                </a:solidFill>
              </a:rPr>
              <a:t>Spiral Integration</a:t>
            </a:r>
            <a:endParaRPr lang="en-US" dirty="0"/>
          </a:p>
        </p:txBody>
      </p:sp>
      <p:pic>
        <p:nvPicPr>
          <p:cNvPr id="16" name="Content Placeholder 15">
            <a:extLst>
              <a:ext uri="{FF2B5EF4-FFF2-40B4-BE49-F238E27FC236}">
                <a16:creationId xmlns:a16="http://schemas.microsoft.com/office/drawing/2014/main" id="{BD471799-03AA-923C-148F-A5EB206D2EB4}"/>
              </a:ext>
            </a:extLst>
          </p:cNvPr>
          <p:cNvPicPr>
            <a:picLocks noGrp="1" noChangeAspect="1"/>
          </p:cNvPicPr>
          <p:nvPr>
            <p:ph idx="1"/>
          </p:nvPr>
        </p:nvPicPr>
        <p:blipFill>
          <a:blip r:embed="rId2"/>
          <a:stretch>
            <a:fillRect/>
          </a:stretch>
        </p:blipFill>
        <p:spPr>
          <a:xfrm>
            <a:off x="457200" y="1417638"/>
            <a:ext cx="8229600" cy="4634829"/>
          </a:xfrm>
        </p:spPr>
      </p:pic>
    </p:spTree>
    <p:extLst>
      <p:ext uri="{BB962C8B-B14F-4D97-AF65-F5344CB8AC3E}">
        <p14:creationId xmlns:p14="http://schemas.microsoft.com/office/powerpoint/2010/main" val="1938551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86AD-0A56-8EE5-4C00-EF4A20D7AE43}"/>
              </a:ext>
            </a:extLst>
          </p:cNvPr>
          <p:cNvSpPr>
            <a:spLocks noGrp="1"/>
          </p:cNvSpPr>
          <p:nvPr>
            <p:ph type="title"/>
          </p:nvPr>
        </p:nvSpPr>
        <p:spPr/>
        <p:txBody>
          <a:bodyPr>
            <a:normAutofit/>
          </a:bodyPr>
          <a:lstStyle/>
          <a:p>
            <a:r>
              <a:rPr lang="en-US" sz="4000" dirty="0">
                <a:solidFill>
                  <a:schemeClr val="accent4">
                    <a:lumMod val="75000"/>
                  </a:schemeClr>
                </a:solidFill>
                <a:latin typeface="Calibri" pitchFamily="34" charset="0"/>
              </a:rPr>
              <a:t>How To Access Digital Library</a:t>
            </a:r>
            <a:endParaRPr lang="en-US" sz="4000" dirty="0"/>
          </a:p>
        </p:txBody>
      </p:sp>
      <p:sp>
        <p:nvSpPr>
          <p:cNvPr id="3" name="Content Placeholder 2">
            <a:extLst>
              <a:ext uri="{FF2B5EF4-FFF2-40B4-BE49-F238E27FC236}">
                <a16:creationId xmlns:a16="http://schemas.microsoft.com/office/drawing/2014/main" id="{B2141E22-77B9-7188-555C-ADCD81875B38}"/>
              </a:ext>
            </a:extLst>
          </p:cNvPr>
          <p:cNvSpPr>
            <a:spLocks noGrp="1"/>
          </p:cNvSpPr>
          <p:nvPr>
            <p:ph idx="1"/>
          </p:nvPr>
        </p:nvSpPr>
        <p:spPr/>
        <p:txBody>
          <a:bodyPr>
            <a:normAutofit fontScale="47500" lnSpcReduction="20000"/>
          </a:bodyPr>
          <a:lstStyle/>
          <a:p>
            <a:pPr marL="514350" indent="-514350">
              <a:buFont typeface="+mj-lt"/>
              <a:buAutoNum type="arabicPeriod"/>
            </a:pPr>
            <a:r>
              <a:rPr lang="en-US" sz="5100" b="1" dirty="0">
                <a:solidFill>
                  <a:srgbClr val="202124"/>
                </a:solidFill>
                <a:latin typeface="+mj-lt"/>
              </a:rPr>
              <a:t>Steps to Access HEC Digital Library</a:t>
            </a:r>
            <a:endParaRPr lang="en-US" sz="5100" dirty="0">
              <a:solidFill>
                <a:srgbClr val="202124"/>
              </a:solidFill>
              <a:latin typeface="+mj-lt"/>
            </a:endParaRPr>
          </a:p>
          <a:p>
            <a:pPr>
              <a:buFont typeface="+mj-lt"/>
              <a:buAutoNum type="arabicPeriod"/>
            </a:pPr>
            <a:r>
              <a:rPr lang="en-US" sz="5100" dirty="0">
                <a:solidFill>
                  <a:srgbClr val="202124"/>
                </a:solidFill>
                <a:latin typeface="Calibri" pitchFamily="34" charset="0"/>
              </a:rPr>
              <a:t>Go to the website of HEC National Digital Library.</a:t>
            </a:r>
          </a:p>
          <a:p>
            <a:pPr>
              <a:buFont typeface="+mj-lt"/>
              <a:buAutoNum type="arabicPeriod"/>
            </a:pPr>
            <a:r>
              <a:rPr lang="en-US" sz="5100" dirty="0">
                <a:solidFill>
                  <a:srgbClr val="202124"/>
                </a:solidFill>
                <a:latin typeface="Calibri" pitchFamily="34" charset="0"/>
              </a:rPr>
              <a:t>On Home Page, click on the INSTITUTES.</a:t>
            </a:r>
          </a:p>
          <a:p>
            <a:pPr>
              <a:buFont typeface="+mj-lt"/>
              <a:buAutoNum type="arabicPeriod"/>
            </a:pPr>
            <a:r>
              <a:rPr lang="en-US" sz="51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5100" dirty="0">
                <a:solidFill>
                  <a:srgbClr val="202124"/>
                </a:solidFill>
                <a:latin typeface="Calibri" pitchFamily="34" charset="0"/>
              </a:rPr>
              <a:t>Select your desired Institute.</a:t>
            </a:r>
          </a:p>
          <a:p>
            <a:pPr marL="514350" indent="-514350">
              <a:buFont typeface="+mj-lt"/>
              <a:buAutoNum type="arabicPeriod"/>
            </a:pPr>
            <a:r>
              <a:rPr lang="en-US" sz="5100" dirty="0">
                <a:solidFill>
                  <a:srgbClr val="000000"/>
                </a:solidFill>
                <a:latin typeface="Calibri" pitchFamily="34" charset="0"/>
              </a:rPr>
              <a:t>A page will appear showing the resources of the institution</a:t>
            </a:r>
          </a:p>
          <a:p>
            <a:pPr marL="514350" indent="-514350">
              <a:buFont typeface="+mj-lt"/>
              <a:buAutoNum type="arabicPeriod"/>
            </a:pPr>
            <a:r>
              <a:rPr lang="en-US" sz="5100" dirty="0">
                <a:solidFill>
                  <a:srgbClr val="000000"/>
                </a:solidFill>
                <a:latin typeface="Calibri" pitchFamily="34" charset="0"/>
              </a:rPr>
              <a:t>6. Journals and Researches will appear</a:t>
            </a:r>
          </a:p>
          <a:p>
            <a:pPr marL="514350" indent="-514350">
              <a:buFont typeface="+mj-lt"/>
              <a:buAutoNum type="arabicPeriod"/>
            </a:pPr>
            <a:r>
              <a:rPr lang="en-US" sz="5100" dirty="0">
                <a:solidFill>
                  <a:srgbClr val="000000"/>
                </a:solidFill>
                <a:latin typeface="Calibri" pitchFamily="34" charset="0"/>
              </a:rPr>
              <a:t>7. You can find a Journal by clicking on JOURNALS AND DATABASE and enter a keyword to search for your desired journal.</a:t>
            </a:r>
            <a:endParaRPr lang="en-US" sz="5100" dirty="0">
              <a:latin typeface="Calibri" pitchFamily="34" charset="0"/>
            </a:endParaRPr>
          </a:p>
          <a:p>
            <a:endParaRPr lang="en-US" dirty="0"/>
          </a:p>
        </p:txBody>
      </p:sp>
      <p:sp>
        <p:nvSpPr>
          <p:cNvPr id="5" name="Slide Number Placeholder 4">
            <a:extLst>
              <a:ext uri="{FF2B5EF4-FFF2-40B4-BE49-F238E27FC236}">
                <a16:creationId xmlns:a16="http://schemas.microsoft.com/office/drawing/2014/main" id="{2AAA7657-853C-A4E9-107C-55BAEAF152EC}"/>
              </a:ext>
            </a:extLst>
          </p:cNvPr>
          <p:cNvSpPr>
            <a:spLocks noGrp="1"/>
          </p:cNvSpPr>
          <p:nvPr>
            <p:ph type="sldNum" sz="quarter" idx="12"/>
          </p:nvPr>
        </p:nvSpPr>
        <p:spPr/>
        <p:txBody>
          <a:bodyPr/>
          <a:lstStyle/>
          <a:p>
            <a:pPr>
              <a:defRPr/>
            </a:pPr>
            <a:fld id="{BDA394D7-9785-4BE5-AFD5-4F918A689025}" type="slidenum">
              <a:rPr lang="en-US" smtClean="0"/>
              <a:pPr>
                <a:defRPr/>
              </a:pPr>
              <a:t>28</a:t>
            </a:fld>
            <a:endParaRPr lang="en-US"/>
          </a:p>
        </p:txBody>
      </p:sp>
    </p:spTree>
    <p:extLst>
      <p:ext uri="{BB962C8B-B14F-4D97-AF65-F5344CB8AC3E}">
        <p14:creationId xmlns:p14="http://schemas.microsoft.com/office/powerpoint/2010/main" val="2926045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828800"/>
            <a:ext cx="4038600" cy="4449763"/>
          </a:xfrm>
        </p:spPr>
        <p:txBody>
          <a:bodyPr>
            <a:normAutofit fontScale="92500" lnSpcReduction="10000"/>
          </a:bodyPr>
          <a:lstStyle/>
          <a:p>
            <a:pPr marL="0" indent="0">
              <a:buNone/>
            </a:pPr>
            <a:r>
              <a:rPr lang="en-US" sz="2400" dirty="0"/>
              <a:t>Link : </a:t>
            </a:r>
            <a:r>
              <a:rPr lang="en-US" sz="2400" dirty="0">
                <a:solidFill>
                  <a:schemeClr val="tx2"/>
                </a:solidFill>
                <a:hlinkClick r:id="rId2"/>
              </a:rPr>
              <a:t>https://pubmed.ncbi.nlm.nih.gov/37603427/#full-view-affiliation-1</a:t>
            </a:r>
            <a:endParaRPr lang="en-US" sz="2400" dirty="0">
              <a:solidFill>
                <a:schemeClr val="tx2"/>
              </a:solidFill>
            </a:endParaRPr>
          </a:p>
          <a:p>
            <a:pPr marL="0" indent="0">
              <a:buNone/>
            </a:pPr>
            <a:endParaRPr lang="en-US" sz="2400" dirty="0">
              <a:solidFill>
                <a:schemeClr val="tx2"/>
              </a:solidFill>
            </a:endParaRPr>
          </a:p>
          <a:p>
            <a:pPr marL="0" indent="0">
              <a:buNone/>
            </a:pPr>
            <a:r>
              <a:rPr lang="en-US" sz="2400" dirty="0"/>
              <a:t>Journal Name :</a:t>
            </a:r>
            <a:endParaRPr lang="en-US" sz="2400" dirty="0">
              <a:solidFill>
                <a:schemeClr val="tx2"/>
              </a:solidFill>
            </a:endParaRPr>
          </a:p>
          <a:p>
            <a:pPr marL="0" indent="0">
              <a:buNone/>
            </a:pPr>
            <a:r>
              <a:rPr lang="en-US" sz="2400" dirty="0">
                <a:solidFill>
                  <a:schemeClr val="tx2"/>
                </a:solidFill>
              </a:rPr>
              <a:t>Annu Rev </a:t>
            </a:r>
            <a:r>
              <a:rPr lang="en-US" sz="2400" dirty="0" err="1">
                <a:solidFill>
                  <a:schemeClr val="tx2"/>
                </a:solidFill>
              </a:rPr>
              <a:t>Nutr</a:t>
            </a:r>
            <a:endParaRPr lang="en-US" sz="2400" dirty="0">
              <a:solidFill>
                <a:schemeClr val="tx2"/>
              </a:solidFill>
            </a:endParaRPr>
          </a:p>
          <a:p>
            <a:pPr marL="0" indent="0">
              <a:buNone/>
            </a:pPr>
            <a:endParaRPr lang="en-US" sz="2400" dirty="0">
              <a:solidFill>
                <a:schemeClr val="tx2"/>
              </a:solidFill>
            </a:endParaRPr>
          </a:p>
          <a:p>
            <a:pPr marL="0" indent="0">
              <a:buNone/>
            </a:pPr>
            <a:r>
              <a:rPr lang="en-US" sz="2400" dirty="0"/>
              <a:t>Title: </a:t>
            </a:r>
            <a:r>
              <a:rPr lang="en-US" sz="2400" dirty="0">
                <a:solidFill>
                  <a:schemeClr val="accent1"/>
                </a:solidFill>
              </a:rPr>
              <a:t>Gluconeogenesis Flux in Metabolic Disease </a:t>
            </a:r>
            <a:r>
              <a:rPr lang="en-US" sz="2400" dirty="0"/>
              <a:t>-</a:t>
            </a:r>
          </a:p>
          <a:p>
            <a:pPr marL="0" indent="0">
              <a:buNone/>
            </a:pPr>
            <a:r>
              <a:rPr lang="en-US" sz="2400" dirty="0"/>
              <a:t>Author Name:</a:t>
            </a:r>
            <a:r>
              <a:rPr lang="en-US" b="0" i="0" u="none" strike="noStrike" dirty="0">
                <a:solidFill>
                  <a:srgbClr val="0071BC"/>
                </a:solidFill>
                <a:effectLst/>
                <a:latin typeface="BlinkMacSystemFont"/>
                <a:hlinkClick r:id="rId3"/>
              </a:rPr>
              <a:t> </a:t>
            </a:r>
            <a:r>
              <a:rPr lang="en-US" sz="2200" b="0" i="0" u="none" strike="noStrike" dirty="0">
                <a:solidFill>
                  <a:srgbClr val="0071BC"/>
                </a:solidFill>
                <a:effectLst/>
                <a:latin typeface="BlinkMacSystemFont"/>
                <a:hlinkClick r:id="rId3"/>
              </a:rPr>
              <a:t>Ankit Shah</a:t>
            </a:r>
            <a:r>
              <a:rPr lang="en-US" sz="2200" b="0" i="0" baseline="30000" dirty="0">
                <a:solidFill>
                  <a:srgbClr val="5B616B"/>
                </a:solidFill>
                <a:effectLst/>
                <a:latin typeface="BlinkMacSystemFont"/>
              </a:rPr>
              <a:t> </a:t>
            </a:r>
            <a:r>
              <a:rPr lang="en-US" sz="2200" b="0" i="0" u="none" strike="noStrike" baseline="30000" dirty="0">
                <a:solidFill>
                  <a:srgbClr val="323A45"/>
                </a:solidFill>
                <a:effectLst/>
                <a:latin typeface="BlinkMacSystemFont"/>
                <a:hlinkClick r:id="rId2" tooltip="Department of Medicine, Robert Wood Johnson Medical School, Rutgers University, New Brunswick, New Jersey, USA; email: ashah386@rwjms.rutgers.edu, few11@rwjms.rutgers.edu."/>
              </a:rPr>
              <a:t>1</a:t>
            </a:r>
            <a:r>
              <a:rPr lang="en-US" sz="2200" b="0" i="0" dirty="0">
                <a:solidFill>
                  <a:srgbClr val="5B616B"/>
                </a:solidFill>
                <a:effectLst/>
                <a:latin typeface="BlinkMacSystemFont"/>
              </a:rPr>
              <a:t>, </a:t>
            </a:r>
            <a:r>
              <a:rPr lang="en-US" sz="2200" b="0" i="0" u="none" strike="noStrike" dirty="0">
                <a:solidFill>
                  <a:srgbClr val="0071BC"/>
                </a:solidFill>
                <a:effectLst/>
                <a:latin typeface="BlinkMacSystemFont"/>
                <a:hlinkClick r:id="rId4"/>
              </a:rPr>
              <a:t>Fredric E </a:t>
            </a:r>
            <a:r>
              <a:rPr lang="en-US" sz="2200" b="0" i="0" u="none" strike="noStrike" dirty="0" err="1">
                <a:solidFill>
                  <a:srgbClr val="0071BC"/>
                </a:solidFill>
                <a:effectLst/>
                <a:latin typeface="BlinkMacSystemFont"/>
                <a:hlinkClick r:id="rId4"/>
              </a:rPr>
              <a:t>Wondisford</a:t>
            </a:r>
            <a:endParaRPr lang="en-US" sz="2200"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600200"/>
            <a:ext cx="4038600" cy="4983162"/>
          </a:xfrm>
        </p:spPr>
        <p:txBody>
          <a:bodyPr>
            <a:normAutofit fontScale="92500" lnSpcReduction="10000"/>
          </a:bodyPr>
          <a:lstStyle/>
          <a:p>
            <a:pPr marL="0" indent="0" algn="l">
              <a:buNone/>
            </a:pPr>
            <a:r>
              <a:rPr lang="en-US" sz="2400" i="0" dirty="0">
                <a:solidFill>
                  <a:srgbClr val="000000"/>
                </a:solidFill>
                <a:effectLst/>
                <a:latin typeface="Times New Roman" panose="02020603050405020304" pitchFamily="18" charset="0"/>
              </a:rPr>
              <a:t>Abstract:</a:t>
            </a:r>
            <a:r>
              <a:rPr lang="en-US" sz="1600" b="0" i="0" dirty="0">
                <a:solidFill>
                  <a:srgbClr val="212121"/>
                </a:solidFill>
                <a:effectLst/>
                <a:latin typeface="BlinkMacSystemFont"/>
              </a:rPr>
              <a:t> </a:t>
            </a:r>
            <a:r>
              <a:rPr lang="en-US" sz="1600" b="0" i="0" dirty="0">
                <a:solidFill>
                  <a:srgbClr val="212121"/>
                </a:solidFill>
                <a:effectLst/>
                <a:highlight>
                  <a:srgbClr val="00FFFF"/>
                </a:highlight>
                <a:latin typeface="BlinkMacSystemFont"/>
              </a:rPr>
              <a:t>Gluconeogenesis is a critical biosynthetic process that helps maintain whole-body glucose homeostasis and becomes altered in certain medical diseases</a:t>
            </a:r>
            <a:r>
              <a:rPr lang="en-US" sz="1600" b="0" i="0" dirty="0">
                <a:solidFill>
                  <a:srgbClr val="212121"/>
                </a:solidFill>
                <a:effectLst/>
                <a:latin typeface="BlinkMacSystemFont"/>
              </a:rPr>
              <a:t>. We review gluconeogenic flux in various medical diseases, including common metabolic disorders, hormonal imbalances, specific inborn genetic errors, and cancer. We discuss how the altered gluconeogenic activity contributes to disease pathogenesis using data from experiments using isotopic tracer and spectroscopy methodologies. These in vitro, animal, and human studies provide insights into the changes in circulating levels of available gluconeogenesis substrates and the efficiency of converting those substrates to glucose by gluconeogenic organs</a:t>
            </a:r>
            <a:r>
              <a:rPr lang="en-US" sz="1600" b="0" i="0" dirty="0">
                <a:solidFill>
                  <a:srgbClr val="212121"/>
                </a:solidFill>
                <a:effectLst/>
                <a:highlight>
                  <a:srgbClr val="00FFFF"/>
                </a:highlight>
                <a:latin typeface="BlinkMacSystemFont"/>
              </a:rPr>
              <a:t>. We highlight ongoing knowledge gaps, discuss emerging research areas, and suggest future investigations</a:t>
            </a:r>
            <a:r>
              <a:rPr lang="en-US" sz="1600" b="0" i="0" dirty="0">
                <a:solidFill>
                  <a:srgbClr val="212121"/>
                </a:solidFill>
                <a:effectLst/>
                <a:latin typeface="BlinkMacSystemFont"/>
              </a:rPr>
              <a:t>. A better understanding of altered gluconeogenesis flux may ultimately identify novel and targeted treatment strategies for such diseases.</a:t>
            </a:r>
            <a:endParaRPr lang="en-US" sz="2400" i="0" dirty="0">
              <a:solidFill>
                <a:srgbClr val="000000"/>
              </a:solidFill>
              <a:effectLst/>
              <a:latin typeface="Times New Roman" panose="02020603050405020304" pitchFamily="18" charset="0"/>
            </a:endParaRPr>
          </a:p>
          <a:p>
            <a:pPr marL="0" indent="0">
              <a:buNone/>
            </a:pPr>
            <a:endParaRPr lang="en-US" dirty="0"/>
          </a:p>
        </p:txBody>
      </p:sp>
      <p:sp>
        <p:nvSpPr>
          <p:cNvPr id="6" name="Slide Number Placeholder 5">
            <a:extLst>
              <a:ext uri="{FF2B5EF4-FFF2-40B4-BE49-F238E27FC236}">
                <a16:creationId xmlns:a16="http://schemas.microsoft.com/office/drawing/2014/main" id="{9B7E28B6-F8EF-2DF6-8E6B-33B7204AB33E}"/>
              </a:ext>
            </a:extLst>
          </p:cNvPr>
          <p:cNvSpPr>
            <a:spLocks noGrp="1"/>
          </p:cNvSpPr>
          <p:nvPr>
            <p:ph type="sldNum" sz="quarter" idx="12"/>
          </p:nvPr>
        </p:nvSpPr>
        <p:spPr/>
        <p:txBody>
          <a:bodyPr/>
          <a:lstStyle/>
          <a:p>
            <a:pPr>
              <a:defRPr/>
            </a:pPr>
            <a:r>
              <a:rPr lang="en-GB" sz="1800" dirty="0">
                <a:solidFill>
                  <a:schemeClr val="accent4"/>
                </a:solidFill>
              </a:rPr>
              <a:t>Spiral Integration</a:t>
            </a:r>
            <a:r>
              <a:rPr lang="en-GB" dirty="0">
                <a:solidFill>
                  <a:schemeClr val="accent4"/>
                </a:solidFill>
              </a:rPr>
              <a:t>    </a:t>
            </a:r>
            <a:fld id="{7A259807-4E02-4090-954C-8862AE38006D}" type="slidenum">
              <a:rPr lang="en-US" smtClean="0"/>
              <a:pPr>
                <a:defRPr/>
              </a:pPr>
              <a:t>29</a:t>
            </a:fld>
            <a:endParaRPr lang="en-US" dirty="0"/>
          </a:p>
        </p:txBody>
      </p:sp>
      <p:sp>
        <p:nvSpPr>
          <p:cNvPr id="5" name="Rectangle 1">
            <a:extLst>
              <a:ext uri="{FF2B5EF4-FFF2-40B4-BE49-F238E27FC236}">
                <a16:creationId xmlns:a16="http://schemas.microsoft.com/office/drawing/2014/main" id="{3D081A41-E045-9BD7-91D0-11BC188E8275}"/>
              </a:ext>
            </a:extLst>
          </p:cNvPr>
          <p:cNvSpPr>
            <a:spLocks noChangeArrowheads="1"/>
          </p:cNvSpPr>
          <p:nvPr/>
        </p:nvSpPr>
        <p:spPr bwMode="auto">
          <a:xfrm>
            <a:off x="0" y="-323165"/>
            <a:ext cx="65"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200" b="0" i="0" u="none" strike="noStrike" cap="none" normalizeH="0" baseline="0" dirty="0">
                <a:ln>
                  <a:noFill/>
                </a:ln>
                <a:solidFill>
                  <a:srgbClr val="0071BC"/>
                </a:solidFill>
                <a:effectLst/>
                <a:latin typeface="BlinkMacSystemFon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E8C2A38A-9A24-7FEF-A57E-7C2FA9DEB79F}"/>
              </a:ext>
            </a:extLst>
          </p:cNvPr>
          <p:cNvSpPr>
            <a:spLocks noChangeArrowheads="1"/>
          </p:cNvSpPr>
          <p:nvPr/>
        </p:nvSpPr>
        <p:spPr bwMode="auto">
          <a:xfrm>
            <a:off x="152400" y="2124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Tree>
    <p:extLst>
      <p:ext uri="{BB962C8B-B14F-4D97-AF65-F5344CB8AC3E}">
        <p14:creationId xmlns:p14="http://schemas.microsoft.com/office/powerpoint/2010/main" val="14642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33600"/>
            <a:ext cx="9144000" cy="20288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2000" dirty="0">
              <a:solidFill>
                <a:prstClr val="white"/>
              </a:solidFill>
            </a:endParaRPr>
          </a:p>
        </p:txBody>
      </p:sp>
      <p:sp>
        <p:nvSpPr>
          <p:cNvPr id="15363" name="Title 1"/>
          <p:cNvSpPr>
            <a:spLocks noGrp="1"/>
          </p:cNvSpPr>
          <p:nvPr>
            <p:ph type="ctrTitle"/>
          </p:nvPr>
        </p:nvSpPr>
        <p:spPr>
          <a:xfrm>
            <a:off x="-591292" y="2195512"/>
            <a:ext cx="9525000" cy="1843088"/>
          </a:xfrm>
        </p:spPr>
        <p:txBody>
          <a:bodyPr rtlCol="0">
            <a:noAutofit/>
          </a:bodyPr>
          <a:lstStyle/>
          <a:p>
            <a:r>
              <a:rPr lang="en-US" sz="3600" dirty="0">
                <a:solidFill>
                  <a:schemeClr val="bg1"/>
                </a:solidFill>
              </a:rPr>
              <a:t>2</a:t>
            </a:r>
            <a:r>
              <a:rPr lang="en-US" sz="3600" baseline="30000" dirty="0">
                <a:solidFill>
                  <a:schemeClr val="bg1"/>
                </a:solidFill>
              </a:rPr>
              <a:t>nd</a:t>
            </a:r>
            <a:r>
              <a:rPr lang="en-US" sz="3600" dirty="0">
                <a:solidFill>
                  <a:schemeClr val="bg1"/>
                </a:solidFill>
              </a:rPr>
              <a:t> Year MBBS </a:t>
            </a:r>
            <a:br>
              <a:rPr lang="en-US" dirty="0">
                <a:solidFill>
                  <a:schemeClr val="bg1"/>
                </a:solidFill>
              </a:rPr>
            </a:br>
            <a:r>
              <a:rPr lang="en-US" sz="3600" dirty="0">
                <a:solidFill>
                  <a:schemeClr val="bg1"/>
                </a:solidFill>
              </a:rPr>
              <a:t>Gastrointestinal Tract Module</a:t>
            </a:r>
            <a:br>
              <a:rPr lang="en-GB" sz="3600" dirty="0">
                <a:solidFill>
                  <a:schemeClr val="bg1"/>
                </a:solidFill>
              </a:rPr>
            </a:br>
            <a:r>
              <a:rPr lang="en-GB" sz="3400" dirty="0">
                <a:solidFill>
                  <a:schemeClr val="bg1"/>
                </a:solidFill>
              </a:rPr>
              <a:t>Large Group Interactive Session (LGIS) </a:t>
            </a:r>
            <a:br>
              <a:rPr lang="en-GB" sz="3200" dirty="0">
                <a:solidFill>
                  <a:schemeClr val="bg1"/>
                </a:solidFill>
              </a:rPr>
            </a:br>
            <a:r>
              <a:rPr lang="en-GB" sz="3200" dirty="0">
                <a:solidFill>
                  <a:schemeClr val="bg1"/>
                </a:solidFill>
              </a:rPr>
              <a:t>Gluconeogenesis </a:t>
            </a:r>
            <a:endParaRPr lang="en-US" sz="3200" dirty="0">
              <a:solidFill>
                <a:schemeClr val="accent4"/>
              </a:solidFill>
            </a:endParaRPr>
          </a:p>
        </p:txBody>
      </p:sp>
      <p:sp>
        <p:nvSpPr>
          <p:cNvPr id="14340" name="Subtitle 2"/>
          <p:cNvSpPr>
            <a:spLocks noGrp="1" noChangeArrowheads="1"/>
          </p:cNvSpPr>
          <p:nvPr>
            <p:ph type="subTitle" idx="1"/>
          </p:nvPr>
        </p:nvSpPr>
        <p:spPr>
          <a:xfrm>
            <a:off x="685800" y="6172200"/>
            <a:ext cx="3429000" cy="609600"/>
          </a:xfrm>
        </p:spPr>
        <p:txBody>
          <a:bodyPr>
            <a:normAutofit/>
          </a:bodyPr>
          <a:lstStyle/>
          <a:p>
            <a:pPr>
              <a:lnSpc>
                <a:spcPts val="1500"/>
              </a:lnSpc>
            </a:pPr>
            <a:r>
              <a:rPr lang="en-US" altLang="en-US" sz="2400" dirty="0">
                <a:solidFill>
                  <a:srgbClr val="7030A0"/>
                </a:solidFill>
                <a:cs typeface="Times New Roman" pitchFamily="18" charset="0"/>
              </a:rPr>
              <a:t>Dr. Romessa Naeem</a:t>
            </a:r>
          </a:p>
          <a:p>
            <a:pPr>
              <a:lnSpc>
                <a:spcPts val="1500"/>
              </a:lnSpc>
            </a:pPr>
            <a:r>
              <a:rPr lang="en-US" altLang="en-US" sz="2400" dirty="0">
                <a:solidFill>
                  <a:srgbClr val="7030A0"/>
                </a:solidFill>
                <a:cs typeface="Times New Roman" pitchFamily="18" charset="0"/>
              </a:rPr>
              <a:t>Biochemistry </a:t>
            </a:r>
            <a:r>
              <a:rPr lang="en-GB" altLang="en-US" sz="2400" dirty="0">
                <a:solidFill>
                  <a:srgbClr val="7030A0"/>
                </a:solidFill>
                <a:cs typeface="Times New Roman" pitchFamily="18" charset="0"/>
              </a:rPr>
              <a:t>Department </a:t>
            </a:r>
            <a:endParaRPr lang="en-US" altLang="en-US" sz="2400" dirty="0">
              <a:solidFill>
                <a:srgbClr val="7030A0"/>
              </a:solidFill>
              <a:cs typeface="Times New Roman" pitchFamily="18" charset="0"/>
            </a:endParaRP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581400" y="228600"/>
            <a:ext cx="1981200" cy="1828801"/>
          </a:xfrm>
          <a:prstGeom prst="rect">
            <a:avLst/>
          </a:prstGeom>
          <a:noFill/>
          <a:ln w="9525">
            <a:noFill/>
            <a:miter lim="800000"/>
            <a:headEnd/>
            <a:tailEnd/>
          </a:ln>
        </p:spPr>
      </p:pic>
      <p:sp>
        <p:nvSpPr>
          <p:cNvPr id="7" name="Rectangle 6"/>
          <p:cNvSpPr/>
          <p:nvPr/>
        </p:nvSpPr>
        <p:spPr>
          <a:xfrm>
            <a:off x="5181600" y="5472112"/>
            <a:ext cx="3505200" cy="1096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7030A0"/>
                </a:solidFill>
                <a:effectLst>
                  <a:outerShdw blurRad="38100" dist="38100" dir="2700000" algn="tl">
                    <a:srgbClr val="000000">
                      <a:alpha val="43137"/>
                    </a:srgbClr>
                  </a:outerShdw>
                </a:effectLst>
              </a:rPr>
              <a:t> Date: </a:t>
            </a:r>
            <a:r>
              <a:rPr lang="en-GB" dirty="0">
                <a:solidFill>
                  <a:srgbClr val="7030A0"/>
                </a:solidFill>
                <a:effectLst>
                  <a:outerShdw blurRad="38100" dist="38100" dir="2700000" algn="tl">
                    <a:srgbClr val="000000">
                      <a:alpha val="43137"/>
                    </a:srgbClr>
                  </a:outerShdw>
                </a:effectLst>
              </a:rPr>
              <a:t>20-03</a:t>
            </a:r>
            <a:r>
              <a:rPr lang="en-US" dirty="0">
                <a:solidFill>
                  <a:srgbClr val="7030A0"/>
                </a:solidFill>
                <a:effectLst>
                  <a:outerShdw blurRad="38100" dist="38100" dir="2700000" algn="tl">
                    <a:srgbClr val="000000">
                      <a:alpha val="43137"/>
                    </a:srgbClr>
                  </a:outerShdw>
                </a:effectLst>
              </a:rPr>
              <a:t>-2023</a:t>
            </a:r>
          </a:p>
          <a:p>
            <a:r>
              <a:rPr lang="en-US" dirty="0">
                <a:solidFill>
                  <a:srgbClr val="7030A0"/>
                </a:solidFill>
                <a:effectLst>
                  <a:outerShdw blurRad="38100" dist="38100" dir="2700000" algn="tl">
                    <a:srgbClr val="000000">
                      <a:alpha val="43137"/>
                    </a:srgbClr>
                  </a:outerShdw>
                </a:effectLst>
              </a:rPr>
              <a:t> Updated:  10-02-2024   </a:t>
            </a:r>
          </a:p>
          <a:p>
            <a:r>
              <a:rPr lang="en-US" dirty="0">
                <a:solidFill>
                  <a:srgbClr val="7030A0"/>
                </a:solidFill>
                <a:effectLst>
                  <a:outerShdw blurRad="38100" dist="38100" dir="2700000" algn="tl">
                    <a:srgbClr val="000000">
                      <a:alpha val="43137"/>
                    </a:srgbClr>
                  </a:outerShdw>
                </a:effectLst>
              </a:rPr>
              <a:t> Delivering Date:</a:t>
            </a:r>
          </a:p>
        </p:txBody>
      </p:sp>
      <p:sp>
        <p:nvSpPr>
          <p:cNvPr id="11" name="Slide Number Placeholder 10">
            <a:extLst>
              <a:ext uri="{FF2B5EF4-FFF2-40B4-BE49-F238E27FC236}">
                <a16:creationId xmlns:a16="http://schemas.microsoft.com/office/drawing/2014/main" id="{840676E8-8178-1109-3BF8-1BFB89170787}"/>
              </a:ext>
            </a:extLst>
          </p:cNvPr>
          <p:cNvSpPr>
            <a:spLocks noGrp="1"/>
          </p:cNvSpPr>
          <p:nvPr>
            <p:ph type="sldNum" sz="quarter" idx="12"/>
          </p:nvPr>
        </p:nvSpPr>
        <p:spPr/>
        <p:txBody>
          <a:bodyPr/>
          <a:lstStyle/>
          <a:p>
            <a:pPr>
              <a:defRPr/>
            </a:pPr>
            <a:r>
              <a:rPr lang="en-US" dirty="0"/>
              <a:t> </a:t>
            </a:r>
            <a:fld id="{1E3BFE8B-3643-4A16-B7A8-DC2B2F6255B3}" type="slidenum">
              <a:rPr lang="en-US" smtClean="0"/>
              <a:pPr>
                <a:defRPr/>
              </a:pPr>
              <a:t>3</a:t>
            </a:fld>
            <a:endParaRPr lang="en-US" dirty="0"/>
          </a:p>
        </p:txBody>
      </p:sp>
      <p:pic>
        <p:nvPicPr>
          <p:cNvPr id="4" name="Picture 3">
            <a:extLst>
              <a:ext uri="{FF2B5EF4-FFF2-40B4-BE49-F238E27FC236}">
                <a16:creationId xmlns:a16="http://schemas.microsoft.com/office/drawing/2014/main" id="{9F91CA8D-6135-47D6-8ED9-8A34890EEF01}"/>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0" y="4413677"/>
            <a:ext cx="2528761" cy="14146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E826-A83C-C6BB-FDA5-93844E614470}"/>
              </a:ext>
            </a:extLst>
          </p:cNvPr>
          <p:cNvSpPr>
            <a:spLocks noGrp="1"/>
          </p:cNvSpPr>
          <p:nvPr>
            <p:ph type="title"/>
          </p:nvPr>
        </p:nvSpPr>
        <p:spPr/>
        <p:txBody>
          <a:bodyPr>
            <a:normAutofit/>
          </a:bodyPr>
          <a:lstStyle/>
          <a:p>
            <a:r>
              <a:rPr lang="en-US" sz="4000" dirty="0">
                <a:solidFill>
                  <a:schemeClr val="accent4"/>
                </a:solidFill>
              </a:rPr>
              <a:t> Assessment</a:t>
            </a:r>
          </a:p>
        </p:txBody>
      </p:sp>
      <p:sp>
        <p:nvSpPr>
          <p:cNvPr id="3" name="Content Placeholder 2">
            <a:extLst>
              <a:ext uri="{FF2B5EF4-FFF2-40B4-BE49-F238E27FC236}">
                <a16:creationId xmlns:a16="http://schemas.microsoft.com/office/drawing/2014/main" id="{7A58DEA2-8945-901B-96D3-EC9C91F63606}"/>
              </a:ext>
            </a:extLst>
          </p:cNvPr>
          <p:cNvSpPr>
            <a:spLocks noGrp="1"/>
          </p:cNvSpPr>
          <p:nvPr>
            <p:ph idx="1"/>
          </p:nvPr>
        </p:nvSpPr>
        <p:spPr/>
        <p:txBody>
          <a:bodyPr>
            <a:normAutofit/>
          </a:bodyPr>
          <a:lstStyle/>
          <a:p>
            <a:pPr marL="0" indent="0">
              <a:buNone/>
            </a:pPr>
            <a:r>
              <a:rPr lang="en-US" sz="2400" dirty="0"/>
              <a:t>Q1: A child with low blood glucose is unable to do glycogenolysis or gluconeogenesis. Which of the following enzyme is missing in the child?</a:t>
            </a:r>
          </a:p>
          <a:p>
            <a:pPr marL="342900" indent="-342900">
              <a:buAutoNum type="alphaLcParenR"/>
            </a:pPr>
            <a:r>
              <a:rPr lang="en-US" sz="2400" dirty="0"/>
              <a:t>Fructokinase</a:t>
            </a:r>
          </a:p>
          <a:p>
            <a:pPr marL="342900" indent="-342900">
              <a:buAutoNum type="alphaLcParenR"/>
            </a:pPr>
            <a:r>
              <a:rPr lang="en-US" sz="2400" dirty="0"/>
              <a:t>Glucokinase</a:t>
            </a:r>
          </a:p>
          <a:p>
            <a:pPr marL="342900" indent="-342900">
              <a:buAutoNum type="alphaLcParenR"/>
            </a:pPr>
            <a:r>
              <a:rPr lang="en-US" sz="2400" dirty="0"/>
              <a:t>Glucose 6 Phosphatase</a:t>
            </a:r>
          </a:p>
          <a:p>
            <a:pPr marL="342900" indent="-342900">
              <a:buAutoNum type="alphaLcParenR"/>
            </a:pPr>
            <a:r>
              <a:rPr lang="en-US" sz="2400" dirty="0"/>
              <a:t>Transketolase</a:t>
            </a:r>
          </a:p>
          <a:p>
            <a:pPr marL="342900" indent="-342900">
              <a:buAutoNum type="alphaLcParenR"/>
            </a:pPr>
            <a:r>
              <a:rPr lang="en-US" sz="2400" dirty="0"/>
              <a:t>Pyruvate carboxylase</a:t>
            </a:r>
          </a:p>
          <a:p>
            <a:endParaRPr lang="en-US" sz="2400" dirty="0"/>
          </a:p>
        </p:txBody>
      </p:sp>
      <p:sp>
        <p:nvSpPr>
          <p:cNvPr id="5" name="Slide Number Placeholder 4">
            <a:extLst>
              <a:ext uri="{FF2B5EF4-FFF2-40B4-BE49-F238E27FC236}">
                <a16:creationId xmlns:a16="http://schemas.microsoft.com/office/drawing/2014/main" id="{9ACBF6A7-A6BA-3C33-7E80-AF119B940D57}"/>
              </a:ext>
            </a:extLst>
          </p:cNvPr>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spTree>
    <p:extLst>
      <p:ext uri="{BB962C8B-B14F-4D97-AF65-F5344CB8AC3E}">
        <p14:creationId xmlns:p14="http://schemas.microsoft.com/office/powerpoint/2010/main" val="2120951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5C43-2254-514F-C0D9-670E9F479616}"/>
              </a:ext>
            </a:extLst>
          </p:cNvPr>
          <p:cNvSpPr>
            <a:spLocks noGrp="1"/>
          </p:cNvSpPr>
          <p:nvPr>
            <p:ph type="title"/>
          </p:nvPr>
        </p:nvSpPr>
        <p:spPr/>
        <p:txBody>
          <a:bodyPr>
            <a:normAutofit/>
          </a:bodyPr>
          <a:lstStyle/>
          <a:p>
            <a:r>
              <a:rPr lang="en-US" sz="4000" dirty="0">
                <a:solidFill>
                  <a:schemeClr val="accent4"/>
                </a:solidFill>
              </a:rPr>
              <a:t>MCQ</a:t>
            </a:r>
          </a:p>
        </p:txBody>
      </p:sp>
      <p:sp>
        <p:nvSpPr>
          <p:cNvPr id="3" name="Content Placeholder 2">
            <a:extLst>
              <a:ext uri="{FF2B5EF4-FFF2-40B4-BE49-F238E27FC236}">
                <a16:creationId xmlns:a16="http://schemas.microsoft.com/office/drawing/2014/main" id="{0126EC77-3593-BD8B-3930-C82A00E524E2}"/>
              </a:ext>
            </a:extLst>
          </p:cNvPr>
          <p:cNvSpPr>
            <a:spLocks noGrp="1"/>
          </p:cNvSpPr>
          <p:nvPr>
            <p:ph idx="1"/>
          </p:nvPr>
        </p:nvSpPr>
        <p:spPr/>
        <p:txBody>
          <a:bodyPr/>
          <a:lstStyle/>
          <a:p>
            <a:pPr marL="0" indent="0">
              <a:buNone/>
            </a:pPr>
            <a:r>
              <a:rPr lang="en-US" sz="2400" dirty="0"/>
              <a:t>Q2: Phosphofructokinase-1 is activated by all except:</a:t>
            </a:r>
          </a:p>
          <a:p>
            <a:pPr marL="342900" indent="-342900">
              <a:buAutoNum type="alphaLcParenR"/>
            </a:pPr>
            <a:r>
              <a:rPr lang="en-US" sz="2400" dirty="0"/>
              <a:t>5’AMP</a:t>
            </a:r>
          </a:p>
          <a:p>
            <a:pPr marL="342900" indent="-342900">
              <a:buAutoNum type="alphaLcParenR"/>
            </a:pPr>
            <a:r>
              <a:rPr lang="en-US" sz="2400" dirty="0"/>
              <a:t>Fructose 2, 6 Bisphosphate </a:t>
            </a:r>
          </a:p>
          <a:p>
            <a:pPr marL="342900" indent="-342900">
              <a:buAutoNum type="alphaLcParenR"/>
            </a:pPr>
            <a:r>
              <a:rPr lang="en-US" sz="2400" dirty="0"/>
              <a:t>Fructose 6 Phosphate</a:t>
            </a:r>
          </a:p>
          <a:p>
            <a:pPr marL="342900" indent="-342900">
              <a:buAutoNum type="alphaLcParenR"/>
            </a:pPr>
            <a:r>
              <a:rPr lang="en-US" sz="2400" dirty="0"/>
              <a:t>Citrate</a:t>
            </a:r>
          </a:p>
          <a:p>
            <a:pPr marL="342900" indent="-342900">
              <a:buAutoNum type="alphaLcParenR"/>
            </a:pPr>
            <a:r>
              <a:rPr lang="en-US" sz="2400" dirty="0"/>
              <a:t>AMP</a:t>
            </a:r>
          </a:p>
          <a:p>
            <a:pPr marL="0" indent="0">
              <a:buNone/>
            </a:pPr>
            <a:endParaRPr lang="en-US" dirty="0"/>
          </a:p>
        </p:txBody>
      </p:sp>
      <p:sp>
        <p:nvSpPr>
          <p:cNvPr id="5" name="Slide Number Placeholder 4">
            <a:extLst>
              <a:ext uri="{FF2B5EF4-FFF2-40B4-BE49-F238E27FC236}">
                <a16:creationId xmlns:a16="http://schemas.microsoft.com/office/drawing/2014/main" id="{B286DD6B-03AC-7B59-2432-0CE35715074C}"/>
              </a:ext>
            </a:extLst>
          </p:cNvPr>
          <p:cNvSpPr>
            <a:spLocks noGrp="1"/>
          </p:cNvSpPr>
          <p:nvPr>
            <p:ph type="sldNum" sz="quarter" idx="12"/>
          </p:nvPr>
        </p:nvSpPr>
        <p:spPr/>
        <p:txBody>
          <a:bodyPr/>
          <a:lstStyle/>
          <a:p>
            <a:pPr>
              <a:defRPr/>
            </a:pPr>
            <a:fld id="{BDA394D7-9785-4BE5-AFD5-4F918A689025}" type="slidenum">
              <a:rPr lang="en-US" smtClean="0"/>
              <a:pPr>
                <a:defRPr/>
              </a:pPr>
              <a:t>31</a:t>
            </a:fld>
            <a:endParaRPr lang="en-US"/>
          </a:p>
        </p:txBody>
      </p:sp>
    </p:spTree>
    <p:extLst>
      <p:ext uri="{BB962C8B-B14F-4D97-AF65-F5344CB8AC3E}">
        <p14:creationId xmlns:p14="http://schemas.microsoft.com/office/powerpoint/2010/main" val="1331942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CCBB3-9E22-78B1-89D1-844EE7870539}"/>
              </a:ext>
            </a:extLst>
          </p:cNvPr>
          <p:cNvSpPr>
            <a:spLocks noGrp="1"/>
          </p:cNvSpPr>
          <p:nvPr>
            <p:ph type="title"/>
          </p:nvPr>
        </p:nvSpPr>
        <p:spPr/>
        <p:txBody>
          <a:bodyPr>
            <a:normAutofit/>
          </a:bodyPr>
          <a:lstStyle/>
          <a:p>
            <a:r>
              <a:rPr lang="en-US" sz="4000" dirty="0">
                <a:solidFill>
                  <a:schemeClr val="accent4"/>
                </a:solidFill>
              </a:rPr>
              <a:t>MCQ</a:t>
            </a:r>
          </a:p>
        </p:txBody>
      </p:sp>
      <p:sp>
        <p:nvSpPr>
          <p:cNvPr id="3" name="Content Placeholder 2">
            <a:extLst>
              <a:ext uri="{FF2B5EF4-FFF2-40B4-BE49-F238E27FC236}">
                <a16:creationId xmlns:a16="http://schemas.microsoft.com/office/drawing/2014/main" id="{FBC048E0-B57A-31B1-A7A0-6342A48CA4BB}"/>
              </a:ext>
            </a:extLst>
          </p:cNvPr>
          <p:cNvSpPr>
            <a:spLocks noGrp="1"/>
          </p:cNvSpPr>
          <p:nvPr>
            <p:ph idx="1"/>
          </p:nvPr>
        </p:nvSpPr>
        <p:spPr/>
        <p:txBody>
          <a:bodyPr>
            <a:normAutofit/>
          </a:bodyPr>
          <a:lstStyle/>
          <a:p>
            <a:pPr marL="0" indent="0">
              <a:buNone/>
            </a:pPr>
            <a:r>
              <a:rPr lang="en-US" sz="2400" dirty="0"/>
              <a:t>Q3: Common enzyme for gluconeogenesis and glycolysis is: </a:t>
            </a:r>
          </a:p>
          <a:p>
            <a:pPr marL="342900" indent="-342900">
              <a:buAutoNum type="alphaLcParenR"/>
            </a:pPr>
            <a:r>
              <a:rPr lang="en-US" sz="2400" dirty="0"/>
              <a:t>Glyceraldehyde 3 PO4 dehydrogenase </a:t>
            </a:r>
          </a:p>
          <a:p>
            <a:pPr marL="342900" indent="-342900">
              <a:buAutoNum type="alphaLcParenR"/>
            </a:pPr>
            <a:r>
              <a:rPr lang="en-US" sz="2400" dirty="0"/>
              <a:t>Hexokinase </a:t>
            </a:r>
          </a:p>
          <a:p>
            <a:pPr marL="342900" indent="-342900">
              <a:buAutoNum type="alphaLcParenR"/>
            </a:pPr>
            <a:r>
              <a:rPr lang="en-US" sz="2400" dirty="0"/>
              <a:t>Pyruvate kinase </a:t>
            </a:r>
          </a:p>
          <a:p>
            <a:pPr marL="342900" indent="-342900">
              <a:buAutoNum type="alphaLcParenR"/>
            </a:pPr>
            <a:r>
              <a:rPr lang="en-US" sz="2400" dirty="0"/>
              <a:t>Pyruvate carboxylase</a:t>
            </a:r>
          </a:p>
          <a:p>
            <a:pPr marL="342900" indent="-342900">
              <a:buAutoNum type="alphaLcParenR"/>
            </a:pPr>
            <a:r>
              <a:rPr lang="en-US" sz="2400" dirty="0"/>
              <a:t>Transketolase</a:t>
            </a:r>
          </a:p>
        </p:txBody>
      </p:sp>
      <p:sp>
        <p:nvSpPr>
          <p:cNvPr id="5" name="Slide Number Placeholder 4">
            <a:extLst>
              <a:ext uri="{FF2B5EF4-FFF2-40B4-BE49-F238E27FC236}">
                <a16:creationId xmlns:a16="http://schemas.microsoft.com/office/drawing/2014/main" id="{7E82D570-C551-91CF-AA73-4728FF56CC8F}"/>
              </a:ext>
            </a:extLst>
          </p:cNvPr>
          <p:cNvSpPr>
            <a:spLocks noGrp="1"/>
          </p:cNvSpPr>
          <p:nvPr>
            <p:ph type="sldNum" sz="quarter" idx="12"/>
          </p:nvPr>
        </p:nvSpPr>
        <p:spPr/>
        <p:txBody>
          <a:bodyPr/>
          <a:lstStyle/>
          <a:p>
            <a:pPr>
              <a:defRPr/>
            </a:pPr>
            <a:fld id="{BDA394D7-9785-4BE5-AFD5-4F918A689025}" type="slidenum">
              <a:rPr lang="en-US" smtClean="0"/>
              <a:pPr>
                <a:defRPr/>
              </a:pPr>
              <a:t>32</a:t>
            </a:fld>
            <a:endParaRPr lang="en-US"/>
          </a:p>
        </p:txBody>
      </p:sp>
    </p:spTree>
    <p:extLst>
      <p:ext uri="{BB962C8B-B14F-4D97-AF65-F5344CB8AC3E}">
        <p14:creationId xmlns:p14="http://schemas.microsoft.com/office/powerpoint/2010/main" val="2230520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6014-0CAF-E693-046C-0AC63EBFBCB9}"/>
              </a:ext>
            </a:extLst>
          </p:cNvPr>
          <p:cNvSpPr>
            <a:spLocks noGrp="1"/>
          </p:cNvSpPr>
          <p:nvPr>
            <p:ph type="title"/>
          </p:nvPr>
        </p:nvSpPr>
        <p:spPr/>
        <p:txBody>
          <a:bodyPr>
            <a:normAutofit/>
          </a:bodyPr>
          <a:lstStyle/>
          <a:p>
            <a:r>
              <a:rPr lang="en-US" sz="4000" dirty="0">
                <a:solidFill>
                  <a:schemeClr val="accent4"/>
                </a:solidFill>
              </a:rPr>
              <a:t>MCQ</a:t>
            </a:r>
            <a:endParaRPr lang="en-US" sz="4000" dirty="0"/>
          </a:p>
        </p:txBody>
      </p:sp>
      <p:sp>
        <p:nvSpPr>
          <p:cNvPr id="5" name="Slide Number Placeholder 4">
            <a:extLst>
              <a:ext uri="{FF2B5EF4-FFF2-40B4-BE49-F238E27FC236}">
                <a16:creationId xmlns:a16="http://schemas.microsoft.com/office/drawing/2014/main" id="{CC54F251-08FD-FEED-078F-D720476D766E}"/>
              </a:ext>
            </a:extLst>
          </p:cNvPr>
          <p:cNvSpPr>
            <a:spLocks noGrp="1"/>
          </p:cNvSpPr>
          <p:nvPr>
            <p:ph type="sldNum" sz="quarter" idx="12"/>
          </p:nvPr>
        </p:nvSpPr>
        <p:spPr/>
        <p:txBody>
          <a:bodyPr/>
          <a:lstStyle/>
          <a:p>
            <a:pPr>
              <a:defRPr/>
            </a:pPr>
            <a:fld id="{BDA394D7-9785-4BE5-AFD5-4F918A689025}" type="slidenum">
              <a:rPr lang="en-US" smtClean="0"/>
              <a:pPr>
                <a:defRPr/>
              </a:pPr>
              <a:t>33</a:t>
            </a:fld>
            <a:endParaRPr lang="en-US"/>
          </a:p>
        </p:txBody>
      </p:sp>
      <p:sp>
        <p:nvSpPr>
          <p:cNvPr id="7" name="TextBox 6">
            <a:extLst>
              <a:ext uri="{FF2B5EF4-FFF2-40B4-BE49-F238E27FC236}">
                <a16:creationId xmlns:a16="http://schemas.microsoft.com/office/drawing/2014/main" id="{39DE20A4-AAA5-29E7-65BB-8F60ABC41D49}"/>
              </a:ext>
            </a:extLst>
          </p:cNvPr>
          <p:cNvSpPr txBox="1"/>
          <p:nvPr/>
        </p:nvSpPr>
        <p:spPr>
          <a:xfrm>
            <a:off x="228600" y="1143000"/>
            <a:ext cx="8763000" cy="2308324"/>
          </a:xfrm>
          <a:prstGeom prst="rect">
            <a:avLst/>
          </a:prstGeom>
          <a:noFill/>
        </p:spPr>
        <p:txBody>
          <a:bodyPr wrap="square">
            <a:spAutoFit/>
          </a:bodyPr>
          <a:lstStyle/>
          <a:p>
            <a:r>
              <a:rPr lang="en-US" sz="2400" dirty="0"/>
              <a:t>Q4: During prolong fasting, rate of gluconeogenesis is determined by:</a:t>
            </a:r>
          </a:p>
          <a:p>
            <a:pPr marL="342900" indent="-342900">
              <a:buAutoNum type="alphaLcParenR"/>
            </a:pPr>
            <a:r>
              <a:rPr lang="en-US" sz="2400" dirty="0"/>
              <a:t>Essential Fatty Acid in liver</a:t>
            </a:r>
          </a:p>
          <a:p>
            <a:pPr marL="342900" indent="-342900">
              <a:buAutoNum type="alphaLcParenR"/>
            </a:pPr>
            <a:r>
              <a:rPr lang="en-US" sz="2400" dirty="0"/>
              <a:t>Alanine in liver </a:t>
            </a:r>
          </a:p>
          <a:p>
            <a:pPr marL="342900" indent="-342900">
              <a:buAutoNum type="alphaLcParenR"/>
            </a:pPr>
            <a:r>
              <a:rPr lang="en-US" sz="2400" dirty="0"/>
              <a:t>Decreased c GMP</a:t>
            </a:r>
          </a:p>
          <a:p>
            <a:pPr marL="342900" indent="-342900">
              <a:buAutoNum type="alphaLcParenR"/>
            </a:pPr>
            <a:r>
              <a:rPr lang="en-US" sz="2400" dirty="0"/>
              <a:t>ADP in liver </a:t>
            </a:r>
          </a:p>
          <a:p>
            <a:pPr marL="342900" indent="-342900">
              <a:buAutoNum type="alphaLcParenR"/>
            </a:pPr>
            <a:r>
              <a:rPr lang="en-US" sz="2400" dirty="0"/>
              <a:t>Glycerol</a:t>
            </a:r>
          </a:p>
        </p:txBody>
      </p:sp>
    </p:spTree>
    <p:extLst>
      <p:ext uri="{BB962C8B-B14F-4D97-AF65-F5344CB8AC3E}">
        <p14:creationId xmlns:p14="http://schemas.microsoft.com/office/powerpoint/2010/main" val="22182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2AB7-EF0A-0082-30EA-265FD26A218F}"/>
              </a:ext>
            </a:extLst>
          </p:cNvPr>
          <p:cNvSpPr>
            <a:spLocks noGrp="1"/>
          </p:cNvSpPr>
          <p:nvPr>
            <p:ph type="title"/>
          </p:nvPr>
        </p:nvSpPr>
        <p:spPr/>
        <p:txBody>
          <a:bodyPr>
            <a:normAutofit/>
          </a:bodyPr>
          <a:lstStyle/>
          <a:p>
            <a:r>
              <a:rPr lang="en-US" sz="4000" dirty="0">
                <a:solidFill>
                  <a:schemeClr val="accent4"/>
                </a:solidFill>
              </a:rPr>
              <a:t>MCQ</a:t>
            </a:r>
            <a:endParaRPr lang="en-US" sz="4000" dirty="0"/>
          </a:p>
        </p:txBody>
      </p:sp>
      <p:sp>
        <p:nvSpPr>
          <p:cNvPr id="3" name="Content Placeholder 2">
            <a:extLst>
              <a:ext uri="{FF2B5EF4-FFF2-40B4-BE49-F238E27FC236}">
                <a16:creationId xmlns:a16="http://schemas.microsoft.com/office/drawing/2014/main" id="{B3CD0E5F-5935-67A7-3A60-06F700EB6F0A}"/>
              </a:ext>
            </a:extLst>
          </p:cNvPr>
          <p:cNvSpPr>
            <a:spLocks noGrp="1"/>
          </p:cNvSpPr>
          <p:nvPr>
            <p:ph idx="1"/>
          </p:nvPr>
        </p:nvSpPr>
        <p:spPr/>
        <p:txBody>
          <a:bodyPr/>
          <a:lstStyle/>
          <a:p>
            <a:pPr marL="0" indent="0">
              <a:buNone/>
            </a:pPr>
            <a:r>
              <a:rPr lang="en-US" sz="2400" dirty="0"/>
              <a:t>Q5: Which of the following is not a gluconeogenic substrate?</a:t>
            </a:r>
          </a:p>
          <a:p>
            <a:pPr marL="342900" indent="-342900">
              <a:buAutoNum type="alphaLcParenR"/>
            </a:pPr>
            <a:r>
              <a:rPr lang="en-US" sz="2400" dirty="0"/>
              <a:t>Alanine </a:t>
            </a:r>
          </a:p>
          <a:p>
            <a:pPr marL="342900" indent="-342900">
              <a:buAutoNum type="alphaLcParenR"/>
            </a:pPr>
            <a:r>
              <a:rPr lang="en-US" sz="2400" dirty="0"/>
              <a:t>Acetyl-CoA</a:t>
            </a:r>
          </a:p>
          <a:p>
            <a:pPr marL="342900" indent="-342900">
              <a:buAutoNum type="alphaLcParenR"/>
            </a:pPr>
            <a:r>
              <a:rPr lang="en-US" sz="2400" dirty="0"/>
              <a:t>Pyruvate</a:t>
            </a:r>
          </a:p>
          <a:p>
            <a:pPr marL="342900" indent="-342900">
              <a:buAutoNum type="alphaLcParenR"/>
            </a:pPr>
            <a:r>
              <a:rPr lang="en-US" sz="2400" dirty="0"/>
              <a:t>Glycerol</a:t>
            </a:r>
          </a:p>
          <a:p>
            <a:pPr marL="342900" indent="-342900">
              <a:buAutoNum type="alphaLcParenR"/>
            </a:pPr>
            <a:r>
              <a:rPr lang="en-US" sz="2400" dirty="0"/>
              <a:t>Phosphofructokinase</a:t>
            </a:r>
          </a:p>
          <a:p>
            <a:endParaRPr lang="en-US" dirty="0"/>
          </a:p>
        </p:txBody>
      </p:sp>
      <p:sp>
        <p:nvSpPr>
          <p:cNvPr id="5" name="Slide Number Placeholder 4">
            <a:extLst>
              <a:ext uri="{FF2B5EF4-FFF2-40B4-BE49-F238E27FC236}">
                <a16:creationId xmlns:a16="http://schemas.microsoft.com/office/drawing/2014/main" id="{5FC3DB61-38E3-93A6-7D13-BC798EE76A02}"/>
              </a:ext>
            </a:extLst>
          </p:cNvPr>
          <p:cNvSpPr>
            <a:spLocks noGrp="1"/>
          </p:cNvSpPr>
          <p:nvPr>
            <p:ph type="sldNum" sz="quarter" idx="12"/>
          </p:nvPr>
        </p:nvSpPr>
        <p:spPr/>
        <p:txBody>
          <a:bodyPr/>
          <a:lstStyle/>
          <a:p>
            <a:pPr>
              <a:defRPr/>
            </a:pPr>
            <a:fld id="{BDA394D7-9785-4BE5-AFD5-4F918A689025}" type="slidenum">
              <a:rPr lang="en-US" smtClean="0"/>
              <a:pPr>
                <a:defRPr/>
              </a:pPr>
              <a:t>34</a:t>
            </a:fld>
            <a:endParaRPr lang="en-US"/>
          </a:p>
        </p:txBody>
      </p:sp>
    </p:spTree>
    <p:extLst>
      <p:ext uri="{BB962C8B-B14F-4D97-AF65-F5344CB8AC3E}">
        <p14:creationId xmlns:p14="http://schemas.microsoft.com/office/powerpoint/2010/main" val="3478968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CA91-5314-8D53-7273-D07737914173}"/>
              </a:ext>
            </a:extLst>
          </p:cNvPr>
          <p:cNvSpPr>
            <a:spLocks noGrp="1"/>
          </p:cNvSpPr>
          <p:nvPr>
            <p:ph type="title"/>
          </p:nvPr>
        </p:nvSpPr>
        <p:spPr/>
        <p:txBody>
          <a:bodyPr/>
          <a:lstStyle/>
          <a:p>
            <a:r>
              <a:rPr lang="en-GB" sz="4000" dirty="0">
                <a:solidFill>
                  <a:schemeClr val="accent4"/>
                </a:solidFill>
              </a:rPr>
              <a:t>Key</a:t>
            </a:r>
            <a:r>
              <a:rPr lang="en-GB" dirty="0"/>
              <a:t> </a:t>
            </a:r>
            <a:endParaRPr lang="en-US" dirty="0"/>
          </a:p>
        </p:txBody>
      </p:sp>
      <p:sp>
        <p:nvSpPr>
          <p:cNvPr id="3" name="Content Placeholder 2">
            <a:extLst>
              <a:ext uri="{FF2B5EF4-FFF2-40B4-BE49-F238E27FC236}">
                <a16:creationId xmlns:a16="http://schemas.microsoft.com/office/drawing/2014/main" id="{011106ED-46F6-CDC7-B66B-3127F403EC7E}"/>
              </a:ext>
            </a:extLst>
          </p:cNvPr>
          <p:cNvSpPr>
            <a:spLocks noGrp="1"/>
          </p:cNvSpPr>
          <p:nvPr>
            <p:ph idx="1"/>
          </p:nvPr>
        </p:nvSpPr>
        <p:spPr/>
        <p:txBody>
          <a:bodyPr>
            <a:normAutofit/>
          </a:bodyPr>
          <a:lstStyle/>
          <a:p>
            <a:pPr marL="0" indent="0">
              <a:buNone/>
            </a:pPr>
            <a:r>
              <a:rPr lang="en-US" sz="2400" dirty="0"/>
              <a:t>Q1: c</a:t>
            </a:r>
          </a:p>
          <a:p>
            <a:pPr marL="0" indent="0">
              <a:buNone/>
            </a:pPr>
            <a:r>
              <a:rPr lang="en-US" sz="2400" dirty="0"/>
              <a:t>Q2: d</a:t>
            </a:r>
          </a:p>
          <a:p>
            <a:pPr marL="0" indent="0">
              <a:buNone/>
            </a:pPr>
            <a:r>
              <a:rPr lang="en-US" sz="2400" dirty="0"/>
              <a:t>Q3: a</a:t>
            </a:r>
          </a:p>
          <a:p>
            <a:pPr marL="0" indent="0">
              <a:buNone/>
            </a:pPr>
            <a:r>
              <a:rPr lang="en-US" sz="2400" dirty="0"/>
              <a:t>Q4: b</a:t>
            </a:r>
          </a:p>
          <a:p>
            <a:pPr marL="0" indent="0">
              <a:buNone/>
            </a:pPr>
            <a:r>
              <a:rPr lang="en-US" sz="2400" dirty="0"/>
              <a:t>Q5: b</a:t>
            </a:r>
          </a:p>
        </p:txBody>
      </p:sp>
      <p:sp>
        <p:nvSpPr>
          <p:cNvPr id="5" name="Slide Number Placeholder 4">
            <a:extLst>
              <a:ext uri="{FF2B5EF4-FFF2-40B4-BE49-F238E27FC236}">
                <a16:creationId xmlns:a16="http://schemas.microsoft.com/office/drawing/2014/main" id="{9963D838-FC06-AF4A-4BD8-C34D47CC0656}"/>
              </a:ext>
            </a:extLst>
          </p:cNvPr>
          <p:cNvSpPr>
            <a:spLocks noGrp="1"/>
          </p:cNvSpPr>
          <p:nvPr>
            <p:ph type="sldNum" sz="quarter" idx="12"/>
          </p:nvPr>
        </p:nvSpPr>
        <p:spPr/>
        <p:txBody>
          <a:bodyPr/>
          <a:lstStyle/>
          <a:p>
            <a:pPr>
              <a:defRPr/>
            </a:pPr>
            <a:fld id="{BDA394D7-9785-4BE5-AFD5-4F918A689025}" type="slidenum">
              <a:rPr lang="en-US" smtClean="0"/>
              <a:pPr>
                <a:defRPr/>
              </a:pPr>
              <a:t>35</a:t>
            </a:fld>
            <a:endParaRPr lang="en-US"/>
          </a:p>
        </p:txBody>
      </p:sp>
    </p:spTree>
    <p:extLst>
      <p:ext uri="{BB962C8B-B14F-4D97-AF65-F5344CB8AC3E}">
        <p14:creationId xmlns:p14="http://schemas.microsoft.com/office/powerpoint/2010/main" val="239523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rPr>
              <a:t>Learning Resources</a:t>
            </a:r>
          </a:p>
        </p:txBody>
      </p:sp>
      <p:sp>
        <p:nvSpPr>
          <p:cNvPr id="3" name="Content Placeholder 2"/>
          <p:cNvSpPr>
            <a:spLocks noGrp="1"/>
          </p:cNvSpPr>
          <p:nvPr>
            <p:ph idx="1"/>
          </p:nvPr>
        </p:nvSpPr>
        <p:spPr>
          <a:xfrm>
            <a:off x="97341" y="1942066"/>
            <a:ext cx="8229600" cy="4525963"/>
          </a:xfrm>
        </p:spPr>
        <p:txBody>
          <a:bodyPr/>
          <a:lstStyle/>
          <a:p>
            <a:pPr>
              <a:lnSpc>
                <a:spcPct val="150000"/>
              </a:lnSpc>
            </a:pPr>
            <a:r>
              <a:rPr lang="en-US" sz="2400" dirty="0"/>
              <a:t>Text </a:t>
            </a:r>
            <a:r>
              <a:rPr lang="en-GB" sz="2400" dirty="0"/>
              <a:t>Bo</a:t>
            </a:r>
            <a:r>
              <a:rPr lang="en-US" sz="2400" dirty="0"/>
              <a:t>ok of Biochemistry, Lippincott 8</a:t>
            </a:r>
            <a:r>
              <a:rPr lang="en-US" sz="2400" baseline="30000" dirty="0"/>
              <a:t>th</a:t>
            </a:r>
            <a:r>
              <a:rPr lang="en-US" sz="2400" dirty="0"/>
              <a:t> edition</a:t>
            </a:r>
            <a:r>
              <a:rPr lang="en-GB" sz="2400" dirty="0"/>
              <a:t>, chapter no,10 page #128-134 </a:t>
            </a:r>
            <a:endParaRPr lang="en-US" sz="2400" dirty="0"/>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36</a:t>
            </a:fld>
            <a:endParaRPr lang="en-US"/>
          </a:p>
        </p:txBody>
      </p:sp>
    </p:spTree>
    <p:extLst>
      <p:ext uri="{BB962C8B-B14F-4D97-AF65-F5344CB8AC3E}">
        <p14:creationId xmlns:p14="http://schemas.microsoft.com/office/powerpoint/2010/main" val="867726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
        <p:nvSpPr>
          <p:cNvPr id="8" name="Slide Number Placeholder 7">
            <a:extLst>
              <a:ext uri="{FF2B5EF4-FFF2-40B4-BE49-F238E27FC236}">
                <a16:creationId xmlns:a16="http://schemas.microsoft.com/office/drawing/2014/main" id="{01D68374-3A92-DBF6-F168-AF7DA610E3E6}"/>
              </a:ext>
            </a:extLst>
          </p:cNvPr>
          <p:cNvSpPr>
            <a:spLocks noGrp="1"/>
          </p:cNvSpPr>
          <p:nvPr>
            <p:ph type="sldNum" sz="quarter" idx="12"/>
          </p:nvPr>
        </p:nvSpPr>
        <p:spPr/>
        <p:txBody>
          <a:bodyPr/>
          <a:lstStyle/>
          <a:p>
            <a:pPr>
              <a:defRPr/>
            </a:pPr>
            <a:fld id="{D829B39B-E19B-4684-B84C-73DF500C59FE}" type="slidenum">
              <a:rPr lang="en-US" smtClean="0"/>
              <a:pPr>
                <a:defRPr/>
              </a:pPr>
              <a:t>37</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solidFill>
                  <a:schemeClr val="accent4">
                    <a:lumMod val="75000"/>
                  </a:schemeClr>
                </a:solidFill>
              </a:rPr>
              <a:t>Learning Objectives</a:t>
            </a:r>
          </a:p>
          <a:p>
            <a:pPr marL="0" indent="0">
              <a:buNone/>
            </a:pPr>
            <a:endParaRPr lang="en-US" sz="1800" dirty="0"/>
          </a:p>
          <a:p>
            <a:pPr marL="0" indent="0">
              <a:buNone/>
            </a:pPr>
            <a:r>
              <a:rPr lang="en-US" sz="2400" dirty="0"/>
              <a:t>At the end of the </a:t>
            </a:r>
            <a:r>
              <a:rPr lang="en-GB" sz="2400"/>
              <a:t>LGIS</a:t>
            </a:r>
            <a:r>
              <a:rPr lang="en-US" sz="2400"/>
              <a:t>, </a:t>
            </a:r>
            <a:r>
              <a:rPr lang="en-US" sz="2400" dirty="0"/>
              <a:t>students will be able to</a:t>
            </a:r>
            <a:r>
              <a:rPr lang="en-GB" sz="2400" dirty="0"/>
              <a:t>:</a:t>
            </a:r>
            <a:endParaRPr lang="en-US" sz="2400" dirty="0"/>
          </a:p>
          <a:p>
            <a:pPr marL="0" indent="0">
              <a:buNone/>
            </a:pPr>
            <a:endParaRPr lang="en-US" sz="2200" dirty="0"/>
          </a:p>
          <a:p>
            <a:pPr marL="457200" indent="-457200">
              <a:buFont typeface="+mj-lt"/>
              <a:buAutoNum type="arabicPeriod"/>
            </a:pPr>
            <a:r>
              <a:rPr lang="en-US" sz="2400" dirty="0"/>
              <a:t>Explain Gluconeogenesis</a:t>
            </a:r>
          </a:p>
          <a:p>
            <a:pPr marL="457200" indent="-457200">
              <a:buFont typeface="+mj-lt"/>
              <a:buAutoNum type="arabicPeriod"/>
            </a:pPr>
            <a:r>
              <a:rPr lang="en-US" sz="2400" dirty="0"/>
              <a:t>Describe  regulation of Gluconeogenesis </a:t>
            </a:r>
          </a:p>
          <a:p>
            <a:endParaRPr lang="en-US" sz="2400" dirty="0"/>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a:defRPr/>
            </a:pPr>
            <a:fld id="{BDA394D7-9785-4BE5-AFD5-4F918A689025}" type="slidenum">
              <a:rPr lang="en-US" smtClean="0"/>
              <a:pPr>
                <a:defRPr/>
              </a:pPr>
              <a:t>4</a:t>
            </a:fld>
            <a:endParaRPr lang="en-US"/>
          </a:p>
        </p:txBody>
      </p:sp>
    </p:spTree>
    <p:extLst>
      <p:ext uri="{BB962C8B-B14F-4D97-AF65-F5344CB8AC3E}">
        <p14:creationId xmlns:p14="http://schemas.microsoft.com/office/powerpoint/2010/main" val="132606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70E54-0E88-7201-E4A4-9E518789F7E2}"/>
              </a:ext>
            </a:extLst>
          </p:cNvPr>
          <p:cNvSpPr>
            <a:spLocks noGrp="1"/>
          </p:cNvSpPr>
          <p:nvPr>
            <p:ph type="title"/>
          </p:nvPr>
        </p:nvSpPr>
        <p:spPr/>
        <p:txBody>
          <a:bodyPr>
            <a:normAutofit/>
          </a:bodyPr>
          <a:lstStyle/>
          <a:p>
            <a:r>
              <a:rPr lang="en-US" sz="4000" dirty="0">
                <a:solidFill>
                  <a:schemeClr val="accent4"/>
                </a:solidFill>
              </a:rPr>
              <a:t>Sequence of LGIS</a:t>
            </a:r>
          </a:p>
        </p:txBody>
      </p:sp>
      <p:sp>
        <p:nvSpPr>
          <p:cNvPr id="3" name="Content Placeholder 2">
            <a:extLst>
              <a:ext uri="{FF2B5EF4-FFF2-40B4-BE49-F238E27FC236}">
                <a16:creationId xmlns:a16="http://schemas.microsoft.com/office/drawing/2014/main" id="{DBD866E9-9099-6C96-7465-7A9D0211DEAE}"/>
              </a:ext>
            </a:extLst>
          </p:cNvPr>
          <p:cNvSpPr>
            <a:spLocks noGrp="1"/>
          </p:cNvSpPr>
          <p:nvPr>
            <p:ph idx="1"/>
          </p:nvPr>
        </p:nvSpPr>
        <p:spPr/>
        <p:txBody>
          <a:bodyPr/>
          <a:lstStyle/>
          <a:p>
            <a:r>
              <a:rPr lang="en-US" sz="2400" dirty="0"/>
              <a:t>Horizontal Integration</a:t>
            </a:r>
          </a:p>
          <a:p>
            <a:r>
              <a:rPr lang="en-US" sz="2400" dirty="0"/>
              <a:t>Location  of Gluconeogenesis</a:t>
            </a:r>
          </a:p>
          <a:p>
            <a:r>
              <a:rPr lang="en-US" sz="2400" dirty="0"/>
              <a:t>Steps of gluconeogenesis</a:t>
            </a:r>
          </a:p>
          <a:p>
            <a:r>
              <a:rPr lang="en-US" sz="2400" dirty="0"/>
              <a:t>Energetics</a:t>
            </a:r>
          </a:p>
          <a:p>
            <a:r>
              <a:rPr lang="en-US" sz="2400" dirty="0"/>
              <a:t>Cori’s Cycle</a:t>
            </a:r>
          </a:p>
          <a:p>
            <a:r>
              <a:rPr lang="en-US" sz="2400" dirty="0"/>
              <a:t>Regulation</a:t>
            </a:r>
          </a:p>
          <a:p>
            <a:r>
              <a:rPr lang="en-US" sz="2400" dirty="0"/>
              <a:t>Vertical Integration</a:t>
            </a:r>
          </a:p>
          <a:p>
            <a:endParaRPr lang="en-US" dirty="0"/>
          </a:p>
        </p:txBody>
      </p:sp>
      <p:sp>
        <p:nvSpPr>
          <p:cNvPr id="5" name="Slide Number Placeholder 4">
            <a:extLst>
              <a:ext uri="{FF2B5EF4-FFF2-40B4-BE49-F238E27FC236}">
                <a16:creationId xmlns:a16="http://schemas.microsoft.com/office/drawing/2014/main" id="{73407F5B-C596-310C-AE6D-3540AD8EAAB1}"/>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287826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112049"/>
            <a:ext cx="7543800" cy="1207008"/>
          </a:xfrm>
        </p:spPr>
        <p:txBody>
          <a:bodyPr>
            <a:normAutofit/>
          </a:bodyPr>
          <a:lstStyle/>
          <a:p>
            <a:r>
              <a:rPr lang="en-US" sz="2400" b="1" spc="-75" dirty="0">
                <a:solidFill>
                  <a:srgbClr val="C00000"/>
                </a:solidFill>
              </a:rPr>
              <a:t> </a:t>
            </a:r>
            <a:r>
              <a:rPr lang="en-US" sz="3200" spc="-75" dirty="0">
                <a:solidFill>
                  <a:schemeClr val="accent4"/>
                </a:solidFill>
              </a:rPr>
              <a:t>Professor Umar Model of  Integrated Lecture </a:t>
            </a: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195775" y="2057400"/>
            <a:ext cx="5824025" cy="4052015"/>
          </a:xfrm>
          <a:prstGeom prst="rect">
            <a:avLst/>
          </a:prstGeom>
          <a:noFill/>
        </p:spPr>
      </p:pic>
      <p:graphicFrame>
        <p:nvGraphicFramePr>
          <p:cNvPr id="7" name="Diagram 6"/>
          <p:cNvGraphicFramePr/>
          <p:nvPr>
            <p:extLst>
              <p:ext uri="{D42A27DB-BD31-4B8C-83A1-F6EECF244321}">
                <p14:modId xmlns:p14="http://schemas.microsoft.com/office/powerpoint/2010/main" val="2630088106"/>
              </p:ext>
            </p:extLst>
          </p:nvPr>
        </p:nvGraphicFramePr>
        <p:xfrm>
          <a:off x="5943600" y="1647483"/>
          <a:ext cx="3179239" cy="4600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254054" y="511205"/>
            <a:ext cx="1065368" cy="992210"/>
          </a:xfrm>
          <a:prstGeom prst="rect">
            <a:avLst/>
          </a:prstGeom>
        </p:spPr>
      </p:pic>
      <p:sp>
        <p:nvSpPr>
          <p:cNvPr id="11" name="Slide Number Placeholder 10">
            <a:extLst>
              <a:ext uri="{FF2B5EF4-FFF2-40B4-BE49-F238E27FC236}">
                <a16:creationId xmlns:a16="http://schemas.microsoft.com/office/drawing/2014/main" id="{5F123201-96A8-46C2-3C02-6E892BD613E9}"/>
              </a:ext>
            </a:extLst>
          </p:cNvPr>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Tree>
    <p:extLst>
      <p:ext uri="{BB962C8B-B14F-4D97-AF65-F5344CB8AC3E}">
        <p14:creationId xmlns:p14="http://schemas.microsoft.com/office/powerpoint/2010/main" val="10913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2D6F26-F326-3FF0-92A1-6EEFC2CB6E71}"/>
              </a:ext>
            </a:extLst>
          </p:cNvPr>
          <p:cNvSpPr>
            <a:spLocks noGrp="1"/>
          </p:cNvSpPr>
          <p:nvPr>
            <p:ph idx="1"/>
          </p:nvPr>
        </p:nvSpPr>
        <p:spPr>
          <a:xfrm>
            <a:off x="2438400" y="1676400"/>
            <a:ext cx="6934200" cy="1752601"/>
          </a:xfrm>
        </p:spPr>
        <p:txBody>
          <a:bodyPr>
            <a:normAutofit fontScale="92500" lnSpcReduction="10000"/>
          </a:bodyPr>
          <a:lstStyle/>
          <a:p>
            <a:endParaRPr lang="en-US" dirty="0"/>
          </a:p>
          <a:p>
            <a:endParaRPr lang="en-US" dirty="0"/>
          </a:p>
          <a:p>
            <a:pPr marL="0" indent="0">
              <a:buNone/>
            </a:pPr>
            <a:r>
              <a:rPr lang="en-US" sz="4300" dirty="0">
                <a:solidFill>
                  <a:schemeClr val="accent4"/>
                </a:solidFill>
              </a:rPr>
              <a:t>Horizontal Integration </a:t>
            </a:r>
          </a:p>
          <a:p>
            <a:pPr marL="0" indent="0">
              <a:buNone/>
            </a:pPr>
            <a:endParaRPr lang="en-US" dirty="0"/>
          </a:p>
        </p:txBody>
      </p:sp>
      <p:sp>
        <p:nvSpPr>
          <p:cNvPr id="8" name="Slide Number Placeholder 7">
            <a:extLst>
              <a:ext uri="{FF2B5EF4-FFF2-40B4-BE49-F238E27FC236}">
                <a16:creationId xmlns:a16="http://schemas.microsoft.com/office/drawing/2014/main" id="{EE115D31-0253-FE10-2171-B225477EDAEF}"/>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spTree>
    <p:extLst>
      <p:ext uri="{BB962C8B-B14F-4D97-AF65-F5344CB8AC3E}">
        <p14:creationId xmlns:p14="http://schemas.microsoft.com/office/powerpoint/2010/main" val="39709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br>
              <a:rPr lang="en-US" sz="3200" b="1" dirty="0">
                <a:solidFill>
                  <a:schemeClr val="accent4">
                    <a:lumMod val="75000"/>
                  </a:schemeClr>
                </a:solidFill>
              </a:rPr>
            </a:br>
            <a:r>
              <a:rPr lang="en-US" dirty="0">
                <a:solidFill>
                  <a:schemeClr val="accent4">
                    <a:lumMod val="75000"/>
                  </a:schemeClr>
                </a:solidFill>
              </a:rPr>
              <a:t>Anatomy of Liver</a:t>
            </a: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11"/>
          </p:nvPr>
        </p:nvSpPr>
        <p:spPr>
          <a:xfrm>
            <a:off x="6019800" y="6492875"/>
            <a:ext cx="2895600" cy="365125"/>
          </a:xfrm>
        </p:spPr>
        <p:txBody>
          <a:bodyPr/>
          <a:lstStyle/>
          <a:p>
            <a:pPr>
              <a:defRPr/>
            </a:pPr>
            <a:r>
              <a:rPr lang="en-US" sz="1800" dirty="0">
                <a:solidFill>
                  <a:schemeClr val="accent4"/>
                </a:solidFill>
              </a:rPr>
              <a:t>Horizontal Integration</a:t>
            </a:r>
          </a:p>
        </p:txBody>
      </p:sp>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8</a:t>
            </a:fld>
            <a:endParaRPr lang="en-US" dirty="0"/>
          </a:p>
        </p:txBody>
      </p:sp>
      <p:pic>
        <p:nvPicPr>
          <p:cNvPr id="3" name="Content Placeholder 6">
            <a:extLst>
              <a:ext uri="{FF2B5EF4-FFF2-40B4-BE49-F238E27FC236}">
                <a16:creationId xmlns:a16="http://schemas.microsoft.com/office/drawing/2014/main" id="{7953F892-2747-C9DD-5396-3E7ED39ED683}"/>
              </a:ext>
            </a:extLst>
          </p:cNvPr>
          <p:cNvPicPr>
            <a:picLocks noGrp="1" noChangeAspect="1"/>
          </p:cNvPicPr>
          <p:nvPr>
            <p:ph idx="1"/>
          </p:nvPr>
        </p:nvPicPr>
        <p:blipFill>
          <a:blip r:embed="rId2"/>
          <a:stretch>
            <a:fillRect/>
          </a:stretch>
        </p:blipFill>
        <p:spPr>
          <a:xfrm>
            <a:off x="304800" y="1371600"/>
            <a:ext cx="8458200" cy="4984750"/>
          </a:xfrm>
          <a:prstGeom prst="rect">
            <a:avLst/>
          </a:prstGeom>
        </p:spPr>
      </p:pic>
    </p:spTree>
    <p:extLst>
      <p:ext uri="{BB962C8B-B14F-4D97-AF65-F5344CB8AC3E}">
        <p14:creationId xmlns:p14="http://schemas.microsoft.com/office/powerpoint/2010/main" val="1070261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br>
              <a:rPr lang="en-US" sz="3200" b="1" dirty="0">
                <a:solidFill>
                  <a:schemeClr val="accent4">
                    <a:lumMod val="75000"/>
                  </a:schemeClr>
                </a:solidFill>
              </a:rPr>
            </a:br>
            <a:r>
              <a:rPr lang="en-US" dirty="0">
                <a:solidFill>
                  <a:schemeClr val="accent4">
                    <a:lumMod val="75000"/>
                  </a:schemeClr>
                </a:solidFill>
              </a:rPr>
              <a:t>Physiology of Liver</a:t>
            </a: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11"/>
          </p:nvPr>
        </p:nvSpPr>
        <p:spPr>
          <a:xfrm>
            <a:off x="6019800" y="6492875"/>
            <a:ext cx="2895600" cy="365125"/>
          </a:xfrm>
        </p:spPr>
        <p:txBody>
          <a:bodyPr/>
          <a:lstStyle/>
          <a:p>
            <a:pPr>
              <a:defRPr/>
            </a:pPr>
            <a:r>
              <a:rPr lang="en-US" sz="1800" dirty="0">
                <a:solidFill>
                  <a:schemeClr val="accent4"/>
                </a:solidFill>
              </a:rPr>
              <a:t>Horizontal Integration</a:t>
            </a:r>
          </a:p>
        </p:txBody>
      </p:sp>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9</a:t>
            </a:fld>
            <a:endParaRPr lang="en-US" dirty="0"/>
          </a:p>
        </p:txBody>
      </p:sp>
      <p:pic>
        <p:nvPicPr>
          <p:cNvPr id="3" name="Content Placeholder 2">
            <a:extLst>
              <a:ext uri="{FF2B5EF4-FFF2-40B4-BE49-F238E27FC236}">
                <a16:creationId xmlns:a16="http://schemas.microsoft.com/office/drawing/2014/main" id="{346E6288-E00B-01AF-A80B-4AF1EC5AE941}"/>
              </a:ext>
            </a:extLst>
          </p:cNvPr>
          <p:cNvPicPr>
            <a:picLocks noGrp="1" noChangeAspect="1"/>
          </p:cNvPicPr>
          <p:nvPr>
            <p:ph idx="1"/>
          </p:nvPr>
        </p:nvPicPr>
        <p:blipFill>
          <a:blip r:embed="rId2"/>
          <a:stretch>
            <a:fillRect/>
          </a:stretch>
        </p:blipFill>
        <p:spPr>
          <a:xfrm>
            <a:off x="304800" y="1600200"/>
            <a:ext cx="8534400" cy="4756150"/>
          </a:xfrm>
          <a:prstGeom prst="rect">
            <a:avLst/>
          </a:prstGeom>
        </p:spPr>
      </p:pic>
    </p:spTree>
    <p:extLst>
      <p:ext uri="{BB962C8B-B14F-4D97-AF65-F5344CB8AC3E}">
        <p14:creationId xmlns:p14="http://schemas.microsoft.com/office/powerpoint/2010/main" val="1070261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5638</TotalTime>
  <Words>749</Words>
  <Application>Microsoft Office PowerPoint</Application>
  <PresentationFormat>On-screen Show (4:3)</PresentationFormat>
  <Paragraphs>202</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BlinkMacSystemFont</vt:lpstr>
      <vt:lpstr>Calibri</vt:lpstr>
      <vt:lpstr>Times New Roman</vt:lpstr>
      <vt:lpstr>Office Theme</vt:lpstr>
      <vt:lpstr>PowerPoint Presentation</vt:lpstr>
      <vt:lpstr>Motto                   Vision; The Dream/Tomorrow</vt:lpstr>
      <vt:lpstr>2nd Year MBBS  Gastrointestinal Tract Module Large Group Interactive Session (LGIS)  Gluconeogenesis </vt:lpstr>
      <vt:lpstr>PowerPoint Presentation</vt:lpstr>
      <vt:lpstr>Sequence of LGIS</vt:lpstr>
      <vt:lpstr> Professor Umar Model of  Integrated Lecture </vt:lpstr>
      <vt:lpstr>PowerPoint Presentation</vt:lpstr>
      <vt:lpstr> Anatomy of Liver</vt:lpstr>
      <vt:lpstr> Physiology of Liver</vt:lpstr>
      <vt:lpstr>PowerPoint Presentation</vt:lpstr>
      <vt:lpstr>Gluconeogenesis</vt:lpstr>
      <vt:lpstr>Site of Gluconeogenesis</vt:lpstr>
      <vt:lpstr>Significance of Gluconeogenesis</vt:lpstr>
      <vt:lpstr>4 Key Reactions of Gluconeogenesis</vt:lpstr>
      <vt:lpstr>4 Key Reactions of Gluconeogenesis</vt:lpstr>
      <vt:lpstr>Energy Consumption of Gluconeogenesis</vt:lpstr>
      <vt:lpstr>Cori’s Cycle</vt:lpstr>
      <vt:lpstr>Glucose Alanine Cycle</vt:lpstr>
      <vt:lpstr>Gluconeogenesis from Glucogenic Amino Acids</vt:lpstr>
      <vt:lpstr>Gluconeogenesis From Glycerol</vt:lpstr>
      <vt:lpstr>Gluconeogenesis From Propionyl CoA</vt:lpstr>
      <vt:lpstr>Regulation of Gluconeogenesis</vt:lpstr>
      <vt:lpstr>PowerPoint Presentation</vt:lpstr>
      <vt:lpstr>Pyruvate Carboxylase Deficiency</vt:lpstr>
      <vt:lpstr>Family Medicine</vt:lpstr>
      <vt:lpstr>Artificial Intelligence</vt:lpstr>
      <vt:lpstr>Bioethics</vt:lpstr>
      <vt:lpstr>How To Access Digital Library</vt:lpstr>
      <vt:lpstr>Suggested Research Article</vt:lpstr>
      <vt:lpstr> Assessment</vt:lpstr>
      <vt:lpstr>MCQ</vt:lpstr>
      <vt:lpstr>MCQ</vt:lpstr>
      <vt:lpstr>MCQ</vt:lpstr>
      <vt:lpstr>MCQ</vt:lpstr>
      <vt:lpstr>Key </vt:lpstr>
      <vt:lpstr>Learning Resources</vt:lpstr>
      <vt:lpstr>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Biochemisrty</cp:lastModifiedBy>
  <cp:revision>386</cp:revision>
  <dcterms:created xsi:type="dcterms:W3CDTF">2019-11-22T16:50:55Z</dcterms:created>
  <dcterms:modified xsi:type="dcterms:W3CDTF">2025-01-21T06:52:16Z</dcterms:modified>
</cp:coreProperties>
</file>