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720" r:id="rId1"/>
  </p:sldMasterIdLst>
  <p:notesMasterIdLst>
    <p:notesMasterId r:id="rId53"/>
  </p:notesMasterIdLst>
  <p:handoutMasterIdLst>
    <p:handoutMasterId r:id="rId54"/>
  </p:handoutMasterIdLst>
  <p:sldIdLst>
    <p:sldId id="340" r:id="rId2"/>
    <p:sldId id="405" r:id="rId3"/>
    <p:sldId id="341" r:id="rId4"/>
    <p:sldId id="593" r:id="rId5"/>
    <p:sldId id="511" r:id="rId6"/>
    <p:sldId id="512" r:id="rId7"/>
    <p:sldId id="575" r:id="rId8"/>
    <p:sldId id="497" r:id="rId9"/>
    <p:sldId id="591" r:id="rId10"/>
    <p:sldId id="609" r:id="rId11"/>
    <p:sldId id="576" r:id="rId12"/>
    <p:sldId id="600" r:id="rId13"/>
    <p:sldId id="595" r:id="rId14"/>
    <p:sldId id="596" r:id="rId15"/>
    <p:sldId id="602" r:id="rId16"/>
    <p:sldId id="607" r:id="rId17"/>
    <p:sldId id="594" r:id="rId18"/>
    <p:sldId id="603" r:id="rId19"/>
    <p:sldId id="597" r:id="rId20"/>
    <p:sldId id="598" r:id="rId21"/>
    <p:sldId id="599" r:id="rId22"/>
    <p:sldId id="604" r:id="rId23"/>
    <p:sldId id="601" r:id="rId24"/>
    <p:sldId id="622" r:id="rId25"/>
    <p:sldId id="605" r:id="rId26"/>
    <p:sldId id="623" r:id="rId27"/>
    <p:sldId id="606" r:id="rId28"/>
    <p:sldId id="610" r:id="rId29"/>
    <p:sldId id="611" r:id="rId30"/>
    <p:sldId id="612" r:id="rId31"/>
    <p:sldId id="613" r:id="rId32"/>
    <p:sldId id="614" r:id="rId33"/>
    <p:sldId id="615" r:id="rId34"/>
    <p:sldId id="616" r:id="rId35"/>
    <p:sldId id="624" r:id="rId36"/>
    <p:sldId id="617" r:id="rId37"/>
    <p:sldId id="625" r:id="rId38"/>
    <p:sldId id="618" r:id="rId39"/>
    <p:sldId id="619" r:id="rId40"/>
    <p:sldId id="626" r:id="rId41"/>
    <p:sldId id="620" r:id="rId42"/>
    <p:sldId id="587" r:id="rId43"/>
    <p:sldId id="588" r:id="rId44"/>
    <p:sldId id="608" r:id="rId45"/>
    <p:sldId id="580" r:id="rId46"/>
    <p:sldId id="582" r:id="rId47"/>
    <p:sldId id="584" r:id="rId48"/>
    <p:sldId id="585" r:id="rId49"/>
    <p:sldId id="621" r:id="rId50"/>
    <p:sldId id="562" r:id="rId51"/>
    <p:sldId id="410"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15" autoAdjust="0"/>
    <p:restoredTop sz="92031" autoAdjust="0"/>
  </p:normalViewPr>
  <p:slideViewPr>
    <p:cSldViewPr>
      <p:cViewPr varScale="1">
        <p:scale>
          <a:sx n="83" d="100"/>
          <a:sy n="83" d="100"/>
        </p:scale>
        <p:origin x="1608"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1" loCatId="cycle" qsTypeId="urn:microsoft.com/office/officeart/2005/8/quickstyle/3d5" qsCatId="3D" csTypeId="urn:microsoft.com/office/officeart/2005/8/colors/colorful4" csCatId="colorful" phldr="1"/>
      <dgm:spPr/>
    </dgm:pt>
    <dgm:pt modelId="{DACAB5BA-B8B4-4D66-8B11-1D02259E020B}">
      <dgm:prSet phldrT="[Text]"/>
      <dgm:spPr/>
      <dgm:t>
        <a:bodyPr/>
        <a:lstStyle/>
        <a:p>
          <a:pPr algn="ctr"/>
          <a:r>
            <a:rPr lang="en-US" b="1" dirty="0">
              <a:latin typeface="Arial Black"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dirty="0">
              <a:latin typeface="Arial Black"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dirty="0">
              <a:latin typeface="Arial Black" pitchFamily="34" charset="0"/>
            </a:rPr>
            <a:t>Servic</a:t>
          </a:r>
          <a:r>
            <a:rPr lang="en-US" dirty="0">
              <a:latin typeface="Arial Black" pitchFamily="34" charset="0"/>
            </a:rPr>
            <a:t>e</a:t>
          </a:r>
          <a:r>
            <a:rPr lang="en-US" dirty="0"/>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220" custLinFactNeighborY="-220">
        <dgm:presLayoutVars>
          <dgm:chMax val="1"/>
          <dgm:bulletEnabled val="1"/>
        </dgm:presLayoutVars>
      </dgm:prSet>
      <dgm:spPr/>
    </dgm:pt>
    <dgm:pt modelId="{B6B6B41B-120B-4968-AB6A-FC6E7C8EF3C0}" type="pres">
      <dgm:prSet presAssocID="{DACAB5BA-B8B4-4D66-8B11-1D02259E020B}" presName="gear1srcNode" presStyleLbl="node1" presStyleIdx="0" presStyleCnt="3"/>
      <dgm:spPr/>
    </dgm:pt>
    <dgm:pt modelId="{8BC64EA7-2794-42B6-96C9-F39A52CB985A}" type="pres">
      <dgm:prSet presAssocID="{DACAB5BA-B8B4-4D66-8B11-1D02259E020B}" presName="gear1dstNode" presStyleLbl="node1" presStyleIdx="0" presStyleCnt="3"/>
      <dgm:spPr/>
    </dgm:pt>
    <dgm:pt modelId="{93300324-D62F-4E58-B882-734182BDB462}" type="pres">
      <dgm:prSet presAssocID="{663C1E13-76F9-4B70-A2F2-CA23180743CE}" presName="gear2" presStyleLbl="node1" presStyleIdx="1" presStyleCnt="3">
        <dgm:presLayoutVars>
          <dgm:chMax val="1"/>
          <dgm:bulletEnabled val="1"/>
        </dgm:presLayoutVars>
      </dgm:prSet>
      <dgm:spPr/>
    </dgm:pt>
    <dgm:pt modelId="{B9330EE9-43E4-4FD4-8144-E92B1DD0FCDF}" type="pres">
      <dgm:prSet presAssocID="{663C1E13-76F9-4B70-A2F2-CA23180743CE}" presName="gear2srcNode" presStyleLbl="node1" presStyleIdx="1" presStyleCnt="3"/>
      <dgm:spPr/>
    </dgm:pt>
    <dgm:pt modelId="{4822A78E-EAEC-401F-941A-3A84E13E2357}" type="pres">
      <dgm:prSet presAssocID="{663C1E13-76F9-4B70-A2F2-CA23180743CE}" presName="gear2dstNode" presStyleLbl="node1" presStyleIdx="1" presStyleCnt="3"/>
      <dgm:spPr/>
    </dgm:pt>
    <dgm:pt modelId="{59EDF28D-6C67-49D0-B5A1-DE5C3CBA2292}" type="pres">
      <dgm:prSet presAssocID="{399ACE2F-90C5-48B1-9E65-700A32562848}" presName="gear3" presStyleLbl="node1" presStyleIdx="2" presStyleCnt="3"/>
      <dgm:spPr/>
    </dgm:pt>
    <dgm:pt modelId="{23DC08E4-3725-4448-BFFF-1CCEA2F2987E}" type="pres">
      <dgm:prSet presAssocID="{399ACE2F-90C5-48B1-9E65-700A32562848}" presName="gear3tx" presStyleLbl="node1" presStyleIdx="2" presStyleCnt="3">
        <dgm:presLayoutVars>
          <dgm:chMax val="1"/>
          <dgm:bulletEnabled val="1"/>
        </dgm:presLayoutVars>
      </dgm:prSet>
      <dgm:spPr/>
    </dgm:pt>
    <dgm:pt modelId="{7D3EFDB4-E5D1-439A-86D8-1FCF80D959BA}" type="pres">
      <dgm:prSet presAssocID="{399ACE2F-90C5-48B1-9E65-700A32562848}" presName="gear3srcNode" presStyleLbl="node1" presStyleIdx="2" presStyleCnt="3"/>
      <dgm:spPr/>
    </dgm:pt>
    <dgm:pt modelId="{9815588C-16D0-4475-B64C-847FC87C8C32}" type="pres">
      <dgm:prSet presAssocID="{399ACE2F-90C5-48B1-9E65-700A32562848}" presName="gear3dstNode" presStyleLbl="node1" presStyleIdx="2" presStyleCnt="3"/>
      <dgm:spPr/>
    </dgm:pt>
    <dgm:pt modelId="{398423B3-DD54-4226-99D7-017EFC1488DF}" type="pres">
      <dgm:prSet presAssocID="{23718C41-0A1F-40BF-86BE-8A5476EC271E}" presName="connector1" presStyleLbl="sibTrans2D1" presStyleIdx="0" presStyleCnt="3"/>
      <dgm:spPr/>
    </dgm:pt>
    <dgm:pt modelId="{6DF3A3A0-5919-4E69-80DD-61760D6340A0}" type="pres">
      <dgm:prSet presAssocID="{188C389E-9423-41DE-9C5E-D4A7E95C7E62}" presName="connector2" presStyleLbl="sibTrans2D1" presStyleIdx="1" presStyleCnt="3"/>
      <dgm:spPr/>
    </dgm:pt>
    <dgm:pt modelId="{A09CEA93-9338-4361-A5E6-CF85B6019F5A}" type="pres">
      <dgm:prSet presAssocID="{DA82EADB-2721-42A0-95EA-F9B5521A38A6}" presName="connector3" presStyleLbl="sibTrans2D1" presStyleIdx="2" presStyleCnt="3"/>
      <dgm:spPr/>
    </dgm:pt>
  </dgm:ptLst>
  <dgm:cxnLst>
    <dgm:cxn modelId="{17623212-9C52-4B97-A93F-581E50A0EE7B}" type="presOf" srcId="{DACAB5BA-B8B4-4D66-8B11-1D02259E020B}" destId="{8BC64EA7-2794-42B6-96C9-F39A52CB985A}" srcOrd="2" destOrd="0" presId="urn:microsoft.com/office/officeart/2005/8/layout/gear1#1"/>
    <dgm:cxn modelId="{E4A97E14-7D05-4D68-BAE4-4AC1811FFA38}" type="presOf" srcId="{DA82EADB-2721-42A0-95EA-F9B5521A38A6}" destId="{A09CEA93-9338-4361-A5E6-CF85B6019F5A}" srcOrd="0" destOrd="0" presId="urn:microsoft.com/office/officeart/2005/8/layout/gear1#1"/>
    <dgm:cxn modelId="{0A31D815-D077-4866-A600-165E070A2D6F}" type="presOf" srcId="{F9CEBA05-2F10-437E-89B2-54F4D9FAF478}" destId="{5ED88519-AC6C-4AA3-B76D-812B93A167E4}" srcOrd="0" destOrd="0" presId="urn:microsoft.com/office/officeart/2005/8/layout/gear1#1"/>
    <dgm:cxn modelId="{A0416A29-364E-458C-90C5-1284F3C404E9}" type="presOf" srcId="{663C1E13-76F9-4B70-A2F2-CA23180743CE}" destId="{4822A78E-EAEC-401F-941A-3A84E13E2357}" srcOrd="2" destOrd="0" presId="urn:microsoft.com/office/officeart/2005/8/layout/gear1#1"/>
    <dgm:cxn modelId="{32FAE72D-29B2-4404-A917-2C4136EE3C4F}" srcId="{F9CEBA05-2F10-437E-89B2-54F4D9FAF478}" destId="{663C1E13-76F9-4B70-A2F2-CA23180743CE}" srcOrd="1" destOrd="0" parTransId="{637C3D51-3F4B-4277-8185-724806355FF8}" sibTransId="{188C389E-9423-41DE-9C5E-D4A7E95C7E62}"/>
    <dgm:cxn modelId="{8DEEF35F-B436-4B54-B7F8-F04A2A69F5A6}" type="presOf" srcId="{188C389E-9423-41DE-9C5E-D4A7E95C7E62}" destId="{6DF3A3A0-5919-4E69-80DD-61760D6340A0}" srcOrd="0" destOrd="0" presId="urn:microsoft.com/office/officeart/2005/8/layout/gear1#1"/>
    <dgm:cxn modelId="{4A9FFF58-7BC4-4C65-9759-C9C669FC2B76}" type="presOf" srcId="{DACAB5BA-B8B4-4D66-8B11-1D02259E020B}" destId="{B6B6B41B-120B-4968-AB6A-FC6E7C8EF3C0}" srcOrd="1" destOrd="0" presId="urn:microsoft.com/office/officeart/2005/8/layout/gear1#1"/>
    <dgm:cxn modelId="{CD461FA2-0710-4EF6-AA5F-BD774C121CA7}" type="presOf" srcId="{399ACE2F-90C5-48B1-9E65-700A32562848}" destId="{7D3EFDB4-E5D1-439A-86D8-1FCF80D959BA}" srcOrd="2" destOrd="0" presId="urn:microsoft.com/office/officeart/2005/8/layout/gear1#1"/>
    <dgm:cxn modelId="{0F63D9BC-9028-4C84-92D9-B4BDAB4F1E91}" srcId="{F9CEBA05-2F10-437E-89B2-54F4D9FAF478}" destId="{DACAB5BA-B8B4-4D66-8B11-1D02259E020B}" srcOrd="0" destOrd="0" parTransId="{D76093C5-B96B-4182-8418-CFDB341D2418}" sibTransId="{23718C41-0A1F-40BF-86BE-8A5476EC271E}"/>
    <dgm:cxn modelId="{EC63EEBE-12D9-4B46-A3D6-28286309B01D}" type="presOf" srcId="{DACAB5BA-B8B4-4D66-8B11-1D02259E020B}" destId="{87622A90-D0D8-4EA3-BC0D-D537801AF2B1}" srcOrd="0" destOrd="0" presId="urn:microsoft.com/office/officeart/2005/8/layout/gear1#1"/>
    <dgm:cxn modelId="{7C4913C1-9DC8-4658-A4FC-A894F8F82CF0}" srcId="{F9CEBA05-2F10-437E-89B2-54F4D9FAF478}" destId="{399ACE2F-90C5-48B1-9E65-700A32562848}" srcOrd="2" destOrd="0" parTransId="{1911F9CB-1EEA-4FFD-A302-90DCBC7D11BE}" sibTransId="{DA82EADB-2721-42A0-95EA-F9B5521A38A6}"/>
    <dgm:cxn modelId="{ED902FCE-FC6D-4D59-A8C3-CAA6A78FCEEC}" type="presOf" srcId="{399ACE2F-90C5-48B1-9E65-700A32562848}" destId="{23DC08E4-3725-4448-BFFF-1CCEA2F2987E}" srcOrd="1" destOrd="0" presId="urn:microsoft.com/office/officeart/2005/8/layout/gear1#1"/>
    <dgm:cxn modelId="{5990A8E9-7068-4CD0-BDC1-650288BAF401}" type="presOf" srcId="{663C1E13-76F9-4B70-A2F2-CA23180743CE}" destId="{B9330EE9-43E4-4FD4-8144-E92B1DD0FCDF}" srcOrd="1" destOrd="0" presId="urn:microsoft.com/office/officeart/2005/8/layout/gear1#1"/>
    <dgm:cxn modelId="{9A0FA2F0-3016-4FA6-B4C5-E56783E79BCF}" type="presOf" srcId="{399ACE2F-90C5-48B1-9E65-700A32562848}" destId="{59EDF28D-6C67-49D0-B5A1-DE5C3CBA2292}" srcOrd="0" destOrd="0" presId="urn:microsoft.com/office/officeart/2005/8/layout/gear1#1"/>
    <dgm:cxn modelId="{EEB57BF3-C8C3-4D26-B720-6A2822B576FB}" type="presOf" srcId="{399ACE2F-90C5-48B1-9E65-700A32562848}" destId="{9815588C-16D0-4475-B64C-847FC87C8C32}" srcOrd="3" destOrd="0" presId="urn:microsoft.com/office/officeart/2005/8/layout/gear1#1"/>
    <dgm:cxn modelId="{0C255DF6-A053-4031-BF78-2222755ED1B9}" type="presOf" srcId="{663C1E13-76F9-4B70-A2F2-CA23180743CE}" destId="{93300324-D62F-4E58-B882-734182BDB462}" srcOrd="0" destOrd="0" presId="urn:microsoft.com/office/officeart/2005/8/layout/gear1#1"/>
    <dgm:cxn modelId="{E633DDFA-2095-473F-876E-4E0B2BFEEFF6}" type="presOf" srcId="{23718C41-0A1F-40BF-86BE-8A5476EC271E}" destId="{398423B3-DD54-4226-99D7-017EFC1488DF}" srcOrd="0" destOrd="0" presId="urn:microsoft.com/office/officeart/2005/8/layout/gear1#1"/>
    <dgm:cxn modelId="{1C705BF0-F7A3-4A41-98DE-5AA498EC2268}" type="presParOf" srcId="{5ED88519-AC6C-4AA3-B76D-812B93A167E4}" destId="{87622A90-D0D8-4EA3-BC0D-D537801AF2B1}" srcOrd="0" destOrd="0" presId="urn:microsoft.com/office/officeart/2005/8/layout/gear1#1"/>
    <dgm:cxn modelId="{5266FA23-4487-4733-8F43-10B4A20688EF}" type="presParOf" srcId="{5ED88519-AC6C-4AA3-B76D-812B93A167E4}" destId="{B6B6B41B-120B-4968-AB6A-FC6E7C8EF3C0}" srcOrd="1" destOrd="0" presId="urn:microsoft.com/office/officeart/2005/8/layout/gear1#1"/>
    <dgm:cxn modelId="{23C721C6-4DD1-49A5-A0CC-65BFB64A7E75}" type="presParOf" srcId="{5ED88519-AC6C-4AA3-B76D-812B93A167E4}" destId="{8BC64EA7-2794-42B6-96C9-F39A52CB985A}" srcOrd="2" destOrd="0" presId="urn:microsoft.com/office/officeart/2005/8/layout/gear1#1"/>
    <dgm:cxn modelId="{08D4CDD4-CF96-43E9-B573-3FB26B41DE0C}" type="presParOf" srcId="{5ED88519-AC6C-4AA3-B76D-812B93A167E4}" destId="{93300324-D62F-4E58-B882-734182BDB462}" srcOrd="3" destOrd="0" presId="urn:microsoft.com/office/officeart/2005/8/layout/gear1#1"/>
    <dgm:cxn modelId="{0C03EB2A-BA9F-4177-9C0D-A92A2D112A1E}" type="presParOf" srcId="{5ED88519-AC6C-4AA3-B76D-812B93A167E4}" destId="{B9330EE9-43E4-4FD4-8144-E92B1DD0FCDF}" srcOrd="4" destOrd="0" presId="urn:microsoft.com/office/officeart/2005/8/layout/gear1#1"/>
    <dgm:cxn modelId="{B7789E63-81C6-41C0-A5D9-387B1A51717B}" type="presParOf" srcId="{5ED88519-AC6C-4AA3-B76D-812B93A167E4}" destId="{4822A78E-EAEC-401F-941A-3A84E13E2357}" srcOrd="5" destOrd="0" presId="urn:microsoft.com/office/officeart/2005/8/layout/gear1#1"/>
    <dgm:cxn modelId="{830F74C4-09BC-4E6A-ABCE-5808A3EAE773}" type="presParOf" srcId="{5ED88519-AC6C-4AA3-B76D-812B93A167E4}" destId="{59EDF28D-6C67-49D0-B5A1-DE5C3CBA2292}" srcOrd="6" destOrd="0" presId="urn:microsoft.com/office/officeart/2005/8/layout/gear1#1"/>
    <dgm:cxn modelId="{92E21763-77DE-4C9D-A499-28DE0AED0A6E}" type="presParOf" srcId="{5ED88519-AC6C-4AA3-B76D-812B93A167E4}" destId="{23DC08E4-3725-4448-BFFF-1CCEA2F2987E}" srcOrd="7" destOrd="0" presId="urn:microsoft.com/office/officeart/2005/8/layout/gear1#1"/>
    <dgm:cxn modelId="{E00C3D16-7BB4-47D7-9337-A6DC556836A3}" type="presParOf" srcId="{5ED88519-AC6C-4AA3-B76D-812B93A167E4}" destId="{7D3EFDB4-E5D1-439A-86D8-1FCF80D959BA}" srcOrd="8" destOrd="0" presId="urn:microsoft.com/office/officeart/2005/8/layout/gear1#1"/>
    <dgm:cxn modelId="{B1A8B9D7-A8F9-4D92-9BB0-4672EC454C94}" type="presParOf" srcId="{5ED88519-AC6C-4AA3-B76D-812B93A167E4}" destId="{9815588C-16D0-4475-B64C-847FC87C8C32}" srcOrd="9" destOrd="0" presId="urn:microsoft.com/office/officeart/2005/8/layout/gear1#1"/>
    <dgm:cxn modelId="{FFB249CB-C123-4064-A0AD-BE7A0B9EF2A4}" type="presParOf" srcId="{5ED88519-AC6C-4AA3-B76D-812B93A167E4}" destId="{398423B3-DD54-4226-99D7-017EFC1488DF}" srcOrd="10" destOrd="0" presId="urn:microsoft.com/office/officeart/2005/8/layout/gear1#1"/>
    <dgm:cxn modelId="{00DCB96D-7544-4E39-9DB2-EC33C479AC4C}" type="presParOf" srcId="{5ED88519-AC6C-4AA3-B76D-812B93A167E4}" destId="{6DF3A3A0-5919-4E69-80DD-61760D6340A0}" srcOrd="11" destOrd="0" presId="urn:microsoft.com/office/officeart/2005/8/layout/gear1#1"/>
    <dgm:cxn modelId="{A941BE95-AD73-4534-949E-F30171D085E1}" type="presParOf" srcId="{5ED88519-AC6C-4AA3-B76D-812B93A167E4}" destId="{A09CEA93-9338-4361-A5E6-CF85B6019F5A}" srcOrd="12" destOrd="0" presId="urn:microsoft.com/office/officeart/2005/8/layout/gear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327E98-1E10-4206-B57E-F81244DDD533}" type="doc">
      <dgm:prSet loTypeId="urn:microsoft.com/office/officeart/2005/8/layout/process5" loCatId="process" qsTypeId="urn:microsoft.com/office/officeart/2005/8/quickstyle/simple1" qsCatId="simple" csTypeId="urn:microsoft.com/office/officeart/2005/8/colors/colorful4" csCatId="colorful" phldr="1"/>
      <dgm:spPr/>
      <dgm:t>
        <a:bodyPr/>
        <a:lstStyle/>
        <a:p>
          <a:endParaRPr lang="en-US"/>
        </a:p>
      </dgm:t>
    </dgm:pt>
    <dgm:pt modelId="{47648B2A-33ED-4028-B2F3-B4F524D3762B}">
      <dgm:prSet phldrT="[Text]" custT="1"/>
      <dgm:spPr/>
      <dgm:t>
        <a:bodyPr/>
        <a:lstStyle/>
        <a:p>
          <a:r>
            <a:rPr lang="en-US" sz="1400" dirty="0"/>
            <a:t>60%</a:t>
          </a:r>
        </a:p>
        <a:p>
          <a:r>
            <a:rPr lang="en-US" sz="1400" dirty="0"/>
            <a:t>Core Subject</a:t>
          </a:r>
        </a:p>
      </dgm:t>
    </dgm:pt>
    <dgm:pt modelId="{D64B3BA1-266D-481E-B80B-3DF7FD909DF0}" type="parTrans" cxnId="{A95F06A7-F804-4132-957F-5832CF2EE004}">
      <dgm:prSet/>
      <dgm:spPr/>
      <dgm:t>
        <a:bodyPr/>
        <a:lstStyle/>
        <a:p>
          <a:endParaRPr lang="en-US"/>
        </a:p>
      </dgm:t>
    </dgm:pt>
    <dgm:pt modelId="{76EC814A-35FA-41ED-B10A-236B26825BA7}" type="sibTrans" cxnId="{A95F06A7-F804-4132-957F-5832CF2EE004}">
      <dgm:prSet/>
      <dgm:spPr/>
      <dgm:t>
        <a:bodyPr/>
        <a:lstStyle/>
        <a:p>
          <a:endParaRPr lang="en-US"/>
        </a:p>
      </dgm:t>
    </dgm:pt>
    <dgm:pt modelId="{121F74F1-FDD4-4EA8-A5BE-6B67F4871C5A}">
      <dgm:prSet phldrT="[Text]" custT="1"/>
      <dgm:spPr/>
      <dgm:t>
        <a:bodyPr/>
        <a:lstStyle/>
        <a:p>
          <a:r>
            <a:rPr lang="en-US" sz="1100" b="1" dirty="0">
              <a:solidFill>
                <a:schemeClr val="bg1"/>
              </a:solidFill>
            </a:rPr>
            <a:t>20%</a:t>
          </a:r>
        </a:p>
        <a:p>
          <a:r>
            <a:rPr lang="en-US" sz="1100" b="1" dirty="0">
              <a:solidFill>
                <a:schemeClr val="bg1"/>
              </a:solidFill>
            </a:rPr>
            <a:t>Horizontal</a:t>
          </a:r>
        </a:p>
        <a:p>
          <a:r>
            <a:rPr lang="en-US" sz="1100" b="1" dirty="0">
              <a:solidFill>
                <a:schemeClr val="bg1"/>
              </a:solidFill>
            </a:rPr>
            <a:t>Integration</a:t>
          </a:r>
        </a:p>
        <a:p>
          <a:r>
            <a:rPr lang="en-US" sz="1100" b="1" dirty="0">
              <a:solidFill>
                <a:schemeClr val="bg1"/>
              </a:solidFill>
            </a:rPr>
            <a:t>Physiology</a:t>
          </a:r>
        </a:p>
        <a:p>
          <a:r>
            <a:rPr lang="en-US" sz="1100" b="1" dirty="0">
              <a:solidFill>
                <a:schemeClr val="bg1"/>
              </a:solidFill>
            </a:rPr>
            <a:t> Anatomy</a:t>
          </a:r>
        </a:p>
        <a:p>
          <a:endParaRPr lang="en-US" sz="1050" b="1" dirty="0">
            <a:solidFill>
              <a:schemeClr val="bg1"/>
            </a:solidFill>
          </a:endParaRPr>
        </a:p>
      </dgm:t>
    </dgm:pt>
    <dgm:pt modelId="{10B33A64-CE0E-4D57-A46F-A3C1B642720B}" type="parTrans" cxnId="{DC8754B7-DCE5-4767-ACEF-E999F750C368}">
      <dgm:prSet/>
      <dgm:spPr/>
      <dgm:t>
        <a:bodyPr/>
        <a:lstStyle/>
        <a:p>
          <a:endParaRPr lang="en-US"/>
        </a:p>
      </dgm:t>
    </dgm:pt>
    <dgm:pt modelId="{D1B6DC8B-AABB-428C-BA6F-DF069B929066}" type="sibTrans" cxnId="{DC8754B7-DCE5-4767-ACEF-E999F750C368}">
      <dgm:prSet/>
      <dgm:spPr/>
      <dgm:t>
        <a:bodyPr/>
        <a:lstStyle/>
        <a:p>
          <a:endParaRPr lang="en-US" dirty="0"/>
        </a:p>
      </dgm:t>
    </dgm:pt>
    <dgm:pt modelId="{B6E0A33C-945C-4182-8BDD-143F429DB44A}">
      <dgm:prSet phldrT="[Text]" custT="1"/>
      <dgm:spPr/>
      <dgm:t>
        <a:bodyPr/>
        <a:lstStyle/>
        <a:p>
          <a:r>
            <a:rPr lang="en-US" sz="1200" b="1" dirty="0">
              <a:solidFill>
                <a:schemeClr val="bg1"/>
              </a:solidFill>
            </a:rPr>
            <a:t>8%</a:t>
          </a:r>
        </a:p>
        <a:p>
          <a:r>
            <a:rPr lang="en-US" sz="1200" b="1" dirty="0">
              <a:solidFill>
                <a:schemeClr val="bg1"/>
              </a:solidFill>
            </a:rPr>
            <a:t>Vertical Integration</a:t>
          </a:r>
        </a:p>
        <a:p>
          <a:r>
            <a:rPr lang="en-US" sz="1200" b="1" dirty="0">
              <a:solidFill>
                <a:schemeClr val="bg1"/>
              </a:solidFill>
            </a:rPr>
            <a:t>Pathology</a:t>
          </a:r>
        </a:p>
        <a:p>
          <a:r>
            <a:rPr lang="en-US" sz="1200" b="1" dirty="0">
              <a:solidFill>
                <a:schemeClr val="bg1"/>
              </a:solidFill>
            </a:rPr>
            <a:t>Pharmacolog</a:t>
          </a:r>
          <a:r>
            <a:rPr lang="en-US" sz="1000" b="1" dirty="0">
              <a:solidFill>
                <a:schemeClr val="bg1"/>
              </a:solidFill>
            </a:rPr>
            <a:t>y</a:t>
          </a:r>
        </a:p>
      </dgm:t>
    </dgm:pt>
    <dgm:pt modelId="{B5331A6F-01D6-4644-B888-4B5645F13CE6}" type="parTrans" cxnId="{396A80D6-17D5-4D69-9D59-445694BF0D8E}">
      <dgm:prSet/>
      <dgm:spPr/>
      <dgm:t>
        <a:bodyPr/>
        <a:lstStyle/>
        <a:p>
          <a:endParaRPr lang="en-US"/>
        </a:p>
      </dgm:t>
    </dgm:pt>
    <dgm:pt modelId="{9B5ED3AA-8E83-460F-B86F-44104E144176}" type="sibTrans" cxnId="{396A80D6-17D5-4D69-9D59-445694BF0D8E}">
      <dgm:prSet/>
      <dgm:spPr/>
      <dgm:t>
        <a:bodyPr/>
        <a:lstStyle/>
        <a:p>
          <a:endParaRPr lang="en-US"/>
        </a:p>
      </dgm:t>
    </dgm:pt>
    <dgm:pt modelId="{4AEA9772-498B-4A7D-8FBC-65C72E5384FE}">
      <dgm:prSet phldrT="[Text]"/>
      <dgm:spPr/>
      <dgm:t>
        <a:bodyPr/>
        <a:lstStyle/>
        <a:p>
          <a:r>
            <a:rPr lang="en-US" b="1" dirty="0">
              <a:solidFill>
                <a:schemeClr val="bg1"/>
              </a:solidFill>
            </a:rPr>
            <a:t>7%</a:t>
          </a:r>
        </a:p>
        <a:p>
          <a:r>
            <a:rPr lang="en-US" b="1" dirty="0">
              <a:solidFill>
                <a:schemeClr val="bg1"/>
              </a:solidFill>
            </a:rPr>
            <a:t>Vertical Integration</a:t>
          </a:r>
        </a:p>
        <a:p>
          <a:r>
            <a:rPr lang="en-US" b="1" dirty="0">
              <a:solidFill>
                <a:schemeClr val="bg1"/>
              </a:solidFill>
            </a:rPr>
            <a:t>Clinical Integration </a:t>
          </a:r>
        </a:p>
      </dgm:t>
    </dgm:pt>
    <dgm:pt modelId="{06D8DAA3-4439-4E9F-A039-E909B9F94479}" type="parTrans" cxnId="{5FCD7FB6-D736-4581-AD08-E8F35A843627}">
      <dgm:prSet/>
      <dgm:spPr/>
      <dgm:t>
        <a:bodyPr/>
        <a:lstStyle/>
        <a:p>
          <a:endParaRPr lang="en-US"/>
        </a:p>
      </dgm:t>
    </dgm:pt>
    <dgm:pt modelId="{0C62EB7E-D4E0-49F5-BBB6-50EB39F6A944}" type="sibTrans" cxnId="{5FCD7FB6-D736-4581-AD08-E8F35A843627}">
      <dgm:prSet/>
      <dgm:spPr/>
      <dgm:t>
        <a:bodyPr/>
        <a:lstStyle/>
        <a:p>
          <a:endParaRPr lang="en-US"/>
        </a:p>
      </dgm:t>
    </dgm:pt>
    <dgm:pt modelId="{45F05D4F-6A7F-4BA7-940D-874B1B917549}">
      <dgm:prSet phldrT="[Text]" custT="1"/>
      <dgm:spPr/>
      <dgm:t>
        <a:bodyPr/>
        <a:lstStyle/>
        <a:p>
          <a:endParaRPr lang="en-US" sz="1050" b="1" dirty="0">
            <a:solidFill>
              <a:schemeClr val="tx1"/>
            </a:solidFill>
          </a:endParaRPr>
        </a:p>
        <a:p>
          <a:r>
            <a:rPr lang="en-US" sz="1050" b="1" dirty="0">
              <a:solidFill>
                <a:schemeClr val="bg1"/>
              </a:solidFill>
            </a:rPr>
            <a:t>5%</a:t>
          </a:r>
        </a:p>
        <a:p>
          <a:r>
            <a:rPr lang="en-US" sz="1050" b="1" dirty="0">
              <a:solidFill>
                <a:schemeClr val="bg1"/>
              </a:solidFill>
            </a:rPr>
            <a:t>Vertical Integration</a:t>
          </a:r>
        </a:p>
        <a:p>
          <a:r>
            <a:rPr lang="en-US" sz="1050" b="1" dirty="0">
              <a:solidFill>
                <a:schemeClr val="bg1"/>
              </a:solidFill>
            </a:rPr>
            <a:t>Research, Professionalism</a:t>
          </a:r>
        </a:p>
        <a:p>
          <a:r>
            <a:rPr lang="en-US" sz="1050" b="1" dirty="0">
              <a:solidFill>
                <a:schemeClr val="bg1"/>
              </a:solidFill>
            </a:rPr>
            <a:t>Ethics </a:t>
          </a:r>
        </a:p>
        <a:p>
          <a:r>
            <a:rPr lang="en-US" sz="1050" b="1" dirty="0">
              <a:solidFill>
                <a:schemeClr val="bg1"/>
              </a:solidFill>
            </a:rPr>
            <a:t>Digital library</a:t>
          </a:r>
        </a:p>
        <a:p>
          <a:r>
            <a:rPr lang="en-US" sz="900" b="1" dirty="0">
              <a:solidFill>
                <a:schemeClr val="tx1"/>
              </a:solidFill>
            </a:rPr>
            <a:t> </a:t>
          </a:r>
        </a:p>
      </dgm:t>
    </dgm:pt>
    <dgm:pt modelId="{EE9BDDB5-AB92-4FD3-9B7F-C659B48A0E17}" type="parTrans" cxnId="{E00CBB8F-0744-4E6B-95C1-E802B639B1DB}">
      <dgm:prSet/>
      <dgm:spPr/>
      <dgm:t>
        <a:bodyPr/>
        <a:lstStyle/>
        <a:p>
          <a:endParaRPr lang="en-US"/>
        </a:p>
      </dgm:t>
    </dgm:pt>
    <dgm:pt modelId="{2F69F2EB-6FFF-456F-A0F5-2947C5CE39EF}" type="sibTrans" cxnId="{E00CBB8F-0744-4E6B-95C1-E802B639B1DB}">
      <dgm:prSet/>
      <dgm:spPr/>
      <dgm:t>
        <a:bodyPr/>
        <a:lstStyle/>
        <a:p>
          <a:endParaRPr lang="en-US"/>
        </a:p>
      </dgm:t>
    </dgm:pt>
    <dgm:pt modelId="{67A1F69E-C926-4175-8EF0-EC9E8AFA4B46}" type="pres">
      <dgm:prSet presAssocID="{C3327E98-1E10-4206-B57E-F81244DDD533}" presName="diagram" presStyleCnt="0">
        <dgm:presLayoutVars>
          <dgm:dir/>
          <dgm:resizeHandles val="exact"/>
        </dgm:presLayoutVars>
      </dgm:prSet>
      <dgm:spPr/>
    </dgm:pt>
    <dgm:pt modelId="{5138205C-F2A8-496C-8DCF-600DE54D6393}" type="pres">
      <dgm:prSet presAssocID="{47648B2A-33ED-4028-B2F3-B4F524D3762B}" presName="node" presStyleLbl="node1" presStyleIdx="0" presStyleCnt="5" custScaleY="135552">
        <dgm:presLayoutVars>
          <dgm:bulletEnabled val="1"/>
        </dgm:presLayoutVars>
      </dgm:prSet>
      <dgm:spPr/>
    </dgm:pt>
    <dgm:pt modelId="{D808AEBB-F837-44E3-A146-4769901CB08D}" type="pres">
      <dgm:prSet presAssocID="{76EC814A-35FA-41ED-B10A-236B26825BA7}" presName="sibTrans" presStyleLbl="sibTrans2D1" presStyleIdx="0" presStyleCnt="4" custScaleX="165807" custScaleY="100001" custLinFactNeighborX="14147" custLinFactNeighborY="-7073"/>
      <dgm:spPr/>
    </dgm:pt>
    <dgm:pt modelId="{13B78F93-9E80-4755-A323-9689D8DECC57}" type="pres">
      <dgm:prSet presAssocID="{76EC814A-35FA-41ED-B10A-236B26825BA7}" presName="connectorText" presStyleLbl="sibTrans2D1" presStyleIdx="0" presStyleCnt="4"/>
      <dgm:spPr/>
    </dgm:pt>
    <dgm:pt modelId="{6D0BBEBF-42DC-4E79-A91E-A668B3BA1989}" type="pres">
      <dgm:prSet presAssocID="{121F74F1-FDD4-4EA8-A5BE-6B67F4871C5A}" presName="node" presStyleLbl="node1" presStyleIdx="1" presStyleCnt="5" custScaleX="126402" custScaleY="166464">
        <dgm:presLayoutVars>
          <dgm:bulletEnabled val="1"/>
        </dgm:presLayoutVars>
      </dgm:prSet>
      <dgm:spPr/>
    </dgm:pt>
    <dgm:pt modelId="{05F2F4A8-DCB8-4DEF-AC3F-2211663DBAB6}" type="pres">
      <dgm:prSet presAssocID="{D1B6DC8B-AABB-428C-BA6F-DF069B929066}" presName="sibTrans" presStyleLbl="sibTrans2D1" presStyleIdx="1" presStyleCnt="4" custAng="320823" custScaleX="157879" custScaleY="108637"/>
      <dgm:spPr/>
    </dgm:pt>
    <dgm:pt modelId="{E2C657F6-1940-4324-875D-FF2FE954D413}" type="pres">
      <dgm:prSet presAssocID="{D1B6DC8B-AABB-428C-BA6F-DF069B929066}" presName="connectorText" presStyleLbl="sibTrans2D1" presStyleIdx="1" presStyleCnt="4"/>
      <dgm:spPr/>
    </dgm:pt>
    <dgm:pt modelId="{A0F5D903-B3E5-42A8-AF88-F76845A333BE}" type="pres">
      <dgm:prSet presAssocID="{B6E0A33C-945C-4182-8BDD-143F429DB44A}" presName="node" presStyleLbl="node1" presStyleIdx="2" presStyleCnt="5" custScaleY="162588">
        <dgm:presLayoutVars>
          <dgm:bulletEnabled val="1"/>
        </dgm:presLayoutVars>
      </dgm:prSet>
      <dgm:spPr/>
    </dgm:pt>
    <dgm:pt modelId="{6C154956-750C-4CBF-BB94-422A3BEF206B}" type="pres">
      <dgm:prSet presAssocID="{9B5ED3AA-8E83-460F-B86F-44104E144176}" presName="sibTrans" presStyleLbl="sibTrans2D1" presStyleIdx="2" presStyleCnt="4" custScaleX="149447" custScaleY="92748" custLinFactNeighborX="-2660" custLinFactNeighborY="5166"/>
      <dgm:spPr/>
    </dgm:pt>
    <dgm:pt modelId="{687127F3-6656-4F8F-8088-466EFD2A454B}" type="pres">
      <dgm:prSet presAssocID="{9B5ED3AA-8E83-460F-B86F-44104E144176}" presName="connectorText" presStyleLbl="sibTrans2D1" presStyleIdx="2" presStyleCnt="4"/>
      <dgm:spPr/>
    </dgm:pt>
    <dgm:pt modelId="{78B8B8C7-C92F-49B8-8D20-06D427A8A2FA}" type="pres">
      <dgm:prSet presAssocID="{4AEA9772-498B-4A7D-8FBC-65C72E5384FE}" presName="node" presStyleLbl="node1" presStyleIdx="3" presStyleCnt="5" custScaleY="170346" custLinFactNeighborX="-18407" custLinFactNeighborY="4224">
        <dgm:presLayoutVars>
          <dgm:bulletEnabled val="1"/>
        </dgm:presLayoutVars>
      </dgm:prSet>
      <dgm:spPr/>
    </dgm:pt>
    <dgm:pt modelId="{11F11881-67C4-464B-B2A0-7F15A4CA74F3}" type="pres">
      <dgm:prSet presAssocID="{0C62EB7E-D4E0-49F5-BBB6-50EB39F6A944}" presName="sibTrans" presStyleLbl="sibTrans2D1" presStyleIdx="3" presStyleCnt="4" custAng="21514828" custScaleX="191906" custScaleY="117993" custLinFactNeighborX="2898" custLinFactNeighborY="7502"/>
      <dgm:spPr/>
    </dgm:pt>
    <dgm:pt modelId="{25C0E271-EE96-401B-BC0B-7E56E305D9C1}" type="pres">
      <dgm:prSet presAssocID="{0C62EB7E-D4E0-49F5-BBB6-50EB39F6A944}" presName="connectorText" presStyleLbl="sibTrans2D1" presStyleIdx="3" presStyleCnt="4"/>
      <dgm:spPr/>
    </dgm:pt>
    <dgm:pt modelId="{18343954-0F46-49EC-800A-08714300477C}" type="pres">
      <dgm:prSet presAssocID="{45F05D4F-6A7F-4BA7-940D-874B1B917549}" presName="node" presStyleLbl="node1" presStyleIdx="4" presStyleCnt="5" custScaleY="207382" custLinFactNeighborX="-15147" custLinFactNeighborY="5417">
        <dgm:presLayoutVars>
          <dgm:bulletEnabled val="1"/>
        </dgm:presLayoutVars>
      </dgm:prSet>
      <dgm:spPr/>
    </dgm:pt>
  </dgm:ptLst>
  <dgm:cxnLst>
    <dgm:cxn modelId="{3DCFBB28-5D60-491C-8050-F8A37137CF2F}" type="presOf" srcId="{47648B2A-33ED-4028-B2F3-B4F524D3762B}" destId="{5138205C-F2A8-496C-8DCF-600DE54D6393}" srcOrd="0" destOrd="0" presId="urn:microsoft.com/office/officeart/2005/8/layout/process5"/>
    <dgm:cxn modelId="{0832482B-3900-4773-8DB6-6B81F761C3BF}" type="presOf" srcId="{76EC814A-35FA-41ED-B10A-236B26825BA7}" destId="{13B78F93-9E80-4755-A323-9689D8DECC57}" srcOrd="1" destOrd="0" presId="urn:microsoft.com/office/officeart/2005/8/layout/process5"/>
    <dgm:cxn modelId="{FAD7EA2E-64AE-40B6-98DA-2C9FD9A4486A}" type="presOf" srcId="{C3327E98-1E10-4206-B57E-F81244DDD533}" destId="{67A1F69E-C926-4175-8EF0-EC9E8AFA4B46}" srcOrd="0" destOrd="0" presId="urn:microsoft.com/office/officeart/2005/8/layout/process5"/>
    <dgm:cxn modelId="{25674336-BADC-4F41-A4C7-7231E8050612}" type="presOf" srcId="{0C62EB7E-D4E0-49F5-BBB6-50EB39F6A944}" destId="{25C0E271-EE96-401B-BC0B-7E56E305D9C1}" srcOrd="1" destOrd="0" presId="urn:microsoft.com/office/officeart/2005/8/layout/process5"/>
    <dgm:cxn modelId="{A39A763F-A292-462E-81E2-576252A52EBF}" type="presOf" srcId="{D1B6DC8B-AABB-428C-BA6F-DF069B929066}" destId="{05F2F4A8-DCB8-4DEF-AC3F-2211663DBAB6}" srcOrd="0" destOrd="0" presId="urn:microsoft.com/office/officeart/2005/8/layout/process5"/>
    <dgm:cxn modelId="{9B7DE25F-5EC7-4B94-BBE7-06F0FB532B85}" type="presOf" srcId="{4AEA9772-498B-4A7D-8FBC-65C72E5384FE}" destId="{78B8B8C7-C92F-49B8-8D20-06D427A8A2FA}" srcOrd="0" destOrd="0" presId="urn:microsoft.com/office/officeart/2005/8/layout/process5"/>
    <dgm:cxn modelId="{649B0E4B-1F10-4ED6-8CC0-6FACECA8FC17}" type="presOf" srcId="{121F74F1-FDD4-4EA8-A5BE-6B67F4871C5A}" destId="{6D0BBEBF-42DC-4E79-A91E-A668B3BA1989}" srcOrd="0" destOrd="0" presId="urn:microsoft.com/office/officeart/2005/8/layout/process5"/>
    <dgm:cxn modelId="{37A5556D-8225-4533-9185-67070B224864}" type="presOf" srcId="{76EC814A-35FA-41ED-B10A-236B26825BA7}" destId="{D808AEBB-F837-44E3-A146-4769901CB08D}" srcOrd="0" destOrd="0" presId="urn:microsoft.com/office/officeart/2005/8/layout/process5"/>
    <dgm:cxn modelId="{0456BD4D-3588-4238-9290-317F5BFF1837}" type="presOf" srcId="{9B5ED3AA-8E83-460F-B86F-44104E144176}" destId="{687127F3-6656-4F8F-8088-466EFD2A454B}" srcOrd="1" destOrd="0" presId="urn:microsoft.com/office/officeart/2005/8/layout/process5"/>
    <dgm:cxn modelId="{4130F47D-D06E-4401-873C-1EAE7AFD4E88}" type="presOf" srcId="{B6E0A33C-945C-4182-8BDD-143F429DB44A}" destId="{A0F5D903-B3E5-42A8-AF88-F76845A333BE}" srcOrd="0" destOrd="0" presId="urn:microsoft.com/office/officeart/2005/8/layout/process5"/>
    <dgm:cxn modelId="{35E4118D-E2E9-424B-9F1A-0CEDB995C26C}" type="presOf" srcId="{D1B6DC8B-AABB-428C-BA6F-DF069B929066}" destId="{E2C657F6-1940-4324-875D-FF2FE954D413}" srcOrd="1" destOrd="0" presId="urn:microsoft.com/office/officeart/2005/8/layout/process5"/>
    <dgm:cxn modelId="{0BBE428E-5CE4-4C2C-B36B-6AAE37CC0186}" type="presOf" srcId="{45F05D4F-6A7F-4BA7-940D-874B1B917549}" destId="{18343954-0F46-49EC-800A-08714300477C}" srcOrd="0" destOrd="0" presId="urn:microsoft.com/office/officeart/2005/8/layout/process5"/>
    <dgm:cxn modelId="{E00CBB8F-0744-4E6B-95C1-E802B639B1DB}" srcId="{C3327E98-1E10-4206-B57E-F81244DDD533}" destId="{45F05D4F-6A7F-4BA7-940D-874B1B917549}" srcOrd="4" destOrd="0" parTransId="{EE9BDDB5-AB92-4FD3-9B7F-C659B48A0E17}" sibTransId="{2F69F2EB-6FFF-456F-A0F5-2947C5CE39EF}"/>
    <dgm:cxn modelId="{1E986EA1-AB28-48B4-92DC-4310DAD4EDD1}" type="presOf" srcId="{9B5ED3AA-8E83-460F-B86F-44104E144176}" destId="{6C154956-750C-4CBF-BB94-422A3BEF206B}" srcOrd="0" destOrd="0" presId="urn:microsoft.com/office/officeart/2005/8/layout/process5"/>
    <dgm:cxn modelId="{A95F06A7-F804-4132-957F-5832CF2EE004}" srcId="{C3327E98-1E10-4206-B57E-F81244DDD533}" destId="{47648B2A-33ED-4028-B2F3-B4F524D3762B}" srcOrd="0" destOrd="0" parTransId="{D64B3BA1-266D-481E-B80B-3DF7FD909DF0}" sibTransId="{76EC814A-35FA-41ED-B10A-236B26825BA7}"/>
    <dgm:cxn modelId="{5FCD7FB6-D736-4581-AD08-E8F35A843627}" srcId="{C3327E98-1E10-4206-B57E-F81244DDD533}" destId="{4AEA9772-498B-4A7D-8FBC-65C72E5384FE}" srcOrd="3" destOrd="0" parTransId="{06D8DAA3-4439-4E9F-A039-E909B9F94479}" sibTransId="{0C62EB7E-D4E0-49F5-BBB6-50EB39F6A944}"/>
    <dgm:cxn modelId="{DC8754B7-DCE5-4767-ACEF-E999F750C368}" srcId="{C3327E98-1E10-4206-B57E-F81244DDD533}" destId="{121F74F1-FDD4-4EA8-A5BE-6B67F4871C5A}" srcOrd="1" destOrd="0" parTransId="{10B33A64-CE0E-4D57-A46F-A3C1B642720B}" sibTransId="{D1B6DC8B-AABB-428C-BA6F-DF069B929066}"/>
    <dgm:cxn modelId="{396A80D6-17D5-4D69-9D59-445694BF0D8E}" srcId="{C3327E98-1E10-4206-B57E-F81244DDD533}" destId="{B6E0A33C-945C-4182-8BDD-143F429DB44A}" srcOrd="2" destOrd="0" parTransId="{B5331A6F-01D6-4644-B888-4B5645F13CE6}" sibTransId="{9B5ED3AA-8E83-460F-B86F-44104E144176}"/>
    <dgm:cxn modelId="{CB5697F8-B5BD-4A3F-B075-2F0ACCADAD07}" type="presOf" srcId="{0C62EB7E-D4E0-49F5-BBB6-50EB39F6A944}" destId="{11F11881-67C4-464B-B2A0-7F15A4CA74F3}" srcOrd="0" destOrd="0" presId="urn:microsoft.com/office/officeart/2005/8/layout/process5"/>
    <dgm:cxn modelId="{A42776AA-D8B5-4D94-BD96-57A956E3132F}" type="presParOf" srcId="{67A1F69E-C926-4175-8EF0-EC9E8AFA4B46}" destId="{5138205C-F2A8-496C-8DCF-600DE54D6393}" srcOrd="0" destOrd="0" presId="urn:microsoft.com/office/officeart/2005/8/layout/process5"/>
    <dgm:cxn modelId="{CA22EFD6-206A-4A81-A6BE-83F4D0C2D047}" type="presParOf" srcId="{67A1F69E-C926-4175-8EF0-EC9E8AFA4B46}" destId="{D808AEBB-F837-44E3-A146-4769901CB08D}" srcOrd="1" destOrd="0" presId="urn:microsoft.com/office/officeart/2005/8/layout/process5"/>
    <dgm:cxn modelId="{A052EB06-3C18-4EDD-BC6E-F9E4D019034B}" type="presParOf" srcId="{D808AEBB-F837-44E3-A146-4769901CB08D}" destId="{13B78F93-9E80-4755-A323-9689D8DECC57}" srcOrd="0" destOrd="0" presId="urn:microsoft.com/office/officeart/2005/8/layout/process5"/>
    <dgm:cxn modelId="{C1A77388-B7A0-42C2-9EB8-F1A1BCDFA581}" type="presParOf" srcId="{67A1F69E-C926-4175-8EF0-EC9E8AFA4B46}" destId="{6D0BBEBF-42DC-4E79-A91E-A668B3BA1989}" srcOrd="2" destOrd="0" presId="urn:microsoft.com/office/officeart/2005/8/layout/process5"/>
    <dgm:cxn modelId="{23670D3C-7CFC-4527-97E0-0C42802B944F}" type="presParOf" srcId="{67A1F69E-C926-4175-8EF0-EC9E8AFA4B46}" destId="{05F2F4A8-DCB8-4DEF-AC3F-2211663DBAB6}" srcOrd="3" destOrd="0" presId="urn:microsoft.com/office/officeart/2005/8/layout/process5"/>
    <dgm:cxn modelId="{2FE08696-2CEA-416C-B462-9AF824277D7D}" type="presParOf" srcId="{05F2F4A8-DCB8-4DEF-AC3F-2211663DBAB6}" destId="{E2C657F6-1940-4324-875D-FF2FE954D413}" srcOrd="0" destOrd="0" presId="urn:microsoft.com/office/officeart/2005/8/layout/process5"/>
    <dgm:cxn modelId="{304B0DCB-103B-4F00-AD78-345233640AC6}" type="presParOf" srcId="{67A1F69E-C926-4175-8EF0-EC9E8AFA4B46}" destId="{A0F5D903-B3E5-42A8-AF88-F76845A333BE}" srcOrd="4" destOrd="0" presId="urn:microsoft.com/office/officeart/2005/8/layout/process5"/>
    <dgm:cxn modelId="{13E8F3D9-E689-45D6-86F2-E1D0C36BB164}" type="presParOf" srcId="{67A1F69E-C926-4175-8EF0-EC9E8AFA4B46}" destId="{6C154956-750C-4CBF-BB94-422A3BEF206B}" srcOrd="5" destOrd="0" presId="urn:microsoft.com/office/officeart/2005/8/layout/process5"/>
    <dgm:cxn modelId="{20AE068D-9730-4596-8EC5-BFE13D87F8B4}" type="presParOf" srcId="{6C154956-750C-4CBF-BB94-422A3BEF206B}" destId="{687127F3-6656-4F8F-8088-466EFD2A454B}" srcOrd="0" destOrd="0" presId="urn:microsoft.com/office/officeart/2005/8/layout/process5"/>
    <dgm:cxn modelId="{A96067BA-CBF9-4EB1-92DF-072E6B0B5572}" type="presParOf" srcId="{67A1F69E-C926-4175-8EF0-EC9E8AFA4B46}" destId="{78B8B8C7-C92F-49B8-8D20-06D427A8A2FA}" srcOrd="6" destOrd="0" presId="urn:microsoft.com/office/officeart/2005/8/layout/process5"/>
    <dgm:cxn modelId="{3EBEBAF9-A557-4035-8DEF-F583AF24DF19}" type="presParOf" srcId="{67A1F69E-C926-4175-8EF0-EC9E8AFA4B46}" destId="{11F11881-67C4-464B-B2A0-7F15A4CA74F3}" srcOrd="7" destOrd="0" presId="urn:microsoft.com/office/officeart/2005/8/layout/process5"/>
    <dgm:cxn modelId="{9DA6E434-10EA-4D31-BECE-6BF9B622ADAD}" type="presParOf" srcId="{11F11881-67C4-464B-B2A0-7F15A4CA74F3}" destId="{25C0E271-EE96-401B-BC0B-7E56E305D9C1}" srcOrd="0" destOrd="0" presId="urn:microsoft.com/office/officeart/2005/8/layout/process5"/>
    <dgm:cxn modelId="{16937582-3F5E-4E9D-A0C2-AC8C9966AAB0}" type="presParOf" srcId="{67A1F69E-C926-4175-8EF0-EC9E8AFA4B46}" destId="{18343954-0F46-49EC-800A-08714300477C}" srcOrd="8"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1128526" y="1359205"/>
          <a:ext cx="1383029" cy="1383029"/>
        </a:xfrm>
        <a:prstGeom prst="gear9">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Arial Black" pitchFamily="34" charset="0"/>
            </a:rPr>
            <a:t>Wisdom</a:t>
          </a:r>
        </a:p>
      </dsp:txBody>
      <dsp:txXfrm>
        <a:off x="1406576" y="1683173"/>
        <a:ext cx="826929" cy="710905"/>
      </dsp:txXfrm>
    </dsp:sp>
    <dsp:sp modelId="{93300324-D62F-4E58-B882-734182BDB462}">
      <dsp:nvSpPr>
        <dsp:cNvPr id="0" name=""/>
        <dsp:cNvSpPr/>
      </dsp:nvSpPr>
      <dsp:spPr>
        <a:xfrm>
          <a:off x="326897" y="1035350"/>
          <a:ext cx="1005839" cy="1005839"/>
        </a:xfrm>
        <a:prstGeom prst="gear6">
          <a:avLst/>
        </a:prstGeom>
        <a:solidFill>
          <a:schemeClr val="accent4">
            <a:hueOff val="-2232385"/>
            <a:satOff val="13449"/>
            <a:lumOff val="107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Arial Black" pitchFamily="34" charset="0"/>
            </a:rPr>
            <a:t>Truth</a:t>
          </a:r>
          <a:r>
            <a:rPr lang="en-US" sz="1000" kern="1200" dirty="0"/>
            <a:t> </a:t>
          </a:r>
        </a:p>
      </dsp:txBody>
      <dsp:txXfrm>
        <a:off x="580120" y="1290103"/>
        <a:ext cx="499393" cy="496333"/>
      </dsp:txXfrm>
    </dsp:sp>
    <dsp:sp modelId="{59EDF28D-6C67-49D0-B5A1-DE5C3CBA2292}">
      <dsp:nvSpPr>
        <dsp:cNvPr id="0" name=""/>
        <dsp:cNvSpPr/>
      </dsp:nvSpPr>
      <dsp:spPr>
        <a:xfrm rot="20700000">
          <a:off x="890270" y="341423"/>
          <a:ext cx="985517" cy="985517"/>
        </a:xfrm>
        <a:prstGeom prst="gear6">
          <a:avLst/>
        </a:prstGeom>
        <a:solidFill>
          <a:schemeClr val="accent4">
            <a:hueOff val="-4464770"/>
            <a:satOff val="26899"/>
            <a:lumOff val="215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Arial Black" pitchFamily="34" charset="0"/>
            </a:rPr>
            <a:t>Servic</a:t>
          </a:r>
          <a:r>
            <a:rPr lang="en-US" sz="1000" kern="1200" dirty="0">
              <a:latin typeface="Arial Black" pitchFamily="34" charset="0"/>
            </a:rPr>
            <a:t>e</a:t>
          </a:r>
          <a:r>
            <a:rPr lang="en-US" sz="1000" kern="1200" dirty="0"/>
            <a:t> </a:t>
          </a:r>
        </a:p>
      </dsp:txBody>
      <dsp:txXfrm rot="-20700000">
        <a:off x="1106423" y="557576"/>
        <a:ext cx="553211" cy="553211"/>
      </dsp:txXfrm>
    </dsp:sp>
    <dsp:sp modelId="{398423B3-DD54-4226-99D7-017EFC1488DF}">
      <dsp:nvSpPr>
        <dsp:cNvPr id="0" name=""/>
        <dsp:cNvSpPr/>
      </dsp:nvSpPr>
      <dsp:spPr>
        <a:xfrm>
          <a:off x="1007811" y="1163264"/>
          <a:ext cx="1770277" cy="1770277"/>
        </a:xfrm>
        <a:prstGeom prst="circularArrow">
          <a:avLst>
            <a:gd name="adj1" fmla="val 4688"/>
            <a:gd name="adj2" fmla="val 299029"/>
            <a:gd name="adj3" fmla="val 2455347"/>
            <a:gd name="adj4" fmla="val 15999134"/>
            <a:gd name="adj5" fmla="val 5469"/>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148765" y="820004"/>
          <a:ext cx="1286217" cy="1286217"/>
        </a:xfrm>
        <a:prstGeom prst="leftCircularArrow">
          <a:avLst>
            <a:gd name="adj1" fmla="val 6452"/>
            <a:gd name="adj2" fmla="val 429999"/>
            <a:gd name="adj3" fmla="val 10489124"/>
            <a:gd name="adj4" fmla="val 14837806"/>
            <a:gd name="adj5" fmla="val 7527"/>
          </a:avLst>
        </a:prstGeom>
        <a:solidFill>
          <a:schemeClr val="accent4">
            <a:hueOff val="-2232385"/>
            <a:satOff val="13449"/>
            <a:lumOff val="1078"/>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662310" y="132766"/>
          <a:ext cx="1386801" cy="1386801"/>
        </a:xfrm>
        <a:prstGeom prst="circularArrow">
          <a:avLst>
            <a:gd name="adj1" fmla="val 5984"/>
            <a:gd name="adj2" fmla="val 394124"/>
            <a:gd name="adj3" fmla="val 13313824"/>
            <a:gd name="adj4" fmla="val 10508221"/>
            <a:gd name="adj5" fmla="val 6981"/>
          </a:avLst>
        </a:prstGeom>
        <a:solidFill>
          <a:schemeClr val="accent4">
            <a:hueOff val="-4464770"/>
            <a:satOff val="26899"/>
            <a:lumOff val="2156"/>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38205C-F2A8-496C-8DCF-600DE54D6393}">
      <dsp:nvSpPr>
        <dsp:cNvPr id="0" name=""/>
        <dsp:cNvSpPr/>
      </dsp:nvSpPr>
      <dsp:spPr>
        <a:xfrm>
          <a:off x="82220" y="105194"/>
          <a:ext cx="1131672" cy="920402"/>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60%</a:t>
          </a:r>
        </a:p>
        <a:p>
          <a:pPr marL="0" lvl="0" indent="0" algn="ctr" defTabSz="622300">
            <a:lnSpc>
              <a:spcPct val="90000"/>
            </a:lnSpc>
            <a:spcBef>
              <a:spcPct val="0"/>
            </a:spcBef>
            <a:spcAft>
              <a:spcPct val="35000"/>
            </a:spcAft>
            <a:buNone/>
          </a:pPr>
          <a:r>
            <a:rPr lang="en-US" sz="1400" kern="1200" dirty="0"/>
            <a:t>Core Subject</a:t>
          </a:r>
        </a:p>
      </dsp:txBody>
      <dsp:txXfrm>
        <a:off x="109178" y="132152"/>
        <a:ext cx="1077756" cy="866486"/>
      </dsp:txXfrm>
    </dsp:sp>
    <dsp:sp modelId="{D808AEBB-F837-44E3-A146-4769901CB08D}">
      <dsp:nvSpPr>
        <dsp:cNvPr id="0" name=""/>
        <dsp:cNvSpPr/>
      </dsp:nvSpPr>
      <dsp:spPr>
        <a:xfrm>
          <a:off x="1268480" y="405216"/>
          <a:ext cx="397795" cy="280657"/>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1268480" y="461347"/>
        <a:ext cx="313598" cy="168395"/>
      </dsp:txXfrm>
    </dsp:sp>
    <dsp:sp modelId="{6D0BBEBF-42DC-4E79-A91E-A668B3BA1989}">
      <dsp:nvSpPr>
        <dsp:cNvPr id="0" name=""/>
        <dsp:cNvSpPr/>
      </dsp:nvSpPr>
      <dsp:spPr>
        <a:xfrm>
          <a:off x="1666561" y="248"/>
          <a:ext cx="1430456" cy="1130296"/>
        </a:xfrm>
        <a:prstGeom prst="roundRect">
          <a:avLst>
            <a:gd name="adj" fmla="val 10000"/>
          </a:avLst>
        </a:prstGeom>
        <a:solidFill>
          <a:schemeClr val="accent4">
            <a:hueOff val="-1116192"/>
            <a:satOff val="6725"/>
            <a:lumOff val="5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bg1"/>
              </a:solidFill>
            </a:rPr>
            <a:t>20%</a:t>
          </a:r>
        </a:p>
        <a:p>
          <a:pPr marL="0" lvl="0" indent="0" algn="ctr" defTabSz="488950">
            <a:lnSpc>
              <a:spcPct val="90000"/>
            </a:lnSpc>
            <a:spcBef>
              <a:spcPct val="0"/>
            </a:spcBef>
            <a:spcAft>
              <a:spcPct val="35000"/>
            </a:spcAft>
            <a:buNone/>
          </a:pPr>
          <a:r>
            <a:rPr lang="en-US" sz="1100" b="1" kern="1200" dirty="0">
              <a:solidFill>
                <a:schemeClr val="bg1"/>
              </a:solidFill>
            </a:rPr>
            <a:t>Horizontal</a:t>
          </a:r>
        </a:p>
        <a:p>
          <a:pPr marL="0" lvl="0" indent="0" algn="ctr" defTabSz="488950">
            <a:lnSpc>
              <a:spcPct val="90000"/>
            </a:lnSpc>
            <a:spcBef>
              <a:spcPct val="0"/>
            </a:spcBef>
            <a:spcAft>
              <a:spcPct val="35000"/>
            </a:spcAft>
            <a:buNone/>
          </a:pPr>
          <a:r>
            <a:rPr lang="en-US" sz="1100" b="1" kern="1200" dirty="0">
              <a:solidFill>
                <a:schemeClr val="bg1"/>
              </a:solidFill>
            </a:rPr>
            <a:t>Integration</a:t>
          </a:r>
        </a:p>
        <a:p>
          <a:pPr marL="0" lvl="0" indent="0" algn="ctr" defTabSz="488950">
            <a:lnSpc>
              <a:spcPct val="90000"/>
            </a:lnSpc>
            <a:spcBef>
              <a:spcPct val="0"/>
            </a:spcBef>
            <a:spcAft>
              <a:spcPct val="35000"/>
            </a:spcAft>
            <a:buNone/>
          </a:pPr>
          <a:r>
            <a:rPr lang="en-US" sz="1100" b="1" kern="1200" dirty="0">
              <a:solidFill>
                <a:schemeClr val="bg1"/>
              </a:solidFill>
            </a:rPr>
            <a:t>Physiology</a:t>
          </a:r>
        </a:p>
        <a:p>
          <a:pPr marL="0" lvl="0" indent="0" algn="ctr" defTabSz="488950">
            <a:lnSpc>
              <a:spcPct val="90000"/>
            </a:lnSpc>
            <a:spcBef>
              <a:spcPct val="0"/>
            </a:spcBef>
            <a:spcAft>
              <a:spcPct val="35000"/>
            </a:spcAft>
            <a:buNone/>
          </a:pPr>
          <a:r>
            <a:rPr lang="en-US" sz="1100" b="1" kern="1200" dirty="0">
              <a:solidFill>
                <a:schemeClr val="bg1"/>
              </a:solidFill>
            </a:rPr>
            <a:t> Anatomy</a:t>
          </a:r>
        </a:p>
        <a:p>
          <a:pPr marL="0" lvl="0" indent="0" algn="ctr" defTabSz="488950">
            <a:lnSpc>
              <a:spcPct val="90000"/>
            </a:lnSpc>
            <a:spcBef>
              <a:spcPct val="0"/>
            </a:spcBef>
            <a:spcAft>
              <a:spcPct val="35000"/>
            </a:spcAft>
            <a:buNone/>
          </a:pPr>
          <a:endParaRPr lang="en-US" sz="1050" b="1" kern="1200" dirty="0">
            <a:solidFill>
              <a:schemeClr val="bg1"/>
            </a:solidFill>
          </a:endParaRPr>
        </a:p>
      </dsp:txBody>
      <dsp:txXfrm>
        <a:off x="1699666" y="33353"/>
        <a:ext cx="1364246" cy="1064086"/>
      </dsp:txXfrm>
    </dsp:sp>
    <dsp:sp modelId="{05F2F4A8-DCB8-4DEF-AC3F-2211663DBAB6}">
      <dsp:nvSpPr>
        <dsp:cNvPr id="0" name=""/>
        <dsp:cNvSpPr/>
      </dsp:nvSpPr>
      <dsp:spPr>
        <a:xfrm rot="5400000">
          <a:off x="2255146" y="1210415"/>
          <a:ext cx="402565" cy="304894"/>
        </a:xfrm>
        <a:prstGeom prst="rightArrow">
          <a:avLst>
            <a:gd name="adj1" fmla="val 60000"/>
            <a:gd name="adj2" fmla="val 50000"/>
          </a:avLst>
        </a:prstGeom>
        <a:solidFill>
          <a:schemeClr val="accent4">
            <a:hueOff val="-1488257"/>
            <a:satOff val="8966"/>
            <a:lumOff val="71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rot="-5400000">
        <a:off x="2364960" y="1161580"/>
        <a:ext cx="182936" cy="311097"/>
      </dsp:txXfrm>
    </dsp:sp>
    <dsp:sp modelId="{A0F5D903-B3E5-42A8-AF88-F76845A333BE}">
      <dsp:nvSpPr>
        <dsp:cNvPr id="0" name=""/>
        <dsp:cNvSpPr/>
      </dsp:nvSpPr>
      <dsp:spPr>
        <a:xfrm>
          <a:off x="1965346" y="1609552"/>
          <a:ext cx="1131672" cy="1103978"/>
        </a:xfrm>
        <a:prstGeom prst="roundRect">
          <a:avLst>
            <a:gd name="adj" fmla="val 10000"/>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bg1"/>
              </a:solidFill>
            </a:rPr>
            <a:t>8%</a:t>
          </a:r>
        </a:p>
        <a:p>
          <a:pPr marL="0" lvl="0" indent="0" algn="ctr" defTabSz="533400">
            <a:lnSpc>
              <a:spcPct val="90000"/>
            </a:lnSpc>
            <a:spcBef>
              <a:spcPct val="0"/>
            </a:spcBef>
            <a:spcAft>
              <a:spcPct val="35000"/>
            </a:spcAft>
            <a:buNone/>
          </a:pPr>
          <a:r>
            <a:rPr lang="en-US" sz="1200" b="1" kern="1200" dirty="0">
              <a:solidFill>
                <a:schemeClr val="bg1"/>
              </a:solidFill>
            </a:rPr>
            <a:t>Vertical Integration</a:t>
          </a:r>
        </a:p>
        <a:p>
          <a:pPr marL="0" lvl="0" indent="0" algn="ctr" defTabSz="533400">
            <a:lnSpc>
              <a:spcPct val="90000"/>
            </a:lnSpc>
            <a:spcBef>
              <a:spcPct val="0"/>
            </a:spcBef>
            <a:spcAft>
              <a:spcPct val="35000"/>
            </a:spcAft>
            <a:buNone/>
          </a:pPr>
          <a:r>
            <a:rPr lang="en-US" sz="1200" b="1" kern="1200" dirty="0">
              <a:solidFill>
                <a:schemeClr val="bg1"/>
              </a:solidFill>
            </a:rPr>
            <a:t>Pathology</a:t>
          </a:r>
        </a:p>
        <a:p>
          <a:pPr marL="0" lvl="0" indent="0" algn="ctr" defTabSz="533400">
            <a:lnSpc>
              <a:spcPct val="90000"/>
            </a:lnSpc>
            <a:spcBef>
              <a:spcPct val="0"/>
            </a:spcBef>
            <a:spcAft>
              <a:spcPct val="35000"/>
            </a:spcAft>
            <a:buNone/>
          </a:pPr>
          <a:r>
            <a:rPr lang="en-US" sz="1200" b="1" kern="1200" dirty="0">
              <a:solidFill>
                <a:schemeClr val="bg1"/>
              </a:solidFill>
            </a:rPr>
            <a:t>Pharmacolog</a:t>
          </a:r>
          <a:r>
            <a:rPr lang="en-US" sz="1000" b="1" kern="1200" dirty="0">
              <a:solidFill>
                <a:schemeClr val="bg1"/>
              </a:solidFill>
            </a:rPr>
            <a:t>y</a:t>
          </a:r>
        </a:p>
      </dsp:txBody>
      <dsp:txXfrm>
        <a:off x="1997680" y="1641886"/>
        <a:ext cx="1067004" cy="1039310"/>
      </dsp:txXfrm>
    </dsp:sp>
    <dsp:sp modelId="{6C154956-750C-4CBF-BB94-422A3BEF206B}">
      <dsp:nvSpPr>
        <dsp:cNvPr id="0" name=""/>
        <dsp:cNvSpPr/>
      </dsp:nvSpPr>
      <dsp:spPr>
        <a:xfrm rot="10745003">
          <a:off x="1373650" y="2060070"/>
          <a:ext cx="523605" cy="260301"/>
        </a:xfrm>
        <a:prstGeom prst="rightArrow">
          <a:avLst>
            <a:gd name="adj1" fmla="val 60000"/>
            <a:gd name="adj2" fmla="val 50000"/>
          </a:avLst>
        </a:prstGeom>
        <a:solidFill>
          <a:schemeClr val="accent4">
            <a:hueOff val="-2976513"/>
            <a:satOff val="17933"/>
            <a:lumOff val="143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10800000">
        <a:off x="1451735" y="2111505"/>
        <a:ext cx="445515" cy="156181"/>
      </dsp:txXfrm>
    </dsp:sp>
    <dsp:sp modelId="{78B8B8C7-C92F-49B8-8D20-06D427A8A2FA}">
      <dsp:nvSpPr>
        <dsp:cNvPr id="0" name=""/>
        <dsp:cNvSpPr/>
      </dsp:nvSpPr>
      <dsp:spPr>
        <a:xfrm>
          <a:off x="172697" y="1611894"/>
          <a:ext cx="1131672" cy="1156655"/>
        </a:xfrm>
        <a:prstGeom prst="roundRect">
          <a:avLst>
            <a:gd name="adj" fmla="val 10000"/>
          </a:avLst>
        </a:prstGeom>
        <a:solidFill>
          <a:schemeClr val="accent4">
            <a:hueOff val="-3348577"/>
            <a:satOff val="20174"/>
            <a:lumOff val="16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bg1"/>
              </a:solidFill>
            </a:rPr>
            <a:t>7%</a:t>
          </a:r>
        </a:p>
        <a:p>
          <a:pPr marL="0" lvl="0" indent="0" algn="ctr" defTabSz="533400">
            <a:lnSpc>
              <a:spcPct val="90000"/>
            </a:lnSpc>
            <a:spcBef>
              <a:spcPct val="0"/>
            </a:spcBef>
            <a:spcAft>
              <a:spcPct val="35000"/>
            </a:spcAft>
            <a:buNone/>
          </a:pPr>
          <a:r>
            <a:rPr lang="en-US" sz="1200" b="1" kern="1200" dirty="0">
              <a:solidFill>
                <a:schemeClr val="bg1"/>
              </a:solidFill>
            </a:rPr>
            <a:t>Vertical Integration</a:t>
          </a:r>
        </a:p>
        <a:p>
          <a:pPr marL="0" lvl="0" indent="0" algn="ctr" defTabSz="533400">
            <a:lnSpc>
              <a:spcPct val="90000"/>
            </a:lnSpc>
            <a:spcBef>
              <a:spcPct val="0"/>
            </a:spcBef>
            <a:spcAft>
              <a:spcPct val="35000"/>
            </a:spcAft>
            <a:buNone/>
          </a:pPr>
          <a:r>
            <a:rPr lang="en-US" sz="1200" b="1" kern="1200" dirty="0">
              <a:solidFill>
                <a:schemeClr val="bg1"/>
              </a:solidFill>
            </a:rPr>
            <a:t>Clinical Integration </a:t>
          </a:r>
        </a:p>
      </dsp:txBody>
      <dsp:txXfrm>
        <a:off x="205843" y="1645040"/>
        <a:ext cx="1065380" cy="1090363"/>
      </dsp:txXfrm>
    </dsp:sp>
    <dsp:sp modelId="{11F11881-67C4-464B-B2A0-7F15A4CA74F3}">
      <dsp:nvSpPr>
        <dsp:cNvPr id="0" name=""/>
        <dsp:cNvSpPr/>
      </dsp:nvSpPr>
      <dsp:spPr>
        <a:xfrm rot="5240525">
          <a:off x="546205" y="2829782"/>
          <a:ext cx="431592" cy="331152"/>
        </a:xfrm>
        <a:prstGeom prst="rightArrow">
          <a:avLst>
            <a:gd name="adj1" fmla="val 60000"/>
            <a:gd name="adj2" fmla="val 50000"/>
          </a:avLst>
        </a:prstGeom>
        <a:solidFill>
          <a:schemeClr val="accent4">
            <a:hueOff val="-4464770"/>
            <a:satOff val="26899"/>
            <a:lumOff val="215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5400000">
        <a:off x="660352" y="2779615"/>
        <a:ext cx="198692" cy="332246"/>
      </dsp:txXfrm>
    </dsp:sp>
    <dsp:sp modelId="{18343954-0F46-49EC-800A-08714300477C}">
      <dsp:nvSpPr>
        <dsp:cNvPr id="0" name=""/>
        <dsp:cNvSpPr/>
      </dsp:nvSpPr>
      <dsp:spPr>
        <a:xfrm>
          <a:off x="209590" y="3192785"/>
          <a:ext cx="1131672" cy="1408131"/>
        </a:xfrm>
        <a:prstGeom prst="roundRect">
          <a:avLst>
            <a:gd name="adj" fmla="val 1000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endParaRPr lang="en-US" sz="1050" b="1" kern="1200" dirty="0">
            <a:solidFill>
              <a:schemeClr val="tx1"/>
            </a:solidFill>
          </a:endParaRPr>
        </a:p>
        <a:p>
          <a:pPr marL="0" lvl="0" indent="0" algn="ctr" defTabSz="466725">
            <a:lnSpc>
              <a:spcPct val="90000"/>
            </a:lnSpc>
            <a:spcBef>
              <a:spcPct val="0"/>
            </a:spcBef>
            <a:spcAft>
              <a:spcPct val="35000"/>
            </a:spcAft>
            <a:buNone/>
          </a:pPr>
          <a:r>
            <a:rPr lang="en-US" sz="1050" b="1" kern="1200" dirty="0">
              <a:solidFill>
                <a:schemeClr val="bg1"/>
              </a:solidFill>
            </a:rPr>
            <a:t>5%</a:t>
          </a:r>
        </a:p>
        <a:p>
          <a:pPr marL="0" lvl="0" indent="0" algn="ctr" defTabSz="466725">
            <a:lnSpc>
              <a:spcPct val="90000"/>
            </a:lnSpc>
            <a:spcBef>
              <a:spcPct val="0"/>
            </a:spcBef>
            <a:spcAft>
              <a:spcPct val="35000"/>
            </a:spcAft>
            <a:buNone/>
          </a:pPr>
          <a:r>
            <a:rPr lang="en-US" sz="1050" b="1" kern="1200" dirty="0">
              <a:solidFill>
                <a:schemeClr val="bg1"/>
              </a:solidFill>
            </a:rPr>
            <a:t>Vertical Integration</a:t>
          </a:r>
        </a:p>
        <a:p>
          <a:pPr marL="0" lvl="0" indent="0" algn="ctr" defTabSz="466725">
            <a:lnSpc>
              <a:spcPct val="90000"/>
            </a:lnSpc>
            <a:spcBef>
              <a:spcPct val="0"/>
            </a:spcBef>
            <a:spcAft>
              <a:spcPct val="35000"/>
            </a:spcAft>
            <a:buNone/>
          </a:pPr>
          <a:r>
            <a:rPr lang="en-US" sz="1050" b="1" kern="1200" dirty="0">
              <a:solidFill>
                <a:schemeClr val="bg1"/>
              </a:solidFill>
            </a:rPr>
            <a:t>Research, Professionalism</a:t>
          </a:r>
        </a:p>
        <a:p>
          <a:pPr marL="0" lvl="0" indent="0" algn="ctr" defTabSz="466725">
            <a:lnSpc>
              <a:spcPct val="90000"/>
            </a:lnSpc>
            <a:spcBef>
              <a:spcPct val="0"/>
            </a:spcBef>
            <a:spcAft>
              <a:spcPct val="35000"/>
            </a:spcAft>
            <a:buNone/>
          </a:pPr>
          <a:r>
            <a:rPr lang="en-US" sz="1050" b="1" kern="1200" dirty="0">
              <a:solidFill>
                <a:schemeClr val="bg1"/>
              </a:solidFill>
            </a:rPr>
            <a:t>Ethics </a:t>
          </a:r>
        </a:p>
        <a:p>
          <a:pPr marL="0" lvl="0" indent="0" algn="ctr" defTabSz="466725">
            <a:lnSpc>
              <a:spcPct val="90000"/>
            </a:lnSpc>
            <a:spcBef>
              <a:spcPct val="0"/>
            </a:spcBef>
            <a:spcAft>
              <a:spcPct val="35000"/>
            </a:spcAft>
            <a:buNone/>
          </a:pPr>
          <a:r>
            <a:rPr lang="en-US" sz="1050" b="1" kern="1200" dirty="0">
              <a:solidFill>
                <a:schemeClr val="bg1"/>
              </a:solidFill>
            </a:rPr>
            <a:t>Digital library</a:t>
          </a:r>
        </a:p>
        <a:p>
          <a:pPr marL="0" lvl="0" indent="0" algn="ctr" defTabSz="466725">
            <a:lnSpc>
              <a:spcPct val="90000"/>
            </a:lnSpc>
            <a:spcBef>
              <a:spcPct val="0"/>
            </a:spcBef>
            <a:spcAft>
              <a:spcPct val="35000"/>
            </a:spcAft>
            <a:buNone/>
          </a:pPr>
          <a:r>
            <a:rPr lang="en-US" sz="900" b="1" kern="1200" dirty="0">
              <a:solidFill>
                <a:schemeClr val="tx1"/>
              </a:solidFill>
            </a:rPr>
            <a:t> </a:t>
          </a:r>
        </a:p>
      </dsp:txBody>
      <dsp:txXfrm>
        <a:off x="242736" y="3225931"/>
        <a:ext cx="1065380" cy="1341839"/>
      </dsp:txXfrm>
    </dsp:sp>
  </dsp:spTree>
</dsp:drawing>
</file>

<file path=ppt/diagrams/layout1.xml><?xml version="1.0" encoding="utf-8"?>
<dgm:layoutDef xmlns:dgm="http://schemas.openxmlformats.org/drawingml/2006/diagram" xmlns:a="http://schemas.openxmlformats.org/drawingml/2006/main" uniqueId="urn:microsoft.com/office/officeart/2005/8/layout/gear1#1">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70D9D83-BD0D-4E4A-A10A-7085F8AB3397}" type="datetimeFigureOut">
              <a:rPr lang="en-US" smtClean="0"/>
              <a:pPr/>
              <a:t>1/21/2025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F78F5A6-4E3F-479D-BE69-5A43FB0EF3A4}"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D00744-AC93-4298-9CB7-CC401410ABCD}" type="datetimeFigureOut">
              <a:rPr lang="en-US" smtClean="0"/>
              <a:pPr/>
              <a:t>1/21/2025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BE924B-647E-4C04-8932-E515AB078F82}" type="slidenum">
              <a:rPr lang="en-US" smtClean="0"/>
              <a:pPr/>
              <a:t>‹#›</a:t>
            </a:fld>
            <a:endParaRPr lang="en-US"/>
          </a:p>
        </p:txBody>
      </p:sp>
    </p:spTree>
    <p:extLst>
      <p:ext uri="{BB962C8B-B14F-4D97-AF65-F5344CB8AC3E}">
        <p14:creationId xmlns:p14="http://schemas.microsoft.com/office/powerpoint/2010/main" val="3814729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B62365-84F5-4DF1-934D-A6927731EAC0}" type="slidenum">
              <a:rPr lang="en-US" smtClean="0"/>
              <a:pPr/>
              <a:t>6</a:t>
            </a:fld>
            <a:endParaRPr lang="en-US"/>
          </a:p>
        </p:txBody>
      </p:sp>
    </p:spTree>
    <p:extLst>
      <p:ext uri="{BB962C8B-B14F-4D97-AF65-F5344CB8AC3E}">
        <p14:creationId xmlns:p14="http://schemas.microsoft.com/office/powerpoint/2010/main" val="3382351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BE924B-647E-4C04-8932-E515AB078F82}" type="slidenum">
              <a:rPr lang="en-US" smtClean="0"/>
              <a:pPr/>
              <a:t>45</a:t>
            </a:fld>
            <a:endParaRPr lang="en-US"/>
          </a:p>
        </p:txBody>
      </p:sp>
    </p:spTree>
    <p:extLst>
      <p:ext uri="{BB962C8B-B14F-4D97-AF65-F5344CB8AC3E}">
        <p14:creationId xmlns:p14="http://schemas.microsoft.com/office/powerpoint/2010/main" val="934240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9EFCB7DB-3F23-4701-BE53-8A434CE71C7F}" type="datetime1">
              <a:rPr lang="en-US" smtClean="0"/>
              <a:pPr>
                <a:defRPr/>
              </a:pPr>
              <a:t>1/21/2025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E3BFE8B-3643-4A16-B7A8-DC2B2F6255B3}"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0C8A1300-02BF-4681-AA0A-52EB477E0044}" type="datetime1">
              <a:rPr lang="en-US" smtClean="0"/>
              <a:pPr>
                <a:defRPr/>
              </a:pPr>
              <a:t>1/21/2025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1A4F411-0C68-4F5C-A939-750F262AE292}"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5E0CA46-9076-4350-A388-D417D4EA387A}" type="datetime1">
              <a:rPr lang="en-US" smtClean="0"/>
              <a:pPr>
                <a:defRPr/>
              </a:pPr>
              <a:t>1/21/2025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893E684-4E4D-4D8F-B606-96ACB69CB72F}"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E6B79DA9-8634-4F44-B2F0-BB564C9A9D58}" type="datetime1">
              <a:rPr lang="en-US" smtClean="0"/>
              <a:pPr>
                <a:defRPr/>
              </a:pPr>
              <a:t>1/21/2025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DA394D7-9785-4BE5-AFD5-4F918A689025}"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B49B9D93-D330-4AC6-8426-447D0B5E149C}" type="datetime1">
              <a:rPr lang="en-US" smtClean="0"/>
              <a:pPr>
                <a:defRPr/>
              </a:pPr>
              <a:t>1/21/2025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BDFF78F-8FAE-45F5-87F9-E0C692719B1F}"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1DB7228A-D8B7-4842-8F26-2E514CB8EB0B}" type="datetime1">
              <a:rPr lang="en-US" smtClean="0"/>
              <a:pPr>
                <a:defRPr/>
              </a:pPr>
              <a:t>1/21/2025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A259807-4E02-4090-954C-8862AE38006D}"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191AAADC-53DF-467F-9CE6-4B44306B7D2C}" type="datetime1">
              <a:rPr lang="en-US" smtClean="0"/>
              <a:pPr>
                <a:defRPr/>
              </a:pPr>
              <a:t>1/21/2025</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1FB91A49-D5F3-4578-872E-65604690CDEB}"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B35641C5-2571-4DA7-BE14-CA0EADA7AAC1}" type="datetime1">
              <a:rPr lang="en-US" smtClean="0"/>
              <a:pPr>
                <a:defRPr/>
              </a:pPr>
              <a:t>1/21/2025</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60004BE-0912-48C1-A9DA-82B185A6131B}"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00A9EEA-31A6-498A-AF5B-FAE6F4FF48B3}" type="datetime1">
              <a:rPr lang="en-US" smtClean="0"/>
              <a:pPr>
                <a:defRPr/>
              </a:pPr>
              <a:t>1/21/2025</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D829B39B-E19B-4684-B84C-73DF500C59FE}"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D9C5F5FD-3C7B-462E-84A0-7082383FABA0}" type="datetime1">
              <a:rPr lang="en-US" smtClean="0"/>
              <a:pPr>
                <a:defRPr/>
              </a:pPr>
              <a:t>1/21/2025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17349AB-2C45-4CA2-9222-EAC2086D39E2}"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7C4F0A9F-5F02-4A35-B72F-C17C58242523}" type="datetime1">
              <a:rPr lang="en-US" smtClean="0"/>
              <a:pPr>
                <a:defRPr/>
              </a:pPr>
              <a:t>1/21/2025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3572ADC-6BDA-4F21-BCE5-91C08D500488}"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47AE449D-47DF-482D-A60E-57E5E214B4DD}" type="datetime1">
              <a:rPr lang="en-US" smtClean="0"/>
              <a:pPr>
                <a:defRPr/>
              </a:pPr>
              <a:t>1/21/2025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D3EE5A7-3B9C-4286-91B6-CD02380A3E59}" type="slidenum">
              <a:rPr lang="en-US" smtClean="0"/>
              <a:pPr>
                <a:defRPr/>
              </a:pPr>
              <a:t>‹#›</a:t>
            </a:fld>
            <a:endParaRPr lang="en-US"/>
          </a:p>
        </p:txBody>
      </p:sp>
      <p:sp>
        <p:nvSpPr>
          <p:cNvPr id="7" name="Rectangle 6"/>
          <p:cNvSpPr/>
          <p:nvPr userDrawn="1"/>
        </p:nvSpPr>
        <p:spPr>
          <a:xfrm>
            <a:off x="0" y="2"/>
            <a:ext cx="9144000" cy="365125"/>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a:solidFill>
                <a:srgbClr val="FFFFFF"/>
              </a:solidFill>
            </a:endParaRPr>
          </a:p>
        </p:txBody>
      </p:sp>
      <p:sp>
        <p:nvSpPr>
          <p:cNvPr id="8" name="Rectangle 10"/>
          <p:cNvSpPr>
            <a:spLocks noChangeArrowheads="1"/>
          </p:cNvSpPr>
          <p:nvPr userDrawn="1"/>
        </p:nvSpPr>
        <p:spPr bwMode="auto">
          <a:xfrm>
            <a:off x="5596171" y="28576"/>
            <a:ext cx="270939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US" altLang="en-US" sz="1200" b="1">
                <a:solidFill>
                  <a:srgbClr val="FFFFFF"/>
                </a:solidFill>
              </a:rPr>
              <a:t>The Rawalpindi Medical University</a:t>
            </a:r>
            <a:endParaRPr lang="en-US" altLang="en-US" sz="1200">
              <a:solidFill>
                <a:srgbClr val="FFFFFF"/>
              </a:solidFill>
            </a:endParaRPr>
          </a:p>
        </p:txBody>
      </p:sp>
      <p:pic>
        <p:nvPicPr>
          <p:cNvPr id="9"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userDrawn="1"/>
        </p:nvPicPr>
        <p:blipFill rotWithShape="1">
          <a:blip r:embed="rId13" cstate="print">
            <a:extLst>
              <a:ext uri="{28A0092B-C50C-407E-A947-70E740481C1C}">
                <a14:useLocalDpi xmlns:a14="http://schemas.microsoft.com/office/drawing/2010/main" val="0"/>
              </a:ext>
            </a:extLst>
          </a:blip>
          <a:srcRect l="4786" t="7560" r="11351" b="8024"/>
          <a:stretch/>
        </p:blipFill>
        <p:spPr bwMode="auto">
          <a:xfrm>
            <a:off x="8336047" y="44451"/>
            <a:ext cx="577217" cy="581024"/>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jpeg"/><Relationship Id="rId7" Type="http://schemas.openxmlformats.org/officeDocument/2006/relationships/diagramColors" Target="../diagrams/colors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Logo Bismillah.jpg"/>
          <p:cNvPicPr>
            <a:picLocks noChangeAspect="1"/>
          </p:cNvPicPr>
          <p:nvPr/>
        </p:nvPicPr>
        <p:blipFill>
          <a:blip r:embed="rId2" cstate="print"/>
          <a:stretch>
            <a:fillRect/>
          </a:stretch>
        </p:blipFill>
        <p:spPr>
          <a:xfrm>
            <a:off x="2514600" y="1600200"/>
            <a:ext cx="4048991" cy="3520982"/>
          </a:xfrm>
          <a:prstGeom prst="rect">
            <a:avLst/>
          </a:prstGeom>
        </p:spPr>
      </p:pic>
      <p:sp>
        <p:nvSpPr>
          <p:cNvPr id="7" name="Slide Number Placeholder 6">
            <a:extLst>
              <a:ext uri="{FF2B5EF4-FFF2-40B4-BE49-F238E27FC236}">
                <a16:creationId xmlns:a16="http://schemas.microsoft.com/office/drawing/2014/main" id="{E8969D43-7853-A06F-A2A4-3902FD4EB970}"/>
              </a:ext>
            </a:extLst>
          </p:cNvPr>
          <p:cNvSpPr>
            <a:spLocks noGrp="1"/>
          </p:cNvSpPr>
          <p:nvPr>
            <p:ph type="sldNum" sz="quarter" idx="12"/>
          </p:nvPr>
        </p:nvSpPr>
        <p:spPr/>
        <p:txBody>
          <a:bodyPr/>
          <a:lstStyle/>
          <a:p>
            <a:pPr>
              <a:defRPr/>
            </a:pPr>
            <a:fld id="{BDA394D7-9785-4BE5-AFD5-4F918A689025}" type="slidenum">
              <a:rPr lang="en-US" smtClean="0"/>
              <a:pPr>
                <a:defRPr/>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11"/>
          </p:nvPr>
        </p:nvSpPr>
        <p:spPr>
          <a:xfrm>
            <a:off x="5809861" y="6356349"/>
            <a:ext cx="2895600" cy="365125"/>
          </a:xfrm>
        </p:spPr>
        <p:txBody>
          <a:bodyPr/>
          <a:lstStyle/>
          <a:p>
            <a:pPr>
              <a:defRPr/>
            </a:pPr>
            <a:r>
              <a:rPr lang="en-US" sz="1700" dirty="0">
                <a:solidFill>
                  <a:schemeClr val="accent4">
                    <a:lumMod val="75000"/>
                  </a:schemeClr>
                </a:solidFill>
              </a:rPr>
              <a:t>Horizontal integration</a:t>
            </a:r>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10</a:t>
            </a:fld>
            <a:endParaRPr lang="en-US"/>
          </a:p>
        </p:txBody>
      </p:sp>
      <p:pic>
        <p:nvPicPr>
          <p:cNvPr id="6" name="object 6">
            <a:extLst>
              <a:ext uri="{FF2B5EF4-FFF2-40B4-BE49-F238E27FC236}">
                <a16:creationId xmlns:a16="http://schemas.microsoft.com/office/drawing/2014/main" id="{8C14C8F1-CC0C-3903-DD1A-31B3BEA241A6}"/>
              </a:ext>
            </a:extLst>
          </p:cNvPr>
          <p:cNvPicPr>
            <a:picLocks noGrp="1"/>
          </p:cNvPicPr>
          <p:nvPr>
            <p:ph idx="1"/>
          </p:nvPr>
        </p:nvPicPr>
        <p:blipFill>
          <a:blip r:embed="rId2" cstate="print"/>
          <a:stretch>
            <a:fillRect/>
          </a:stretch>
        </p:blipFill>
        <p:spPr>
          <a:xfrm>
            <a:off x="457200" y="685800"/>
            <a:ext cx="8458200" cy="5516563"/>
          </a:xfrm>
          <a:prstGeom prst="rect">
            <a:avLst/>
          </a:prstGeom>
        </p:spPr>
      </p:pic>
    </p:spTree>
    <p:extLst>
      <p:ext uri="{BB962C8B-B14F-4D97-AF65-F5344CB8AC3E}">
        <p14:creationId xmlns:p14="http://schemas.microsoft.com/office/powerpoint/2010/main" val="1834011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2E73C2-D45C-F016-199E-B04CFC0DFD45}"/>
              </a:ext>
            </a:extLst>
          </p:cNvPr>
          <p:cNvSpPr>
            <a:spLocks noGrp="1"/>
          </p:cNvSpPr>
          <p:nvPr>
            <p:ph idx="1"/>
          </p:nvPr>
        </p:nvSpPr>
        <p:spPr>
          <a:xfrm>
            <a:off x="0" y="1219200"/>
            <a:ext cx="8229600" cy="4525963"/>
          </a:xfrm>
        </p:spPr>
        <p:txBody>
          <a:bodyPr/>
          <a:lstStyle/>
          <a:p>
            <a:pPr marL="0" indent="0">
              <a:buNone/>
            </a:pPr>
            <a:endParaRPr lang="en-US" dirty="0"/>
          </a:p>
          <a:p>
            <a:pPr marL="3543300" lvl="8" indent="0">
              <a:buNone/>
            </a:pPr>
            <a:r>
              <a:rPr lang="en-GB" dirty="0"/>
              <a:t> </a:t>
            </a:r>
          </a:p>
          <a:p>
            <a:pPr marL="3086100" lvl="7" indent="0">
              <a:buNone/>
            </a:pPr>
            <a:r>
              <a:rPr lang="en-GB" dirty="0"/>
              <a:t> </a:t>
            </a:r>
          </a:p>
          <a:p>
            <a:pPr marL="3086100" lvl="7" indent="0">
              <a:buNone/>
            </a:pPr>
            <a:r>
              <a:rPr lang="en-US" sz="4000" dirty="0">
                <a:solidFill>
                  <a:schemeClr val="accent4"/>
                </a:solidFill>
              </a:rPr>
              <a:t>Core Concept</a:t>
            </a:r>
          </a:p>
        </p:txBody>
      </p:sp>
      <p:sp>
        <p:nvSpPr>
          <p:cNvPr id="8" name="Slide Number Placeholder 7">
            <a:extLst>
              <a:ext uri="{FF2B5EF4-FFF2-40B4-BE49-F238E27FC236}">
                <a16:creationId xmlns:a16="http://schemas.microsoft.com/office/drawing/2014/main" id="{D36B1778-9F6F-B900-5830-4BA3DED03503}"/>
              </a:ext>
            </a:extLst>
          </p:cNvPr>
          <p:cNvSpPr>
            <a:spLocks noGrp="1"/>
          </p:cNvSpPr>
          <p:nvPr>
            <p:ph type="sldNum" sz="quarter" idx="12"/>
          </p:nvPr>
        </p:nvSpPr>
        <p:spPr/>
        <p:txBody>
          <a:bodyPr/>
          <a:lstStyle/>
          <a:p>
            <a:pPr>
              <a:defRPr/>
            </a:pPr>
            <a:fld id="{BDA394D7-9785-4BE5-AFD5-4F918A689025}" type="slidenum">
              <a:rPr lang="en-US" smtClean="0"/>
              <a:pPr>
                <a:defRPr/>
              </a:pPr>
              <a:t>11</a:t>
            </a:fld>
            <a:endParaRPr lang="en-US"/>
          </a:p>
        </p:txBody>
      </p:sp>
    </p:spTree>
    <p:extLst>
      <p:ext uri="{BB962C8B-B14F-4D97-AF65-F5344CB8AC3E}">
        <p14:creationId xmlns:p14="http://schemas.microsoft.com/office/powerpoint/2010/main" val="3375704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0311"/>
            <a:ext cx="8229600" cy="1143000"/>
          </a:xfrm>
        </p:spPr>
        <p:txBody>
          <a:bodyPr/>
          <a:lstStyle/>
          <a:p>
            <a:r>
              <a:rPr lang="en-US" dirty="0"/>
              <a:t>Gastric Juice </a:t>
            </a:r>
          </a:p>
        </p:txBody>
      </p:sp>
      <p:sp>
        <p:nvSpPr>
          <p:cNvPr id="4" name="Footer Placeholder 3"/>
          <p:cNvSpPr>
            <a:spLocks noGrp="1"/>
          </p:cNvSpPr>
          <p:nvPr>
            <p:ph type="ftr" sz="quarter" idx="11"/>
          </p:nvPr>
        </p:nvSpPr>
        <p:spPr>
          <a:xfrm>
            <a:off x="6268278" y="6408924"/>
            <a:ext cx="2895600" cy="365125"/>
          </a:xfrm>
        </p:spPr>
        <p:txBody>
          <a:bodyPr/>
          <a:lstStyle/>
          <a:p>
            <a:pPr>
              <a:defRPr/>
            </a:pPr>
            <a:r>
              <a:rPr lang="en-US" sz="1500" dirty="0">
                <a:solidFill>
                  <a:schemeClr val="accent4">
                    <a:lumMod val="75000"/>
                  </a:schemeClr>
                </a:solidFill>
              </a:rPr>
              <a:t>Core Concept </a:t>
            </a:r>
          </a:p>
          <a:p>
            <a:pPr>
              <a:defRPr/>
            </a:pPr>
            <a:endParaRPr lang="en-US" sz="1500" dirty="0">
              <a:solidFill>
                <a:schemeClr val="accent4">
                  <a:lumMod val="50000"/>
                </a:schemeClr>
              </a:solidFill>
            </a:endParaRPr>
          </a:p>
        </p:txBody>
      </p:sp>
      <p:sp>
        <p:nvSpPr>
          <p:cNvPr id="5" name="Slide Number Placeholder 4"/>
          <p:cNvSpPr>
            <a:spLocks noGrp="1"/>
          </p:cNvSpPr>
          <p:nvPr>
            <p:ph type="sldNum" sz="quarter" idx="12"/>
          </p:nvPr>
        </p:nvSpPr>
        <p:spPr>
          <a:xfrm>
            <a:off x="6718852" y="6325349"/>
            <a:ext cx="2133600" cy="365125"/>
          </a:xfrm>
        </p:spPr>
        <p:txBody>
          <a:bodyPr/>
          <a:lstStyle/>
          <a:p>
            <a:pPr>
              <a:defRPr/>
            </a:pPr>
            <a:fld id="{BDA394D7-9785-4BE5-AFD5-4F918A689025}" type="slidenum">
              <a:rPr lang="en-US" smtClean="0"/>
              <a:pPr>
                <a:defRPr/>
              </a:pPr>
              <a:t>12</a:t>
            </a:fld>
            <a:endParaRPr lang="en-US" dirty="0"/>
          </a:p>
        </p:txBody>
      </p:sp>
      <p:sp>
        <p:nvSpPr>
          <p:cNvPr id="6" name="Rectangle 5"/>
          <p:cNvSpPr/>
          <p:nvPr/>
        </p:nvSpPr>
        <p:spPr>
          <a:xfrm>
            <a:off x="165652" y="1371600"/>
            <a:ext cx="8686800" cy="5724644"/>
          </a:xfrm>
          <a:prstGeom prst="rect">
            <a:avLst/>
          </a:prstGeom>
        </p:spPr>
        <p:txBody>
          <a:bodyPr wrap="square">
            <a:spAutoFit/>
          </a:bodyPr>
          <a:lstStyle/>
          <a:p>
            <a:r>
              <a:rPr lang="en-US" sz="2600" b="1" dirty="0"/>
              <a:t>Physical Properties</a:t>
            </a:r>
            <a:endParaRPr lang="en-US" sz="2600" dirty="0">
              <a:solidFill>
                <a:srgbClr val="6600CC"/>
              </a:solidFill>
              <a:latin typeface="Arial" pitchFamily="34" charset="0"/>
              <a:cs typeface="Arial" pitchFamily="34" charset="0"/>
            </a:endParaRPr>
          </a:p>
          <a:p>
            <a:r>
              <a:rPr lang="en-US" sz="2600" dirty="0">
                <a:latin typeface="Arial" pitchFamily="34" charset="0"/>
                <a:cs typeface="Arial" pitchFamily="34" charset="0"/>
              </a:rPr>
              <a:t>C</a:t>
            </a:r>
            <a:r>
              <a:rPr lang="en-US" sz="2600" dirty="0"/>
              <a:t>lear pale yellow fluid</a:t>
            </a:r>
          </a:p>
          <a:p>
            <a:r>
              <a:rPr lang="en-US" sz="2600" dirty="0">
                <a:latin typeface="Arial" panose="020B0604020202020204" pitchFamily="34" charset="0"/>
                <a:cs typeface="Arial" panose="020B0604020202020204" pitchFamily="34" charset="0"/>
              </a:rPr>
              <a:t>Volume : 1200 mL/day - 1500 mL/day, however the daily secretion may reach upto</a:t>
            </a:r>
            <a:r>
              <a:rPr lang="en-US" sz="2600" dirty="0"/>
              <a:t> 2500 ml/day.</a:t>
            </a:r>
            <a:endParaRPr lang="en-US" sz="2600" dirty="0">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rPr>
              <a:t>Reaction : highly acidic with pH of 0.9 - 1.2 (due to HCl), </a:t>
            </a:r>
            <a:r>
              <a:rPr lang="en-US" sz="2600" dirty="0"/>
              <a:t>pH is </a:t>
            </a:r>
            <a:r>
              <a:rPr lang="en-US" sz="2600" dirty="0">
                <a:latin typeface="Arial" panose="020B0604020202020204" pitchFamily="34" charset="0"/>
                <a:cs typeface="Arial" panose="020B0604020202020204" pitchFamily="34" charset="0"/>
              </a:rPr>
              <a:t>generally between </a:t>
            </a:r>
            <a:r>
              <a:rPr lang="en-US" sz="2600" dirty="0"/>
              <a:t>1.0 — 2.0</a:t>
            </a:r>
          </a:p>
          <a:p>
            <a:r>
              <a:rPr lang="en-US" sz="2600" dirty="0">
                <a:latin typeface="Arial" panose="020B0604020202020204" pitchFamily="34" charset="0"/>
                <a:cs typeface="Arial" panose="020B0604020202020204" pitchFamily="34" charset="0"/>
              </a:rPr>
              <a:t>Specific gravity : 1.002 to 1.004</a:t>
            </a:r>
          </a:p>
          <a:p>
            <a:endParaRPr lang="en-US" sz="2600" dirty="0">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rPr>
              <a:t>Always small quantity of gastric juice present in stomach, even when it contains no food, known as </a:t>
            </a:r>
            <a:r>
              <a:rPr lang="en-US" sz="2600" dirty="0">
                <a:solidFill>
                  <a:schemeClr val="accent4">
                    <a:lumMod val="50000"/>
                  </a:schemeClr>
                </a:solidFill>
                <a:latin typeface="Arial" panose="020B0604020202020204" pitchFamily="34" charset="0"/>
                <a:cs typeface="Arial" panose="020B0604020202020204" pitchFamily="34" charset="0"/>
              </a:rPr>
              <a:t>fasting juice</a:t>
            </a:r>
          </a:p>
          <a:p>
            <a:r>
              <a:rPr lang="en-US" sz="2600" dirty="0">
                <a:latin typeface="Arial" panose="020B0604020202020204" pitchFamily="34" charset="0"/>
                <a:cs typeface="Arial" panose="020B0604020202020204" pitchFamily="34" charset="0"/>
              </a:rPr>
              <a:t>Secretion reaches maximum level about 1 hour after meal</a:t>
            </a:r>
          </a:p>
          <a:p>
            <a:r>
              <a:rPr lang="en-US" sz="2600" dirty="0">
                <a:latin typeface="Arial" panose="020B0604020202020204" pitchFamily="34" charset="0"/>
                <a:cs typeface="Arial" panose="020B0604020202020204" pitchFamily="34" charset="0"/>
              </a:rPr>
              <a:t>Declines to fasting level after about 4 hours of meal</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98789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6172200" y="6492875"/>
            <a:ext cx="2895600" cy="365125"/>
          </a:xfrm>
        </p:spPr>
        <p:txBody>
          <a:bodyPr/>
          <a:lstStyle/>
          <a:p>
            <a:pPr>
              <a:defRPr/>
            </a:pPr>
            <a:r>
              <a:rPr lang="en-US" sz="1500" dirty="0">
                <a:solidFill>
                  <a:schemeClr val="accent4">
                    <a:lumMod val="75000"/>
                  </a:schemeClr>
                </a:solidFill>
              </a:rPr>
              <a:t>Core Concept </a:t>
            </a:r>
          </a:p>
          <a:p>
            <a:pPr>
              <a:defRPr/>
            </a:pPr>
            <a:endParaRPr lang="en-US" sz="1500" dirty="0">
              <a:solidFill>
                <a:schemeClr val="accent4">
                  <a:lumMod val="50000"/>
                </a:schemeClr>
              </a:solidFill>
            </a:endParaRPr>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13</a:t>
            </a:fld>
            <a:endParaRPr lang="en-US" dirty="0"/>
          </a:p>
        </p:txBody>
      </p:sp>
      <p:sp>
        <p:nvSpPr>
          <p:cNvPr id="6" name="Rectangle 5"/>
          <p:cNvSpPr/>
          <p:nvPr/>
        </p:nvSpPr>
        <p:spPr>
          <a:xfrm>
            <a:off x="576564" y="657761"/>
            <a:ext cx="4572000" cy="954107"/>
          </a:xfrm>
          <a:prstGeom prst="rect">
            <a:avLst/>
          </a:prstGeom>
        </p:spPr>
        <p:txBody>
          <a:bodyPr>
            <a:spAutoFit/>
          </a:bodyPr>
          <a:lstStyle/>
          <a:p>
            <a:r>
              <a:rPr lang="en-US" sz="3000" b="1" dirty="0"/>
              <a:t>Composition</a:t>
            </a:r>
          </a:p>
          <a:p>
            <a:r>
              <a:rPr lang="en-US" sz="2600" dirty="0"/>
              <a:t>Water – 99%,          Solids – 1%, </a:t>
            </a:r>
          </a:p>
        </p:txBody>
      </p:sp>
      <p:sp>
        <p:nvSpPr>
          <p:cNvPr id="7" name="Text Placeholder 3">
            <a:extLst>
              <a:ext uri="{FF2B5EF4-FFF2-40B4-BE49-F238E27FC236}">
                <a16:creationId xmlns:a16="http://schemas.microsoft.com/office/drawing/2014/main" id="{8DCBB2F7-1EF2-B782-10D3-F7BB5CBA38DA}"/>
              </a:ext>
            </a:extLst>
          </p:cNvPr>
          <p:cNvSpPr txBox="1">
            <a:spLocks/>
          </p:cNvSpPr>
          <p:nvPr/>
        </p:nvSpPr>
        <p:spPr>
          <a:xfrm>
            <a:off x="111528" y="1736128"/>
            <a:ext cx="5160964" cy="82391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a:solidFill>
                  <a:schemeClr val="accent4">
                    <a:lumMod val="75000"/>
                  </a:schemeClr>
                </a:solidFill>
                <a:latin typeface="Arial" panose="020B0604020202020204" pitchFamily="34" charset="0"/>
                <a:cs typeface="Arial" panose="020B0604020202020204" pitchFamily="34" charset="0"/>
              </a:rPr>
              <a:t>Organic Solid Matter</a:t>
            </a:r>
            <a:endParaRPr lang="en-US" sz="2400" b="1" i="1" dirty="0">
              <a:solidFill>
                <a:schemeClr val="accent4">
                  <a:lumMod val="75000"/>
                </a:schemeClr>
              </a:solidFill>
              <a:latin typeface="Arial" panose="020B0604020202020204" pitchFamily="34" charset="0"/>
              <a:cs typeface="Arial" panose="020B0604020202020204" pitchFamily="34" charset="0"/>
            </a:endParaRPr>
          </a:p>
          <a:p>
            <a:endParaRPr lang="en-US" dirty="0"/>
          </a:p>
        </p:txBody>
      </p:sp>
      <p:sp>
        <p:nvSpPr>
          <p:cNvPr id="8" name="Text Placeholder 4">
            <a:extLst>
              <a:ext uri="{FF2B5EF4-FFF2-40B4-BE49-F238E27FC236}">
                <a16:creationId xmlns:a16="http://schemas.microsoft.com/office/drawing/2014/main" id="{5F83DEE8-357E-0774-488B-C6E4CBCEB1CC}"/>
              </a:ext>
            </a:extLst>
          </p:cNvPr>
          <p:cNvSpPr txBox="1">
            <a:spLocks/>
          </p:cNvSpPr>
          <p:nvPr/>
        </p:nvSpPr>
        <p:spPr>
          <a:xfrm>
            <a:off x="4671567" y="1768838"/>
            <a:ext cx="5183188" cy="82391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a:solidFill>
                  <a:schemeClr val="accent4">
                    <a:lumMod val="75000"/>
                  </a:schemeClr>
                </a:solidFill>
                <a:latin typeface="Arial" panose="020B0604020202020204" pitchFamily="34" charset="0"/>
                <a:cs typeface="Arial" panose="020B0604020202020204" pitchFamily="34" charset="0"/>
              </a:rPr>
              <a:t>Inorganic Solid Matter </a:t>
            </a:r>
            <a:endParaRPr lang="en-US" sz="2400" b="1" i="1" dirty="0">
              <a:solidFill>
                <a:schemeClr val="accent4">
                  <a:lumMod val="75000"/>
                </a:schemeClr>
              </a:solidFill>
              <a:latin typeface="Arial" panose="020B0604020202020204" pitchFamily="34" charset="0"/>
              <a:cs typeface="Arial" panose="020B0604020202020204" pitchFamily="34" charset="0"/>
            </a:endParaRPr>
          </a:p>
          <a:p>
            <a:endParaRPr lang="en-US" dirty="0">
              <a:solidFill>
                <a:schemeClr val="accent4">
                  <a:lumMod val="75000"/>
                </a:schemeClr>
              </a:solidFill>
            </a:endParaRPr>
          </a:p>
        </p:txBody>
      </p:sp>
      <p:sp>
        <p:nvSpPr>
          <p:cNvPr id="9" name="Content Placeholder 2">
            <a:extLst>
              <a:ext uri="{FF2B5EF4-FFF2-40B4-BE49-F238E27FC236}">
                <a16:creationId xmlns:a16="http://schemas.microsoft.com/office/drawing/2014/main" id="{0900BD0C-2D45-C262-FF04-11047E1B4A53}"/>
              </a:ext>
            </a:extLst>
          </p:cNvPr>
          <p:cNvSpPr>
            <a:spLocks noGrp="1"/>
          </p:cNvSpPr>
          <p:nvPr>
            <p:ph sz="half" idx="4294967295"/>
          </p:nvPr>
        </p:nvSpPr>
        <p:spPr>
          <a:xfrm>
            <a:off x="-228600" y="2548246"/>
            <a:ext cx="5157787" cy="3684588"/>
          </a:xfrm>
          <a:prstGeom prst="rect">
            <a:avLst/>
          </a:prstGeom>
        </p:spPr>
        <p:txBody>
          <a:bodyPr>
            <a:normAutofit/>
          </a:bodyPr>
          <a:lstStyle/>
          <a:p>
            <a:pPr lvl="2">
              <a:buFont typeface="Wingdings" panose="05000000000000000000" pitchFamily="2" charset="2"/>
              <a:buChar char="§"/>
            </a:pPr>
            <a:r>
              <a:rPr lang="en-US" sz="2600" dirty="0">
                <a:latin typeface="Arial" panose="020B0604020202020204" pitchFamily="34" charset="0"/>
                <a:cs typeface="Arial" panose="020B0604020202020204" pitchFamily="34" charset="0"/>
              </a:rPr>
              <a:t>Mucin</a:t>
            </a:r>
          </a:p>
          <a:p>
            <a:pPr lvl="2">
              <a:buFont typeface="Wingdings" panose="05000000000000000000" pitchFamily="2" charset="2"/>
              <a:buChar char="§"/>
            </a:pPr>
            <a:r>
              <a:rPr lang="en-US" sz="2600" dirty="0">
                <a:latin typeface="Arial" panose="020B0604020202020204" pitchFamily="34" charset="0"/>
                <a:cs typeface="Arial" panose="020B0604020202020204" pitchFamily="34" charset="0"/>
              </a:rPr>
              <a:t>Pepsinogen</a:t>
            </a:r>
          </a:p>
          <a:p>
            <a:pPr lvl="2">
              <a:buFont typeface="Wingdings" panose="05000000000000000000" pitchFamily="2" charset="2"/>
              <a:buChar char="§"/>
            </a:pPr>
            <a:r>
              <a:rPr lang="en-US" sz="2600" dirty="0">
                <a:latin typeface="Arial" panose="020B0604020202020204" pitchFamily="34" charset="0"/>
                <a:cs typeface="Arial" panose="020B0604020202020204" pitchFamily="34" charset="0"/>
              </a:rPr>
              <a:t>Intrinsic factor</a:t>
            </a:r>
          </a:p>
          <a:p>
            <a:pPr lvl="2">
              <a:buFont typeface="Wingdings" panose="05000000000000000000" pitchFamily="2" charset="2"/>
              <a:buChar char="§"/>
            </a:pPr>
            <a:r>
              <a:rPr lang="en-US" sz="2600" dirty="0">
                <a:latin typeface="Arial" panose="020B0604020202020204" pitchFamily="34" charset="0"/>
                <a:cs typeface="Arial" panose="020B0604020202020204" pitchFamily="34" charset="0"/>
              </a:rPr>
              <a:t>Gastric Lipase </a:t>
            </a:r>
          </a:p>
          <a:p>
            <a:pPr lvl="2">
              <a:buFont typeface="Wingdings" panose="05000000000000000000" pitchFamily="2" charset="2"/>
              <a:buChar char="§"/>
            </a:pPr>
            <a:r>
              <a:rPr lang="en-US" sz="2600" dirty="0">
                <a:latin typeface="Arial" panose="020B0604020202020204" pitchFamily="34" charset="0"/>
                <a:cs typeface="Arial" panose="020B0604020202020204" pitchFamily="34" charset="0"/>
              </a:rPr>
              <a:t>Gelatinase    </a:t>
            </a:r>
          </a:p>
          <a:p>
            <a:pPr lvl="2">
              <a:buFont typeface="Wingdings" panose="05000000000000000000" pitchFamily="2" charset="2"/>
              <a:buChar char="§"/>
            </a:pPr>
            <a:r>
              <a:rPr lang="en-US" sz="2600" dirty="0">
                <a:latin typeface="Arial" panose="020B0604020202020204" pitchFamily="34" charset="0"/>
                <a:cs typeface="Arial" panose="020B0604020202020204" pitchFamily="34" charset="0"/>
              </a:rPr>
              <a:t>Rennin </a:t>
            </a:r>
          </a:p>
          <a:p>
            <a:pPr lvl="2">
              <a:buFont typeface="Wingdings" panose="05000000000000000000" pitchFamily="2" charset="2"/>
              <a:buChar char="§"/>
            </a:pPr>
            <a:r>
              <a:rPr lang="en-US" sz="2600" dirty="0">
                <a:latin typeface="Arial" panose="020B0604020202020204" pitchFamily="34" charset="0"/>
                <a:cs typeface="Arial" panose="020B0604020202020204" pitchFamily="34" charset="0"/>
              </a:rPr>
              <a:t>Traces of Lactic acid </a:t>
            </a:r>
          </a:p>
          <a:p>
            <a:endParaRPr lang="en-US" sz="2600" dirty="0"/>
          </a:p>
        </p:txBody>
      </p:sp>
      <p:sp>
        <p:nvSpPr>
          <p:cNvPr id="10" name="Rectangle 9"/>
          <p:cNvSpPr/>
          <p:nvPr/>
        </p:nvSpPr>
        <p:spPr>
          <a:xfrm>
            <a:off x="5486400" y="2322513"/>
            <a:ext cx="4572000" cy="3693319"/>
          </a:xfrm>
          <a:prstGeom prst="rect">
            <a:avLst/>
          </a:prstGeom>
        </p:spPr>
        <p:txBody>
          <a:bodyPr>
            <a:spAutoFit/>
          </a:bodyPr>
          <a:lstStyle/>
          <a:p>
            <a:pPr lvl="0">
              <a:buFont typeface="Wingdings" panose="05000000000000000000" pitchFamily="2" charset="2"/>
              <a:buChar char="v"/>
            </a:pPr>
            <a:r>
              <a:rPr lang="en-US" sz="2600" dirty="0">
                <a:latin typeface="Arial" panose="020B0604020202020204" pitchFamily="34" charset="0"/>
                <a:cs typeface="Arial" panose="020B0604020202020204" pitchFamily="34" charset="0"/>
              </a:rPr>
              <a:t>Cations     </a:t>
            </a:r>
          </a:p>
          <a:p>
            <a:pPr lvl="2">
              <a:buFont typeface="Wingdings" panose="05000000000000000000" pitchFamily="2" charset="2"/>
              <a:buChar char="Ø"/>
            </a:pPr>
            <a:r>
              <a:rPr lang="en-US" sz="2600" dirty="0">
                <a:latin typeface="Arial" panose="020B0604020202020204" pitchFamily="34" charset="0"/>
                <a:cs typeface="Arial" panose="020B0604020202020204" pitchFamily="34" charset="0"/>
              </a:rPr>
              <a:t> Na</a:t>
            </a:r>
            <a:r>
              <a:rPr lang="en-US" sz="2600" baseline="32000" dirty="0">
                <a:latin typeface="Arial" panose="020B0604020202020204" pitchFamily="34" charset="0"/>
                <a:cs typeface="Arial" panose="020B0604020202020204" pitchFamily="34" charset="0"/>
              </a:rPr>
              <a:t>+ </a:t>
            </a:r>
          </a:p>
          <a:p>
            <a:pPr lvl="2">
              <a:buFont typeface="Wingdings" panose="05000000000000000000" pitchFamily="2" charset="2"/>
              <a:buChar char="Ø"/>
            </a:pPr>
            <a:r>
              <a:rPr lang="en-US" sz="2600" baseline="32000" dirty="0">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rPr>
              <a:t>K</a:t>
            </a:r>
            <a:r>
              <a:rPr lang="en-US" sz="2600" baseline="38000" dirty="0">
                <a:latin typeface="Arial" panose="020B0604020202020204" pitchFamily="34" charset="0"/>
                <a:cs typeface="Arial" panose="020B0604020202020204" pitchFamily="34" charset="0"/>
              </a:rPr>
              <a:t>+ </a:t>
            </a:r>
          </a:p>
          <a:p>
            <a:pPr lvl="2">
              <a:buFont typeface="Wingdings" panose="05000000000000000000" pitchFamily="2" charset="2"/>
              <a:buChar char="Ø"/>
            </a:pPr>
            <a:r>
              <a:rPr lang="en-US" sz="2600" baseline="38000" dirty="0">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rPr>
              <a:t>Mg </a:t>
            </a:r>
            <a:r>
              <a:rPr lang="en-US" sz="2600" baseline="30000" dirty="0">
                <a:latin typeface="Arial" panose="020B0604020202020204" pitchFamily="34" charset="0"/>
                <a:cs typeface="Arial" panose="020B0604020202020204" pitchFamily="34" charset="0"/>
              </a:rPr>
              <a:t>2+</a:t>
            </a:r>
            <a:r>
              <a:rPr lang="en-US" sz="2600" dirty="0">
                <a:latin typeface="Arial" panose="020B0604020202020204" pitchFamily="34" charset="0"/>
                <a:cs typeface="Arial" panose="020B0604020202020204" pitchFamily="34" charset="0"/>
              </a:rPr>
              <a:t> </a:t>
            </a:r>
          </a:p>
          <a:p>
            <a:pPr lvl="2">
              <a:buFont typeface="Wingdings" panose="05000000000000000000" pitchFamily="2" charset="2"/>
              <a:buChar char="Ø"/>
            </a:pPr>
            <a:r>
              <a:rPr lang="en-US" sz="2600" dirty="0">
                <a:latin typeface="Arial" panose="020B0604020202020204" pitchFamily="34" charset="0"/>
                <a:cs typeface="Arial" panose="020B0604020202020204" pitchFamily="34" charset="0"/>
              </a:rPr>
              <a:t> H</a:t>
            </a:r>
            <a:r>
              <a:rPr lang="en-US" sz="2600" baseline="18000" dirty="0">
                <a:latin typeface="Arial" panose="020B0604020202020204" pitchFamily="34" charset="0"/>
                <a:cs typeface="Arial" panose="020B0604020202020204" pitchFamily="34" charset="0"/>
              </a:rPr>
              <a:t>+</a:t>
            </a:r>
            <a:endParaRPr lang="en-US" sz="2600" dirty="0"/>
          </a:p>
          <a:p>
            <a:pPr>
              <a:buFont typeface="Wingdings" panose="05000000000000000000" pitchFamily="2" charset="2"/>
              <a:buChar char="v"/>
            </a:pPr>
            <a:r>
              <a:rPr lang="en-US" sz="2600" dirty="0">
                <a:latin typeface="Arial" panose="020B0604020202020204" pitchFamily="34" charset="0"/>
                <a:cs typeface="Arial" panose="020B0604020202020204" pitchFamily="34" charset="0"/>
              </a:rPr>
              <a:t>Anions</a:t>
            </a:r>
          </a:p>
          <a:p>
            <a:pPr lvl="2">
              <a:buFont typeface="Wingdings" panose="05000000000000000000" pitchFamily="2" charset="2"/>
              <a:buChar char="Ø"/>
            </a:pPr>
            <a:r>
              <a:rPr lang="en-US" sz="2600" dirty="0">
                <a:latin typeface="Arial" panose="020B0604020202020204" pitchFamily="34" charset="0"/>
                <a:cs typeface="Arial" panose="020B0604020202020204" pitchFamily="34" charset="0"/>
              </a:rPr>
              <a:t> PO</a:t>
            </a:r>
            <a:r>
              <a:rPr lang="en-US" sz="2600" baseline="-25000" dirty="0">
                <a:latin typeface="Arial" panose="020B0604020202020204" pitchFamily="34" charset="0"/>
                <a:cs typeface="Arial" panose="020B0604020202020204" pitchFamily="34" charset="0"/>
              </a:rPr>
              <a:t>4</a:t>
            </a:r>
            <a:r>
              <a:rPr lang="en-US" sz="2600" baseline="30000" dirty="0">
                <a:latin typeface="Arial" panose="020B0604020202020204" pitchFamily="34" charset="0"/>
                <a:cs typeface="Arial" panose="020B0604020202020204" pitchFamily="34" charset="0"/>
              </a:rPr>
              <a:t>3−</a:t>
            </a:r>
            <a:endParaRPr lang="en-US" sz="2600" baseline="32000" dirty="0">
              <a:latin typeface="Arial" panose="020B0604020202020204" pitchFamily="34" charset="0"/>
              <a:cs typeface="Arial" panose="020B0604020202020204" pitchFamily="34" charset="0"/>
            </a:endParaRPr>
          </a:p>
          <a:p>
            <a:pPr lvl="2">
              <a:buFont typeface="Wingdings" panose="05000000000000000000" pitchFamily="2" charset="2"/>
              <a:buChar char="Ø"/>
            </a:pPr>
            <a:r>
              <a:rPr lang="en-US" sz="2600" baseline="32000" dirty="0">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rPr>
              <a:t>SO</a:t>
            </a:r>
            <a:r>
              <a:rPr lang="en-US" sz="2600" baseline="-25000" dirty="0">
                <a:latin typeface="Arial" panose="020B0604020202020204" pitchFamily="34" charset="0"/>
                <a:cs typeface="Arial" panose="020B0604020202020204" pitchFamily="34" charset="0"/>
              </a:rPr>
              <a:t>4</a:t>
            </a:r>
            <a:r>
              <a:rPr lang="en-US" sz="2600" baseline="30000" dirty="0">
                <a:latin typeface="Arial" panose="020B0604020202020204" pitchFamily="34" charset="0"/>
                <a:cs typeface="Arial" panose="020B0604020202020204" pitchFamily="34" charset="0"/>
              </a:rPr>
              <a:t>2−</a:t>
            </a:r>
          </a:p>
          <a:p>
            <a:pPr lvl="2">
              <a:buFont typeface="Wingdings" panose="05000000000000000000" pitchFamily="2" charset="2"/>
              <a:buChar char="Ø"/>
            </a:pPr>
            <a:r>
              <a:rPr lang="en-US" sz="2600" baseline="30000" dirty="0">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rPr>
              <a:t>HCO</a:t>
            </a:r>
            <a:r>
              <a:rPr lang="en-US" sz="2600" baseline="-25000" dirty="0">
                <a:latin typeface="Arial" panose="020B0604020202020204" pitchFamily="34" charset="0"/>
                <a:cs typeface="Arial" panose="020B0604020202020204" pitchFamily="34" charset="0"/>
              </a:rPr>
              <a:t>3</a:t>
            </a:r>
            <a:endParaRPr lang="en-US" sz="2600" dirty="0"/>
          </a:p>
        </p:txBody>
      </p:sp>
    </p:spTree>
    <p:extLst>
      <p:ext uri="{BB962C8B-B14F-4D97-AF65-F5344CB8AC3E}">
        <p14:creationId xmlns:p14="http://schemas.microsoft.com/office/powerpoint/2010/main" val="2062933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6172200" y="6488182"/>
            <a:ext cx="2895600" cy="365125"/>
          </a:xfrm>
        </p:spPr>
        <p:txBody>
          <a:bodyPr/>
          <a:lstStyle/>
          <a:p>
            <a:pPr>
              <a:defRPr/>
            </a:pPr>
            <a:r>
              <a:rPr lang="en-US" sz="1500" dirty="0">
                <a:solidFill>
                  <a:schemeClr val="accent4">
                    <a:lumMod val="75000"/>
                  </a:schemeClr>
                </a:solidFill>
              </a:rPr>
              <a:t>Core Concept </a:t>
            </a:r>
          </a:p>
          <a:p>
            <a:pPr>
              <a:defRPr/>
            </a:pPr>
            <a:endParaRPr lang="en-US" sz="1500" dirty="0">
              <a:solidFill>
                <a:schemeClr val="accent4">
                  <a:lumMod val="50000"/>
                </a:schemeClr>
              </a:solidFill>
            </a:endParaRPr>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14</a:t>
            </a:fld>
            <a:endParaRPr lang="en-US"/>
          </a:p>
        </p:txBody>
      </p:sp>
      <p:sp>
        <p:nvSpPr>
          <p:cNvPr id="6" name="Rectangle 5"/>
          <p:cNvSpPr/>
          <p:nvPr/>
        </p:nvSpPr>
        <p:spPr>
          <a:xfrm>
            <a:off x="1774830" y="584419"/>
            <a:ext cx="5441939" cy="584775"/>
          </a:xfrm>
          <a:prstGeom prst="rect">
            <a:avLst/>
          </a:prstGeom>
        </p:spPr>
        <p:txBody>
          <a:bodyPr wrap="none">
            <a:spAutoFit/>
          </a:bodyPr>
          <a:lstStyle/>
          <a:p>
            <a:r>
              <a:rPr lang="en-US" sz="3200" dirty="0">
                <a:latin typeface="Arial Rounded MT Bold" panose="020F0704030504030204" pitchFamily="34" charset="0"/>
              </a:rPr>
              <a:t>Functions of Gastric Juice</a:t>
            </a:r>
            <a:endParaRPr lang="en-US" sz="3200" dirty="0"/>
          </a:p>
        </p:txBody>
      </p:sp>
      <p:sp>
        <p:nvSpPr>
          <p:cNvPr id="7" name="Content Placeholder 2">
            <a:extLst>
              <a:ext uri="{FF2B5EF4-FFF2-40B4-BE49-F238E27FC236}">
                <a16:creationId xmlns:a16="http://schemas.microsoft.com/office/drawing/2014/main" id="{D381A934-3CE8-C648-0245-1AC9548AE016}"/>
              </a:ext>
            </a:extLst>
          </p:cNvPr>
          <p:cNvSpPr>
            <a:spLocks noGrp="1"/>
          </p:cNvSpPr>
          <p:nvPr>
            <p:ph idx="1"/>
          </p:nvPr>
        </p:nvSpPr>
        <p:spPr>
          <a:xfrm>
            <a:off x="76200" y="1703215"/>
            <a:ext cx="8991600" cy="4351338"/>
          </a:xfrm>
        </p:spPr>
        <p:txBody>
          <a:bodyPr>
            <a:normAutofit fontScale="77500" lnSpcReduction="20000"/>
          </a:bodyPr>
          <a:lstStyle/>
          <a:p>
            <a:r>
              <a:rPr lang="en-US" sz="3100" dirty="0">
                <a:latin typeface="Arial" panose="020B0604020202020204" pitchFamily="34" charset="0"/>
                <a:cs typeface="Arial" panose="020B0604020202020204" pitchFamily="34" charset="0"/>
              </a:rPr>
              <a:t>Water further </a:t>
            </a:r>
            <a:r>
              <a:rPr lang="en-US" sz="3100" dirty="0">
                <a:solidFill>
                  <a:srgbClr val="0070C0"/>
                </a:solidFill>
                <a:latin typeface="Arial" panose="020B0604020202020204" pitchFamily="34" charset="0"/>
                <a:cs typeface="Arial" panose="020B0604020202020204" pitchFamily="34" charset="0"/>
              </a:rPr>
              <a:t>liquefies food </a:t>
            </a:r>
            <a:r>
              <a:rPr lang="en-US" sz="3100" dirty="0">
                <a:latin typeface="Arial" panose="020B0604020202020204" pitchFamily="34" charset="0"/>
                <a:cs typeface="Arial" panose="020B0604020202020204" pitchFamily="34" charset="0"/>
              </a:rPr>
              <a:t>swallowed</a:t>
            </a:r>
          </a:p>
          <a:p>
            <a:r>
              <a:rPr lang="en-US" sz="3100" dirty="0">
                <a:solidFill>
                  <a:srgbClr val="0070C0"/>
                </a:solidFill>
                <a:latin typeface="Arial" panose="020B0604020202020204" pitchFamily="34" charset="0"/>
                <a:cs typeface="Arial" panose="020B0604020202020204" pitchFamily="34" charset="0"/>
              </a:rPr>
              <a:t>Acidification</a:t>
            </a:r>
            <a:r>
              <a:rPr lang="en-US" sz="3100" dirty="0">
                <a:latin typeface="Arial" panose="020B0604020202020204" pitchFamily="34" charset="0"/>
                <a:cs typeface="Arial" panose="020B0604020202020204" pitchFamily="34" charset="0"/>
              </a:rPr>
              <a:t> of food by HCl</a:t>
            </a:r>
          </a:p>
          <a:p>
            <a:r>
              <a:rPr lang="en-US" sz="3100" dirty="0">
                <a:solidFill>
                  <a:srgbClr val="0070C0"/>
                </a:solidFill>
                <a:latin typeface="Arial" panose="020B0604020202020204" pitchFamily="34" charset="0"/>
                <a:cs typeface="Arial" panose="020B0604020202020204" pitchFamily="34" charset="0"/>
              </a:rPr>
              <a:t>Kills ingested microbes</a:t>
            </a:r>
            <a:r>
              <a:rPr lang="en-US" sz="3100" dirty="0">
                <a:latin typeface="Arial" panose="020B0604020202020204" pitchFamily="34" charset="0"/>
                <a:cs typeface="Arial" panose="020B0604020202020204" pitchFamily="34" charset="0"/>
              </a:rPr>
              <a:t>; non specific defence against microbes</a:t>
            </a:r>
          </a:p>
          <a:p>
            <a:r>
              <a:rPr lang="en-US" sz="3100" dirty="0">
                <a:latin typeface="Arial" panose="020B0604020202020204" pitchFamily="34" charset="0"/>
                <a:cs typeface="Arial" panose="020B0604020202020204" pitchFamily="34" charset="0"/>
              </a:rPr>
              <a:t>Temporary storage allowing time for digestive enzymes to act</a:t>
            </a:r>
          </a:p>
          <a:p>
            <a:r>
              <a:rPr lang="en-US" sz="3100" dirty="0">
                <a:solidFill>
                  <a:srgbClr val="0070C0"/>
                </a:solidFill>
                <a:latin typeface="Arial" panose="020B0604020202020204" pitchFamily="34" charset="0"/>
                <a:cs typeface="Arial" panose="020B0604020202020204" pitchFamily="34" charset="0"/>
              </a:rPr>
              <a:t>Chemical digestion </a:t>
            </a:r>
            <a:r>
              <a:rPr lang="en-US" sz="3100" dirty="0">
                <a:latin typeface="Arial" panose="020B0604020202020204" pitchFamily="34" charset="0"/>
                <a:cs typeface="Arial" panose="020B0604020202020204" pitchFamily="34" charset="0"/>
              </a:rPr>
              <a:t>breaks proteins into polypeptides</a:t>
            </a:r>
          </a:p>
          <a:p>
            <a:r>
              <a:rPr lang="en-US" sz="3100" dirty="0">
                <a:solidFill>
                  <a:srgbClr val="0070C0"/>
                </a:solidFill>
                <a:latin typeface="Arial" panose="020B0604020202020204" pitchFamily="34" charset="0"/>
                <a:cs typeface="Arial" panose="020B0604020202020204" pitchFamily="34" charset="0"/>
              </a:rPr>
              <a:t>Mechanical breakdown</a:t>
            </a:r>
          </a:p>
          <a:p>
            <a:r>
              <a:rPr lang="en-US" sz="3100" dirty="0">
                <a:latin typeface="Arial" panose="020B0604020202020204" pitchFamily="34" charset="0"/>
                <a:cs typeface="Arial" panose="020B0604020202020204" pitchFamily="34" charset="0"/>
              </a:rPr>
              <a:t>Limited absorption</a:t>
            </a:r>
          </a:p>
          <a:p>
            <a:r>
              <a:rPr lang="en-US" sz="3100" dirty="0">
                <a:latin typeface="Arial" panose="020B0604020202020204" pitchFamily="34" charset="0"/>
                <a:cs typeface="Arial" panose="020B0604020202020204" pitchFamily="34" charset="0"/>
              </a:rPr>
              <a:t>Preparation of </a:t>
            </a:r>
            <a:r>
              <a:rPr lang="en-US" sz="3100" dirty="0">
                <a:solidFill>
                  <a:srgbClr val="0070C0"/>
                </a:solidFill>
                <a:latin typeface="Arial" panose="020B0604020202020204" pitchFamily="34" charset="0"/>
                <a:cs typeface="Arial" panose="020B0604020202020204" pitchFamily="34" charset="0"/>
              </a:rPr>
              <a:t>Fe </a:t>
            </a:r>
            <a:r>
              <a:rPr lang="en-US" sz="3100" dirty="0">
                <a:latin typeface="Arial" panose="020B0604020202020204" pitchFamily="34" charset="0"/>
                <a:cs typeface="Arial" panose="020B0604020202020204" pitchFamily="34" charset="0"/>
              </a:rPr>
              <a:t>for absorption</a:t>
            </a:r>
          </a:p>
          <a:p>
            <a:r>
              <a:rPr lang="en-US" sz="3100" dirty="0">
                <a:latin typeface="Arial" panose="020B0604020202020204" pitchFamily="34" charset="0"/>
                <a:cs typeface="Arial" panose="020B0604020202020204" pitchFamily="34" charset="0"/>
              </a:rPr>
              <a:t>Production &amp; and secretion of </a:t>
            </a:r>
            <a:r>
              <a:rPr lang="en-US" sz="3100" dirty="0">
                <a:solidFill>
                  <a:srgbClr val="0070C0"/>
                </a:solidFill>
                <a:latin typeface="Arial" panose="020B0604020202020204" pitchFamily="34" charset="0"/>
                <a:cs typeface="Arial" panose="020B0604020202020204" pitchFamily="34" charset="0"/>
              </a:rPr>
              <a:t>intrinsic factors </a:t>
            </a:r>
            <a:r>
              <a:rPr lang="en-US" sz="3100" dirty="0">
                <a:latin typeface="Arial" panose="020B0604020202020204" pitchFamily="34" charset="0"/>
                <a:cs typeface="Arial" panose="020B0604020202020204" pitchFamily="34" charset="0"/>
              </a:rPr>
              <a:t>needed for absorption of vit.B</a:t>
            </a:r>
            <a:r>
              <a:rPr lang="en-US" sz="3100" baseline="-25000" dirty="0">
                <a:latin typeface="Arial" panose="020B0604020202020204" pitchFamily="34" charset="0"/>
                <a:cs typeface="Arial" panose="020B0604020202020204" pitchFamily="34" charset="0"/>
              </a:rPr>
              <a:t>12</a:t>
            </a:r>
            <a:r>
              <a:rPr lang="en-US" sz="3100" dirty="0">
                <a:latin typeface="Arial" panose="020B0604020202020204" pitchFamily="34" charset="0"/>
                <a:cs typeface="Arial" panose="020B0604020202020204" pitchFamily="34" charset="0"/>
              </a:rPr>
              <a:t> </a:t>
            </a:r>
          </a:p>
          <a:p>
            <a:r>
              <a:rPr lang="en-US" sz="3100" dirty="0">
                <a:latin typeface="Arial" panose="020B0604020202020204" pitchFamily="34" charset="0"/>
                <a:cs typeface="Arial" panose="020B0604020202020204" pitchFamily="34" charset="0"/>
              </a:rPr>
              <a:t>Regulation of passage of gastric contents into duodenum</a:t>
            </a:r>
            <a:r>
              <a:rPr lang="en-US" sz="2800" dirty="0">
                <a:latin typeface="Arial" panose="020B0604020202020204" pitchFamily="34" charset="0"/>
                <a:cs typeface="Arial" panose="020B0604020202020204" pitchFamily="34" charset="0"/>
              </a:rPr>
              <a:t>.</a:t>
            </a:r>
          </a:p>
          <a:p>
            <a:endParaRPr lang="en-US" dirty="0"/>
          </a:p>
        </p:txBody>
      </p:sp>
    </p:spTree>
    <p:extLst>
      <p:ext uri="{BB962C8B-B14F-4D97-AF65-F5344CB8AC3E}">
        <p14:creationId xmlns:p14="http://schemas.microsoft.com/office/powerpoint/2010/main" val="39748510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6172200" y="6488182"/>
            <a:ext cx="2895600" cy="365125"/>
          </a:xfrm>
        </p:spPr>
        <p:txBody>
          <a:bodyPr/>
          <a:lstStyle/>
          <a:p>
            <a:pPr>
              <a:defRPr/>
            </a:pPr>
            <a:r>
              <a:rPr lang="en-US" sz="1500" dirty="0">
                <a:solidFill>
                  <a:schemeClr val="accent4">
                    <a:lumMod val="75000"/>
                  </a:schemeClr>
                </a:solidFill>
              </a:rPr>
              <a:t>Core Concept </a:t>
            </a:r>
          </a:p>
          <a:p>
            <a:pPr>
              <a:defRPr/>
            </a:pPr>
            <a:endParaRPr lang="en-US" sz="1500" dirty="0">
              <a:solidFill>
                <a:schemeClr val="accent4">
                  <a:lumMod val="75000"/>
                </a:schemeClr>
              </a:solidFill>
            </a:endParaRPr>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15</a:t>
            </a:fld>
            <a:endParaRPr lang="en-US" dirty="0"/>
          </a:p>
        </p:txBody>
      </p:sp>
      <p:sp>
        <p:nvSpPr>
          <p:cNvPr id="7" name="Rectangle 6"/>
          <p:cNvSpPr/>
          <p:nvPr/>
        </p:nvSpPr>
        <p:spPr>
          <a:xfrm>
            <a:off x="351183" y="1395594"/>
            <a:ext cx="8305800" cy="5335820"/>
          </a:xfrm>
          <a:prstGeom prst="rect">
            <a:avLst/>
          </a:prstGeom>
        </p:spPr>
        <p:txBody>
          <a:bodyPr wrap="square">
            <a:spAutoFit/>
          </a:bodyPr>
          <a:lstStyle/>
          <a:p>
            <a:pPr marL="228600" lvl="0" indent="-228600">
              <a:lnSpc>
                <a:spcPct val="90000"/>
              </a:lnSpc>
              <a:spcBef>
                <a:spcPts val="1000"/>
              </a:spcBef>
            </a:pPr>
            <a:r>
              <a:rPr lang="en-US" sz="2600" b="1" dirty="0">
                <a:solidFill>
                  <a:schemeClr val="accent4">
                    <a:lumMod val="75000"/>
                  </a:schemeClr>
                </a:solidFill>
                <a:latin typeface="Arial" panose="020B0604020202020204" pitchFamily="34" charset="0"/>
                <a:cs typeface="Arial" panose="020B0604020202020204" pitchFamily="34" charset="0"/>
              </a:rPr>
              <a:t>Protection of mucosa</a:t>
            </a:r>
            <a:r>
              <a:rPr lang="en-US" sz="2600" b="1" dirty="0">
                <a:solidFill>
                  <a:srgbClr val="0070C0"/>
                </a:solidFill>
                <a:latin typeface="Arial" panose="020B0604020202020204" pitchFamily="34" charset="0"/>
                <a:cs typeface="Arial" panose="020B0604020202020204" pitchFamily="34" charset="0"/>
              </a:rPr>
              <a:t> </a:t>
            </a:r>
          </a:p>
          <a:p>
            <a:pPr marL="228600" lvl="0" indent="-228600">
              <a:lnSpc>
                <a:spcPct val="90000"/>
              </a:lnSpc>
              <a:spcBef>
                <a:spcPts val="1000"/>
              </a:spcBef>
              <a:buFont typeface="Wingdings" pitchFamily="2" charset="2"/>
              <a:buChar char="Ø"/>
            </a:pPr>
            <a:r>
              <a:rPr lang="en-US" sz="2600" dirty="0">
                <a:solidFill>
                  <a:prstClr val="black"/>
                </a:solidFill>
                <a:latin typeface="Arial" panose="020B0604020202020204" pitchFamily="34" charset="0"/>
                <a:cs typeface="Arial" panose="020B0604020202020204" pitchFamily="34" charset="0"/>
              </a:rPr>
              <a:t> Mucus</a:t>
            </a:r>
          </a:p>
          <a:p>
            <a:pPr marL="228600" lvl="0" indent="-228600">
              <a:lnSpc>
                <a:spcPct val="90000"/>
              </a:lnSpc>
              <a:spcBef>
                <a:spcPts val="1000"/>
              </a:spcBef>
              <a:buFont typeface="Wingdings" pitchFamily="2" charset="2"/>
              <a:buChar char="Ø"/>
            </a:pPr>
            <a:r>
              <a:rPr lang="en-US" sz="2600" dirty="0">
                <a:solidFill>
                  <a:prstClr val="black"/>
                </a:solidFill>
                <a:latin typeface="Arial" panose="020B0604020202020204" pitchFamily="34" charset="0"/>
                <a:cs typeface="Arial" panose="020B0604020202020204" pitchFamily="34" charset="0"/>
              </a:rPr>
              <a:t> Bicarbonate </a:t>
            </a:r>
          </a:p>
          <a:p>
            <a:pPr marL="228600" lvl="0" indent="-228600">
              <a:lnSpc>
                <a:spcPct val="90000"/>
              </a:lnSpc>
              <a:spcBef>
                <a:spcPts val="1000"/>
              </a:spcBef>
            </a:pPr>
            <a:endParaRPr lang="en-US" sz="2600" b="1" dirty="0">
              <a:solidFill>
                <a:prstClr val="black"/>
              </a:solidFill>
              <a:latin typeface="Arial" panose="020B0604020202020204" pitchFamily="34" charset="0"/>
              <a:cs typeface="Arial" panose="020B0604020202020204" pitchFamily="34" charset="0"/>
            </a:endParaRPr>
          </a:p>
          <a:p>
            <a:pPr marL="228600" lvl="0" indent="-228600">
              <a:lnSpc>
                <a:spcPct val="90000"/>
              </a:lnSpc>
              <a:spcBef>
                <a:spcPts val="1000"/>
              </a:spcBef>
            </a:pPr>
            <a:r>
              <a:rPr lang="en-US" sz="2600" b="1" dirty="0">
                <a:solidFill>
                  <a:schemeClr val="accent4">
                    <a:lumMod val="75000"/>
                  </a:schemeClr>
                </a:solidFill>
                <a:latin typeface="Arial" panose="020B0604020202020204" pitchFamily="34" charset="0"/>
                <a:cs typeface="Arial" panose="020B0604020202020204" pitchFamily="34" charset="0"/>
              </a:rPr>
              <a:t>Digestion &amp; absorption of food, control of motility </a:t>
            </a:r>
          </a:p>
          <a:p>
            <a:pPr marL="228600" lvl="0" indent="-228600">
              <a:lnSpc>
                <a:spcPct val="90000"/>
              </a:lnSpc>
              <a:spcBef>
                <a:spcPts val="1000"/>
              </a:spcBef>
              <a:buFont typeface="Wingdings" pitchFamily="2" charset="2"/>
              <a:buChar char="Ø"/>
            </a:pPr>
            <a:r>
              <a:rPr lang="en-US" sz="2600" dirty="0">
                <a:solidFill>
                  <a:prstClr val="black"/>
                </a:solidFill>
                <a:latin typeface="Arial" panose="020B0604020202020204" pitchFamily="34" charset="0"/>
                <a:cs typeface="Arial" panose="020B0604020202020204" pitchFamily="34" charset="0"/>
              </a:rPr>
              <a:t>Acid </a:t>
            </a:r>
          </a:p>
          <a:p>
            <a:pPr marL="228600" lvl="0" indent="-228600">
              <a:lnSpc>
                <a:spcPct val="90000"/>
              </a:lnSpc>
              <a:spcBef>
                <a:spcPts val="1000"/>
              </a:spcBef>
              <a:buFont typeface="Wingdings" pitchFamily="2" charset="2"/>
              <a:buChar char="Ø"/>
            </a:pPr>
            <a:r>
              <a:rPr lang="en-US" sz="2600" dirty="0">
                <a:solidFill>
                  <a:prstClr val="black"/>
                </a:solidFill>
                <a:latin typeface="Arial" panose="020B0604020202020204" pitchFamily="34" charset="0"/>
                <a:cs typeface="Arial" panose="020B0604020202020204" pitchFamily="34" charset="0"/>
              </a:rPr>
              <a:t>Gastrin </a:t>
            </a:r>
          </a:p>
          <a:p>
            <a:pPr marL="228600" lvl="0" indent="-228600">
              <a:lnSpc>
                <a:spcPct val="90000"/>
              </a:lnSpc>
              <a:spcBef>
                <a:spcPts val="1000"/>
              </a:spcBef>
              <a:buFont typeface="Wingdings" pitchFamily="2" charset="2"/>
              <a:buChar char="Ø"/>
            </a:pPr>
            <a:r>
              <a:rPr lang="en-US" sz="2600" dirty="0">
                <a:solidFill>
                  <a:prstClr val="black"/>
                </a:solidFill>
                <a:latin typeface="Arial" panose="020B0604020202020204" pitchFamily="34" charset="0"/>
                <a:cs typeface="Arial" panose="020B0604020202020204" pitchFamily="34" charset="0"/>
              </a:rPr>
              <a:t>Pepsinogen 		</a:t>
            </a:r>
          </a:p>
          <a:p>
            <a:pPr marL="228600" lvl="0" indent="-228600">
              <a:lnSpc>
                <a:spcPct val="90000"/>
              </a:lnSpc>
              <a:spcBef>
                <a:spcPts val="1000"/>
              </a:spcBef>
              <a:buFont typeface="Wingdings" pitchFamily="2" charset="2"/>
              <a:buChar char="Ø"/>
            </a:pPr>
            <a:r>
              <a:rPr lang="en-US" sz="2600" dirty="0">
                <a:solidFill>
                  <a:prstClr val="black"/>
                </a:solidFill>
                <a:latin typeface="Arial" panose="020B0604020202020204" pitchFamily="34" charset="0"/>
                <a:cs typeface="Arial" panose="020B0604020202020204" pitchFamily="34" charset="0"/>
              </a:rPr>
              <a:t>Cholecystokinin </a:t>
            </a:r>
          </a:p>
          <a:p>
            <a:pPr marL="228600" lvl="0" indent="-228600">
              <a:lnSpc>
                <a:spcPct val="90000"/>
              </a:lnSpc>
              <a:spcBef>
                <a:spcPts val="1000"/>
              </a:spcBef>
              <a:buFont typeface="Wingdings" pitchFamily="2" charset="2"/>
              <a:buChar char="Ø"/>
            </a:pPr>
            <a:r>
              <a:rPr lang="en-US" sz="2600" dirty="0">
                <a:solidFill>
                  <a:prstClr val="black"/>
                </a:solidFill>
                <a:latin typeface="Arial" panose="020B0604020202020204" pitchFamily="34" charset="0"/>
                <a:cs typeface="Arial" panose="020B0604020202020204" pitchFamily="34" charset="0"/>
              </a:rPr>
              <a:t>Intrinsic factor 	          </a:t>
            </a:r>
          </a:p>
          <a:p>
            <a:pPr marL="228600" lvl="0" indent="-228600">
              <a:lnSpc>
                <a:spcPct val="90000"/>
              </a:lnSpc>
              <a:spcBef>
                <a:spcPts val="1000"/>
              </a:spcBef>
              <a:buFont typeface="Wingdings" pitchFamily="2" charset="2"/>
              <a:buChar char="Ø"/>
            </a:pPr>
            <a:r>
              <a:rPr lang="en-US" sz="2600" dirty="0">
                <a:solidFill>
                  <a:prstClr val="black"/>
                </a:solidFill>
                <a:latin typeface="Arial" panose="020B0604020202020204" pitchFamily="34" charset="0"/>
                <a:cs typeface="Arial" panose="020B0604020202020204" pitchFamily="34" charset="0"/>
              </a:rPr>
              <a:t>Histamine </a:t>
            </a:r>
          </a:p>
        </p:txBody>
      </p:sp>
      <p:sp>
        <p:nvSpPr>
          <p:cNvPr id="8" name="Rectangle 7"/>
          <p:cNvSpPr/>
          <p:nvPr/>
        </p:nvSpPr>
        <p:spPr>
          <a:xfrm>
            <a:off x="1851030" y="625381"/>
            <a:ext cx="5441939" cy="584775"/>
          </a:xfrm>
          <a:prstGeom prst="rect">
            <a:avLst/>
          </a:prstGeom>
        </p:spPr>
        <p:txBody>
          <a:bodyPr wrap="none">
            <a:spAutoFit/>
          </a:bodyPr>
          <a:lstStyle/>
          <a:p>
            <a:r>
              <a:rPr lang="en-US" sz="3200" dirty="0">
                <a:latin typeface="Arial Rounded MT Bold" panose="020F0704030504030204" pitchFamily="34" charset="0"/>
              </a:rPr>
              <a:t>Functions of Gastric Juice</a:t>
            </a:r>
            <a:endParaRPr lang="en-US" sz="3200" dirty="0"/>
          </a:p>
        </p:txBody>
      </p:sp>
    </p:spTree>
    <p:extLst>
      <p:ext uri="{BB962C8B-B14F-4D97-AF65-F5344CB8AC3E}">
        <p14:creationId xmlns:p14="http://schemas.microsoft.com/office/powerpoint/2010/main" val="42305378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6235148" y="6431170"/>
            <a:ext cx="2895600" cy="365125"/>
          </a:xfrm>
        </p:spPr>
        <p:txBody>
          <a:bodyPr/>
          <a:lstStyle/>
          <a:p>
            <a:pPr>
              <a:defRPr/>
            </a:pPr>
            <a:r>
              <a:rPr lang="en-US" sz="1500" dirty="0">
                <a:solidFill>
                  <a:schemeClr val="accent4">
                    <a:lumMod val="75000"/>
                  </a:schemeClr>
                </a:solidFill>
              </a:rPr>
              <a:t>Core Concept </a:t>
            </a:r>
          </a:p>
          <a:p>
            <a:pPr>
              <a:defRPr/>
            </a:pPr>
            <a:endParaRPr lang="en-US" sz="1500" dirty="0">
              <a:solidFill>
                <a:schemeClr val="accent4">
                  <a:lumMod val="75000"/>
                </a:schemeClr>
              </a:solidFill>
            </a:endParaRPr>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16</a:t>
            </a:fld>
            <a:endParaRPr lang="en-US" dirty="0"/>
          </a:p>
        </p:txBody>
      </p:sp>
      <p:sp>
        <p:nvSpPr>
          <p:cNvPr id="10" name="Rectangle 9"/>
          <p:cNvSpPr/>
          <p:nvPr/>
        </p:nvSpPr>
        <p:spPr>
          <a:xfrm>
            <a:off x="1494618" y="457200"/>
            <a:ext cx="5972982" cy="584775"/>
          </a:xfrm>
          <a:prstGeom prst="rect">
            <a:avLst/>
          </a:prstGeom>
        </p:spPr>
        <p:txBody>
          <a:bodyPr wrap="none">
            <a:spAutoFit/>
          </a:bodyPr>
          <a:lstStyle/>
          <a:p>
            <a:r>
              <a:rPr lang="en-US" sz="3200" dirty="0">
                <a:solidFill>
                  <a:prstClr val="black"/>
                </a:solidFill>
                <a:latin typeface="Arial Rounded MT Bold" panose="020F0704030504030204" pitchFamily="34" charset="0"/>
              </a:rPr>
              <a:t>Mechanism of HCL Secretion</a:t>
            </a:r>
            <a:endParaRPr lang="en-US" sz="3200" dirty="0"/>
          </a:p>
        </p:txBody>
      </p:sp>
      <p:sp>
        <p:nvSpPr>
          <p:cNvPr id="11" name="Rectangle 10"/>
          <p:cNvSpPr/>
          <p:nvPr/>
        </p:nvSpPr>
        <p:spPr>
          <a:xfrm>
            <a:off x="152400" y="1147405"/>
            <a:ext cx="9106678" cy="5057795"/>
          </a:xfrm>
          <a:prstGeom prst="rect">
            <a:avLst/>
          </a:prstGeom>
        </p:spPr>
        <p:txBody>
          <a:bodyPr wrap="square">
            <a:spAutoFit/>
          </a:bodyPr>
          <a:lstStyle/>
          <a:p>
            <a:pPr algn="just"/>
            <a:r>
              <a:rPr lang="en-US" sz="2200" dirty="0">
                <a:latin typeface="Arial" panose="020B0604020202020204" pitchFamily="34" charset="0"/>
                <a:cs typeface="Arial" panose="020B0604020202020204" pitchFamily="34" charset="0"/>
              </a:rPr>
              <a:t>Secretion of HCl is an </a:t>
            </a:r>
            <a:r>
              <a:rPr lang="en-US" sz="2200" dirty="0">
                <a:solidFill>
                  <a:srgbClr val="0070C0"/>
                </a:solidFill>
                <a:latin typeface="Arial" panose="020B0604020202020204" pitchFamily="34" charset="0"/>
                <a:cs typeface="Arial" panose="020B0604020202020204" pitchFamily="34" charset="0"/>
              </a:rPr>
              <a:t>active process, </a:t>
            </a:r>
            <a:r>
              <a:rPr lang="en-US" sz="2200" dirty="0">
                <a:latin typeface="Arial" panose="020B0604020202020204" pitchFamily="34" charset="0"/>
                <a:cs typeface="Arial" panose="020B0604020202020204" pitchFamily="34" charset="0"/>
              </a:rPr>
              <a:t>requires energy, provided by </a:t>
            </a:r>
            <a:r>
              <a:rPr lang="en-US" sz="2200" dirty="0">
                <a:solidFill>
                  <a:srgbClr val="0070C0"/>
                </a:solidFill>
                <a:latin typeface="Arial" panose="020B0604020202020204" pitchFamily="34" charset="0"/>
                <a:cs typeface="Arial" panose="020B0604020202020204" pitchFamily="34" charset="0"/>
              </a:rPr>
              <a:t>ATP</a:t>
            </a:r>
            <a:endParaRPr lang="en-US" sz="2200" dirty="0">
              <a:latin typeface="Arial" panose="020B0604020202020204" pitchFamily="34" charset="0"/>
              <a:cs typeface="Arial" panose="020B0604020202020204" pitchFamily="34" charset="0"/>
            </a:endParaRPr>
          </a:p>
          <a:p>
            <a:pPr algn="just"/>
            <a:r>
              <a:rPr lang="en-US" sz="2200" dirty="0">
                <a:solidFill>
                  <a:srgbClr val="0070C0"/>
                </a:solidFill>
                <a:latin typeface="Arial" panose="020B0604020202020204" pitchFamily="34" charset="0"/>
                <a:cs typeface="Arial" panose="020B0604020202020204" pitchFamily="34" charset="0"/>
              </a:rPr>
              <a:t>H</a:t>
            </a:r>
            <a:r>
              <a:rPr lang="en-US" sz="2200" baseline="30000" dirty="0">
                <a:solidFill>
                  <a:srgbClr val="0070C0"/>
                </a:solidFill>
                <a:latin typeface="Arial" panose="020B0604020202020204" pitchFamily="34" charset="0"/>
                <a:cs typeface="Arial" panose="020B0604020202020204" pitchFamily="34" charset="0"/>
              </a:rPr>
              <a:t>+</a:t>
            </a:r>
            <a:r>
              <a:rPr lang="en-US" sz="2200" dirty="0">
                <a:latin typeface="Arial" panose="020B0604020202020204" pitchFamily="34" charset="0"/>
                <a:cs typeface="Arial" panose="020B0604020202020204" pitchFamily="34" charset="0"/>
              </a:rPr>
              <a:t> actively secreted into canaliculus in </a:t>
            </a:r>
            <a:r>
              <a:rPr lang="en-US" sz="2200" dirty="0">
                <a:solidFill>
                  <a:srgbClr val="0070C0"/>
                </a:solidFill>
                <a:latin typeface="Arial" panose="020B0604020202020204" pitchFamily="34" charset="0"/>
                <a:cs typeface="Arial" panose="020B0604020202020204" pitchFamily="34" charset="0"/>
              </a:rPr>
              <a:t>exchange for K</a:t>
            </a:r>
            <a:r>
              <a:rPr lang="en-US" sz="2200" baseline="30000" dirty="0">
                <a:solidFill>
                  <a:srgbClr val="0070C0"/>
                </a:solidFill>
                <a:latin typeface="Arial" panose="020B0604020202020204" pitchFamily="34" charset="0"/>
                <a:cs typeface="Arial" panose="020B0604020202020204" pitchFamily="34" charset="0"/>
              </a:rPr>
              <a:t>+</a:t>
            </a:r>
          </a:p>
          <a:p>
            <a:pPr algn="just"/>
            <a:endParaRPr lang="en-US" sz="2200" baseline="30000" dirty="0">
              <a:latin typeface="Arial" panose="020B0604020202020204" pitchFamily="34" charset="0"/>
              <a:cs typeface="Arial" panose="020B0604020202020204" pitchFamily="34" charset="0"/>
            </a:endParaRPr>
          </a:p>
          <a:p>
            <a:pPr algn="just"/>
            <a:r>
              <a:rPr lang="en-US" sz="2200" baseline="30000"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Active exchange process catalysed by , </a:t>
            </a:r>
            <a:r>
              <a:rPr lang="en-US" sz="2200" b="1" u="sng" dirty="0">
                <a:solidFill>
                  <a:srgbClr val="0070C0"/>
                </a:solidFill>
                <a:latin typeface="Arial" panose="020B0604020202020204" pitchFamily="34" charset="0"/>
                <a:cs typeface="Arial" panose="020B0604020202020204" pitchFamily="34" charset="0"/>
              </a:rPr>
              <a:t>H</a:t>
            </a:r>
            <a:r>
              <a:rPr lang="en-US" sz="2200" b="1" u="sng" baseline="50000" dirty="0">
                <a:solidFill>
                  <a:srgbClr val="0070C0"/>
                </a:solidFill>
                <a:latin typeface="Arial" panose="020B0604020202020204" pitchFamily="34" charset="0"/>
                <a:cs typeface="Arial" panose="020B0604020202020204" pitchFamily="34" charset="0"/>
              </a:rPr>
              <a:t>+</a:t>
            </a:r>
            <a:r>
              <a:rPr lang="en-US" sz="2200" b="1" u="sng" dirty="0">
                <a:solidFill>
                  <a:srgbClr val="0070C0"/>
                </a:solidFill>
                <a:latin typeface="Arial" panose="020B0604020202020204" pitchFamily="34" charset="0"/>
                <a:cs typeface="Arial" panose="020B0604020202020204" pitchFamily="34" charset="0"/>
              </a:rPr>
              <a:t>- K </a:t>
            </a:r>
            <a:r>
              <a:rPr lang="en-US" sz="2200" b="1" u="sng" baseline="50000" dirty="0">
                <a:solidFill>
                  <a:srgbClr val="0070C0"/>
                </a:solidFill>
                <a:latin typeface="Arial" panose="020B0604020202020204" pitchFamily="34" charset="0"/>
                <a:cs typeface="Arial" panose="020B0604020202020204" pitchFamily="34" charset="0"/>
              </a:rPr>
              <a:t>+</a:t>
            </a:r>
            <a:r>
              <a:rPr lang="en-US" sz="2200" b="1" u="sng" dirty="0">
                <a:solidFill>
                  <a:srgbClr val="0070C0"/>
                </a:solidFill>
                <a:latin typeface="Arial" panose="020B0604020202020204" pitchFamily="34" charset="0"/>
                <a:cs typeface="Arial" panose="020B0604020202020204" pitchFamily="34" charset="0"/>
              </a:rPr>
              <a:t> ATPase </a:t>
            </a:r>
            <a:r>
              <a:rPr lang="en-US" sz="2200" dirty="0">
                <a:latin typeface="Arial" panose="020B0604020202020204" pitchFamily="34" charset="0"/>
                <a:cs typeface="Arial" panose="020B0604020202020204" pitchFamily="34" charset="0"/>
              </a:rPr>
              <a:t>known as </a:t>
            </a:r>
            <a:r>
              <a:rPr lang="en-US" sz="2200" b="1" u="sng" dirty="0">
                <a:solidFill>
                  <a:srgbClr val="0070C0"/>
                </a:solidFill>
                <a:latin typeface="Arial" panose="020B0604020202020204" pitchFamily="34" charset="0"/>
                <a:cs typeface="Arial" panose="020B0604020202020204" pitchFamily="34" charset="0"/>
              </a:rPr>
              <a:t>"proton pump“</a:t>
            </a:r>
            <a:r>
              <a:rPr lang="en-US" sz="2200" b="1" dirty="0">
                <a:solidFill>
                  <a:srgbClr val="0070C0"/>
                </a:solidFill>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It is the key player in acid secretion and is located in canalicular membrane.</a:t>
            </a:r>
          </a:p>
          <a:p>
            <a:r>
              <a:rPr lang="en-US" sz="2200" dirty="0">
                <a:latin typeface="Arial" panose="020B0604020202020204" pitchFamily="34" charset="0"/>
                <a:cs typeface="Arial" panose="020B0604020202020204" pitchFamily="34" charset="0"/>
              </a:rPr>
              <a:t>CO</a:t>
            </a:r>
            <a:r>
              <a:rPr lang="en-US" sz="2200" baseline="-25000" dirty="0">
                <a:latin typeface="Arial" panose="020B0604020202020204" pitchFamily="34" charset="0"/>
                <a:cs typeface="Arial" panose="020B0604020202020204" pitchFamily="34" charset="0"/>
              </a:rPr>
              <a:t>2</a:t>
            </a:r>
            <a:r>
              <a:rPr lang="en-US" sz="2200" dirty="0">
                <a:latin typeface="Arial" panose="020B0604020202020204" pitchFamily="34" charset="0"/>
                <a:cs typeface="Arial" panose="020B0604020202020204" pitchFamily="34" charset="0"/>
              </a:rPr>
              <a:t> (produced by result of cell metabolism or diffused from blood into oxyntic /parietal cells) combines with H</a:t>
            </a:r>
            <a:r>
              <a:rPr lang="en-US" sz="2200" baseline="-25000" dirty="0">
                <a:latin typeface="Arial" panose="020B0604020202020204" pitchFamily="34" charset="0"/>
                <a:cs typeface="Arial" panose="020B0604020202020204" pitchFamily="34" charset="0"/>
              </a:rPr>
              <a:t>2</a:t>
            </a:r>
            <a:r>
              <a:rPr lang="en-US" sz="2200" dirty="0">
                <a:latin typeface="Arial" panose="020B0604020202020204" pitchFamily="34" charset="0"/>
                <a:cs typeface="Arial" panose="020B0604020202020204" pitchFamily="34" charset="0"/>
              </a:rPr>
              <a:t>O</a:t>
            </a:r>
          </a:p>
          <a:p>
            <a:r>
              <a:rPr lang="en-US" sz="2200" dirty="0">
                <a:latin typeface="Arial" panose="020B0604020202020204" pitchFamily="34" charset="0"/>
                <a:cs typeface="Arial" panose="020B0604020202020204" pitchFamily="34" charset="0"/>
              </a:rPr>
              <a:t>Hydration of CO</a:t>
            </a:r>
            <a:r>
              <a:rPr lang="en-US" sz="2200" baseline="-25000" dirty="0">
                <a:latin typeface="Arial" panose="020B0604020202020204" pitchFamily="34" charset="0"/>
                <a:cs typeface="Arial" panose="020B0604020202020204" pitchFamily="34" charset="0"/>
              </a:rPr>
              <a:t>2</a:t>
            </a:r>
            <a:r>
              <a:rPr lang="en-US" sz="2200" dirty="0">
                <a:latin typeface="Arial" panose="020B0604020202020204" pitchFamily="34" charset="0"/>
                <a:cs typeface="Arial" panose="020B0604020202020204" pitchFamily="34" charset="0"/>
              </a:rPr>
              <a:t> results in formation of </a:t>
            </a:r>
            <a:r>
              <a:rPr lang="en-US" sz="2200" dirty="0">
                <a:solidFill>
                  <a:srgbClr val="0070C0"/>
                </a:solidFill>
                <a:latin typeface="Arial" panose="020B0604020202020204" pitchFamily="34" charset="0"/>
                <a:cs typeface="Arial" panose="020B0604020202020204" pitchFamily="34" charset="0"/>
              </a:rPr>
              <a:t>H</a:t>
            </a:r>
            <a:r>
              <a:rPr lang="en-US" sz="2200" baseline="-25000" dirty="0">
                <a:solidFill>
                  <a:srgbClr val="0070C0"/>
                </a:solidFill>
                <a:latin typeface="Arial" panose="020B0604020202020204" pitchFamily="34" charset="0"/>
                <a:cs typeface="Arial" panose="020B0604020202020204" pitchFamily="34" charset="0"/>
              </a:rPr>
              <a:t>2</a:t>
            </a:r>
            <a:r>
              <a:rPr lang="en-US" sz="2200" dirty="0">
                <a:solidFill>
                  <a:srgbClr val="0070C0"/>
                </a:solidFill>
                <a:latin typeface="Arial" panose="020B0604020202020204" pitchFamily="34" charset="0"/>
                <a:cs typeface="Arial" panose="020B0604020202020204" pitchFamily="34" charset="0"/>
              </a:rPr>
              <a:t>CO</a:t>
            </a:r>
            <a:r>
              <a:rPr lang="en-US" sz="2200" baseline="-25000" dirty="0">
                <a:solidFill>
                  <a:srgbClr val="0070C0"/>
                </a:solidFill>
                <a:latin typeface="Arial" panose="020B0604020202020204" pitchFamily="34" charset="0"/>
                <a:cs typeface="Arial" panose="020B0604020202020204" pitchFamily="34" charset="0"/>
              </a:rPr>
              <a:t>3</a:t>
            </a:r>
            <a:r>
              <a:rPr lang="en-US" sz="2200" dirty="0">
                <a:latin typeface="Arial" panose="020B0604020202020204" pitchFamily="34" charset="0"/>
                <a:cs typeface="Arial" panose="020B0604020202020204" pitchFamily="34" charset="0"/>
              </a:rPr>
              <a:t>, catalysed by </a:t>
            </a:r>
            <a:r>
              <a:rPr lang="en-US" sz="2200" dirty="0">
                <a:solidFill>
                  <a:srgbClr val="0070C0"/>
                </a:solidFill>
                <a:latin typeface="Arial" panose="020B0604020202020204" pitchFamily="34" charset="0"/>
                <a:cs typeface="Arial" panose="020B0604020202020204" pitchFamily="34" charset="0"/>
              </a:rPr>
              <a:t>carbonic anhydrase</a:t>
            </a:r>
          </a:p>
          <a:p>
            <a:r>
              <a:rPr lang="en-US" sz="2200" dirty="0">
                <a:latin typeface="Arial" panose="020B0604020202020204" pitchFamily="34" charset="0"/>
                <a:cs typeface="Arial" panose="020B0604020202020204" pitchFamily="34" charset="0"/>
              </a:rPr>
              <a:t>Parietal cells are rich in this  enzyme             </a:t>
            </a:r>
          </a:p>
          <a:p>
            <a:pPr>
              <a:buNone/>
            </a:pPr>
            <a:r>
              <a:rPr lang="en-US" sz="2200" dirty="0">
                <a:latin typeface="Arial" panose="020B0604020202020204" pitchFamily="34" charset="0"/>
                <a:cs typeface="Arial" panose="020B0604020202020204" pitchFamily="34" charset="0"/>
              </a:rPr>
              <a:t>     CO</a:t>
            </a:r>
            <a:r>
              <a:rPr lang="en-US" sz="2200" baseline="-25000" dirty="0">
                <a:latin typeface="Arial" panose="020B0604020202020204" pitchFamily="34" charset="0"/>
                <a:cs typeface="Arial" panose="020B0604020202020204" pitchFamily="34" charset="0"/>
              </a:rPr>
              <a:t>2 </a:t>
            </a:r>
            <a:r>
              <a:rPr lang="en-US" sz="2200" dirty="0">
                <a:latin typeface="Arial" panose="020B0604020202020204" pitchFamily="34" charset="0"/>
                <a:cs typeface="Arial" panose="020B0604020202020204" pitchFamily="34" charset="0"/>
              </a:rPr>
              <a:t>+ H</a:t>
            </a:r>
            <a:r>
              <a:rPr lang="en-US" sz="2200" baseline="-25000" dirty="0">
                <a:latin typeface="Arial" panose="020B0604020202020204" pitchFamily="34" charset="0"/>
                <a:cs typeface="Arial" panose="020B0604020202020204" pitchFamily="34" charset="0"/>
              </a:rPr>
              <a:t>2</a:t>
            </a:r>
            <a:r>
              <a:rPr lang="en-US" sz="2200" dirty="0">
                <a:latin typeface="Arial" panose="020B0604020202020204" pitchFamily="34" charset="0"/>
                <a:cs typeface="Arial" panose="020B0604020202020204" pitchFamily="34" charset="0"/>
              </a:rPr>
              <a:t>O  →→→  H</a:t>
            </a:r>
            <a:r>
              <a:rPr lang="en-US" sz="2200" baseline="-25000" dirty="0">
                <a:latin typeface="Arial" panose="020B0604020202020204" pitchFamily="34" charset="0"/>
                <a:cs typeface="Arial" panose="020B0604020202020204" pitchFamily="34" charset="0"/>
              </a:rPr>
              <a:t>2</a:t>
            </a:r>
            <a:r>
              <a:rPr lang="en-US" sz="2200" dirty="0">
                <a:latin typeface="Arial" panose="020B0604020202020204" pitchFamily="34" charset="0"/>
                <a:cs typeface="Arial" panose="020B0604020202020204" pitchFamily="34" charset="0"/>
              </a:rPr>
              <a:t>CO</a:t>
            </a:r>
            <a:r>
              <a:rPr lang="en-US" sz="2200" baseline="-25000" dirty="0">
                <a:latin typeface="Arial" panose="020B0604020202020204" pitchFamily="34" charset="0"/>
                <a:cs typeface="Arial" panose="020B0604020202020204" pitchFamily="34" charset="0"/>
              </a:rPr>
              <a:t>3</a:t>
            </a:r>
          </a:p>
          <a:p>
            <a:r>
              <a:rPr lang="en-US" sz="2200" dirty="0">
                <a:latin typeface="Arial" panose="020B0604020202020204" pitchFamily="34" charset="0"/>
                <a:cs typeface="Arial" panose="020B0604020202020204" pitchFamily="34" charset="0"/>
              </a:rPr>
              <a:t>Carbonic acid formed dissociates into </a:t>
            </a:r>
            <a:r>
              <a:rPr lang="en-US" sz="2200" dirty="0">
                <a:solidFill>
                  <a:srgbClr val="0070C0"/>
                </a:solidFill>
                <a:latin typeface="Arial" panose="020B0604020202020204" pitchFamily="34" charset="0"/>
                <a:cs typeface="Arial" panose="020B0604020202020204" pitchFamily="34" charset="0"/>
              </a:rPr>
              <a:t>HCO</a:t>
            </a:r>
            <a:r>
              <a:rPr lang="en-US" sz="2200" b="1" baseline="48000" dirty="0">
                <a:solidFill>
                  <a:srgbClr val="0070C0"/>
                </a:solidFill>
                <a:latin typeface="Arial" panose="020B0604020202020204" pitchFamily="34" charset="0"/>
                <a:cs typeface="Arial" panose="020B0604020202020204" pitchFamily="34" charset="0"/>
              </a:rPr>
              <a:t>-</a:t>
            </a:r>
            <a:r>
              <a:rPr lang="en-US" sz="2200" b="1" baseline="-25000" dirty="0">
                <a:solidFill>
                  <a:srgbClr val="0070C0"/>
                </a:solidFill>
                <a:latin typeface="Arial" panose="020B0604020202020204" pitchFamily="34" charset="0"/>
                <a:cs typeface="Arial" panose="020B0604020202020204" pitchFamily="34" charset="0"/>
              </a:rPr>
              <a:t>3</a:t>
            </a:r>
            <a:r>
              <a:rPr lang="en-US" sz="2200" dirty="0">
                <a:solidFill>
                  <a:srgbClr val="0070C0"/>
                </a:solidFill>
                <a:latin typeface="Arial" panose="020B0604020202020204" pitchFamily="34" charset="0"/>
                <a:cs typeface="Arial" panose="020B0604020202020204" pitchFamily="34" charset="0"/>
              </a:rPr>
              <a:t>  &amp; H</a:t>
            </a:r>
            <a:r>
              <a:rPr lang="en-US" sz="2200" b="1" baseline="48000" dirty="0">
                <a:solidFill>
                  <a:srgbClr val="0070C0"/>
                </a:solidFill>
                <a:latin typeface="Arial" panose="020B0604020202020204" pitchFamily="34" charset="0"/>
                <a:cs typeface="Arial" panose="020B0604020202020204" pitchFamily="34" charset="0"/>
              </a:rPr>
              <a:t>+</a:t>
            </a:r>
            <a:r>
              <a:rPr lang="en-US" sz="2200" dirty="0">
                <a:solidFill>
                  <a:srgbClr val="0070C0"/>
                </a:solidFill>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ions</a:t>
            </a:r>
          </a:p>
          <a:p>
            <a:r>
              <a:rPr lang="en-US" sz="2200" dirty="0">
                <a:solidFill>
                  <a:srgbClr val="0070C0"/>
                </a:solidFill>
                <a:latin typeface="Arial" panose="020B0604020202020204" pitchFamily="34" charset="0"/>
                <a:cs typeface="Arial" panose="020B0604020202020204" pitchFamily="34" charset="0"/>
              </a:rPr>
              <a:t>HCO</a:t>
            </a:r>
            <a:r>
              <a:rPr lang="en-US" sz="2200" baseline="-25000" dirty="0">
                <a:solidFill>
                  <a:srgbClr val="0070C0"/>
                </a:solidFill>
                <a:latin typeface="Arial" panose="020B0604020202020204" pitchFamily="34" charset="0"/>
                <a:cs typeface="Arial" panose="020B0604020202020204" pitchFamily="34" charset="0"/>
              </a:rPr>
              <a:t>3</a:t>
            </a:r>
            <a:r>
              <a:rPr lang="en-US" sz="2200" baseline="30000" dirty="0">
                <a:solidFill>
                  <a:srgbClr val="0070C0"/>
                </a:solidFill>
                <a:latin typeface="Arial" panose="020B0604020202020204" pitchFamily="34" charset="0"/>
                <a:cs typeface="Arial" panose="020B0604020202020204" pitchFamily="34" charset="0"/>
              </a:rPr>
              <a:t>-</a:t>
            </a:r>
            <a:r>
              <a:rPr lang="en-US" sz="2200" baseline="30000"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is transported out of basolateral membrane in </a:t>
            </a:r>
            <a:r>
              <a:rPr lang="en-US" sz="2200" dirty="0">
                <a:solidFill>
                  <a:srgbClr val="0070C0"/>
                </a:solidFill>
                <a:latin typeface="Arial" panose="020B0604020202020204" pitchFamily="34" charset="0"/>
                <a:cs typeface="Arial" panose="020B0604020202020204" pitchFamily="34" charset="0"/>
              </a:rPr>
              <a:t>exchange for </a:t>
            </a:r>
            <a:r>
              <a:rPr lang="en-US" sz="2200" dirty="0" err="1">
                <a:solidFill>
                  <a:srgbClr val="0070C0"/>
                </a:solidFill>
                <a:latin typeface="Arial" panose="020B0604020202020204" pitchFamily="34" charset="0"/>
                <a:cs typeface="Arial" panose="020B0604020202020204" pitchFamily="34" charset="0"/>
              </a:rPr>
              <a:t>Cl</a:t>
            </a:r>
            <a:r>
              <a:rPr lang="en-US" sz="2200" dirty="0">
                <a:solidFill>
                  <a:srgbClr val="0070C0"/>
                </a:solidFill>
                <a:latin typeface="Arial" panose="020B0604020202020204" pitchFamily="34" charset="0"/>
                <a:cs typeface="Arial" panose="020B0604020202020204" pitchFamily="34" charset="0"/>
              </a:rPr>
              <a:t>-</a:t>
            </a:r>
            <a:r>
              <a:rPr lang="en-US" sz="2200" baseline="-25000" dirty="0">
                <a:latin typeface="Arial" panose="020B0604020202020204" pitchFamily="34" charset="0"/>
                <a:cs typeface="Arial" panose="020B0604020202020204" pitchFamily="34" charset="0"/>
              </a:rPr>
              <a:t>  </a:t>
            </a:r>
            <a:endParaRPr lang="en-US" sz="2200" dirty="0">
              <a:latin typeface="Arial" panose="020B0604020202020204" pitchFamily="34" charset="0"/>
              <a:cs typeface="Arial" panose="020B0604020202020204" pitchFamily="34" charset="0"/>
            </a:endParaRPr>
          </a:p>
          <a:p>
            <a:pPr algn="just"/>
            <a:r>
              <a:rPr lang="en-US" sz="2200" dirty="0" err="1">
                <a:solidFill>
                  <a:srgbClr val="0070C0"/>
                </a:solidFill>
                <a:latin typeface="Arial" panose="020B0604020202020204" pitchFamily="34" charset="0"/>
                <a:cs typeface="Arial" panose="020B0604020202020204" pitchFamily="34" charset="0"/>
              </a:rPr>
              <a:t>Cl</a:t>
            </a:r>
            <a:r>
              <a:rPr lang="en-US" sz="2200" baseline="50000" dirty="0">
                <a:solidFill>
                  <a:srgbClr val="0070C0"/>
                </a:solidFill>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 most abundant anion present in interstitial fluid</a:t>
            </a:r>
            <a:endParaRPr lang="en-US" sz="2200" baseline="50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50726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239D57D-D775-AAB0-C2B0-9EF67ED81D17}"/>
              </a:ext>
            </a:extLst>
          </p:cNvPr>
          <p:cNvSpPr>
            <a:spLocks noGrp="1"/>
          </p:cNvSpPr>
          <p:nvPr>
            <p:ph type="ftr" sz="quarter" idx="11"/>
          </p:nvPr>
        </p:nvSpPr>
        <p:spPr>
          <a:xfrm>
            <a:off x="6248400" y="6356350"/>
            <a:ext cx="2895600" cy="365125"/>
          </a:xfrm>
        </p:spPr>
        <p:txBody>
          <a:bodyPr/>
          <a:lstStyle/>
          <a:p>
            <a:pPr>
              <a:defRPr/>
            </a:pPr>
            <a:r>
              <a:rPr lang="en-US" sz="1500" dirty="0">
                <a:solidFill>
                  <a:schemeClr val="accent4"/>
                </a:solidFill>
              </a:rPr>
              <a:t>Core Concept</a:t>
            </a:r>
          </a:p>
        </p:txBody>
      </p:sp>
      <p:sp>
        <p:nvSpPr>
          <p:cNvPr id="5" name="Slide Number Placeholder 4">
            <a:extLst>
              <a:ext uri="{FF2B5EF4-FFF2-40B4-BE49-F238E27FC236}">
                <a16:creationId xmlns:a16="http://schemas.microsoft.com/office/drawing/2014/main" id="{FB4ACE64-5512-ED54-6F84-C72153233706}"/>
              </a:ext>
            </a:extLst>
          </p:cNvPr>
          <p:cNvSpPr>
            <a:spLocks noGrp="1"/>
          </p:cNvSpPr>
          <p:nvPr>
            <p:ph type="sldNum" sz="quarter" idx="12"/>
          </p:nvPr>
        </p:nvSpPr>
        <p:spPr/>
        <p:txBody>
          <a:bodyPr/>
          <a:lstStyle/>
          <a:p>
            <a:pPr>
              <a:defRPr/>
            </a:pPr>
            <a:fld id="{BDA394D7-9785-4BE5-AFD5-4F918A689025}" type="slidenum">
              <a:rPr lang="en-US" smtClean="0"/>
              <a:pPr>
                <a:defRPr/>
              </a:pPr>
              <a:t>17</a:t>
            </a:fld>
            <a:endParaRPr lang="en-US" dirty="0"/>
          </a:p>
        </p:txBody>
      </p:sp>
      <p:sp>
        <p:nvSpPr>
          <p:cNvPr id="6" name="Content Placeholder 4">
            <a:extLst>
              <a:ext uri="{FF2B5EF4-FFF2-40B4-BE49-F238E27FC236}">
                <a16:creationId xmlns:a16="http://schemas.microsoft.com/office/drawing/2014/main" id="{CF814FA1-2000-1DB3-0ED9-E2B99C5CA4BA}"/>
              </a:ext>
            </a:extLst>
          </p:cNvPr>
          <p:cNvSpPr>
            <a:spLocks noGrp="1"/>
          </p:cNvSpPr>
          <p:nvPr>
            <p:ph sz="half" idx="1"/>
          </p:nvPr>
        </p:nvSpPr>
        <p:spPr>
          <a:xfrm>
            <a:off x="-40576" y="1186296"/>
            <a:ext cx="4900104" cy="5591831"/>
          </a:xfrm>
        </p:spPr>
        <p:txBody>
          <a:bodyPr>
            <a:normAutofit fontScale="47500" lnSpcReduction="20000"/>
          </a:bodyPr>
          <a:lstStyle/>
          <a:p>
            <a:pPr marL="0" indent="0">
              <a:buNone/>
            </a:pPr>
            <a:endParaRPr lang="en-US" dirty="0">
              <a:latin typeface="Arial" panose="020B0604020202020204" pitchFamily="34" charset="0"/>
              <a:cs typeface="Arial" panose="020B0604020202020204" pitchFamily="34" charset="0"/>
            </a:endParaRPr>
          </a:p>
          <a:p>
            <a:r>
              <a:rPr lang="en-US" sz="5300" dirty="0">
                <a:latin typeface="Arial" panose="020B0604020202020204" pitchFamily="34" charset="0"/>
                <a:cs typeface="Arial" panose="020B0604020202020204" pitchFamily="34" charset="0"/>
              </a:rPr>
              <a:t>K+ enters parietal cell through exchange of Na+ by     Na/K ATPase </a:t>
            </a:r>
          </a:p>
          <a:p>
            <a:pPr marL="0" indent="0">
              <a:buNone/>
            </a:pPr>
            <a:endParaRPr lang="en-US" sz="5300" dirty="0">
              <a:latin typeface="Arial" panose="020B0604020202020204" pitchFamily="34" charset="0"/>
              <a:cs typeface="Arial" panose="020B0604020202020204" pitchFamily="34" charset="0"/>
            </a:endParaRPr>
          </a:p>
          <a:p>
            <a:r>
              <a:rPr lang="en-US" sz="5300" dirty="0">
                <a:latin typeface="Arial" panose="020B0604020202020204" pitchFamily="34" charset="0"/>
                <a:cs typeface="Arial" panose="020B0604020202020204" pitchFamily="34" charset="0"/>
              </a:rPr>
              <a:t>Carbonic anhydrase catalyses reaction between CO</a:t>
            </a:r>
            <a:r>
              <a:rPr lang="en-US" sz="5300" baseline="-25000" dirty="0">
                <a:latin typeface="Arial" panose="020B0604020202020204" pitchFamily="34" charset="0"/>
                <a:cs typeface="Arial" panose="020B0604020202020204" pitchFamily="34" charset="0"/>
              </a:rPr>
              <a:t>2</a:t>
            </a:r>
            <a:r>
              <a:rPr lang="en-US" sz="5300" dirty="0">
                <a:latin typeface="Arial" panose="020B0604020202020204" pitchFamily="34" charset="0"/>
                <a:cs typeface="Arial" panose="020B0604020202020204" pitchFamily="34" charset="0"/>
              </a:rPr>
              <a:t> &amp; H</a:t>
            </a:r>
            <a:r>
              <a:rPr lang="en-US" sz="5300" baseline="-25000" dirty="0">
                <a:latin typeface="Arial" panose="020B0604020202020204" pitchFamily="34" charset="0"/>
                <a:cs typeface="Arial" panose="020B0604020202020204" pitchFamily="34" charset="0"/>
              </a:rPr>
              <a:t>2</a:t>
            </a:r>
            <a:r>
              <a:rPr lang="en-US" sz="5300" dirty="0">
                <a:latin typeface="Arial" panose="020B0604020202020204" pitchFamily="34" charset="0"/>
                <a:cs typeface="Arial" panose="020B0604020202020204" pitchFamily="34" charset="0"/>
              </a:rPr>
              <a:t>O to form H</a:t>
            </a:r>
            <a:r>
              <a:rPr lang="en-US" sz="5300" baseline="-25000" dirty="0">
                <a:latin typeface="Arial" panose="020B0604020202020204" pitchFamily="34" charset="0"/>
                <a:cs typeface="Arial" panose="020B0604020202020204" pitchFamily="34" charset="0"/>
              </a:rPr>
              <a:t>2</a:t>
            </a:r>
            <a:r>
              <a:rPr lang="en-US" sz="5300" dirty="0">
                <a:latin typeface="Arial" panose="020B0604020202020204" pitchFamily="34" charset="0"/>
                <a:cs typeface="Arial" panose="020B0604020202020204" pitchFamily="34" charset="0"/>
              </a:rPr>
              <a:t>CO</a:t>
            </a:r>
            <a:r>
              <a:rPr lang="en-US" sz="5300" baseline="-25000" dirty="0">
                <a:latin typeface="Arial" panose="020B0604020202020204" pitchFamily="34" charset="0"/>
                <a:cs typeface="Arial" panose="020B0604020202020204" pitchFamily="34" charset="0"/>
              </a:rPr>
              <a:t>3 </a:t>
            </a:r>
            <a:r>
              <a:rPr lang="en-US" sz="5300" dirty="0">
                <a:latin typeface="Arial" panose="020B0604020202020204" pitchFamily="34" charset="0"/>
                <a:cs typeface="Arial" panose="020B0604020202020204" pitchFamily="34" charset="0"/>
              </a:rPr>
              <a:t> which dissociates into H</a:t>
            </a:r>
            <a:r>
              <a:rPr lang="en-US" sz="5300" baseline="30000" dirty="0">
                <a:latin typeface="Arial" panose="020B0604020202020204" pitchFamily="34" charset="0"/>
                <a:cs typeface="Arial" panose="020B0604020202020204" pitchFamily="34" charset="0"/>
              </a:rPr>
              <a:t>+</a:t>
            </a:r>
            <a:r>
              <a:rPr lang="en-US" sz="5300" dirty="0">
                <a:latin typeface="Arial" panose="020B0604020202020204" pitchFamily="34" charset="0"/>
                <a:cs typeface="Arial" panose="020B0604020202020204" pitchFamily="34" charset="0"/>
              </a:rPr>
              <a:t> &amp; HCO</a:t>
            </a:r>
            <a:r>
              <a:rPr lang="en-US" sz="5300" baseline="-25000" dirty="0">
                <a:latin typeface="Arial" panose="020B0604020202020204" pitchFamily="34" charset="0"/>
                <a:cs typeface="Arial" panose="020B0604020202020204" pitchFamily="34" charset="0"/>
              </a:rPr>
              <a:t>3</a:t>
            </a:r>
            <a:r>
              <a:rPr lang="en-US" sz="5300" baseline="30000" dirty="0">
                <a:latin typeface="Arial" panose="020B0604020202020204" pitchFamily="34" charset="0"/>
                <a:cs typeface="Arial" panose="020B0604020202020204" pitchFamily="34" charset="0"/>
              </a:rPr>
              <a:t>-</a:t>
            </a:r>
          </a:p>
          <a:p>
            <a:pPr marL="0" indent="0">
              <a:buNone/>
            </a:pPr>
            <a:endParaRPr lang="en-US" sz="5300" baseline="30000" dirty="0">
              <a:latin typeface="Arial" panose="020B0604020202020204" pitchFamily="34" charset="0"/>
              <a:cs typeface="Arial" panose="020B0604020202020204" pitchFamily="34" charset="0"/>
            </a:endParaRPr>
          </a:p>
          <a:p>
            <a:r>
              <a:rPr lang="en-US" sz="5300" dirty="0">
                <a:latin typeface="Arial" panose="020B0604020202020204" pitchFamily="34" charset="0"/>
                <a:cs typeface="Arial" panose="020B0604020202020204" pitchFamily="34" charset="0"/>
              </a:rPr>
              <a:t>H</a:t>
            </a:r>
            <a:r>
              <a:rPr lang="en-US" sz="5300" baseline="30000" dirty="0">
                <a:latin typeface="Arial" panose="020B0604020202020204" pitchFamily="34" charset="0"/>
                <a:cs typeface="Arial" panose="020B0604020202020204" pitchFamily="34" charset="0"/>
              </a:rPr>
              <a:t>+</a:t>
            </a:r>
            <a:r>
              <a:rPr lang="en-US" sz="5300" dirty="0">
                <a:latin typeface="Arial" panose="020B0604020202020204" pitchFamily="34" charset="0"/>
                <a:cs typeface="Arial" panose="020B0604020202020204" pitchFamily="34" charset="0"/>
              </a:rPr>
              <a:t> leave cell through H+/K+  ATPase antiporter pumps</a:t>
            </a:r>
          </a:p>
          <a:p>
            <a:pPr marL="0" indent="0">
              <a:buNone/>
            </a:pPr>
            <a:endParaRPr lang="en-US" sz="5300" dirty="0">
              <a:latin typeface="Arial" panose="020B0604020202020204" pitchFamily="34" charset="0"/>
              <a:cs typeface="Arial" panose="020B0604020202020204" pitchFamily="34" charset="0"/>
            </a:endParaRPr>
          </a:p>
          <a:p>
            <a:r>
              <a:rPr lang="en-US" sz="5300" dirty="0">
                <a:latin typeface="Arial" panose="020B0604020202020204" pitchFamily="34" charset="0"/>
                <a:cs typeface="Arial" panose="020B0604020202020204" pitchFamily="34" charset="0"/>
              </a:rPr>
              <a:t>Na+ actively reabsorbed, indicating majority of secreted K+ &amp; Na+  return to cytoplasm</a:t>
            </a:r>
          </a:p>
          <a:p>
            <a:pPr>
              <a:buNone/>
            </a:pPr>
            <a:endParaRPr lang="en-US" sz="2800" baseline="-250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p>
        </p:txBody>
      </p:sp>
      <p:pic>
        <p:nvPicPr>
          <p:cNvPr id="8" name="Content Placeholder 7">
            <a:extLst>
              <a:ext uri="{FF2B5EF4-FFF2-40B4-BE49-F238E27FC236}">
                <a16:creationId xmlns:a16="http://schemas.microsoft.com/office/drawing/2014/main" id="{E552B49A-E145-D9A4-6FA9-C54C57EA57C3}"/>
              </a:ext>
            </a:extLst>
          </p:cNvPr>
          <p:cNvPicPr>
            <a:picLocks noChangeAspect="1"/>
          </p:cNvPicPr>
          <p:nvPr/>
        </p:nvPicPr>
        <p:blipFill rotWithShape="1">
          <a:blip r:embed="rId2">
            <a:extLst>
              <a:ext uri="{28A0092B-C50C-407E-A947-70E740481C1C}">
                <a14:useLocalDpi xmlns:a14="http://schemas.microsoft.com/office/drawing/2010/main" val="0"/>
              </a:ext>
            </a:extLst>
          </a:blip>
          <a:srcRect l="32681" t="29376" r="28084" b="26364"/>
          <a:stretch/>
        </p:blipFill>
        <p:spPr>
          <a:xfrm>
            <a:off x="4737652" y="864224"/>
            <a:ext cx="4419600" cy="5556124"/>
          </a:xfrm>
          <a:prstGeom prst="rect">
            <a:avLst/>
          </a:prstGeom>
        </p:spPr>
      </p:pic>
      <p:sp>
        <p:nvSpPr>
          <p:cNvPr id="9" name="Rectangle 8"/>
          <p:cNvSpPr/>
          <p:nvPr/>
        </p:nvSpPr>
        <p:spPr>
          <a:xfrm>
            <a:off x="1645055" y="374134"/>
            <a:ext cx="5612306" cy="523220"/>
          </a:xfrm>
          <a:prstGeom prst="rect">
            <a:avLst/>
          </a:prstGeom>
        </p:spPr>
        <p:txBody>
          <a:bodyPr wrap="none">
            <a:spAutoFit/>
          </a:bodyPr>
          <a:lstStyle/>
          <a:p>
            <a:r>
              <a:rPr lang="en-US" sz="2800" dirty="0">
                <a:latin typeface="Arial Rounded MT Bold" panose="020F0704030504030204" pitchFamily="34" charset="0"/>
              </a:rPr>
              <a:t>Mechanism of HCL Secretions</a:t>
            </a:r>
            <a:endParaRPr lang="en-US" sz="2800" dirty="0"/>
          </a:p>
        </p:txBody>
      </p:sp>
    </p:spTree>
    <p:extLst>
      <p:ext uri="{BB962C8B-B14F-4D97-AF65-F5344CB8AC3E}">
        <p14:creationId xmlns:p14="http://schemas.microsoft.com/office/powerpoint/2010/main" val="26832410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6248400" y="6400800"/>
            <a:ext cx="2895600" cy="365125"/>
          </a:xfrm>
        </p:spPr>
        <p:txBody>
          <a:bodyPr/>
          <a:lstStyle/>
          <a:p>
            <a:pPr>
              <a:defRPr/>
            </a:pPr>
            <a:r>
              <a:rPr lang="en-US" sz="1500" dirty="0">
                <a:solidFill>
                  <a:schemeClr val="accent4">
                    <a:lumMod val="75000"/>
                  </a:schemeClr>
                </a:solidFill>
              </a:rPr>
              <a:t>Core Concept </a:t>
            </a:r>
          </a:p>
          <a:p>
            <a:pPr>
              <a:defRPr/>
            </a:pPr>
            <a:endParaRPr lang="en-US" sz="1500" dirty="0">
              <a:solidFill>
                <a:schemeClr val="accent4">
                  <a:lumMod val="75000"/>
                </a:schemeClr>
              </a:solidFill>
            </a:endParaRPr>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18</a:t>
            </a:fld>
            <a:endParaRPr lang="en-US" dirty="0"/>
          </a:p>
        </p:txBody>
      </p:sp>
      <p:sp>
        <p:nvSpPr>
          <p:cNvPr id="7" name="Rectangle 6"/>
          <p:cNvSpPr/>
          <p:nvPr/>
        </p:nvSpPr>
        <p:spPr>
          <a:xfrm>
            <a:off x="1676400" y="630854"/>
            <a:ext cx="6277552" cy="584775"/>
          </a:xfrm>
          <a:prstGeom prst="rect">
            <a:avLst/>
          </a:prstGeom>
        </p:spPr>
        <p:txBody>
          <a:bodyPr wrap="none">
            <a:spAutoFit/>
          </a:bodyPr>
          <a:lstStyle/>
          <a:p>
            <a:r>
              <a:rPr lang="en-US" sz="3200" dirty="0">
                <a:latin typeface="Arial Rounded MT Bold" panose="020F0704030504030204" pitchFamily="34" charset="0"/>
              </a:rPr>
              <a:t>Mechanism of HCL Secretions </a:t>
            </a:r>
            <a:endParaRPr lang="en-US" sz="3200" dirty="0"/>
          </a:p>
        </p:txBody>
      </p:sp>
      <p:sp>
        <p:nvSpPr>
          <p:cNvPr id="8" name="Rectangle 7"/>
          <p:cNvSpPr/>
          <p:nvPr/>
        </p:nvSpPr>
        <p:spPr>
          <a:xfrm>
            <a:off x="407504" y="1539220"/>
            <a:ext cx="8763000" cy="4493538"/>
          </a:xfrm>
          <a:prstGeom prst="rect">
            <a:avLst/>
          </a:prstGeom>
        </p:spPr>
        <p:txBody>
          <a:bodyPr wrap="square">
            <a:spAutoFit/>
          </a:bodyPr>
          <a:lstStyle/>
          <a:p>
            <a:pPr marL="457200" indent="-457200">
              <a:buFont typeface="Arial" panose="020B0604020202020204" pitchFamily="34" charset="0"/>
              <a:buChar char="•"/>
            </a:pPr>
            <a:r>
              <a:rPr lang="en-US" sz="2600" dirty="0">
                <a:latin typeface="Arial" panose="020B0604020202020204" pitchFamily="34" charset="0"/>
                <a:cs typeface="Arial" panose="020B0604020202020204" pitchFamily="34" charset="0"/>
              </a:rPr>
              <a:t>H+ is pumped out of cell, into the lumen, in exchange for K+ through action of proton pump (K effectively recycled)</a:t>
            </a:r>
          </a:p>
          <a:p>
            <a:pPr marL="457200" indent="-457200">
              <a:buFont typeface="Arial" panose="020B0604020202020204" pitchFamily="34" charset="0"/>
              <a:buChar char="•"/>
            </a:pPr>
            <a:endParaRPr lang="en-US" sz="26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600" dirty="0">
                <a:latin typeface="Arial" panose="020B0604020202020204" pitchFamily="34" charset="0"/>
                <a:cs typeface="Arial" panose="020B0604020202020204" pitchFamily="34" charset="0"/>
              </a:rPr>
              <a:t>Accumulation of osmotically active H+ in canaliculus generates osmotic gradient across membrane, resulting in </a:t>
            </a:r>
            <a:r>
              <a:rPr lang="en-US" sz="2600" dirty="0">
                <a:solidFill>
                  <a:srgbClr val="0070C0"/>
                </a:solidFill>
                <a:latin typeface="Arial" panose="020B0604020202020204" pitchFamily="34" charset="0"/>
                <a:cs typeface="Arial" panose="020B0604020202020204" pitchFamily="34" charset="0"/>
              </a:rPr>
              <a:t>outward diffusion of water</a:t>
            </a:r>
          </a:p>
          <a:p>
            <a:pPr marL="457200" indent="-457200">
              <a:buFont typeface="Arial" panose="020B0604020202020204" pitchFamily="34" charset="0"/>
              <a:buChar char="•"/>
            </a:pPr>
            <a:endParaRPr lang="en-US" sz="26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600" dirty="0">
                <a:solidFill>
                  <a:srgbClr val="0070C0"/>
                </a:solidFill>
                <a:latin typeface="Arial" panose="020B0604020202020204" pitchFamily="34" charset="0"/>
                <a:cs typeface="Arial" panose="020B0604020202020204" pitchFamily="34" charset="0"/>
              </a:rPr>
              <a:t>Key substrate in production of gastric acid is CO</a:t>
            </a:r>
            <a:r>
              <a:rPr lang="en-US" sz="2600" baseline="-25000" dirty="0">
                <a:solidFill>
                  <a:srgbClr val="0070C0"/>
                </a:solidFill>
                <a:latin typeface="Arial" panose="020B0604020202020204" pitchFamily="34" charset="0"/>
                <a:cs typeface="Arial" panose="020B0604020202020204" pitchFamily="34" charset="0"/>
              </a:rPr>
              <a:t>2</a:t>
            </a:r>
            <a:r>
              <a:rPr lang="en-US" sz="2600" dirty="0">
                <a:latin typeface="Arial" panose="020B0604020202020204" pitchFamily="34" charset="0"/>
                <a:cs typeface="Arial" panose="020B0604020202020204" pitchFamily="34" charset="0"/>
              </a:rPr>
              <a:t>; diffusion of CO</a:t>
            </a:r>
            <a:r>
              <a:rPr lang="en-US" sz="2600" baseline="-25000" dirty="0">
                <a:latin typeface="Arial" panose="020B0604020202020204" pitchFamily="34" charset="0"/>
                <a:cs typeface="Arial" panose="020B0604020202020204" pitchFamily="34" charset="0"/>
              </a:rPr>
              <a:t>2</a:t>
            </a:r>
            <a:r>
              <a:rPr lang="en-US" sz="2600" dirty="0">
                <a:latin typeface="Arial" panose="020B0604020202020204" pitchFamily="34" charset="0"/>
                <a:cs typeface="Arial" panose="020B0604020202020204" pitchFamily="34" charset="0"/>
              </a:rPr>
              <a:t> through basal surface of parietal appears to be </a:t>
            </a:r>
            <a:r>
              <a:rPr lang="en-US" sz="2600" dirty="0">
                <a:solidFill>
                  <a:srgbClr val="0070C0"/>
                </a:solidFill>
                <a:latin typeface="Arial" panose="020B0604020202020204" pitchFamily="34" charset="0"/>
                <a:cs typeface="Arial" panose="020B0604020202020204" pitchFamily="34" charset="0"/>
              </a:rPr>
              <a:t>rate limiting step in acid synthesis</a:t>
            </a:r>
          </a:p>
        </p:txBody>
      </p:sp>
    </p:spTree>
    <p:extLst>
      <p:ext uri="{BB962C8B-B14F-4D97-AF65-F5344CB8AC3E}">
        <p14:creationId xmlns:p14="http://schemas.microsoft.com/office/powerpoint/2010/main" val="35479186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6172200" y="6356349"/>
            <a:ext cx="2895600" cy="365125"/>
          </a:xfrm>
        </p:spPr>
        <p:txBody>
          <a:bodyPr/>
          <a:lstStyle/>
          <a:p>
            <a:pPr>
              <a:defRPr/>
            </a:pPr>
            <a:r>
              <a:rPr lang="en-US" sz="1500" dirty="0">
                <a:solidFill>
                  <a:schemeClr val="accent4">
                    <a:lumMod val="75000"/>
                  </a:schemeClr>
                </a:solidFill>
              </a:rPr>
              <a:t>Core Concept </a:t>
            </a:r>
          </a:p>
          <a:p>
            <a:pPr>
              <a:defRPr/>
            </a:pPr>
            <a:endParaRPr lang="en-US" sz="1500" dirty="0">
              <a:solidFill>
                <a:schemeClr val="accent4">
                  <a:lumMod val="75000"/>
                </a:schemeClr>
              </a:solidFill>
            </a:endParaRPr>
          </a:p>
        </p:txBody>
      </p:sp>
      <p:sp>
        <p:nvSpPr>
          <p:cNvPr id="5" name="Slide Number Placeholder 4"/>
          <p:cNvSpPr>
            <a:spLocks noGrp="1"/>
          </p:cNvSpPr>
          <p:nvPr>
            <p:ph type="sldNum" sz="quarter" idx="12"/>
          </p:nvPr>
        </p:nvSpPr>
        <p:spPr>
          <a:xfrm>
            <a:off x="6553200" y="6228728"/>
            <a:ext cx="2133600" cy="365125"/>
          </a:xfrm>
        </p:spPr>
        <p:txBody>
          <a:bodyPr/>
          <a:lstStyle/>
          <a:p>
            <a:pPr>
              <a:defRPr/>
            </a:pPr>
            <a:fld id="{BDA394D7-9785-4BE5-AFD5-4F918A689025}" type="slidenum">
              <a:rPr lang="en-US" smtClean="0"/>
              <a:pPr>
                <a:defRPr/>
              </a:pPr>
              <a:t>19</a:t>
            </a:fld>
            <a:endParaRPr lang="en-US" dirty="0"/>
          </a:p>
        </p:txBody>
      </p:sp>
      <p:sp>
        <p:nvSpPr>
          <p:cNvPr id="8" name="Rectangle 7"/>
          <p:cNvSpPr/>
          <p:nvPr/>
        </p:nvSpPr>
        <p:spPr>
          <a:xfrm>
            <a:off x="1219200" y="649178"/>
            <a:ext cx="5835124" cy="584775"/>
          </a:xfrm>
          <a:prstGeom prst="rect">
            <a:avLst/>
          </a:prstGeom>
        </p:spPr>
        <p:txBody>
          <a:bodyPr wrap="none">
            <a:spAutoFit/>
          </a:bodyPr>
          <a:lstStyle/>
          <a:p>
            <a:r>
              <a:rPr lang="en-US" sz="3200" dirty="0">
                <a:latin typeface="Arial Rounded MT Bold" panose="020F0704030504030204" pitchFamily="34" charset="0"/>
              </a:rPr>
              <a:t>Mechanism of HCl Secretion</a:t>
            </a:r>
            <a:endParaRPr lang="en-US" sz="3200" dirty="0"/>
          </a:p>
        </p:txBody>
      </p:sp>
      <p:sp>
        <p:nvSpPr>
          <p:cNvPr id="9" name="Content Placeholder 2">
            <a:extLst>
              <a:ext uri="{FF2B5EF4-FFF2-40B4-BE49-F238E27FC236}">
                <a16:creationId xmlns:a16="http://schemas.microsoft.com/office/drawing/2014/main" id="{C1E48334-31E1-5950-633F-976CB8DA4695}"/>
              </a:ext>
            </a:extLst>
          </p:cNvPr>
          <p:cNvSpPr txBox="1">
            <a:spLocks/>
          </p:cNvSpPr>
          <p:nvPr/>
        </p:nvSpPr>
        <p:spPr>
          <a:xfrm>
            <a:off x="214604" y="1614953"/>
            <a:ext cx="8929396" cy="4741397"/>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Parietal cells of gastric glands  secrete HCl with pH of 0.87 parietal cells secrete H</a:t>
            </a:r>
            <a:r>
              <a:rPr kumimoji="0" lang="en-US" sz="2800" b="0" i="0" u="none" strike="noStrike" kern="1200" cap="none" spc="0" normalizeH="0" baseline="48000" noProof="0" dirty="0">
                <a:ln>
                  <a:noFill/>
                </a:ln>
                <a:solidFill>
                  <a:sysClr val="windowText" lastClr="000000"/>
                </a:solidFill>
                <a:effectLst/>
                <a:uLnTx/>
                <a:uFillTx/>
                <a:latin typeface="Arial" panose="020B0604020202020204" pitchFamily="34" charset="0"/>
                <a:cs typeface="Arial" panose="020B0604020202020204" pitchFamily="34" charset="0"/>
              </a:rPr>
              <a:t>+</a:t>
            </a:r>
            <a:r>
              <a:rPr kumimoji="0" lang="en-US" sz="28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ions </a:t>
            </a:r>
            <a:r>
              <a:rPr kumimoji="0" lang="en-US" sz="2800" b="0"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against</a:t>
            </a:r>
            <a:r>
              <a:rPr kumimoji="0" lang="en-US" sz="28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more than </a:t>
            </a:r>
            <a:r>
              <a:rPr kumimoji="0" lang="en-US" sz="2800" b="0"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2 million fold concentration gradient </a:t>
            </a:r>
            <a:r>
              <a:rPr kumimoji="0" lang="en-US" sz="28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across cell membrane of thickness 5nm. In apical membrane of parietal cells  pumps H</a:t>
            </a:r>
            <a:r>
              <a:rPr kumimoji="0" lang="en-US" sz="2800" b="0" i="0" u="none" strike="noStrike" kern="1200" cap="none" spc="0" normalizeH="0" baseline="48000" noProof="0" dirty="0">
                <a:ln>
                  <a:noFill/>
                </a:ln>
                <a:solidFill>
                  <a:sysClr val="windowText" lastClr="000000"/>
                </a:solidFill>
                <a:effectLst/>
                <a:uLnTx/>
                <a:uFillTx/>
                <a:latin typeface="Arial" panose="020B0604020202020204" pitchFamily="34" charset="0"/>
                <a:cs typeface="Arial" panose="020B0604020202020204" pitchFamily="34" charset="0"/>
              </a:rPr>
              <a:t>+</a:t>
            </a:r>
            <a:r>
              <a:rPr kumimoji="0" lang="en-US" sz="28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ions against concentration gradient of such steep magnitude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Chloride &amp; hydrogen ions are </a:t>
            </a:r>
            <a:r>
              <a:rPr kumimoji="0" lang="en-US" sz="2800" b="0"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secreted separately </a:t>
            </a:r>
            <a:r>
              <a:rPr kumimoji="0" lang="en-US" sz="28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from  cytoplasm of parietal cells and </a:t>
            </a:r>
            <a:r>
              <a:rPr kumimoji="0" lang="en-US" sz="2800" b="0"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mixed in canaliculi</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Gastric acid then secreted into </a:t>
            </a:r>
            <a:r>
              <a:rPr kumimoji="0" lang="en-US" sz="2800" b="0"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lumen of gastric gland </a:t>
            </a:r>
            <a:r>
              <a:rPr kumimoji="0" lang="en-US" sz="28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and gradually reaches </a:t>
            </a:r>
            <a:r>
              <a:rPr kumimoji="0" lang="en-US" sz="2800" b="0"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main stomach lumen</a:t>
            </a:r>
            <a:endParaRPr kumimoji="0" lang="en-US" sz="28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ndParaRPr>
          </a:p>
        </p:txBody>
      </p:sp>
    </p:spTree>
    <p:extLst>
      <p:ext uri="{BB962C8B-B14F-4D97-AF65-F5344CB8AC3E}">
        <p14:creationId xmlns:p14="http://schemas.microsoft.com/office/powerpoint/2010/main" val="2823690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685800" y="1905000"/>
          <a:ext cx="2514599" cy="29759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p:cNvSpPr>
            <a:spLocks noGrp="1"/>
          </p:cNvSpPr>
          <p:nvPr>
            <p:ph type="title"/>
          </p:nvPr>
        </p:nvSpPr>
        <p:spPr/>
        <p:txBody>
          <a:bodyPr>
            <a:normAutofit fontScale="90000"/>
          </a:bodyPr>
          <a:lstStyle/>
          <a:p>
            <a:pPr algn="l"/>
            <a:r>
              <a:rPr lang="en-US" sz="3600" b="1" dirty="0">
                <a:solidFill>
                  <a:srgbClr val="7030A0"/>
                </a:solidFill>
                <a:effectLst>
                  <a:outerShdw blurRad="38100" dist="38100" dir="2700000" algn="tl">
                    <a:srgbClr val="000000">
                      <a:alpha val="43137"/>
                    </a:srgbClr>
                  </a:outerShdw>
                </a:effectLst>
                <a:latin typeface="+mn-lt"/>
                <a:cs typeface="Times New Roman" pitchFamily="18" charset="0"/>
              </a:rPr>
              <a:t>Motto                   </a:t>
            </a:r>
            <a:r>
              <a:rPr lang="en-US" sz="3600" b="1" dirty="0">
                <a:solidFill>
                  <a:srgbClr val="7030A0"/>
                </a:solidFill>
                <a:effectLst>
                  <a:outerShdw blurRad="38100" dist="38100" dir="2700000" algn="tl">
                    <a:srgbClr val="000000">
                      <a:alpha val="43137"/>
                    </a:srgbClr>
                  </a:outerShdw>
                </a:effectLst>
                <a:cs typeface="Times New Roman" pitchFamily="18" charset="0"/>
              </a:rPr>
              <a:t>Vision;</a:t>
            </a:r>
            <a:r>
              <a:rPr lang="en-US" sz="3600" b="1" dirty="0"/>
              <a:t> </a:t>
            </a:r>
            <a:r>
              <a:rPr lang="en-US" sz="3600" b="1" dirty="0">
                <a:solidFill>
                  <a:srgbClr val="7030A0"/>
                </a:solidFill>
                <a:effectLst>
                  <a:outerShdw blurRad="38100" dist="38100" dir="2700000" algn="tl">
                    <a:srgbClr val="000000">
                      <a:alpha val="43137"/>
                    </a:srgbClr>
                  </a:outerShdw>
                </a:effectLst>
                <a:cs typeface="Times New Roman" pitchFamily="18" charset="0"/>
              </a:rPr>
              <a:t>The Dream/Tomorrow</a:t>
            </a:r>
            <a:endParaRPr lang="en-US" sz="3600" b="1" dirty="0">
              <a:solidFill>
                <a:srgbClr val="7030A0"/>
              </a:solidFill>
              <a:effectLst>
                <a:outerShdw blurRad="38100" dist="38100" dir="2700000" algn="tl">
                  <a:srgbClr val="000000">
                    <a:alpha val="43137"/>
                  </a:srgbClr>
                </a:outerShdw>
              </a:effectLst>
              <a:latin typeface="+mn-lt"/>
              <a:cs typeface="Times New Roman" pitchFamily="18" charset="0"/>
            </a:endParaRPr>
          </a:p>
        </p:txBody>
      </p:sp>
      <p:sp>
        <p:nvSpPr>
          <p:cNvPr id="11" name="Content Placeholder 10"/>
          <p:cNvSpPr>
            <a:spLocks noGrp="1"/>
          </p:cNvSpPr>
          <p:nvPr>
            <p:ph sz="half" idx="2"/>
          </p:nvPr>
        </p:nvSpPr>
        <p:spPr>
          <a:xfrm>
            <a:off x="457200" y="1676400"/>
            <a:ext cx="4114800" cy="4449763"/>
          </a:xfrm>
        </p:spPr>
        <p:txBody>
          <a:bodyPr/>
          <a:lstStyle/>
          <a:p>
            <a:pPr>
              <a:buNone/>
            </a:pPr>
            <a:r>
              <a:rPr lang="en-US" dirty="0"/>
              <a:t> </a:t>
            </a:r>
          </a:p>
        </p:txBody>
      </p:sp>
      <p:sp>
        <p:nvSpPr>
          <p:cNvPr id="13" name="Content Placeholder 12"/>
          <p:cNvSpPr>
            <a:spLocks noGrp="1"/>
          </p:cNvSpPr>
          <p:nvPr>
            <p:ph sz="quarter" idx="4"/>
          </p:nvPr>
        </p:nvSpPr>
        <p:spPr>
          <a:xfrm>
            <a:off x="4645025" y="1676400"/>
            <a:ext cx="4041775" cy="4449763"/>
          </a:xfrm>
        </p:spPr>
        <p:txBody>
          <a:bodyPr/>
          <a:lstStyle/>
          <a:p>
            <a:pPr lvl="0"/>
            <a:r>
              <a:rPr lang="en-US" dirty="0"/>
              <a:t>To impart evidence based research oriented medical education</a:t>
            </a:r>
          </a:p>
          <a:p>
            <a:pPr lvl="0"/>
            <a:r>
              <a:rPr lang="en-US" dirty="0"/>
              <a:t>To provide best possible patient care</a:t>
            </a:r>
          </a:p>
          <a:p>
            <a:pPr lvl="0"/>
            <a:r>
              <a:rPr lang="en-US" dirty="0"/>
              <a:t>To inculcate the values of mutual respect and ethical practice of medicine</a:t>
            </a:r>
          </a:p>
          <a:p>
            <a:endParaRPr lang="en-US" dirty="0"/>
          </a:p>
        </p:txBody>
      </p:sp>
      <p:sp>
        <p:nvSpPr>
          <p:cNvPr id="7" name="Slide Number Placeholder 6">
            <a:extLst>
              <a:ext uri="{FF2B5EF4-FFF2-40B4-BE49-F238E27FC236}">
                <a16:creationId xmlns:a16="http://schemas.microsoft.com/office/drawing/2014/main" id="{FA42A190-FE40-7BD7-BB63-1FA074E5FBA2}"/>
              </a:ext>
            </a:extLst>
          </p:cNvPr>
          <p:cNvSpPr>
            <a:spLocks noGrp="1"/>
          </p:cNvSpPr>
          <p:nvPr>
            <p:ph type="sldNum" sz="quarter" idx="12"/>
          </p:nvPr>
        </p:nvSpPr>
        <p:spPr/>
        <p:txBody>
          <a:bodyPr/>
          <a:lstStyle/>
          <a:p>
            <a:pPr>
              <a:defRPr/>
            </a:pPr>
            <a:fld id="{1FB91A49-D5F3-4578-872E-65604690CDEB}"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6248400" y="6445292"/>
            <a:ext cx="2895600" cy="336508"/>
          </a:xfrm>
        </p:spPr>
        <p:txBody>
          <a:bodyPr/>
          <a:lstStyle/>
          <a:p>
            <a:pPr>
              <a:defRPr/>
            </a:pPr>
            <a:r>
              <a:rPr lang="en-US" sz="1500" dirty="0">
                <a:solidFill>
                  <a:schemeClr val="accent4">
                    <a:lumMod val="75000"/>
                  </a:schemeClr>
                </a:solidFill>
              </a:rPr>
              <a:t>Core Concept </a:t>
            </a:r>
          </a:p>
          <a:p>
            <a:pPr>
              <a:defRPr/>
            </a:pPr>
            <a:endParaRPr lang="en-US" sz="1500" dirty="0">
              <a:solidFill>
                <a:schemeClr val="accent4">
                  <a:lumMod val="75000"/>
                </a:schemeClr>
              </a:solidFill>
            </a:endParaRPr>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20</a:t>
            </a:fld>
            <a:endParaRPr lang="en-US"/>
          </a:p>
        </p:txBody>
      </p:sp>
      <p:sp>
        <p:nvSpPr>
          <p:cNvPr id="8" name="Rectangle 7"/>
          <p:cNvSpPr/>
          <p:nvPr/>
        </p:nvSpPr>
        <p:spPr>
          <a:xfrm>
            <a:off x="228600" y="973135"/>
            <a:ext cx="8686800" cy="5693866"/>
          </a:xfrm>
          <a:prstGeom prst="rect">
            <a:avLst/>
          </a:prstGeom>
        </p:spPr>
        <p:txBody>
          <a:bodyPr wrap="square">
            <a:spAutoFit/>
          </a:bodyPr>
          <a:lstStyle/>
          <a:p>
            <a:pPr marL="342900" indent="-342900" algn="just">
              <a:buFont typeface="Arial" panose="020B0604020202020204" pitchFamily="34" charset="0"/>
              <a:buChar char="•"/>
            </a:pPr>
            <a:r>
              <a:rPr lang="en-US" sz="2500" dirty="0">
                <a:latin typeface="Arial" panose="020B0604020202020204" pitchFamily="34" charset="0"/>
                <a:cs typeface="Arial" panose="020B0604020202020204" pitchFamily="34" charset="0"/>
              </a:rPr>
              <a:t>HCl </a:t>
            </a:r>
            <a:r>
              <a:rPr lang="en-US" sz="2500" dirty="0">
                <a:solidFill>
                  <a:srgbClr val="0070C0"/>
                </a:solidFill>
                <a:latin typeface="Arial" panose="020B0604020202020204" pitchFamily="34" charset="0"/>
                <a:cs typeface="Arial" panose="020B0604020202020204" pitchFamily="34" charset="0"/>
              </a:rPr>
              <a:t>activates pepsinogen to pepsin</a:t>
            </a:r>
            <a:r>
              <a:rPr lang="en-US" sz="2500" dirty="0">
                <a:latin typeface="Arial" panose="020B0604020202020204" pitchFamily="34" charset="0"/>
                <a:cs typeface="Arial" panose="020B0604020202020204" pitchFamily="34" charset="0"/>
              </a:rPr>
              <a:t>, inactive at pH above 5</a:t>
            </a:r>
          </a:p>
          <a:p>
            <a:pPr marL="342900" indent="-342900" algn="just">
              <a:buFont typeface="Arial" panose="020B0604020202020204" pitchFamily="34" charset="0"/>
              <a:buChar char="•"/>
            </a:pPr>
            <a:r>
              <a:rPr lang="en-US" sz="2500" dirty="0">
                <a:latin typeface="Arial" panose="020B0604020202020204" pitchFamily="34" charset="0"/>
                <a:cs typeface="Arial" panose="020B0604020202020204" pitchFamily="34" charset="0"/>
              </a:rPr>
              <a:t>HCl has </a:t>
            </a:r>
            <a:r>
              <a:rPr lang="en-US" sz="2500" dirty="0">
                <a:solidFill>
                  <a:srgbClr val="0070C0"/>
                </a:solidFill>
                <a:latin typeface="Arial" panose="020B0604020202020204" pitchFamily="34" charset="0"/>
                <a:cs typeface="Arial" panose="020B0604020202020204" pitchFamily="34" charset="0"/>
              </a:rPr>
              <a:t>antiseptic action</a:t>
            </a:r>
            <a:r>
              <a:rPr lang="en-US" sz="2500" dirty="0">
                <a:latin typeface="Arial" panose="020B0604020202020204" pitchFamily="34" charset="0"/>
                <a:cs typeface="Arial" panose="020B0604020202020204" pitchFamily="34" charset="0"/>
              </a:rPr>
              <a:t>, kills many ingested bacteria &amp; prevents growth of  microorganism in stomach</a:t>
            </a:r>
          </a:p>
          <a:p>
            <a:pPr marL="342900" indent="-342900" algn="just">
              <a:buFont typeface="Arial" panose="020B0604020202020204" pitchFamily="34" charset="0"/>
              <a:buChar char="•"/>
            </a:pPr>
            <a:r>
              <a:rPr lang="en-US" sz="2500" b="1" dirty="0">
                <a:solidFill>
                  <a:srgbClr val="0070C0"/>
                </a:solidFill>
                <a:latin typeface="Arial" panose="020B0604020202020204" pitchFamily="34" charset="0"/>
                <a:cs typeface="Arial" panose="020B0604020202020204" pitchFamily="34" charset="0"/>
              </a:rPr>
              <a:t>Hypochlorhydria</a:t>
            </a:r>
            <a:r>
              <a:rPr lang="en-US" sz="2500" dirty="0">
                <a:latin typeface="Arial" panose="020B0604020202020204" pitchFamily="34" charset="0"/>
                <a:cs typeface="Arial" panose="020B0604020202020204" pitchFamily="34" charset="0"/>
              </a:rPr>
              <a:t> (lack of HCl in gastric juice) or </a:t>
            </a:r>
            <a:r>
              <a:rPr lang="en-US" sz="2500" b="1" dirty="0">
                <a:solidFill>
                  <a:srgbClr val="0070C0"/>
                </a:solidFill>
                <a:latin typeface="Arial" panose="020B0604020202020204" pitchFamily="34" charset="0"/>
                <a:cs typeface="Arial" panose="020B0604020202020204" pitchFamily="34" charset="0"/>
              </a:rPr>
              <a:t>Achlorhydria</a:t>
            </a:r>
            <a:r>
              <a:rPr lang="en-US" sz="2500" dirty="0">
                <a:latin typeface="Arial" panose="020B0604020202020204" pitchFamily="34" charset="0"/>
                <a:cs typeface="Arial" panose="020B0604020202020204" pitchFamily="34" charset="0"/>
              </a:rPr>
              <a:t> (total absence of HCl in gastric juice) leads to increased microbial growth in stomach shown by increased level of </a:t>
            </a:r>
            <a:r>
              <a:rPr lang="en-US" sz="2500" dirty="0">
                <a:solidFill>
                  <a:srgbClr val="0070C0"/>
                </a:solidFill>
                <a:latin typeface="Arial" panose="020B0604020202020204" pitchFamily="34" charset="0"/>
                <a:cs typeface="Arial" panose="020B0604020202020204" pitchFamily="34" charset="0"/>
              </a:rPr>
              <a:t>lactic acid </a:t>
            </a:r>
            <a:r>
              <a:rPr lang="en-US" sz="2500" dirty="0">
                <a:latin typeface="Arial" panose="020B0604020202020204" pitchFamily="34" charset="0"/>
                <a:cs typeface="Arial" panose="020B0604020202020204" pitchFamily="34" charset="0"/>
              </a:rPr>
              <a:t>in gastric juice </a:t>
            </a:r>
          </a:p>
          <a:p>
            <a:pPr marL="342900" indent="-342900">
              <a:buFont typeface="Arial" panose="020B0604020202020204" pitchFamily="34" charset="0"/>
              <a:buChar char="•"/>
            </a:pPr>
            <a:r>
              <a:rPr lang="en-US" sz="2500" dirty="0">
                <a:latin typeface="Arial" panose="020B0604020202020204" pitchFamily="34" charset="0"/>
                <a:cs typeface="Arial" panose="020B0604020202020204" pitchFamily="34" charset="0"/>
              </a:rPr>
              <a:t>HCl stimulates </a:t>
            </a:r>
            <a:r>
              <a:rPr lang="en-US" sz="2500" dirty="0">
                <a:solidFill>
                  <a:srgbClr val="0070C0"/>
                </a:solidFill>
                <a:latin typeface="Arial" panose="020B0604020202020204" pitchFamily="34" charset="0"/>
                <a:cs typeface="Arial" panose="020B0604020202020204" pitchFamily="34" charset="0"/>
              </a:rPr>
              <a:t>flow of bile &amp; pancreatic juice </a:t>
            </a:r>
            <a:r>
              <a:rPr lang="en-US" sz="2500" dirty="0">
                <a:latin typeface="Arial" panose="020B0604020202020204" pitchFamily="34" charset="0"/>
                <a:cs typeface="Arial" panose="020B0604020202020204" pitchFamily="34" charset="0"/>
              </a:rPr>
              <a:t>through </a:t>
            </a:r>
            <a:r>
              <a:rPr lang="en-US" sz="2500" dirty="0">
                <a:solidFill>
                  <a:srgbClr val="0070C0"/>
                </a:solidFill>
                <a:latin typeface="Arial" panose="020B0604020202020204" pitchFamily="34" charset="0"/>
                <a:cs typeface="Arial" panose="020B0604020202020204" pitchFamily="34" charset="0"/>
              </a:rPr>
              <a:t>secretin</a:t>
            </a:r>
            <a:r>
              <a:rPr lang="en-US" sz="2500" dirty="0">
                <a:latin typeface="Arial" panose="020B0604020202020204" pitchFamily="34" charset="0"/>
                <a:cs typeface="Arial" panose="020B0604020202020204" pitchFamily="34" charset="0"/>
              </a:rPr>
              <a:t> (hormone produced by intestinal cells in response to low pH of chyme)</a:t>
            </a:r>
          </a:p>
          <a:p>
            <a:pPr marL="342900" indent="-342900">
              <a:buFont typeface="Arial" panose="020B0604020202020204" pitchFamily="34" charset="0"/>
              <a:buChar char="•"/>
            </a:pPr>
            <a:r>
              <a:rPr lang="en-US" sz="2500" dirty="0">
                <a:latin typeface="Arial" panose="020B0604020202020204" pitchFamily="34" charset="0"/>
                <a:cs typeface="Arial" panose="020B0604020202020204" pitchFamily="34" charset="0"/>
              </a:rPr>
              <a:t>Helps in </a:t>
            </a:r>
            <a:r>
              <a:rPr lang="en-US" sz="2500" dirty="0">
                <a:solidFill>
                  <a:srgbClr val="0070C0"/>
                </a:solidFill>
                <a:latin typeface="Arial" panose="020B0604020202020204" pitchFamily="34" charset="0"/>
                <a:cs typeface="Arial" panose="020B0604020202020204" pitchFamily="34" charset="0"/>
              </a:rPr>
              <a:t>Fe absorption </a:t>
            </a:r>
            <a:r>
              <a:rPr lang="en-US" sz="2500" dirty="0">
                <a:latin typeface="Arial" panose="020B0604020202020204" pitchFamily="34" charset="0"/>
                <a:cs typeface="Arial" panose="020B0604020202020204" pitchFamily="34" charset="0"/>
              </a:rPr>
              <a:t>&amp; converts Fe from ferric (Fe</a:t>
            </a:r>
            <a:r>
              <a:rPr lang="en-US" sz="2500" baseline="30000" dirty="0">
                <a:latin typeface="Arial" panose="020B0604020202020204" pitchFamily="34" charset="0"/>
                <a:cs typeface="Arial" panose="020B0604020202020204" pitchFamily="34" charset="0"/>
              </a:rPr>
              <a:t>+3</a:t>
            </a:r>
            <a:r>
              <a:rPr lang="en-US" sz="2500" dirty="0">
                <a:latin typeface="Arial" panose="020B0604020202020204" pitchFamily="34" charset="0"/>
                <a:cs typeface="Arial" panose="020B0604020202020204" pitchFamily="34" charset="0"/>
              </a:rPr>
              <a:t>) to ferrous (Fe</a:t>
            </a:r>
            <a:r>
              <a:rPr lang="en-US" sz="2500" baseline="30000" dirty="0">
                <a:latin typeface="Arial" panose="020B0604020202020204" pitchFamily="34" charset="0"/>
                <a:cs typeface="Arial" panose="020B0604020202020204" pitchFamily="34" charset="0"/>
              </a:rPr>
              <a:t>+2</a:t>
            </a:r>
            <a:r>
              <a:rPr lang="en-US" sz="2500" dirty="0">
                <a:latin typeface="Arial" panose="020B0604020202020204" pitchFamily="34" charset="0"/>
                <a:cs typeface="Arial" panose="020B0604020202020204" pitchFamily="34" charset="0"/>
              </a:rPr>
              <a:t>) form which is easily absorbed</a:t>
            </a:r>
          </a:p>
          <a:p>
            <a:pPr marL="342900" indent="-342900">
              <a:buFont typeface="Arial" panose="020B0604020202020204" pitchFamily="34" charset="0"/>
              <a:buChar char="•"/>
            </a:pPr>
            <a:r>
              <a:rPr lang="en-US" sz="2500" dirty="0">
                <a:latin typeface="Arial" panose="020B0604020202020204" pitchFamily="34" charset="0"/>
                <a:cs typeface="Arial" panose="020B0604020202020204" pitchFamily="34" charset="0"/>
              </a:rPr>
              <a:t>Helps in releasing Fe from its bound form in food</a:t>
            </a:r>
          </a:p>
        </p:txBody>
      </p:sp>
      <p:sp>
        <p:nvSpPr>
          <p:cNvPr id="9" name="Title 1">
            <a:extLst>
              <a:ext uri="{FF2B5EF4-FFF2-40B4-BE49-F238E27FC236}">
                <a16:creationId xmlns:a16="http://schemas.microsoft.com/office/drawing/2014/main" id="{F1C2AC1D-1586-1554-17E7-23B9D3FF81CD}"/>
              </a:ext>
            </a:extLst>
          </p:cNvPr>
          <p:cNvSpPr txBox="1">
            <a:spLocks/>
          </p:cNvSpPr>
          <p:nvPr/>
        </p:nvSpPr>
        <p:spPr>
          <a:xfrm>
            <a:off x="2295364" y="333803"/>
            <a:ext cx="4122576" cy="65813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ysClr val="windowText" lastClr="000000"/>
                </a:solidFill>
                <a:effectLst/>
                <a:uLnTx/>
                <a:uFillTx/>
                <a:latin typeface="Arial Rounded MT Bold" panose="020F0704030504030204" pitchFamily="34" charset="0"/>
              </a:rPr>
              <a:t>Function of HCl</a:t>
            </a:r>
            <a:endParaRPr kumimoji="0" lang="en-US" sz="3200" b="0" i="0" u="none" strike="noStrike" kern="1200" cap="none" spc="0" normalizeH="0" baseline="0" noProof="0" dirty="0">
              <a:ln>
                <a:noFill/>
              </a:ln>
              <a:solidFill>
                <a:sysClr val="windowText" lastClr="000000"/>
              </a:solidFill>
              <a:effectLst/>
              <a:uLnTx/>
              <a:uFillTx/>
              <a:latin typeface="Calibri Light" panose="020F0302020204030204"/>
            </a:endParaRPr>
          </a:p>
        </p:txBody>
      </p:sp>
    </p:spTree>
    <p:extLst>
      <p:ext uri="{BB962C8B-B14F-4D97-AF65-F5344CB8AC3E}">
        <p14:creationId xmlns:p14="http://schemas.microsoft.com/office/powerpoint/2010/main" val="28068176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6172200" y="6356351"/>
            <a:ext cx="2895600" cy="501650"/>
          </a:xfrm>
        </p:spPr>
        <p:txBody>
          <a:bodyPr/>
          <a:lstStyle/>
          <a:p>
            <a:pPr>
              <a:defRPr/>
            </a:pPr>
            <a:r>
              <a:rPr lang="en-US" sz="1500" dirty="0">
                <a:solidFill>
                  <a:schemeClr val="accent4">
                    <a:lumMod val="75000"/>
                  </a:schemeClr>
                </a:solidFill>
              </a:rPr>
              <a:t>Core Concept </a:t>
            </a:r>
          </a:p>
          <a:p>
            <a:pPr>
              <a:defRPr/>
            </a:pPr>
            <a:endParaRPr lang="en-US" sz="1500" dirty="0">
              <a:solidFill>
                <a:schemeClr val="accent4">
                  <a:lumMod val="75000"/>
                </a:schemeClr>
              </a:solidFill>
            </a:endParaRPr>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21</a:t>
            </a:fld>
            <a:endParaRPr lang="en-US" dirty="0"/>
          </a:p>
        </p:txBody>
      </p:sp>
      <p:sp>
        <p:nvSpPr>
          <p:cNvPr id="6" name="Rectangle 5"/>
          <p:cNvSpPr/>
          <p:nvPr/>
        </p:nvSpPr>
        <p:spPr>
          <a:xfrm>
            <a:off x="3124200" y="500471"/>
            <a:ext cx="2623410" cy="584775"/>
          </a:xfrm>
          <a:prstGeom prst="rect">
            <a:avLst/>
          </a:prstGeom>
        </p:spPr>
        <p:txBody>
          <a:bodyPr wrap="none">
            <a:spAutoFit/>
          </a:bodyPr>
          <a:lstStyle/>
          <a:p>
            <a:r>
              <a:rPr lang="en-US" sz="3200" b="1" dirty="0"/>
              <a:t>HCL Secretion </a:t>
            </a:r>
            <a:endParaRPr lang="en-US" sz="3200" dirty="0"/>
          </a:p>
        </p:txBody>
      </p:sp>
      <p:sp>
        <p:nvSpPr>
          <p:cNvPr id="7" name="Rectangle 6"/>
          <p:cNvSpPr/>
          <p:nvPr/>
        </p:nvSpPr>
        <p:spPr>
          <a:xfrm>
            <a:off x="-34401" y="1079877"/>
            <a:ext cx="4572000" cy="492443"/>
          </a:xfrm>
          <a:prstGeom prst="rect">
            <a:avLst/>
          </a:prstGeom>
        </p:spPr>
        <p:txBody>
          <a:bodyPr>
            <a:spAutoFit/>
          </a:bodyPr>
          <a:lstStyle/>
          <a:p>
            <a:pPr>
              <a:spcBef>
                <a:spcPts val="0"/>
              </a:spcBef>
            </a:pPr>
            <a:r>
              <a:rPr lang="en-US" sz="2600" b="1" dirty="0">
                <a:solidFill>
                  <a:schemeClr val="accent4">
                    <a:lumMod val="75000"/>
                  </a:schemeClr>
                </a:solidFill>
              </a:rPr>
              <a:t>Stimulates of HCL Secretion</a:t>
            </a:r>
            <a:endParaRPr lang="en-US" sz="2600" b="1" dirty="0">
              <a:solidFill>
                <a:schemeClr val="accent4">
                  <a:lumMod val="75000"/>
                </a:schemeClr>
              </a:solidFill>
              <a:latin typeface="Arial" panose="020B0604020202020204" pitchFamily="34" charset="0"/>
              <a:cs typeface="Arial" panose="020B0604020202020204" pitchFamily="34" charset="0"/>
            </a:endParaRPr>
          </a:p>
        </p:txBody>
      </p:sp>
      <p:sp>
        <p:nvSpPr>
          <p:cNvPr id="8" name="Rectangle 7"/>
          <p:cNvSpPr/>
          <p:nvPr/>
        </p:nvSpPr>
        <p:spPr>
          <a:xfrm>
            <a:off x="4835651" y="1604674"/>
            <a:ext cx="4572000" cy="3293209"/>
          </a:xfrm>
          <a:prstGeom prst="rect">
            <a:avLst/>
          </a:prstGeom>
        </p:spPr>
        <p:txBody>
          <a:bodyPr>
            <a:spAutoFit/>
          </a:bodyPr>
          <a:lstStyle/>
          <a:p>
            <a:pPr>
              <a:spcBef>
                <a:spcPts val="0"/>
              </a:spcBef>
            </a:pPr>
            <a:r>
              <a:rPr lang="en-US" sz="2600" dirty="0">
                <a:latin typeface="Arial" panose="020B0604020202020204" pitchFamily="34" charset="0"/>
                <a:cs typeface="Arial" panose="020B0604020202020204" pitchFamily="34" charset="0"/>
              </a:rPr>
              <a:t>include :</a:t>
            </a:r>
          </a:p>
          <a:p>
            <a:pPr lvl="1">
              <a:spcBef>
                <a:spcPts val="0"/>
              </a:spcBef>
            </a:pPr>
            <a:r>
              <a:rPr lang="en-US" sz="2600" dirty="0">
                <a:latin typeface="Arial" panose="020B0604020202020204" pitchFamily="34" charset="0"/>
                <a:cs typeface="Arial" panose="020B0604020202020204" pitchFamily="34" charset="0"/>
              </a:rPr>
              <a:t>fats </a:t>
            </a:r>
          </a:p>
          <a:p>
            <a:pPr lvl="1">
              <a:spcBef>
                <a:spcPts val="0"/>
              </a:spcBef>
            </a:pPr>
            <a:r>
              <a:rPr lang="en-US" sz="2600" dirty="0">
                <a:latin typeface="Arial" panose="020B0604020202020204" pitchFamily="34" charset="0"/>
                <a:cs typeface="Arial" panose="020B0604020202020204" pitchFamily="34" charset="0"/>
              </a:rPr>
              <a:t>acids </a:t>
            </a:r>
          </a:p>
          <a:p>
            <a:pPr lvl="1">
              <a:spcBef>
                <a:spcPts val="0"/>
              </a:spcBef>
            </a:pPr>
            <a:r>
              <a:rPr lang="en-US" sz="2600" dirty="0">
                <a:latin typeface="Arial" panose="020B0604020202020204" pitchFamily="34" charset="0"/>
                <a:cs typeface="Arial" panose="020B0604020202020204" pitchFamily="34" charset="0"/>
              </a:rPr>
              <a:t>alkalis  </a:t>
            </a:r>
          </a:p>
          <a:p>
            <a:pPr lvl="1">
              <a:spcBef>
                <a:spcPts val="0"/>
              </a:spcBef>
            </a:pPr>
            <a:r>
              <a:rPr lang="en-US" sz="2600" dirty="0">
                <a:latin typeface="Arial" panose="020B0604020202020204" pitchFamily="34" charset="0"/>
                <a:cs typeface="Arial" panose="020B0604020202020204" pitchFamily="34" charset="0"/>
              </a:rPr>
              <a:t>parasympatholytic drugs </a:t>
            </a:r>
          </a:p>
          <a:p>
            <a:pPr lvl="1">
              <a:spcBef>
                <a:spcPts val="0"/>
              </a:spcBef>
            </a:pPr>
            <a:r>
              <a:rPr lang="en-US" sz="2600" dirty="0">
                <a:latin typeface="Arial" panose="020B0604020202020204" pitchFamily="34" charset="0"/>
                <a:cs typeface="Arial" panose="020B0604020202020204" pitchFamily="34" charset="0"/>
              </a:rPr>
              <a:t>proton pump inhibitor </a:t>
            </a:r>
          </a:p>
          <a:p>
            <a:pPr lvl="1">
              <a:spcBef>
                <a:spcPts val="0"/>
              </a:spcBef>
            </a:pPr>
            <a:r>
              <a:rPr lang="en-US" sz="2600" dirty="0">
                <a:latin typeface="Arial" panose="020B0604020202020204" pitchFamily="34" charset="0"/>
                <a:cs typeface="Arial" panose="020B0604020202020204" pitchFamily="34" charset="0"/>
              </a:rPr>
              <a:t>prostaglandin </a:t>
            </a:r>
          </a:p>
          <a:p>
            <a:pPr lvl="1">
              <a:spcBef>
                <a:spcPts val="0"/>
              </a:spcBef>
            </a:pPr>
            <a:r>
              <a:rPr lang="en-US" sz="2600" dirty="0">
                <a:latin typeface="Arial" panose="020B0604020202020204" pitchFamily="34" charset="0"/>
                <a:cs typeface="Arial" panose="020B0604020202020204" pitchFamily="34" charset="0"/>
              </a:rPr>
              <a:t>somatostatin</a:t>
            </a:r>
          </a:p>
        </p:txBody>
      </p:sp>
      <p:sp>
        <p:nvSpPr>
          <p:cNvPr id="9" name="Rectangle 8"/>
          <p:cNvSpPr/>
          <p:nvPr/>
        </p:nvSpPr>
        <p:spPr>
          <a:xfrm>
            <a:off x="4537599" y="1098177"/>
            <a:ext cx="4953000" cy="492443"/>
          </a:xfrm>
          <a:prstGeom prst="rect">
            <a:avLst/>
          </a:prstGeom>
        </p:spPr>
        <p:txBody>
          <a:bodyPr wrap="square">
            <a:spAutoFit/>
          </a:bodyPr>
          <a:lstStyle/>
          <a:p>
            <a:r>
              <a:rPr lang="en-US" sz="2600" b="1" dirty="0">
                <a:solidFill>
                  <a:schemeClr val="accent4">
                    <a:lumMod val="75000"/>
                  </a:schemeClr>
                </a:solidFill>
              </a:rPr>
              <a:t>Depressants OF HCL Secretion</a:t>
            </a:r>
          </a:p>
        </p:txBody>
      </p:sp>
      <p:sp>
        <p:nvSpPr>
          <p:cNvPr id="10" name="Rectangle 9"/>
          <p:cNvSpPr/>
          <p:nvPr/>
        </p:nvSpPr>
        <p:spPr>
          <a:xfrm>
            <a:off x="160826" y="1572320"/>
            <a:ext cx="4572000" cy="5293757"/>
          </a:xfrm>
          <a:prstGeom prst="rect">
            <a:avLst/>
          </a:prstGeom>
        </p:spPr>
        <p:txBody>
          <a:bodyPr>
            <a:spAutoFit/>
          </a:bodyPr>
          <a:lstStyle/>
          <a:p>
            <a:pPr>
              <a:spcBef>
                <a:spcPts val="0"/>
              </a:spcBef>
            </a:pPr>
            <a:r>
              <a:rPr lang="en-US" sz="2000" dirty="0">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rPr>
              <a:t>include :</a:t>
            </a:r>
          </a:p>
          <a:p>
            <a:pPr lvl="1">
              <a:spcBef>
                <a:spcPts val="0"/>
              </a:spcBef>
            </a:pPr>
            <a:r>
              <a:rPr lang="en-US" sz="2600" dirty="0">
                <a:latin typeface="Arial" panose="020B0604020202020204" pitchFamily="34" charset="0"/>
                <a:cs typeface="Arial" panose="020B0604020202020204" pitchFamily="34" charset="0"/>
              </a:rPr>
              <a:t>parasympathetic nervous stimulation &amp; Ach</a:t>
            </a:r>
          </a:p>
          <a:p>
            <a:pPr lvl="1">
              <a:spcBef>
                <a:spcPts val="0"/>
              </a:spcBef>
            </a:pPr>
            <a:r>
              <a:rPr lang="en-US" sz="2600" dirty="0">
                <a:latin typeface="Arial" panose="020B0604020202020204" pitchFamily="34" charset="0"/>
                <a:cs typeface="Arial" panose="020B0604020202020204" pitchFamily="34" charset="0"/>
              </a:rPr>
              <a:t>alcohol</a:t>
            </a:r>
          </a:p>
          <a:p>
            <a:pPr lvl="1">
              <a:spcBef>
                <a:spcPts val="0"/>
              </a:spcBef>
            </a:pPr>
            <a:r>
              <a:rPr lang="en-US" sz="2600" dirty="0">
                <a:latin typeface="Arial" panose="020B0604020202020204" pitchFamily="34" charset="0"/>
                <a:cs typeface="Arial" panose="020B0604020202020204" pitchFamily="34" charset="0"/>
              </a:rPr>
              <a:t>nicotine </a:t>
            </a:r>
          </a:p>
          <a:p>
            <a:pPr lvl="1">
              <a:spcBef>
                <a:spcPts val="0"/>
              </a:spcBef>
            </a:pPr>
            <a:r>
              <a:rPr lang="en-US" sz="2600" dirty="0">
                <a:latin typeface="Arial" panose="020B0604020202020204" pitchFamily="34" charset="0"/>
                <a:cs typeface="Arial" panose="020B0604020202020204" pitchFamily="34" charset="0"/>
              </a:rPr>
              <a:t>gastrin </a:t>
            </a:r>
          </a:p>
          <a:p>
            <a:pPr lvl="1">
              <a:spcBef>
                <a:spcPts val="0"/>
              </a:spcBef>
            </a:pPr>
            <a:r>
              <a:rPr lang="en-US" sz="2600" dirty="0">
                <a:latin typeface="Arial" panose="020B0604020202020204" pitchFamily="34" charset="0"/>
                <a:cs typeface="Arial" panose="020B0604020202020204" pitchFamily="34" charset="0"/>
              </a:rPr>
              <a:t>proteins </a:t>
            </a:r>
          </a:p>
          <a:p>
            <a:pPr lvl="1">
              <a:spcBef>
                <a:spcPts val="0"/>
              </a:spcBef>
            </a:pPr>
            <a:r>
              <a:rPr lang="en-US" sz="2600" dirty="0">
                <a:latin typeface="Arial" panose="020B0604020202020204" pitchFamily="34" charset="0"/>
                <a:cs typeface="Arial" panose="020B0604020202020204" pitchFamily="34" charset="0"/>
              </a:rPr>
              <a:t>histamine </a:t>
            </a:r>
          </a:p>
          <a:p>
            <a:pPr lvl="1">
              <a:spcBef>
                <a:spcPts val="0"/>
              </a:spcBef>
            </a:pPr>
            <a:r>
              <a:rPr lang="en-US" sz="2600" dirty="0">
                <a:latin typeface="Arial" panose="020B0604020202020204" pitchFamily="34" charset="0"/>
                <a:cs typeface="Arial" panose="020B0604020202020204" pitchFamily="34" charset="0"/>
              </a:rPr>
              <a:t>food flavors </a:t>
            </a:r>
          </a:p>
          <a:p>
            <a:pPr lvl="1">
              <a:spcBef>
                <a:spcPts val="0"/>
              </a:spcBef>
            </a:pPr>
            <a:r>
              <a:rPr lang="en-US" sz="2600" dirty="0">
                <a:latin typeface="Arial" panose="020B0604020202020204" pitchFamily="34" charset="0"/>
                <a:cs typeface="Arial" panose="020B0604020202020204" pitchFamily="34" charset="0"/>
              </a:rPr>
              <a:t>Ca ions </a:t>
            </a:r>
          </a:p>
          <a:p>
            <a:pPr lvl="1">
              <a:spcBef>
                <a:spcPts val="0"/>
              </a:spcBef>
            </a:pPr>
            <a:r>
              <a:rPr lang="en-US" sz="2600" dirty="0">
                <a:latin typeface="Arial" panose="020B0604020202020204" pitchFamily="34" charset="0"/>
                <a:cs typeface="Arial" panose="020B0604020202020204" pitchFamily="34" charset="0"/>
              </a:rPr>
              <a:t>medications(cholinergic drugs) </a:t>
            </a:r>
          </a:p>
          <a:p>
            <a:pPr lvl="1">
              <a:spcBef>
                <a:spcPts val="0"/>
              </a:spcBef>
            </a:pPr>
            <a:r>
              <a:rPr lang="en-US" sz="2600" dirty="0">
                <a:latin typeface="Arial" panose="020B0604020202020204" pitchFamily="34" charset="0"/>
                <a:cs typeface="Arial" panose="020B0604020202020204" pitchFamily="34" charset="0"/>
              </a:rPr>
              <a:t>caffeine</a:t>
            </a:r>
          </a:p>
        </p:txBody>
      </p:sp>
    </p:spTree>
    <p:extLst>
      <p:ext uri="{BB962C8B-B14F-4D97-AF65-F5344CB8AC3E}">
        <p14:creationId xmlns:p14="http://schemas.microsoft.com/office/powerpoint/2010/main" val="10700213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6248400" y="6451048"/>
            <a:ext cx="2895600" cy="365125"/>
          </a:xfrm>
        </p:spPr>
        <p:txBody>
          <a:bodyPr/>
          <a:lstStyle/>
          <a:p>
            <a:pPr>
              <a:defRPr/>
            </a:pPr>
            <a:r>
              <a:rPr lang="en-US" sz="1500" dirty="0">
                <a:solidFill>
                  <a:schemeClr val="accent4">
                    <a:lumMod val="75000"/>
                  </a:schemeClr>
                </a:solidFill>
              </a:rPr>
              <a:t>Core Concept </a:t>
            </a:r>
          </a:p>
          <a:p>
            <a:pPr>
              <a:defRPr/>
            </a:pPr>
            <a:endParaRPr lang="en-US" sz="1500" dirty="0">
              <a:solidFill>
                <a:schemeClr val="accent4">
                  <a:lumMod val="75000"/>
                </a:schemeClr>
              </a:solidFill>
            </a:endParaRPr>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22</a:t>
            </a:fld>
            <a:endParaRPr lang="en-US"/>
          </a:p>
        </p:txBody>
      </p:sp>
      <p:sp>
        <p:nvSpPr>
          <p:cNvPr id="7" name="Rectangle 6"/>
          <p:cNvSpPr/>
          <p:nvPr/>
        </p:nvSpPr>
        <p:spPr>
          <a:xfrm>
            <a:off x="1813282" y="617290"/>
            <a:ext cx="5806718" cy="584775"/>
          </a:xfrm>
          <a:prstGeom prst="rect">
            <a:avLst/>
          </a:prstGeom>
        </p:spPr>
        <p:txBody>
          <a:bodyPr wrap="none">
            <a:spAutoFit/>
          </a:bodyPr>
          <a:lstStyle/>
          <a:p>
            <a:r>
              <a:rPr lang="en-US" sz="3200" dirty="0">
                <a:latin typeface="Arial Rounded MT Bold" panose="020F0704030504030204" pitchFamily="34" charset="0"/>
              </a:rPr>
              <a:t>Regulation of HCl Secretion</a:t>
            </a:r>
            <a:endParaRPr lang="en-US" sz="3200" dirty="0"/>
          </a:p>
        </p:txBody>
      </p:sp>
      <p:sp>
        <p:nvSpPr>
          <p:cNvPr id="8" name="Rectangle 7"/>
          <p:cNvSpPr/>
          <p:nvPr/>
        </p:nvSpPr>
        <p:spPr>
          <a:xfrm>
            <a:off x="195146" y="1447800"/>
            <a:ext cx="8753707" cy="4370427"/>
          </a:xfrm>
          <a:prstGeom prst="rect">
            <a:avLst/>
          </a:prstGeom>
        </p:spPr>
        <p:txBody>
          <a:bodyPr wrap="square">
            <a:spAutoFit/>
          </a:bodyPr>
          <a:lstStyle/>
          <a:p>
            <a:r>
              <a:rPr lang="en-US" sz="2600" dirty="0">
                <a:latin typeface="Arial" panose="020B0604020202020204" pitchFamily="34" charset="0"/>
                <a:cs typeface="Arial" panose="020B0604020202020204" pitchFamily="34" charset="0"/>
              </a:rPr>
              <a:t>Regulated by:</a:t>
            </a:r>
          </a:p>
          <a:p>
            <a:endParaRPr lang="en-US" dirty="0">
              <a:latin typeface="Arial" panose="020B0604020202020204" pitchFamily="34" charset="0"/>
              <a:cs typeface="Arial" panose="020B0604020202020204" pitchFamily="34" charset="0"/>
            </a:endParaRPr>
          </a:p>
          <a:p>
            <a:r>
              <a:rPr lang="en-US" sz="2600" b="1" dirty="0">
                <a:latin typeface="Arial" panose="020B0604020202020204" pitchFamily="34" charset="0"/>
                <a:cs typeface="Arial" panose="020B0604020202020204" pitchFamily="34" charset="0"/>
              </a:rPr>
              <a:t>Autonomic Nervous System : </a:t>
            </a:r>
          </a:p>
          <a:p>
            <a:pPr>
              <a:spcBef>
                <a:spcPts val="0"/>
              </a:spcBef>
            </a:pPr>
            <a:r>
              <a:rPr lang="en-US" sz="2600" dirty="0">
                <a:latin typeface="Arial" panose="020B0604020202020204" pitchFamily="34" charset="0"/>
                <a:cs typeface="Arial" panose="020B0604020202020204" pitchFamily="34" charset="0"/>
              </a:rPr>
              <a:t>PNS via vagus nerve</a:t>
            </a:r>
          </a:p>
          <a:p>
            <a:endParaRPr lang="en-US" sz="2600" dirty="0">
              <a:latin typeface="Arial" panose="020B0604020202020204" pitchFamily="34" charset="0"/>
              <a:cs typeface="Arial" panose="020B0604020202020204" pitchFamily="34" charset="0"/>
            </a:endParaRPr>
          </a:p>
          <a:p>
            <a:r>
              <a:rPr lang="en-US" sz="2600" b="1" dirty="0">
                <a:latin typeface="Arial" panose="020B0604020202020204" pitchFamily="34" charset="0"/>
                <a:cs typeface="Arial" panose="020B0604020202020204" pitchFamily="34" charset="0"/>
              </a:rPr>
              <a:t>Several Hormones :</a:t>
            </a:r>
          </a:p>
          <a:p>
            <a:pPr>
              <a:spcBef>
                <a:spcPts val="0"/>
              </a:spcBef>
            </a:pPr>
            <a:r>
              <a:rPr lang="en-US" sz="2600" dirty="0">
                <a:latin typeface="Arial" panose="020B0604020202020204" pitchFamily="34" charset="0"/>
                <a:cs typeface="Arial" panose="020B0604020202020204" pitchFamily="34" charset="0"/>
              </a:rPr>
              <a:t>Hormone </a:t>
            </a:r>
            <a:r>
              <a:rPr lang="en-US" sz="2600" dirty="0">
                <a:solidFill>
                  <a:srgbClr val="0070C0"/>
                </a:solidFill>
                <a:latin typeface="Arial" panose="020B0604020202020204" pitchFamily="34" charset="0"/>
                <a:cs typeface="Arial" panose="020B0604020202020204" pitchFamily="34" charset="0"/>
              </a:rPr>
              <a:t>gastrin </a:t>
            </a:r>
            <a:r>
              <a:rPr lang="en-US" sz="2600" dirty="0">
                <a:latin typeface="Arial" panose="020B0604020202020204" pitchFamily="34" charset="0"/>
                <a:cs typeface="Arial" panose="020B0604020202020204" pitchFamily="34" charset="0"/>
              </a:rPr>
              <a:t>stimulate parietal cell to produce gastric acid, directly acting on parietal cells and indirectly through stimulation of secretion of </a:t>
            </a:r>
            <a:r>
              <a:rPr lang="en-US" sz="2600" dirty="0">
                <a:solidFill>
                  <a:srgbClr val="0070C0"/>
                </a:solidFill>
                <a:latin typeface="Arial" panose="020B0604020202020204" pitchFamily="34" charset="0"/>
                <a:cs typeface="Arial" panose="020B0604020202020204" pitchFamily="34" charset="0"/>
              </a:rPr>
              <a:t>histamine from ECL cells</a:t>
            </a:r>
          </a:p>
          <a:p>
            <a:pPr>
              <a:spcBef>
                <a:spcPts val="0"/>
              </a:spcBef>
            </a:pPr>
            <a:r>
              <a:rPr lang="en-US" sz="2600" dirty="0">
                <a:solidFill>
                  <a:srgbClr val="0070C0"/>
                </a:solidFill>
                <a:latin typeface="Arial" panose="020B0604020202020204" pitchFamily="34" charset="0"/>
                <a:cs typeface="Arial" panose="020B0604020202020204" pitchFamily="34" charset="0"/>
              </a:rPr>
              <a:t>Vasoactive intestinal peptide</a:t>
            </a:r>
            <a:r>
              <a:rPr lang="en-US" sz="2600" dirty="0">
                <a:latin typeface="Arial" panose="020B0604020202020204" pitchFamily="34" charset="0"/>
                <a:cs typeface="Arial" panose="020B0604020202020204" pitchFamily="34" charset="0"/>
              </a:rPr>
              <a:t>, </a:t>
            </a:r>
            <a:r>
              <a:rPr lang="en-US" sz="2600" dirty="0">
                <a:solidFill>
                  <a:srgbClr val="0070C0"/>
                </a:solidFill>
                <a:latin typeface="Arial" panose="020B0604020202020204" pitchFamily="34" charset="0"/>
                <a:cs typeface="Arial" panose="020B0604020202020204" pitchFamily="34" charset="0"/>
              </a:rPr>
              <a:t>cholecystokinin</a:t>
            </a:r>
            <a:r>
              <a:rPr lang="en-US" sz="2600" dirty="0">
                <a:latin typeface="Arial" panose="020B0604020202020204" pitchFamily="34" charset="0"/>
                <a:cs typeface="Arial" panose="020B0604020202020204" pitchFamily="34" charset="0"/>
              </a:rPr>
              <a:t> &amp; </a:t>
            </a:r>
            <a:r>
              <a:rPr lang="en-US" sz="2600" dirty="0">
                <a:solidFill>
                  <a:srgbClr val="0070C0"/>
                </a:solidFill>
                <a:latin typeface="Arial" panose="020B0604020202020204" pitchFamily="34" charset="0"/>
                <a:cs typeface="Arial" panose="020B0604020202020204" pitchFamily="34" charset="0"/>
              </a:rPr>
              <a:t>secretin</a:t>
            </a:r>
            <a:r>
              <a:rPr lang="en-US" sz="2600" dirty="0">
                <a:latin typeface="Arial" panose="020B0604020202020204" pitchFamily="34" charset="0"/>
                <a:cs typeface="Arial" panose="020B0604020202020204" pitchFamily="34" charset="0"/>
              </a:rPr>
              <a:t> all inhibit production</a:t>
            </a:r>
          </a:p>
        </p:txBody>
      </p:sp>
    </p:spTree>
    <p:extLst>
      <p:ext uri="{BB962C8B-B14F-4D97-AF65-F5344CB8AC3E}">
        <p14:creationId xmlns:p14="http://schemas.microsoft.com/office/powerpoint/2010/main" val="21783116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6248400" y="6346527"/>
            <a:ext cx="2895600" cy="365125"/>
          </a:xfrm>
        </p:spPr>
        <p:txBody>
          <a:bodyPr/>
          <a:lstStyle/>
          <a:p>
            <a:pPr>
              <a:defRPr/>
            </a:pPr>
            <a:r>
              <a:rPr lang="en-US" sz="1500" dirty="0">
                <a:solidFill>
                  <a:schemeClr val="accent4">
                    <a:lumMod val="75000"/>
                  </a:schemeClr>
                </a:solidFill>
              </a:rPr>
              <a:t>Core Concept </a:t>
            </a:r>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23</a:t>
            </a:fld>
            <a:endParaRPr lang="en-US" dirty="0"/>
          </a:p>
        </p:txBody>
      </p:sp>
      <p:sp>
        <p:nvSpPr>
          <p:cNvPr id="7" name="Rectangle 6"/>
          <p:cNvSpPr/>
          <p:nvPr/>
        </p:nvSpPr>
        <p:spPr>
          <a:xfrm>
            <a:off x="3124200" y="554912"/>
            <a:ext cx="2186817" cy="584775"/>
          </a:xfrm>
          <a:prstGeom prst="rect">
            <a:avLst/>
          </a:prstGeom>
        </p:spPr>
        <p:txBody>
          <a:bodyPr wrap="none">
            <a:spAutoFit/>
          </a:bodyPr>
          <a:lstStyle/>
          <a:p>
            <a:r>
              <a:rPr lang="en-US" sz="3200" dirty="0">
                <a:latin typeface="Arial Rounded MT Bold" panose="020F0704030504030204" pitchFamily="34" charset="0"/>
              </a:rPr>
              <a:t>Histamine</a:t>
            </a:r>
            <a:endParaRPr lang="en-US" sz="3200" dirty="0"/>
          </a:p>
        </p:txBody>
      </p:sp>
      <p:sp>
        <p:nvSpPr>
          <p:cNvPr id="8" name="Rectangle 7"/>
          <p:cNvSpPr/>
          <p:nvPr/>
        </p:nvSpPr>
        <p:spPr>
          <a:xfrm>
            <a:off x="0" y="1143000"/>
            <a:ext cx="9144000" cy="5386090"/>
          </a:xfrm>
          <a:prstGeom prst="rect">
            <a:avLst/>
          </a:prstGeom>
        </p:spPr>
        <p:txBody>
          <a:bodyPr wrap="square">
            <a:spAutoFit/>
          </a:bodyPr>
          <a:lstStyle/>
          <a:p>
            <a:pPr marL="285750" indent="-285750">
              <a:buFont typeface="Arial" panose="020B0604020202020204" pitchFamily="34" charset="0"/>
              <a:buChar char="•"/>
            </a:pPr>
            <a:r>
              <a:rPr lang="en-US" sz="2600" dirty="0">
                <a:latin typeface="Arial" panose="020B0604020202020204" pitchFamily="34" charset="0"/>
                <a:cs typeface="Arial" pitchFamily="34" charset="0"/>
              </a:rPr>
              <a:t>  </a:t>
            </a:r>
            <a:r>
              <a:rPr lang="en-US" sz="2700" dirty="0">
                <a:latin typeface="Arial" panose="020B0604020202020204" pitchFamily="34" charset="0"/>
                <a:cs typeface="Arial" pitchFamily="34" charset="0"/>
              </a:rPr>
              <a:t>Most important stimulant of gastric juice secretion</a:t>
            </a:r>
          </a:p>
          <a:p>
            <a:pPr marL="457200" indent="-457200">
              <a:buFont typeface="Arial" panose="020B0604020202020204" pitchFamily="34" charset="0"/>
              <a:buChar char="•"/>
            </a:pPr>
            <a:r>
              <a:rPr lang="en-US" sz="2700" dirty="0">
                <a:latin typeface="Arial" panose="020B0604020202020204" pitchFamily="34" charset="0"/>
                <a:cs typeface="Arial" pitchFamily="34" charset="0"/>
              </a:rPr>
              <a:t>Released/Secreted from </a:t>
            </a:r>
            <a:r>
              <a:rPr lang="en-US" sz="2700" dirty="0">
                <a:solidFill>
                  <a:srgbClr val="0070C0"/>
                </a:solidFill>
                <a:latin typeface="Arial" pitchFamily="34" charset="0"/>
                <a:cs typeface="Arial" pitchFamily="34" charset="0"/>
              </a:rPr>
              <a:t>Enterochromaffin Cells (ECL)</a:t>
            </a:r>
            <a:r>
              <a:rPr lang="en-US" sz="2700" b="1" i="1" dirty="0">
                <a:latin typeface="Arial" pitchFamily="34" charset="0"/>
                <a:cs typeface="Arial" pitchFamily="34" charset="0"/>
              </a:rPr>
              <a:t> </a:t>
            </a:r>
            <a:r>
              <a:rPr lang="en-US" sz="2700" dirty="0">
                <a:latin typeface="Arial" pitchFamily="34" charset="0"/>
                <a:cs typeface="Arial" pitchFamily="34" charset="0"/>
              </a:rPr>
              <a:t>lying in  deep recess of oxyntic glands, releasing Histamine in direct contact with parietal cells of glands</a:t>
            </a:r>
          </a:p>
          <a:p>
            <a:pPr marL="457200" indent="-457200">
              <a:buFont typeface="Arial" panose="020B0604020202020204" pitchFamily="34" charset="0"/>
              <a:buChar char="•"/>
            </a:pPr>
            <a:r>
              <a:rPr lang="en-US" sz="2700" dirty="0">
                <a:latin typeface="Arial" pitchFamily="34" charset="0"/>
                <a:cs typeface="Arial" pitchFamily="34" charset="0"/>
              </a:rPr>
              <a:t>Acts directly on the parietal cells through  H2 receptors to act synergistically with gastrin &amp; acetylcholine to stimulate acid production</a:t>
            </a:r>
          </a:p>
          <a:p>
            <a:pPr marL="457200" indent="-457200">
              <a:buFont typeface="Arial" panose="020B0604020202020204" pitchFamily="34" charset="0"/>
              <a:buChar char="•"/>
            </a:pPr>
            <a:r>
              <a:rPr lang="en-US" sz="2700" dirty="0">
                <a:latin typeface="Arial" pitchFamily="34" charset="0"/>
                <a:cs typeface="Arial" pitchFamily="34" charset="0"/>
              </a:rPr>
              <a:t>H2 receptors increase intracellular </a:t>
            </a:r>
            <a:r>
              <a:rPr lang="en-US" sz="2700" dirty="0">
                <a:solidFill>
                  <a:srgbClr val="0070C0"/>
                </a:solidFill>
                <a:latin typeface="Arial" pitchFamily="34" charset="0"/>
                <a:cs typeface="Arial" pitchFamily="34" charset="0"/>
              </a:rPr>
              <a:t>camp</a:t>
            </a:r>
            <a:r>
              <a:rPr lang="en-US" sz="2700" dirty="0">
                <a:latin typeface="Arial" pitchFamily="34" charset="0"/>
                <a:cs typeface="Arial" pitchFamily="34" charset="0"/>
              </a:rPr>
              <a:t> by activating </a:t>
            </a:r>
            <a:r>
              <a:rPr lang="en-US" sz="2700" dirty="0">
                <a:solidFill>
                  <a:srgbClr val="0070C0"/>
                </a:solidFill>
                <a:latin typeface="Arial" pitchFamily="34" charset="0"/>
                <a:cs typeface="Arial" pitchFamily="34" charset="0"/>
              </a:rPr>
              <a:t>adenylyl cyclase</a:t>
            </a:r>
            <a:r>
              <a:rPr lang="en-US" sz="2700" dirty="0">
                <a:latin typeface="Arial" pitchFamily="34" charset="0"/>
                <a:cs typeface="Arial" pitchFamily="34" charset="0"/>
              </a:rPr>
              <a:t>, which activates </a:t>
            </a:r>
            <a:r>
              <a:rPr lang="en-US" sz="2700" dirty="0">
                <a:solidFill>
                  <a:srgbClr val="0070C0"/>
                </a:solidFill>
                <a:latin typeface="Arial" pitchFamily="34" charset="0"/>
                <a:cs typeface="Arial" pitchFamily="34" charset="0"/>
              </a:rPr>
              <a:t>protein kinase</a:t>
            </a:r>
            <a:r>
              <a:rPr lang="en-US" sz="2700" dirty="0">
                <a:latin typeface="Arial" pitchFamily="34" charset="0"/>
                <a:cs typeface="Arial" pitchFamily="34" charset="0"/>
              </a:rPr>
              <a:t>, stimulating Proton Pump </a:t>
            </a:r>
          </a:p>
          <a:p>
            <a:pPr marL="457200" indent="-457200">
              <a:buFont typeface="Arial" panose="020B0604020202020204" pitchFamily="34" charset="0"/>
              <a:buChar char="•"/>
            </a:pPr>
            <a:r>
              <a:rPr lang="en-US" sz="2700" dirty="0">
                <a:latin typeface="Arial" pitchFamily="34" charset="0"/>
                <a:cs typeface="Arial" pitchFamily="34" charset="0"/>
              </a:rPr>
              <a:t>Release is stimulated by the action of both </a:t>
            </a:r>
            <a:r>
              <a:rPr lang="en-US" sz="2700" dirty="0">
                <a:solidFill>
                  <a:srgbClr val="0070C0"/>
                </a:solidFill>
                <a:latin typeface="Arial" panose="020B0604020202020204" pitchFamily="34" charset="0"/>
                <a:cs typeface="Arial" panose="020B0604020202020204" pitchFamily="34" charset="0"/>
              </a:rPr>
              <a:t>gastrin</a:t>
            </a:r>
            <a:r>
              <a:rPr lang="en-US" sz="2700" dirty="0">
                <a:latin typeface="Arial" pitchFamily="34" charset="0"/>
                <a:cs typeface="Arial" pitchFamily="34" charset="0"/>
              </a:rPr>
              <a:t> and </a:t>
            </a:r>
            <a:r>
              <a:rPr lang="en-US" sz="2700" dirty="0">
                <a:solidFill>
                  <a:srgbClr val="0070C0"/>
                </a:solidFill>
                <a:latin typeface="Arial" panose="020B0604020202020204" pitchFamily="34" charset="0"/>
                <a:cs typeface="Arial" panose="020B0604020202020204" pitchFamily="34" charset="0"/>
              </a:rPr>
              <a:t>acetylcholine </a:t>
            </a:r>
            <a:r>
              <a:rPr lang="en-US" sz="2700" dirty="0">
                <a:latin typeface="Arial" pitchFamily="34" charset="0"/>
                <a:cs typeface="Arial" pitchFamily="34" charset="0"/>
              </a:rPr>
              <a:t>on the ECL itself</a:t>
            </a:r>
          </a:p>
          <a:p>
            <a:pPr marL="285750" indent="-285750">
              <a:buFont typeface="Arial" panose="020B0604020202020204" pitchFamily="34" charset="0"/>
              <a:buChar char="•"/>
            </a:pPr>
            <a:endParaRPr lang="en-US" sz="2000" dirty="0">
              <a:latin typeface="Arial" pitchFamily="34" charset="0"/>
              <a:cs typeface="Arial" pitchFamily="34" charset="0"/>
            </a:endParaRPr>
          </a:p>
        </p:txBody>
      </p:sp>
    </p:spTree>
    <p:extLst>
      <p:ext uri="{BB962C8B-B14F-4D97-AF65-F5344CB8AC3E}">
        <p14:creationId xmlns:p14="http://schemas.microsoft.com/office/powerpoint/2010/main" val="19187862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6172200" y="6304032"/>
            <a:ext cx="2895600" cy="365125"/>
          </a:xfrm>
        </p:spPr>
        <p:txBody>
          <a:bodyPr/>
          <a:lstStyle/>
          <a:p>
            <a:pPr>
              <a:defRPr/>
            </a:pPr>
            <a:r>
              <a:rPr lang="en-US" sz="1500" dirty="0">
                <a:solidFill>
                  <a:schemeClr val="accent4">
                    <a:lumMod val="75000"/>
                  </a:schemeClr>
                </a:solidFill>
              </a:rPr>
              <a:t>Core concept </a:t>
            </a:r>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24</a:t>
            </a:fld>
            <a:endParaRPr lang="en-US"/>
          </a:p>
        </p:txBody>
      </p:sp>
      <p:pic>
        <p:nvPicPr>
          <p:cNvPr id="6" name="Content Placeholder 3">
            <a:extLst>
              <a:ext uri="{FF2B5EF4-FFF2-40B4-BE49-F238E27FC236}">
                <a16:creationId xmlns:a16="http://schemas.microsoft.com/office/drawing/2014/main" id="{40C3E832-2154-17BC-9C18-FC27C43C7963}"/>
              </a:ext>
            </a:extLst>
          </p:cNvPr>
          <p:cNvPicPr>
            <a:picLocks noChangeAspect="1" noChangeArrowheads="1"/>
          </p:cNvPicPr>
          <p:nvPr/>
        </p:nvPicPr>
        <p:blipFill>
          <a:blip r:embed="rId2" cstate="print">
            <a:lum bright="-22000" contrast="38000"/>
          </a:blip>
          <a:srcRect/>
          <a:stretch>
            <a:fillRect/>
          </a:stretch>
        </p:blipFill>
        <p:spPr bwMode="auto">
          <a:xfrm>
            <a:off x="8283" y="533400"/>
            <a:ext cx="8915400" cy="5394833"/>
          </a:xfrm>
          <a:prstGeom prst="rect">
            <a:avLst/>
          </a:prstGeom>
          <a:noFill/>
          <a:ln w="9525">
            <a:noFill/>
            <a:miter lim="800000"/>
            <a:headEnd/>
            <a:tailEnd/>
          </a:ln>
        </p:spPr>
      </p:pic>
    </p:spTree>
    <p:extLst>
      <p:ext uri="{BB962C8B-B14F-4D97-AF65-F5344CB8AC3E}">
        <p14:creationId xmlns:p14="http://schemas.microsoft.com/office/powerpoint/2010/main" val="13034578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6165573" y="6342725"/>
            <a:ext cx="2895600" cy="365125"/>
          </a:xfrm>
        </p:spPr>
        <p:txBody>
          <a:bodyPr/>
          <a:lstStyle/>
          <a:p>
            <a:pPr>
              <a:defRPr/>
            </a:pPr>
            <a:r>
              <a:rPr lang="en-US" sz="1500" dirty="0">
                <a:solidFill>
                  <a:schemeClr val="accent4">
                    <a:lumMod val="75000"/>
                  </a:schemeClr>
                </a:solidFill>
              </a:rPr>
              <a:t>Core concept </a:t>
            </a:r>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25</a:t>
            </a:fld>
            <a:endParaRPr lang="en-US"/>
          </a:p>
        </p:txBody>
      </p:sp>
      <p:sp>
        <p:nvSpPr>
          <p:cNvPr id="7" name="Rectangle 6"/>
          <p:cNvSpPr/>
          <p:nvPr/>
        </p:nvSpPr>
        <p:spPr>
          <a:xfrm>
            <a:off x="3581400" y="351088"/>
            <a:ext cx="1763624" cy="584775"/>
          </a:xfrm>
          <a:prstGeom prst="rect">
            <a:avLst/>
          </a:prstGeom>
        </p:spPr>
        <p:txBody>
          <a:bodyPr wrap="none">
            <a:spAutoFit/>
          </a:bodyPr>
          <a:lstStyle/>
          <a:p>
            <a:r>
              <a:rPr lang="en-US" sz="3200" dirty="0">
                <a:latin typeface="Arial Rounded MT Bold" panose="020F0704030504030204" pitchFamily="34" charset="0"/>
              </a:rPr>
              <a:t>Gastrin </a:t>
            </a:r>
            <a:endParaRPr lang="en-US" sz="3200" dirty="0"/>
          </a:p>
        </p:txBody>
      </p:sp>
      <p:sp>
        <p:nvSpPr>
          <p:cNvPr id="8" name="Rectangle 7"/>
          <p:cNvSpPr/>
          <p:nvPr/>
        </p:nvSpPr>
        <p:spPr>
          <a:xfrm>
            <a:off x="152400" y="879724"/>
            <a:ext cx="8908773" cy="5632311"/>
          </a:xfrm>
          <a:prstGeom prst="rect">
            <a:avLst/>
          </a:prstGeom>
        </p:spPr>
        <p:txBody>
          <a:bodyPr wrap="square">
            <a:spAutoFit/>
          </a:bodyPr>
          <a:lstStyle/>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Gastrin is a hormone secreted by gastrin cells </a:t>
            </a:r>
            <a:r>
              <a:rPr lang="en-US" sz="2400" dirty="0">
                <a:solidFill>
                  <a:srgbClr val="0070C0"/>
                </a:solidFill>
                <a:latin typeface="Arial" panose="020B0604020202020204" pitchFamily="34" charset="0"/>
                <a:cs typeface="Arial" panose="020B0604020202020204" pitchFamily="34" charset="0"/>
              </a:rPr>
              <a:t>(G cells)</a:t>
            </a:r>
            <a:r>
              <a:rPr lang="en-US" sz="2400" dirty="0">
                <a:latin typeface="Arial" panose="020B0604020202020204" pitchFamily="34" charset="0"/>
                <a:cs typeface="Arial" panose="020B0604020202020204" pitchFamily="34" charset="0"/>
              </a:rPr>
              <a:t>, located in the pyloric glands in the distal end of the stomach.</a:t>
            </a:r>
          </a:p>
          <a:p>
            <a:pPr marL="457200"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Gastrin is a large polypeptide</a:t>
            </a:r>
          </a:p>
          <a:p>
            <a:pPr marL="457200"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Protein rich food reaches the antrum &amp; stimulates the </a:t>
            </a:r>
            <a:r>
              <a:rPr lang="en-US" sz="2400" dirty="0">
                <a:solidFill>
                  <a:srgbClr val="0070C0"/>
                </a:solidFill>
                <a:latin typeface="Arial" panose="020B0604020202020204" pitchFamily="34" charset="0"/>
                <a:cs typeface="Arial" panose="020B0604020202020204" pitchFamily="34" charset="0"/>
              </a:rPr>
              <a:t>G cells </a:t>
            </a:r>
            <a:r>
              <a:rPr lang="en-US" sz="2400" dirty="0">
                <a:latin typeface="Arial" panose="020B0604020202020204" pitchFamily="34" charset="0"/>
                <a:cs typeface="Arial" panose="020B0604020202020204" pitchFamily="34" charset="0"/>
              </a:rPr>
              <a:t>in the pyloric glands causing release of </a:t>
            </a:r>
            <a:r>
              <a:rPr lang="en-US" sz="2400" dirty="0">
                <a:solidFill>
                  <a:srgbClr val="0070C0"/>
                </a:solidFill>
                <a:latin typeface="Arial" panose="020B0604020202020204" pitchFamily="34" charset="0"/>
                <a:cs typeface="Arial" panose="020B0604020202020204" pitchFamily="34" charset="0"/>
              </a:rPr>
              <a:t>gastrin </a:t>
            </a:r>
            <a:r>
              <a:rPr lang="en-US" sz="2400" dirty="0">
                <a:latin typeface="Arial" panose="020B0604020202020204" pitchFamily="34" charset="0"/>
                <a:cs typeface="Arial" panose="020B0604020202020204" pitchFamily="34" charset="0"/>
              </a:rPr>
              <a:t>into the blood, it is transported to the </a:t>
            </a:r>
            <a:r>
              <a:rPr lang="en-US" sz="2400" dirty="0">
                <a:solidFill>
                  <a:srgbClr val="0070C0"/>
                </a:solidFill>
                <a:latin typeface="Arial" panose="020B0604020202020204" pitchFamily="34" charset="0"/>
                <a:cs typeface="Arial" panose="020B0604020202020204" pitchFamily="34" charset="0"/>
              </a:rPr>
              <a:t>ECL cells </a:t>
            </a:r>
            <a:r>
              <a:rPr lang="en-US" sz="2400" dirty="0">
                <a:latin typeface="Arial" panose="020B0604020202020204" pitchFamily="34" charset="0"/>
                <a:cs typeface="Arial" panose="020B0604020202020204" pitchFamily="34" charset="0"/>
              </a:rPr>
              <a:t>of the stomach. This causes release of </a:t>
            </a:r>
            <a:r>
              <a:rPr lang="en-US" sz="2400" dirty="0">
                <a:solidFill>
                  <a:srgbClr val="0070C0"/>
                </a:solidFill>
                <a:latin typeface="Arial" panose="020B0604020202020204" pitchFamily="34" charset="0"/>
                <a:cs typeface="Arial" panose="020B0604020202020204" pitchFamily="34" charset="0"/>
              </a:rPr>
              <a:t>Histamine</a:t>
            </a:r>
            <a:r>
              <a:rPr lang="en-US" sz="2400" dirty="0">
                <a:latin typeface="Arial" panose="020B0604020202020204" pitchFamily="34" charset="0"/>
                <a:cs typeface="Arial" panose="020B0604020202020204" pitchFamily="34" charset="0"/>
              </a:rPr>
              <a:t> directly into the deep oxyntic glands. Histamine acts to stimulate gastric HCl secretion</a:t>
            </a:r>
          </a:p>
          <a:p>
            <a:pPr marL="457200"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 Net result of gastrin secretion is increased acid production through two mechanisms</a:t>
            </a:r>
          </a:p>
          <a:p>
            <a:pPr lvl="1">
              <a:buFont typeface="Wingdings" pitchFamily="2" charset="2"/>
              <a:buChar char="v"/>
            </a:pPr>
            <a:r>
              <a:rPr lang="en-US" sz="2400" dirty="0">
                <a:latin typeface="Arial" panose="020B0604020202020204" pitchFamily="34" charset="0"/>
                <a:cs typeface="Arial" panose="020B0604020202020204" pitchFamily="34" charset="0"/>
              </a:rPr>
              <a:t>direct stimulation of parietal cells </a:t>
            </a:r>
          </a:p>
          <a:p>
            <a:pPr lvl="1">
              <a:buFont typeface="Wingdings" pitchFamily="2" charset="2"/>
              <a:buChar char="v"/>
            </a:pPr>
            <a:r>
              <a:rPr lang="en-US" sz="2400" dirty="0">
                <a:latin typeface="Arial" panose="020B0604020202020204" pitchFamily="34" charset="0"/>
                <a:cs typeface="Arial" panose="020B0604020202020204" pitchFamily="34" charset="0"/>
              </a:rPr>
              <a:t>trophic action on parietal cells increasing their number</a:t>
            </a:r>
          </a:p>
          <a:p>
            <a:pPr marL="457200"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Acts Mainly through </a:t>
            </a:r>
            <a:r>
              <a:rPr lang="en-US" sz="2400" dirty="0">
                <a:solidFill>
                  <a:srgbClr val="0070C0"/>
                </a:solidFill>
                <a:latin typeface="Arial" panose="020B0604020202020204" pitchFamily="34" charset="0"/>
                <a:cs typeface="Arial" panose="020B0604020202020204" pitchFamily="34" charset="0"/>
              </a:rPr>
              <a:t>ECL cells </a:t>
            </a:r>
            <a:r>
              <a:rPr lang="en-US" sz="2400" dirty="0">
                <a:latin typeface="Arial" panose="020B0604020202020204" pitchFamily="34" charset="0"/>
                <a:cs typeface="Arial" panose="020B0604020202020204" pitchFamily="34" charset="0"/>
              </a:rPr>
              <a:t>by </a:t>
            </a:r>
          </a:p>
          <a:p>
            <a:pPr lvl="1">
              <a:buFont typeface="Wingdings" panose="05000000000000000000" pitchFamily="2" charset="2"/>
              <a:buChar char="Ø"/>
            </a:pPr>
            <a:r>
              <a:rPr lang="en-US" sz="2400" dirty="0">
                <a:latin typeface="Arial" panose="020B0604020202020204" pitchFamily="34" charset="0"/>
                <a:cs typeface="Arial" panose="020B0604020202020204" pitchFamily="34" charset="0"/>
              </a:rPr>
              <a:t>releasing </a:t>
            </a:r>
            <a:r>
              <a:rPr lang="en-US" sz="2400" dirty="0">
                <a:solidFill>
                  <a:srgbClr val="0070C0"/>
                </a:solidFill>
                <a:latin typeface="Arial" panose="020B0604020202020204" pitchFamily="34" charset="0"/>
                <a:cs typeface="Arial" panose="020B0604020202020204" pitchFamily="34" charset="0"/>
              </a:rPr>
              <a:t>histamine</a:t>
            </a:r>
          </a:p>
          <a:p>
            <a:pPr lvl="1">
              <a:buFont typeface="Wingdings" panose="05000000000000000000" pitchFamily="2" charset="2"/>
              <a:buChar char="Ø"/>
            </a:pPr>
            <a:r>
              <a:rPr lang="en-US" sz="2400" dirty="0">
                <a:latin typeface="Arial" panose="020B0604020202020204" pitchFamily="34" charset="0"/>
                <a:cs typeface="Arial" panose="020B0604020202020204" pitchFamily="34" charset="0"/>
              </a:rPr>
              <a:t>increasing  intracellular </a:t>
            </a:r>
            <a:r>
              <a:rPr lang="en-US" sz="2400" dirty="0">
                <a:solidFill>
                  <a:srgbClr val="0070C0"/>
                </a:solidFill>
                <a:latin typeface="Arial" panose="020B0604020202020204" pitchFamily="34" charset="0"/>
                <a:cs typeface="Arial" panose="020B0604020202020204" pitchFamily="34" charset="0"/>
              </a:rPr>
              <a:t>Ca</a:t>
            </a:r>
            <a:r>
              <a:rPr lang="en-US" sz="2400" baseline="48000" dirty="0">
                <a:solidFill>
                  <a:srgbClr val="0070C0"/>
                </a:solidFill>
                <a:latin typeface="Arial" panose="020B0604020202020204" pitchFamily="34" charset="0"/>
                <a:cs typeface="Arial" panose="020B0604020202020204" pitchFamily="34" charset="0"/>
              </a:rPr>
              <a:t>++</a:t>
            </a:r>
            <a:r>
              <a:rPr lang="en-US" sz="2400" dirty="0">
                <a:solidFill>
                  <a:srgbClr val="0070C0"/>
                </a:solidFill>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(some extent directly</a:t>
            </a:r>
            <a:endParaRPr lang="en-US" sz="2400" dirty="0"/>
          </a:p>
        </p:txBody>
      </p:sp>
    </p:spTree>
    <p:extLst>
      <p:ext uri="{BB962C8B-B14F-4D97-AF65-F5344CB8AC3E}">
        <p14:creationId xmlns:p14="http://schemas.microsoft.com/office/powerpoint/2010/main" val="40425197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6094824" y="6351657"/>
            <a:ext cx="2895600" cy="365125"/>
          </a:xfrm>
        </p:spPr>
        <p:txBody>
          <a:bodyPr/>
          <a:lstStyle/>
          <a:p>
            <a:pPr>
              <a:defRPr/>
            </a:pPr>
            <a:r>
              <a:rPr lang="en-US" sz="1500" dirty="0">
                <a:solidFill>
                  <a:schemeClr val="accent4">
                    <a:lumMod val="75000"/>
                  </a:schemeClr>
                </a:solidFill>
              </a:rPr>
              <a:t>Core Concept </a:t>
            </a:r>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26</a:t>
            </a:fld>
            <a:endParaRPr lang="en-US"/>
          </a:p>
        </p:txBody>
      </p:sp>
      <p:pic>
        <p:nvPicPr>
          <p:cNvPr id="6" name="Content Placeholder 3">
            <a:extLst>
              <a:ext uri="{FF2B5EF4-FFF2-40B4-BE49-F238E27FC236}">
                <a16:creationId xmlns:a16="http://schemas.microsoft.com/office/drawing/2014/main" id="{E6BD710C-13C2-2814-2E70-9B57E4CB1415}"/>
              </a:ext>
            </a:extLst>
          </p:cNvPr>
          <p:cNvPicPr>
            <a:picLocks noChangeAspect="1"/>
          </p:cNvPicPr>
          <p:nvPr/>
        </p:nvPicPr>
        <p:blipFill>
          <a:blip r:embed="rId2" cstate="print"/>
          <a:stretch>
            <a:fillRect/>
          </a:stretch>
        </p:blipFill>
        <p:spPr>
          <a:xfrm>
            <a:off x="914400" y="838200"/>
            <a:ext cx="8076024" cy="5226450"/>
          </a:xfrm>
          <a:prstGeom prst="rect">
            <a:avLst/>
          </a:prstGeom>
        </p:spPr>
      </p:pic>
    </p:spTree>
    <p:extLst>
      <p:ext uri="{BB962C8B-B14F-4D97-AF65-F5344CB8AC3E}">
        <p14:creationId xmlns:p14="http://schemas.microsoft.com/office/powerpoint/2010/main" val="27225913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6172200" y="6356349"/>
            <a:ext cx="2895600" cy="365125"/>
          </a:xfrm>
        </p:spPr>
        <p:txBody>
          <a:bodyPr/>
          <a:lstStyle/>
          <a:p>
            <a:pPr>
              <a:defRPr/>
            </a:pPr>
            <a:r>
              <a:rPr lang="en-US" sz="1500" dirty="0">
                <a:solidFill>
                  <a:schemeClr val="accent4">
                    <a:lumMod val="75000"/>
                  </a:schemeClr>
                </a:solidFill>
              </a:rPr>
              <a:t>Core concept </a:t>
            </a:r>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27</a:t>
            </a:fld>
            <a:endParaRPr lang="en-US" dirty="0"/>
          </a:p>
        </p:txBody>
      </p:sp>
      <p:sp>
        <p:nvSpPr>
          <p:cNvPr id="7" name="Rectangle 6"/>
          <p:cNvSpPr/>
          <p:nvPr/>
        </p:nvSpPr>
        <p:spPr>
          <a:xfrm>
            <a:off x="3200400" y="732707"/>
            <a:ext cx="2425729" cy="600164"/>
          </a:xfrm>
          <a:prstGeom prst="rect">
            <a:avLst/>
          </a:prstGeom>
        </p:spPr>
        <p:txBody>
          <a:bodyPr wrap="none">
            <a:spAutoFit/>
          </a:bodyPr>
          <a:lstStyle/>
          <a:p>
            <a:r>
              <a:rPr lang="en-US" sz="3300" b="1" dirty="0"/>
              <a:t>Gastric juice </a:t>
            </a:r>
            <a:endParaRPr lang="en-US" sz="3300" dirty="0"/>
          </a:p>
        </p:txBody>
      </p:sp>
      <p:sp>
        <p:nvSpPr>
          <p:cNvPr id="8" name="Rectangle 7"/>
          <p:cNvSpPr/>
          <p:nvPr/>
        </p:nvSpPr>
        <p:spPr>
          <a:xfrm>
            <a:off x="381000" y="1447800"/>
            <a:ext cx="8686800" cy="4493538"/>
          </a:xfrm>
          <a:prstGeom prst="rect">
            <a:avLst/>
          </a:prstGeom>
        </p:spPr>
        <p:txBody>
          <a:bodyPr wrap="square">
            <a:spAutoFit/>
          </a:bodyPr>
          <a:lstStyle/>
          <a:p>
            <a:r>
              <a:rPr lang="en-US" sz="2600" dirty="0">
                <a:latin typeface="Arial Rounded MT Bold" panose="020F0704030504030204" pitchFamily="34" charset="0"/>
                <a:cs typeface="Arial" pitchFamily="34" charset="0"/>
              </a:rPr>
              <a:t>Prostaglandin</a:t>
            </a:r>
          </a:p>
          <a:p>
            <a:endParaRPr lang="en-US" sz="2600" dirty="0">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rPr>
              <a:t>PG, especially E series, inhibits acid secretion by decreasing camp formation</a:t>
            </a:r>
          </a:p>
          <a:p>
            <a:r>
              <a:rPr lang="en-US" sz="2600" dirty="0">
                <a:latin typeface="Arial" panose="020B0604020202020204" pitchFamily="34" charset="0"/>
                <a:cs typeface="Arial" panose="020B0604020202020204" pitchFamily="34" charset="0"/>
              </a:rPr>
              <a:t>Stimulate mucus and bicarbonate secretion</a:t>
            </a:r>
          </a:p>
          <a:p>
            <a:endParaRPr lang="en-US" sz="2600" dirty="0">
              <a:solidFill>
                <a:srgbClr val="FF0000"/>
              </a:solidFill>
            </a:endParaRPr>
          </a:p>
          <a:p>
            <a:endParaRPr lang="en-US" sz="2600" dirty="0">
              <a:solidFill>
                <a:srgbClr val="FF0000"/>
              </a:solidFill>
            </a:endParaRPr>
          </a:p>
          <a:p>
            <a:r>
              <a:rPr lang="en-US" sz="2600" dirty="0">
                <a:latin typeface="Arial Rounded MT Bold" panose="020F0704030504030204" pitchFamily="34" charset="0"/>
                <a:cs typeface="Arial" pitchFamily="34" charset="0"/>
              </a:rPr>
              <a:t>Somatostatin</a:t>
            </a:r>
          </a:p>
          <a:p>
            <a:endParaRPr lang="en-US" sz="2600" dirty="0"/>
          </a:p>
          <a:p>
            <a:pPr algn="just"/>
            <a:r>
              <a:rPr lang="en-US" sz="2600" dirty="0">
                <a:latin typeface="Arial" pitchFamily="34" charset="0"/>
                <a:cs typeface="Arial" pitchFamily="34" charset="0"/>
              </a:rPr>
              <a:t>Inhibits  release of Histamine through ECL</a:t>
            </a:r>
          </a:p>
          <a:p>
            <a:pPr algn="just"/>
            <a:r>
              <a:rPr lang="en-US" sz="2600" dirty="0">
                <a:latin typeface="Arial" pitchFamily="34" charset="0"/>
                <a:cs typeface="Arial" pitchFamily="34" charset="0"/>
              </a:rPr>
              <a:t>Secretion gets decreased by Acetylcholine</a:t>
            </a:r>
          </a:p>
        </p:txBody>
      </p:sp>
    </p:spTree>
    <p:extLst>
      <p:ext uri="{BB962C8B-B14F-4D97-AF65-F5344CB8AC3E}">
        <p14:creationId xmlns:p14="http://schemas.microsoft.com/office/powerpoint/2010/main" val="22430783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6172200" y="6356349"/>
            <a:ext cx="2895600" cy="365125"/>
          </a:xfrm>
        </p:spPr>
        <p:txBody>
          <a:bodyPr/>
          <a:lstStyle/>
          <a:p>
            <a:pPr>
              <a:defRPr/>
            </a:pPr>
            <a:r>
              <a:rPr lang="en-US" sz="1500" dirty="0">
                <a:solidFill>
                  <a:schemeClr val="accent4">
                    <a:lumMod val="75000"/>
                  </a:schemeClr>
                </a:solidFill>
              </a:rPr>
              <a:t>Core concept </a:t>
            </a:r>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28</a:t>
            </a:fld>
            <a:endParaRPr lang="en-US"/>
          </a:p>
        </p:txBody>
      </p:sp>
      <p:sp>
        <p:nvSpPr>
          <p:cNvPr id="6" name="Rectangle 5"/>
          <p:cNvSpPr/>
          <p:nvPr/>
        </p:nvSpPr>
        <p:spPr>
          <a:xfrm>
            <a:off x="3200400" y="762000"/>
            <a:ext cx="2028119" cy="600164"/>
          </a:xfrm>
          <a:prstGeom prst="rect">
            <a:avLst/>
          </a:prstGeom>
        </p:spPr>
        <p:txBody>
          <a:bodyPr wrap="none">
            <a:spAutoFit/>
          </a:bodyPr>
          <a:lstStyle/>
          <a:p>
            <a:r>
              <a:rPr lang="en-US" sz="3300" dirty="0">
                <a:latin typeface="Arial Rounded MT Bold" panose="020F0704030504030204" pitchFamily="34" charset="0"/>
              </a:rPr>
              <a:t>Enzymes</a:t>
            </a:r>
            <a:endParaRPr lang="en-US" sz="3300" dirty="0"/>
          </a:p>
        </p:txBody>
      </p:sp>
      <p:sp>
        <p:nvSpPr>
          <p:cNvPr id="7" name="Rectangle 6"/>
          <p:cNvSpPr/>
          <p:nvPr/>
        </p:nvSpPr>
        <p:spPr>
          <a:xfrm>
            <a:off x="304800" y="1705892"/>
            <a:ext cx="8438322" cy="3354765"/>
          </a:xfrm>
          <a:prstGeom prst="rect">
            <a:avLst/>
          </a:prstGeom>
        </p:spPr>
        <p:txBody>
          <a:bodyPr wrap="square">
            <a:spAutoFit/>
          </a:bodyPr>
          <a:lstStyle/>
          <a:p>
            <a:r>
              <a:rPr lang="en-US" sz="2800" dirty="0">
                <a:latin typeface="Arial Rounded MT Bold" panose="020F0704030504030204" pitchFamily="34" charset="0"/>
              </a:rPr>
              <a:t> </a:t>
            </a:r>
            <a:r>
              <a:rPr lang="en-US" sz="3000" dirty="0">
                <a:latin typeface="Arial Rounded MT Bold" panose="020F0704030504030204" pitchFamily="34" charset="0"/>
              </a:rPr>
              <a:t>Pepsin</a:t>
            </a:r>
            <a:r>
              <a:rPr lang="en-US" sz="2800" dirty="0">
                <a:latin typeface="Arial Rounded MT Bold" panose="020F0704030504030204" pitchFamily="34" charset="0"/>
              </a:rPr>
              <a:t> </a:t>
            </a:r>
          </a:p>
          <a:p>
            <a:r>
              <a:rPr lang="en-US" sz="2600" dirty="0">
                <a:latin typeface="Arial" panose="020B0604020202020204" pitchFamily="34" charset="0"/>
                <a:cs typeface="Arial" panose="020B0604020202020204" pitchFamily="34" charset="0"/>
              </a:rPr>
              <a:t>Acid stable </a:t>
            </a:r>
            <a:r>
              <a:rPr lang="en-US" sz="2600" dirty="0">
                <a:solidFill>
                  <a:srgbClr val="0070C0"/>
                </a:solidFill>
                <a:latin typeface="Arial" panose="020B0604020202020204" pitchFamily="34" charset="0"/>
                <a:cs typeface="Arial" panose="020B0604020202020204" pitchFamily="34" charset="0"/>
              </a:rPr>
              <a:t>endopeptidase</a:t>
            </a:r>
            <a:r>
              <a:rPr lang="en-US" sz="2600" dirty="0">
                <a:latin typeface="Arial" panose="020B0604020202020204" pitchFamily="34" charset="0"/>
                <a:cs typeface="Arial" panose="020B0604020202020204" pitchFamily="34" charset="0"/>
              </a:rPr>
              <a:t> is secreted by serous cells of  stomach</a:t>
            </a:r>
          </a:p>
          <a:p>
            <a:r>
              <a:rPr lang="en-US" sz="2600" dirty="0">
                <a:latin typeface="Arial" panose="020B0604020202020204" pitchFamily="34" charset="0"/>
                <a:cs typeface="Arial" panose="020B0604020202020204" pitchFamily="34" charset="0"/>
              </a:rPr>
              <a:t>Potent proteolytic enzyme, secreted as inactive zymogen form, </a:t>
            </a:r>
            <a:r>
              <a:rPr lang="en-US" sz="2600" dirty="0">
                <a:solidFill>
                  <a:srgbClr val="0070C0"/>
                </a:solidFill>
                <a:latin typeface="Arial" panose="020B0604020202020204" pitchFamily="34" charset="0"/>
                <a:cs typeface="Arial" panose="020B0604020202020204" pitchFamily="34" charset="0"/>
              </a:rPr>
              <a:t>pepsinogen</a:t>
            </a:r>
          </a:p>
          <a:p>
            <a:r>
              <a:rPr lang="en-US" sz="2600" dirty="0">
                <a:latin typeface="Arial" panose="020B0604020202020204" pitchFamily="34" charset="0"/>
                <a:cs typeface="Arial" panose="020B0604020202020204" pitchFamily="34" charset="0"/>
              </a:rPr>
              <a:t>99% poured in gastric juice as pepsinogen, remaining 1 % is secreted in blood </a:t>
            </a:r>
          </a:p>
          <a:p>
            <a:r>
              <a:rPr lang="en-US" sz="2600" dirty="0">
                <a:latin typeface="Arial" panose="020B0604020202020204" pitchFamily="34" charset="0"/>
                <a:cs typeface="Arial" panose="020B0604020202020204" pitchFamily="34" charset="0"/>
              </a:rPr>
              <a:t>Ultimately excreted in urine as </a:t>
            </a:r>
            <a:r>
              <a:rPr lang="en-US" sz="2600" dirty="0">
                <a:solidFill>
                  <a:srgbClr val="0070C0"/>
                </a:solidFill>
                <a:latin typeface="Arial" panose="020B0604020202020204" pitchFamily="34" charset="0"/>
                <a:cs typeface="Arial" panose="020B0604020202020204" pitchFamily="34" charset="0"/>
              </a:rPr>
              <a:t>uropepsin </a:t>
            </a:r>
            <a:endParaRPr lang="en-US" sz="2600" dirty="0"/>
          </a:p>
        </p:txBody>
      </p:sp>
    </p:spTree>
    <p:extLst>
      <p:ext uri="{BB962C8B-B14F-4D97-AF65-F5344CB8AC3E}">
        <p14:creationId xmlns:p14="http://schemas.microsoft.com/office/powerpoint/2010/main" val="13276950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6040507" y="6356350"/>
            <a:ext cx="2895600" cy="365125"/>
          </a:xfrm>
        </p:spPr>
        <p:txBody>
          <a:bodyPr/>
          <a:lstStyle/>
          <a:p>
            <a:pPr>
              <a:defRPr/>
            </a:pPr>
            <a:r>
              <a:rPr lang="en-US" sz="1500" dirty="0">
                <a:solidFill>
                  <a:schemeClr val="accent4">
                    <a:lumMod val="75000"/>
                  </a:schemeClr>
                </a:solidFill>
              </a:rPr>
              <a:t>Core concept </a:t>
            </a:r>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29</a:t>
            </a:fld>
            <a:endParaRPr lang="en-US" dirty="0"/>
          </a:p>
        </p:txBody>
      </p:sp>
      <p:sp>
        <p:nvSpPr>
          <p:cNvPr id="6" name="Rectangle 5"/>
          <p:cNvSpPr/>
          <p:nvPr/>
        </p:nvSpPr>
        <p:spPr>
          <a:xfrm>
            <a:off x="36443" y="1110163"/>
            <a:ext cx="8801100" cy="5293757"/>
          </a:xfrm>
          <a:prstGeom prst="rect">
            <a:avLst/>
          </a:prstGeom>
        </p:spPr>
        <p:txBody>
          <a:bodyPr wrap="square">
            <a:spAutoFit/>
          </a:bodyPr>
          <a:lstStyle/>
          <a:p>
            <a:pPr marL="342900" indent="-342900">
              <a:buFont typeface="Arial" panose="020B0604020202020204" pitchFamily="34" charset="0"/>
              <a:buChar char="•"/>
            </a:pPr>
            <a:r>
              <a:rPr lang="en-US" sz="2600" dirty="0">
                <a:latin typeface="Arial" pitchFamily="34" charset="0"/>
                <a:cs typeface="Arial" pitchFamily="34" charset="0"/>
              </a:rPr>
              <a:t>Optimum pH for pepsin is 1.6- 2.3</a:t>
            </a:r>
          </a:p>
          <a:p>
            <a:pPr marL="342900" indent="-342900">
              <a:buFont typeface="Arial" panose="020B0604020202020204" pitchFamily="34" charset="0"/>
              <a:buChar char="•"/>
            </a:pPr>
            <a:r>
              <a:rPr lang="en-US" sz="2600" dirty="0">
                <a:latin typeface="Arial" pitchFamily="34" charset="0"/>
                <a:cs typeface="Arial" pitchFamily="34" charset="0"/>
              </a:rPr>
              <a:t>Pepsinogen with  mol. wt. of 42,500 is split to form  pepsin  with mol. wt . of 35,000</a:t>
            </a:r>
          </a:p>
          <a:p>
            <a:pPr marL="342900" indent="-342900">
              <a:buFont typeface="Arial" panose="020B0604020202020204" pitchFamily="34" charset="0"/>
              <a:buChar char="•"/>
            </a:pPr>
            <a:r>
              <a:rPr lang="en-US" sz="2600" dirty="0">
                <a:latin typeface="Arial" pitchFamily="34" charset="0"/>
                <a:cs typeface="Arial" pitchFamily="34" charset="0"/>
              </a:rPr>
              <a:t>Pepsin  is  mainly of  2 types with different compositions &amp; optimum values</a:t>
            </a:r>
          </a:p>
          <a:p>
            <a:pPr marL="342900" indent="-342900">
              <a:buFont typeface="Arial" panose="020B0604020202020204" pitchFamily="34" charset="0"/>
              <a:buChar char="•"/>
            </a:pPr>
            <a:r>
              <a:rPr lang="en-US" sz="2600" dirty="0">
                <a:latin typeface="Arial" pitchFamily="34" charset="0"/>
                <a:cs typeface="Arial" pitchFamily="34" charset="0"/>
              </a:rPr>
              <a:t>Derived from different precursors called </a:t>
            </a:r>
            <a:r>
              <a:rPr lang="en-US" sz="2600" dirty="0">
                <a:solidFill>
                  <a:srgbClr val="0070C0"/>
                </a:solidFill>
                <a:latin typeface="Arial" pitchFamily="34" charset="0"/>
                <a:cs typeface="Arial" pitchFamily="34" charset="0"/>
              </a:rPr>
              <a:t>Pepsinogen I &amp; II </a:t>
            </a:r>
            <a:r>
              <a:rPr lang="en-US" sz="2600" dirty="0">
                <a:latin typeface="Arial" pitchFamily="34" charset="0"/>
                <a:cs typeface="Arial" pitchFamily="34" charset="0"/>
              </a:rPr>
              <a:t>or Pepsinogen A &amp; B</a:t>
            </a:r>
          </a:p>
          <a:p>
            <a:pPr marL="342900" indent="-342900">
              <a:buFont typeface="Arial" panose="020B0604020202020204" pitchFamily="34" charset="0"/>
              <a:buChar char="•"/>
            </a:pPr>
            <a:r>
              <a:rPr lang="en-US" sz="2600" dirty="0">
                <a:latin typeface="Arial" pitchFamily="34" charset="0"/>
                <a:cs typeface="Arial" pitchFamily="34" charset="0"/>
              </a:rPr>
              <a:t>Secreted in the </a:t>
            </a:r>
            <a:r>
              <a:rPr lang="en-US" sz="2600" dirty="0">
                <a:solidFill>
                  <a:srgbClr val="0070C0"/>
                </a:solidFill>
                <a:latin typeface="Arial" pitchFamily="34" charset="0"/>
                <a:cs typeface="Arial" pitchFamily="34" charset="0"/>
              </a:rPr>
              <a:t>inactive Zymogen form</a:t>
            </a:r>
            <a:r>
              <a:rPr lang="en-US" sz="2600" dirty="0">
                <a:latin typeface="Arial" pitchFamily="34" charset="0"/>
                <a:cs typeface="Arial" pitchFamily="34" charset="0"/>
              </a:rPr>
              <a:t>, which is initially </a:t>
            </a:r>
            <a:r>
              <a:rPr lang="en-US" sz="2600" dirty="0">
                <a:solidFill>
                  <a:srgbClr val="0070C0"/>
                </a:solidFill>
                <a:latin typeface="Arial" pitchFamily="34" charset="0"/>
                <a:cs typeface="Arial" pitchFamily="34" charset="0"/>
              </a:rPr>
              <a:t>activated to pepsin by the HCl </a:t>
            </a:r>
            <a:r>
              <a:rPr lang="en-US" sz="2600" dirty="0">
                <a:latin typeface="Arial" pitchFamily="34" charset="0"/>
                <a:cs typeface="Arial" pitchFamily="34" charset="0"/>
              </a:rPr>
              <a:t>in the gastric juice. Activation occurs rapidly at a </a:t>
            </a:r>
            <a:r>
              <a:rPr lang="en-US" sz="2600" dirty="0">
                <a:solidFill>
                  <a:srgbClr val="0070C0"/>
                </a:solidFill>
                <a:latin typeface="Arial" pitchFamily="34" charset="0"/>
                <a:cs typeface="Arial" pitchFamily="34" charset="0"/>
              </a:rPr>
              <a:t>pH below 2 </a:t>
            </a:r>
            <a:r>
              <a:rPr lang="en-US" sz="2600" dirty="0">
                <a:latin typeface="Arial" pitchFamily="34" charset="0"/>
                <a:cs typeface="Arial" pitchFamily="34" charset="0"/>
              </a:rPr>
              <a:t>by the loss of peptide on the side containing free amino (NH2) group</a:t>
            </a:r>
          </a:p>
          <a:p>
            <a:pPr marL="342900" indent="-342900">
              <a:buFont typeface="Arial" panose="020B0604020202020204" pitchFamily="34" charset="0"/>
              <a:buChar char="•"/>
            </a:pPr>
            <a:r>
              <a:rPr lang="en-US" sz="2600" dirty="0">
                <a:latin typeface="Arial" pitchFamily="34" charset="0"/>
                <a:cs typeface="Arial" pitchFamily="34" charset="0"/>
              </a:rPr>
              <a:t>Once pepsin is formed, rapidly activates  pepsinogen</a:t>
            </a:r>
          </a:p>
          <a:p>
            <a:pPr marL="342900" indent="-342900">
              <a:buFont typeface="Arial" panose="020B0604020202020204" pitchFamily="34" charset="0"/>
              <a:buChar char="•"/>
            </a:pPr>
            <a:r>
              <a:rPr lang="en-US" sz="2600" dirty="0">
                <a:latin typeface="Arial" pitchFamily="34" charset="0"/>
                <a:cs typeface="Arial" pitchFamily="34" charset="0"/>
              </a:rPr>
              <a:t>Process is known as </a:t>
            </a:r>
            <a:r>
              <a:rPr lang="en-US" sz="2600" dirty="0">
                <a:solidFill>
                  <a:srgbClr val="0070C0"/>
                </a:solidFill>
                <a:latin typeface="Arial" pitchFamily="34" charset="0"/>
                <a:cs typeface="Arial" pitchFamily="34" charset="0"/>
              </a:rPr>
              <a:t>“autocatalysis" </a:t>
            </a:r>
          </a:p>
        </p:txBody>
      </p:sp>
      <p:sp>
        <p:nvSpPr>
          <p:cNvPr id="7" name="Rectangle 6"/>
          <p:cNvSpPr/>
          <p:nvPr/>
        </p:nvSpPr>
        <p:spPr>
          <a:xfrm>
            <a:off x="3352800" y="591022"/>
            <a:ext cx="1560812" cy="600164"/>
          </a:xfrm>
          <a:prstGeom prst="rect">
            <a:avLst/>
          </a:prstGeom>
        </p:spPr>
        <p:txBody>
          <a:bodyPr wrap="none">
            <a:spAutoFit/>
          </a:bodyPr>
          <a:lstStyle/>
          <a:p>
            <a:r>
              <a:rPr lang="en-US" sz="3300" dirty="0">
                <a:latin typeface="Arial Rounded MT Bold" panose="020F0704030504030204" pitchFamily="34" charset="0"/>
              </a:rPr>
              <a:t>Pepsin</a:t>
            </a:r>
            <a:endParaRPr lang="en-US" sz="3300" dirty="0"/>
          </a:p>
        </p:txBody>
      </p:sp>
    </p:spTree>
    <p:extLst>
      <p:ext uri="{BB962C8B-B14F-4D97-AF65-F5344CB8AC3E}">
        <p14:creationId xmlns:p14="http://schemas.microsoft.com/office/powerpoint/2010/main" val="3066323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133600"/>
            <a:ext cx="9144000" cy="20288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en-US" sz="2000" dirty="0">
              <a:solidFill>
                <a:prstClr val="white"/>
              </a:solidFill>
            </a:endParaRPr>
          </a:p>
        </p:txBody>
      </p:sp>
      <p:sp>
        <p:nvSpPr>
          <p:cNvPr id="15363" name="Title 1"/>
          <p:cNvSpPr>
            <a:spLocks noGrp="1"/>
          </p:cNvSpPr>
          <p:nvPr>
            <p:ph type="ctrTitle"/>
          </p:nvPr>
        </p:nvSpPr>
        <p:spPr>
          <a:xfrm>
            <a:off x="-591292" y="2195512"/>
            <a:ext cx="9525000" cy="1843088"/>
          </a:xfrm>
        </p:spPr>
        <p:txBody>
          <a:bodyPr rtlCol="0">
            <a:noAutofit/>
          </a:bodyPr>
          <a:lstStyle/>
          <a:p>
            <a:r>
              <a:rPr lang="en-US" sz="3600" dirty="0">
                <a:solidFill>
                  <a:schemeClr val="bg1"/>
                </a:solidFill>
              </a:rPr>
              <a:t>2</a:t>
            </a:r>
            <a:r>
              <a:rPr lang="en-US" sz="3600" baseline="30000" dirty="0">
                <a:solidFill>
                  <a:schemeClr val="bg1"/>
                </a:solidFill>
              </a:rPr>
              <a:t>nd</a:t>
            </a:r>
            <a:r>
              <a:rPr lang="en-US" sz="3600" dirty="0">
                <a:solidFill>
                  <a:schemeClr val="bg1"/>
                </a:solidFill>
              </a:rPr>
              <a:t>  Year MBBS </a:t>
            </a:r>
            <a:br>
              <a:rPr lang="en-US" dirty="0">
                <a:solidFill>
                  <a:schemeClr val="bg1"/>
                </a:solidFill>
              </a:rPr>
            </a:br>
            <a:r>
              <a:rPr lang="en-US" sz="3600" dirty="0">
                <a:solidFill>
                  <a:schemeClr val="bg1"/>
                </a:solidFill>
              </a:rPr>
              <a:t>Gastrointestinal tract module Module</a:t>
            </a:r>
            <a:br>
              <a:rPr lang="en-GB" sz="3600" dirty="0">
                <a:solidFill>
                  <a:schemeClr val="bg1"/>
                </a:solidFill>
              </a:rPr>
            </a:br>
            <a:r>
              <a:rPr lang="en-GB" sz="3400" dirty="0">
                <a:solidFill>
                  <a:schemeClr val="bg1"/>
                </a:solidFill>
              </a:rPr>
              <a:t>Large Group Interactive Session (LGIS)</a:t>
            </a:r>
            <a:br>
              <a:rPr lang="en-GB" sz="3400" dirty="0">
                <a:solidFill>
                  <a:schemeClr val="bg1"/>
                </a:solidFill>
              </a:rPr>
            </a:br>
            <a:r>
              <a:rPr lang="en-GB" sz="3400" dirty="0">
                <a:solidFill>
                  <a:schemeClr val="bg1"/>
                </a:solidFill>
              </a:rPr>
              <a:t>Gastric Juice</a:t>
            </a:r>
            <a:r>
              <a:rPr lang="en-GB" sz="3200" dirty="0">
                <a:solidFill>
                  <a:schemeClr val="bg1"/>
                </a:solidFill>
              </a:rPr>
              <a:t> </a:t>
            </a:r>
            <a:endParaRPr lang="en-US" sz="3200" dirty="0">
              <a:solidFill>
                <a:schemeClr val="accent4"/>
              </a:solidFill>
            </a:endParaRPr>
          </a:p>
        </p:txBody>
      </p:sp>
      <p:sp>
        <p:nvSpPr>
          <p:cNvPr id="14340" name="Subtitle 2"/>
          <p:cNvSpPr>
            <a:spLocks noGrp="1" noChangeArrowheads="1"/>
          </p:cNvSpPr>
          <p:nvPr>
            <p:ph type="subTitle" idx="1"/>
          </p:nvPr>
        </p:nvSpPr>
        <p:spPr>
          <a:xfrm>
            <a:off x="-1066800" y="5791200"/>
            <a:ext cx="6400800" cy="1676400"/>
          </a:xfrm>
        </p:spPr>
        <p:txBody>
          <a:bodyPr>
            <a:normAutofit/>
          </a:bodyPr>
          <a:lstStyle/>
          <a:p>
            <a:pPr>
              <a:lnSpc>
                <a:spcPts val="1500"/>
              </a:lnSpc>
            </a:pPr>
            <a:r>
              <a:rPr lang="en-US" altLang="en-US" sz="2400" dirty="0">
                <a:solidFill>
                  <a:srgbClr val="7030A0"/>
                </a:solidFill>
                <a:cs typeface="Times New Roman" pitchFamily="18" charset="0"/>
              </a:rPr>
              <a:t>Dr. Almas</a:t>
            </a:r>
          </a:p>
          <a:p>
            <a:pPr>
              <a:lnSpc>
                <a:spcPts val="1500"/>
              </a:lnSpc>
            </a:pPr>
            <a:r>
              <a:rPr lang="en-US" altLang="en-US" sz="2400" dirty="0">
                <a:solidFill>
                  <a:srgbClr val="7030A0"/>
                </a:solidFill>
                <a:cs typeface="Times New Roman" pitchFamily="18" charset="0"/>
              </a:rPr>
              <a:t>Biochemistry </a:t>
            </a:r>
            <a:r>
              <a:rPr lang="en-GB" altLang="en-US" sz="2400" dirty="0">
                <a:solidFill>
                  <a:srgbClr val="7030A0"/>
                </a:solidFill>
                <a:cs typeface="Times New Roman" pitchFamily="18" charset="0"/>
              </a:rPr>
              <a:t>Department</a:t>
            </a:r>
          </a:p>
          <a:p>
            <a:pPr>
              <a:lnSpc>
                <a:spcPts val="1500"/>
              </a:lnSpc>
            </a:pPr>
            <a:r>
              <a:rPr lang="en-GB" altLang="en-US" sz="2400" dirty="0">
                <a:solidFill>
                  <a:srgbClr val="7030A0"/>
                </a:solidFill>
                <a:cs typeface="Times New Roman" pitchFamily="18" charset="0"/>
              </a:rPr>
              <a:t>RMU </a:t>
            </a:r>
            <a:endParaRPr lang="en-US" altLang="en-US" sz="2400" dirty="0">
              <a:solidFill>
                <a:srgbClr val="7030A0"/>
              </a:solidFill>
              <a:cs typeface="Times New Roman" pitchFamily="18" charset="0"/>
            </a:endParaRPr>
          </a:p>
        </p:txBody>
      </p:sp>
      <p:sp>
        <p:nvSpPr>
          <p:cNvPr id="6" name="Rectangle 5"/>
          <p:cNvSpPr/>
          <p:nvPr/>
        </p:nvSpPr>
        <p:spPr>
          <a:xfrm>
            <a:off x="0" y="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42"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p:nvPicPr>
        <p:blipFill>
          <a:blip r:embed="rId2" cstate="print"/>
          <a:srcRect l="4787" t="7561" r="11351" b="8025"/>
          <a:stretch>
            <a:fillRect/>
          </a:stretch>
        </p:blipFill>
        <p:spPr bwMode="auto">
          <a:xfrm>
            <a:off x="3581400" y="228600"/>
            <a:ext cx="1981200" cy="1828801"/>
          </a:xfrm>
          <a:prstGeom prst="rect">
            <a:avLst/>
          </a:prstGeom>
          <a:noFill/>
          <a:ln w="9525">
            <a:noFill/>
            <a:miter lim="800000"/>
            <a:headEnd/>
            <a:tailEnd/>
          </a:ln>
        </p:spPr>
      </p:pic>
      <p:sp>
        <p:nvSpPr>
          <p:cNvPr id="7" name="Rectangle 6"/>
          <p:cNvSpPr/>
          <p:nvPr/>
        </p:nvSpPr>
        <p:spPr>
          <a:xfrm>
            <a:off x="5334000" y="5472112"/>
            <a:ext cx="3352800" cy="1385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7030A0"/>
                </a:solidFill>
                <a:effectLst>
                  <a:outerShdw blurRad="38100" dist="38100" dir="2700000" algn="tl">
                    <a:srgbClr val="000000">
                      <a:alpha val="43137"/>
                    </a:srgbClr>
                  </a:outerShdw>
                </a:effectLst>
              </a:rPr>
              <a:t>Date:         </a:t>
            </a:r>
            <a:r>
              <a:rPr lang="en-GB" dirty="0">
                <a:solidFill>
                  <a:srgbClr val="7030A0"/>
                </a:solidFill>
                <a:effectLst>
                  <a:outerShdw blurRad="38100" dist="38100" dir="2700000" algn="tl">
                    <a:srgbClr val="000000">
                      <a:alpha val="43137"/>
                    </a:srgbClr>
                  </a:outerShdw>
                </a:effectLst>
              </a:rPr>
              <a:t>18-03-</a:t>
            </a:r>
            <a:r>
              <a:rPr lang="en-US" dirty="0">
                <a:solidFill>
                  <a:srgbClr val="7030A0"/>
                </a:solidFill>
                <a:effectLst>
                  <a:outerShdw blurRad="38100" dist="38100" dir="2700000" algn="tl">
                    <a:srgbClr val="000000">
                      <a:alpha val="43137"/>
                    </a:srgbClr>
                  </a:outerShdw>
                </a:effectLst>
              </a:rPr>
              <a:t>2023</a:t>
            </a:r>
          </a:p>
          <a:p>
            <a:r>
              <a:rPr lang="en-US" dirty="0">
                <a:solidFill>
                  <a:srgbClr val="7030A0"/>
                </a:solidFill>
                <a:effectLst>
                  <a:outerShdw blurRad="38100" dist="38100" dir="2700000" algn="tl">
                    <a:srgbClr val="000000">
                      <a:alpha val="43137"/>
                    </a:srgbClr>
                  </a:outerShdw>
                </a:effectLst>
              </a:rPr>
              <a:t>Delivering date:     9-03-2024</a:t>
            </a:r>
          </a:p>
        </p:txBody>
      </p:sp>
      <p:sp>
        <p:nvSpPr>
          <p:cNvPr id="11" name="Slide Number Placeholder 10">
            <a:extLst>
              <a:ext uri="{FF2B5EF4-FFF2-40B4-BE49-F238E27FC236}">
                <a16:creationId xmlns:a16="http://schemas.microsoft.com/office/drawing/2014/main" id="{840676E8-8178-1109-3BF8-1BFB89170787}"/>
              </a:ext>
            </a:extLst>
          </p:cNvPr>
          <p:cNvSpPr>
            <a:spLocks noGrp="1"/>
          </p:cNvSpPr>
          <p:nvPr>
            <p:ph type="sldNum" sz="quarter" idx="12"/>
          </p:nvPr>
        </p:nvSpPr>
        <p:spPr/>
        <p:txBody>
          <a:bodyPr/>
          <a:lstStyle/>
          <a:p>
            <a:pPr>
              <a:defRPr/>
            </a:pPr>
            <a:r>
              <a:rPr lang="en-US" dirty="0"/>
              <a:t> </a:t>
            </a:r>
            <a:fld id="{1E3BFE8B-3643-4A16-B7A8-DC2B2F6255B3}" type="slidenum">
              <a:rPr lang="en-US" smtClean="0"/>
              <a:pPr>
                <a:defRPr/>
              </a:pPr>
              <a:t>3</a:t>
            </a:fld>
            <a:endParaRPr lang="en-US" dirty="0"/>
          </a:p>
        </p:txBody>
      </p:sp>
      <p:pic>
        <p:nvPicPr>
          <p:cNvPr id="4" name="Picture 3">
            <a:extLst>
              <a:ext uri="{FF2B5EF4-FFF2-40B4-BE49-F238E27FC236}">
                <a16:creationId xmlns:a16="http://schemas.microsoft.com/office/drawing/2014/main" id="{2A46E6AF-38DD-4B2B-892D-EFD9EF838B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88121"/>
            <a:ext cx="2530059" cy="1414395"/>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6019800" y="6356349"/>
            <a:ext cx="2895600" cy="365125"/>
          </a:xfrm>
        </p:spPr>
        <p:txBody>
          <a:bodyPr/>
          <a:lstStyle/>
          <a:p>
            <a:pPr>
              <a:defRPr/>
            </a:pPr>
            <a:r>
              <a:rPr lang="en-US" sz="1500" dirty="0">
                <a:solidFill>
                  <a:schemeClr val="accent4">
                    <a:lumMod val="75000"/>
                  </a:schemeClr>
                </a:solidFill>
              </a:rPr>
              <a:t>Core concept </a:t>
            </a:r>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30</a:t>
            </a:fld>
            <a:endParaRPr lang="en-US"/>
          </a:p>
        </p:txBody>
      </p:sp>
      <p:sp>
        <p:nvSpPr>
          <p:cNvPr id="6" name="Rectangle 5"/>
          <p:cNvSpPr/>
          <p:nvPr/>
        </p:nvSpPr>
        <p:spPr>
          <a:xfrm>
            <a:off x="3581400" y="187051"/>
            <a:ext cx="1560812" cy="600164"/>
          </a:xfrm>
          <a:prstGeom prst="rect">
            <a:avLst/>
          </a:prstGeom>
        </p:spPr>
        <p:txBody>
          <a:bodyPr wrap="none">
            <a:spAutoFit/>
          </a:bodyPr>
          <a:lstStyle/>
          <a:p>
            <a:r>
              <a:rPr lang="en-US" sz="3300" dirty="0">
                <a:latin typeface="Arial Rounded MT Bold" panose="020F0704030504030204" pitchFamily="34" charset="0"/>
              </a:rPr>
              <a:t>Pepsin</a:t>
            </a:r>
            <a:endParaRPr lang="en-US" sz="3300" dirty="0"/>
          </a:p>
        </p:txBody>
      </p:sp>
      <p:sp>
        <p:nvSpPr>
          <p:cNvPr id="7" name="Rectangle 6"/>
          <p:cNvSpPr/>
          <p:nvPr/>
        </p:nvSpPr>
        <p:spPr>
          <a:xfrm>
            <a:off x="276639" y="764024"/>
            <a:ext cx="8534400" cy="6093976"/>
          </a:xfrm>
          <a:prstGeom prst="rect">
            <a:avLst/>
          </a:prstGeom>
        </p:spPr>
        <p:txBody>
          <a:bodyPr wrap="square">
            <a:spAutoFit/>
          </a:bodyPr>
          <a:lstStyle/>
          <a:p>
            <a:r>
              <a:rPr lang="en-US" sz="2600" dirty="0">
                <a:solidFill>
                  <a:prstClr val="black"/>
                </a:solidFill>
                <a:latin typeface="Arial" panose="020B0604020202020204" pitchFamily="34" charset="0"/>
                <a:cs typeface="Arial" panose="020B0604020202020204" pitchFamily="34" charset="0"/>
              </a:rPr>
              <a:t>Pepsin is a powerful </a:t>
            </a:r>
            <a:r>
              <a:rPr lang="en-US" sz="2600" dirty="0">
                <a:solidFill>
                  <a:srgbClr val="0070C0"/>
                </a:solidFill>
                <a:latin typeface="Arial" panose="020B0604020202020204" pitchFamily="34" charset="0"/>
                <a:cs typeface="Arial" panose="020B0604020202020204" pitchFamily="34" charset="0"/>
              </a:rPr>
              <a:t>proteinase</a:t>
            </a:r>
            <a:r>
              <a:rPr lang="en-US" sz="2600" dirty="0">
                <a:solidFill>
                  <a:prstClr val="black"/>
                </a:solidFill>
                <a:latin typeface="Arial" panose="020B0604020202020204" pitchFamily="34" charset="0"/>
                <a:cs typeface="Arial" panose="020B0604020202020204" pitchFamily="34" charset="0"/>
              </a:rPr>
              <a:t>, it converts proteins to smaller fragments i.e. polypeptides by hydrolyzing specific peptide bonds </a:t>
            </a:r>
          </a:p>
          <a:p>
            <a:r>
              <a:rPr lang="en-US" sz="2600" dirty="0">
                <a:solidFill>
                  <a:prstClr val="black"/>
                </a:solidFill>
                <a:latin typeface="Arial" panose="020B0604020202020204" pitchFamily="34" charset="0"/>
                <a:cs typeface="Arial" panose="020B0604020202020204" pitchFamily="34" charset="0"/>
              </a:rPr>
              <a:t>Eg……  </a:t>
            </a:r>
          </a:p>
          <a:p>
            <a:pPr marL="457200" indent="-457200">
              <a:buFont typeface="Arial" panose="020B0604020202020204" pitchFamily="34" charset="0"/>
              <a:buChar char="•"/>
            </a:pPr>
            <a:r>
              <a:rPr lang="en-US" sz="2600" dirty="0">
                <a:latin typeface="Arial" panose="020B0604020202020204" pitchFamily="34" charset="0"/>
                <a:cs typeface="Arial" panose="020B0604020202020204" pitchFamily="34" charset="0"/>
              </a:rPr>
              <a:t>Active on peptide bond which connects carboxyl group of aromatic amino acid like </a:t>
            </a:r>
          </a:p>
          <a:p>
            <a:pPr lvl="2"/>
            <a:r>
              <a:rPr lang="en-US" sz="2600" dirty="0">
                <a:latin typeface="Arial" panose="020B0604020202020204" pitchFamily="34" charset="0"/>
                <a:cs typeface="Arial" panose="020B0604020202020204" pitchFamily="34" charset="0"/>
              </a:rPr>
              <a:t>Phenylalanine</a:t>
            </a:r>
          </a:p>
          <a:p>
            <a:pPr lvl="2"/>
            <a:r>
              <a:rPr lang="en-US" sz="2600" dirty="0">
                <a:latin typeface="Arial" panose="020B0604020202020204" pitchFamily="34" charset="0"/>
                <a:cs typeface="Arial" panose="020B0604020202020204" pitchFamily="34" charset="0"/>
              </a:rPr>
              <a:t>Tyrosine</a:t>
            </a:r>
          </a:p>
          <a:p>
            <a:pPr lvl="2"/>
            <a:r>
              <a:rPr lang="en-US" sz="2600" dirty="0">
                <a:latin typeface="Arial" panose="020B0604020202020204" pitchFamily="34" charset="0"/>
                <a:cs typeface="Arial" panose="020B0604020202020204" pitchFamily="34" charset="0"/>
              </a:rPr>
              <a:t>Tryptophan </a:t>
            </a:r>
          </a:p>
          <a:p>
            <a:pPr marL="457200" indent="-457200">
              <a:buFont typeface="Arial" panose="020B0604020202020204" pitchFamily="34" charset="0"/>
              <a:buChar char="•"/>
            </a:pPr>
            <a:r>
              <a:rPr lang="en-US" sz="2600" dirty="0">
                <a:latin typeface="Arial" panose="020B0604020202020204" pitchFamily="34" charset="0"/>
                <a:cs typeface="Arial" panose="020B0604020202020204" pitchFamily="34" charset="0"/>
              </a:rPr>
              <a:t>Pepsin can hydrolyze peptide bonds of </a:t>
            </a:r>
          </a:p>
          <a:p>
            <a:pPr marL="1371600" lvl="2" indent="-457200">
              <a:buFont typeface="Wingdings" panose="05000000000000000000" pitchFamily="2" charset="2"/>
              <a:buChar char="Ø"/>
            </a:pPr>
            <a:r>
              <a:rPr lang="en-US" sz="2600" dirty="0">
                <a:latin typeface="Arial" panose="020B0604020202020204" pitchFamily="34" charset="0"/>
                <a:cs typeface="Arial" panose="020B0604020202020204" pitchFamily="34" charset="0"/>
              </a:rPr>
              <a:t>Methionine &amp; Leucine </a:t>
            </a:r>
          </a:p>
          <a:p>
            <a:pPr lvl="2">
              <a:buFont typeface="Wingdings" panose="05000000000000000000" pitchFamily="2" charset="2"/>
              <a:buChar char="Ø"/>
            </a:pPr>
            <a:r>
              <a:rPr lang="en-US" sz="2600" dirty="0">
                <a:latin typeface="Arial" panose="020B0604020202020204" pitchFamily="34" charset="0"/>
                <a:cs typeface="Arial" panose="020B0604020202020204" pitchFamily="34" charset="0"/>
              </a:rPr>
              <a:t>Leucine &amp; Glutamic Acid </a:t>
            </a:r>
          </a:p>
          <a:p>
            <a:pPr lvl="2">
              <a:buFont typeface="Wingdings" panose="05000000000000000000" pitchFamily="2" charset="2"/>
              <a:buChar char="Ø"/>
            </a:pPr>
            <a:r>
              <a:rPr lang="en-US" sz="2600" dirty="0">
                <a:latin typeface="Arial" panose="020B0604020202020204" pitchFamily="34" charset="0"/>
                <a:cs typeface="Arial" panose="020B0604020202020204" pitchFamily="34" charset="0"/>
              </a:rPr>
              <a:t>Glutamic acid &amp; Asparagine </a:t>
            </a:r>
          </a:p>
          <a:p>
            <a:pPr lvl="2">
              <a:buFont typeface="Wingdings" panose="05000000000000000000" pitchFamily="2" charset="2"/>
              <a:buChar char="Ø"/>
            </a:pPr>
            <a:r>
              <a:rPr lang="en-US" sz="2600" dirty="0">
                <a:latin typeface="Arial" panose="020B0604020202020204" pitchFamily="34" charset="0"/>
                <a:cs typeface="Arial" panose="020B0604020202020204" pitchFamily="34" charset="0"/>
              </a:rPr>
              <a:t>Leucine &amp; Valine </a:t>
            </a:r>
          </a:p>
          <a:p>
            <a:pPr lvl="2">
              <a:buFont typeface="Wingdings" panose="05000000000000000000" pitchFamily="2" charset="2"/>
              <a:buChar char="Ø"/>
            </a:pPr>
            <a:r>
              <a:rPr lang="en-US" sz="2600" dirty="0">
                <a:latin typeface="Arial" panose="020B0604020202020204" pitchFamily="34" charset="0"/>
                <a:cs typeface="Arial" panose="020B0604020202020204" pitchFamily="34" charset="0"/>
              </a:rPr>
              <a:t>Valine &amp; Cysteine </a:t>
            </a:r>
          </a:p>
        </p:txBody>
      </p:sp>
    </p:spTree>
    <p:extLst>
      <p:ext uri="{BB962C8B-B14F-4D97-AF65-F5344CB8AC3E}">
        <p14:creationId xmlns:p14="http://schemas.microsoft.com/office/powerpoint/2010/main" val="26255285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6019800" y="6356349"/>
            <a:ext cx="2895600" cy="365125"/>
          </a:xfrm>
        </p:spPr>
        <p:txBody>
          <a:bodyPr/>
          <a:lstStyle/>
          <a:p>
            <a:pPr>
              <a:defRPr/>
            </a:pPr>
            <a:r>
              <a:rPr lang="en-US" sz="1600" dirty="0">
                <a:solidFill>
                  <a:schemeClr val="accent4">
                    <a:lumMod val="75000"/>
                  </a:schemeClr>
                </a:solidFill>
                <a:latin typeface="Arial Rounded MT Bold" panose="020F0704030504030204" pitchFamily="34" charset="0"/>
              </a:rPr>
              <a:t>Core Concept </a:t>
            </a:r>
            <a:endParaRPr lang="en-US" sz="1500" dirty="0">
              <a:solidFill>
                <a:schemeClr val="accent4">
                  <a:lumMod val="75000"/>
                </a:schemeClr>
              </a:solidFill>
            </a:endParaRPr>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31</a:t>
            </a:fld>
            <a:endParaRPr lang="en-US" dirty="0"/>
          </a:p>
        </p:txBody>
      </p:sp>
      <p:sp>
        <p:nvSpPr>
          <p:cNvPr id="6" name="Rectangle 5"/>
          <p:cNvSpPr/>
          <p:nvPr/>
        </p:nvSpPr>
        <p:spPr>
          <a:xfrm>
            <a:off x="381000" y="533400"/>
            <a:ext cx="1350883" cy="523220"/>
          </a:xfrm>
          <a:prstGeom prst="rect">
            <a:avLst/>
          </a:prstGeom>
        </p:spPr>
        <p:txBody>
          <a:bodyPr wrap="none">
            <a:spAutoFit/>
          </a:bodyPr>
          <a:lstStyle/>
          <a:p>
            <a:r>
              <a:rPr lang="en-US" sz="2800" dirty="0">
                <a:latin typeface="Arial Rounded MT Bold" panose="020F0704030504030204" pitchFamily="34" charset="0"/>
              </a:rPr>
              <a:t>Pepsin</a:t>
            </a:r>
            <a:endParaRPr lang="en-US" sz="2800" dirty="0"/>
          </a:p>
        </p:txBody>
      </p:sp>
      <p:sp>
        <p:nvSpPr>
          <p:cNvPr id="7" name="Rectangle 6"/>
          <p:cNvSpPr/>
          <p:nvPr/>
        </p:nvSpPr>
        <p:spPr>
          <a:xfrm>
            <a:off x="381000" y="1447800"/>
            <a:ext cx="8517835" cy="4662815"/>
          </a:xfrm>
          <a:prstGeom prst="rect">
            <a:avLst/>
          </a:prstGeom>
        </p:spPr>
        <p:txBody>
          <a:bodyPr wrap="square">
            <a:spAutoFit/>
          </a:bodyPr>
          <a:lstStyle/>
          <a:p>
            <a:pPr algn="just"/>
            <a:r>
              <a:rPr lang="en-US" sz="2600" dirty="0">
                <a:latin typeface="Arial" panose="020B0604020202020204" pitchFamily="34" charset="0"/>
                <a:cs typeface="Arial" panose="020B0604020202020204" pitchFamily="34" charset="0"/>
              </a:rPr>
              <a:t>Pepsin curdles milk</a:t>
            </a:r>
          </a:p>
          <a:p>
            <a:pPr algn="just"/>
            <a:endParaRPr lang="en-US" sz="2600" dirty="0">
              <a:latin typeface="Arial" panose="020B0604020202020204" pitchFamily="34" charset="0"/>
              <a:cs typeface="Arial" panose="020B0604020202020204" pitchFamily="34" charset="0"/>
            </a:endParaRPr>
          </a:p>
          <a:p>
            <a:pPr algn="just"/>
            <a:r>
              <a:rPr lang="en-US" sz="2600" dirty="0">
                <a:latin typeface="Arial" panose="020B0604020202020204" pitchFamily="34" charset="0"/>
                <a:cs typeface="Arial" panose="020B0604020202020204" pitchFamily="34" charset="0"/>
              </a:rPr>
              <a:t>Hydrolyses soluble phosphor-protein of milk, casein, to produce paracasein &amp; proteose (whey protein )</a:t>
            </a:r>
          </a:p>
          <a:p>
            <a:pPr algn="just"/>
            <a:endParaRPr lang="en-US" sz="2600" dirty="0">
              <a:latin typeface="Arial" panose="020B0604020202020204" pitchFamily="34" charset="0"/>
              <a:cs typeface="Arial" panose="020B0604020202020204" pitchFamily="34" charset="0"/>
            </a:endParaRPr>
          </a:p>
          <a:p>
            <a:pPr algn="just"/>
            <a:r>
              <a:rPr lang="en-US" sz="2600" dirty="0">
                <a:latin typeface="Arial" panose="020B0604020202020204" pitchFamily="34" charset="0"/>
                <a:cs typeface="Arial" panose="020B0604020202020204" pitchFamily="34" charset="0"/>
              </a:rPr>
              <a:t>Paracasein is then precipitated as calcium paracaseinate which is digested by pepsin to peptones </a:t>
            </a:r>
          </a:p>
          <a:p>
            <a:pPr algn="just"/>
            <a:endParaRPr lang="en-US" sz="2600" dirty="0">
              <a:latin typeface="Arial" panose="020B0604020202020204" pitchFamily="34" charset="0"/>
              <a:cs typeface="Arial" panose="020B0604020202020204" pitchFamily="34" charset="0"/>
            </a:endParaRPr>
          </a:p>
          <a:p>
            <a:pPr algn="just"/>
            <a:r>
              <a:rPr lang="en-US" sz="2600" dirty="0">
                <a:latin typeface="Arial" panose="020B0604020202020204" pitchFamily="34" charset="0"/>
                <a:cs typeface="Arial" panose="020B0604020202020204" pitchFamily="34" charset="0"/>
              </a:rPr>
              <a:t>Pepsin is not essential for protein digestion as its absence doesn't cause any marked impairment of protein digestion &amp; absorption</a:t>
            </a:r>
          </a:p>
        </p:txBody>
      </p:sp>
    </p:spTree>
    <p:extLst>
      <p:ext uri="{BB962C8B-B14F-4D97-AF65-F5344CB8AC3E}">
        <p14:creationId xmlns:p14="http://schemas.microsoft.com/office/powerpoint/2010/main" val="29284906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6172200" y="6311900"/>
            <a:ext cx="2895600" cy="365125"/>
          </a:xfrm>
        </p:spPr>
        <p:txBody>
          <a:bodyPr/>
          <a:lstStyle/>
          <a:p>
            <a:pPr>
              <a:defRPr/>
            </a:pPr>
            <a:r>
              <a:rPr lang="en-US" sz="1500" dirty="0">
                <a:solidFill>
                  <a:schemeClr val="accent4">
                    <a:lumMod val="75000"/>
                  </a:schemeClr>
                </a:solidFill>
              </a:rPr>
              <a:t>Core Concept </a:t>
            </a:r>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32</a:t>
            </a:fld>
            <a:endParaRPr lang="en-US"/>
          </a:p>
        </p:txBody>
      </p:sp>
      <p:sp>
        <p:nvSpPr>
          <p:cNvPr id="6" name="Rectangle 5"/>
          <p:cNvSpPr/>
          <p:nvPr/>
        </p:nvSpPr>
        <p:spPr>
          <a:xfrm>
            <a:off x="445956" y="1524000"/>
            <a:ext cx="8151392" cy="4093428"/>
          </a:xfrm>
          <a:prstGeom prst="rect">
            <a:avLst/>
          </a:prstGeom>
        </p:spPr>
        <p:txBody>
          <a:bodyPr wrap="square">
            <a:spAutoFit/>
          </a:bodyPr>
          <a:lstStyle/>
          <a:p>
            <a:pPr algn="just"/>
            <a:r>
              <a:rPr lang="en-US" sz="2600" dirty="0">
                <a:latin typeface="Arial Rounded MT Bold" panose="020F0704030504030204" pitchFamily="34" charset="0"/>
              </a:rPr>
              <a:t> </a:t>
            </a:r>
            <a:r>
              <a:rPr lang="en-US" sz="2600" dirty="0">
                <a:latin typeface="Arial" panose="020B0604020202020204" pitchFamily="34" charset="0"/>
                <a:cs typeface="Arial" panose="020B0604020202020204" pitchFamily="34" charset="0"/>
              </a:rPr>
              <a:t>Gastric Lipase is secreted by gastric mucosa</a:t>
            </a:r>
          </a:p>
          <a:p>
            <a:pPr algn="just"/>
            <a:r>
              <a:rPr lang="en-US" sz="2600" dirty="0">
                <a:latin typeface="Arial" panose="020B0604020202020204" pitchFamily="34" charset="0"/>
                <a:cs typeface="Arial" panose="020B0604020202020204" pitchFamily="34" charset="0"/>
              </a:rPr>
              <a:t>Optimum pH of </a:t>
            </a:r>
            <a:r>
              <a:rPr lang="en-US" sz="2600" dirty="0">
                <a:solidFill>
                  <a:srgbClr val="0070C0"/>
                </a:solidFill>
                <a:latin typeface="Arial" panose="020B0604020202020204" pitchFamily="34" charset="0"/>
                <a:cs typeface="Arial" panose="020B0604020202020204" pitchFamily="34" charset="0"/>
              </a:rPr>
              <a:t>4.0 - 6.0</a:t>
            </a:r>
          </a:p>
          <a:p>
            <a:pPr algn="just"/>
            <a:r>
              <a:rPr lang="en-US" sz="2600" dirty="0">
                <a:latin typeface="Arial" panose="020B0604020202020204" pitchFamily="34" charset="0"/>
                <a:cs typeface="Arial" panose="020B0604020202020204" pitchFamily="34" charset="0"/>
              </a:rPr>
              <a:t>Relatively </a:t>
            </a:r>
            <a:r>
              <a:rPr lang="en-US" sz="2600" dirty="0">
                <a:solidFill>
                  <a:srgbClr val="0070C0"/>
                </a:solidFill>
                <a:latin typeface="Arial" panose="020B0604020202020204" pitchFamily="34" charset="0"/>
                <a:cs typeface="Arial" panose="020B0604020202020204" pitchFamily="34" charset="0"/>
              </a:rPr>
              <a:t>acid stable</a:t>
            </a:r>
          </a:p>
          <a:p>
            <a:pPr algn="just"/>
            <a:r>
              <a:rPr lang="en-US" sz="2600" dirty="0">
                <a:latin typeface="Arial" panose="020B0604020202020204" pitchFamily="34" charset="0"/>
                <a:cs typeface="Arial" panose="020B0604020202020204" pitchFamily="34" charset="0"/>
              </a:rPr>
              <a:t>Hydrolyses TAG molecule (particularly those containing fatty acids of short or medium chain length; less than 12 C FA as  found in milk) </a:t>
            </a:r>
          </a:p>
          <a:p>
            <a:pPr algn="just"/>
            <a:r>
              <a:rPr lang="en-US" sz="2600" dirty="0">
                <a:latin typeface="Arial" panose="020B0604020202020204" pitchFamily="34" charset="0"/>
                <a:cs typeface="Arial" panose="020B0604020202020204" pitchFamily="34" charset="0"/>
              </a:rPr>
              <a:t>Gastric Lipase activity </a:t>
            </a:r>
            <a:r>
              <a:rPr lang="en-US" sz="2600" dirty="0">
                <a:solidFill>
                  <a:srgbClr val="0070C0"/>
                </a:solidFill>
                <a:latin typeface="Arial" panose="020B0604020202020204" pitchFamily="34" charset="0"/>
                <a:cs typeface="Arial" panose="020B0604020202020204" pitchFamily="34" charset="0"/>
              </a:rPr>
              <a:t>requires presence of Ca</a:t>
            </a:r>
            <a:r>
              <a:rPr lang="en-US" sz="2600" baseline="48000" dirty="0">
                <a:solidFill>
                  <a:srgbClr val="0070C0"/>
                </a:solidFill>
                <a:latin typeface="Arial" panose="020B0604020202020204" pitchFamily="34" charset="0"/>
                <a:cs typeface="Arial" panose="020B0604020202020204" pitchFamily="34" charset="0"/>
              </a:rPr>
              <a:t>++</a:t>
            </a:r>
          </a:p>
          <a:p>
            <a:pPr algn="just"/>
            <a:r>
              <a:rPr lang="en-US" sz="2600" dirty="0">
                <a:latin typeface="Arial" panose="020B0604020202020204" pitchFamily="34" charset="0"/>
                <a:cs typeface="Arial" panose="020B0604020202020204" pitchFamily="34" charset="0"/>
              </a:rPr>
              <a:t>Plays important role in </a:t>
            </a:r>
            <a:r>
              <a:rPr lang="en-US" sz="2600" dirty="0">
                <a:solidFill>
                  <a:srgbClr val="0070C0"/>
                </a:solidFill>
                <a:latin typeface="Arial" panose="020B0604020202020204" pitchFamily="34" charset="0"/>
                <a:cs typeface="Arial" panose="020B0604020202020204" pitchFamily="34" charset="0"/>
              </a:rPr>
              <a:t>lipid digestion in neonates</a:t>
            </a:r>
          </a:p>
          <a:p>
            <a:pPr algn="just"/>
            <a:r>
              <a:rPr lang="en-US" sz="2600" dirty="0">
                <a:latin typeface="Arial" panose="020B0604020202020204" pitchFamily="34" charset="0"/>
                <a:cs typeface="Arial" panose="020B0604020202020204" pitchFamily="34" charset="0"/>
              </a:rPr>
              <a:t> 30% of dietary fat may be digested in stomach</a:t>
            </a:r>
          </a:p>
          <a:p>
            <a:endParaRPr lang="en-US" sz="2600" dirty="0"/>
          </a:p>
        </p:txBody>
      </p:sp>
      <p:sp>
        <p:nvSpPr>
          <p:cNvPr id="7" name="Rectangle 6"/>
          <p:cNvSpPr/>
          <p:nvPr/>
        </p:nvSpPr>
        <p:spPr>
          <a:xfrm>
            <a:off x="685800" y="804942"/>
            <a:ext cx="2815194" cy="538609"/>
          </a:xfrm>
          <a:prstGeom prst="rect">
            <a:avLst/>
          </a:prstGeom>
        </p:spPr>
        <p:txBody>
          <a:bodyPr wrap="none">
            <a:spAutoFit/>
          </a:bodyPr>
          <a:lstStyle/>
          <a:p>
            <a:r>
              <a:rPr lang="en-US" sz="2900" dirty="0">
                <a:latin typeface="Arial Rounded MT Bold" panose="020F0704030504030204" pitchFamily="34" charset="0"/>
              </a:rPr>
              <a:t>Gastric Lipase</a:t>
            </a:r>
            <a:endParaRPr lang="en-US" sz="2900" dirty="0"/>
          </a:p>
        </p:txBody>
      </p:sp>
    </p:spTree>
    <p:extLst>
      <p:ext uri="{BB962C8B-B14F-4D97-AF65-F5344CB8AC3E}">
        <p14:creationId xmlns:p14="http://schemas.microsoft.com/office/powerpoint/2010/main" val="29260262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6019800" y="6356349"/>
            <a:ext cx="2895600" cy="365125"/>
          </a:xfrm>
        </p:spPr>
        <p:txBody>
          <a:bodyPr/>
          <a:lstStyle/>
          <a:p>
            <a:pPr>
              <a:defRPr/>
            </a:pPr>
            <a:r>
              <a:rPr lang="en-US" sz="1500" dirty="0">
                <a:solidFill>
                  <a:schemeClr val="accent4">
                    <a:lumMod val="75000"/>
                  </a:schemeClr>
                </a:solidFill>
              </a:rPr>
              <a:t>Core concept </a:t>
            </a:r>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33</a:t>
            </a:fld>
            <a:endParaRPr lang="en-US"/>
          </a:p>
        </p:txBody>
      </p:sp>
      <p:sp>
        <p:nvSpPr>
          <p:cNvPr id="6" name="Rectangle 5"/>
          <p:cNvSpPr/>
          <p:nvPr/>
        </p:nvSpPr>
        <p:spPr>
          <a:xfrm>
            <a:off x="228600" y="685800"/>
            <a:ext cx="8915400" cy="5293757"/>
          </a:xfrm>
          <a:prstGeom prst="rect">
            <a:avLst/>
          </a:prstGeom>
        </p:spPr>
        <p:txBody>
          <a:bodyPr wrap="square">
            <a:spAutoFit/>
          </a:bodyPr>
          <a:lstStyle/>
          <a:p>
            <a:pPr algn="just"/>
            <a:r>
              <a:rPr lang="en-US" sz="2600" b="1" dirty="0">
                <a:latin typeface="Arial Rounded MT Bold" panose="020F0704030504030204" pitchFamily="34" charset="0"/>
              </a:rPr>
              <a:t>Rennin</a:t>
            </a:r>
            <a:r>
              <a:rPr lang="en-US" sz="2600" dirty="0">
                <a:latin typeface="Arial Rounded MT Bold" panose="020F0704030504030204" pitchFamily="34" charset="0"/>
              </a:rPr>
              <a:t> </a:t>
            </a:r>
          </a:p>
          <a:p>
            <a:pPr marL="285750" indent="-285750" algn="just">
              <a:buFont typeface="Arial" panose="020B0604020202020204" pitchFamily="34" charset="0"/>
              <a:buChar char="•"/>
            </a:pPr>
            <a:r>
              <a:rPr lang="en-US" sz="2600" dirty="0">
                <a:solidFill>
                  <a:srgbClr val="0070C0"/>
                </a:solidFill>
                <a:latin typeface="Arial" panose="020B0604020202020204" pitchFamily="34" charset="0"/>
                <a:cs typeface="Arial" panose="020B0604020202020204" pitchFamily="34" charset="0"/>
              </a:rPr>
              <a:t>Absent in adult </a:t>
            </a:r>
            <a:r>
              <a:rPr lang="en-US" sz="2600" dirty="0">
                <a:latin typeface="Arial" panose="020B0604020202020204" pitchFamily="34" charset="0"/>
                <a:cs typeface="Arial" panose="020B0604020202020204" pitchFamily="34" charset="0"/>
              </a:rPr>
              <a:t>human</a:t>
            </a:r>
          </a:p>
          <a:p>
            <a:pPr marL="285750" indent="-285750" algn="just">
              <a:buFont typeface="Arial" panose="020B0604020202020204" pitchFamily="34" charset="0"/>
              <a:buChar char="•"/>
            </a:pPr>
            <a:r>
              <a:rPr lang="en-US" sz="2600" dirty="0">
                <a:latin typeface="Arial" panose="020B0604020202020204" pitchFamily="34" charset="0"/>
                <a:cs typeface="Arial" panose="020B0604020202020204" pitchFamily="34" charset="0"/>
              </a:rPr>
              <a:t>Certain amount of Rennin activity is seen in </a:t>
            </a:r>
            <a:r>
              <a:rPr lang="en-US" sz="2600" dirty="0">
                <a:solidFill>
                  <a:srgbClr val="0070C0"/>
                </a:solidFill>
                <a:latin typeface="Arial" panose="020B0604020202020204" pitchFamily="34" charset="0"/>
                <a:cs typeface="Arial" panose="020B0604020202020204" pitchFamily="34" charset="0"/>
              </a:rPr>
              <a:t>infants</a:t>
            </a:r>
          </a:p>
          <a:p>
            <a:pPr marL="285750" indent="-285750" algn="just">
              <a:buFont typeface="Arial" panose="020B0604020202020204" pitchFamily="34" charset="0"/>
              <a:buChar char="•"/>
            </a:pPr>
            <a:r>
              <a:rPr lang="en-US" sz="2600" dirty="0">
                <a:latin typeface="Arial" panose="020B0604020202020204" pitchFamily="34" charset="0"/>
                <a:cs typeface="Arial" panose="020B0604020202020204" pitchFamily="34" charset="0"/>
              </a:rPr>
              <a:t>Optimum pH for its activity is </a:t>
            </a:r>
            <a:r>
              <a:rPr lang="en-US" sz="2600" dirty="0">
                <a:solidFill>
                  <a:srgbClr val="0070C0"/>
                </a:solidFill>
                <a:latin typeface="Arial" panose="020B0604020202020204" pitchFamily="34" charset="0"/>
                <a:cs typeface="Arial" panose="020B0604020202020204" pitchFamily="34" charset="0"/>
              </a:rPr>
              <a:t>4.0 </a:t>
            </a:r>
          </a:p>
          <a:p>
            <a:pPr marL="285750" indent="-285750" algn="just">
              <a:buFont typeface="Arial" panose="020B0604020202020204" pitchFamily="34" charset="0"/>
              <a:buChar char="•"/>
            </a:pPr>
            <a:r>
              <a:rPr lang="en-US" sz="2600" dirty="0">
                <a:latin typeface="Arial" panose="020B0604020202020204" pitchFamily="34" charset="0"/>
                <a:cs typeface="Arial" panose="020B0604020202020204" pitchFamily="34" charset="0"/>
              </a:rPr>
              <a:t>Prevents rapid passage of milk from the stomach</a:t>
            </a:r>
          </a:p>
          <a:p>
            <a:pPr marL="285750" indent="-285750" algn="just">
              <a:buFont typeface="Arial" panose="020B0604020202020204" pitchFamily="34" charset="0"/>
              <a:buChar char="•"/>
            </a:pPr>
            <a:r>
              <a:rPr lang="en-US" sz="2600" dirty="0">
                <a:latin typeface="Arial" panose="020B0604020202020204" pitchFamily="34" charset="0"/>
                <a:cs typeface="Arial" panose="020B0604020202020204" pitchFamily="34" charset="0"/>
              </a:rPr>
              <a:t>In presence of calcium, Rennin changes casein of milk to paracasein digested by pepsin </a:t>
            </a:r>
          </a:p>
          <a:p>
            <a:pPr marL="285750" indent="-285750" algn="just">
              <a:buFont typeface="Arial" panose="020B0604020202020204" pitchFamily="34" charset="0"/>
              <a:buChar char="•"/>
            </a:pPr>
            <a:endParaRPr lang="en-US" sz="2600" dirty="0">
              <a:solidFill>
                <a:prstClr val="black"/>
              </a:solidFill>
              <a:latin typeface="Arial" panose="020B0604020202020204" pitchFamily="34" charset="0"/>
              <a:cs typeface="Arial" panose="020B0604020202020204" pitchFamily="34" charset="0"/>
            </a:endParaRPr>
          </a:p>
          <a:p>
            <a:pPr algn="just"/>
            <a:r>
              <a:rPr lang="en-US" sz="2600" b="1" dirty="0" err="1">
                <a:latin typeface="Arial Rounded MT Bold" panose="020F0704030504030204" pitchFamily="34" charset="0"/>
              </a:rPr>
              <a:t>Gelatinase</a:t>
            </a:r>
            <a:endParaRPr lang="en-US" sz="2600" b="1" dirty="0">
              <a:latin typeface="Arial Rounded MT Bold" panose="020F0704030504030204" pitchFamily="34" charset="0"/>
            </a:endParaRPr>
          </a:p>
          <a:p>
            <a:pPr marL="285750" indent="-285750">
              <a:buFont typeface="Arial" panose="020B0604020202020204" pitchFamily="34" charset="0"/>
              <a:buChar char="•"/>
            </a:pPr>
            <a:r>
              <a:rPr lang="en-US" sz="2600" dirty="0">
                <a:latin typeface="Arial" panose="020B0604020202020204" pitchFamily="34" charset="0"/>
                <a:cs typeface="Arial" panose="020B0604020202020204" pitchFamily="34" charset="0"/>
              </a:rPr>
              <a:t>Liquefies gelatin</a:t>
            </a:r>
          </a:p>
          <a:p>
            <a:pPr marL="285750" indent="-285750">
              <a:buFont typeface="Arial" panose="020B0604020202020204" pitchFamily="34" charset="0"/>
              <a:buChar char="•"/>
            </a:pPr>
            <a:r>
              <a:rPr lang="en-US" sz="2600" dirty="0">
                <a:latin typeface="Arial" panose="020B0604020202020204" pitchFamily="34" charset="0"/>
                <a:cs typeface="Arial" panose="020B0604020202020204" pitchFamily="34" charset="0"/>
              </a:rPr>
              <a:t>Not found in adults</a:t>
            </a:r>
          </a:p>
          <a:p>
            <a:pPr marL="285750" indent="-285750">
              <a:buFont typeface="Arial" panose="020B0604020202020204" pitchFamily="34" charset="0"/>
              <a:buChar char="•"/>
            </a:pPr>
            <a:r>
              <a:rPr lang="en-US" sz="2600" dirty="0">
                <a:latin typeface="Arial" panose="020B0604020202020204" pitchFamily="34" charset="0"/>
                <a:cs typeface="Arial" panose="020B0604020202020204" pitchFamily="34" charset="0"/>
              </a:rPr>
              <a:t>Gastric juice has urease activity which produces to some extent ammonia from urea</a:t>
            </a:r>
            <a:endParaRPr lang="en-US" sz="2600" dirty="0"/>
          </a:p>
        </p:txBody>
      </p:sp>
    </p:spTree>
    <p:extLst>
      <p:ext uri="{BB962C8B-B14F-4D97-AF65-F5344CB8AC3E}">
        <p14:creationId xmlns:p14="http://schemas.microsoft.com/office/powerpoint/2010/main" val="14431229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943600" y="6356349"/>
            <a:ext cx="2895600" cy="365125"/>
          </a:xfrm>
        </p:spPr>
        <p:txBody>
          <a:bodyPr/>
          <a:lstStyle/>
          <a:p>
            <a:pPr>
              <a:defRPr/>
            </a:pPr>
            <a:r>
              <a:rPr lang="en-US" sz="1500" dirty="0">
                <a:solidFill>
                  <a:schemeClr val="accent4">
                    <a:lumMod val="75000"/>
                  </a:schemeClr>
                </a:solidFill>
              </a:rPr>
              <a:t>Core Concept </a:t>
            </a:r>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34</a:t>
            </a:fld>
            <a:endParaRPr lang="en-US"/>
          </a:p>
        </p:txBody>
      </p:sp>
      <p:sp>
        <p:nvSpPr>
          <p:cNvPr id="6" name="Rectangle 5"/>
          <p:cNvSpPr/>
          <p:nvPr/>
        </p:nvSpPr>
        <p:spPr>
          <a:xfrm>
            <a:off x="152400" y="1524000"/>
            <a:ext cx="8839200" cy="2769989"/>
          </a:xfrm>
          <a:prstGeom prst="rect">
            <a:avLst/>
          </a:prstGeom>
        </p:spPr>
        <p:txBody>
          <a:bodyPr wrap="square">
            <a:spAutoFit/>
          </a:bodyPr>
          <a:lstStyle/>
          <a:p>
            <a:pPr marL="457200" indent="-457200">
              <a:buFont typeface="Arial" panose="020B0604020202020204" pitchFamily="34" charset="0"/>
              <a:buChar char="•"/>
            </a:pPr>
            <a:r>
              <a:rPr lang="en-US" sz="2600" dirty="0">
                <a:latin typeface="Arial" panose="020B0604020202020204" pitchFamily="34" charset="0"/>
                <a:cs typeface="Arial" panose="020B0604020202020204" pitchFamily="34" charset="0"/>
              </a:rPr>
              <a:t>Mucinmucus is made up of </a:t>
            </a:r>
            <a:r>
              <a:rPr lang="en-US" sz="2600" dirty="0">
                <a:solidFill>
                  <a:srgbClr val="0070C0"/>
                </a:solidFill>
                <a:latin typeface="Arial" panose="020B0604020202020204" pitchFamily="34" charset="0"/>
                <a:cs typeface="Arial" panose="020B0604020202020204" pitchFamily="34" charset="0"/>
              </a:rPr>
              <a:t>glycoproteins</a:t>
            </a:r>
            <a:r>
              <a:rPr lang="en-US" sz="2600" dirty="0">
                <a:latin typeface="Arial" panose="020B0604020202020204" pitchFamily="34" charset="0"/>
                <a:cs typeface="Arial" panose="020B0604020202020204" pitchFamily="34" charset="0"/>
              </a:rPr>
              <a:t> called </a:t>
            </a:r>
            <a:r>
              <a:rPr lang="en-US" sz="2600" dirty="0">
                <a:solidFill>
                  <a:srgbClr val="0070C0"/>
                </a:solidFill>
                <a:latin typeface="Arial" panose="020B0604020202020204" pitchFamily="34" charset="0"/>
                <a:cs typeface="Arial" panose="020B0604020202020204" pitchFamily="34" charset="0"/>
              </a:rPr>
              <a:t>Mucins </a:t>
            </a:r>
            <a:r>
              <a:rPr lang="en-US" sz="2600" dirty="0">
                <a:latin typeface="Arial" panose="020B0604020202020204" pitchFamily="34" charset="0"/>
                <a:cs typeface="Arial" panose="020B0604020202020204" pitchFamily="34" charset="0"/>
              </a:rPr>
              <a:t>that form  flexible gel coating mucosa</a:t>
            </a:r>
          </a:p>
          <a:p>
            <a:endParaRPr lang="en-US" sz="26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600" dirty="0">
                <a:latin typeface="Arial" panose="020B0604020202020204" pitchFamily="34" charset="0"/>
                <a:cs typeface="Arial" panose="020B0604020202020204" pitchFamily="34" charset="0"/>
              </a:rPr>
              <a:t>Much of HCO</a:t>
            </a:r>
            <a:r>
              <a:rPr lang="en-US" sz="2600" baseline="-25000" dirty="0">
                <a:latin typeface="Arial" panose="020B0604020202020204" pitchFamily="34" charset="0"/>
                <a:cs typeface="Arial" panose="020B0604020202020204" pitchFamily="34" charset="0"/>
              </a:rPr>
              <a:t>3</a:t>
            </a:r>
            <a:r>
              <a:rPr lang="en-US" sz="2600" baseline="80000" dirty="0">
                <a:latin typeface="Arial" panose="020B0604020202020204" pitchFamily="34" charset="0"/>
                <a:cs typeface="Arial" panose="020B0604020202020204" pitchFamily="34" charset="0"/>
              </a:rPr>
              <a:t>_ </a:t>
            </a:r>
            <a:r>
              <a:rPr lang="en-US" sz="2600" dirty="0">
                <a:latin typeface="Arial" panose="020B0604020202020204" pitchFamily="34" charset="0"/>
                <a:cs typeface="Arial" panose="020B0604020202020204" pitchFamily="34" charset="0"/>
              </a:rPr>
              <a:t> is trapped in mucus gel, establishing pH gradient that ranges from pH 1.0 - 2.0 at luminal side to pH of 6.0 - 7.0 at mucosal surface </a:t>
            </a:r>
          </a:p>
          <a:p>
            <a:endParaRPr lang="en-US" dirty="0"/>
          </a:p>
        </p:txBody>
      </p:sp>
      <p:sp>
        <p:nvSpPr>
          <p:cNvPr id="7" name="Rectangle 6"/>
          <p:cNvSpPr/>
          <p:nvPr/>
        </p:nvSpPr>
        <p:spPr>
          <a:xfrm>
            <a:off x="3194700" y="472925"/>
            <a:ext cx="1377300" cy="584775"/>
          </a:xfrm>
          <a:prstGeom prst="rect">
            <a:avLst/>
          </a:prstGeom>
        </p:spPr>
        <p:txBody>
          <a:bodyPr wrap="none">
            <a:spAutoFit/>
          </a:bodyPr>
          <a:lstStyle/>
          <a:p>
            <a:r>
              <a:rPr lang="en-US" sz="3200" dirty="0">
                <a:latin typeface="Arial Rounded MT Bold" panose="020F0704030504030204" pitchFamily="34" charset="0"/>
              </a:rPr>
              <a:t>Mucin</a:t>
            </a:r>
            <a:endParaRPr lang="en-US" sz="3200" dirty="0"/>
          </a:p>
        </p:txBody>
      </p:sp>
    </p:spTree>
    <p:extLst>
      <p:ext uri="{BB962C8B-B14F-4D97-AF65-F5344CB8AC3E}">
        <p14:creationId xmlns:p14="http://schemas.microsoft.com/office/powerpoint/2010/main" val="30109221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6019800" y="6356349"/>
            <a:ext cx="2895600" cy="365125"/>
          </a:xfrm>
        </p:spPr>
        <p:txBody>
          <a:bodyPr/>
          <a:lstStyle/>
          <a:p>
            <a:pPr>
              <a:defRPr/>
            </a:pPr>
            <a:r>
              <a:rPr lang="en-US" sz="1500" dirty="0">
                <a:solidFill>
                  <a:schemeClr val="accent4">
                    <a:lumMod val="75000"/>
                  </a:schemeClr>
                </a:solidFill>
              </a:rPr>
              <a:t>Core Concept </a:t>
            </a:r>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35</a:t>
            </a:fld>
            <a:endParaRPr lang="en-US"/>
          </a:p>
        </p:txBody>
      </p:sp>
      <p:pic>
        <p:nvPicPr>
          <p:cNvPr id="6" name="Content Placeholder 3">
            <a:extLst>
              <a:ext uri="{FF2B5EF4-FFF2-40B4-BE49-F238E27FC236}">
                <a16:creationId xmlns:a16="http://schemas.microsoft.com/office/drawing/2014/main" id="{EF9A3B9A-E238-5B7C-091D-E6612A403ED1}"/>
              </a:ext>
            </a:extLst>
          </p:cNvPr>
          <p:cNvPicPr>
            <a:picLocks noChangeAspect="1" noChangeArrowheads="1"/>
          </p:cNvPicPr>
          <p:nvPr/>
        </p:nvPicPr>
        <p:blipFill>
          <a:blip r:embed="rId2" cstate="print">
            <a:lum bright="-4000" contrast="48000"/>
          </a:blip>
          <a:stretch>
            <a:fillRect/>
          </a:stretch>
        </p:blipFill>
        <p:spPr bwMode="auto">
          <a:xfrm>
            <a:off x="1371600" y="914400"/>
            <a:ext cx="7034470" cy="5047883"/>
          </a:xfrm>
          <a:prstGeom prst="rect">
            <a:avLst/>
          </a:prstGeom>
          <a:noFill/>
        </p:spPr>
      </p:pic>
    </p:spTree>
    <p:extLst>
      <p:ext uri="{BB962C8B-B14F-4D97-AF65-F5344CB8AC3E}">
        <p14:creationId xmlns:p14="http://schemas.microsoft.com/office/powerpoint/2010/main" val="38113439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791200" y="6302575"/>
            <a:ext cx="2895600" cy="365125"/>
          </a:xfrm>
        </p:spPr>
        <p:txBody>
          <a:bodyPr/>
          <a:lstStyle/>
          <a:p>
            <a:pPr>
              <a:defRPr/>
            </a:pPr>
            <a:r>
              <a:rPr lang="en-US" sz="1500" dirty="0">
                <a:solidFill>
                  <a:schemeClr val="accent4">
                    <a:lumMod val="75000"/>
                  </a:schemeClr>
                </a:solidFill>
              </a:rPr>
              <a:t>Core Concept </a:t>
            </a:r>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36</a:t>
            </a:fld>
            <a:endParaRPr lang="en-US"/>
          </a:p>
        </p:txBody>
      </p:sp>
      <p:sp>
        <p:nvSpPr>
          <p:cNvPr id="6" name="Rectangle 5"/>
          <p:cNvSpPr/>
          <p:nvPr/>
        </p:nvSpPr>
        <p:spPr>
          <a:xfrm>
            <a:off x="3616650" y="524114"/>
            <a:ext cx="1377300" cy="584775"/>
          </a:xfrm>
          <a:prstGeom prst="rect">
            <a:avLst/>
          </a:prstGeom>
        </p:spPr>
        <p:txBody>
          <a:bodyPr wrap="none">
            <a:spAutoFit/>
          </a:bodyPr>
          <a:lstStyle/>
          <a:p>
            <a:r>
              <a:rPr lang="en-US" sz="3200" dirty="0">
                <a:latin typeface="Arial Rounded MT Bold" panose="020F0704030504030204" pitchFamily="34" charset="0"/>
              </a:rPr>
              <a:t>Mucin</a:t>
            </a:r>
            <a:endParaRPr lang="en-US" sz="3200" dirty="0"/>
          </a:p>
        </p:txBody>
      </p:sp>
      <p:sp>
        <p:nvSpPr>
          <p:cNvPr id="7" name="Rectangle 6"/>
          <p:cNvSpPr/>
          <p:nvPr/>
        </p:nvSpPr>
        <p:spPr>
          <a:xfrm>
            <a:off x="152400" y="1371600"/>
            <a:ext cx="8305800" cy="4093428"/>
          </a:xfrm>
          <a:prstGeom prst="rect">
            <a:avLst/>
          </a:prstGeom>
        </p:spPr>
        <p:txBody>
          <a:bodyPr wrap="square">
            <a:spAutoFit/>
          </a:bodyPr>
          <a:lstStyle/>
          <a:p>
            <a:pPr lvl="1">
              <a:buFont typeface="Arial" panose="020B0604020202020204" pitchFamily="34" charset="0"/>
              <a:buChar char="•"/>
            </a:pPr>
            <a:r>
              <a:rPr lang="en-US" sz="2600" dirty="0">
                <a:latin typeface="Arial" panose="020B0604020202020204" pitchFamily="34" charset="0"/>
                <a:cs typeface="Arial" panose="020B0604020202020204" pitchFamily="34" charset="0"/>
              </a:rPr>
              <a:t>Acid in gastric juice is concentrated enough to cause tissue damage, </a:t>
            </a:r>
            <a:r>
              <a:rPr lang="en-US" sz="2600" dirty="0">
                <a:solidFill>
                  <a:srgbClr val="0070C0"/>
                </a:solidFill>
                <a:latin typeface="Arial" panose="020B0604020202020204" pitchFamily="34" charset="0"/>
                <a:cs typeface="Arial" panose="020B0604020202020204" pitchFamily="34" charset="0"/>
              </a:rPr>
              <a:t>auto digestion</a:t>
            </a:r>
          </a:p>
          <a:p>
            <a:pPr lvl="1"/>
            <a:r>
              <a:rPr lang="en-US" sz="2600" dirty="0">
                <a:solidFill>
                  <a:srgbClr val="0070C0"/>
                </a:solidFill>
                <a:latin typeface="Arial" panose="020B0604020202020204" pitchFamily="34" charset="0"/>
                <a:cs typeface="Arial" panose="020B0604020202020204" pitchFamily="34" charset="0"/>
              </a:rPr>
              <a:t> </a:t>
            </a:r>
          </a:p>
          <a:p>
            <a:pPr lvl="1">
              <a:buFont typeface="Arial" panose="020B0604020202020204" pitchFamily="34" charset="0"/>
              <a:buChar char="•"/>
            </a:pPr>
            <a:r>
              <a:rPr lang="en-US" sz="2600" dirty="0">
                <a:latin typeface="Arial" panose="020B0604020202020204" pitchFamily="34" charset="0"/>
                <a:cs typeface="Arial" panose="020B0604020202020204" pitchFamily="34" charset="0"/>
              </a:rPr>
              <a:t>If mucus is not continuously secreted in conjunction with HCO</a:t>
            </a:r>
            <a:r>
              <a:rPr lang="en-US" sz="2600" baseline="-25000" dirty="0">
                <a:latin typeface="Arial" panose="020B0604020202020204" pitchFamily="34" charset="0"/>
                <a:cs typeface="Arial" panose="020B0604020202020204" pitchFamily="34" charset="0"/>
              </a:rPr>
              <a:t>3</a:t>
            </a:r>
            <a:r>
              <a:rPr lang="en-US" sz="2600" baseline="30000" dirty="0">
                <a:latin typeface="Arial" panose="020B0604020202020204" pitchFamily="34" charset="0"/>
                <a:cs typeface="Arial" panose="020B0604020202020204" pitchFamily="34" charset="0"/>
              </a:rPr>
              <a:t>-</a:t>
            </a:r>
            <a:r>
              <a:rPr lang="en-US" sz="2600" dirty="0">
                <a:latin typeface="Arial" panose="020B0604020202020204" pitchFamily="34" charset="0"/>
                <a:cs typeface="Arial" panose="020B0604020202020204" pitchFamily="34" charset="0"/>
              </a:rPr>
              <a:t>, </a:t>
            </a:r>
            <a:r>
              <a:rPr lang="en-US" sz="2600" dirty="0">
                <a:solidFill>
                  <a:srgbClr val="0070C0"/>
                </a:solidFill>
                <a:latin typeface="Arial" panose="020B0604020202020204" pitchFamily="34" charset="0"/>
                <a:cs typeface="Arial" panose="020B0604020202020204" pitchFamily="34" charset="0"/>
              </a:rPr>
              <a:t>mucosa is at risk of damage</a:t>
            </a:r>
            <a:r>
              <a:rPr lang="en-US" sz="2600" dirty="0">
                <a:latin typeface="Arial" panose="020B0604020202020204" pitchFamily="34" charset="0"/>
                <a:cs typeface="Arial" panose="020B0604020202020204" pitchFamily="34" charset="0"/>
              </a:rPr>
              <a:t> from digestive action of gastric juice</a:t>
            </a:r>
          </a:p>
          <a:p>
            <a:pPr lvl="1"/>
            <a:endParaRPr lang="en-US" sz="2600" dirty="0">
              <a:latin typeface="Arial" panose="020B0604020202020204" pitchFamily="34" charset="0"/>
              <a:cs typeface="Arial" panose="020B0604020202020204" pitchFamily="34" charset="0"/>
            </a:endParaRPr>
          </a:p>
          <a:p>
            <a:pPr lvl="1">
              <a:buFont typeface="Arial" panose="020B0604020202020204" pitchFamily="34" charset="0"/>
              <a:buChar char="•"/>
            </a:pPr>
            <a:r>
              <a:rPr lang="en-US" sz="2600" dirty="0">
                <a:latin typeface="Arial" panose="020B0604020202020204" pitchFamily="34" charset="0"/>
                <a:cs typeface="Arial" panose="020B0604020202020204" pitchFamily="34" charset="0"/>
              </a:rPr>
              <a:t>Without combination of mucus &amp; HCO</a:t>
            </a:r>
            <a:r>
              <a:rPr lang="en-US" sz="2600" baseline="-25000" dirty="0">
                <a:latin typeface="Arial" panose="020B0604020202020204" pitchFamily="34" charset="0"/>
                <a:cs typeface="Arial" panose="020B0604020202020204" pitchFamily="34" charset="0"/>
              </a:rPr>
              <a:t>3</a:t>
            </a:r>
            <a:r>
              <a:rPr lang="en-US" sz="2600" baseline="30000" dirty="0">
                <a:latin typeface="Arial" panose="020B0604020202020204" pitchFamily="34" charset="0"/>
                <a:cs typeface="Arial" panose="020B0604020202020204" pitchFamily="34" charset="0"/>
              </a:rPr>
              <a:t>-</a:t>
            </a:r>
            <a:r>
              <a:rPr lang="en-US" sz="2600" dirty="0">
                <a:latin typeface="Arial" panose="020B0604020202020204" pitchFamily="34" charset="0"/>
                <a:cs typeface="Arial" panose="020B0604020202020204" pitchFamily="34" charset="0"/>
              </a:rPr>
              <a:t>, mucus layer alone could only resist diffusion of H+ ions for about 10 minutes </a:t>
            </a:r>
          </a:p>
        </p:txBody>
      </p:sp>
    </p:spTree>
    <p:extLst>
      <p:ext uri="{BB962C8B-B14F-4D97-AF65-F5344CB8AC3E}">
        <p14:creationId xmlns:p14="http://schemas.microsoft.com/office/powerpoint/2010/main" val="7052292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6019800" y="6356349"/>
            <a:ext cx="2895600" cy="365125"/>
          </a:xfrm>
        </p:spPr>
        <p:txBody>
          <a:bodyPr/>
          <a:lstStyle/>
          <a:p>
            <a:pPr>
              <a:defRPr/>
            </a:pPr>
            <a:r>
              <a:rPr lang="en-US" sz="1500" dirty="0">
                <a:solidFill>
                  <a:schemeClr val="accent4">
                    <a:lumMod val="75000"/>
                  </a:schemeClr>
                </a:solidFill>
              </a:rPr>
              <a:t>Core Concept </a:t>
            </a:r>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37</a:t>
            </a:fld>
            <a:endParaRPr lang="en-US"/>
          </a:p>
        </p:txBody>
      </p:sp>
      <p:pic>
        <p:nvPicPr>
          <p:cNvPr id="6" name="object 74">
            <a:extLst>
              <a:ext uri="{FF2B5EF4-FFF2-40B4-BE49-F238E27FC236}">
                <a16:creationId xmlns:a16="http://schemas.microsoft.com/office/drawing/2014/main" id="{E8C74223-D233-0C08-EE0E-BB71F9B1E2F9}"/>
              </a:ext>
            </a:extLst>
          </p:cNvPr>
          <p:cNvPicPr>
            <a:picLocks/>
          </p:cNvPicPr>
          <p:nvPr/>
        </p:nvPicPr>
        <p:blipFill>
          <a:blip r:embed="rId2" cstate="print"/>
          <a:stretch>
            <a:fillRect/>
          </a:stretch>
        </p:blipFill>
        <p:spPr>
          <a:xfrm>
            <a:off x="559904" y="609600"/>
            <a:ext cx="8153400" cy="5494538"/>
          </a:xfrm>
          <a:prstGeom prst="rect">
            <a:avLst/>
          </a:prstGeom>
        </p:spPr>
      </p:pic>
    </p:spTree>
    <p:extLst>
      <p:ext uri="{BB962C8B-B14F-4D97-AF65-F5344CB8AC3E}">
        <p14:creationId xmlns:p14="http://schemas.microsoft.com/office/powerpoint/2010/main" val="21879133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6172200" y="6356350"/>
            <a:ext cx="2895600" cy="365125"/>
          </a:xfrm>
        </p:spPr>
        <p:txBody>
          <a:bodyPr/>
          <a:lstStyle/>
          <a:p>
            <a:pPr>
              <a:defRPr/>
            </a:pPr>
            <a:r>
              <a:rPr lang="en-US" sz="1500" dirty="0">
                <a:solidFill>
                  <a:schemeClr val="accent4">
                    <a:lumMod val="75000"/>
                  </a:schemeClr>
                </a:solidFill>
              </a:rPr>
              <a:t>Core Concept </a:t>
            </a:r>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38</a:t>
            </a:fld>
            <a:endParaRPr lang="en-US"/>
          </a:p>
        </p:txBody>
      </p:sp>
      <p:sp>
        <p:nvSpPr>
          <p:cNvPr id="6" name="Rectangle 5"/>
          <p:cNvSpPr/>
          <p:nvPr/>
        </p:nvSpPr>
        <p:spPr>
          <a:xfrm>
            <a:off x="3429000" y="365488"/>
            <a:ext cx="1905000" cy="584775"/>
          </a:xfrm>
          <a:prstGeom prst="rect">
            <a:avLst/>
          </a:prstGeom>
        </p:spPr>
        <p:txBody>
          <a:bodyPr wrap="square">
            <a:spAutoFit/>
          </a:bodyPr>
          <a:lstStyle/>
          <a:p>
            <a:r>
              <a:rPr lang="en-US" sz="3200" dirty="0">
                <a:latin typeface="Arial Rounded MT Bold" panose="020F0704030504030204" pitchFamily="34" charset="0"/>
              </a:rPr>
              <a:t>Mucin</a:t>
            </a:r>
            <a:endParaRPr lang="en-US" sz="3200" dirty="0"/>
          </a:p>
        </p:txBody>
      </p:sp>
      <p:sp>
        <p:nvSpPr>
          <p:cNvPr id="7" name="Rectangle 6"/>
          <p:cNvSpPr/>
          <p:nvPr/>
        </p:nvSpPr>
        <p:spPr>
          <a:xfrm>
            <a:off x="-447261" y="657876"/>
            <a:ext cx="9134061" cy="6289927"/>
          </a:xfrm>
          <a:prstGeom prst="rect">
            <a:avLst/>
          </a:prstGeom>
        </p:spPr>
        <p:txBody>
          <a:bodyPr wrap="square">
            <a:spAutoFit/>
          </a:bodyPr>
          <a:lstStyle/>
          <a:p>
            <a:pPr marL="914400" lvl="1" indent="-457200">
              <a:lnSpc>
                <a:spcPct val="120000"/>
              </a:lnSpc>
              <a:spcBef>
                <a:spcPts val="0"/>
              </a:spcBef>
              <a:buFont typeface="Arial" panose="020B0604020202020204" pitchFamily="34" charset="0"/>
              <a:buChar char="•"/>
            </a:pPr>
            <a:r>
              <a:rPr lang="en-US" sz="2600" dirty="0">
                <a:latin typeface="Arial" panose="020B0604020202020204" pitchFamily="34" charset="0"/>
                <a:cs typeface="Arial" panose="020B0604020202020204" pitchFamily="34" charset="0"/>
              </a:rPr>
              <a:t>Several types </a:t>
            </a:r>
          </a:p>
          <a:p>
            <a:pPr marL="914400" lvl="1" indent="-457200">
              <a:lnSpc>
                <a:spcPct val="120000"/>
              </a:lnSpc>
              <a:spcBef>
                <a:spcPts val="0"/>
              </a:spcBef>
              <a:buFont typeface="Arial" panose="020B0604020202020204" pitchFamily="34" charset="0"/>
              <a:buChar char="•"/>
            </a:pPr>
            <a:r>
              <a:rPr lang="en-US" sz="2600" dirty="0">
                <a:latin typeface="Arial" panose="020B0604020202020204" pitchFamily="34" charset="0"/>
                <a:cs typeface="Arial" panose="020B0604020202020204" pitchFamily="34" charset="0"/>
              </a:rPr>
              <a:t>Some resistance to auto digestion also provided by </a:t>
            </a:r>
            <a:r>
              <a:rPr lang="en-US" sz="2600" dirty="0">
                <a:solidFill>
                  <a:srgbClr val="0070C0"/>
                </a:solidFill>
                <a:latin typeface="Arial" panose="020B0604020202020204" pitchFamily="34" charset="0"/>
                <a:cs typeface="Arial" panose="020B0604020202020204" pitchFamily="34" charset="0"/>
              </a:rPr>
              <a:t>Trefoil Peptides</a:t>
            </a:r>
            <a:r>
              <a:rPr lang="en-US" sz="2600" dirty="0">
                <a:latin typeface="Arial" panose="020B0604020202020204" pitchFamily="34" charset="0"/>
                <a:cs typeface="Arial" panose="020B0604020202020204" pitchFamily="34" charset="0"/>
              </a:rPr>
              <a:t> present in mucosa. Trefoil peptides are mainly synthesized &amp; secreted by the mucin secreting epithelial cells lining the GIT</a:t>
            </a:r>
          </a:p>
          <a:p>
            <a:pPr marL="914400" lvl="1" indent="-457200">
              <a:lnSpc>
                <a:spcPct val="120000"/>
              </a:lnSpc>
              <a:spcBef>
                <a:spcPts val="0"/>
              </a:spcBef>
              <a:buFont typeface="Arial" panose="020B0604020202020204" pitchFamily="34" charset="0"/>
              <a:buChar char="•"/>
            </a:pPr>
            <a:r>
              <a:rPr lang="en-US" sz="2600" dirty="0">
                <a:latin typeface="Arial" panose="020B0604020202020204" pitchFamily="34" charset="0"/>
                <a:cs typeface="Arial" panose="020B0604020202020204" pitchFamily="34" charset="0"/>
              </a:rPr>
              <a:t>Trefoil Peptides play role in mucosal integrity/defence, repair of lesions, limiting epithelial cell proliferation &amp; protection of epithelium from  broad range of toxic chemicals &amp; drugs</a:t>
            </a:r>
          </a:p>
          <a:p>
            <a:pPr lvl="1">
              <a:lnSpc>
                <a:spcPct val="120000"/>
              </a:lnSpc>
              <a:spcBef>
                <a:spcPts val="0"/>
              </a:spcBef>
              <a:buFont typeface="Arial" panose="020B0604020202020204" pitchFamily="34" charset="0"/>
              <a:buChar char="•"/>
            </a:pPr>
            <a:r>
              <a:rPr lang="en-US" sz="2600" dirty="0">
                <a:latin typeface="Arial" panose="020B0604020202020204" pitchFamily="34" charset="0"/>
                <a:cs typeface="Arial" panose="020B0604020202020204" pitchFamily="34" charset="0"/>
              </a:rPr>
              <a:t>    Heat, acid and enzyme resistant </a:t>
            </a:r>
          </a:p>
          <a:p>
            <a:pPr marL="914400" lvl="1" indent="-457200">
              <a:lnSpc>
                <a:spcPct val="120000"/>
              </a:lnSpc>
              <a:spcBef>
                <a:spcPts val="0"/>
              </a:spcBef>
              <a:buFont typeface="Arial" panose="020B0604020202020204" pitchFamily="34" charset="0"/>
              <a:buChar char="•"/>
            </a:pPr>
            <a:r>
              <a:rPr lang="en-US" sz="2600" dirty="0">
                <a:latin typeface="Arial" panose="020B0604020202020204" pitchFamily="34" charset="0"/>
                <a:cs typeface="Arial" panose="020B0604020202020204" pitchFamily="34" charset="0"/>
              </a:rPr>
              <a:t>Cells in epithelium of stomach are bound by tight epithelial junctions which play role in protection of stomach lining</a:t>
            </a:r>
          </a:p>
        </p:txBody>
      </p:sp>
    </p:spTree>
    <p:extLst>
      <p:ext uri="{BB962C8B-B14F-4D97-AF65-F5344CB8AC3E}">
        <p14:creationId xmlns:p14="http://schemas.microsoft.com/office/powerpoint/2010/main" val="25543837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839894" y="6492875"/>
            <a:ext cx="2895600" cy="365125"/>
          </a:xfrm>
        </p:spPr>
        <p:txBody>
          <a:bodyPr/>
          <a:lstStyle/>
          <a:p>
            <a:pPr>
              <a:defRPr/>
            </a:pPr>
            <a:r>
              <a:rPr lang="en-US" sz="1500" dirty="0">
                <a:solidFill>
                  <a:schemeClr val="accent4">
                    <a:lumMod val="75000"/>
                  </a:schemeClr>
                </a:solidFill>
              </a:rPr>
              <a:t>Core Concept </a:t>
            </a:r>
          </a:p>
        </p:txBody>
      </p:sp>
      <p:sp>
        <p:nvSpPr>
          <p:cNvPr id="5" name="Slide Number Placeholder 4"/>
          <p:cNvSpPr>
            <a:spLocks noGrp="1"/>
          </p:cNvSpPr>
          <p:nvPr>
            <p:ph type="sldNum" sz="quarter" idx="12"/>
          </p:nvPr>
        </p:nvSpPr>
        <p:spPr>
          <a:xfrm>
            <a:off x="6601894" y="6492875"/>
            <a:ext cx="2133600" cy="365125"/>
          </a:xfrm>
        </p:spPr>
        <p:txBody>
          <a:bodyPr/>
          <a:lstStyle/>
          <a:p>
            <a:pPr>
              <a:defRPr/>
            </a:pPr>
            <a:fld id="{BDA394D7-9785-4BE5-AFD5-4F918A689025}" type="slidenum">
              <a:rPr lang="en-US" smtClean="0"/>
              <a:pPr>
                <a:defRPr/>
              </a:pPr>
              <a:t>39</a:t>
            </a:fld>
            <a:endParaRPr lang="en-US" dirty="0"/>
          </a:p>
        </p:txBody>
      </p:sp>
      <p:sp>
        <p:nvSpPr>
          <p:cNvPr id="6" name="Rectangle 5"/>
          <p:cNvSpPr/>
          <p:nvPr/>
        </p:nvSpPr>
        <p:spPr>
          <a:xfrm>
            <a:off x="0" y="350500"/>
            <a:ext cx="9144000" cy="6370975"/>
          </a:xfrm>
          <a:prstGeom prst="rect">
            <a:avLst/>
          </a:prstGeom>
        </p:spPr>
        <p:txBody>
          <a:bodyPr wrap="square">
            <a:spAutoFit/>
          </a:bodyPr>
          <a:lstStyle/>
          <a:p>
            <a:pPr marL="457200" indent="-457200">
              <a:buFont typeface="Arial" panose="020B0604020202020204" pitchFamily="34" charset="0"/>
              <a:buChar char="•"/>
            </a:pPr>
            <a:r>
              <a:rPr lang="en-US" sz="2400" dirty="0">
                <a:latin typeface="Arial" pitchFamily="34" charset="0"/>
                <a:cs typeface="Arial" pitchFamily="34" charset="0"/>
              </a:rPr>
              <a:t>Glycoprotein secreted by </a:t>
            </a:r>
            <a:r>
              <a:rPr lang="en-US" sz="2400" dirty="0">
                <a:solidFill>
                  <a:srgbClr val="0070C0"/>
                </a:solidFill>
                <a:latin typeface="Arial" pitchFamily="34" charset="0"/>
                <a:cs typeface="Arial" pitchFamily="34" charset="0"/>
              </a:rPr>
              <a:t>parietal cells </a:t>
            </a:r>
            <a:r>
              <a:rPr lang="en-US" sz="2400" dirty="0">
                <a:latin typeface="Arial" pitchFamily="34" charset="0"/>
                <a:cs typeface="Arial" pitchFamily="34" charset="0"/>
              </a:rPr>
              <a:t>in gastric mucosa</a:t>
            </a:r>
          </a:p>
          <a:p>
            <a:pPr marL="457200" indent="-457200">
              <a:buFont typeface="Arial" panose="020B0604020202020204" pitchFamily="34" charset="0"/>
              <a:buChar char="•"/>
            </a:pPr>
            <a:r>
              <a:rPr lang="en-US" sz="2400" dirty="0">
                <a:latin typeface="Arial" pitchFamily="34" charset="0"/>
                <a:cs typeface="Arial" pitchFamily="34" charset="0"/>
              </a:rPr>
              <a:t>Binds Cyanocobalamine </a:t>
            </a:r>
            <a:r>
              <a:rPr lang="en-US" sz="2400" dirty="0">
                <a:solidFill>
                  <a:srgbClr val="0070C0"/>
                </a:solidFill>
                <a:latin typeface="Arial" pitchFamily="34" charset="0"/>
                <a:cs typeface="Arial" pitchFamily="34" charset="0"/>
              </a:rPr>
              <a:t>(Vit. B</a:t>
            </a:r>
            <a:r>
              <a:rPr lang="en-US" sz="2400" baseline="-25000" dirty="0">
                <a:solidFill>
                  <a:srgbClr val="0070C0"/>
                </a:solidFill>
                <a:latin typeface="Arial" panose="020B0604020202020204" pitchFamily="34" charset="0"/>
                <a:cs typeface="Arial" panose="020B0604020202020204" pitchFamily="34" charset="0"/>
              </a:rPr>
              <a:t>12</a:t>
            </a:r>
            <a:r>
              <a:rPr lang="en-US" sz="2400" dirty="0">
                <a:solidFill>
                  <a:srgbClr val="0070C0"/>
                </a:solidFill>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&amp; is necessary for its absorption from ileum</a:t>
            </a:r>
          </a:p>
          <a:p>
            <a:pPr marL="457200"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Formation of Intrinsic Factor is only function of stomach that is essential for health &amp; life</a:t>
            </a:r>
          </a:p>
          <a:p>
            <a:pPr marL="457200"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Upon entry into stomach, vitamin B</a:t>
            </a:r>
            <a:r>
              <a:rPr lang="en-US" sz="2400" baseline="-25000" dirty="0">
                <a:latin typeface="Arial" panose="020B0604020202020204" pitchFamily="34" charset="0"/>
                <a:cs typeface="Arial" panose="020B0604020202020204" pitchFamily="34" charset="0"/>
              </a:rPr>
              <a:t>12</a:t>
            </a:r>
            <a:r>
              <a:rPr lang="en-US" sz="2400" dirty="0">
                <a:latin typeface="Arial" panose="020B0604020202020204" pitchFamily="34" charset="0"/>
                <a:cs typeface="Arial" panose="020B0604020202020204" pitchFamily="34" charset="0"/>
              </a:rPr>
              <a:t> becomes bound to </a:t>
            </a:r>
            <a:r>
              <a:rPr lang="en-US" sz="2400" dirty="0">
                <a:solidFill>
                  <a:srgbClr val="0070C0"/>
                </a:solidFill>
                <a:latin typeface="Arial" panose="020B0604020202020204" pitchFamily="34" charset="0"/>
                <a:cs typeface="Arial" panose="020B0604020202020204" pitchFamily="34" charset="0"/>
              </a:rPr>
              <a:t>‘haptocorrin’ </a:t>
            </a:r>
            <a:r>
              <a:rPr lang="en-US" sz="2400" dirty="0">
                <a:latin typeface="Arial" panose="020B0604020202020204" pitchFamily="34" charset="0"/>
                <a:cs typeface="Arial" panose="020B0604020202020204" pitchFamily="34" charset="0"/>
              </a:rPr>
              <a:t>(R factor), glycoprotein with resulting complex entering duodenum, where pancreatic enzymes digest haptocorrin</a:t>
            </a:r>
          </a:p>
          <a:p>
            <a:pPr marL="457200"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In less acidic environment of small intestine, B</a:t>
            </a:r>
            <a:r>
              <a:rPr lang="en-US" sz="2400" baseline="-25000" dirty="0">
                <a:latin typeface="Arial" panose="020B0604020202020204" pitchFamily="34" charset="0"/>
                <a:cs typeface="Arial" panose="020B0604020202020204" pitchFamily="34" charset="0"/>
              </a:rPr>
              <a:t>12</a:t>
            </a:r>
            <a:r>
              <a:rPr lang="en-US" sz="2400" dirty="0">
                <a:latin typeface="Arial" panose="020B0604020202020204" pitchFamily="34" charset="0"/>
                <a:cs typeface="Arial" panose="020B0604020202020204" pitchFamily="34" charset="0"/>
              </a:rPr>
              <a:t> binds to intrinsic factor</a:t>
            </a:r>
          </a:p>
          <a:p>
            <a:pPr marL="457200" indent="-457200" algn="just">
              <a:buFont typeface="Arial" panose="020B0604020202020204" pitchFamily="34" charset="0"/>
              <a:buChar char="•"/>
            </a:pPr>
            <a:r>
              <a:rPr lang="en-US" sz="2400" dirty="0">
                <a:latin typeface="Arial" panose="020B0604020202020204" pitchFamily="34" charset="0"/>
                <a:cs typeface="Arial" panose="020B0604020202020204" pitchFamily="34" charset="0"/>
              </a:rPr>
              <a:t>Complex of vitamin B</a:t>
            </a:r>
            <a:r>
              <a:rPr lang="en-US" sz="2400" baseline="-25000" dirty="0">
                <a:latin typeface="Arial" panose="020B0604020202020204" pitchFamily="34" charset="0"/>
                <a:cs typeface="Arial" panose="020B0604020202020204" pitchFamily="34" charset="0"/>
              </a:rPr>
              <a:t>12 </a:t>
            </a:r>
            <a:r>
              <a:rPr lang="en-US" sz="2400" dirty="0">
                <a:latin typeface="Arial" panose="020B0604020202020204" pitchFamily="34" charset="0"/>
                <a:cs typeface="Arial" panose="020B0604020202020204" pitchFamily="34" charset="0"/>
              </a:rPr>
              <a:t>&amp; IF travels to ileum, where special epithelial cells endocytose it</a:t>
            </a:r>
          </a:p>
          <a:p>
            <a:pPr marL="457200" indent="-457200" algn="just">
              <a:buFont typeface="Arial" panose="020B0604020202020204" pitchFamily="34" charset="0"/>
              <a:buChar char="•"/>
            </a:pPr>
            <a:r>
              <a:rPr lang="en-US" sz="2400" dirty="0">
                <a:latin typeface="Arial" panose="020B0604020202020204" pitchFamily="34" charset="0"/>
                <a:cs typeface="Arial" panose="020B0604020202020204" pitchFamily="34" charset="0"/>
              </a:rPr>
              <a:t>Complex is taken up by </a:t>
            </a:r>
            <a:r>
              <a:rPr lang="en-US" sz="2400" dirty="0">
                <a:solidFill>
                  <a:srgbClr val="0070C0"/>
                </a:solidFill>
                <a:latin typeface="Arial" panose="020B0604020202020204" pitchFamily="34" charset="0"/>
                <a:cs typeface="Arial" panose="020B0604020202020204" pitchFamily="34" charset="0"/>
              </a:rPr>
              <a:t>cubilin  receptors </a:t>
            </a:r>
            <a:r>
              <a:rPr lang="en-US" sz="2400" dirty="0">
                <a:latin typeface="Arial" panose="020B0604020202020204" pitchFamily="34" charset="0"/>
                <a:cs typeface="Arial" panose="020B0604020202020204" pitchFamily="34" charset="0"/>
              </a:rPr>
              <a:t>in  distal ileum</a:t>
            </a:r>
          </a:p>
          <a:p>
            <a:pPr marL="457200" indent="-457200" algn="just">
              <a:buFont typeface="Arial" panose="020B0604020202020204" pitchFamily="34" charset="0"/>
              <a:buChar char="•"/>
            </a:pPr>
            <a:r>
              <a:rPr lang="en-US" sz="2400" dirty="0">
                <a:latin typeface="Arial" panose="020B0604020202020204" pitchFamily="34" charset="0"/>
                <a:cs typeface="Arial" panose="020B0604020202020204" pitchFamily="34" charset="0"/>
              </a:rPr>
              <a:t>Inside cell, B</a:t>
            </a:r>
            <a:r>
              <a:rPr lang="en-US" sz="2400" baseline="-25000" dirty="0">
                <a:latin typeface="Arial" panose="020B0604020202020204" pitchFamily="34" charset="0"/>
                <a:cs typeface="Arial" panose="020B0604020202020204" pitchFamily="34" charset="0"/>
              </a:rPr>
              <a:t>12</a:t>
            </a:r>
            <a:r>
              <a:rPr lang="en-US" sz="2400" dirty="0">
                <a:latin typeface="Arial" panose="020B0604020202020204" pitchFamily="34" charset="0"/>
                <a:cs typeface="Arial" panose="020B0604020202020204" pitchFamily="34" charset="0"/>
              </a:rPr>
              <a:t> dissociates once again &amp; binds to another protein, </a:t>
            </a:r>
            <a:r>
              <a:rPr lang="en-US" sz="2400" dirty="0">
                <a:solidFill>
                  <a:srgbClr val="0070C0"/>
                </a:solidFill>
                <a:latin typeface="Arial" panose="020B0604020202020204" pitchFamily="34" charset="0"/>
                <a:cs typeface="Arial" panose="020B0604020202020204" pitchFamily="34" charset="0"/>
              </a:rPr>
              <a:t>transcobalamin II</a:t>
            </a:r>
          </a:p>
          <a:p>
            <a:pPr marL="457200" indent="-457200" algn="just">
              <a:buFont typeface="Arial" panose="020B0604020202020204" pitchFamily="34" charset="0"/>
              <a:buChar char="•"/>
            </a:pPr>
            <a:r>
              <a:rPr lang="en-US" sz="2400" dirty="0">
                <a:latin typeface="Arial" panose="020B0604020202020204" pitchFamily="34" charset="0"/>
                <a:cs typeface="Arial" panose="020B0604020202020204" pitchFamily="34" charset="0"/>
              </a:rPr>
              <a:t>New complex can exit epithelial cells to </a:t>
            </a:r>
            <a:r>
              <a:rPr lang="en-US" sz="2400" dirty="0">
                <a:solidFill>
                  <a:srgbClr val="0070C0"/>
                </a:solidFill>
                <a:latin typeface="Arial" panose="020B0604020202020204" pitchFamily="34" charset="0"/>
                <a:cs typeface="Arial" panose="020B0604020202020204" pitchFamily="34" charset="0"/>
              </a:rPr>
              <a:t>enter liver</a:t>
            </a:r>
          </a:p>
        </p:txBody>
      </p:sp>
    </p:spTree>
    <p:extLst>
      <p:ext uri="{BB962C8B-B14F-4D97-AF65-F5344CB8AC3E}">
        <p14:creationId xmlns:p14="http://schemas.microsoft.com/office/powerpoint/2010/main" val="3031845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22EB7-0C62-FF8B-5B61-151BBED603C0}"/>
              </a:ext>
            </a:extLst>
          </p:cNvPr>
          <p:cNvSpPr>
            <a:spLocks noGrp="1"/>
          </p:cNvSpPr>
          <p:nvPr>
            <p:ph type="title"/>
          </p:nvPr>
        </p:nvSpPr>
        <p:spPr/>
        <p:txBody>
          <a:bodyPr>
            <a:normAutofit/>
          </a:bodyPr>
          <a:lstStyle/>
          <a:p>
            <a:r>
              <a:rPr lang="en-US" sz="4000" dirty="0">
                <a:solidFill>
                  <a:schemeClr val="accent4"/>
                </a:solidFill>
              </a:rPr>
              <a:t>Sequence of LGIS</a:t>
            </a:r>
          </a:p>
        </p:txBody>
      </p:sp>
      <p:sp>
        <p:nvSpPr>
          <p:cNvPr id="3" name="Content Placeholder 2">
            <a:extLst>
              <a:ext uri="{FF2B5EF4-FFF2-40B4-BE49-F238E27FC236}">
                <a16:creationId xmlns:a16="http://schemas.microsoft.com/office/drawing/2014/main" id="{917FDC9B-9EB4-7DD8-6FC1-658DE56DC4CD}"/>
              </a:ext>
            </a:extLst>
          </p:cNvPr>
          <p:cNvSpPr>
            <a:spLocks noGrp="1"/>
          </p:cNvSpPr>
          <p:nvPr>
            <p:ph idx="1"/>
          </p:nvPr>
        </p:nvSpPr>
        <p:spPr/>
        <p:txBody>
          <a:bodyPr>
            <a:normAutofit/>
          </a:bodyPr>
          <a:lstStyle/>
          <a:p>
            <a:r>
              <a:rPr lang="en-GB" sz="2400" dirty="0"/>
              <a:t>Learning Objectives </a:t>
            </a:r>
          </a:p>
          <a:p>
            <a:r>
              <a:rPr lang="en-GB" sz="2400" dirty="0"/>
              <a:t>Horizontal Integration </a:t>
            </a:r>
          </a:p>
          <a:p>
            <a:r>
              <a:rPr lang="en-GB" sz="2400" dirty="0"/>
              <a:t>Core Concept </a:t>
            </a:r>
          </a:p>
          <a:p>
            <a:r>
              <a:rPr lang="en-GB" sz="2400" dirty="0"/>
              <a:t>Vertical Integration </a:t>
            </a:r>
          </a:p>
          <a:p>
            <a:r>
              <a:rPr lang="en-GB" sz="2400" dirty="0"/>
              <a:t>Spiral Integration </a:t>
            </a:r>
          </a:p>
          <a:p>
            <a:r>
              <a:rPr lang="en-GB" sz="2400" dirty="0"/>
              <a:t>Learning Resources </a:t>
            </a:r>
            <a:endParaRPr lang="en-US" sz="2400" dirty="0"/>
          </a:p>
        </p:txBody>
      </p:sp>
      <p:sp>
        <p:nvSpPr>
          <p:cNvPr id="5" name="Slide Number Placeholder 4">
            <a:extLst>
              <a:ext uri="{FF2B5EF4-FFF2-40B4-BE49-F238E27FC236}">
                <a16:creationId xmlns:a16="http://schemas.microsoft.com/office/drawing/2014/main" id="{303C9E60-F25B-4513-0D0B-2A653185F0D4}"/>
              </a:ext>
            </a:extLst>
          </p:cNvPr>
          <p:cNvSpPr>
            <a:spLocks noGrp="1"/>
          </p:cNvSpPr>
          <p:nvPr>
            <p:ph type="sldNum" sz="quarter" idx="12"/>
          </p:nvPr>
        </p:nvSpPr>
        <p:spPr/>
        <p:txBody>
          <a:bodyPr/>
          <a:lstStyle/>
          <a:p>
            <a:pPr>
              <a:defRPr/>
            </a:pPr>
            <a:fld id="{BDA394D7-9785-4BE5-AFD5-4F918A689025}" type="slidenum">
              <a:rPr lang="en-US" smtClean="0"/>
              <a:pPr>
                <a:defRPr/>
              </a:pPr>
              <a:t>4</a:t>
            </a:fld>
            <a:endParaRPr lang="en-US"/>
          </a:p>
        </p:txBody>
      </p:sp>
    </p:spTree>
    <p:extLst>
      <p:ext uri="{BB962C8B-B14F-4D97-AF65-F5344CB8AC3E}">
        <p14:creationId xmlns:p14="http://schemas.microsoft.com/office/powerpoint/2010/main" val="22989082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943600" y="6326533"/>
            <a:ext cx="2895600" cy="365125"/>
          </a:xfrm>
        </p:spPr>
        <p:txBody>
          <a:bodyPr/>
          <a:lstStyle/>
          <a:p>
            <a:pPr>
              <a:defRPr/>
            </a:pPr>
            <a:r>
              <a:rPr lang="en-US" sz="1500" dirty="0">
                <a:solidFill>
                  <a:schemeClr val="accent4">
                    <a:lumMod val="75000"/>
                  </a:schemeClr>
                </a:solidFill>
              </a:rPr>
              <a:t>Core Concept </a:t>
            </a:r>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40</a:t>
            </a:fld>
            <a:endParaRPr lang="en-US"/>
          </a:p>
        </p:txBody>
      </p:sp>
      <p:pic>
        <p:nvPicPr>
          <p:cNvPr id="6" name="Content Placeholder 4">
            <a:extLst>
              <a:ext uri="{FF2B5EF4-FFF2-40B4-BE49-F238E27FC236}">
                <a16:creationId xmlns:a16="http://schemas.microsoft.com/office/drawing/2014/main" id="{3390A449-F321-E677-8FF8-316B624C316E}"/>
              </a:ext>
            </a:extLst>
          </p:cNvPr>
          <p:cNvPicPr>
            <a:picLocks noGrp="1" noChangeAspect="1"/>
          </p:cNvPicPr>
          <p:nvPr>
            <p:ph sz="half" idx="4294967295"/>
          </p:nvPr>
        </p:nvPicPr>
        <p:blipFill rotWithShape="1">
          <a:blip r:embed="rId2">
            <a:extLst>
              <a:ext uri="{28A0092B-C50C-407E-A947-70E740481C1C}">
                <a14:useLocalDpi xmlns:a14="http://schemas.microsoft.com/office/drawing/2010/main" val="0"/>
              </a:ext>
            </a:extLst>
          </a:blip>
          <a:srcRect l="33880" t="12927" r="29969" b="17627"/>
          <a:stretch/>
        </p:blipFill>
        <p:spPr>
          <a:xfrm>
            <a:off x="533400" y="378658"/>
            <a:ext cx="8305800" cy="6000883"/>
          </a:xfrm>
          <a:prstGeom prst="rect">
            <a:avLst/>
          </a:prstGeom>
        </p:spPr>
      </p:pic>
    </p:spTree>
    <p:extLst>
      <p:ext uri="{BB962C8B-B14F-4D97-AF65-F5344CB8AC3E}">
        <p14:creationId xmlns:p14="http://schemas.microsoft.com/office/powerpoint/2010/main" val="22574921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6172200" y="6356349"/>
            <a:ext cx="2895600" cy="365125"/>
          </a:xfrm>
        </p:spPr>
        <p:txBody>
          <a:bodyPr/>
          <a:lstStyle/>
          <a:p>
            <a:pPr>
              <a:defRPr/>
            </a:pPr>
            <a:r>
              <a:rPr lang="en-US" sz="1500" dirty="0">
                <a:solidFill>
                  <a:schemeClr val="accent4">
                    <a:lumMod val="75000"/>
                  </a:schemeClr>
                </a:solidFill>
              </a:rPr>
              <a:t>Core concept </a:t>
            </a:r>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41</a:t>
            </a:fld>
            <a:endParaRPr lang="en-US"/>
          </a:p>
        </p:txBody>
      </p:sp>
      <p:sp>
        <p:nvSpPr>
          <p:cNvPr id="6" name="Rectangle 5"/>
          <p:cNvSpPr/>
          <p:nvPr/>
        </p:nvSpPr>
        <p:spPr>
          <a:xfrm>
            <a:off x="0" y="1143000"/>
            <a:ext cx="9067800" cy="3159839"/>
          </a:xfrm>
          <a:prstGeom prst="rect">
            <a:avLst/>
          </a:prstGeom>
        </p:spPr>
        <p:txBody>
          <a:bodyPr wrap="square">
            <a:spAutoFit/>
          </a:bodyPr>
          <a:lstStyle/>
          <a:p>
            <a:pPr algn="just"/>
            <a:r>
              <a:rPr lang="en-US" sz="2600" dirty="0">
                <a:solidFill>
                  <a:srgbClr val="0070C0"/>
                </a:solidFill>
                <a:latin typeface="Arial" panose="020B0604020202020204" pitchFamily="34" charset="0"/>
                <a:cs typeface="Arial" panose="020B0604020202020204" pitchFamily="34" charset="0"/>
              </a:rPr>
              <a:t>Cyanocobalamin (Vit B12) deficiency </a:t>
            </a:r>
            <a:r>
              <a:rPr lang="en-US" sz="2600" dirty="0">
                <a:latin typeface="Arial" panose="020B0604020202020204" pitchFamily="34" charset="0"/>
                <a:cs typeface="Arial" panose="020B0604020202020204" pitchFamily="34" charset="0"/>
              </a:rPr>
              <a:t>is caused by </a:t>
            </a:r>
          </a:p>
          <a:p>
            <a:pPr algn="just"/>
            <a:endParaRPr lang="en-US" sz="2600" dirty="0">
              <a:latin typeface="Arial" panose="020B0604020202020204" pitchFamily="34" charset="0"/>
              <a:cs typeface="Arial" panose="020B0604020202020204" pitchFamily="34" charset="0"/>
            </a:endParaRPr>
          </a:p>
          <a:p>
            <a:pPr lvl="1" algn="just"/>
            <a:r>
              <a:rPr lang="en-US" sz="2600" u="sng" dirty="0">
                <a:latin typeface="Arial" panose="020B0604020202020204" pitchFamily="34" charset="0"/>
                <a:cs typeface="Arial" panose="020B0604020202020204" pitchFamily="34" charset="0"/>
              </a:rPr>
              <a:t>Gastrectomy.</a:t>
            </a:r>
            <a:r>
              <a:rPr lang="en-US" sz="2600" dirty="0">
                <a:latin typeface="Arial" panose="020B0604020202020204" pitchFamily="34" charset="0"/>
                <a:cs typeface="Arial" panose="020B0604020202020204" pitchFamily="34" charset="0"/>
              </a:rPr>
              <a:t> In a patient of total gastrectomy, IF deficiency must be circumvented by parental administration of Vit B</a:t>
            </a:r>
            <a:r>
              <a:rPr lang="en-US" sz="2600" baseline="-25000" dirty="0">
                <a:latin typeface="Arial" panose="020B0604020202020204" pitchFamily="34" charset="0"/>
                <a:cs typeface="Arial" panose="020B0604020202020204" pitchFamily="34" charset="0"/>
              </a:rPr>
              <a:t>12</a:t>
            </a:r>
          </a:p>
          <a:p>
            <a:pPr lvl="1" algn="just"/>
            <a:endParaRPr lang="en-US" sz="2600" baseline="-25000" dirty="0">
              <a:latin typeface="Arial" panose="020B0604020202020204" pitchFamily="34" charset="0"/>
              <a:cs typeface="Arial" panose="020B0604020202020204" pitchFamily="34" charset="0"/>
            </a:endParaRPr>
          </a:p>
          <a:p>
            <a:pPr lvl="1" algn="just"/>
            <a:r>
              <a:rPr lang="en-US" sz="2600" u="sng" dirty="0">
                <a:latin typeface="Arial" panose="020B0604020202020204" pitchFamily="34" charset="0"/>
                <a:cs typeface="Arial" panose="020B0604020202020204" pitchFamily="34" charset="0"/>
              </a:rPr>
              <a:t>Pernicious anemia</a:t>
            </a:r>
            <a:r>
              <a:rPr lang="en-US" sz="2600" dirty="0">
                <a:latin typeface="Arial" panose="020B0604020202020204" pitchFamily="34" charset="0"/>
                <a:cs typeface="Arial" panose="020B0604020202020204" pitchFamily="34" charset="0"/>
              </a:rPr>
              <a:t>.  (Autoimmune destruction of parietal cells)</a:t>
            </a:r>
          </a:p>
        </p:txBody>
      </p:sp>
    </p:spTree>
    <p:extLst>
      <p:ext uri="{BB962C8B-B14F-4D97-AF65-F5344CB8AC3E}">
        <p14:creationId xmlns:p14="http://schemas.microsoft.com/office/powerpoint/2010/main" val="30947387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76E42B-0722-FFEC-986C-7F7A609141A9}"/>
              </a:ext>
            </a:extLst>
          </p:cNvPr>
          <p:cNvSpPr>
            <a:spLocks noGrp="1"/>
          </p:cNvSpPr>
          <p:nvPr>
            <p:ph idx="1"/>
          </p:nvPr>
        </p:nvSpPr>
        <p:spPr>
          <a:xfrm>
            <a:off x="685800" y="2133600"/>
            <a:ext cx="8229600" cy="1849337"/>
          </a:xfrm>
        </p:spPr>
        <p:txBody>
          <a:bodyPr>
            <a:normAutofit/>
          </a:bodyPr>
          <a:lstStyle/>
          <a:p>
            <a:pPr marL="0" indent="0">
              <a:buNone/>
            </a:pPr>
            <a:r>
              <a:rPr lang="en-US" sz="4000" dirty="0">
                <a:solidFill>
                  <a:schemeClr val="accent4"/>
                </a:solidFill>
              </a:rPr>
              <a:t>              Vertical Integration</a:t>
            </a:r>
          </a:p>
          <a:p>
            <a:pPr marL="0" indent="0">
              <a:buNone/>
            </a:pPr>
            <a:r>
              <a:rPr lang="en-US" sz="4000" dirty="0">
                <a:solidFill>
                  <a:schemeClr val="accent4"/>
                </a:solidFill>
              </a:rPr>
              <a:t> </a:t>
            </a:r>
          </a:p>
        </p:txBody>
      </p:sp>
      <p:sp>
        <p:nvSpPr>
          <p:cNvPr id="5" name="Slide Number Placeholder 4">
            <a:extLst>
              <a:ext uri="{FF2B5EF4-FFF2-40B4-BE49-F238E27FC236}">
                <a16:creationId xmlns:a16="http://schemas.microsoft.com/office/drawing/2014/main" id="{CF0FFAF8-B4D8-FFCB-473B-28F762A14FE6}"/>
              </a:ext>
            </a:extLst>
          </p:cNvPr>
          <p:cNvSpPr>
            <a:spLocks noGrp="1"/>
          </p:cNvSpPr>
          <p:nvPr>
            <p:ph type="sldNum" sz="quarter" idx="12"/>
          </p:nvPr>
        </p:nvSpPr>
        <p:spPr/>
        <p:txBody>
          <a:bodyPr/>
          <a:lstStyle/>
          <a:p>
            <a:pPr>
              <a:defRPr/>
            </a:pPr>
            <a:fld id="{BDA394D7-9785-4BE5-AFD5-4F918A689025}" type="slidenum">
              <a:rPr lang="en-US" smtClean="0"/>
              <a:pPr>
                <a:defRPr/>
              </a:pPr>
              <a:t>42</a:t>
            </a:fld>
            <a:endParaRPr lang="en-US"/>
          </a:p>
        </p:txBody>
      </p:sp>
    </p:spTree>
    <p:extLst>
      <p:ext uri="{BB962C8B-B14F-4D97-AF65-F5344CB8AC3E}">
        <p14:creationId xmlns:p14="http://schemas.microsoft.com/office/powerpoint/2010/main" val="29953076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1B5E2B7-8893-C6A3-6053-CC975943A0A2}"/>
              </a:ext>
            </a:extLst>
          </p:cNvPr>
          <p:cNvSpPr>
            <a:spLocks noGrp="1"/>
          </p:cNvSpPr>
          <p:nvPr>
            <p:ph type="ftr" sz="quarter" idx="11"/>
          </p:nvPr>
        </p:nvSpPr>
        <p:spPr>
          <a:xfrm>
            <a:off x="6019800" y="6356350"/>
            <a:ext cx="2895600" cy="365125"/>
          </a:xfrm>
        </p:spPr>
        <p:txBody>
          <a:bodyPr/>
          <a:lstStyle/>
          <a:p>
            <a:pPr>
              <a:defRPr/>
            </a:pPr>
            <a:r>
              <a:rPr lang="en-US" sz="1800" dirty="0">
                <a:solidFill>
                  <a:schemeClr val="accent4"/>
                </a:solidFill>
              </a:rPr>
              <a:t>Vertical Integration</a:t>
            </a:r>
          </a:p>
        </p:txBody>
      </p:sp>
      <p:sp>
        <p:nvSpPr>
          <p:cNvPr id="5" name="Slide Number Placeholder 4">
            <a:extLst>
              <a:ext uri="{FF2B5EF4-FFF2-40B4-BE49-F238E27FC236}">
                <a16:creationId xmlns:a16="http://schemas.microsoft.com/office/drawing/2014/main" id="{9C68C50C-F92B-54C4-B91D-7BFB710F8F2F}"/>
              </a:ext>
            </a:extLst>
          </p:cNvPr>
          <p:cNvSpPr>
            <a:spLocks noGrp="1"/>
          </p:cNvSpPr>
          <p:nvPr>
            <p:ph type="sldNum" sz="quarter" idx="12"/>
          </p:nvPr>
        </p:nvSpPr>
        <p:spPr/>
        <p:txBody>
          <a:bodyPr/>
          <a:lstStyle/>
          <a:p>
            <a:pPr>
              <a:defRPr/>
            </a:pPr>
            <a:fld id="{BDA394D7-9785-4BE5-AFD5-4F918A689025}" type="slidenum">
              <a:rPr lang="en-US" smtClean="0"/>
              <a:pPr>
                <a:defRPr/>
              </a:pPr>
              <a:t>43</a:t>
            </a:fld>
            <a:endParaRPr lang="en-US"/>
          </a:p>
        </p:txBody>
      </p:sp>
      <p:sp>
        <p:nvSpPr>
          <p:cNvPr id="7" name="Rectangle 6"/>
          <p:cNvSpPr/>
          <p:nvPr/>
        </p:nvSpPr>
        <p:spPr>
          <a:xfrm>
            <a:off x="304800" y="1143000"/>
            <a:ext cx="8382000" cy="4093428"/>
          </a:xfrm>
          <a:prstGeom prst="rect">
            <a:avLst/>
          </a:prstGeom>
        </p:spPr>
        <p:txBody>
          <a:bodyPr wrap="square">
            <a:spAutoFit/>
          </a:bodyPr>
          <a:lstStyle/>
          <a:p>
            <a:r>
              <a:rPr lang="en-US" sz="2600" dirty="0">
                <a:solidFill>
                  <a:srgbClr val="0070C0"/>
                </a:solidFill>
                <a:latin typeface="Arial" panose="020B0604020202020204" pitchFamily="34" charset="0"/>
                <a:cs typeface="Arial" panose="020B0604020202020204" pitchFamily="34" charset="0"/>
              </a:rPr>
              <a:t>Helicobacter Pylori </a:t>
            </a:r>
            <a:r>
              <a:rPr lang="en-US" sz="2600" dirty="0">
                <a:latin typeface="Arial" panose="020B0604020202020204" pitchFamily="34" charset="0"/>
                <a:cs typeface="Arial" panose="020B0604020202020204" pitchFamily="34" charset="0"/>
              </a:rPr>
              <a:t>infections disrupt mucosal barrier</a:t>
            </a:r>
          </a:p>
          <a:p>
            <a:endParaRPr lang="en-US" sz="2600" dirty="0">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rPr>
              <a:t>prolonged excessive secretions of acid as in  gastrinomas </a:t>
            </a:r>
            <a:r>
              <a:rPr lang="en-US" sz="2600" dirty="0">
                <a:solidFill>
                  <a:srgbClr val="0070C0"/>
                </a:solidFill>
                <a:latin typeface="Arial" panose="020B0604020202020204" pitchFamily="34" charset="0"/>
                <a:cs typeface="Arial" panose="020B0604020202020204" pitchFamily="34" charset="0"/>
              </a:rPr>
              <a:t>(Zollinger Ellisons Syndrome)</a:t>
            </a:r>
          </a:p>
          <a:p>
            <a:endParaRPr lang="en-US" sz="2600" dirty="0">
              <a:solidFill>
                <a:srgbClr val="0070C0"/>
              </a:solidFill>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rPr>
              <a:t>Increased liberation of Histamine in body (severe burns) leads to increased HCl secretions causing</a:t>
            </a:r>
            <a:r>
              <a:rPr lang="en-US" sz="2600" dirty="0">
                <a:solidFill>
                  <a:srgbClr val="0070C0"/>
                </a:solidFill>
                <a:latin typeface="Arial" panose="020B0604020202020204" pitchFamily="34" charset="0"/>
                <a:cs typeface="Arial" panose="020B0604020202020204" pitchFamily="34" charset="0"/>
              </a:rPr>
              <a:t> Curlings ulcers  </a:t>
            </a:r>
            <a:r>
              <a:rPr lang="en-US" sz="2600" dirty="0">
                <a:latin typeface="Arial" panose="020B0604020202020204" pitchFamily="34" charset="0"/>
                <a:cs typeface="Arial" panose="020B0604020202020204" pitchFamily="34" charset="0"/>
              </a:rPr>
              <a:t>(acute gastric erosions due to Cx of severe burns when reduced plasma vol leads to ischaemia &amp; cell necrosis of the gastric mucosa</a:t>
            </a:r>
            <a:endParaRPr lang="en-US" sz="2600" dirty="0"/>
          </a:p>
        </p:txBody>
      </p:sp>
    </p:spTree>
    <p:extLst>
      <p:ext uri="{BB962C8B-B14F-4D97-AF65-F5344CB8AC3E}">
        <p14:creationId xmlns:p14="http://schemas.microsoft.com/office/powerpoint/2010/main" val="39461710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793059" y="6356350"/>
            <a:ext cx="2895600" cy="365125"/>
          </a:xfrm>
        </p:spPr>
        <p:txBody>
          <a:bodyPr/>
          <a:lstStyle/>
          <a:p>
            <a:pPr>
              <a:defRPr/>
            </a:pPr>
            <a:r>
              <a:rPr lang="en-US" dirty="0"/>
              <a:t>VERTICAL INTEGRATION</a:t>
            </a:r>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44</a:t>
            </a:fld>
            <a:endParaRPr lang="en-US"/>
          </a:p>
        </p:txBody>
      </p:sp>
      <p:pic>
        <p:nvPicPr>
          <p:cNvPr id="2" name="Picture 1"/>
          <p:cNvPicPr>
            <a:picLocks noChangeAspect="1"/>
          </p:cNvPicPr>
          <p:nvPr/>
        </p:nvPicPr>
        <p:blipFill>
          <a:blip r:embed="rId2"/>
          <a:stretch>
            <a:fillRect/>
          </a:stretch>
        </p:blipFill>
        <p:spPr>
          <a:xfrm>
            <a:off x="838200" y="1066800"/>
            <a:ext cx="7467600" cy="5008061"/>
          </a:xfrm>
          <a:prstGeom prst="rect">
            <a:avLst/>
          </a:prstGeom>
        </p:spPr>
      </p:pic>
    </p:spTree>
    <p:extLst>
      <p:ext uri="{BB962C8B-B14F-4D97-AF65-F5344CB8AC3E}">
        <p14:creationId xmlns:p14="http://schemas.microsoft.com/office/powerpoint/2010/main" val="7153560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98DBD-DA22-D9BA-473A-4CAB46821F96}"/>
              </a:ext>
            </a:extLst>
          </p:cNvPr>
          <p:cNvSpPr>
            <a:spLocks noGrp="1"/>
          </p:cNvSpPr>
          <p:nvPr>
            <p:ph type="title"/>
          </p:nvPr>
        </p:nvSpPr>
        <p:spPr/>
        <p:txBody>
          <a:bodyPr>
            <a:normAutofit/>
          </a:bodyPr>
          <a:lstStyle/>
          <a:p>
            <a:r>
              <a:rPr lang="en-US" sz="4000" dirty="0">
                <a:solidFill>
                  <a:schemeClr val="accent4"/>
                </a:solidFill>
              </a:rPr>
              <a:t>Family Medicine</a:t>
            </a:r>
          </a:p>
        </p:txBody>
      </p:sp>
      <p:sp>
        <p:nvSpPr>
          <p:cNvPr id="3" name="Content Placeholder 2">
            <a:extLst>
              <a:ext uri="{FF2B5EF4-FFF2-40B4-BE49-F238E27FC236}">
                <a16:creationId xmlns:a16="http://schemas.microsoft.com/office/drawing/2014/main" id="{06EEB396-A9CF-337D-6776-1C6637101734}"/>
              </a:ext>
            </a:extLst>
          </p:cNvPr>
          <p:cNvSpPr>
            <a:spLocks noGrp="1"/>
          </p:cNvSpPr>
          <p:nvPr>
            <p:ph idx="1"/>
          </p:nvPr>
        </p:nvSpPr>
        <p:spPr/>
        <p:txBody>
          <a:bodyPr>
            <a:normAutofit/>
          </a:bodyPr>
          <a:lstStyle/>
          <a:p>
            <a:pPr marL="0" lvl="0" indent="0">
              <a:buClr>
                <a:srgbClr val="D16349"/>
              </a:buClr>
              <a:buSzPct val="85000"/>
              <a:buNone/>
            </a:pPr>
            <a:endParaRPr lang="en-US" sz="2800" dirty="0">
              <a:solidFill>
                <a:prstClr val="black"/>
              </a:solidFill>
              <a:latin typeface="Arial" panose="020B0604020202020204" pitchFamily="34" charset="0"/>
              <a:cs typeface="Arial" panose="020B0604020202020204" pitchFamily="34" charset="0"/>
            </a:endParaRPr>
          </a:p>
          <a:p>
            <a:pPr marL="0" lvl="0" indent="0">
              <a:buClr>
                <a:srgbClr val="D16349"/>
              </a:buClr>
              <a:buSzPct val="85000"/>
              <a:buNone/>
            </a:pPr>
            <a:endParaRPr lang="en-US" b="1" dirty="0">
              <a:solidFill>
                <a:prstClr val="black"/>
              </a:solidFill>
              <a:latin typeface="Georgia"/>
            </a:endParaRPr>
          </a:p>
          <a:p>
            <a:pPr marL="0" indent="0">
              <a:buNone/>
            </a:pPr>
            <a:endParaRPr lang="en-US" sz="2400" dirty="0"/>
          </a:p>
        </p:txBody>
      </p:sp>
      <p:sp>
        <p:nvSpPr>
          <p:cNvPr id="4" name="Footer Placeholder 3">
            <a:extLst>
              <a:ext uri="{FF2B5EF4-FFF2-40B4-BE49-F238E27FC236}">
                <a16:creationId xmlns:a16="http://schemas.microsoft.com/office/drawing/2014/main" id="{4CD099FF-9D5C-1B5D-890D-5DEDA1BB5087}"/>
              </a:ext>
            </a:extLst>
          </p:cNvPr>
          <p:cNvSpPr>
            <a:spLocks noGrp="1"/>
          </p:cNvSpPr>
          <p:nvPr>
            <p:ph type="ftr" sz="quarter" idx="11"/>
          </p:nvPr>
        </p:nvSpPr>
        <p:spPr>
          <a:xfrm>
            <a:off x="5791200" y="6308725"/>
            <a:ext cx="2895600" cy="365125"/>
          </a:xfrm>
        </p:spPr>
        <p:txBody>
          <a:bodyPr/>
          <a:lstStyle/>
          <a:p>
            <a:pPr>
              <a:defRPr/>
            </a:pPr>
            <a:r>
              <a:rPr lang="en-US" sz="1800" dirty="0">
                <a:solidFill>
                  <a:schemeClr val="accent4"/>
                </a:solidFill>
              </a:rPr>
              <a:t>Spiral Integration</a:t>
            </a:r>
          </a:p>
        </p:txBody>
      </p:sp>
      <p:sp>
        <p:nvSpPr>
          <p:cNvPr id="8" name="Slide Number Placeholder 7">
            <a:extLst>
              <a:ext uri="{FF2B5EF4-FFF2-40B4-BE49-F238E27FC236}">
                <a16:creationId xmlns:a16="http://schemas.microsoft.com/office/drawing/2014/main" id="{FB205C1A-1D56-2179-22DA-E4F3399F8D4A}"/>
              </a:ext>
            </a:extLst>
          </p:cNvPr>
          <p:cNvSpPr>
            <a:spLocks noGrp="1"/>
          </p:cNvSpPr>
          <p:nvPr>
            <p:ph type="sldNum" sz="quarter" idx="12"/>
          </p:nvPr>
        </p:nvSpPr>
        <p:spPr/>
        <p:txBody>
          <a:bodyPr/>
          <a:lstStyle/>
          <a:p>
            <a:pPr>
              <a:defRPr/>
            </a:pPr>
            <a:fld id="{BDA394D7-9785-4BE5-AFD5-4F918A689025}" type="slidenum">
              <a:rPr lang="en-US" smtClean="0"/>
              <a:pPr>
                <a:defRPr/>
              </a:pPr>
              <a:t>45</a:t>
            </a:fld>
            <a:endParaRPr lang="en-US" dirty="0"/>
          </a:p>
        </p:txBody>
      </p:sp>
      <p:sp>
        <p:nvSpPr>
          <p:cNvPr id="5" name="TextBox 4"/>
          <p:cNvSpPr txBox="1"/>
          <p:nvPr/>
        </p:nvSpPr>
        <p:spPr>
          <a:xfrm>
            <a:off x="304800" y="1417638"/>
            <a:ext cx="8382000" cy="2893100"/>
          </a:xfrm>
          <a:prstGeom prst="rect">
            <a:avLst/>
          </a:prstGeom>
          <a:noFill/>
        </p:spPr>
        <p:txBody>
          <a:bodyPr wrap="square" rtlCol="0">
            <a:spAutoFit/>
          </a:bodyPr>
          <a:lstStyle/>
          <a:p>
            <a:r>
              <a:rPr lang="en-US" sz="2600" dirty="0"/>
              <a:t>Family medicine plays an important role in following manner:</a:t>
            </a:r>
          </a:p>
          <a:p>
            <a:pPr marL="285750" indent="-285750">
              <a:buFont typeface="Arial" panose="020B0604020202020204" pitchFamily="34" charset="0"/>
              <a:buChar char="•"/>
            </a:pPr>
            <a:r>
              <a:rPr lang="en-US" sz="2600" dirty="0"/>
              <a:t>Diagnosis should be made patients with mild peptic ulcer disease should be manage at near by family health clinics  antacids should be given </a:t>
            </a:r>
          </a:p>
          <a:p>
            <a:pPr marL="285750" indent="-285750">
              <a:buFont typeface="Arial" panose="020B0604020202020204" pitchFamily="34" charset="0"/>
              <a:buChar char="•"/>
            </a:pPr>
            <a:r>
              <a:rPr lang="en-US" sz="2600" dirty="0"/>
              <a:t>Early fluid resuscitation   </a:t>
            </a:r>
          </a:p>
          <a:p>
            <a:pPr marL="285750" indent="-285750">
              <a:buFont typeface="Arial" panose="020B0604020202020204" pitchFamily="34" charset="0"/>
              <a:buChar char="•"/>
            </a:pPr>
            <a:r>
              <a:rPr lang="en-US" sz="2600" dirty="0"/>
              <a:t>Vital sigh should be monitored and stabilized </a:t>
            </a:r>
          </a:p>
          <a:p>
            <a:pPr marL="285750" indent="-285750">
              <a:buFont typeface="Arial" panose="020B0604020202020204" pitchFamily="34" charset="0"/>
              <a:buChar char="•"/>
            </a:pPr>
            <a:r>
              <a:rPr lang="en-US" sz="2600" dirty="0"/>
              <a:t>If no improvement than refer the patient to the specialists  </a:t>
            </a:r>
          </a:p>
        </p:txBody>
      </p:sp>
    </p:spTree>
    <p:extLst>
      <p:ext uri="{BB962C8B-B14F-4D97-AF65-F5344CB8AC3E}">
        <p14:creationId xmlns:p14="http://schemas.microsoft.com/office/powerpoint/2010/main" val="39011792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64DFC-03FE-461B-18C2-CAB7DCC6A3E0}"/>
              </a:ext>
            </a:extLst>
          </p:cNvPr>
          <p:cNvSpPr>
            <a:spLocks noGrp="1"/>
          </p:cNvSpPr>
          <p:nvPr>
            <p:ph type="title"/>
          </p:nvPr>
        </p:nvSpPr>
        <p:spPr/>
        <p:txBody>
          <a:bodyPr>
            <a:normAutofit/>
          </a:bodyPr>
          <a:lstStyle/>
          <a:p>
            <a:r>
              <a:rPr lang="en-US" sz="4000" dirty="0">
                <a:solidFill>
                  <a:schemeClr val="accent4"/>
                </a:solidFill>
              </a:rPr>
              <a:t>Artificial Intelligence</a:t>
            </a:r>
            <a:endParaRPr lang="en-US" sz="4000" dirty="0"/>
          </a:p>
        </p:txBody>
      </p:sp>
      <p:sp>
        <p:nvSpPr>
          <p:cNvPr id="3" name="Content Placeholder 2">
            <a:extLst>
              <a:ext uri="{FF2B5EF4-FFF2-40B4-BE49-F238E27FC236}">
                <a16:creationId xmlns:a16="http://schemas.microsoft.com/office/drawing/2014/main" id="{42D31C9E-DDD1-7EFD-0C3D-B064BE975BBF}"/>
              </a:ext>
            </a:extLst>
          </p:cNvPr>
          <p:cNvSpPr>
            <a:spLocks noGrp="1"/>
          </p:cNvSpPr>
          <p:nvPr>
            <p:ph sz="half" idx="1"/>
          </p:nvPr>
        </p:nvSpPr>
        <p:spPr>
          <a:xfrm>
            <a:off x="457200" y="1600200"/>
            <a:ext cx="8077200" cy="4525963"/>
          </a:xfrm>
        </p:spPr>
        <p:txBody>
          <a:bodyPr>
            <a:normAutofit/>
          </a:bodyPr>
          <a:lstStyle/>
          <a:p>
            <a:pPr marL="0" indent="0">
              <a:buNone/>
            </a:pPr>
            <a:r>
              <a:rPr lang="en-US" sz="2400" dirty="0"/>
              <a:t> </a:t>
            </a:r>
          </a:p>
          <a:p>
            <a:pPr marL="0" indent="0">
              <a:buNone/>
            </a:pPr>
            <a:r>
              <a:rPr lang="en-US" sz="2600" b="1" dirty="0"/>
              <a:t>Artificial Intelligence </a:t>
            </a:r>
            <a:r>
              <a:rPr lang="en-US" sz="2600" dirty="0"/>
              <a:t>plays role in following aspects :</a:t>
            </a:r>
          </a:p>
          <a:p>
            <a:r>
              <a:rPr lang="en-US" sz="2600" dirty="0"/>
              <a:t>Machine learning models have shown promise in improving diagnostic accuracy and predicting outcomes for peptic ulcer disease </a:t>
            </a:r>
          </a:p>
          <a:p>
            <a:r>
              <a:rPr lang="en-US" sz="2600" dirty="0"/>
              <a:t>Al algorithms demonstrate significant promise in diagnosing and prognosticating peptic ulcer often surpassing traditional methods </a:t>
            </a:r>
          </a:p>
          <a:p>
            <a:pPr marL="0" indent="0">
              <a:buNone/>
            </a:pPr>
            <a:r>
              <a:rPr lang="en-US" sz="2600" dirty="0"/>
              <a:t> </a:t>
            </a:r>
          </a:p>
          <a:p>
            <a:pPr marL="0" indent="0">
              <a:buNone/>
            </a:pPr>
            <a:endParaRPr lang="en-US" dirty="0"/>
          </a:p>
        </p:txBody>
      </p:sp>
      <p:sp>
        <p:nvSpPr>
          <p:cNvPr id="5" name="Footer Placeholder 4">
            <a:extLst>
              <a:ext uri="{FF2B5EF4-FFF2-40B4-BE49-F238E27FC236}">
                <a16:creationId xmlns:a16="http://schemas.microsoft.com/office/drawing/2014/main" id="{6FC307C8-C24B-0B10-53CA-327A8062B999}"/>
              </a:ext>
            </a:extLst>
          </p:cNvPr>
          <p:cNvSpPr>
            <a:spLocks noGrp="1"/>
          </p:cNvSpPr>
          <p:nvPr>
            <p:ph type="ftr" sz="quarter" idx="11"/>
          </p:nvPr>
        </p:nvSpPr>
        <p:spPr>
          <a:xfrm>
            <a:off x="6096000" y="6340475"/>
            <a:ext cx="2895600" cy="365125"/>
          </a:xfrm>
        </p:spPr>
        <p:txBody>
          <a:bodyPr/>
          <a:lstStyle/>
          <a:p>
            <a:pPr>
              <a:defRPr/>
            </a:pPr>
            <a:r>
              <a:rPr lang="en-US" sz="1800" dirty="0">
                <a:solidFill>
                  <a:schemeClr val="accent4"/>
                </a:solidFill>
              </a:rPr>
              <a:t>Spiral Integration</a:t>
            </a:r>
          </a:p>
        </p:txBody>
      </p:sp>
      <p:sp>
        <p:nvSpPr>
          <p:cNvPr id="14" name="Slide Number Placeholder 13">
            <a:extLst>
              <a:ext uri="{FF2B5EF4-FFF2-40B4-BE49-F238E27FC236}">
                <a16:creationId xmlns:a16="http://schemas.microsoft.com/office/drawing/2014/main" id="{E6B40C29-8044-12B7-8372-6ADC55BAC2C1}"/>
              </a:ext>
            </a:extLst>
          </p:cNvPr>
          <p:cNvSpPr>
            <a:spLocks noGrp="1"/>
          </p:cNvSpPr>
          <p:nvPr>
            <p:ph type="sldNum" sz="quarter" idx="12"/>
          </p:nvPr>
        </p:nvSpPr>
        <p:spPr/>
        <p:txBody>
          <a:bodyPr/>
          <a:lstStyle/>
          <a:p>
            <a:pPr>
              <a:defRPr/>
            </a:pPr>
            <a:fld id="{7A259807-4E02-4090-954C-8862AE38006D}" type="slidenum">
              <a:rPr lang="en-US" smtClean="0"/>
              <a:pPr>
                <a:defRPr/>
              </a:pPr>
              <a:t>46</a:t>
            </a:fld>
            <a:endParaRPr lang="en-US"/>
          </a:p>
        </p:txBody>
      </p:sp>
    </p:spTree>
    <p:extLst>
      <p:ext uri="{BB962C8B-B14F-4D97-AF65-F5344CB8AC3E}">
        <p14:creationId xmlns:p14="http://schemas.microsoft.com/office/powerpoint/2010/main" val="10035245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E2660-18E5-686E-013B-A559E1FD1A3B}"/>
              </a:ext>
            </a:extLst>
          </p:cNvPr>
          <p:cNvSpPr>
            <a:spLocks noGrp="1"/>
          </p:cNvSpPr>
          <p:nvPr>
            <p:ph type="title"/>
          </p:nvPr>
        </p:nvSpPr>
        <p:spPr/>
        <p:txBody>
          <a:bodyPr>
            <a:normAutofit/>
          </a:bodyPr>
          <a:lstStyle/>
          <a:p>
            <a:r>
              <a:rPr lang="en-US" sz="4000" dirty="0">
                <a:solidFill>
                  <a:schemeClr val="accent4">
                    <a:lumMod val="75000"/>
                  </a:schemeClr>
                </a:solidFill>
                <a:latin typeface="Calibri" pitchFamily="34" charset="0"/>
              </a:rPr>
              <a:t>Suggested Research Article</a:t>
            </a:r>
            <a:endParaRPr lang="en-US" sz="4000" dirty="0"/>
          </a:p>
        </p:txBody>
      </p:sp>
      <p:sp>
        <p:nvSpPr>
          <p:cNvPr id="3" name="Content Placeholder 2">
            <a:extLst>
              <a:ext uri="{FF2B5EF4-FFF2-40B4-BE49-F238E27FC236}">
                <a16:creationId xmlns:a16="http://schemas.microsoft.com/office/drawing/2014/main" id="{3A9B65BA-AA02-07DB-52F5-74C703F7CEE2}"/>
              </a:ext>
            </a:extLst>
          </p:cNvPr>
          <p:cNvSpPr>
            <a:spLocks noGrp="1"/>
          </p:cNvSpPr>
          <p:nvPr>
            <p:ph sz="half" idx="1"/>
          </p:nvPr>
        </p:nvSpPr>
        <p:spPr>
          <a:xfrm>
            <a:off x="457200" y="1676400"/>
            <a:ext cx="4038600" cy="4449763"/>
          </a:xfrm>
        </p:spPr>
        <p:txBody>
          <a:bodyPr>
            <a:normAutofit fontScale="40000" lnSpcReduction="20000"/>
          </a:bodyPr>
          <a:lstStyle/>
          <a:p>
            <a:pPr marL="0" indent="0">
              <a:buNone/>
            </a:pPr>
            <a:r>
              <a:rPr lang="en-US" sz="7000" b="1" dirty="0"/>
              <a:t>Link : https://www.ncbi.nlm.nih.gov/pmc/articles/PMC6928904/</a:t>
            </a:r>
          </a:p>
          <a:p>
            <a:pPr marL="0" indent="0">
              <a:buNone/>
            </a:pPr>
            <a:r>
              <a:rPr lang="en-US" sz="7000" b="1" dirty="0"/>
              <a:t>Journal Name </a:t>
            </a:r>
            <a:r>
              <a:rPr lang="en-US" sz="7000" dirty="0"/>
              <a:t>:National Institute of Health </a:t>
            </a:r>
          </a:p>
          <a:p>
            <a:pPr marL="0" indent="0">
              <a:buNone/>
            </a:pPr>
            <a:r>
              <a:rPr lang="en-US" sz="7000" b="1" dirty="0"/>
              <a:t>Title</a:t>
            </a:r>
            <a:r>
              <a:rPr lang="en-US" sz="7000" dirty="0"/>
              <a:t> : Gastric Juice </a:t>
            </a:r>
          </a:p>
          <a:p>
            <a:pPr marL="0" indent="0">
              <a:buNone/>
            </a:pPr>
            <a:r>
              <a:rPr lang="en-US" sz="7000" dirty="0"/>
              <a:t> </a:t>
            </a:r>
            <a:r>
              <a:rPr lang="en-US" sz="7000" b="1" dirty="0"/>
              <a:t>Author Name </a:t>
            </a:r>
            <a:r>
              <a:rPr lang="en-US" sz="7000" dirty="0"/>
              <a:t>: David S.Wilson and Jack W.Szos</a:t>
            </a:r>
          </a:p>
          <a:p>
            <a:pPr marL="0" indent="0">
              <a:buNone/>
            </a:pPr>
            <a:endParaRPr lang="en-US" dirty="0"/>
          </a:p>
          <a:p>
            <a:pPr marL="0" indent="0">
              <a:buNone/>
            </a:pPr>
            <a:endParaRPr lang="en-US" dirty="0"/>
          </a:p>
          <a:p>
            <a:pPr marL="0" indent="0">
              <a:buNone/>
            </a:pPr>
            <a:endParaRPr lang="en-US" dirty="0"/>
          </a:p>
        </p:txBody>
      </p:sp>
      <p:sp>
        <p:nvSpPr>
          <p:cNvPr id="4" name="Content Placeholder 3">
            <a:extLst>
              <a:ext uri="{FF2B5EF4-FFF2-40B4-BE49-F238E27FC236}">
                <a16:creationId xmlns:a16="http://schemas.microsoft.com/office/drawing/2014/main" id="{19F370F6-C32D-2F2E-BC26-CEB3F52C05CE}"/>
              </a:ext>
            </a:extLst>
          </p:cNvPr>
          <p:cNvSpPr>
            <a:spLocks noGrp="1"/>
          </p:cNvSpPr>
          <p:nvPr>
            <p:ph sz="half" idx="2"/>
          </p:nvPr>
        </p:nvSpPr>
        <p:spPr>
          <a:xfrm>
            <a:off x="4648200" y="1219200"/>
            <a:ext cx="4038600" cy="5364162"/>
          </a:xfrm>
        </p:spPr>
        <p:txBody>
          <a:bodyPr>
            <a:normAutofit fontScale="40000" lnSpcReduction="20000"/>
          </a:bodyPr>
          <a:lstStyle/>
          <a:p>
            <a:pPr marL="0" indent="0" algn="l">
              <a:buNone/>
            </a:pPr>
            <a:r>
              <a:rPr lang="en-US" sz="5000" b="1" i="0" dirty="0">
                <a:solidFill>
                  <a:srgbClr val="000000"/>
                </a:solidFill>
                <a:effectLst/>
                <a:latin typeface="Times New Roman" panose="02020603050405020304" pitchFamily="18" charset="0"/>
              </a:rPr>
              <a:t>Abstract:</a:t>
            </a:r>
          </a:p>
          <a:p>
            <a:pPr marL="0" indent="0">
              <a:buNone/>
            </a:pPr>
            <a:r>
              <a:rPr lang="en-US" sz="3500" dirty="0"/>
              <a:t>Gastric juice is a unique combination of hydrochloric acid (HCl), lipase, and pepsin. Acidic gastric juice is found in all vertebrates, and its main function is to inactivate microorganisms. The phylogenetic preservation of this energy-consuming and, at times, hazardous function (acid-related diseases) reflects its biological importance. Proton pump inhibitors (PPIs) are one of the most widely used drugs in the world. Due to the reduced prevalence of </a:t>
            </a:r>
            <a:r>
              <a:rPr lang="en-US" sz="3500" i="1" dirty="0"/>
              <a:t>Helicobacter pylori</a:t>
            </a:r>
            <a:r>
              <a:rPr lang="en-US" sz="3500" dirty="0"/>
              <a:t> infection as well as the increased use of inhibitors of gastric acid secretion, the latter has become the most important cause of gastric hypoacidity. In the present manuscript, we review the microbiological consequences of removing gastric acidity. The resulting susceptibility to infections has not been studied extensively, and focus has mainly been restricted to bacterial and parasitic agents only. The strongest evidence concerning the relationship between hypochlorhydria and predisposition to infections relates to bacterial infections affecting the gastrointestinal tract. However, several other clinical settings with increased susceptibility to infections due to inhibited gastric acidity are discussed. We also discuss the impact of hypochlorhydria on the gut microbiome.</a:t>
            </a:r>
          </a:p>
        </p:txBody>
      </p:sp>
      <p:sp>
        <p:nvSpPr>
          <p:cNvPr id="6" name="Slide Number Placeholder 5">
            <a:extLst>
              <a:ext uri="{FF2B5EF4-FFF2-40B4-BE49-F238E27FC236}">
                <a16:creationId xmlns:a16="http://schemas.microsoft.com/office/drawing/2014/main" id="{9B7E28B6-F8EF-2DF6-8E6B-33B7204AB33E}"/>
              </a:ext>
            </a:extLst>
          </p:cNvPr>
          <p:cNvSpPr>
            <a:spLocks noGrp="1"/>
          </p:cNvSpPr>
          <p:nvPr>
            <p:ph type="sldNum" sz="quarter" idx="12"/>
          </p:nvPr>
        </p:nvSpPr>
        <p:spPr/>
        <p:txBody>
          <a:bodyPr/>
          <a:lstStyle/>
          <a:p>
            <a:pPr>
              <a:defRPr/>
            </a:pPr>
            <a:r>
              <a:rPr lang="en-GB" sz="1800" dirty="0">
                <a:solidFill>
                  <a:schemeClr val="accent4"/>
                </a:solidFill>
              </a:rPr>
              <a:t>Spiral Integration</a:t>
            </a:r>
            <a:r>
              <a:rPr lang="en-GB" dirty="0">
                <a:solidFill>
                  <a:schemeClr val="accent4"/>
                </a:solidFill>
              </a:rPr>
              <a:t>    </a:t>
            </a:r>
            <a:fld id="{7A259807-4E02-4090-954C-8862AE38006D}" type="slidenum">
              <a:rPr lang="en-US" smtClean="0"/>
              <a:pPr>
                <a:defRPr/>
              </a:pPr>
              <a:t>47</a:t>
            </a:fld>
            <a:endParaRPr lang="en-US" dirty="0"/>
          </a:p>
        </p:txBody>
      </p:sp>
    </p:spTree>
    <p:extLst>
      <p:ext uri="{BB962C8B-B14F-4D97-AF65-F5344CB8AC3E}">
        <p14:creationId xmlns:p14="http://schemas.microsoft.com/office/powerpoint/2010/main" val="1464297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C9579-8F2A-586B-93E3-8061CF00F0F3}"/>
              </a:ext>
            </a:extLst>
          </p:cNvPr>
          <p:cNvSpPr>
            <a:spLocks noGrp="1"/>
          </p:cNvSpPr>
          <p:nvPr>
            <p:ph type="title"/>
          </p:nvPr>
        </p:nvSpPr>
        <p:spPr/>
        <p:txBody>
          <a:bodyPr>
            <a:normAutofit/>
          </a:bodyPr>
          <a:lstStyle/>
          <a:p>
            <a:r>
              <a:rPr lang="en-US" sz="4000" dirty="0">
                <a:solidFill>
                  <a:schemeClr val="accent4"/>
                </a:solidFill>
              </a:rPr>
              <a:t>Bioethics</a:t>
            </a:r>
          </a:p>
        </p:txBody>
      </p:sp>
      <p:sp>
        <p:nvSpPr>
          <p:cNvPr id="3" name="Content Placeholder 2">
            <a:extLst>
              <a:ext uri="{FF2B5EF4-FFF2-40B4-BE49-F238E27FC236}">
                <a16:creationId xmlns:a16="http://schemas.microsoft.com/office/drawing/2014/main" id="{6AFB51A8-F386-B13E-5CA8-44BEE1C148DF}"/>
              </a:ext>
            </a:extLst>
          </p:cNvPr>
          <p:cNvSpPr>
            <a:spLocks noGrp="1"/>
          </p:cNvSpPr>
          <p:nvPr>
            <p:ph idx="1"/>
          </p:nvPr>
        </p:nvSpPr>
        <p:spPr/>
        <p:txBody>
          <a:bodyPr>
            <a:normAutofit/>
          </a:bodyPr>
          <a:lstStyle/>
          <a:p>
            <a:r>
              <a:rPr lang="en-US" sz="2600" dirty="0">
                <a:solidFill>
                  <a:prstClr val="black"/>
                </a:solidFill>
                <a:latin typeface="Arial" panose="020B0604020202020204" pitchFamily="34" charset="0"/>
                <a:ea typeface="+mj-ea"/>
                <a:cs typeface="Arial" panose="020B0604020202020204" pitchFamily="34" charset="0"/>
              </a:rPr>
              <a:t>Informed consent of treatment</a:t>
            </a:r>
          </a:p>
          <a:p>
            <a:r>
              <a:rPr lang="en-US" sz="2600" dirty="0">
                <a:solidFill>
                  <a:prstClr val="black"/>
                </a:solidFill>
                <a:latin typeface="Arial" panose="020B0604020202020204" pitchFamily="34" charset="0"/>
                <a:ea typeface="+mj-ea"/>
                <a:cs typeface="Arial" panose="020B0604020202020204" pitchFamily="34" charset="0"/>
              </a:rPr>
              <a:t>Access to healthcare</a:t>
            </a:r>
          </a:p>
          <a:p>
            <a:r>
              <a:rPr lang="en-US" sz="2600" dirty="0">
                <a:solidFill>
                  <a:prstClr val="black"/>
                </a:solidFill>
                <a:latin typeface="Arial" panose="020B0604020202020204" pitchFamily="34" charset="0"/>
                <a:ea typeface="+mj-ea"/>
                <a:cs typeface="Arial" panose="020B0604020202020204" pitchFamily="34" charset="0"/>
              </a:rPr>
              <a:t>Privacy of personal information</a:t>
            </a:r>
          </a:p>
          <a:p>
            <a:r>
              <a:rPr lang="en-US" sz="2600" dirty="0">
                <a:solidFill>
                  <a:prstClr val="black"/>
                </a:solidFill>
                <a:latin typeface="Arial" panose="020B0604020202020204" pitchFamily="34" charset="0"/>
                <a:ea typeface="+mj-ea"/>
                <a:cs typeface="Arial" panose="020B0604020202020204" pitchFamily="34" charset="0"/>
              </a:rPr>
              <a:t>Doctor-patient confidentiality</a:t>
            </a:r>
            <a:endParaRPr lang="en-US" sz="2600"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D1C05CAA-4CE1-407C-83DF-847CBF646666}"/>
              </a:ext>
            </a:extLst>
          </p:cNvPr>
          <p:cNvSpPr>
            <a:spLocks noGrp="1"/>
          </p:cNvSpPr>
          <p:nvPr>
            <p:ph type="sldNum" sz="quarter" idx="12"/>
          </p:nvPr>
        </p:nvSpPr>
        <p:spPr/>
        <p:txBody>
          <a:bodyPr/>
          <a:lstStyle/>
          <a:p>
            <a:pPr>
              <a:defRPr/>
            </a:pPr>
            <a:fld id="{BDA394D7-9785-4BE5-AFD5-4F918A689025}" type="slidenum">
              <a:rPr lang="en-US" smtClean="0"/>
              <a:pPr>
                <a:defRPr/>
              </a:pPr>
              <a:t>48</a:t>
            </a:fld>
            <a:endParaRPr lang="en-US" dirty="0"/>
          </a:p>
        </p:txBody>
      </p:sp>
      <p:sp>
        <p:nvSpPr>
          <p:cNvPr id="6" name="Slide Number Placeholder 5">
            <a:extLst>
              <a:ext uri="{FF2B5EF4-FFF2-40B4-BE49-F238E27FC236}">
                <a16:creationId xmlns:a16="http://schemas.microsoft.com/office/drawing/2014/main" id="{9C51B170-B438-34AC-E96D-3B5425EB8215}"/>
              </a:ext>
            </a:extLst>
          </p:cNvPr>
          <p:cNvSpPr txBox="1">
            <a:spLocks/>
          </p:cNvSpPr>
          <p:nvPr/>
        </p:nvSpPr>
        <p:spPr>
          <a:xfrm>
            <a:off x="6324600" y="632460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800" dirty="0">
                <a:solidFill>
                  <a:schemeClr val="accent4"/>
                </a:solidFill>
              </a:rPr>
              <a:t>Spiral Integration</a:t>
            </a:r>
            <a:endParaRPr lang="en-US" dirty="0"/>
          </a:p>
        </p:txBody>
      </p:sp>
    </p:spTree>
    <p:extLst>
      <p:ext uri="{BB962C8B-B14F-4D97-AF65-F5344CB8AC3E}">
        <p14:creationId xmlns:p14="http://schemas.microsoft.com/office/powerpoint/2010/main" val="19385510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 </a:t>
            </a:r>
          </a:p>
        </p:txBody>
      </p:sp>
      <p:sp>
        <p:nvSpPr>
          <p:cNvPr id="3" name="Content Placeholder 2"/>
          <p:cNvSpPr>
            <a:spLocks noGrp="1"/>
          </p:cNvSpPr>
          <p:nvPr>
            <p:ph idx="1"/>
          </p:nvPr>
        </p:nvSpPr>
        <p:spPr/>
        <p:txBody>
          <a:bodyPr/>
          <a:lstStyle/>
          <a:p>
            <a:pPr marL="0" indent="0">
              <a:buNone/>
            </a:pPr>
            <a:r>
              <a:rPr lang="en-US" dirty="0"/>
              <a:t>Q1. What is gastric juice ?</a:t>
            </a:r>
          </a:p>
          <a:p>
            <a:pPr marL="0" indent="0">
              <a:buNone/>
            </a:pPr>
            <a:r>
              <a:rPr lang="en-US" dirty="0"/>
              <a:t>Q2. What are the function of gastric juice ?</a:t>
            </a:r>
          </a:p>
          <a:p>
            <a:pPr marL="0" indent="0">
              <a:buNone/>
            </a:pPr>
            <a:r>
              <a:rPr lang="en-US" dirty="0"/>
              <a:t>Q3. What is the function of HCL?</a:t>
            </a:r>
          </a:p>
          <a:p>
            <a:pPr marL="0" indent="0">
              <a:buNone/>
            </a:pPr>
            <a:r>
              <a:rPr lang="en-US" dirty="0"/>
              <a:t>Q4. What is gastrin ?</a:t>
            </a:r>
          </a:p>
          <a:p>
            <a:pPr marL="0" indent="0">
              <a:buNone/>
            </a:pPr>
            <a:r>
              <a:rPr lang="en-US" dirty="0"/>
              <a:t>Q5. What is the function of pepsin?</a:t>
            </a:r>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49</a:t>
            </a:fld>
            <a:endParaRPr lang="en-US"/>
          </a:p>
        </p:txBody>
      </p:sp>
    </p:spTree>
    <p:extLst>
      <p:ext uri="{BB962C8B-B14F-4D97-AF65-F5344CB8AC3E}">
        <p14:creationId xmlns:p14="http://schemas.microsoft.com/office/powerpoint/2010/main" val="2190898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299434" y="762000"/>
            <a:ext cx="8625625" cy="6096000"/>
          </a:xfrm>
          <a:prstGeom prst="rect">
            <a:avLst/>
          </a:prstGeom>
        </p:spPr>
        <p:txBody>
          <a:bodyPr>
            <a:normAutofit/>
          </a:bodyPr>
          <a:lstStyle/>
          <a:p>
            <a:pPr marL="0" indent="0" algn="ctr">
              <a:buNone/>
            </a:pPr>
            <a:r>
              <a:rPr lang="en-US" sz="4000" dirty="0">
                <a:solidFill>
                  <a:schemeClr val="accent4">
                    <a:lumMod val="75000"/>
                  </a:schemeClr>
                </a:solidFill>
              </a:rPr>
              <a:t>Learning Objective</a:t>
            </a:r>
            <a:endParaRPr lang="en-US" sz="2400" dirty="0"/>
          </a:p>
          <a:p>
            <a:pPr marL="0" indent="0">
              <a:buNone/>
            </a:pPr>
            <a:endParaRPr lang="en-US" sz="2400" dirty="0"/>
          </a:p>
        </p:txBody>
      </p:sp>
      <p:sp>
        <p:nvSpPr>
          <p:cNvPr id="9" name="Slide Number Placeholder 8">
            <a:extLst>
              <a:ext uri="{FF2B5EF4-FFF2-40B4-BE49-F238E27FC236}">
                <a16:creationId xmlns:a16="http://schemas.microsoft.com/office/drawing/2014/main" id="{D42BD85A-21F8-9D50-AC01-8943F13144B0}"/>
              </a:ext>
            </a:extLst>
          </p:cNvPr>
          <p:cNvSpPr>
            <a:spLocks noGrp="1"/>
          </p:cNvSpPr>
          <p:nvPr>
            <p:ph type="sldNum" sz="quarter" idx="12"/>
          </p:nvPr>
        </p:nvSpPr>
        <p:spPr/>
        <p:txBody>
          <a:bodyPr/>
          <a:lstStyle/>
          <a:p>
            <a:pPr>
              <a:defRPr/>
            </a:pPr>
            <a:fld id="{BDA394D7-9785-4BE5-AFD5-4F918A689025}" type="slidenum">
              <a:rPr lang="en-US" smtClean="0"/>
              <a:pPr>
                <a:defRPr/>
              </a:pPr>
              <a:t>5</a:t>
            </a:fld>
            <a:endParaRPr lang="en-US"/>
          </a:p>
        </p:txBody>
      </p:sp>
      <p:sp>
        <p:nvSpPr>
          <p:cNvPr id="2" name="Rectangle 1"/>
          <p:cNvSpPr/>
          <p:nvPr/>
        </p:nvSpPr>
        <p:spPr>
          <a:xfrm>
            <a:off x="590939" y="1510844"/>
            <a:ext cx="8315459" cy="4708981"/>
          </a:xfrm>
          <a:prstGeom prst="rect">
            <a:avLst/>
          </a:prstGeom>
        </p:spPr>
        <p:txBody>
          <a:bodyPr wrap="square">
            <a:spAutoFit/>
          </a:bodyPr>
          <a:lstStyle/>
          <a:p>
            <a:r>
              <a:rPr lang="en-US" sz="3000" dirty="0"/>
              <a:t>At the end of the session the students must have gained:</a:t>
            </a:r>
          </a:p>
          <a:p>
            <a:endParaRPr lang="en-US" sz="3000" dirty="0"/>
          </a:p>
          <a:p>
            <a:r>
              <a:rPr lang="en-US" sz="3000" dirty="0"/>
              <a:t>Understanding of the following aspects of Gastric Juice: </a:t>
            </a:r>
          </a:p>
          <a:p>
            <a:r>
              <a:rPr lang="en-US" sz="3000" dirty="0"/>
              <a:t>  1.composition</a:t>
            </a:r>
          </a:p>
          <a:p>
            <a:r>
              <a:rPr lang="en-US" sz="3000" dirty="0"/>
              <a:t>  2.function</a:t>
            </a:r>
          </a:p>
          <a:p>
            <a:r>
              <a:rPr lang="en-US" sz="3000" dirty="0"/>
              <a:t>  3.formation </a:t>
            </a:r>
          </a:p>
          <a:p>
            <a:r>
              <a:rPr lang="en-US" sz="3000" dirty="0"/>
              <a:t>  4.related disorders</a:t>
            </a:r>
          </a:p>
          <a:p>
            <a:r>
              <a:rPr lang="en-US" sz="3000" dirty="0"/>
              <a:t>Applied knowledge of Peptic ulcer disease</a:t>
            </a:r>
          </a:p>
        </p:txBody>
      </p:sp>
    </p:spTree>
    <p:extLst>
      <p:ext uri="{BB962C8B-B14F-4D97-AF65-F5344CB8AC3E}">
        <p14:creationId xmlns:p14="http://schemas.microsoft.com/office/powerpoint/2010/main" val="13260625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accent4">
                    <a:lumMod val="75000"/>
                  </a:schemeClr>
                </a:solidFill>
              </a:rPr>
              <a:t>Learning Resources</a:t>
            </a:r>
          </a:p>
        </p:txBody>
      </p:sp>
      <p:sp>
        <p:nvSpPr>
          <p:cNvPr id="3" name="Content Placeholder 2"/>
          <p:cNvSpPr>
            <a:spLocks noGrp="1"/>
          </p:cNvSpPr>
          <p:nvPr>
            <p:ph idx="1"/>
          </p:nvPr>
        </p:nvSpPr>
        <p:spPr/>
        <p:txBody>
          <a:bodyPr/>
          <a:lstStyle/>
          <a:p>
            <a:r>
              <a:rPr lang="en-US" sz="2900" dirty="0"/>
              <a:t>Essentials of Medical Biochemistry by Mushtaq Ahmed. Ninth edition, Vol 1, chapter 10, page 210.</a:t>
            </a:r>
          </a:p>
          <a:p>
            <a:r>
              <a:rPr lang="en-US" sz="2900" dirty="0"/>
              <a:t>Guyton and Hall Textbook of Medical Physiology by John E. Hall, Michael E. Hall. Fourteenth edition, Unit XII, chapter 65, page 811</a:t>
            </a:r>
          </a:p>
          <a:p>
            <a:pPr marL="0" indent="0">
              <a:lnSpc>
                <a:spcPct val="150000"/>
              </a:lnSpc>
              <a:buNone/>
            </a:pPr>
            <a:endParaRPr lang="en-US" sz="2900" dirty="0"/>
          </a:p>
          <a:p>
            <a:endParaRPr lang="en-US" sz="2900" dirty="0"/>
          </a:p>
          <a:p>
            <a:endParaRPr lang="en-US" dirty="0"/>
          </a:p>
        </p:txBody>
      </p:sp>
      <p:sp>
        <p:nvSpPr>
          <p:cNvPr id="9" name="Slide Number Placeholder 8">
            <a:extLst>
              <a:ext uri="{FF2B5EF4-FFF2-40B4-BE49-F238E27FC236}">
                <a16:creationId xmlns:a16="http://schemas.microsoft.com/office/drawing/2014/main" id="{AFA1E52D-D55D-CDB3-35AB-2433C222412D}"/>
              </a:ext>
            </a:extLst>
          </p:cNvPr>
          <p:cNvSpPr>
            <a:spLocks noGrp="1"/>
          </p:cNvSpPr>
          <p:nvPr>
            <p:ph type="sldNum" sz="quarter" idx="12"/>
          </p:nvPr>
        </p:nvSpPr>
        <p:spPr/>
        <p:txBody>
          <a:bodyPr/>
          <a:lstStyle/>
          <a:p>
            <a:pPr>
              <a:defRPr/>
            </a:pPr>
            <a:fld id="{BDA394D7-9785-4BE5-AFD5-4F918A689025}" type="slidenum">
              <a:rPr lang="en-US" smtClean="0"/>
              <a:pPr>
                <a:defRPr/>
              </a:pPr>
              <a:t>50</a:t>
            </a:fld>
            <a:endParaRPr lang="en-US"/>
          </a:p>
        </p:txBody>
      </p:sp>
    </p:spTree>
    <p:extLst>
      <p:ext uri="{BB962C8B-B14F-4D97-AF65-F5344CB8AC3E}">
        <p14:creationId xmlns:p14="http://schemas.microsoft.com/office/powerpoint/2010/main" val="8677266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r>
              <a:rPr lang="en-US" dirty="0"/>
              <a:t> </a:t>
            </a:r>
          </a:p>
        </p:txBody>
      </p:sp>
      <p:pic>
        <p:nvPicPr>
          <p:cNvPr id="1026" name="Picture 2" descr="Image result for THANKS"/>
          <p:cNvPicPr>
            <a:picLocks noChangeAspect="1" noChangeArrowheads="1"/>
          </p:cNvPicPr>
          <p:nvPr/>
        </p:nvPicPr>
        <p:blipFill>
          <a:blip r:embed="rId2" cstate="print"/>
          <a:srcRect/>
          <a:stretch>
            <a:fillRect/>
          </a:stretch>
        </p:blipFill>
        <p:spPr bwMode="auto">
          <a:xfrm>
            <a:off x="1682246" y="1676400"/>
            <a:ext cx="5632954" cy="3559943"/>
          </a:xfrm>
          <a:prstGeom prst="rect">
            <a:avLst/>
          </a:prstGeom>
          <a:ln>
            <a:noFill/>
          </a:ln>
          <a:effectLst>
            <a:softEdge rad="112500"/>
          </a:effectLst>
        </p:spPr>
      </p:pic>
      <p:sp>
        <p:nvSpPr>
          <p:cNvPr id="8" name="Slide Number Placeholder 7">
            <a:extLst>
              <a:ext uri="{FF2B5EF4-FFF2-40B4-BE49-F238E27FC236}">
                <a16:creationId xmlns:a16="http://schemas.microsoft.com/office/drawing/2014/main" id="{01D68374-3A92-DBF6-F168-AF7DA610E3E6}"/>
              </a:ext>
            </a:extLst>
          </p:cNvPr>
          <p:cNvSpPr>
            <a:spLocks noGrp="1"/>
          </p:cNvSpPr>
          <p:nvPr>
            <p:ph type="sldNum" sz="quarter" idx="12"/>
          </p:nvPr>
        </p:nvSpPr>
        <p:spPr/>
        <p:txBody>
          <a:bodyPr/>
          <a:lstStyle/>
          <a:p>
            <a:pPr>
              <a:defRPr/>
            </a:pPr>
            <a:fld id="{D829B39B-E19B-4684-B84C-73DF500C59FE}" type="slidenum">
              <a:rPr lang="en-US" smtClean="0"/>
              <a:pPr>
                <a:defRPr/>
              </a:pPr>
              <a:t>51</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2040" y="112049"/>
            <a:ext cx="7543800" cy="1207008"/>
          </a:xfrm>
        </p:spPr>
        <p:txBody>
          <a:bodyPr>
            <a:normAutofit/>
          </a:bodyPr>
          <a:lstStyle/>
          <a:p>
            <a:r>
              <a:rPr lang="en-US" sz="2400" b="1" spc="-75" dirty="0">
                <a:solidFill>
                  <a:srgbClr val="C00000"/>
                </a:solidFill>
              </a:rPr>
              <a:t> </a:t>
            </a:r>
            <a:r>
              <a:rPr lang="en-US" sz="3200" spc="-75" dirty="0">
                <a:solidFill>
                  <a:schemeClr val="accent4"/>
                </a:solidFill>
              </a:rPr>
              <a:t>Professor Umar Model of  Integrated Lecture </a:t>
            </a:r>
          </a:p>
        </p:txBody>
      </p:sp>
      <p:pic>
        <p:nvPicPr>
          <p:cNvPr id="1026" name="Picture 2" descr="C:\Users\User\Downloads\WhatsApp Image 2022-10-11 at 2.02.06 PM.jpeg"/>
          <p:cNvPicPr>
            <a:picLocks noGrp="1" noChangeAspect="1" noChangeArrowheads="1"/>
          </p:cNvPicPr>
          <p:nvPr>
            <p:ph idx="1"/>
          </p:nvPr>
        </p:nvPicPr>
        <p:blipFill>
          <a:blip r:embed="rId3"/>
          <a:srcRect/>
          <a:stretch>
            <a:fillRect/>
          </a:stretch>
        </p:blipFill>
        <p:spPr bwMode="auto">
          <a:xfrm>
            <a:off x="195775" y="2057400"/>
            <a:ext cx="5824025" cy="4052015"/>
          </a:xfrm>
          <a:prstGeom prst="rect">
            <a:avLst/>
          </a:prstGeom>
          <a:noFill/>
        </p:spPr>
      </p:pic>
      <p:graphicFrame>
        <p:nvGraphicFramePr>
          <p:cNvPr id="7" name="Diagram 6"/>
          <p:cNvGraphicFramePr/>
          <p:nvPr>
            <p:extLst>
              <p:ext uri="{D42A27DB-BD31-4B8C-83A1-F6EECF244321}">
                <p14:modId xmlns:p14="http://schemas.microsoft.com/office/powerpoint/2010/main" val="2630088106"/>
              </p:ext>
            </p:extLst>
          </p:nvPr>
        </p:nvGraphicFramePr>
        <p:xfrm>
          <a:off x="5943600" y="1647483"/>
          <a:ext cx="3179239" cy="460091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p:cNvPicPr>
            <a:picLocks noChangeAspect="1"/>
          </p:cNvPicPr>
          <p:nvPr/>
        </p:nvPicPr>
        <p:blipFill>
          <a:blip r:embed="rId9"/>
          <a:stretch>
            <a:fillRect/>
          </a:stretch>
        </p:blipFill>
        <p:spPr>
          <a:xfrm>
            <a:off x="254054" y="511205"/>
            <a:ext cx="1065368" cy="992210"/>
          </a:xfrm>
          <a:prstGeom prst="rect">
            <a:avLst/>
          </a:prstGeom>
        </p:spPr>
      </p:pic>
      <p:sp>
        <p:nvSpPr>
          <p:cNvPr id="11" name="Slide Number Placeholder 10">
            <a:extLst>
              <a:ext uri="{FF2B5EF4-FFF2-40B4-BE49-F238E27FC236}">
                <a16:creationId xmlns:a16="http://schemas.microsoft.com/office/drawing/2014/main" id="{5F123201-96A8-46C2-3C02-6E892BD613E9}"/>
              </a:ext>
            </a:extLst>
          </p:cNvPr>
          <p:cNvSpPr>
            <a:spLocks noGrp="1"/>
          </p:cNvSpPr>
          <p:nvPr>
            <p:ph type="sldNum" sz="quarter" idx="12"/>
          </p:nvPr>
        </p:nvSpPr>
        <p:spPr/>
        <p:txBody>
          <a:bodyPr/>
          <a:lstStyle/>
          <a:p>
            <a:pPr>
              <a:defRPr/>
            </a:pPr>
            <a:fld id="{BDA394D7-9785-4BE5-AFD5-4F918A689025}" type="slidenum">
              <a:rPr lang="en-US" smtClean="0"/>
              <a:pPr>
                <a:defRPr/>
              </a:pPr>
              <a:t>6</a:t>
            </a:fld>
            <a:endParaRPr lang="en-US"/>
          </a:p>
        </p:txBody>
      </p:sp>
    </p:spTree>
    <p:extLst>
      <p:ext uri="{BB962C8B-B14F-4D97-AF65-F5344CB8AC3E}">
        <p14:creationId xmlns:p14="http://schemas.microsoft.com/office/powerpoint/2010/main" val="109130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2D6F26-F326-3FF0-92A1-6EEFC2CB6E71}"/>
              </a:ext>
            </a:extLst>
          </p:cNvPr>
          <p:cNvSpPr>
            <a:spLocks noGrp="1"/>
          </p:cNvSpPr>
          <p:nvPr>
            <p:ph idx="1"/>
          </p:nvPr>
        </p:nvSpPr>
        <p:spPr>
          <a:xfrm>
            <a:off x="2438400" y="1676400"/>
            <a:ext cx="6934200" cy="1752601"/>
          </a:xfrm>
        </p:spPr>
        <p:txBody>
          <a:bodyPr>
            <a:normAutofit fontScale="92500" lnSpcReduction="10000"/>
          </a:bodyPr>
          <a:lstStyle/>
          <a:p>
            <a:endParaRPr lang="en-US" dirty="0"/>
          </a:p>
          <a:p>
            <a:endParaRPr lang="en-US" dirty="0"/>
          </a:p>
          <a:p>
            <a:pPr marL="0" indent="0">
              <a:buNone/>
            </a:pPr>
            <a:r>
              <a:rPr lang="en-US" sz="4300" dirty="0">
                <a:solidFill>
                  <a:schemeClr val="accent4"/>
                </a:solidFill>
              </a:rPr>
              <a:t>Horizontal Integration </a:t>
            </a:r>
          </a:p>
          <a:p>
            <a:pPr marL="0" indent="0">
              <a:buNone/>
            </a:pPr>
            <a:endParaRPr lang="en-US" dirty="0"/>
          </a:p>
        </p:txBody>
      </p:sp>
      <p:sp>
        <p:nvSpPr>
          <p:cNvPr id="8" name="Slide Number Placeholder 7">
            <a:extLst>
              <a:ext uri="{FF2B5EF4-FFF2-40B4-BE49-F238E27FC236}">
                <a16:creationId xmlns:a16="http://schemas.microsoft.com/office/drawing/2014/main" id="{EE115D31-0253-FE10-2171-B225477EDAEF}"/>
              </a:ext>
            </a:extLst>
          </p:cNvPr>
          <p:cNvSpPr>
            <a:spLocks noGrp="1"/>
          </p:cNvSpPr>
          <p:nvPr>
            <p:ph type="sldNum" sz="quarter" idx="12"/>
          </p:nvPr>
        </p:nvSpPr>
        <p:spPr/>
        <p:txBody>
          <a:bodyPr/>
          <a:lstStyle/>
          <a:p>
            <a:pPr>
              <a:defRPr/>
            </a:pPr>
            <a:fld id="{BDA394D7-9785-4BE5-AFD5-4F918A689025}" type="slidenum">
              <a:rPr lang="en-US" smtClean="0"/>
              <a:pPr>
                <a:defRPr/>
              </a:pPr>
              <a:t>7</a:t>
            </a:fld>
            <a:endParaRPr lang="en-US"/>
          </a:p>
        </p:txBody>
      </p:sp>
    </p:spTree>
    <p:extLst>
      <p:ext uri="{BB962C8B-B14F-4D97-AF65-F5344CB8AC3E}">
        <p14:creationId xmlns:p14="http://schemas.microsoft.com/office/powerpoint/2010/main" val="397095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a:extLst>
              <a:ext uri="{FF2B5EF4-FFF2-40B4-BE49-F238E27FC236}">
                <a16:creationId xmlns:a16="http://schemas.microsoft.com/office/drawing/2014/main" id="{171C14F2-E827-23B8-2D63-10870E75BFAF}"/>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Footer Placeholder 1">
            <a:extLst>
              <a:ext uri="{FF2B5EF4-FFF2-40B4-BE49-F238E27FC236}">
                <a16:creationId xmlns:a16="http://schemas.microsoft.com/office/drawing/2014/main" id="{818AA836-5D74-877C-C0BA-7843088A1964}"/>
              </a:ext>
            </a:extLst>
          </p:cNvPr>
          <p:cNvSpPr>
            <a:spLocks noGrp="1"/>
          </p:cNvSpPr>
          <p:nvPr>
            <p:ph type="ftr" sz="quarter" idx="11"/>
          </p:nvPr>
        </p:nvSpPr>
        <p:spPr>
          <a:xfrm>
            <a:off x="6019800" y="6492875"/>
            <a:ext cx="2895600" cy="365125"/>
          </a:xfrm>
        </p:spPr>
        <p:txBody>
          <a:bodyPr/>
          <a:lstStyle/>
          <a:p>
            <a:pPr>
              <a:defRPr/>
            </a:pPr>
            <a:r>
              <a:rPr lang="en-US" sz="1800" dirty="0">
                <a:solidFill>
                  <a:schemeClr val="accent4"/>
                </a:solidFill>
              </a:rPr>
              <a:t>Horizontal Integration</a:t>
            </a:r>
          </a:p>
        </p:txBody>
      </p:sp>
      <p:sp>
        <p:nvSpPr>
          <p:cNvPr id="6" name="Slide Number Placeholder 5">
            <a:extLst>
              <a:ext uri="{FF2B5EF4-FFF2-40B4-BE49-F238E27FC236}">
                <a16:creationId xmlns:a16="http://schemas.microsoft.com/office/drawing/2014/main" id="{91B600A7-6B65-F382-CDAA-492D2885354C}"/>
              </a:ext>
            </a:extLst>
          </p:cNvPr>
          <p:cNvSpPr>
            <a:spLocks noGrp="1"/>
          </p:cNvSpPr>
          <p:nvPr>
            <p:ph type="sldNum" sz="quarter" idx="12"/>
          </p:nvPr>
        </p:nvSpPr>
        <p:spPr>
          <a:xfrm>
            <a:off x="6858000" y="6356350"/>
            <a:ext cx="2133600" cy="501650"/>
          </a:xfrm>
        </p:spPr>
        <p:txBody>
          <a:bodyPr/>
          <a:lstStyle/>
          <a:p>
            <a:pPr>
              <a:defRPr/>
            </a:pPr>
            <a:fld id="{BDA394D7-9785-4BE5-AFD5-4F918A689025}" type="slidenum">
              <a:rPr lang="en-US" smtClean="0"/>
              <a:pPr>
                <a:defRPr/>
              </a:pPr>
              <a:t>8</a:t>
            </a:fld>
            <a:endParaRPr lang="en-US" dirty="0"/>
          </a:p>
        </p:txBody>
      </p:sp>
      <p:sp>
        <p:nvSpPr>
          <p:cNvPr id="5" name="Content Placeholder 4">
            <a:extLst>
              <a:ext uri="{FF2B5EF4-FFF2-40B4-BE49-F238E27FC236}">
                <a16:creationId xmlns:a16="http://schemas.microsoft.com/office/drawing/2014/main" id="{5BF68CDA-FC20-0A73-37E5-ACB9FB5555CD}"/>
              </a:ext>
            </a:extLst>
          </p:cNvPr>
          <p:cNvSpPr>
            <a:spLocks noGrp="1"/>
          </p:cNvSpPr>
          <p:nvPr>
            <p:ph idx="1"/>
          </p:nvPr>
        </p:nvSpPr>
        <p:spPr/>
        <p:txBody>
          <a:bodyPr>
            <a:normAutofit/>
          </a:bodyPr>
          <a:lstStyle/>
          <a:p>
            <a:endParaRPr lang="en-US" sz="2400" dirty="0"/>
          </a:p>
        </p:txBody>
      </p:sp>
      <p:pic>
        <p:nvPicPr>
          <p:cNvPr id="7" name="Content Placeholder 3">
            <a:extLst>
              <a:ext uri="{FF2B5EF4-FFF2-40B4-BE49-F238E27FC236}">
                <a16:creationId xmlns:a16="http://schemas.microsoft.com/office/drawing/2014/main" id="{184570DD-FAA4-8EC5-6272-0F45BD2219E6}"/>
              </a:ext>
            </a:extLst>
          </p:cNvPr>
          <p:cNvPicPr>
            <a:picLocks noChangeAspect="1" noChangeArrowheads="1"/>
          </p:cNvPicPr>
          <p:nvPr/>
        </p:nvPicPr>
        <p:blipFill>
          <a:blip r:embed="rId2" cstate="print"/>
          <a:stretch>
            <a:fillRect/>
          </a:stretch>
        </p:blipFill>
        <p:spPr bwMode="auto">
          <a:xfrm>
            <a:off x="0" y="1417638"/>
            <a:ext cx="9144000" cy="5075237"/>
          </a:xfrm>
          <a:prstGeom prst="rect">
            <a:avLst/>
          </a:prstGeom>
          <a:noFill/>
          <a:ln w="9525">
            <a:noFill/>
            <a:miter lim="800000"/>
            <a:headEnd/>
            <a:tailEnd/>
          </a:ln>
        </p:spPr>
      </p:pic>
      <p:sp>
        <p:nvSpPr>
          <p:cNvPr id="3" name="Title 2"/>
          <p:cNvSpPr>
            <a:spLocks noGrp="1"/>
          </p:cNvSpPr>
          <p:nvPr>
            <p:ph type="title"/>
          </p:nvPr>
        </p:nvSpPr>
        <p:spPr/>
        <p:txBody>
          <a:bodyPr/>
          <a:lstStyle/>
          <a:p>
            <a:r>
              <a:rPr lang="en-US" dirty="0">
                <a:solidFill>
                  <a:schemeClr val="accent4">
                    <a:lumMod val="75000"/>
                  </a:schemeClr>
                </a:solidFill>
              </a:rPr>
              <a:t>Stomach </a:t>
            </a:r>
          </a:p>
        </p:txBody>
      </p:sp>
    </p:spTree>
    <p:extLst>
      <p:ext uri="{BB962C8B-B14F-4D97-AF65-F5344CB8AC3E}">
        <p14:creationId xmlns:p14="http://schemas.microsoft.com/office/powerpoint/2010/main" val="1070261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52400" y="274638"/>
            <a:ext cx="8763000" cy="868362"/>
          </a:xfrm>
        </p:spPr>
        <p:txBody>
          <a:bodyPr>
            <a:normAutofit fontScale="90000"/>
          </a:bodyPr>
          <a:lstStyle/>
          <a:p>
            <a:pPr algn="ctr">
              <a:defRPr/>
            </a:pPr>
            <a:br>
              <a:rPr lang="en-US" sz="3200" b="1" dirty="0">
                <a:solidFill>
                  <a:schemeClr val="accent4">
                    <a:lumMod val="75000"/>
                  </a:schemeClr>
                </a:solidFill>
              </a:rPr>
            </a:br>
            <a:endParaRPr lang="en-US" dirty="0">
              <a:solidFill>
                <a:schemeClr val="accent4">
                  <a:lumMod val="75000"/>
                </a:schemeClr>
              </a:solidFill>
            </a:endParaRPr>
          </a:p>
        </p:txBody>
      </p:sp>
      <p:sp>
        <p:nvSpPr>
          <p:cNvPr id="4" name="AutoShape 2">
            <a:extLst>
              <a:ext uri="{FF2B5EF4-FFF2-40B4-BE49-F238E27FC236}">
                <a16:creationId xmlns:a16="http://schemas.microsoft.com/office/drawing/2014/main" id="{171C14F2-E827-23B8-2D63-10870E75BFAF}"/>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Footer Placeholder 1">
            <a:extLst>
              <a:ext uri="{FF2B5EF4-FFF2-40B4-BE49-F238E27FC236}">
                <a16:creationId xmlns:a16="http://schemas.microsoft.com/office/drawing/2014/main" id="{818AA836-5D74-877C-C0BA-7843088A1964}"/>
              </a:ext>
            </a:extLst>
          </p:cNvPr>
          <p:cNvSpPr>
            <a:spLocks noGrp="1"/>
          </p:cNvSpPr>
          <p:nvPr>
            <p:ph type="ftr" sz="quarter" idx="11"/>
          </p:nvPr>
        </p:nvSpPr>
        <p:spPr>
          <a:xfrm>
            <a:off x="6019800" y="6492875"/>
            <a:ext cx="2895600" cy="365125"/>
          </a:xfrm>
        </p:spPr>
        <p:txBody>
          <a:bodyPr/>
          <a:lstStyle/>
          <a:p>
            <a:pPr>
              <a:defRPr/>
            </a:pPr>
            <a:r>
              <a:rPr lang="en-US" sz="1800" dirty="0">
                <a:solidFill>
                  <a:schemeClr val="accent4"/>
                </a:solidFill>
              </a:rPr>
              <a:t>Horizontal Integration</a:t>
            </a:r>
          </a:p>
        </p:txBody>
      </p:sp>
      <p:sp>
        <p:nvSpPr>
          <p:cNvPr id="6" name="Slide Number Placeholder 5">
            <a:extLst>
              <a:ext uri="{FF2B5EF4-FFF2-40B4-BE49-F238E27FC236}">
                <a16:creationId xmlns:a16="http://schemas.microsoft.com/office/drawing/2014/main" id="{91B600A7-6B65-F382-CDAA-492D2885354C}"/>
              </a:ext>
            </a:extLst>
          </p:cNvPr>
          <p:cNvSpPr>
            <a:spLocks noGrp="1"/>
          </p:cNvSpPr>
          <p:nvPr>
            <p:ph type="sldNum" sz="quarter" idx="12"/>
          </p:nvPr>
        </p:nvSpPr>
        <p:spPr>
          <a:xfrm>
            <a:off x="6858000" y="6356350"/>
            <a:ext cx="2133600" cy="501650"/>
          </a:xfrm>
        </p:spPr>
        <p:txBody>
          <a:bodyPr/>
          <a:lstStyle/>
          <a:p>
            <a:pPr>
              <a:defRPr/>
            </a:pPr>
            <a:fld id="{BDA394D7-9785-4BE5-AFD5-4F918A689025}" type="slidenum">
              <a:rPr lang="en-US" smtClean="0"/>
              <a:pPr>
                <a:defRPr/>
              </a:pPr>
              <a:t>9</a:t>
            </a:fld>
            <a:endParaRPr lang="en-US" dirty="0"/>
          </a:p>
        </p:txBody>
      </p:sp>
      <p:sp>
        <p:nvSpPr>
          <p:cNvPr id="5" name="Content Placeholder 4">
            <a:extLst>
              <a:ext uri="{FF2B5EF4-FFF2-40B4-BE49-F238E27FC236}">
                <a16:creationId xmlns:a16="http://schemas.microsoft.com/office/drawing/2014/main" id="{5BF68CDA-FC20-0A73-37E5-ACB9FB5555CD}"/>
              </a:ext>
            </a:extLst>
          </p:cNvPr>
          <p:cNvSpPr>
            <a:spLocks noGrp="1"/>
          </p:cNvSpPr>
          <p:nvPr>
            <p:ph idx="1"/>
          </p:nvPr>
        </p:nvSpPr>
        <p:spPr/>
        <p:txBody>
          <a:bodyPr>
            <a:normAutofit/>
          </a:bodyPr>
          <a:lstStyle/>
          <a:p>
            <a:endParaRPr lang="en-US" sz="2400" dirty="0"/>
          </a:p>
        </p:txBody>
      </p:sp>
      <p:pic>
        <p:nvPicPr>
          <p:cNvPr id="7" name="Content Placeholder 3">
            <a:extLst>
              <a:ext uri="{FF2B5EF4-FFF2-40B4-BE49-F238E27FC236}">
                <a16:creationId xmlns:a16="http://schemas.microsoft.com/office/drawing/2014/main" id="{21729A90-2261-F3FA-F857-895842999220}"/>
              </a:ext>
            </a:extLst>
          </p:cNvPr>
          <p:cNvPicPr>
            <a:picLocks noChangeAspect="1" noChangeArrowheads="1"/>
          </p:cNvPicPr>
          <p:nvPr/>
        </p:nvPicPr>
        <p:blipFill>
          <a:blip r:embed="rId2" cstate="print">
            <a:lum bright="-3000" contrast="1000"/>
          </a:blip>
          <a:srcRect/>
          <a:stretch>
            <a:fillRect/>
          </a:stretch>
        </p:blipFill>
        <p:spPr bwMode="auto">
          <a:xfrm>
            <a:off x="384764" y="681570"/>
            <a:ext cx="8374471" cy="5606518"/>
          </a:xfrm>
          <a:prstGeom prst="rect">
            <a:avLst/>
          </a:prstGeom>
          <a:noFill/>
        </p:spPr>
      </p:pic>
    </p:spTree>
    <p:extLst>
      <p:ext uri="{BB962C8B-B14F-4D97-AF65-F5344CB8AC3E}">
        <p14:creationId xmlns:p14="http://schemas.microsoft.com/office/powerpoint/2010/main" val="10702615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5255</TotalTime>
  <Words>2712</Words>
  <Application>Microsoft Office PowerPoint</Application>
  <PresentationFormat>On-screen Show (4:3)</PresentationFormat>
  <Paragraphs>433</Paragraphs>
  <Slides>51</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51</vt:i4>
      </vt:variant>
    </vt:vector>
  </HeadingPairs>
  <TitlesOfParts>
    <vt:vector size="60" baseType="lpstr">
      <vt:lpstr>Arial</vt:lpstr>
      <vt:lpstr>Arial Black</vt:lpstr>
      <vt:lpstr>Arial Rounded MT Bold</vt:lpstr>
      <vt:lpstr>Calibri</vt:lpstr>
      <vt:lpstr>Calibri Light</vt:lpstr>
      <vt:lpstr>Georgia</vt:lpstr>
      <vt:lpstr>Times New Roman</vt:lpstr>
      <vt:lpstr>Wingdings</vt:lpstr>
      <vt:lpstr>Office Theme</vt:lpstr>
      <vt:lpstr>PowerPoint Presentation</vt:lpstr>
      <vt:lpstr>Motto                   Vision; The Dream/Tomorrow</vt:lpstr>
      <vt:lpstr>2nd  Year MBBS  Gastrointestinal tract module Module Large Group Interactive Session (LGIS) Gastric Juice </vt:lpstr>
      <vt:lpstr>Sequence of LGIS</vt:lpstr>
      <vt:lpstr>PowerPoint Presentation</vt:lpstr>
      <vt:lpstr> Professor Umar Model of  Integrated Lecture </vt:lpstr>
      <vt:lpstr>PowerPoint Presentation</vt:lpstr>
      <vt:lpstr>Stomach </vt:lpstr>
      <vt:lpstr> </vt:lpstr>
      <vt:lpstr>PowerPoint Presentation</vt:lpstr>
      <vt:lpstr>PowerPoint Presentation</vt:lpstr>
      <vt:lpstr>Gastric Juice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Family Medicine</vt:lpstr>
      <vt:lpstr>Artificial Intelligence</vt:lpstr>
      <vt:lpstr>Suggested Research Article</vt:lpstr>
      <vt:lpstr>Bioethics</vt:lpstr>
      <vt:lpstr>Assessment </vt:lpstr>
      <vt:lpstr>Learning Resources</vt:lpstr>
      <vt:lpstr> </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ismail - [2010]</dc:creator>
  <cp:lastModifiedBy>Biochemisrty</cp:lastModifiedBy>
  <cp:revision>424</cp:revision>
  <dcterms:created xsi:type="dcterms:W3CDTF">2019-11-22T16:50:55Z</dcterms:created>
  <dcterms:modified xsi:type="dcterms:W3CDTF">2025-01-21T06:59:52Z</dcterms:modified>
</cp:coreProperties>
</file>