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418" r:id="rId3"/>
    <p:sldId id="511" r:id="rId4"/>
    <p:sldId id="535" r:id="rId5"/>
    <p:sldId id="537" r:id="rId6"/>
    <p:sldId id="539" r:id="rId7"/>
    <p:sldId id="504" r:id="rId8"/>
    <p:sldId id="503" r:id="rId9"/>
    <p:sldId id="505" r:id="rId10"/>
    <p:sldId id="506" r:id="rId11"/>
    <p:sldId id="508" r:id="rId12"/>
    <p:sldId id="509" r:id="rId13"/>
    <p:sldId id="545" r:id="rId14"/>
    <p:sldId id="474" r:id="rId15"/>
    <p:sldId id="515" r:id="rId16"/>
    <p:sldId id="479" r:id="rId17"/>
    <p:sldId id="478" r:id="rId18"/>
    <p:sldId id="516" r:id="rId19"/>
    <p:sldId id="480" r:id="rId20"/>
    <p:sldId id="517" r:id="rId21"/>
    <p:sldId id="464" r:id="rId22"/>
    <p:sldId id="546" r:id="rId23"/>
    <p:sldId id="485" r:id="rId24"/>
    <p:sldId id="541" r:id="rId25"/>
    <p:sldId id="542" r:id="rId26"/>
    <p:sldId id="543" r:id="rId27"/>
    <p:sldId id="544" r:id="rId28"/>
    <p:sldId id="410" r:id="rId29"/>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dgm:t>
        <a:bodyPr/>
        <a:lstStyle/>
        <a:p>
          <a:r>
            <a:rPr lang="en-US" dirty="0"/>
            <a:t>60%</a:t>
          </a:r>
        </a:p>
        <a:p>
          <a:r>
            <a:rPr lang="en-US" dirty="0"/>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dgm:t>
        <a:bodyPr/>
        <a:lstStyle/>
        <a:p>
          <a:endParaRPr lang="en-US"/>
        </a:p>
      </dgm:t>
    </dgm:pt>
    <dgm:pt modelId="{121F74F1-FDD4-4EA8-A5BE-6B67F4871C5A}">
      <dgm:prSet phldrT="[Text]" custT="1"/>
      <dgm:spPr/>
      <dgm:t>
        <a:bodyPr/>
        <a:lstStyle/>
        <a:p>
          <a:r>
            <a:rPr lang="en-US" sz="1100" b="1" dirty="0">
              <a:solidFill>
                <a:schemeClr val="tx1"/>
              </a:solidFill>
            </a:rPr>
            <a:t>20%</a:t>
          </a:r>
        </a:p>
        <a:p>
          <a:r>
            <a:rPr lang="en-US" sz="1100" b="1" dirty="0">
              <a:solidFill>
                <a:schemeClr val="tx1"/>
              </a:solidFill>
            </a:rPr>
            <a:t>HORIZONTAL</a:t>
          </a:r>
        </a:p>
        <a:p>
          <a:r>
            <a:rPr lang="en-US" sz="1100" b="1" dirty="0">
              <a:solidFill>
                <a:schemeClr val="tx1"/>
              </a:solidFill>
            </a:rPr>
            <a:t>INTEGRATION</a:t>
          </a:r>
        </a:p>
        <a:p>
          <a:r>
            <a:rPr lang="en-US" sz="1100" b="1" dirty="0">
              <a:solidFill>
                <a:schemeClr val="tx1"/>
              </a:solidFill>
            </a:rPr>
            <a:t>Physiology</a:t>
          </a:r>
        </a:p>
        <a:p>
          <a:r>
            <a:rPr lang="en-US" sz="1100" b="1" dirty="0">
              <a:solidFill>
                <a:schemeClr val="tx1"/>
              </a:solidFill>
            </a:rPr>
            <a:t>biochemistry</a:t>
          </a:r>
          <a:r>
            <a:rPr lang="en-US" sz="1050" b="1" dirty="0">
              <a:solidFill>
                <a:schemeClr val="tx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dgm:t>
        <a:bodyPr/>
        <a:lstStyle/>
        <a:p>
          <a:r>
            <a:rPr lang="en-US" sz="1200" b="1" dirty="0">
              <a:solidFill>
                <a:schemeClr val="tx1"/>
              </a:solidFill>
            </a:rPr>
            <a:t>8%</a:t>
          </a:r>
        </a:p>
        <a:p>
          <a:r>
            <a:rPr lang="en-US" sz="1200" b="1" dirty="0">
              <a:solidFill>
                <a:schemeClr val="tx1"/>
              </a:solidFill>
            </a:rPr>
            <a:t>VERTICAL INTEGRATION</a:t>
          </a:r>
        </a:p>
        <a:p>
          <a:r>
            <a:rPr lang="en-US" sz="1200" b="1" dirty="0">
              <a:solidFill>
                <a:schemeClr val="tx1"/>
              </a:solidFill>
            </a:rPr>
            <a:t>Pathology</a:t>
          </a:r>
        </a:p>
        <a:p>
          <a:r>
            <a:rPr lang="en-US" sz="1200" b="1" dirty="0">
              <a:solidFill>
                <a:schemeClr val="tx1"/>
              </a:solidFill>
            </a:rPr>
            <a:t>pharmacolog</a:t>
          </a:r>
          <a:r>
            <a:rPr lang="en-US" sz="1000" b="1" dirty="0">
              <a:solidFill>
                <a:schemeClr val="tx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dgm:t>
        <a:bodyPr/>
        <a:lstStyle/>
        <a:p>
          <a:r>
            <a:rPr lang="en-US" b="1" dirty="0">
              <a:solidFill>
                <a:schemeClr val="tx1"/>
              </a:solidFill>
            </a:rPr>
            <a:t>7%</a:t>
          </a:r>
        </a:p>
        <a:p>
          <a:r>
            <a:rPr lang="en-US" b="1" dirty="0">
              <a:solidFill>
                <a:schemeClr val="tx1"/>
              </a:solidFill>
            </a:rPr>
            <a:t>VERTICAL INTEGRATION</a:t>
          </a:r>
        </a:p>
        <a:p>
          <a:r>
            <a:rPr lang="en-US" b="1" dirty="0">
              <a:solidFill>
                <a:schemeClr val="tx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dgm:t>
        <a:bodyPr/>
        <a:lstStyle/>
        <a:p>
          <a:r>
            <a:rPr lang="en-US" sz="1050" b="1" dirty="0">
              <a:solidFill>
                <a:schemeClr val="tx1"/>
              </a:solidFill>
            </a:rPr>
            <a:t>5%</a:t>
          </a:r>
        </a:p>
        <a:p>
          <a:r>
            <a:rPr lang="en-US" sz="1050" b="1" dirty="0">
              <a:solidFill>
                <a:schemeClr val="tx1"/>
              </a:solidFill>
            </a:rPr>
            <a:t>VERTICAL INTEGRATION</a:t>
          </a:r>
        </a:p>
        <a:p>
          <a:r>
            <a:rPr lang="en-US" sz="1050" b="1" dirty="0">
              <a:solidFill>
                <a:schemeClr val="tx1"/>
              </a:solidFill>
            </a:rPr>
            <a:t>Research, professionalism</a:t>
          </a:r>
        </a:p>
        <a:p>
          <a:r>
            <a:rPr lang="en-US" sz="1050" b="1" dirty="0">
              <a:solidFill>
                <a:schemeClr val="tx1"/>
              </a:solidFill>
            </a:rPr>
            <a:t>Ethics </a:t>
          </a:r>
        </a:p>
        <a:p>
          <a:r>
            <a:rPr lang="en-US" sz="1050" b="1" dirty="0">
              <a:solidFill>
                <a:schemeClr val="tx1"/>
              </a:solidFill>
            </a:rPr>
            <a:t>Digital library</a:t>
          </a:r>
        </a:p>
        <a:p>
          <a:r>
            <a:rPr lang="en-US" sz="900" b="1" dirty="0">
              <a:solidFill>
                <a:schemeClr val="tx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t>
        <a:bodyPr/>
        <a:lstStyle/>
        <a:p>
          <a:endParaRPr lang="en-US"/>
        </a:p>
      </dgm:t>
    </dgm:pt>
    <dgm:pt modelId="{5138205C-F2A8-496C-8DCF-600DE54D6393}" type="pres">
      <dgm:prSet presAssocID="{47648B2A-33ED-4028-B2F3-B4F524D3762B}" presName="node" presStyleLbl="node1" presStyleIdx="0" presStyleCnt="5" custScaleY="135552">
        <dgm:presLayoutVars>
          <dgm:bulletEnabled val="1"/>
        </dgm:presLayoutVars>
      </dgm:prSet>
      <dgm:spPr/>
      <dgm:t>
        <a:bodyPr/>
        <a:lstStyle/>
        <a:p>
          <a:endParaRPr lang="en-US"/>
        </a:p>
      </dgm:t>
    </dgm:pt>
    <dgm:pt modelId="{D808AEBB-F837-44E3-A146-4769901CB08D}" type="pres">
      <dgm:prSet presAssocID="{76EC814A-35FA-41ED-B10A-236B26825BA7}" presName="sibTrans" presStyleLbl="sibTrans2D1" presStyleIdx="0" presStyleCnt="4"/>
      <dgm:spPr/>
      <dgm:t>
        <a:bodyPr/>
        <a:lstStyle/>
        <a:p>
          <a:endParaRPr lang="en-US"/>
        </a:p>
      </dgm:t>
    </dgm:pt>
    <dgm:pt modelId="{13B78F93-9E80-4755-A323-9689D8DECC57}" type="pres">
      <dgm:prSet presAssocID="{76EC814A-35FA-41ED-B10A-236B26825BA7}" presName="connectorText" presStyleLbl="sibTrans2D1" presStyleIdx="0" presStyleCnt="4"/>
      <dgm:spPr/>
      <dgm:t>
        <a:bodyPr/>
        <a:lstStyle/>
        <a:p>
          <a:endParaRPr lang="en-US"/>
        </a:p>
      </dgm:t>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t>
        <a:bodyPr/>
        <a:lstStyle/>
        <a:p>
          <a:endParaRPr lang="en-US"/>
        </a:p>
      </dgm:t>
    </dgm:pt>
    <dgm:pt modelId="{05F2F4A8-DCB8-4DEF-AC3F-2211663DBAB6}" type="pres">
      <dgm:prSet presAssocID="{D1B6DC8B-AABB-428C-BA6F-DF069B929066}" presName="sibTrans" presStyleLbl="sibTrans2D1" presStyleIdx="1" presStyleCnt="4"/>
      <dgm:spPr/>
      <dgm:t>
        <a:bodyPr/>
        <a:lstStyle/>
        <a:p>
          <a:endParaRPr lang="en-US"/>
        </a:p>
      </dgm:t>
    </dgm:pt>
    <dgm:pt modelId="{E2C657F6-1940-4324-875D-FF2FE954D413}" type="pres">
      <dgm:prSet presAssocID="{D1B6DC8B-AABB-428C-BA6F-DF069B929066}" presName="connectorText" presStyleLbl="sibTrans2D1" presStyleIdx="1" presStyleCnt="4"/>
      <dgm:spPr/>
      <dgm:t>
        <a:bodyPr/>
        <a:lstStyle/>
        <a:p>
          <a:endParaRPr lang="en-US"/>
        </a:p>
      </dgm:t>
    </dgm:pt>
    <dgm:pt modelId="{A0F5D903-B3E5-42A8-AF88-F76845A333BE}" type="pres">
      <dgm:prSet presAssocID="{B6E0A33C-945C-4182-8BDD-143F429DB44A}" presName="node" presStyleLbl="node1" presStyleIdx="2" presStyleCnt="5" custScaleY="162588">
        <dgm:presLayoutVars>
          <dgm:bulletEnabled val="1"/>
        </dgm:presLayoutVars>
      </dgm:prSet>
      <dgm:spPr/>
      <dgm:t>
        <a:bodyPr/>
        <a:lstStyle/>
        <a:p>
          <a:endParaRPr lang="en-US"/>
        </a:p>
      </dgm:t>
    </dgm:pt>
    <dgm:pt modelId="{6C154956-750C-4CBF-BB94-422A3BEF206B}" type="pres">
      <dgm:prSet presAssocID="{9B5ED3AA-8E83-460F-B86F-44104E144176}" presName="sibTrans" presStyleLbl="sibTrans2D1" presStyleIdx="2" presStyleCnt="4"/>
      <dgm:spPr/>
      <dgm:t>
        <a:bodyPr/>
        <a:lstStyle/>
        <a:p>
          <a:endParaRPr lang="en-US"/>
        </a:p>
      </dgm:t>
    </dgm:pt>
    <dgm:pt modelId="{687127F3-6656-4F8F-8088-466EFD2A454B}" type="pres">
      <dgm:prSet presAssocID="{9B5ED3AA-8E83-460F-B86F-44104E144176}" presName="connectorText" presStyleLbl="sibTrans2D1" presStyleIdx="2" presStyleCnt="4"/>
      <dgm:spPr/>
      <dgm:t>
        <a:bodyPr/>
        <a:lstStyle/>
        <a:p>
          <a:endParaRPr lang="en-US"/>
        </a:p>
      </dgm:t>
    </dgm:pt>
    <dgm:pt modelId="{78B8B8C7-C92F-49B8-8D20-06D427A8A2FA}" type="pres">
      <dgm:prSet presAssocID="{4AEA9772-498B-4A7D-8FBC-65C72E5384FE}" presName="node" presStyleLbl="node1" presStyleIdx="3" presStyleCnt="5" custScaleY="170346">
        <dgm:presLayoutVars>
          <dgm:bulletEnabled val="1"/>
        </dgm:presLayoutVars>
      </dgm:prSet>
      <dgm:spPr/>
      <dgm:t>
        <a:bodyPr/>
        <a:lstStyle/>
        <a:p>
          <a:endParaRPr lang="en-US"/>
        </a:p>
      </dgm:t>
    </dgm:pt>
    <dgm:pt modelId="{11F11881-67C4-464B-B2A0-7F15A4CA74F3}" type="pres">
      <dgm:prSet presAssocID="{0C62EB7E-D4E0-49F5-BBB6-50EB39F6A944}" presName="sibTrans" presStyleLbl="sibTrans2D1" presStyleIdx="3" presStyleCnt="4"/>
      <dgm:spPr/>
      <dgm:t>
        <a:bodyPr/>
        <a:lstStyle/>
        <a:p>
          <a:endParaRPr lang="en-US"/>
        </a:p>
      </dgm:t>
    </dgm:pt>
    <dgm:pt modelId="{25C0E271-EE96-401B-BC0B-7E56E305D9C1}" type="pres">
      <dgm:prSet presAssocID="{0C62EB7E-D4E0-49F5-BBB6-50EB39F6A944}" presName="connectorText" presStyleLbl="sibTrans2D1" presStyleIdx="3" presStyleCnt="4"/>
      <dgm:spPr/>
      <dgm:t>
        <a:bodyPr/>
        <a:lstStyle/>
        <a:p>
          <a:endParaRPr lang="en-US"/>
        </a:p>
      </dgm:t>
    </dgm:pt>
    <dgm:pt modelId="{18343954-0F46-49EC-800A-08714300477C}" type="pres">
      <dgm:prSet presAssocID="{45F05D4F-6A7F-4BA7-940D-874B1B917549}" presName="node" presStyleLbl="node1" presStyleIdx="4" presStyleCnt="5" custScaleY="207382" custLinFactNeighborX="871" custLinFactNeighborY="-19800">
        <dgm:presLayoutVars>
          <dgm:bulletEnabled val="1"/>
        </dgm:presLayoutVars>
      </dgm:prSet>
      <dgm:spPr/>
      <dgm:t>
        <a:bodyPr/>
        <a:lstStyle/>
        <a:p>
          <a:endParaRPr lang="en-US"/>
        </a:p>
      </dgm:t>
    </dgm:pt>
  </dgm:ptLst>
  <dgm:cxnLst>
    <dgm:cxn modelId="{A95F06A7-F804-4132-957F-5832CF2EE004}" srcId="{C3327E98-1E10-4206-B57E-F81244DDD533}" destId="{47648B2A-33ED-4028-B2F3-B4F524D3762B}" srcOrd="0" destOrd="0" parTransId="{D64B3BA1-266D-481E-B80B-3DF7FD909DF0}" sibTransId="{76EC814A-35FA-41ED-B10A-236B26825BA7}"/>
    <dgm:cxn modelId="{E00CBB8F-0744-4E6B-95C1-E802B639B1DB}" srcId="{C3327E98-1E10-4206-B57E-F81244DDD533}" destId="{45F05D4F-6A7F-4BA7-940D-874B1B917549}" srcOrd="4" destOrd="0" parTransId="{EE9BDDB5-AB92-4FD3-9B7F-C659B48A0E17}" sibTransId="{2F69F2EB-6FFF-456F-A0F5-2947C5CE39EF}"/>
    <dgm:cxn modelId="{1E460943-5DA3-4F67-BA65-3D768D0D7AF2}" type="presOf" srcId="{76EC814A-35FA-41ED-B10A-236B26825BA7}" destId="{13B78F93-9E80-4755-A323-9689D8DECC57}" srcOrd="1" destOrd="0" presId="urn:microsoft.com/office/officeart/2005/8/layout/process5"/>
    <dgm:cxn modelId="{F609A7A8-A039-4A32-B54B-D8FBE1BC5C0C}" type="presOf" srcId="{0C62EB7E-D4E0-49F5-BBB6-50EB39F6A944}" destId="{11F11881-67C4-464B-B2A0-7F15A4CA74F3}" srcOrd="0" destOrd="0" presId="urn:microsoft.com/office/officeart/2005/8/layout/process5"/>
    <dgm:cxn modelId="{E346216C-6ABD-49F6-A863-0C285296DCDF}" type="presOf" srcId="{9B5ED3AA-8E83-460F-B86F-44104E144176}" destId="{687127F3-6656-4F8F-8088-466EFD2A454B}" srcOrd="1"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D9EC74DD-3FD9-4E3E-A747-7E8D1819C0C6}" type="presOf" srcId="{45F05D4F-6A7F-4BA7-940D-874B1B917549}" destId="{18343954-0F46-49EC-800A-08714300477C}" srcOrd="0" destOrd="0" presId="urn:microsoft.com/office/officeart/2005/8/layout/process5"/>
    <dgm:cxn modelId="{3BC07A33-4A9B-4398-A521-04C5782EA39A}" type="presOf" srcId="{D1B6DC8B-AABB-428C-BA6F-DF069B929066}" destId="{E2C657F6-1940-4324-875D-FF2FE954D413}" srcOrd="1" destOrd="0" presId="urn:microsoft.com/office/officeart/2005/8/layout/process5"/>
    <dgm:cxn modelId="{094CFFD4-6D34-4756-97BA-A68144345CDC}" type="presOf" srcId="{47648B2A-33ED-4028-B2F3-B4F524D3762B}" destId="{5138205C-F2A8-496C-8DCF-600DE54D6393}" srcOrd="0" destOrd="0" presId="urn:microsoft.com/office/officeart/2005/8/layout/process5"/>
    <dgm:cxn modelId="{CAA454A1-0E30-4700-ABE3-ADFD447AB9E0}" type="presOf" srcId="{C3327E98-1E10-4206-B57E-F81244DDD533}" destId="{67A1F69E-C926-4175-8EF0-EC9E8AFA4B46}" srcOrd="0" destOrd="0" presId="urn:microsoft.com/office/officeart/2005/8/layout/process5"/>
    <dgm:cxn modelId="{471B3F8B-74FD-46F6-BDA7-6B2A3D22B8D8}" type="presOf" srcId="{D1B6DC8B-AABB-428C-BA6F-DF069B929066}" destId="{05F2F4A8-DCB8-4DEF-AC3F-2211663DBAB6}" srcOrd="0" destOrd="0" presId="urn:microsoft.com/office/officeart/2005/8/layout/process5"/>
    <dgm:cxn modelId="{2FF5CD07-DC18-4100-B647-0FF26BD9C3EB}" type="presOf" srcId="{9B5ED3AA-8E83-460F-B86F-44104E144176}" destId="{6C154956-750C-4CBF-BB94-422A3BEF206B}" srcOrd="0" destOrd="0" presId="urn:microsoft.com/office/officeart/2005/8/layout/process5"/>
    <dgm:cxn modelId="{0462A8DC-E85B-49A6-B4BC-154D9A87E44A}" type="presOf" srcId="{0C62EB7E-D4E0-49F5-BBB6-50EB39F6A944}" destId="{25C0E271-EE96-401B-BC0B-7E56E305D9C1}" srcOrd="1" destOrd="0" presId="urn:microsoft.com/office/officeart/2005/8/layout/process5"/>
    <dgm:cxn modelId="{F94D7711-698F-4456-8252-692601E37FDE}" type="presOf" srcId="{121F74F1-FDD4-4EA8-A5BE-6B67F4871C5A}" destId="{6D0BBEBF-42DC-4E79-A91E-A668B3BA1989}" srcOrd="0"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EBC61788-BA7E-4E3D-AAE2-F3E6A6DEE736}" type="presOf" srcId="{4AEA9772-498B-4A7D-8FBC-65C72E5384FE}" destId="{78B8B8C7-C92F-49B8-8D20-06D427A8A2FA}" srcOrd="0" destOrd="0" presId="urn:microsoft.com/office/officeart/2005/8/layout/process5"/>
    <dgm:cxn modelId="{B9E72A4C-6F8B-42D4-A331-6B3B26B0430D}" type="presOf" srcId="{B6E0A33C-945C-4182-8BDD-143F429DB44A}" destId="{A0F5D903-B3E5-42A8-AF88-F76845A333BE}" srcOrd="0" destOrd="0" presId="urn:microsoft.com/office/officeart/2005/8/layout/process5"/>
    <dgm:cxn modelId="{F9A2EF39-A8B0-4A15-BA00-3329AAF235BA}" type="presOf" srcId="{76EC814A-35FA-41ED-B10A-236B26825BA7}" destId="{D808AEBB-F837-44E3-A146-4769901CB08D}" srcOrd="0" destOrd="0" presId="urn:microsoft.com/office/officeart/2005/8/layout/process5"/>
    <dgm:cxn modelId="{DC8754B7-DCE5-4767-ACEF-E999F750C368}" srcId="{C3327E98-1E10-4206-B57E-F81244DDD533}" destId="{121F74F1-FDD4-4EA8-A5BE-6B67F4871C5A}" srcOrd="1" destOrd="0" parTransId="{10B33A64-CE0E-4D57-A46F-A3C1B642720B}" sibTransId="{D1B6DC8B-AABB-428C-BA6F-DF069B929066}"/>
    <dgm:cxn modelId="{08590C73-02DA-401D-9936-1817608D2BB0}" type="presParOf" srcId="{67A1F69E-C926-4175-8EF0-EC9E8AFA4B46}" destId="{5138205C-F2A8-496C-8DCF-600DE54D6393}" srcOrd="0" destOrd="0" presId="urn:microsoft.com/office/officeart/2005/8/layout/process5"/>
    <dgm:cxn modelId="{163A6910-8822-4EDE-877B-50B5DCFBFB8C}" type="presParOf" srcId="{67A1F69E-C926-4175-8EF0-EC9E8AFA4B46}" destId="{D808AEBB-F837-44E3-A146-4769901CB08D}" srcOrd="1" destOrd="0" presId="urn:microsoft.com/office/officeart/2005/8/layout/process5"/>
    <dgm:cxn modelId="{E3F46F60-D46F-4C5A-8EAC-6DF34AA4DEBE}" type="presParOf" srcId="{D808AEBB-F837-44E3-A146-4769901CB08D}" destId="{13B78F93-9E80-4755-A323-9689D8DECC57}" srcOrd="0" destOrd="0" presId="urn:microsoft.com/office/officeart/2005/8/layout/process5"/>
    <dgm:cxn modelId="{51E58A8F-9A6C-46BC-9D60-87B9389C6DA6}" type="presParOf" srcId="{67A1F69E-C926-4175-8EF0-EC9E8AFA4B46}" destId="{6D0BBEBF-42DC-4E79-A91E-A668B3BA1989}" srcOrd="2" destOrd="0" presId="urn:microsoft.com/office/officeart/2005/8/layout/process5"/>
    <dgm:cxn modelId="{8C7A0870-44AF-4417-9A6C-4A13DC3E20DB}" type="presParOf" srcId="{67A1F69E-C926-4175-8EF0-EC9E8AFA4B46}" destId="{05F2F4A8-DCB8-4DEF-AC3F-2211663DBAB6}" srcOrd="3" destOrd="0" presId="urn:microsoft.com/office/officeart/2005/8/layout/process5"/>
    <dgm:cxn modelId="{CE31469A-507D-493D-B2FB-CF9040813AAD}" type="presParOf" srcId="{05F2F4A8-DCB8-4DEF-AC3F-2211663DBAB6}" destId="{E2C657F6-1940-4324-875D-FF2FE954D413}" srcOrd="0" destOrd="0" presId="urn:microsoft.com/office/officeart/2005/8/layout/process5"/>
    <dgm:cxn modelId="{6FFC6B56-E5D2-45A1-BD5F-ED9FD5A11CD0}" type="presParOf" srcId="{67A1F69E-C926-4175-8EF0-EC9E8AFA4B46}" destId="{A0F5D903-B3E5-42A8-AF88-F76845A333BE}" srcOrd="4" destOrd="0" presId="urn:microsoft.com/office/officeart/2005/8/layout/process5"/>
    <dgm:cxn modelId="{3A5F2FE8-3C1F-4CC1-AAF6-6E88E28AC309}" type="presParOf" srcId="{67A1F69E-C926-4175-8EF0-EC9E8AFA4B46}" destId="{6C154956-750C-4CBF-BB94-422A3BEF206B}" srcOrd="5" destOrd="0" presId="urn:microsoft.com/office/officeart/2005/8/layout/process5"/>
    <dgm:cxn modelId="{1E4422A0-8E36-414D-82A3-C8E5B57F220B}" type="presParOf" srcId="{6C154956-750C-4CBF-BB94-422A3BEF206B}" destId="{687127F3-6656-4F8F-8088-466EFD2A454B}" srcOrd="0" destOrd="0" presId="urn:microsoft.com/office/officeart/2005/8/layout/process5"/>
    <dgm:cxn modelId="{445695FC-246F-405D-B570-3A731C87CCB6}" type="presParOf" srcId="{67A1F69E-C926-4175-8EF0-EC9E8AFA4B46}" destId="{78B8B8C7-C92F-49B8-8D20-06D427A8A2FA}" srcOrd="6" destOrd="0" presId="urn:microsoft.com/office/officeart/2005/8/layout/process5"/>
    <dgm:cxn modelId="{B4A8896C-476D-481E-923A-AF22182D8780}" type="presParOf" srcId="{67A1F69E-C926-4175-8EF0-EC9E8AFA4B46}" destId="{11F11881-67C4-464B-B2A0-7F15A4CA74F3}" srcOrd="7" destOrd="0" presId="urn:microsoft.com/office/officeart/2005/8/layout/process5"/>
    <dgm:cxn modelId="{423EA7A8-79F6-4B20-9803-A703FBC6D016}" type="presParOf" srcId="{11F11881-67C4-464B-B2A0-7F15A4CA74F3}" destId="{25C0E271-EE96-401B-BC0B-7E56E305D9C1}" srcOrd="0" destOrd="0" presId="urn:microsoft.com/office/officeart/2005/8/layout/process5"/>
    <dgm:cxn modelId="{BFD2C3AE-49BD-4908-AC17-D5645CECC4A3}"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6902A-41C9-42CF-AB5E-646E87386EB3}" type="datetimeFigureOut">
              <a:rPr lang="en-PK" smtClean="0"/>
              <a:t>28/01/2025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F0EB6-29B1-4A68-A9C1-E1A84E01E776}" type="slidenum">
              <a:rPr lang="en-PK" smtClean="0"/>
              <a:t>‹#›</a:t>
            </a:fld>
            <a:endParaRPr lang="en-PK"/>
          </a:p>
        </p:txBody>
      </p:sp>
    </p:spTree>
    <p:extLst>
      <p:ext uri="{BB962C8B-B14F-4D97-AF65-F5344CB8AC3E}">
        <p14:creationId xmlns:p14="http://schemas.microsoft.com/office/powerpoint/2010/main" val="335107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t>4</a:t>
            </a:fld>
            <a:endParaRPr lang="en-US"/>
          </a:p>
        </p:txBody>
      </p:sp>
    </p:spTree>
    <p:extLst>
      <p:ext uri="{BB962C8B-B14F-4D97-AF65-F5344CB8AC3E}">
        <p14:creationId xmlns:p14="http://schemas.microsoft.com/office/powerpoint/2010/main" val="29948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E924B-647E-4C04-8932-E515AB078F82}" type="slidenum">
              <a:rPr lang="en-US" smtClean="0"/>
              <a:pPr/>
              <a:t>7</a:t>
            </a:fld>
            <a:endParaRPr lang="en-US"/>
          </a:p>
        </p:txBody>
      </p:sp>
    </p:spTree>
    <p:extLst>
      <p:ext uri="{BB962C8B-B14F-4D97-AF65-F5344CB8AC3E}">
        <p14:creationId xmlns:p14="http://schemas.microsoft.com/office/powerpoint/2010/main" val="351887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C7018-F7E0-3E67-BBC6-63038859FF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 xmlns:a16="http://schemas.microsoft.com/office/drawing/2014/main" id="{5C459980-C9AE-B54D-ACF2-4937D848A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 xmlns:a16="http://schemas.microsoft.com/office/drawing/2014/main" id="{D3DE8A3A-4E4D-4313-0E49-DEEA4E5E3741}"/>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5" name="Footer Placeholder 4">
            <a:extLst>
              <a:ext uri="{FF2B5EF4-FFF2-40B4-BE49-F238E27FC236}">
                <a16:creationId xmlns="" xmlns:a16="http://schemas.microsoft.com/office/drawing/2014/main" id="{4CDC8021-24AA-610E-224E-2195511EFAE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239FF952-186F-1AA5-F816-F2C1002C49AE}"/>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66594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F468DD-7CE2-C66A-3A18-7539FCE5E935}"/>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BF5BA225-3F49-6E25-C1D7-E3DFD361B2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7095AA54-9A1E-A914-BCCD-67C04D4DAF50}"/>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5" name="Footer Placeholder 4">
            <a:extLst>
              <a:ext uri="{FF2B5EF4-FFF2-40B4-BE49-F238E27FC236}">
                <a16:creationId xmlns="" xmlns:a16="http://schemas.microsoft.com/office/drawing/2014/main" id="{0E56F1B7-54F1-E8B3-CC21-93798B0F396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53124C33-4D09-25F5-BDB7-438F62E8F067}"/>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41681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D25AEF8-5482-0024-D2AB-2BEF500D88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D70145E1-0A5C-FD99-F870-8E846168BF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747334C6-5257-7069-CAE5-8DC6BB077BF7}"/>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5" name="Footer Placeholder 4">
            <a:extLst>
              <a:ext uri="{FF2B5EF4-FFF2-40B4-BE49-F238E27FC236}">
                <a16:creationId xmlns="" xmlns:a16="http://schemas.microsoft.com/office/drawing/2014/main" id="{3E9EC424-CEE8-0A14-2DF2-F06E1E3BBBC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C78B5DCF-69B1-94A6-FF1F-C994685F0B91}"/>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913056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102" y="227013"/>
            <a:ext cx="99695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1369" y="1598613"/>
            <a:ext cx="4821767"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376334" y="1598613"/>
            <a:ext cx="48238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02169" y="6242053"/>
            <a:ext cx="2377017" cy="474663"/>
          </a:xfrm>
        </p:spPr>
        <p:txBody>
          <a:bodyPr/>
          <a:lstStyle>
            <a:lvl1pPr>
              <a:defRPr/>
            </a:lvl1pPr>
          </a:lstStyle>
          <a:p>
            <a:pPr>
              <a:defRPr/>
            </a:pPr>
            <a:fld id="{F352CB2C-84CD-4A29-B2F5-BDC143FB5FA6}" type="datetime1">
              <a:rPr lang="en-US" smtClean="0"/>
              <a:t>1/28/2025</a:t>
            </a:fld>
            <a:endParaRPr lang="en-US"/>
          </a:p>
        </p:txBody>
      </p:sp>
      <p:sp>
        <p:nvSpPr>
          <p:cNvPr id="6" name="Footer Placeholder 5"/>
          <p:cNvSpPr>
            <a:spLocks noGrp="1"/>
          </p:cNvSpPr>
          <p:nvPr>
            <p:ph type="ftr" sz="quarter" idx="11"/>
          </p:nvPr>
        </p:nvSpPr>
        <p:spPr>
          <a:xfrm>
            <a:off x="3009900" y="6248403"/>
            <a:ext cx="4607984" cy="474663"/>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823202" y="6248403"/>
            <a:ext cx="2341033" cy="474663"/>
          </a:xfrm>
        </p:spPr>
        <p:txBody>
          <a:bodyPr/>
          <a:lstStyle>
            <a:lvl1pPr>
              <a:defRPr/>
            </a:lvl1pPr>
          </a:lstStyle>
          <a:p>
            <a:fld id="{CADCA276-6C21-4CA5-85D8-03DF84259316}" type="slidenum">
              <a:rPr lang="en-US" altLang="en-US"/>
              <a:pPr/>
              <a:t>‹#›</a:t>
            </a:fld>
            <a:endParaRPr lang="en-US" altLang="en-US"/>
          </a:p>
        </p:txBody>
      </p:sp>
    </p:spTree>
    <p:extLst>
      <p:ext uri="{BB962C8B-B14F-4D97-AF65-F5344CB8AC3E}">
        <p14:creationId xmlns:p14="http://schemas.microsoft.com/office/powerpoint/2010/main" val="354749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EF92C7-EE2A-4BC9-3F86-DAABEBC23505}"/>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8AD69DD3-F6E5-1EDA-D3DA-E97C643318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8C16A6CC-5B2B-303F-1B7F-5CDBBA313742}"/>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5" name="Footer Placeholder 4">
            <a:extLst>
              <a:ext uri="{FF2B5EF4-FFF2-40B4-BE49-F238E27FC236}">
                <a16:creationId xmlns="" xmlns:a16="http://schemas.microsoft.com/office/drawing/2014/main" id="{C459D432-6564-751B-EDB4-0B4617106A9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0DAB0F83-2977-8512-AF7B-F35DC78AD9C2}"/>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393012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29EED5-BB35-6565-8C84-28020D352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 xmlns:a16="http://schemas.microsoft.com/office/drawing/2014/main" id="{9FDD60AE-099A-154A-CD6B-E7F1A4B9EE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2F80789-DCED-8CBE-11E3-46069EDB5F0C}"/>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5" name="Footer Placeholder 4">
            <a:extLst>
              <a:ext uri="{FF2B5EF4-FFF2-40B4-BE49-F238E27FC236}">
                <a16:creationId xmlns="" xmlns:a16="http://schemas.microsoft.com/office/drawing/2014/main" id="{0AE9ACC4-21A2-7077-5FAC-44E4867F4D3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44BC45B5-2B72-7720-2C3A-5EF6CEECAC3A}"/>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81877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E99DA-62DF-DF5E-0224-E3E1457C9941}"/>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11D8425B-9C1F-8EB5-5D3F-CA976BF6B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 xmlns:a16="http://schemas.microsoft.com/office/drawing/2014/main" id="{14D2279B-67A4-5D6B-D170-83B730BFE4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 xmlns:a16="http://schemas.microsoft.com/office/drawing/2014/main" id="{BBB34E7E-2F0E-C28B-6355-A24E15AB7CEA}"/>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6" name="Footer Placeholder 5">
            <a:extLst>
              <a:ext uri="{FF2B5EF4-FFF2-40B4-BE49-F238E27FC236}">
                <a16:creationId xmlns="" xmlns:a16="http://schemas.microsoft.com/office/drawing/2014/main" id="{F8F6CE00-E535-02DD-1473-01CB5AA1AD0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5E78A5EC-827A-B73C-2906-34FC8B282B92}"/>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99342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F9CED2-E4F5-F146-8639-34AA39527D1E}"/>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907C3775-0CC4-508E-C62C-9D91429A5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7761F5F-BDAB-3594-089E-17DE20A71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 xmlns:a16="http://schemas.microsoft.com/office/drawing/2014/main" id="{482EAEEB-993B-5E46-897E-E445DEF411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9D6FAEF-1A7A-8C5E-4D0C-DFF5D1588F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 xmlns:a16="http://schemas.microsoft.com/office/drawing/2014/main" id="{33F27B34-7BA2-DCF0-6805-501D3D56BE39}"/>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8" name="Footer Placeholder 7">
            <a:extLst>
              <a:ext uri="{FF2B5EF4-FFF2-40B4-BE49-F238E27FC236}">
                <a16:creationId xmlns="" xmlns:a16="http://schemas.microsoft.com/office/drawing/2014/main" id="{616FFA59-B790-E64D-A9BB-36B1A2D36AC0}"/>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 xmlns:a16="http://schemas.microsoft.com/office/drawing/2014/main" id="{1ECA2A58-04FF-C3D7-F5B3-AE6EDC7F6C21}"/>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70235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7DE3D7-308D-C296-EC3C-3ED560BF051E}"/>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 xmlns:a16="http://schemas.microsoft.com/office/drawing/2014/main" id="{779A138D-CEBB-0B1A-ED0D-83D52AF12F36}"/>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4" name="Footer Placeholder 3">
            <a:extLst>
              <a:ext uri="{FF2B5EF4-FFF2-40B4-BE49-F238E27FC236}">
                <a16:creationId xmlns="" xmlns:a16="http://schemas.microsoft.com/office/drawing/2014/main" id="{E936667D-52EC-BA68-38D1-BF85CDD60B9D}"/>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 xmlns:a16="http://schemas.microsoft.com/office/drawing/2014/main" id="{AEB8A3E4-8892-BA56-133F-60B361F52D7C}"/>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6657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8426981-C11A-B898-D7B4-37CF8E4F91D0}"/>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3" name="Footer Placeholder 2">
            <a:extLst>
              <a:ext uri="{FF2B5EF4-FFF2-40B4-BE49-F238E27FC236}">
                <a16:creationId xmlns="" xmlns:a16="http://schemas.microsoft.com/office/drawing/2014/main" id="{0C24A13B-4CB5-1589-D52F-C705D75B1C5A}"/>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 xmlns:a16="http://schemas.microsoft.com/office/drawing/2014/main" id="{FE655991-7C5A-FB6F-E974-B1CC59D9F29B}"/>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49968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37A7CE-70D8-DEBC-63E1-6C72906EE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D8B7447D-6135-2CDA-1238-F5BB2E5F4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 xmlns:a16="http://schemas.microsoft.com/office/drawing/2014/main" id="{863F378C-402B-ACD3-B55B-89B38E7AC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C058F2-A5B4-AA7F-884E-DE5BA57FD5AA}"/>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6" name="Footer Placeholder 5">
            <a:extLst>
              <a:ext uri="{FF2B5EF4-FFF2-40B4-BE49-F238E27FC236}">
                <a16:creationId xmlns="" xmlns:a16="http://schemas.microsoft.com/office/drawing/2014/main" id="{4F4FF51B-F76D-179F-B12F-97539B54FA1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70FDFA2F-6023-2565-43AD-5F6DD21AE8E8}"/>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117441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506553-DA2F-8988-3E14-FC20C091D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 xmlns:a16="http://schemas.microsoft.com/office/drawing/2014/main" id="{9CE0502C-4746-2A3D-E9FC-06BCB52C73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 xmlns:a16="http://schemas.microsoft.com/office/drawing/2014/main" id="{48739847-FECE-A1C1-B37C-5A1B8813F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D6CBB30-840D-A19F-DE1C-64D0AA5CE657}"/>
              </a:ext>
            </a:extLst>
          </p:cNvPr>
          <p:cNvSpPr>
            <a:spLocks noGrp="1"/>
          </p:cNvSpPr>
          <p:nvPr>
            <p:ph type="dt" sz="half" idx="10"/>
          </p:nvPr>
        </p:nvSpPr>
        <p:spPr/>
        <p:txBody>
          <a:bodyPr/>
          <a:lstStyle/>
          <a:p>
            <a:fld id="{AF820D91-6D2A-4BE6-A323-07682EB51ADA}" type="datetimeFigureOut">
              <a:rPr lang="en-PK" smtClean="0"/>
              <a:t>28/01/2025</a:t>
            </a:fld>
            <a:endParaRPr lang="en-PK"/>
          </a:p>
        </p:txBody>
      </p:sp>
      <p:sp>
        <p:nvSpPr>
          <p:cNvPr id="6" name="Footer Placeholder 5">
            <a:extLst>
              <a:ext uri="{FF2B5EF4-FFF2-40B4-BE49-F238E27FC236}">
                <a16:creationId xmlns="" xmlns:a16="http://schemas.microsoft.com/office/drawing/2014/main" id="{8859C015-F801-1C66-B5A6-AEEE0B2CDD4D}"/>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0E754DC1-9243-6DBA-AA30-68BAF9533877}"/>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1123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80744E0-57B0-852B-C7C2-BB61F8663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153A7987-6E12-A911-CAB3-744BED61E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8E90CD52-CCC5-429C-C64F-6EB4AB40B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820D91-6D2A-4BE6-A323-07682EB51ADA}" type="datetimeFigureOut">
              <a:rPr lang="en-PK" smtClean="0"/>
              <a:t>28/01/2025</a:t>
            </a:fld>
            <a:endParaRPr lang="en-PK"/>
          </a:p>
        </p:txBody>
      </p:sp>
      <p:sp>
        <p:nvSpPr>
          <p:cNvPr id="5" name="Footer Placeholder 4">
            <a:extLst>
              <a:ext uri="{FF2B5EF4-FFF2-40B4-BE49-F238E27FC236}">
                <a16:creationId xmlns="" xmlns:a16="http://schemas.microsoft.com/office/drawing/2014/main" id="{F3DA3721-71CC-D5C4-8627-B1E8F3710F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 xmlns:a16="http://schemas.microsoft.com/office/drawing/2014/main" id="{30143550-3128-B1F3-04F8-997BFBF934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A3A3BD-F9CF-4BC5-980D-AB17753573E3}" type="slidenum">
              <a:rPr lang="en-PK" smtClean="0"/>
              <a:t>‹#›</a:t>
            </a:fld>
            <a:endParaRPr lang="en-PK"/>
          </a:p>
        </p:txBody>
      </p:sp>
    </p:spTree>
    <p:extLst>
      <p:ext uri="{BB962C8B-B14F-4D97-AF65-F5344CB8AC3E}">
        <p14:creationId xmlns:p14="http://schemas.microsoft.com/office/powerpoint/2010/main" val="3924478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9D8C94-D357-DC7B-382A-704D6055C1F5}"/>
              </a:ext>
            </a:extLst>
          </p:cNvPr>
          <p:cNvSpPr>
            <a:spLocks noGrp="1"/>
          </p:cNvSpPr>
          <p:nvPr>
            <p:ph type="ctrTitle"/>
          </p:nvPr>
        </p:nvSpPr>
        <p:spPr>
          <a:xfrm>
            <a:off x="1578964" y="509180"/>
            <a:ext cx="9144000" cy="1424482"/>
          </a:xfrm>
        </p:spPr>
        <p:txBody>
          <a:bodyPr>
            <a:normAutofit fontScale="90000"/>
          </a:bodyPr>
          <a:lstStyle/>
          <a:p>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Module</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9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lang="en-US" sz="3600" b="1" dirty="0">
                <a:solidFill>
                  <a:prstClr val="black"/>
                </a:solidFill>
                <a:latin typeface="Calibri"/>
                <a:cs typeface="Times New Roman" pitchFamily="18" charset="0"/>
              </a:rPr>
              <a:t>Development</a:t>
            </a:r>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 of </a:t>
            </a:r>
            <a:r>
              <a:rPr lang="en-US" sz="3600" b="1" dirty="0">
                <a:solidFill>
                  <a:prstClr val="black"/>
                </a:solidFill>
                <a:latin typeface="Calibri"/>
                <a:cs typeface="Times New Roman" pitchFamily="18" charset="0"/>
              </a:rPr>
              <a:t>Stomach</a:t>
            </a:r>
            <a:endParaRPr lang="en-PK" dirty="0"/>
          </a:p>
        </p:txBody>
      </p:sp>
      <p:sp>
        <p:nvSpPr>
          <p:cNvPr id="3" name="Subtitle 2">
            <a:extLst>
              <a:ext uri="{FF2B5EF4-FFF2-40B4-BE49-F238E27FC236}">
                <a16:creationId xmlns="" xmlns:a16="http://schemas.microsoft.com/office/drawing/2014/main" id="{83DDC314-DC8B-5EF4-F397-6C4E9D495582}"/>
              </a:ext>
            </a:extLst>
          </p:cNvPr>
          <p:cNvSpPr>
            <a:spLocks noGrp="1"/>
          </p:cNvSpPr>
          <p:nvPr>
            <p:ph type="subTitle" idx="1"/>
          </p:nvPr>
        </p:nvSpPr>
        <p:spPr>
          <a:xfrm>
            <a:off x="704538" y="4801251"/>
            <a:ext cx="9963462" cy="1655762"/>
          </a:xfrm>
        </p:spPr>
        <p:txBody>
          <a:bodyPr>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b="1" dirty="0">
              <a:solidFill>
                <a:prstClr val="black">
                  <a:tint val="75000"/>
                </a:prstClr>
              </a:solidFill>
              <a:latin typeface="Calibri"/>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effectLst/>
                <a:uLnTx/>
                <a:uFillTx/>
                <a:latin typeface="Calibri"/>
                <a:ea typeface="+mn-ea"/>
                <a:cs typeface="Times New Roman" pitchFamily="18" charset="0"/>
              </a:rPr>
              <a:t>Presenter: </a:t>
            </a:r>
            <a:r>
              <a:rPr kumimoji="0" lang="en-US" b="1" i="0" u="none" strike="noStrike" kern="1200" cap="none" spc="0" normalizeH="0" baseline="0" noProof="0" dirty="0" err="1">
                <a:ln>
                  <a:noFill/>
                </a:ln>
                <a:effectLst/>
                <a:uLnTx/>
                <a:uFillTx/>
                <a:latin typeface="Calibri"/>
                <a:ea typeface="+mn-ea"/>
                <a:cs typeface="Times New Roman" pitchFamily="18" charset="0"/>
              </a:rPr>
              <a:t>Prof.Dr</a:t>
            </a:r>
            <a:r>
              <a:rPr kumimoji="0" lang="en-US" b="1" i="0" u="none" strike="noStrike" kern="1200" cap="none" spc="0" normalizeH="0" baseline="0" noProof="0" dirty="0">
                <a:ln>
                  <a:noFill/>
                </a:ln>
                <a:effectLst/>
                <a:uLnTx/>
                <a:uFillTx/>
                <a:latin typeface="Calibri"/>
                <a:ea typeface="+mn-ea"/>
                <a:cs typeface="Times New Roman" pitchFamily="18" charset="0"/>
              </a:rPr>
              <a:t>. </a:t>
            </a:r>
            <a:r>
              <a:rPr kumimoji="0" lang="en-US" b="1" i="0" u="none" strike="noStrike" kern="1200" cap="none" spc="0" normalizeH="0" baseline="0" noProof="0" dirty="0" err="1">
                <a:ln>
                  <a:noFill/>
                </a:ln>
                <a:effectLst/>
                <a:uLnTx/>
                <a:uFillTx/>
                <a:latin typeface="Calibri"/>
                <a:ea typeface="+mn-ea"/>
                <a:cs typeface="Times New Roman" pitchFamily="18" charset="0"/>
              </a:rPr>
              <a:t>Ifra</a:t>
            </a:r>
            <a:r>
              <a:rPr kumimoji="0" lang="en-US" b="1" i="0" u="none" strike="noStrike" kern="1200" cap="none" spc="0" normalizeH="0" baseline="0" noProof="0" dirty="0">
                <a:ln>
                  <a:noFill/>
                </a:ln>
                <a:effectLst/>
                <a:uLnTx/>
                <a:uFillTx/>
                <a:latin typeface="Calibri"/>
                <a:ea typeface="+mn-ea"/>
                <a:cs typeface="Times New Roman" pitchFamily="18" charset="0"/>
              </a:rPr>
              <a:t> Saeed</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effectLst/>
                <a:uLnTx/>
                <a:uFillTx/>
                <a:latin typeface="Calibri"/>
                <a:ea typeface="+mn-ea"/>
                <a:cs typeface="Times New Roman" pitchFamily="18" charset="0"/>
              </a:rPr>
              <a:t>        Date: 23-01-25</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6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endParaRPr kumimoji="0" lang="en-US" sz="600" b="1" i="0" u="none" strike="noStrike" kern="1200" cap="none" spc="0" normalizeH="0" baseline="0" noProof="0" dirty="0">
              <a:ln>
                <a:noFill/>
              </a:ln>
              <a:solidFill>
                <a:prstClr val="black">
                  <a:tint val="75000"/>
                </a:prstClr>
              </a:solidFill>
              <a:effectLst/>
              <a:uLnTx/>
              <a:uFillTx/>
              <a:latin typeface="Calibri"/>
              <a:ea typeface="+mn-ea"/>
              <a:cs typeface="+mn-cs"/>
            </a:endParaRPr>
          </a:p>
          <a:p>
            <a:endParaRPr lang="en-PK" dirty="0"/>
          </a:p>
        </p:txBody>
      </p:sp>
      <p:pic>
        <p:nvPicPr>
          <p:cNvPr id="4" name="Picture 3">
            <a:extLst>
              <a:ext uri="{FF2B5EF4-FFF2-40B4-BE49-F238E27FC236}">
                <a16:creationId xmlns="" xmlns:a16="http://schemas.microsoft.com/office/drawing/2014/main" id="{78E4B9CA-8B7F-0CC4-7F86-39A9B5FC18E2}"/>
              </a:ext>
            </a:extLst>
          </p:cNvPr>
          <p:cNvPicPr>
            <a:picLocks noChangeAspect="1"/>
          </p:cNvPicPr>
          <p:nvPr/>
        </p:nvPicPr>
        <p:blipFill>
          <a:blip r:embed="rId2"/>
          <a:stretch>
            <a:fillRect/>
          </a:stretch>
        </p:blipFill>
        <p:spPr>
          <a:xfrm>
            <a:off x="336690" y="400987"/>
            <a:ext cx="1189848" cy="1213646"/>
          </a:xfrm>
          <a:prstGeom prst="rect">
            <a:avLst/>
          </a:prstGeom>
        </p:spPr>
      </p:pic>
      <p:pic>
        <p:nvPicPr>
          <p:cNvPr id="5" name="Picture 4">
            <a:extLst>
              <a:ext uri="{FF2B5EF4-FFF2-40B4-BE49-F238E27FC236}">
                <a16:creationId xmlns="" xmlns:a16="http://schemas.microsoft.com/office/drawing/2014/main" id="{6162EE77-AB07-2E3A-A362-68B0B983BCC6}"/>
              </a:ext>
            </a:extLst>
          </p:cNvPr>
          <p:cNvPicPr>
            <a:picLocks noChangeAspect="1"/>
          </p:cNvPicPr>
          <p:nvPr/>
        </p:nvPicPr>
        <p:blipFill>
          <a:blip r:embed="rId3"/>
          <a:stretch>
            <a:fillRect/>
          </a:stretch>
        </p:blipFill>
        <p:spPr>
          <a:xfrm>
            <a:off x="10158001" y="614598"/>
            <a:ext cx="1440290" cy="1213646"/>
          </a:xfrm>
          <a:prstGeom prst="rect">
            <a:avLst/>
          </a:prstGeom>
        </p:spPr>
      </p:pic>
      <p:pic>
        <p:nvPicPr>
          <p:cNvPr id="7" name="Picture 6">
            <a:extLst>
              <a:ext uri="{FF2B5EF4-FFF2-40B4-BE49-F238E27FC236}">
                <a16:creationId xmlns="" xmlns:a16="http://schemas.microsoft.com/office/drawing/2014/main" id="{5A78DD42-CB37-9BF6-D04E-73E987147539}"/>
              </a:ext>
            </a:extLst>
          </p:cNvPr>
          <p:cNvPicPr>
            <a:picLocks noChangeAspect="1"/>
          </p:cNvPicPr>
          <p:nvPr/>
        </p:nvPicPr>
        <p:blipFill>
          <a:blip r:embed="rId4"/>
          <a:stretch>
            <a:fillRect/>
          </a:stretch>
        </p:blipFill>
        <p:spPr>
          <a:xfrm>
            <a:off x="4287187" y="1878077"/>
            <a:ext cx="4213875" cy="3613085"/>
          </a:xfrm>
          <a:prstGeom prst="rect">
            <a:avLst/>
          </a:prstGeom>
        </p:spPr>
      </p:pic>
    </p:spTree>
    <p:extLst>
      <p:ext uri="{BB962C8B-B14F-4D97-AF65-F5344CB8AC3E}">
        <p14:creationId xmlns:p14="http://schemas.microsoft.com/office/powerpoint/2010/main" val="694277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Results Of Rotation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00200"/>
            <a:ext cx="5181600" cy="5105400"/>
          </a:xfrm>
        </p:spPr>
        <p:txBody>
          <a:bodyPr>
            <a:normAutofit/>
          </a:bodyPr>
          <a:lstStyle/>
          <a:p>
            <a:pPr algn="just"/>
            <a:r>
              <a:rPr lang="en-US" sz="2400" dirty="0">
                <a:latin typeface="Arial" panose="020B0604020202020204" pitchFamily="34" charset="0"/>
                <a:cs typeface="Arial" panose="020B0604020202020204" pitchFamily="34" charset="0"/>
              </a:rPr>
              <a:t>Before rotation ?????</a:t>
            </a:r>
          </a:p>
          <a:p>
            <a:pPr algn="just"/>
            <a:r>
              <a:rPr lang="en-US" sz="2400" dirty="0">
                <a:latin typeface="Arial" panose="020B0604020202020204" pitchFamily="34" charset="0"/>
                <a:cs typeface="Arial" panose="020B0604020202020204" pitchFamily="34" charset="0"/>
              </a:rPr>
              <a:t>its cranial region moves to the left and slightly inferiorly, and its caudal region moves to the right and superiorly </a:t>
            </a:r>
          </a:p>
          <a:p>
            <a:pPr algn="just"/>
            <a:r>
              <a:rPr lang="en-US" sz="2400" dirty="0">
                <a:latin typeface="Arial" panose="020B0604020202020204" pitchFamily="34" charset="0"/>
                <a:cs typeface="Arial" panose="020B0604020202020204" pitchFamily="34" charset="0"/>
              </a:rPr>
              <a:t>The rotation and growth of the stomach explain why the left </a:t>
            </a:r>
            <a:r>
              <a:rPr lang="en-US" sz="2400" dirty="0" err="1">
                <a:latin typeface="Arial" panose="020B0604020202020204" pitchFamily="34" charset="0"/>
                <a:cs typeface="Arial" panose="020B0604020202020204" pitchFamily="34" charset="0"/>
              </a:rPr>
              <a:t>vagus</a:t>
            </a:r>
            <a:r>
              <a:rPr lang="en-US" sz="2400" dirty="0">
                <a:latin typeface="Arial" panose="020B0604020202020204" pitchFamily="34" charset="0"/>
                <a:cs typeface="Arial" panose="020B0604020202020204" pitchFamily="34" charset="0"/>
              </a:rPr>
              <a:t> nerve supplies the anterior wall of the adult stomach and the right </a:t>
            </a:r>
            <a:r>
              <a:rPr lang="en-US" sz="2400" dirty="0" err="1">
                <a:latin typeface="Arial" panose="020B0604020202020204" pitchFamily="34" charset="0"/>
                <a:cs typeface="Arial" panose="020B0604020202020204" pitchFamily="34" charset="0"/>
              </a:rPr>
              <a:t>vagus</a:t>
            </a:r>
            <a:r>
              <a:rPr lang="en-US" sz="2400" dirty="0">
                <a:latin typeface="Arial" panose="020B0604020202020204" pitchFamily="34" charset="0"/>
                <a:cs typeface="Arial" panose="020B0604020202020204" pitchFamily="34" charset="0"/>
              </a:rPr>
              <a:t> nerve innervates its posterior wall. </a:t>
            </a:r>
          </a:p>
          <a:p>
            <a:pPr algn="just"/>
            <a:endParaRPr lang="en-US" sz="2400" dirty="0"/>
          </a:p>
        </p:txBody>
      </p:sp>
      <p:pic>
        <p:nvPicPr>
          <p:cNvPr id="4" name="Picture 3"/>
          <p:cNvPicPr>
            <a:picLocks noChangeAspect="1"/>
          </p:cNvPicPr>
          <p:nvPr/>
        </p:nvPicPr>
        <p:blipFill>
          <a:blip r:embed="rId2"/>
          <a:stretch>
            <a:fillRect/>
          </a:stretch>
        </p:blipFill>
        <p:spPr>
          <a:xfrm>
            <a:off x="7116400" y="2186770"/>
            <a:ext cx="3566469" cy="3932261"/>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7" name="Picture 6">
            <a:extLst>
              <a:ext uri="{FF2B5EF4-FFF2-40B4-BE49-F238E27FC236}">
                <a16:creationId xmlns="" xmlns:a16="http://schemas.microsoft.com/office/drawing/2014/main" id="{787CA387-8F1D-CE6B-9446-EBFF379308E3}"/>
              </a:ext>
            </a:extLst>
          </p:cNvPr>
          <p:cNvPicPr>
            <a:picLocks noChangeAspect="1"/>
          </p:cNvPicPr>
          <p:nvPr/>
        </p:nvPicPr>
        <p:blipFill>
          <a:blip r:embed="rId3"/>
          <a:stretch>
            <a:fillRect/>
          </a:stretch>
        </p:blipFill>
        <p:spPr>
          <a:xfrm>
            <a:off x="137060" y="6242917"/>
            <a:ext cx="2316681" cy="499915"/>
          </a:xfrm>
          <a:prstGeom prst="rect">
            <a:avLst/>
          </a:prstGeom>
        </p:spPr>
      </p:pic>
    </p:spTree>
    <p:extLst>
      <p:ext uri="{BB962C8B-B14F-4D97-AF65-F5344CB8AC3E}">
        <p14:creationId xmlns:p14="http://schemas.microsoft.com/office/powerpoint/2010/main" val="3556761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7524750" y="1085850"/>
            <a:ext cx="20002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solidFill>
                <a:schemeClr val="bg1"/>
              </a:solidFill>
            </a:endParaRPr>
          </a:p>
        </p:txBody>
      </p:sp>
      <p:pic>
        <p:nvPicPr>
          <p:cNvPr id="2150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410"/>
          <a:stretch/>
        </p:blipFill>
        <p:spPr bwMode="auto">
          <a:xfrm>
            <a:off x="2667000" y="857250"/>
            <a:ext cx="6858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11</a:t>
            </a:fld>
            <a:endParaRPr lang="en-US"/>
          </a:p>
        </p:txBody>
      </p:sp>
      <p:pic>
        <p:nvPicPr>
          <p:cNvPr id="4" name="Picture 3">
            <a:extLst>
              <a:ext uri="{FF2B5EF4-FFF2-40B4-BE49-F238E27FC236}">
                <a16:creationId xmlns="" xmlns:a16="http://schemas.microsoft.com/office/drawing/2014/main" id="{00A8584F-AB40-9830-54CB-BA93231CFC33}"/>
              </a:ext>
            </a:extLst>
          </p:cNvPr>
          <p:cNvPicPr>
            <a:picLocks noChangeAspect="1"/>
          </p:cNvPicPr>
          <p:nvPr/>
        </p:nvPicPr>
        <p:blipFill>
          <a:blip r:embed="rId3"/>
          <a:stretch>
            <a:fillRect/>
          </a:stretch>
        </p:blipFill>
        <p:spPr>
          <a:xfrm>
            <a:off x="350319" y="6202822"/>
            <a:ext cx="2316681" cy="499915"/>
          </a:xfrm>
          <a:prstGeom prst="rect">
            <a:avLst/>
          </a:prstGeom>
        </p:spPr>
      </p:pic>
    </p:spTree>
    <p:extLst>
      <p:ext uri="{BB962C8B-B14F-4D97-AF65-F5344CB8AC3E}">
        <p14:creationId xmlns:p14="http://schemas.microsoft.com/office/powerpoint/2010/main" val="4182114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1902984" y="554597"/>
            <a:ext cx="7477125" cy="1143000"/>
          </a:xfrm>
        </p:spPr>
        <p:txBody>
          <a:bodyPr>
            <a:noAutofit/>
          </a:bodyPr>
          <a:lstStyle/>
          <a:p>
            <a:pPr algn="l" eaLnBrk="1" hangingPunct="1">
              <a:defRPr/>
            </a:pPr>
            <a:r>
              <a:rPr lang="en-US" sz="3600" dirty="0">
                <a:solidFill>
                  <a:schemeClr val="accent4">
                    <a:lumMod val="75000"/>
                  </a:schemeClr>
                </a:solidFill>
                <a:latin typeface="Arial" panose="020B0604020202020204" pitchFamily="34" charset="0"/>
                <a:cs typeface="Arial" panose="020B0604020202020204" pitchFamily="34" charset="0"/>
              </a:rPr>
              <a:t>Formation Of Omental Bursa</a:t>
            </a:r>
          </a:p>
        </p:txBody>
      </p:sp>
      <p:sp>
        <p:nvSpPr>
          <p:cNvPr id="43011" name="Rectangle 3"/>
          <p:cNvSpPr>
            <a:spLocks noGrp="1" noChangeArrowheads="1"/>
          </p:cNvSpPr>
          <p:nvPr>
            <p:ph type="body" sz="half" idx="1"/>
          </p:nvPr>
        </p:nvSpPr>
        <p:spPr>
          <a:xfrm>
            <a:off x="589102" y="1806016"/>
            <a:ext cx="3916653" cy="4497387"/>
          </a:xfrm>
        </p:spPr>
        <p:txBody>
          <a:bodyPr>
            <a:normAutofit/>
          </a:bodyPr>
          <a:lstStyle/>
          <a:p>
            <a:pPr marL="0" indent="0" algn="just">
              <a:buNone/>
            </a:pPr>
            <a:r>
              <a:rPr lang="en-AU" altLang="en-US" dirty="0">
                <a:latin typeface="Arial" panose="020B0604020202020204" pitchFamily="34" charset="0"/>
                <a:cs typeface="Arial" panose="020B0604020202020204" pitchFamily="34" charset="0"/>
              </a:rPr>
              <a:t>The rotation of the stomach along its longitudinal axis pulls the dorsal </a:t>
            </a:r>
            <a:r>
              <a:rPr lang="en-AU" altLang="en-US" dirty="0" err="1">
                <a:latin typeface="Arial" panose="020B0604020202020204" pitchFamily="34" charset="0"/>
                <a:cs typeface="Arial" panose="020B0604020202020204" pitchFamily="34" charset="0"/>
              </a:rPr>
              <a:t>mesogastrium</a:t>
            </a:r>
            <a:r>
              <a:rPr lang="en-AU" altLang="en-US" dirty="0">
                <a:latin typeface="Arial" panose="020B0604020202020204" pitchFamily="34" charset="0"/>
                <a:cs typeface="Arial" panose="020B0604020202020204" pitchFamily="34" charset="0"/>
              </a:rPr>
              <a:t> to the right, creating a space behind the stomach called the omental bursa (or lesser sac</a:t>
            </a:r>
            <a:r>
              <a:rPr lang="en-AU" altLang="en-US" dirty="0"/>
              <a:t>). </a:t>
            </a:r>
            <a:endParaRPr lang="en-US" altLang="en-US" dirty="0"/>
          </a:p>
        </p:txBody>
      </p:sp>
      <p:sp>
        <p:nvSpPr>
          <p:cNvPr id="2" name="Slide Number Placeholder 1"/>
          <p:cNvSpPr>
            <a:spLocks noGrp="1"/>
          </p:cNvSpPr>
          <p:nvPr>
            <p:ph type="sldNum" sz="quarter" idx="12"/>
          </p:nvPr>
        </p:nvSpPr>
        <p:spPr/>
        <p:txBody>
          <a:bodyPr/>
          <a:lstStyle/>
          <a:p>
            <a:fld id="{CADCA276-6C21-4CA5-85D8-03DF84259316}" type="slidenum">
              <a:rPr lang="en-US" altLang="en-US" smtClean="0"/>
              <a:pPr/>
              <a:t>12</a:t>
            </a:fld>
            <a:endParaRPr lang="en-US" altLang="en-US"/>
          </a:p>
        </p:txBody>
      </p:sp>
      <p:sp>
        <p:nvSpPr>
          <p:cNvPr id="7" name="Rectangle 6"/>
          <p:cNvSpPr/>
          <p:nvPr/>
        </p:nvSpPr>
        <p:spPr>
          <a:xfrm>
            <a:off x="6249988" y="4724400"/>
            <a:ext cx="205581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sz="half" idx="2"/>
          </p:nvPr>
        </p:nvPicPr>
        <p:blipFill rotWithShape="1">
          <a:blip r:embed="rId2"/>
          <a:srcRect t="6532"/>
          <a:stretch/>
        </p:blipFill>
        <p:spPr>
          <a:xfrm>
            <a:off x="6096000" y="1295401"/>
            <a:ext cx="3884612" cy="4835513"/>
          </a:xfrm>
          <a:prstGeom prst="rect">
            <a:avLst/>
          </a:prstGeom>
        </p:spPr>
      </p:pic>
      <p:pic>
        <p:nvPicPr>
          <p:cNvPr id="3" name="Picture 2">
            <a:extLst>
              <a:ext uri="{FF2B5EF4-FFF2-40B4-BE49-F238E27FC236}">
                <a16:creationId xmlns="" xmlns:a16="http://schemas.microsoft.com/office/drawing/2014/main" id="{731A25CD-9AF0-F446-694B-7E21E5C92CDF}"/>
              </a:ext>
            </a:extLst>
          </p:cNvPr>
          <p:cNvPicPr>
            <a:picLocks noChangeAspect="1"/>
          </p:cNvPicPr>
          <p:nvPr/>
        </p:nvPicPr>
        <p:blipFill>
          <a:blip r:embed="rId3"/>
          <a:stretch>
            <a:fillRect/>
          </a:stretch>
        </p:blipFill>
        <p:spPr>
          <a:xfrm>
            <a:off x="230748" y="6303403"/>
            <a:ext cx="2316681" cy="499915"/>
          </a:xfrm>
          <a:prstGeom prst="rect">
            <a:avLst/>
          </a:prstGeom>
        </p:spPr>
      </p:pic>
    </p:spTree>
    <p:extLst>
      <p:ext uri="{BB962C8B-B14F-4D97-AF65-F5344CB8AC3E}">
        <p14:creationId xmlns:p14="http://schemas.microsoft.com/office/powerpoint/2010/main" val="1995553788"/>
      </p:ext>
    </p:extLst>
  </p:cSld>
  <p:clrMapOvr>
    <a:masterClrMapping/>
  </p:clrMapOvr>
  <p:transition spd="med">
    <p:spli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0  The Development of the Gastrointestinal Trac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2200" y="1020364"/>
            <a:ext cx="7396132" cy="5518548"/>
          </a:xfr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spTree>
    <p:extLst>
      <p:ext uri="{BB962C8B-B14F-4D97-AF65-F5344CB8AC3E}">
        <p14:creationId xmlns:p14="http://schemas.microsoft.com/office/powerpoint/2010/main" val="1627874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8788">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9527286" cy="1143000"/>
          </a:xfrm>
        </p:spPr>
        <p:txBody>
          <a:bodyPr>
            <a:normAutofit fontScale="90000"/>
          </a:bodyPr>
          <a:lstStyle/>
          <a:p>
            <a:r>
              <a:rPr lang="en-US" dirty="0" smtClean="0">
                <a:solidFill>
                  <a:schemeClr val="accent4">
                    <a:lumMod val="75000"/>
                  </a:schemeClr>
                </a:solidFill>
                <a:latin typeface="Arial" panose="020B0604020202020204" pitchFamily="34" charset="0"/>
                <a:cs typeface="Arial" panose="020B0604020202020204" pitchFamily="34" charset="0"/>
              </a:rPr>
              <a:t>Physiological And Biochemical Aspects </a:t>
            </a:r>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0" y="2209800"/>
            <a:ext cx="8991600" cy="4419600"/>
          </a:xfrm>
        </p:spPr>
        <p:txBody>
          <a:bodyPr>
            <a:noAutofit/>
          </a:bodyPr>
          <a:lstStyle/>
          <a:p>
            <a:r>
              <a:rPr lang="en-US" sz="2400" dirty="0">
                <a:latin typeface="Arial" panose="020B0604020202020204" pitchFamily="34" charset="0"/>
                <a:cs typeface="Arial" panose="020B0604020202020204" pitchFamily="34" charset="0"/>
              </a:rPr>
              <a:t>Gastric acid secretion, </a:t>
            </a:r>
          </a:p>
          <a:p>
            <a:r>
              <a:rPr lang="en-US" sz="2400" dirty="0">
                <a:latin typeface="Arial" panose="020B0604020202020204" pitchFamily="34" charset="0"/>
                <a:cs typeface="Arial" panose="020B0604020202020204" pitchFamily="34" charset="0"/>
              </a:rPr>
              <a:t>peristaltic propulsion, and </a:t>
            </a:r>
          </a:p>
          <a:p>
            <a:r>
              <a:rPr lang="en-US" sz="2400" dirty="0">
                <a:latin typeface="Arial" panose="020B0604020202020204" pitchFamily="34" charset="0"/>
                <a:cs typeface="Arial" panose="020B0604020202020204" pitchFamily="34" charset="0"/>
              </a:rPr>
              <a:t>other physiologic functions of the stomach </a:t>
            </a:r>
          </a:p>
          <a:p>
            <a:pPr marL="0" indent="0">
              <a:buNone/>
            </a:pPr>
            <a:r>
              <a:rPr lang="en-US" sz="2400" dirty="0">
                <a:latin typeface="Arial" panose="020B0604020202020204" pitchFamily="34" charset="0"/>
                <a:cs typeface="Arial" panose="020B0604020202020204" pitchFamily="34" charset="0"/>
              </a:rPr>
              <a:t>are finely controlled by the integration of the enteric nervous system, parasympathetic nervous system, and the secretion of various </a:t>
            </a:r>
            <a:r>
              <a:rPr lang="en-US" sz="2400" dirty="0" err="1">
                <a:latin typeface="Arial" panose="020B0604020202020204" pitchFamily="34" charset="0"/>
                <a:cs typeface="Arial" panose="020B0604020202020204" pitchFamily="34" charset="0"/>
              </a:rPr>
              <a:t>neurohormonal</a:t>
            </a:r>
            <a:r>
              <a:rPr lang="en-US" sz="2400" dirty="0">
                <a:latin typeface="Arial" panose="020B0604020202020204" pitchFamily="34" charset="0"/>
                <a:cs typeface="Arial" panose="020B0604020202020204" pitchFamily="34" charset="0"/>
              </a:rPr>
              <a:t> molecules (i.e., gastrin, </a:t>
            </a:r>
            <a:r>
              <a:rPr lang="en-US" sz="2400" dirty="0" err="1">
                <a:latin typeface="Arial" panose="020B0604020202020204" pitchFamily="34" charset="0"/>
                <a:cs typeface="Arial" panose="020B0604020202020204" pitchFamily="34" charset="0"/>
              </a:rPr>
              <a:t>HCl</a:t>
            </a:r>
            <a:r>
              <a:rPr lang="en-US" sz="2400" dirty="0">
                <a:latin typeface="Arial" panose="020B0604020202020204" pitchFamily="34" charset="0"/>
                <a:cs typeface="Arial" panose="020B0604020202020204" pitchFamily="34" charset="0"/>
              </a:rPr>
              <a:t> acid, intrinsic factor, bicarbonate, mucus</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sp>
        <p:nvSpPr>
          <p:cNvPr id="6" name="Rectangle 5">
            <a:extLst>
              <a:ext uri="{FF2B5EF4-FFF2-40B4-BE49-F238E27FC236}">
                <a16:creationId xmlns="" xmlns:a16="http://schemas.microsoft.com/office/drawing/2014/main" id="{DABF18A3-967D-1813-A0FB-0066DCA6729A}"/>
              </a:ext>
            </a:extLst>
          </p:cNvPr>
          <p:cNvSpPr/>
          <p:nvPr/>
        </p:nvSpPr>
        <p:spPr>
          <a:xfrm>
            <a:off x="237344" y="6030860"/>
            <a:ext cx="2878111" cy="6445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Horizontal integration</a:t>
            </a:r>
            <a:endParaRPr lang="en-PK" sz="2000" dirty="0">
              <a:solidFill>
                <a:schemeClr val="tx1"/>
              </a:solidFill>
            </a:endParaRPr>
          </a:p>
        </p:txBody>
      </p:sp>
    </p:spTree>
    <p:extLst>
      <p:ext uri="{BB962C8B-B14F-4D97-AF65-F5344CB8AC3E}">
        <p14:creationId xmlns:p14="http://schemas.microsoft.com/office/powerpoint/2010/main" val="98460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685801"/>
            <a:ext cx="8763000" cy="5922487"/>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15</a:t>
            </a:fld>
            <a:endParaRPr lang="en-US"/>
          </a:p>
        </p:txBody>
      </p:sp>
      <p:pic>
        <p:nvPicPr>
          <p:cNvPr id="5" name="Picture 4">
            <a:extLst>
              <a:ext uri="{FF2B5EF4-FFF2-40B4-BE49-F238E27FC236}">
                <a16:creationId xmlns="" xmlns:a16="http://schemas.microsoft.com/office/drawing/2014/main" id="{A26DB987-3C58-14C6-7380-83EB53F48FD8}"/>
              </a:ext>
            </a:extLst>
          </p:cNvPr>
          <p:cNvPicPr>
            <a:picLocks noChangeAspect="1"/>
          </p:cNvPicPr>
          <p:nvPr/>
        </p:nvPicPr>
        <p:blipFill>
          <a:blip r:embed="rId3"/>
          <a:stretch>
            <a:fillRect/>
          </a:stretch>
        </p:blipFill>
        <p:spPr>
          <a:xfrm>
            <a:off x="228474" y="6123481"/>
            <a:ext cx="2895851" cy="664522"/>
          </a:xfrm>
          <a:prstGeom prst="rect">
            <a:avLst/>
          </a:prstGeom>
        </p:spPr>
      </p:pic>
    </p:spTree>
    <p:extLst>
      <p:ext uri="{BB962C8B-B14F-4D97-AF65-F5344CB8AC3E}">
        <p14:creationId xmlns:p14="http://schemas.microsoft.com/office/powerpoint/2010/main" val="382940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accent4">
                  <a:lumMod val="75000"/>
                </a:schemeClr>
              </a:solidFill>
            </a:endParaRPr>
          </a:p>
        </p:txBody>
      </p:sp>
      <p:sp>
        <p:nvSpPr>
          <p:cNvPr id="3" name="Content Placeholder 2"/>
          <p:cNvSpPr>
            <a:spLocks noGrp="1"/>
          </p:cNvSpPr>
          <p:nvPr>
            <p:ph idx="1"/>
          </p:nvPr>
        </p:nvSpPr>
        <p:spPr>
          <a:xfrm>
            <a:off x="838200" y="2012949"/>
            <a:ext cx="4953000" cy="4525963"/>
          </a:xfrm>
        </p:spPr>
        <p:txBody>
          <a:bodyPr>
            <a:noAutofit/>
          </a:bodyPr>
          <a:lstStyle/>
          <a:p>
            <a:pPr marL="0" indent="0" algn="just">
              <a:buNone/>
            </a:pPr>
            <a:r>
              <a:rPr lang="en-US" sz="2400" b="1" dirty="0">
                <a:latin typeface="Arial" panose="020B0604020202020204" pitchFamily="34" charset="0"/>
                <a:cs typeface="Arial" panose="020B0604020202020204" pitchFamily="34" charset="0"/>
              </a:rPr>
              <a:t>Chief cells</a:t>
            </a:r>
            <a:r>
              <a:rPr lang="en-US" sz="2400" dirty="0">
                <a:latin typeface="Arial" panose="020B0604020202020204" pitchFamily="34" charset="0"/>
                <a:cs typeface="Arial" panose="020B0604020202020204" pitchFamily="34" charset="0"/>
              </a:rPr>
              <a:t>  found at the base of the gastric glands within the fundus of the stomach that secrete the zymogen called pepsinogen.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Pepsinogen is the inactive form of a proteolytic enzyme called pepsin, which is needed to digest proteins into small units called polypeptides. .</a:t>
            </a:r>
          </a:p>
        </p:txBody>
      </p:sp>
      <p:pic>
        <p:nvPicPr>
          <p:cNvPr id="4" name="Picture 3"/>
          <p:cNvPicPr>
            <a:picLocks noChangeAspect="1"/>
          </p:cNvPicPr>
          <p:nvPr/>
        </p:nvPicPr>
        <p:blipFill rotWithShape="1">
          <a:blip r:embed="rId2"/>
          <a:srcRect b="19299"/>
          <a:stretch/>
        </p:blipFill>
        <p:spPr>
          <a:xfrm>
            <a:off x="7010400" y="2134394"/>
            <a:ext cx="3429000" cy="350520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7" name="Picture 6">
            <a:extLst>
              <a:ext uri="{FF2B5EF4-FFF2-40B4-BE49-F238E27FC236}">
                <a16:creationId xmlns="" xmlns:a16="http://schemas.microsoft.com/office/drawing/2014/main" id="{F2904913-A91C-F617-4B88-BBD319599A56}"/>
              </a:ext>
            </a:extLst>
          </p:cNvPr>
          <p:cNvPicPr>
            <a:picLocks noChangeAspect="1"/>
          </p:cNvPicPr>
          <p:nvPr/>
        </p:nvPicPr>
        <p:blipFill>
          <a:blip r:embed="rId3"/>
          <a:stretch>
            <a:fillRect/>
          </a:stretch>
        </p:blipFill>
        <p:spPr>
          <a:xfrm>
            <a:off x="210985" y="6056953"/>
            <a:ext cx="2895851" cy="664522"/>
          </a:xfrm>
          <a:prstGeom prst="rect">
            <a:avLst/>
          </a:prstGeom>
        </p:spPr>
      </p:pic>
    </p:spTree>
    <p:extLst>
      <p:ext uri="{BB962C8B-B14F-4D97-AF65-F5344CB8AC3E}">
        <p14:creationId xmlns:p14="http://schemas.microsoft.com/office/powerpoint/2010/main" val="4230909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accent4">
                  <a:lumMod val="75000"/>
                </a:schemeClr>
              </a:solidFill>
            </a:endParaRPr>
          </a:p>
        </p:txBody>
      </p:sp>
      <p:sp>
        <p:nvSpPr>
          <p:cNvPr id="3" name="Content Placeholder 2"/>
          <p:cNvSpPr>
            <a:spLocks noGrp="1"/>
          </p:cNvSpPr>
          <p:nvPr>
            <p:ph idx="1"/>
          </p:nvPr>
        </p:nvSpPr>
        <p:spPr>
          <a:xfrm>
            <a:off x="540327" y="1600200"/>
            <a:ext cx="6248400" cy="5257800"/>
          </a:xfrm>
        </p:spPr>
        <p:txBody>
          <a:bodyPr>
            <a:normAutofit/>
          </a:bodyPr>
          <a:lstStyle/>
          <a:p>
            <a:pPr algn="just"/>
            <a:r>
              <a:rPr lang="en-US" sz="2600" dirty="0">
                <a:solidFill>
                  <a:schemeClr val="accent4">
                    <a:lumMod val="75000"/>
                  </a:schemeClr>
                </a:solidFill>
                <a:latin typeface="Arial" panose="020B0604020202020204" pitchFamily="34" charset="0"/>
                <a:cs typeface="Arial" panose="020B0604020202020204" pitchFamily="34" charset="0"/>
              </a:rPr>
              <a:t>Surface mucus cells </a:t>
            </a:r>
            <a:r>
              <a:rPr lang="en-US" sz="2600" dirty="0">
                <a:latin typeface="Arial" panose="020B0604020202020204" pitchFamily="34" charset="0"/>
                <a:cs typeface="Arial" panose="020B0604020202020204" pitchFamily="34" charset="0"/>
              </a:rPr>
              <a:t>primarily line the gastric mucosa. They secrete mucus which  acts as a barrier to the corrosive nature of the gastric acid. </a:t>
            </a:r>
          </a:p>
          <a:p>
            <a:pPr algn="just"/>
            <a:r>
              <a:rPr lang="en-US" sz="2600" dirty="0">
                <a:solidFill>
                  <a:schemeClr val="accent4">
                    <a:lumMod val="75000"/>
                  </a:schemeClr>
                </a:solidFill>
                <a:latin typeface="Arial" panose="020B0604020202020204" pitchFamily="34" charset="0"/>
                <a:cs typeface="Arial" panose="020B0604020202020204" pitchFamily="34" charset="0"/>
              </a:rPr>
              <a:t>Parietal cells </a:t>
            </a:r>
            <a:r>
              <a:rPr lang="en-US" sz="2600" dirty="0">
                <a:latin typeface="Arial" panose="020B0604020202020204" pitchFamily="34" charset="0"/>
                <a:cs typeface="Arial" panose="020B0604020202020204" pitchFamily="34" charset="0"/>
              </a:rPr>
              <a:t>secrete gastric acid (</a:t>
            </a:r>
            <a:r>
              <a:rPr lang="en-US" sz="2600" dirty="0" err="1">
                <a:latin typeface="Arial" panose="020B0604020202020204" pitchFamily="34" charset="0"/>
                <a:cs typeface="Arial" panose="020B0604020202020204" pitchFamily="34" charset="0"/>
              </a:rPr>
              <a:t>HCl</a:t>
            </a:r>
            <a:r>
              <a:rPr lang="en-US" sz="2600" dirty="0">
                <a:latin typeface="Arial" panose="020B0604020202020204" pitchFamily="34" charset="0"/>
                <a:cs typeface="Arial" panose="020B0604020202020204" pitchFamily="34" charset="0"/>
              </a:rPr>
              <a:t> formation)  </a:t>
            </a:r>
          </a:p>
          <a:p>
            <a:pPr marL="0" indent="0" algn="just">
              <a:buNone/>
            </a:pPr>
            <a:r>
              <a:rPr lang="en-US" sz="2600" dirty="0">
                <a:solidFill>
                  <a:schemeClr val="accent4">
                    <a:lumMod val="75000"/>
                  </a:schemeClr>
                </a:solidFill>
                <a:latin typeface="Arial" panose="020B0604020202020204" pitchFamily="34" charset="0"/>
                <a:cs typeface="Arial" panose="020B0604020202020204" pitchFamily="34" charset="0"/>
              </a:rPr>
              <a:t>Also secrete a protein called intrinsic factor</a:t>
            </a:r>
            <a:r>
              <a:rPr lang="en-US" sz="2600" dirty="0">
                <a:latin typeface="Arial" panose="020B0604020202020204" pitchFamily="34" charset="0"/>
                <a:cs typeface="Arial" panose="020B0604020202020204" pitchFamily="34" charset="0"/>
              </a:rPr>
              <a:t>. necessary for the absorption of vitamin B12</a:t>
            </a:r>
          </a:p>
        </p:txBody>
      </p:sp>
      <p:pic>
        <p:nvPicPr>
          <p:cNvPr id="4" name="Picture 3"/>
          <p:cNvPicPr>
            <a:picLocks noChangeAspect="1"/>
          </p:cNvPicPr>
          <p:nvPr/>
        </p:nvPicPr>
        <p:blipFill rotWithShape="1">
          <a:blip r:embed="rId2"/>
          <a:srcRect l="66515" t="15245"/>
          <a:stretch/>
        </p:blipFill>
        <p:spPr>
          <a:xfrm>
            <a:off x="7774259" y="1840736"/>
            <a:ext cx="2935604" cy="5017264"/>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8" name="Picture 7">
            <a:extLst>
              <a:ext uri="{FF2B5EF4-FFF2-40B4-BE49-F238E27FC236}">
                <a16:creationId xmlns="" xmlns:a16="http://schemas.microsoft.com/office/drawing/2014/main" id="{62C4B5D7-14A8-3D59-C442-4DC47F68CFA0}"/>
              </a:ext>
            </a:extLst>
          </p:cNvPr>
          <p:cNvPicPr>
            <a:picLocks noChangeAspect="1"/>
          </p:cNvPicPr>
          <p:nvPr/>
        </p:nvPicPr>
        <p:blipFill>
          <a:blip r:embed="rId3"/>
          <a:stretch>
            <a:fillRect/>
          </a:stretch>
        </p:blipFill>
        <p:spPr>
          <a:xfrm>
            <a:off x="300926" y="6068196"/>
            <a:ext cx="2895851" cy="664522"/>
          </a:xfrm>
          <a:prstGeom prst="rect">
            <a:avLst/>
          </a:prstGeom>
        </p:spPr>
      </p:pic>
    </p:spTree>
    <p:extLst>
      <p:ext uri="{BB962C8B-B14F-4D97-AF65-F5344CB8AC3E}">
        <p14:creationId xmlns:p14="http://schemas.microsoft.com/office/powerpoint/2010/main" val="3590256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4">
                    <a:lumMod val="75000"/>
                  </a:schemeClr>
                </a:solidFill>
              </a:rPr>
              <a:t/>
            </a:r>
            <a:br>
              <a:rPr lang="en-US" b="1" dirty="0">
                <a:solidFill>
                  <a:schemeClr val="accent4">
                    <a:lumMod val="75000"/>
                  </a:schemeClr>
                </a:solidFill>
              </a:rPr>
            </a:br>
            <a:r>
              <a:rPr lang="en-US" sz="4000" dirty="0">
                <a:solidFill>
                  <a:schemeClr val="accent4">
                    <a:lumMod val="75000"/>
                  </a:schemeClr>
                </a:solidFill>
                <a:latin typeface="Arial" panose="020B0604020202020204" pitchFamily="34" charset="0"/>
                <a:cs typeface="Arial" panose="020B0604020202020204" pitchFamily="34" charset="0"/>
              </a:rPr>
              <a:t>Neuroendocrine cells</a:t>
            </a:r>
            <a:r>
              <a:rPr lang="en-US" sz="4000" dirty="0">
                <a:latin typeface="Arial" panose="020B0604020202020204" pitchFamily="34" charset="0"/>
                <a:cs typeface="Arial" panose="020B0604020202020204" pitchFamily="34" charset="0"/>
              </a:rPr>
              <a:t> </a:t>
            </a: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0" y="1600200"/>
            <a:ext cx="6248400" cy="5257800"/>
          </a:xfrm>
        </p:spPr>
        <p:txBody>
          <a:bodyPr>
            <a:normAutofit/>
          </a:bodyPr>
          <a:lstStyle/>
          <a:p>
            <a:pPr marL="0" indent="0">
              <a:buNone/>
            </a:pPr>
            <a:r>
              <a:rPr lang="en-US" dirty="0"/>
              <a:t> </a:t>
            </a:r>
            <a:r>
              <a:rPr lang="en-US" dirty="0">
                <a:latin typeface="Arial" panose="020B0604020202020204" pitchFamily="34" charset="0"/>
                <a:cs typeface="Arial" panose="020B0604020202020204" pitchFamily="34" charset="0"/>
              </a:rPr>
              <a:t>are also found in the gastric glands </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G-cells</a:t>
            </a:r>
            <a:r>
              <a:rPr lang="en-US" dirty="0">
                <a:latin typeface="Arial" panose="020B0604020202020204" pitchFamily="34" charset="0"/>
                <a:cs typeface="Arial" panose="020B0604020202020204" pitchFamily="34" charset="0"/>
              </a:rPr>
              <a:t> are located in the pylorus region of the stomach, produce the gastrin, capable of increasing </a:t>
            </a:r>
            <a:r>
              <a:rPr lang="en-US" dirty="0" err="1">
                <a:latin typeface="Arial" panose="020B0604020202020204" pitchFamily="34" charset="0"/>
                <a:cs typeface="Arial" panose="020B0604020202020204" pitchFamily="34" charset="0"/>
              </a:rPr>
              <a:t>HCl</a:t>
            </a:r>
            <a:r>
              <a:rPr lang="en-US" dirty="0">
                <a:latin typeface="Arial" panose="020B0604020202020204" pitchFamily="34" charset="0"/>
                <a:cs typeface="Arial" panose="020B0604020202020204" pitchFamily="34" charset="0"/>
              </a:rPr>
              <a:t> production </a:t>
            </a:r>
          </a:p>
          <a:p>
            <a:r>
              <a:rPr lang="en-US" b="1" dirty="0">
                <a:latin typeface="Arial" panose="020B0604020202020204" pitchFamily="34" charset="0"/>
                <a:cs typeface="Arial" panose="020B0604020202020204" pitchFamily="34" charset="0"/>
              </a:rPr>
              <a:t>D-cells</a:t>
            </a:r>
            <a:r>
              <a:rPr lang="en-US" dirty="0">
                <a:latin typeface="Arial" panose="020B0604020202020204" pitchFamily="34" charset="0"/>
                <a:cs typeface="Arial" panose="020B0604020202020204" pitchFamily="34" charset="0"/>
              </a:rPr>
              <a:t> are located in the pylorus of the stomach, and secrete an inhibitory molecule called </a:t>
            </a:r>
            <a:r>
              <a:rPr lang="en-US" dirty="0">
                <a:solidFill>
                  <a:schemeClr val="accent4">
                    <a:lumMod val="75000"/>
                  </a:schemeClr>
                </a:solidFill>
                <a:latin typeface="Arial" panose="020B0604020202020204" pitchFamily="34" charset="0"/>
                <a:cs typeface="Arial" panose="020B0604020202020204" pitchFamily="34" charset="0"/>
              </a:rPr>
              <a:t>Somatostatin.</a:t>
            </a:r>
            <a:r>
              <a:rPr lang="en-US"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2"/>
          <a:stretch>
            <a:fillRect/>
          </a:stretch>
        </p:blipFill>
        <p:spPr>
          <a:xfrm>
            <a:off x="7924801" y="1600201"/>
            <a:ext cx="2514600" cy="5017443"/>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7" name="Picture 6">
            <a:extLst>
              <a:ext uri="{FF2B5EF4-FFF2-40B4-BE49-F238E27FC236}">
                <a16:creationId xmlns="" xmlns:a16="http://schemas.microsoft.com/office/drawing/2014/main" id="{6A5CBCBE-755A-9166-2961-93D5DC39E77B}"/>
              </a:ext>
            </a:extLst>
          </p:cNvPr>
          <p:cNvPicPr>
            <a:picLocks noChangeAspect="1"/>
          </p:cNvPicPr>
          <p:nvPr/>
        </p:nvPicPr>
        <p:blipFill>
          <a:blip r:embed="rId3"/>
          <a:stretch>
            <a:fillRect/>
          </a:stretch>
        </p:blipFill>
        <p:spPr>
          <a:xfrm>
            <a:off x="304673" y="6083186"/>
            <a:ext cx="2895851" cy="664522"/>
          </a:xfrm>
          <a:prstGeom prst="rect">
            <a:avLst/>
          </a:prstGeom>
        </p:spPr>
      </p:pic>
    </p:spTree>
    <p:extLst>
      <p:ext uri="{BB962C8B-B14F-4D97-AF65-F5344CB8AC3E}">
        <p14:creationId xmlns:p14="http://schemas.microsoft.com/office/powerpoint/2010/main" val="3498036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833" r="14166" b="7744"/>
          <a:stretch/>
        </p:blipFill>
        <p:spPr>
          <a:xfrm>
            <a:off x="1524000" y="457200"/>
            <a:ext cx="7467600" cy="6400800"/>
          </a:xfrm>
          <a:prstGeom prst="rect">
            <a:avLst/>
          </a:prstGeom>
        </p:spPr>
      </p:pic>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19</a:t>
            </a:fld>
            <a:endParaRPr lang="en-US"/>
          </a:p>
        </p:txBody>
      </p:sp>
      <p:pic>
        <p:nvPicPr>
          <p:cNvPr id="5" name="Picture 4">
            <a:extLst>
              <a:ext uri="{FF2B5EF4-FFF2-40B4-BE49-F238E27FC236}">
                <a16:creationId xmlns="" xmlns:a16="http://schemas.microsoft.com/office/drawing/2014/main" id="{5263CBBE-4EB1-89A2-4D42-9911EBA3C11B}"/>
              </a:ext>
            </a:extLst>
          </p:cNvPr>
          <p:cNvPicPr>
            <a:picLocks noChangeAspect="1"/>
          </p:cNvPicPr>
          <p:nvPr/>
        </p:nvPicPr>
        <p:blipFill>
          <a:blip r:embed="rId3"/>
          <a:stretch>
            <a:fillRect/>
          </a:stretch>
        </p:blipFill>
        <p:spPr>
          <a:xfrm>
            <a:off x="8991600" y="6024089"/>
            <a:ext cx="2895851" cy="664522"/>
          </a:xfrm>
          <a:prstGeom prst="rect">
            <a:avLst/>
          </a:prstGeom>
        </p:spPr>
      </p:pic>
    </p:spTree>
    <p:extLst>
      <p:ext uri="{BB962C8B-B14F-4D97-AF65-F5344CB8AC3E}">
        <p14:creationId xmlns:p14="http://schemas.microsoft.com/office/powerpoint/2010/main" val="410675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Sequence Of LGIS</a:t>
            </a:r>
          </a:p>
        </p:txBody>
      </p:sp>
      <p:sp>
        <p:nvSpPr>
          <p:cNvPr id="3" name="Content Placeholder 2"/>
          <p:cNvSpPr>
            <a:spLocks noGrp="1"/>
          </p:cNvSpPr>
          <p:nvPr>
            <p:ph idx="1"/>
          </p:nvPr>
        </p:nvSpPr>
        <p:spPr/>
        <p:txBody>
          <a:bodyPr>
            <a:normAutofit/>
          </a:bodyPr>
          <a:lstStyle/>
          <a:p>
            <a:pPr marL="0" indent="0">
              <a:buNone/>
            </a:pPr>
            <a:endParaRPr lang="en-US" dirty="0"/>
          </a:p>
          <a:p>
            <a:r>
              <a:rPr lang="en-US" sz="2600" dirty="0">
                <a:latin typeface="Arial" panose="020B0604020202020204" pitchFamily="34" charset="0"/>
                <a:cs typeface="Arial" panose="020B0604020202020204" pitchFamily="34" charset="0"/>
              </a:rPr>
              <a:t>Development of  Stomach (Core concept=70%)</a:t>
            </a:r>
          </a:p>
          <a:p>
            <a:r>
              <a:rPr lang="en-US" sz="2600" dirty="0">
                <a:latin typeface="Arial" panose="020B0604020202020204" pitchFamily="34" charset="0"/>
                <a:cs typeface="Arial" panose="020B0604020202020204" pitchFamily="34" charset="0"/>
              </a:rPr>
              <a:t>Related Physiology and Biochemistry (Horizontal Integration-10%)</a:t>
            </a:r>
          </a:p>
          <a:p>
            <a:r>
              <a:rPr lang="en-US" sz="2600" dirty="0">
                <a:latin typeface="Arial" panose="020B0604020202020204" pitchFamily="34" charset="0"/>
                <a:cs typeface="Arial" panose="020B0604020202020204" pitchFamily="34" charset="0"/>
              </a:rPr>
              <a:t>Related clinical/congenital abnormalities (Vertical integration- 10%)</a:t>
            </a:r>
          </a:p>
          <a:p>
            <a:r>
              <a:rPr lang="en-US" sz="2600" dirty="0">
                <a:latin typeface="Arial" panose="020B0604020202020204" pitchFamily="34" charset="0"/>
                <a:cs typeface="Arial" panose="020B0604020202020204" pitchFamily="34" charset="0"/>
              </a:rPr>
              <a:t>Research article related to topic (3%)</a:t>
            </a:r>
          </a:p>
          <a:p>
            <a:r>
              <a:rPr lang="en-US" sz="2600" dirty="0">
                <a:latin typeface="Arial" panose="020B0604020202020204" pitchFamily="34" charset="0"/>
                <a:cs typeface="Arial" panose="020B0604020202020204" pitchFamily="34" charset="0"/>
              </a:rPr>
              <a:t>Ethics (2%)</a:t>
            </a:r>
          </a:p>
          <a:p>
            <a:r>
              <a:rPr lang="en-US" sz="2600" dirty="0">
                <a:latin typeface="Arial" panose="020B0604020202020204" pitchFamily="34" charset="0"/>
                <a:cs typeface="Arial" panose="020B0604020202020204" pitchFamily="34" charset="0"/>
              </a:rPr>
              <a:t>Family Medicine (3%)</a:t>
            </a:r>
          </a:p>
          <a:p>
            <a:r>
              <a:rPr lang="en-US" sz="2600" dirty="0">
                <a:latin typeface="Arial" panose="020B0604020202020204" pitchFamily="34" charset="0"/>
                <a:cs typeface="Arial" panose="020B0604020202020204" pitchFamily="34" charset="0"/>
              </a:rPr>
              <a:t>Artificial Intelligence (2%)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a:t>
            </a:fld>
            <a:endParaRPr lang="en-US"/>
          </a:p>
        </p:txBody>
      </p:sp>
    </p:spTree>
    <p:extLst>
      <p:ext uri="{BB962C8B-B14F-4D97-AF65-F5344CB8AC3E}">
        <p14:creationId xmlns:p14="http://schemas.microsoft.com/office/powerpoint/2010/main" val="795098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206169"/>
            <a:ext cx="8984672" cy="1143000"/>
          </a:xfrm>
        </p:spPr>
        <p:txBody>
          <a:bodyPr>
            <a:normAutofit/>
          </a:bodyPr>
          <a:lstStyle/>
          <a:p>
            <a:pPr algn="l"/>
            <a:r>
              <a:rPr lang="en-US" sz="3100" dirty="0">
                <a:latin typeface="Arial" panose="020B0604020202020204" pitchFamily="34" charset="0"/>
                <a:cs typeface="Arial" panose="020B0604020202020204" pitchFamily="34" charset="0"/>
              </a:rPr>
              <a:t>Congenital Hypertrophic Pyloric Stenosis</a:t>
            </a:r>
            <a:br>
              <a:rPr lang="en-US" sz="3100" dirty="0">
                <a:latin typeface="Arial" panose="020B0604020202020204" pitchFamily="34" charset="0"/>
                <a:cs typeface="Arial" panose="020B0604020202020204" pitchFamily="34" charset="0"/>
              </a:rPr>
            </a:br>
            <a:r>
              <a:rPr lang="en-US" sz="3100" dirty="0"/>
              <a:t>				</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649256"/>
              </p:ext>
            </p:extLst>
          </p:nvPr>
        </p:nvGraphicFramePr>
        <p:xfrm>
          <a:off x="110046" y="859976"/>
          <a:ext cx="6990411" cy="5998024"/>
        </p:xfrm>
        <a:graphic>
          <a:graphicData uri="http://schemas.openxmlformats.org/drawingml/2006/table">
            <a:tbl>
              <a:tblPr/>
              <a:tblGrid>
                <a:gridCol w="6990411">
                  <a:extLst>
                    <a:ext uri="{9D8B030D-6E8A-4147-A177-3AD203B41FA5}">
                      <a16:colId xmlns="" xmlns:a16="http://schemas.microsoft.com/office/drawing/2014/main" val="20000"/>
                    </a:ext>
                  </a:extLst>
                </a:gridCol>
              </a:tblGrid>
              <a:tr h="301793">
                <a:tc>
                  <a:txBody>
                    <a:bodyPr/>
                    <a:lstStyle/>
                    <a:p>
                      <a:r>
                        <a:rPr lang="en-US" dirty="0"/>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301793">
                <a:tc>
                  <a:txBody>
                    <a:bodyPr/>
                    <a:lstStyle/>
                    <a:p>
                      <a:pPr algn="ctr"/>
                      <a:endParaRPr lang="en-US"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5092645">
                <a:tc>
                  <a:txBody>
                    <a:bodyPr/>
                    <a:lstStyle/>
                    <a:p>
                      <a:pPr marL="0" indent="0" algn="just">
                        <a:buFont typeface="Arial" panose="020B0604020202020204" pitchFamily="34" charset="0"/>
                        <a:buNone/>
                      </a:pPr>
                      <a:r>
                        <a:rPr lang="en-US" sz="2000" dirty="0">
                          <a:latin typeface="Arial" panose="020B0604020202020204" pitchFamily="34" charset="0"/>
                          <a:cs typeface="Arial" panose="020B0604020202020204" pitchFamily="34" charset="0"/>
                        </a:rPr>
                        <a:t>Anomalies of the stomach are uncommon except for hypertrophic pyloric stenosis. This anomaly affects one in every 150 males and one in every 750 females. In infants with this anomaly, there is a </a:t>
                      </a:r>
                      <a:r>
                        <a:rPr lang="en-US" sz="2000" b="1" dirty="0">
                          <a:latin typeface="Arial" panose="020B0604020202020204" pitchFamily="34" charset="0"/>
                          <a:cs typeface="Arial" panose="020B0604020202020204" pitchFamily="34" charset="0"/>
                        </a:rPr>
                        <a:t>marked muscular thickening of the pylorus</a:t>
                      </a:r>
                      <a:r>
                        <a:rPr lang="en-US" sz="2000" dirty="0">
                          <a:latin typeface="Arial" panose="020B0604020202020204" pitchFamily="34" charset="0"/>
                          <a:cs typeface="Arial" panose="020B0604020202020204" pitchFamily="34" charset="0"/>
                        </a:rPr>
                        <a:t>, the distal </a:t>
                      </a:r>
                      <a:r>
                        <a:rPr lang="en-US" sz="2000" dirty="0" err="1">
                          <a:latin typeface="Arial" panose="020B0604020202020204" pitchFamily="34" charset="0"/>
                          <a:cs typeface="Arial" panose="020B0604020202020204" pitchFamily="34" charset="0"/>
                        </a:rPr>
                        <a:t>sphincteric</a:t>
                      </a:r>
                      <a:r>
                        <a:rPr lang="en-US" sz="2000" dirty="0">
                          <a:latin typeface="Arial" panose="020B0604020202020204" pitchFamily="34" charset="0"/>
                          <a:cs typeface="Arial" panose="020B0604020202020204" pitchFamily="34" charset="0"/>
                        </a:rPr>
                        <a:t> region of the stomach . The circular and, to a lesser degree, the longitudinal muscles in the pyloric region are hypertrophied. </a:t>
                      </a:r>
                    </a:p>
                    <a:p>
                      <a:pPr marL="285750"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stenosis of the pyloric canal and obstruction of the passage of food. </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stomach becomes markedly distended</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(projectile vomiting).</a:t>
                      </a:r>
                    </a:p>
                    <a:p>
                      <a:pPr marL="285750"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pyloromyotomy</a:t>
                      </a:r>
                      <a:r>
                        <a:rPr lang="en-US" sz="2000" dirty="0">
                          <a:latin typeface="Arial" panose="020B0604020202020204" pitchFamily="34" charset="0"/>
                          <a:cs typeface="Arial" panose="020B0604020202020204" pitchFamily="34" charset="0"/>
                        </a:rPr>
                        <a:t>) is the usual treatment</a:t>
                      </a:r>
                      <a:r>
                        <a:rPr lang="en-US" sz="1800" dirty="0">
                          <a:latin typeface="Arial" panose="020B0604020202020204" pitchFamily="34" charset="0"/>
                          <a:cs typeface="Arial" panose="020B0604020202020204" pitchFamily="34" charset="0"/>
                        </a:rPr>
                        <a:t>..</a:t>
                      </a:r>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2"/>
                  </a:ext>
                </a:extLst>
              </a:tr>
              <a:tr h="301793">
                <a:tc>
                  <a:txBody>
                    <a:bodyPr/>
                    <a:lstStyle/>
                    <a:p>
                      <a:endParaRPr lang="en-US"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bl>
          </a:graphicData>
        </a:graphic>
      </p:graphicFrame>
      <p:sp>
        <p:nvSpPr>
          <p:cNvPr id="5" name="AutoShape 1" descr="mk:@MSITStore:C:\Users\HP\Desktop\main%20folder\books\EMB%20BOOK%20DEVELOPINH%20HUMAN-8TH.chm::/HTML/HC011001_files/pixel.gif"/>
          <p:cNvSpPr>
            <a:spLocks noChangeAspect="1" noChangeArrowheads="1"/>
          </p:cNvSpPr>
          <p:nvPr/>
        </p:nvSpPr>
        <p:spPr bwMode="auto">
          <a:xfrm>
            <a:off x="1524001" y="0"/>
            <a:ext cx="95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7796171" y="952501"/>
            <a:ext cx="3828583" cy="372427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sp>
        <p:nvSpPr>
          <p:cNvPr id="7" name="Rectangle 6"/>
          <p:cNvSpPr/>
          <p:nvPr/>
        </p:nvSpPr>
        <p:spPr>
          <a:xfrm>
            <a:off x="8771586" y="5807076"/>
            <a:ext cx="1976362" cy="549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Vertical integration </a:t>
            </a:r>
          </a:p>
        </p:txBody>
      </p:sp>
    </p:spTree>
    <p:extLst>
      <p:ext uri="{BB962C8B-B14F-4D97-AF65-F5344CB8AC3E}">
        <p14:creationId xmlns:p14="http://schemas.microsoft.com/office/powerpoint/2010/main" val="1781245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143001"/>
            <a:ext cx="8229600" cy="4525963"/>
          </a:xfrm>
        </p:spPr>
        <p:txBody>
          <a:bodyPr>
            <a:noAutofit/>
          </a:bodyPr>
          <a:lstStyle/>
          <a:p>
            <a:pPr marL="0" indent="0">
              <a:buNone/>
            </a:pPr>
            <a:endParaRPr lang="en-US" sz="2600" dirty="0">
              <a:solidFill>
                <a:srgbClr val="202124"/>
              </a:solidFill>
              <a:latin typeface="+mj-lt"/>
            </a:endParaRPr>
          </a:p>
          <a:p>
            <a:pPr marL="0" indent="0">
              <a:buNone/>
            </a:pPr>
            <a:r>
              <a:rPr lang="en-US" sz="2600" dirty="0">
                <a:solidFill>
                  <a:srgbClr val="202124"/>
                </a:solidFill>
                <a:latin typeface="+mj-lt"/>
              </a:rPr>
              <a:t>Steps to Access HEC Digital Library</a:t>
            </a:r>
          </a:p>
          <a:p>
            <a:pPr>
              <a:buFont typeface="+mj-lt"/>
              <a:buAutoNum type="arabicPeriod"/>
            </a:pPr>
            <a:r>
              <a:rPr lang="en-US" sz="2400" dirty="0">
                <a:solidFill>
                  <a:srgbClr val="202124"/>
                </a:solidFill>
                <a:latin typeface="Calibri" pitchFamily="34" charset="0"/>
              </a:rPr>
              <a:t>Go to the website of HEC National Digital Library.</a:t>
            </a:r>
          </a:p>
          <a:p>
            <a:pPr>
              <a:buFont typeface="+mj-lt"/>
              <a:buAutoNum type="arabicPeriod"/>
            </a:pPr>
            <a:r>
              <a:rPr lang="en-US" sz="2400" dirty="0">
                <a:solidFill>
                  <a:srgbClr val="202124"/>
                </a:solidFill>
                <a:latin typeface="Calibri" pitchFamily="34" charset="0"/>
              </a:rPr>
              <a:t>On Home Page, click on the INSTITUTES.</a:t>
            </a:r>
          </a:p>
          <a:p>
            <a:pPr>
              <a:buFont typeface="+mj-lt"/>
              <a:buAutoNum type="arabicPeriod"/>
            </a:pPr>
            <a:r>
              <a:rPr lang="en-US" sz="2400" dirty="0">
                <a:solidFill>
                  <a:srgbClr val="202124"/>
                </a:solidFill>
                <a:latin typeface="Calibri" pitchFamily="34" charset="0"/>
              </a:rPr>
              <a:t>A page will appear showing the universities from Public and Private Sector and other Institutes which have access to HEC National Digital Library HNDL.</a:t>
            </a:r>
          </a:p>
          <a:p>
            <a:pPr>
              <a:buFont typeface="+mj-lt"/>
              <a:buAutoNum type="arabicPeriod"/>
            </a:pPr>
            <a:r>
              <a:rPr lang="en-US" sz="2400" dirty="0">
                <a:solidFill>
                  <a:srgbClr val="202124"/>
                </a:solidFill>
                <a:latin typeface="Calibri" pitchFamily="34" charset="0"/>
              </a:rPr>
              <a:t>Select your desired Institute.</a:t>
            </a:r>
          </a:p>
          <a:p>
            <a:pPr marL="0" indent="0">
              <a:buNone/>
            </a:pPr>
            <a:r>
              <a:rPr lang="en-US" sz="2400" dirty="0">
                <a:latin typeface="Calibri" pitchFamily="34" charset="0"/>
              </a:rPr>
              <a:t>5.  </a:t>
            </a:r>
            <a:r>
              <a:rPr lang="en-US" sz="2400" dirty="0">
                <a:solidFill>
                  <a:srgbClr val="000000"/>
                </a:solidFill>
                <a:latin typeface="Calibri" pitchFamily="34" charset="0"/>
              </a:rPr>
              <a:t>A page will appear showing the resources of the institution</a:t>
            </a:r>
          </a:p>
          <a:p>
            <a:pPr marL="0" indent="0">
              <a:buNone/>
            </a:pPr>
            <a:r>
              <a:rPr lang="en-US" sz="2400" dirty="0">
                <a:solidFill>
                  <a:srgbClr val="000000"/>
                </a:solidFill>
                <a:latin typeface="Calibri" pitchFamily="34" charset="0"/>
              </a:rPr>
              <a:t>6. Journals and Researches will appear</a:t>
            </a:r>
          </a:p>
          <a:p>
            <a:pPr marL="0" indent="0">
              <a:buNone/>
            </a:pPr>
            <a:r>
              <a:rPr lang="en-US" sz="2400" dirty="0">
                <a:solidFill>
                  <a:srgbClr val="000000"/>
                </a:solidFill>
                <a:latin typeface="Calibri" pitchFamily="34" charset="0"/>
              </a:rPr>
              <a:t>7. You can find a Journal by clicking on JOURNALS AND DATABASE and enter a keyword to search for your desired journal.</a:t>
            </a:r>
            <a:endParaRPr lang="en-US" sz="2400" dirty="0">
              <a:latin typeface="Calibri" pitchFamily="34" charset="0"/>
            </a:endParaRPr>
          </a:p>
        </p:txBody>
      </p:sp>
      <p:sp>
        <p:nvSpPr>
          <p:cNvPr id="2" name="Title 1"/>
          <p:cNvSpPr>
            <a:spLocks noGrp="1"/>
          </p:cNvSpPr>
          <p:nvPr>
            <p:ph type="title"/>
          </p:nvPr>
        </p:nvSpPr>
        <p:spPr/>
        <p:txBody>
          <a:bodyPr>
            <a:noAutofit/>
          </a:bodyPr>
          <a:lstStyle/>
          <a:p>
            <a:r>
              <a:rPr lang="en-US" sz="3600" dirty="0">
                <a:solidFill>
                  <a:schemeClr val="accent4">
                    <a:lumMod val="75000"/>
                  </a:schemeClr>
                </a:solidFill>
                <a:latin typeface="Calibri" pitchFamily="34" charset="0"/>
              </a:rPr>
              <a:t>How To Access Digital Library</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spTree>
    <p:extLst>
      <p:ext uri="{BB962C8B-B14F-4D97-AF65-F5344CB8AC3E}">
        <p14:creationId xmlns:p14="http://schemas.microsoft.com/office/powerpoint/2010/main" val="338961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lumMod val="60000"/>
                    <a:lumOff val="40000"/>
                  </a:schemeClr>
                </a:solidFill>
              </a:rPr>
              <a:t>Spiral integration</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sp>
        <p:nvSpPr>
          <p:cNvPr id="5" name="Down Arrow 4"/>
          <p:cNvSpPr/>
          <p:nvPr/>
        </p:nvSpPr>
        <p:spPr>
          <a:xfrm rot="10800000">
            <a:off x="4724400" y="1981200"/>
            <a:ext cx="789432" cy="342900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6" name="Rectangle 5"/>
          <p:cNvSpPr/>
          <p:nvPr/>
        </p:nvSpPr>
        <p:spPr>
          <a:xfrm>
            <a:off x="6059510" y="2362200"/>
            <a:ext cx="1331890" cy="457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Research</a:t>
            </a:r>
          </a:p>
        </p:txBody>
      </p:sp>
      <p:sp>
        <p:nvSpPr>
          <p:cNvPr id="7" name="Rectangle 6"/>
          <p:cNvSpPr/>
          <p:nvPr/>
        </p:nvSpPr>
        <p:spPr>
          <a:xfrm>
            <a:off x="6059510" y="3114541"/>
            <a:ext cx="1331890" cy="457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Bioethics</a:t>
            </a:r>
          </a:p>
        </p:txBody>
      </p:sp>
      <p:sp>
        <p:nvSpPr>
          <p:cNvPr id="8" name="Rectangle 7"/>
          <p:cNvSpPr/>
          <p:nvPr/>
        </p:nvSpPr>
        <p:spPr>
          <a:xfrm>
            <a:off x="6035898" y="3818697"/>
            <a:ext cx="1355502" cy="481829"/>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Family Medicine </a:t>
            </a:r>
          </a:p>
        </p:txBody>
      </p:sp>
      <p:sp>
        <p:nvSpPr>
          <p:cNvPr id="9" name="Rectangle 8"/>
          <p:cNvSpPr/>
          <p:nvPr/>
        </p:nvSpPr>
        <p:spPr>
          <a:xfrm>
            <a:off x="6047704" y="4571038"/>
            <a:ext cx="1355502" cy="55480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Artificial Intelligence</a:t>
            </a:r>
          </a:p>
        </p:txBody>
      </p:sp>
    </p:spTree>
    <p:extLst>
      <p:ext uri="{BB962C8B-B14F-4D97-AF65-F5344CB8AC3E}">
        <p14:creationId xmlns:p14="http://schemas.microsoft.com/office/powerpoint/2010/main" val="2777369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rPr>
              <a:t>Suggested Research Article</a:t>
            </a:r>
          </a:p>
        </p:txBody>
      </p:sp>
      <p:sp>
        <p:nvSpPr>
          <p:cNvPr id="3" name="Content Placeholder 2"/>
          <p:cNvSpPr>
            <a:spLocks noGrp="1"/>
          </p:cNvSpPr>
          <p:nvPr>
            <p:ph idx="1"/>
          </p:nvPr>
        </p:nvSpPr>
        <p:spPr>
          <a:xfrm>
            <a:off x="1676400" y="1417638"/>
            <a:ext cx="8991600" cy="5287962"/>
          </a:xfrm>
        </p:spPr>
        <p:txBody>
          <a:bodyPr>
            <a:normAutofit fontScale="92500" lnSpcReduction="20000"/>
          </a:bodyPr>
          <a:lstStyle/>
          <a:p>
            <a:pPr marL="0" indent="0">
              <a:buNone/>
            </a:pPr>
            <a:r>
              <a:rPr lang="en-US" sz="1800" u="sng" dirty="0"/>
              <a:t> </a:t>
            </a:r>
            <a:r>
              <a:rPr lang="en-US" sz="2400" dirty="0"/>
              <a:t>Development of the submucosa and musculature in the human fetal stomach: A microscopic study</a:t>
            </a:r>
          </a:p>
          <a:p>
            <a:pPr marL="0" indent="0">
              <a:buNone/>
            </a:pPr>
            <a:r>
              <a:rPr lang="en-US" sz="1800" dirty="0">
                <a:solidFill>
                  <a:schemeClr val="accent4">
                    <a:lumMod val="75000"/>
                  </a:schemeClr>
                </a:solidFill>
              </a:rPr>
              <a:t>Roy N, Roy S. Development of the submucosa and musculature in the human fetal stomach: A microscopic study. National Journal of Clinical Anatomy. 2023 Jan 1;12(1):9-14.</a:t>
            </a:r>
          </a:p>
          <a:p>
            <a:pPr marL="0" indent="0">
              <a:buNone/>
            </a:pPr>
            <a:r>
              <a:rPr lang="en-US" sz="1800" dirty="0">
                <a:solidFill>
                  <a:schemeClr val="accent4">
                    <a:lumMod val="75000"/>
                  </a:schemeClr>
                </a:solidFill>
              </a:rPr>
              <a:t>ABSTRACT</a:t>
            </a:r>
          </a:p>
          <a:p>
            <a:pPr algn="just">
              <a:buFont typeface="Wingdings" panose="05000000000000000000" pitchFamily="2" charset="2"/>
              <a:buChar char="q"/>
            </a:pPr>
            <a:r>
              <a:rPr lang="en-US" sz="2000" dirty="0"/>
              <a:t>The findings of the present study about the time of appearance and further development of MM and ME and the thickness and formation of SM of the human fetal stomach are quite comprehensive. </a:t>
            </a:r>
          </a:p>
          <a:p>
            <a:pPr algn="just">
              <a:buFont typeface="Wingdings" panose="05000000000000000000" pitchFamily="2" charset="2"/>
              <a:buChar char="q"/>
            </a:pPr>
            <a:r>
              <a:rPr lang="en-US" sz="2000" dirty="0"/>
              <a:t>These findings are expected to aid in the knowledge of </a:t>
            </a:r>
            <a:r>
              <a:rPr lang="en-US" sz="2000" dirty="0" err="1"/>
              <a:t>histogenesis</a:t>
            </a:r>
            <a:r>
              <a:rPr lang="en-US" sz="2000" dirty="0"/>
              <a:t> of the stomach in the human fetuses and help in the diagnosis and treatment of various congenital anomalies and clinical conditions involving gastric connective tissue and musculature</a:t>
            </a:r>
            <a:r>
              <a:rPr lang="en-US" sz="1600" dirty="0"/>
              <a:t>.</a:t>
            </a:r>
          </a:p>
          <a:p>
            <a:pPr algn="just">
              <a:buFont typeface="Wingdings" panose="05000000000000000000" pitchFamily="2" charset="2"/>
              <a:buChar char="q"/>
            </a:pPr>
            <a:endParaRPr lang="en-US" sz="1600" dirty="0"/>
          </a:p>
          <a:p>
            <a:pPr marL="0" indent="0" algn="just">
              <a:buNone/>
            </a:pPr>
            <a:endParaRPr lang="en-US" sz="1600" dirty="0"/>
          </a:p>
          <a:p>
            <a:pPr algn="just">
              <a:buFont typeface="Wingdings" panose="05000000000000000000" pitchFamily="2" charset="2"/>
              <a:buChar char="q"/>
            </a:pPr>
            <a:endParaRPr lang="en-US" sz="1600" dirty="0"/>
          </a:p>
          <a:p>
            <a:pPr marL="0" indent="0" algn="just">
              <a:buNone/>
            </a:pPr>
            <a:r>
              <a:rPr lang="en-US" sz="1600" dirty="0"/>
              <a:t>			</a:t>
            </a:r>
            <a:r>
              <a:rPr lang="en-US" sz="2400" dirty="0"/>
              <a:t>Questions from article next time</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sp>
        <p:nvSpPr>
          <p:cNvPr id="5" name="5-Point Star 4"/>
          <p:cNvSpPr/>
          <p:nvPr/>
        </p:nvSpPr>
        <p:spPr>
          <a:xfrm>
            <a:off x="3886200" y="5692999"/>
            <a:ext cx="685800" cy="5334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915400" y="5959699"/>
            <a:ext cx="1600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Research</a:t>
            </a:r>
            <a:r>
              <a:rPr lang="en-US" dirty="0"/>
              <a:t> </a:t>
            </a:r>
          </a:p>
        </p:txBody>
      </p:sp>
    </p:spTree>
    <p:extLst>
      <p:ext uri="{BB962C8B-B14F-4D97-AF65-F5344CB8AC3E}">
        <p14:creationId xmlns:p14="http://schemas.microsoft.com/office/powerpoint/2010/main" val="197309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Approach to patient of pyloric stenosis</a:t>
            </a:r>
          </a:p>
        </p:txBody>
      </p:sp>
      <p:sp>
        <p:nvSpPr>
          <p:cNvPr id="3" name="Content Placeholder 2"/>
          <p:cNvSpPr>
            <a:spLocks noGrp="1"/>
          </p:cNvSpPr>
          <p:nvPr>
            <p:ph idx="1"/>
          </p:nvPr>
        </p:nvSpPr>
        <p:spPr/>
        <p:txBody>
          <a:bodyPr>
            <a:normAutofit/>
          </a:bodyPr>
          <a:lstStyle/>
          <a:p>
            <a:pPr marL="0" indent="0" algn="just">
              <a:buNone/>
            </a:pPr>
            <a:r>
              <a:rPr lang="en-US" sz="2400" dirty="0">
                <a:latin typeface="+mj-lt"/>
              </a:rPr>
              <a:t>Approaching a patient with pyloric stenosis involves recognizing symptoms like projectile vomiting in infants 2-8 weeks old, conducting a physical exam for an "olive" mass in the abdomen, and confirming diagnosis via ultrasound showing pyloric muscle thickening.</a:t>
            </a:r>
          </a:p>
          <a:p>
            <a:pPr marL="0" indent="0" algn="just">
              <a:buNone/>
            </a:pPr>
            <a:r>
              <a:rPr lang="en-US" sz="2400" dirty="0">
                <a:latin typeface="+mj-lt"/>
              </a:rPr>
              <a:t> </a:t>
            </a:r>
            <a:r>
              <a:rPr lang="en-US" sz="2400" b="1" dirty="0">
                <a:solidFill>
                  <a:schemeClr val="accent2">
                    <a:lumMod val="75000"/>
                  </a:schemeClr>
                </a:solidFill>
                <a:latin typeface="+mj-lt"/>
              </a:rPr>
              <a:t>Initial treatment </a:t>
            </a:r>
          </a:p>
          <a:p>
            <a:pPr marL="0" indent="0" algn="just">
              <a:buNone/>
            </a:pPr>
            <a:r>
              <a:rPr lang="en-US" sz="2400" dirty="0">
                <a:latin typeface="+mj-lt"/>
              </a:rPr>
              <a:t>correcting dehydration and electrolyte imbalances, surgical </a:t>
            </a:r>
            <a:r>
              <a:rPr lang="en-US" sz="2400" dirty="0" err="1">
                <a:latin typeface="+mj-lt"/>
              </a:rPr>
              <a:t>pyloromyotomy</a:t>
            </a:r>
            <a:r>
              <a:rPr lang="en-US" sz="2400" dirty="0">
                <a:latin typeface="+mj-lt"/>
              </a:rPr>
              <a:t>. </a:t>
            </a:r>
          </a:p>
          <a:p>
            <a:pPr marL="0" indent="0" algn="just">
              <a:buNone/>
            </a:pPr>
            <a:r>
              <a:rPr lang="en-US" sz="2400" dirty="0">
                <a:latin typeface="+mj-lt"/>
              </a:rPr>
              <a:t>The prognosis after surgery is excellent, with rapid symptom improvement.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sp>
        <p:nvSpPr>
          <p:cNvPr id="5" name="Rectangle 4"/>
          <p:cNvSpPr/>
          <p:nvPr/>
        </p:nvSpPr>
        <p:spPr>
          <a:xfrm>
            <a:off x="8077200" y="6211686"/>
            <a:ext cx="17526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Family</a:t>
            </a:r>
            <a:r>
              <a:rPr lang="en-US" dirty="0"/>
              <a:t> </a:t>
            </a:r>
            <a:r>
              <a:rPr lang="en-US" dirty="0">
                <a:solidFill>
                  <a:schemeClr val="tx1"/>
                </a:solidFill>
              </a:rPr>
              <a:t>Medicine</a:t>
            </a:r>
            <a:r>
              <a:rPr lang="en-US" dirty="0"/>
              <a:t> </a:t>
            </a:r>
          </a:p>
        </p:txBody>
      </p:sp>
    </p:spTree>
    <p:extLst>
      <p:ext uri="{BB962C8B-B14F-4D97-AF65-F5344CB8AC3E}">
        <p14:creationId xmlns:p14="http://schemas.microsoft.com/office/powerpoint/2010/main" val="3839434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054" y="938572"/>
            <a:ext cx="8229600" cy="1143000"/>
          </a:xfrm>
        </p:spPr>
        <p:txBody>
          <a:bodyPr>
            <a:normAutofit fontScale="90000"/>
          </a:bodyPr>
          <a:lstStyle/>
          <a:p>
            <a:r>
              <a:rPr lang="en-US" sz="3600" dirty="0">
                <a:solidFill>
                  <a:schemeClr val="accent4">
                    <a:lumMod val="75000"/>
                  </a:schemeClr>
                </a:solidFill>
              </a:rPr>
              <a:t>Bioethics related to patient of pyloric stenosis</a:t>
            </a:r>
            <a:r>
              <a:rPr lang="en-US" sz="3600" dirty="0"/>
              <a:t/>
            </a:r>
            <a:br>
              <a:rPr lang="en-US" sz="3600" dirty="0"/>
            </a:b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0" indent="0" algn="just">
              <a:buNone/>
            </a:pPr>
            <a:r>
              <a:rPr lang="en-US" sz="2600" dirty="0"/>
              <a:t>In the treatment of pyloric stenosis, bioethical considerations emphasize informed consent from parents, ensuring decisions are in the infant's best interest, and providing equitable access to care. </a:t>
            </a:r>
          </a:p>
          <a:p>
            <a:pPr marL="0" indent="0" algn="just">
              <a:buNone/>
            </a:pPr>
            <a:r>
              <a:rPr lang="en-US" sz="2600" dirty="0"/>
              <a:t>Ethical care involves clearly explaining the condition, treatment options, and outcomes to caregivers, prioritizing the infant's health while respecting family values and decisions. </a:t>
            </a:r>
          </a:p>
          <a:p>
            <a:pPr marL="0" indent="0" algn="just">
              <a:buNone/>
            </a:pPr>
            <a:endParaRPr lang="en-US" sz="2600" dirty="0"/>
          </a:p>
          <a:p>
            <a:pPr marL="0" indent="0" algn="just">
              <a:buNone/>
            </a:pPr>
            <a:r>
              <a:rPr lang="en-US" sz="2600" dirty="0"/>
              <a:t>Healthcare providers must balance medical urgency with ethical sensitivity to guide families through the decision-making process, ensuring every infant receives timely and appropriate intervention</a:t>
            </a:r>
            <a:r>
              <a:rPr lang="en-US" dirty="0"/>
              <a:t>.</a:t>
            </a:r>
          </a:p>
          <a:p>
            <a:pPr marL="0" indent="0" algn="just">
              <a:buNone/>
            </a:pPr>
            <a:endParaRPr lang="en-US" dirty="0"/>
          </a:p>
          <a:p>
            <a:pPr algn="just"/>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5" name="Rectangle 4"/>
          <p:cNvSpPr/>
          <p:nvPr/>
        </p:nvSpPr>
        <p:spPr>
          <a:xfrm>
            <a:off x="7772400" y="6356350"/>
            <a:ext cx="1905000" cy="3496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Bioethics </a:t>
            </a:r>
          </a:p>
        </p:txBody>
      </p:sp>
    </p:spTree>
    <p:extLst>
      <p:ext uri="{BB962C8B-B14F-4D97-AF65-F5344CB8AC3E}">
        <p14:creationId xmlns:p14="http://schemas.microsoft.com/office/powerpoint/2010/main" val="4200861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Role of Artificial Intelligence </a:t>
            </a:r>
          </a:p>
        </p:txBody>
      </p:sp>
      <p:sp>
        <p:nvSpPr>
          <p:cNvPr id="3" name="Content Placeholder 2"/>
          <p:cNvSpPr>
            <a:spLocks noGrp="1"/>
          </p:cNvSpPr>
          <p:nvPr>
            <p:ph idx="1"/>
          </p:nvPr>
        </p:nvSpPr>
        <p:spPr/>
        <p:txBody>
          <a:bodyPr>
            <a:normAutofit/>
          </a:bodyPr>
          <a:lstStyle/>
          <a:p>
            <a:pPr algn="just"/>
            <a:r>
              <a:rPr lang="en-US" sz="2400" dirty="0"/>
              <a:t>AI algorithms, especially those based on deep learning, are being used to analyze endoscopic images and videos to identify various gastric issues, including ulcers, cancer, and polyps, with high accuracy.</a:t>
            </a:r>
          </a:p>
          <a:p>
            <a:pPr marL="0" indent="0" algn="just">
              <a:buNone/>
            </a:pPr>
            <a:endParaRPr lang="en-US" sz="2400" dirty="0"/>
          </a:p>
          <a:p>
            <a:pPr marL="0" indent="0" algn="just">
              <a:buNone/>
            </a:pPr>
            <a:endParaRPr lang="en-US" sz="2400" dirty="0"/>
          </a:p>
          <a:p>
            <a:pPr algn="just"/>
            <a:r>
              <a:rPr lang="en-US" sz="2400" dirty="0"/>
              <a:t>AI can analyze data from a patient's medical history, genetic information, and lifestyle factors to tailor treatment plans for stomach diseases,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sp>
        <p:nvSpPr>
          <p:cNvPr id="5" name="Rectangle 4"/>
          <p:cNvSpPr/>
          <p:nvPr/>
        </p:nvSpPr>
        <p:spPr>
          <a:xfrm>
            <a:off x="10182069" y="5822950"/>
            <a:ext cx="16002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Artificial Intelligence</a:t>
            </a:r>
          </a:p>
        </p:txBody>
      </p:sp>
    </p:spTree>
    <p:extLst>
      <p:ext uri="{BB962C8B-B14F-4D97-AF65-F5344CB8AC3E}">
        <p14:creationId xmlns:p14="http://schemas.microsoft.com/office/powerpoint/2010/main" val="4204731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1066800"/>
            <a:ext cx="8991600" cy="5410200"/>
          </a:xfrm>
        </p:spPr>
        <p:txBody>
          <a:bodyPr>
            <a:noAutofit/>
          </a:bodyPr>
          <a:lstStyle/>
          <a:p>
            <a:r>
              <a:rPr lang="en-US" sz="2400" dirty="0"/>
              <a:t>AI models can predict disease progression and outcomes in stomach diseases, helping in early intervention and better management of conditions like gastric cancer.</a:t>
            </a:r>
          </a:p>
          <a:p>
            <a:endParaRPr lang="en-US" sz="2400" dirty="0"/>
          </a:p>
          <a:p>
            <a:r>
              <a:rPr lang="en-US" sz="2400" dirty="0"/>
              <a:t>Surgical Assistance: AI and robotics are used to enhance the precision and safety of procedures, reducing recovery times and improving outcomes.</a:t>
            </a:r>
          </a:p>
          <a:p>
            <a:endParaRPr lang="en-US" sz="2400" dirty="0"/>
          </a:p>
          <a:p>
            <a:r>
              <a:rPr lang="en-US" sz="2400" dirty="0"/>
              <a:t>Treatment Response Monitoring: AI tools can analyze data over time to assess how well a patient is responding to treatment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spTree>
    <p:extLst>
      <p:ext uri="{BB962C8B-B14F-4D97-AF65-F5344CB8AC3E}">
        <p14:creationId xmlns:p14="http://schemas.microsoft.com/office/powerpoint/2010/main" val="1032604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3206246" y="1676401"/>
            <a:ext cx="5632954" cy="3559943"/>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28</a:t>
            </a:fld>
            <a:endParaRPr lang="en-US"/>
          </a:p>
        </p:txBody>
      </p:sp>
    </p:spTree>
    <p:extLst>
      <p:ext uri="{BB962C8B-B14F-4D97-AF65-F5344CB8AC3E}">
        <p14:creationId xmlns:p14="http://schemas.microsoft.com/office/powerpoint/2010/main" val="113811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013966" y="856914"/>
            <a:ext cx="8625625" cy="5681998"/>
          </a:xfrm>
          <a:prstGeom prst="rect">
            <a:avLst/>
          </a:prstGeom>
        </p:spPr>
        <p:txBody>
          <a:bodyPr>
            <a:normAutofit lnSpcReduction="10000"/>
          </a:bodyPr>
          <a:lstStyle/>
          <a:p>
            <a:pPr marL="0" indent="0">
              <a:buNone/>
            </a:pPr>
            <a:endParaRPr lang="en-US" sz="2700" b="1" dirty="0">
              <a:solidFill>
                <a:srgbClr val="C00000"/>
              </a:solidFill>
            </a:endParaRPr>
          </a:p>
          <a:p>
            <a:pPr marL="0" indent="0">
              <a:buNone/>
            </a:pPr>
            <a:r>
              <a:rPr lang="en-US" sz="3200" dirty="0">
                <a:solidFill>
                  <a:schemeClr val="accent4">
                    <a:lumMod val="75000"/>
                  </a:schemeClr>
                </a:solidFill>
                <a:latin typeface="Arial" panose="020B0604020202020204" pitchFamily="34" charset="0"/>
                <a:cs typeface="Arial" panose="020B0604020202020204" pitchFamily="34" charset="0"/>
              </a:rPr>
              <a:t>Learning Objectives</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At the end of the lecture, students will be able to</a:t>
            </a:r>
          </a:p>
          <a:p>
            <a:r>
              <a:rPr lang="en-US" dirty="0">
                <a:latin typeface="Arial" panose="020B0604020202020204" pitchFamily="34" charset="0"/>
                <a:cs typeface="Arial" panose="020B0604020202020204" pitchFamily="34" charset="0"/>
              </a:rPr>
              <a:t>Describe different stages of  development of stomach with special reference to rotation of stomach </a:t>
            </a:r>
          </a:p>
          <a:p>
            <a:r>
              <a:rPr lang="en-US" dirty="0">
                <a:latin typeface="Arial" panose="020B0604020202020204" pitchFamily="34" charset="0"/>
                <a:cs typeface="Arial" panose="020B0604020202020204" pitchFamily="34" charset="0"/>
              </a:rPr>
              <a:t>Integrate physiology of Stomach with its development</a:t>
            </a:r>
          </a:p>
          <a:p>
            <a:r>
              <a:rPr lang="en-US" dirty="0">
                <a:latin typeface="Arial" panose="020B0604020202020204" pitchFamily="34" charset="0"/>
                <a:cs typeface="Arial" panose="020B0604020202020204" pitchFamily="34" charset="0"/>
              </a:rPr>
              <a:t>Explain associated congenital abnormalities</a:t>
            </a:r>
          </a:p>
          <a:p>
            <a:r>
              <a:rPr lang="en-US" dirty="0">
                <a:latin typeface="Arial" panose="020B0604020202020204" pitchFamily="34" charset="0"/>
                <a:cs typeface="Arial" panose="020B0604020202020204" pitchFamily="34" charset="0"/>
              </a:rPr>
              <a:t>Appreciate term Beneficence in  Bioethics </a:t>
            </a:r>
          </a:p>
          <a:p>
            <a:r>
              <a:rPr lang="en-US" dirty="0">
                <a:latin typeface="Arial" panose="020B0604020202020204" pitchFamily="34" charset="0"/>
                <a:cs typeface="Arial" panose="020B0604020202020204" pitchFamily="34" charset="0"/>
              </a:rPr>
              <a:t>Correlate and build core knowledge  on the basis of latest research</a:t>
            </a:r>
          </a:p>
          <a:p>
            <a:endParaRPr lang="en-US" sz="24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a:t>
            </a:fld>
            <a:endParaRPr lang="en-US"/>
          </a:p>
        </p:txBody>
      </p:sp>
    </p:spTree>
    <p:extLst>
      <p:ext uri="{BB962C8B-B14F-4D97-AF65-F5344CB8AC3E}">
        <p14:creationId xmlns:p14="http://schemas.microsoft.com/office/powerpoint/2010/main" val="22594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2229"/>
            <a:ext cx="7543800" cy="1207008"/>
          </a:xfrm>
        </p:spPr>
        <p:txBody>
          <a:bodyPr>
            <a:normAutofit/>
          </a:bodyPr>
          <a:lstStyle/>
          <a:p>
            <a:r>
              <a:rPr lang="en-US" sz="2400" b="1" spc="-75" dirty="0">
                <a:solidFill>
                  <a:srgbClr val="C00000"/>
                </a:solidFill>
              </a:rPr>
              <a:t> Professor Umar Model of  Integrated Lecture </a:t>
            </a:r>
          </a:p>
        </p:txBody>
      </p:sp>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4</a:t>
            </a:fld>
            <a:endParaRPr lang="en-US">
              <a:solidFill>
                <a:prstClr val="black">
                  <a:tint val="75000"/>
                </a:prstClr>
              </a:solidFill>
            </a:endParaRPr>
          </a:p>
        </p:txBody>
      </p:sp>
      <p:pic>
        <p:nvPicPr>
          <p:cNvPr id="1026" name="Picture 2" descr="C:\Users\User\Downloads\WhatsApp Image 2022-10-11 at 2.02.06 PM.jpeg"/>
          <p:cNvPicPr>
            <a:picLocks noGrp="1" noChangeAspect="1" noChangeArrowheads="1"/>
          </p:cNvPicPr>
          <p:nvPr>
            <p:ph idx="1"/>
          </p:nvPr>
        </p:nvPicPr>
        <p:blipFill>
          <a:blip r:embed="rId3"/>
          <a:srcRect/>
          <a:stretch>
            <a:fillRect/>
          </a:stretch>
        </p:blipFill>
        <p:spPr bwMode="auto">
          <a:xfrm>
            <a:off x="1697562" y="2304336"/>
            <a:ext cx="5824025" cy="4052015"/>
          </a:xfrm>
          <a:prstGeom prst="rect">
            <a:avLst/>
          </a:prstGeom>
          <a:noFill/>
        </p:spPr>
      </p:pic>
      <p:graphicFrame>
        <p:nvGraphicFramePr>
          <p:cNvPr id="7" name="Diagram 6"/>
          <p:cNvGraphicFramePr/>
          <p:nvPr/>
        </p:nvGraphicFramePr>
        <p:xfrm>
          <a:off x="7315200" y="1647484"/>
          <a:ext cx="3206246" cy="4400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stretch>
            <a:fillRect/>
          </a:stretch>
        </p:blipFill>
        <p:spPr>
          <a:xfrm>
            <a:off x="1524000" y="617173"/>
            <a:ext cx="1065368" cy="992210"/>
          </a:xfrm>
          <a:prstGeom prst="rect">
            <a:avLst/>
          </a:prstGeom>
        </p:spPr>
      </p:pic>
    </p:spTree>
    <p:extLst>
      <p:ext uri="{BB962C8B-B14F-4D97-AF65-F5344CB8AC3E}">
        <p14:creationId xmlns:p14="http://schemas.microsoft.com/office/powerpoint/2010/main" val="371295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Gross Anatomy</a:t>
            </a:r>
          </a:p>
        </p:txBody>
      </p:sp>
      <p:sp>
        <p:nvSpPr>
          <p:cNvPr id="3" name="Content Placeholder 2"/>
          <p:cNvSpPr>
            <a:spLocks noGrp="1"/>
          </p:cNvSpPr>
          <p:nvPr>
            <p:ph idx="1"/>
          </p:nvPr>
        </p:nvSpPr>
        <p:spPr>
          <a:xfrm>
            <a:off x="179882" y="1600200"/>
            <a:ext cx="6373318" cy="5257800"/>
          </a:xfrm>
        </p:spPr>
        <p:txBody>
          <a:bodyPr>
            <a:normAutofit/>
          </a:bodyPr>
          <a:lstStyle/>
          <a:p>
            <a:pPr algn="just"/>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stomach</a:t>
            </a:r>
            <a:r>
              <a:rPr lang="en-US" dirty="0">
                <a:latin typeface="Arial" panose="020B0604020202020204" pitchFamily="34" charset="0"/>
                <a:cs typeface="Arial" panose="020B0604020202020204" pitchFamily="34" charset="0"/>
              </a:rPr>
              <a:t>, is an intraperitoneal digestive organ located between the esophagus and the duodenum.</a:t>
            </a:r>
          </a:p>
          <a:p>
            <a:pPr algn="just"/>
            <a:r>
              <a:rPr lang="en-US" dirty="0">
                <a:latin typeface="Arial" panose="020B0604020202020204" pitchFamily="34" charset="0"/>
                <a:cs typeface="Arial" panose="020B0604020202020204" pitchFamily="34" charset="0"/>
              </a:rPr>
              <a:t>It is ‘J’ shaped, </a:t>
            </a:r>
          </a:p>
          <a:p>
            <a:pPr algn="just"/>
            <a:r>
              <a:rPr lang="en-US" dirty="0">
                <a:latin typeface="Arial" panose="020B0604020202020204" pitchFamily="34" charset="0"/>
                <a:cs typeface="Arial" panose="020B0604020202020204" pitchFamily="34" charset="0"/>
              </a:rPr>
              <a:t>lesser and greater curvature.</a:t>
            </a:r>
          </a:p>
          <a:p>
            <a:pPr algn="just"/>
            <a:r>
              <a:rPr lang="en-US" dirty="0">
                <a:latin typeface="Arial" panose="020B0604020202020204" pitchFamily="34" charset="0"/>
                <a:cs typeface="Arial" panose="020B0604020202020204" pitchFamily="34" charset="0"/>
              </a:rPr>
              <a:t>The anterior and posterior surfaces are smoothly rounded with a peritoneal covering.</a:t>
            </a:r>
          </a:p>
          <a:p>
            <a:pPr algn="just"/>
            <a:r>
              <a:rPr lang="en-US" dirty="0">
                <a:latin typeface="Arial" panose="020B0604020202020204" pitchFamily="34" charset="0"/>
                <a:cs typeface="Arial" panose="020B0604020202020204" pitchFamily="34" charset="0"/>
              </a:rPr>
              <a:t>Four divisions</a:t>
            </a: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942911" y="1522558"/>
            <a:ext cx="3410889" cy="3122601"/>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
        <p:nvSpPr>
          <p:cNvPr id="4" name="Rectangle 3">
            <a:extLst>
              <a:ext uri="{FF2B5EF4-FFF2-40B4-BE49-F238E27FC236}">
                <a16:creationId xmlns="" xmlns:a16="http://schemas.microsoft.com/office/drawing/2014/main" id="{7FD7E0B7-15CD-3DAF-D903-E7FC7E44D643}"/>
              </a:ext>
            </a:extLst>
          </p:cNvPr>
          <p:cNvSpPr/>
          <p:nvPr/>
        </p:nvSpPr>
        <p:spPr>
          <a:xfrm>
            <a:off x="179882" y="6357620"/>
            <a:ext cx="2304111" cy="3638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Core Knowledge</a:t>
            </a:r>
            <a:endParaRPr lang="en-PK"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828" t="10125" r="32611" b="12874"/>
          <a:stretch/>
        </p:blipFill>
        <p:spPr>
          <a:xfrm rot="16200000">
            <a:off x="6888080" y="3265070"/>
            <a:ext cx="2549190" cy="4248650"/>
          </a:xfrm>
          <a:prstGeom prst="rect">
            <a:avLst/>
          </a:prstGeom>
        </p:spPr>
      </p:pic>
      <p:pic>
        <p:nvPicPr>
          <p:cNvPr id="3" name="Picture 2"/>
          <p:cNvPicPr>
            <a:picLocks noChangeAspect="1"/>
          </p:cNvPicPr>
          <p:nvPr/>
        </p:nvPicPr>
        <p:blipFill>
          <a:blip r:embed="rId2"/>
          <a:stretch>
            <a:fillRect/>
          </a:stretch>
        </p:blipFill>
        <p:spPr>
          <a:xfrm>
            <a:off x="1676400" y="609600"/>
            <a:ext cx="4800600" cy="4191000"/>
          </a:xfrm>
          <a:prstGeom prst="rect">
            <a:avLst/>
          </a:prstGeom>
        </p:spPr>
      </p:pic>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6</a:t>
            </a:fld>
            <a:endParaRPr lang="en-US"/>
          </a:p>
        </p:txBody>
      </p:sp>
      <p:pic>
        <p:nvPicPr>
          <p:cNvPr id="8" name="Picture 7">
            <a:extLst>
              <a:ext uri="{FF2B5EF4-FFF2-40B4-BE49-F238E27FC236}">
                <a16:creationId xmlns="" xmlns:a16="http://schemas.microsoft.com/office/drawing/2014/main" id="{95B4A148-EC57-7EBB-B305-9858CE8137CA}"/>
              </a:ext>
            </a:extLst>
          </p:cNvPr>
          <p:cNvPicPr>
            <a:picLocks noChangeAspect="1"/>
          </p:cNvPicPr>
          <p:nvPr/>
        </p:nvPicPr>
        <p:blipFill>
          <a:blip r:embed="rId3"/>
          <a:stretch>
            <a:fillRect/>
          </a:stretch>
        </p:blipFill>
        <p:spPr>
          <a:xfrm>
            <a:off x="4937659" y="3179042"/>
            <a:ext cx="2316681" cy="499915"/>
          </a:xfrm>
          <a:prstGeom prst="rect">
            <a:avLst/>
          </a:prstGeom>
        </p:spPr>
      </p:pic>
    </p:spTree>
    <p:extLst>
      <p:ext uri="{BB962C8B-B14F-4D97-AF65-F5344CB8AC3E}">
        <p14:creationId xmlns:p14="http://schemas.microsoft.com/office/powerpoint/2010/main" val="236845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defRPr/>
            </a:pPr>
            <a:r>
              <a:rPr lang="en-AU" b="1" dirty="0"/>
              <a:t> </a:t>
            </a:r>
            <a:r>
              <a:rPr lang="en-AU" sz="3600" dirty="0">
                <a:solidFill>
                  <a:srgbClr val="7030A0"/>
                </a:solidFill>
                <a:latin typeface="Arial" panose="020B0604020202020204" pitchFamily="34" charset="0"/>
                <a:cs typeface="Arial" panose="020B0604020202020204" pitchFamily="34" charset="0"/>
              </a:rPr>
              <a:t>Stomach</a:t>
            </a:r>
            <a:endParaRPr lang="en-US" sz="3600" dirty="0">
              <a:solidFill>
                <a:srgbClr val="7030A0"/>
              </a:solidFill>
              <a:latin typeface="Arial" panose="020B0604020202020204" pitchFamily="34" charset="0"/>
              <a:cs typeface="Arial" panose="020B0604020202020204" pitchFamily="34" charset="0"/>
            </a:endParaRPr>
          </a:p>
        </p:txBody>
      </p:sp>
      <p:sp>
        <p:nvSpPr>
          <p:cNvPr id="38915" name="Rectangle 3"/>
          <p:cNvSpPr>
            <a:spLocks noGrp="1" noChangeArrowheads="1"/>
          </p:cNvSpPr>
          <p:nvPr>
            <p:ph type="body" idx="1"/>
          </p:nvPr>
        </p:nvSpPr>
        <p:spPr>
          <a:xfrm>
            <a:off x="696954" y="1690688"/>
            <a:ext cx="5029200" cy="5715000"/>
          </a:xfrm>
        </p:spPr>
        <p:txBody>
          <a:bodyPr>
            <a:normAutofit/>
          </a:bodyPr>
          <a:lstStyle/>
          <a:p>
            <a:pPr eaLnBrk="1" hangingPunct="1">
              <a:buFontTx/>
              <a:buNone/>
            </a:pPr>
            <a:endParaRPr lang="en-AU" altLang="en-US" sz="2100" dirty="0"/>
          </a:p>
          <a:p>
            <a:pPr algn="just" eaLnBrk="1" hangingPunct="1">
              <a:buFontTx/>
              <a:buNone/>
            </a:pPr>
            <a:r>
              <a:rPr lang="en-AU" altLang="en-US" sz="2100" dirty="0"/>
              <a:t>   </a:t>
            </a:r>
            <a:r>
              <a:rPr lang="en-AU" altLang="en-US" sz="2400" dirty="0">
                <a:latin typeface="Arial" panose="020B0604020202020204" pitchFamily="34" charset="0"/>
                <a:cs typeface="Arial" panose="020B0604020202020204" pitchFamily="34" charset="0"/>
              </a:rPr>
              <a:t>Below the diaphragm, the gut tube begins to dilate and expands into a fusiform (spindle-shaped) structure by week 4.</a:t>
            </a:r>
          </a:p>
          <a:p>
            <a:pPr algn="just" eaLnBrk="1" hangingPunct="1"/>
            <a:r>
              <a:rPr lang="en-AU" altLang="en-US" sz="2400" dirty="0">
                <a:latin typeface="Arial" panose="020B0604020202020204" pitchFamily="34" charset="0"/>
                <a:cs typeface="Arial" panose="020B0604020202020204" pitchFamily="34" charset="0"/>
              </a:rPr>
              <a:t> In week 5, its dorsal border starts to grow faster forming </a:t>
            </a:r>
            <a:r>
              <a:rPr lang="en-AU" altLang="en-US" sz="2400" b="1" dirty="0">
                <a:latin typeface="Arial" panose="020B0604020202020204" pitchFamily="34" charset="0"/>
                <a:cs typeface="Arial" panose="020B0604020202020204" pitchFamily="34" charset="0"/>
              </a:rPr>
              <a:t>greater curvature </a:t>
            </a:r>
            <a:r>
              <a:rPr lang="en-AU" altLang="en-US" sz="2400" dirty="0">
                <a:latin typeface="Arial" panose="020B0604020202020204" pitchFamily="34" charset="0"/>
                <a:cs typeface="Arial" panose="020B0604020202020204" pitchFamily="34" charset="0"/>
              </a:rPr>
              <a:t>dorsally and the </a:t>
            </a:r>
            <a:r>
              <a:rPr lang="en-AU" altLang="en-US" sz="2400" b="1" dirty="0">
                <a:latin typeface="Arial" panose="020B0604020202020204" pitchFamily="34" charset="0"/>
                <a:cs typeface="Arial" panose="020B0604020202020204" pitchFamily="34" charset="0"/>
              </a:rPr>
              <a:t>lesser curvature </a:t>
            </a:r>
            <a:r>
              <a:rPr lang="en-AU" altLang="en-US" sz="2400" dirty="0">
                <a:latin typeface="Arial" panose="020B0604020202020204" pitchFamily="34" charset="0"/>
                <a:cs typeface="Arial" panose="020B0604020202020204" pitchFamily="34" charset="0"/>
              </a:rPr>
              <a:t>ventrally.</a:t>
            </a:r>
          </a:p>
          <a:p>
            <a:pPr algn="just" eaLnBrk="1" hangingPunct="1"/>
            <a:r>
              <a:rPr lang="en-AU" altLang="en-US" sz="2400" dirty="0">
                <a:latin typeface="Arial" panose="020B0604020202020204" pitchFamily="34" charset="0"/>
                <a:cs typeface="Arial" panose="020B0604020202020204" pitchFamily="34" charset="0"/>
              </a:rPr>
              <a:t> Continued growth forms the </a:t>
            </a:r>
            <a:r>
              <a:rPr lang="en-AU" altLang="en-US" sz="2400" b="1" dirty="0">
                <a:latin typeface="Arial" panose="020B0604020202020204" pitchFamily="34" charset="0"/>
                <a:cs typeface="Arial" panose="020B0604020202020204" pitchFamily="34" charset="0"/>
              </a:rPr>
              <a:t>fundus </a:t>
            </a:r>
            <a:r>
              <a:rPr lang="en-AU" altLang="en-US" sz="2400" dirty="0">
                <a:latin typeface="Arial" panose="020B0604020202020204" pitchFamily="34" charset="0"/>
                <a:cs typeface="Arial" panose="020B0604020202020204" pitchFamily="34" charset="0"/>
              </a:rPr>
              <a:t>and </a:t>
            </a:r>
            <a:r>
              <a:rPr lang="en-AU" altLang="en-US" sz="2400" b="1" dirty="0">
                <a:latin typeface="Arial" panose="020B0604020202020204" pitchFamily="34" charset="0"/>
                <a:cs typeface="Arial" panose="020B0604020202020204" pitchFamily="34" charset="0"/>
              </a:rPr>
              <a:t>cardiac </a:t>
            </a:r>
            <a:r>
              <a:rPr lang="en-AU" altLang="en-US" sz="2400" b="1" dirty="0" err="1">
                <a:latin typeface="Arial" panose="020B0604020202020204" pitchFamily="34" charset="0"/>
                <a:cs typeface="Arial" panose="020B0604020202020204" pitchFamily="34" charset="0"/>
              </a:rPr>
              <a:t>incisure</a:t>
            </a:r>
            <a:r>
              <a:rPr lang="en-AU" altLang="en-US" sz="2400" b="1" dirty="0">
                <a:latin typeface="Arial" panose="020B0604020202020204" pitchFamily="34" charset="0"/>
                <a:cs typeface="Arial" panose="020B0604020202020204" pitchFamily="34" charset="0"/>
              </a:rPr>
              <a:t> </a:t>
            </a:r>
            <a:r>
              <a:rPr lang="en-AU"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3"/>
          <a:stretch>
            <a:fillRect/>
          </a:stretch>
        </p:blipFill>
        <p:spPr>
          <a:xfrm>
            <a:off x="6558778" y="3375820"/>
            <a:ext cx="3962399" cy="3482181"/>
          </a:xfrm>
          <a:prstGeom prst="rect">
            <a:avLst/>
          </a:prstGeom>
        </p:spPr>
      </p:pic>
      <p:pic>
        <p:nvPicPr>
          <p:cNvPr id="3" name="Picture 2"/>
          <p:cNvPicPr>
            <a:picLocks noChangeAspect="1"/>
          </p:cNvPicPr>
          <p:nvPr/>
        </p:nvPicPr>
        <p:blipFill>
          <a:blip r:embed="rId4"/>
          <a:stretch>
            <a:fillRect/>
          </a:stretch>
        </p:blipFill>
        <p:spPr>
          <a:xfrm>
            <a:off x="7442542" y="762000"/>
            <a:ext cx="3078634" cy="2862340"/>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6" name="Picture 5">
            <a:extLst>
              <a:ext uri="{FF2B5EF4-FFF2-40B4-BE49-F238E27FC236}">
                <a16:creationId xmlns="" xmlns:a16="http://schemas.microsoft.com/office/drawing/2014/main" id="{FCF7F469-0B3D-8F51-54AF-E1F147CD11BB}"/>
              </a:ext>
            </a:extLst>
          </p:cNvPr>
          <p:cNvPicPr>
            <a:picLocks noChangeAspect="1"/>
          </p:cNvPicPr>
          <p:nvPr/>
        </p:nvPicPr>
        <p:blipFill>
          <a:blip r:embed="rId5"/>
          <a:stretch>
            <a:fillRect/>
          </a:stretch>
        </p:blipFill>
        <p:spPr>
          <a:xfrm>
            <a:off x="170787" y="6221560"/>
            <a:ext cx="2316681" cy="499915"/>
          </a:xfrm>
          <a:prstGeom prst="rect">
            <a:avLst/>
          </a:prstGeom>
        </p:spPr>
      </p:pic>
    </p:spTree>
    <p:extLst>
      <p:ext uri="{BB962C8B-B14F-4D97-AF65-F5344CB8AC3E}">
        <p14:creationId xmlns:p14="http://schemas.microsoft.com/office/powerpoint/2010/main" val="4019108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ctr">
              <a:defRPr/>
            </a:pPr>
            <a:r>
              <a:rPr lang="en-US" b="1" dirty="0">
                <a:solidFill>
                  <a:srgbClr val="7030A0"/>
                </a:solidFill>
              </a:rPr>
              <a:t>DEVELOPMENT OF STOMACH</a:t>
            </a:r>
          </a:p>
        </p:txBody>
      </p:sp>
      <p:pic>
        <p:nvPicPr>
          <p:cNvPr id="18437"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1316974"/>
            <a:ext cx="5715000" cy="2438400"/>
          </a:xfrm>
          <a:noFill/>
        </p:spPr>
      </p:pic>
      <p:sp>
        <p:nvSpPr>
          <p:cNvPr id="37892" name="TextBox 3"/>
          <p:cNvSpPr txBox="1">
            <a:spLocks noChangeArrowheads="1"/>
          </p:cNvSpPr>
          <p:nvPr/>
        </p:nvSpPr>
        <p:spPr bwMode="auto">
          <a:xfrm>
            <a:off x="7581900" y="1085850"/>
            <a:ext cx="17716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184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452" y="4149658"/>
            <a:ext cx="451485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4" name="Picture 3">
            <a:extLst>
              <a:ext uri="{FF2B5EF4-FFF2-40B4-BE49-F238E27FC236}">
                <a16:creationId xmlns="" xmlns:a16="http://schemas.microsoft.com/office/drawing/2014/main" id="{83DAF4FC-7CF4-444A-4BB4-71F85FB94B22}"/>
              </a:ext>
            </a:extLst>
          </p:cNvPr>
          <p:cNvPicPr>
            <a:picLocks noChangeAspect="1"/>
          </p:cNvPicPr>
          <p:nvPr/>
        </p:nvPicPr>
        <p:blipFill>
          <a:blip r:embed="rId4"/>
          <a:stretch>
            <a:fillRect/>
          </a:stretch>
        </p:blipFill>
        <p:spPr>
          <a:xfrm>
            <a:off x="160825" y="6242917"/>
            <a:ext cx="2316681" cy="499915"/>
          </a:xfrm>
          <a:prstGeom prst="rect">
            <a:avLst/>
          </a:prstGeom>
        </p:spPr>
      </p:pic>
    </p:spTree>
    <p:extLst>
      <p:ext uri="{BB962C8B-B14F-4D97-AF65-F5344CB8AC3E}">
        <p14:creationId xmlns:p14="http://schemas.microsoft.com/office/powerpoint/2010/main" val="3833407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strVal val="#ppt_w*0.70"/>
                                          </p:val>
                                        </p:tav>
                                        <p:tav tm="100000">
                                          <p:val>
                                            <p:strVal val="#ppt_w"/>
                                          </p:val>
                                        </p:tav>
                                      </p:tavLst>
                                    </p:anim>
                                    <p:anim calcmode="lin" valueType="num">
                                      <p:cBhvr>
                                        <p:cTn id="8" dur="1000" fill="hold"/>
                                        <p:tgtEl>
                                          <p:spTgt spid="18434"/>
                                        </p:tgtEl>
                                        <p:attrNameLst>
                                          <p:attrName>ppt_h</p:attrName>
                                        </p:attrNameLst>
                                      </p:cBhvr>
                                      <p:tavLst>
                                        <p:tav tm="0">
                                          <p:val>
                                            <p:strVal val="#ppt_h"/>
                                          </p:val>
                                        </p:tav>
                                        <p:tav tm="100000">
                                          <p:val>
                                            <p:strVal val="#ppt_h"/>
                                          </p:val>
                                        </p:tav>
                                      </p:tavLst>
                                    </p:anim>
                                    <p:animEffect transition="in" filter="fade">
                                      <p:cBhvr>
                                        <p:cTn id="9" dur="1000"/>
                                        <p:tgtEl>
                                          <p:spTgt spid="184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8437"/>
                                        </p:tgtEl>
                                        <p:attrNameLst>
                                          <p:attrName>style.visibility</p:attrName>
                                        </p:attrNameLst>
                                      </p:cBhvr>
                                      <p:to>
                                        <p:strVal val="visible"/>
                                      </p:to>
                                    </p:set>
                                    <p:anim calcmode="lin" valueType="num">
                                      <p:cBhvr>
                                        <p:cTn id="14" dur="500" fill="hold"/>
                                        <p:tgtEl>
                                          <p:spTgt spid="18437"/>
                                        </p:tgtEl>
                                        <p:attrNameLst>
                                          <p:attrName>ppt_w</p:attrName>
                                        </p:attrNameLst>
                                      </p:cBhvr>
                                      <p:tavLst>
                                        <p:tav tm="0">
                                          <p:val>
                                            <p:fltVal val="0"/>
                                          </p:val>
                                        </p:tav>
                                        <p:tav tm="100000">
                                          <p:val>
                                            <p:strVal val="#ppt_w"/>
                                          </p:val>
                                        </p:tav>
                                      </p:tavLst>
                                    </p:anim>
                                    <p:anim calcmode="lin" valueType="num">
                                      <p:cBhvr>
                                        <p:cTn id="15" dur="500" fill="hold"/>
                                        <p:tgtEl>
                                          <p:spTgt spid="18437"/>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8438"/>
                                        </p:tgtEl>
                                        <p:attrNameLst>
                                          <p:attrName>style.visibility</p:attrName>
                                        </p:attrNameLst>
                                      </p:cBhvr>
                                      <p:to>
                                        <p:strVal val="visible"/>
                                      </p:to>
                                    </p:set>
                                    <p:anim calcmode="lin" valueType="num">
                                      <p:cBhvr>
                                        <p:cTn id="20" dur="500" fill="hold"/>
                                        <p:tgtEl>
                                          <p:spTgt spid="18438"/>
                                        </p:tgtEl>
                                        <p:attrNameLst>
                                          <p:attrName>ppt_w</p:attrName>
                                        </p:attrNameLst>
                                      </p:cBhvr>
                                      <p:tavLst>
                                        <p:tav tm="0">
                                          <p:val>
                                            <p:fltVal val="0"/>
                                          </p:val>
                                        </p:tav>
                                        <p:tav tm="100000">
                                          <p:val>
                                            <p:strVal val="#ppt_w"/>
                                          </p:val>
                                        </p:tav>
                                      </p:tavLst>
                                    </p:anim>
                                    <p:anim calcmode="lin" valueType="num">
                                      <p:cBhvr>
                                        <p:cTn id="21" dur="500" fill="hold"/>
                                        <p:tgtEl>
                                          <p:spTgt spid="184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8200" y="136525"/>
            <a:ext cx="10515600" cy="1554163"/>
          </a:xfrm>
        </p:spPr>
        <p:txBody>
          <a:bodyPr/>
          <a:lstStyle/>
          <a:p>
            <a:pPr eaLnBrk="1" hangingPunct="1">
              <a:defRPr/>
            </a:pPr>
            <a:r>
              <a:rPr lang="en-US" dirty="0"/>
              <a:t>    </a:t>
            </a:r>
            <a:r>
              <a:rPr lang="en-US" sz="3600" dirty="0">
                <a:solidFill>
                  <a:srgbClr val="7030A0"/>
                </a:solidFill>
                <a:latin typeface="+mn-lt"/>
              </a:rPr>
              <a:t>Rotation Of Stomach</a:t>
            </a:r>
          </a:p>
        </p:txBody>
      </p:sp>
      <p:sp>
        <p:nvSpPr>
          <p:cNvPr id="39939" name="Rectangle 3"/>
          <p:cNvSpPr>
            <a:spLocks noGrp="1" noChangeArrowheads="1"/>
          </p:cNvSpPr>
          <p:nvPr>
            <p:ph type="body" idx="1"/>
          </p:nvPr>
        </p:nvSpPr>
        <p:spPr/>
        <p:txBody>
          <a:bodyPr/>
          <a:lstStyle/>
          <a:p>
            <a:pPr eaLnBrk="1" hangingPunct="1"/>
            <a:r>
              <a:rPr lang="en-AU" altLang="en-US" sz="2100" dirty="0"/>
              <a:t>. </a:t>
            </a:r>
            <a:endParaRPr lang="en-US" altLang="en-US" sz="2100" b="1" dirty="0"/>
          </a:p>
          <a:p>
            <a:pPr eaLnBrk="1" hangingPunct="1">
              <a:buFontTx/>
              <a:buNone/>
            </a:pPr>
            <a:endParaRPr lang="en-US" altLang="en-US" sz="2100" dirty="0"/>
          </a:p>
        </p:txBody>
      </p:sp>
      <p:graphicFrame>
        <p:nvGraphicFramePr>
          <p:cNvPr id="3" name="Table 2"/>
          <p:cNvGraphicFramePr>
            <a:graphicFrameLocks noGrp="1"/>
          </p:cNvGraphicFramePr>
          <p:nvPr>
            <p:extLst>
              <p:ext uri="{D42A27DB-BD31-4B8C-83A1-F6EECF244321}">
                <p14:modId xmlns:p14="http://schemas.microsoft.com/office/powerpoint/2010/main" val="3240243905"/>
              </p:ext>
            </p:extLst>
          </p:nvPr>
        </p:nvGraphicFramePr>
        <p:xfrm>
          <a:off x="838200" y="1103186"/>
          <a:ext cx="4818512" cy="5151542"/>
        </p:xfrm>
        <a:graphic>
          <a:graphicData uri="http://schemas.openxmlformats.org/drawingml/2006/table">
            <a:tbl>
              <a:tblPr/>
              <a:tblGrid>
                <a:gridCol w="4818512">
                  <a:extLst>
                    <a:ext uri="{9D8B030D-6E8A-4147-A177-3AD203B41FA5}">
                      <a16:colId xmlns="" xmlns:a16="http://schemas.microsoft.com/office/drawing/2014/main" val="20000"/>
                    </a:ext>
                  </a:extLst>
                </a:gridCol>
              </a:tblGrid>
              <a:tr h="198331">
                <a:tc>
                  <a:txBody>
                    <a:bodyPr/>
                    <a:lstStyle/>
                    <a:p>
                      <a:endParaRPr lang="en-US" sz="1100"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198331">
                <a:tc>
                  <a:txBody>
                    <a:bodyPr/>
                    <a:lstStyle/>
                    <a:p>
                      <a:endParaRPr lang="en-US" sz="1100"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4634124">
                <a:tc>
                  <a:txBody>
                    <a:bodyPr/>
                    <a:lstStyle/>
                    <a:p>
                      <a:pPr algn="just">
                        <a:buFont typeface="Arial" panose="020B0604020202020204" pitchFamily="34" charset="0"/>
                        <a:buNone/>
                      </a:pPr>
                      <a:r>
                        <a:rPr lang="en-US" sz="2400" dirty="0">
                          <a:latin typeface="Arial" panose="020B0604020202020204" pitchFamily="34" charset="0"/>
                          <a:cs typeface="Arial" panose="020B0604020202020204" pitchFamily="34" charset="0"/>
                        </a:rPr>
                        <a:t>As the stomach enlarges and acquires its final shape, it slowly rotates </a:t>
                      </a:r>
                      <a:r>
                        <a:rPr lang="en-US" sz="2400" dirty="0">
                          <a:solidFill>
                            <a:schemeClr val="tx2">
                              <a:lumMod val="60000"/>
                              <a:lumOff val="40000"/>
                            </a:schemeClr>
                          </a:solidFill>
                          <a:latin typeface="Arial" panose="020B0604020202020204" pitchFamily="34" charset="0"/>
                          <a:cs typeface="Arial" panose="020B0604020202020204" pitchFamily="34" charset="0"/>
                        </a:rPr>
                        <a:t>90 degrees in a clockwise direction</a:t>
                      </a:r>
                      <a:r>
                        <a:rPr lang="en-US" sz="2400" dirty="0">
                          <a:latin typeface="Arial" panose="020B0604020202020204" pitchFamily="34" charset="0"/>
                          <a:cs typeface="Arial" panose="020B0604020202020204" pitchFamily="34" charset="0"/>
                        </a:rPr>
                        <a:t> (viewed from the cranial end) around its longitudinal axis. </a:t>
                      </a:r>
                    </a:p>
                    <a:p>
                      <a:pPr algn="just">
                        <a:buFont typeface="Arial" panose="020B0604020202020204" pitchFamily="34" charset="0"/>
                        <a:buNone/>
                      </a:pPr>
                      <a:r>
                        <a:rPr lang="en-US" sz="2400" b="0" dirty="0">
                          <a:solidFill>
                            <a:schemeClr val="tx1"/>
                          </a:solidFill>
                          <a:latin typeface="Arial" panose="020B0604020202020204" pitchFamily="34" charset="0"/>
                          <a:cs typeface="Arial" panose="020B0604020202020204" pitchFamily="34" charset="0"/>
                        </a:rPr>
                        <a:t>The ventral border (lesser curvature) moves to the right and the dorsal border (greater curvature) moves to the left. </a:t>
                      </a:r>
                    </a:p>
                    <a:p>
                      <a:pPr algn="just">
                        <a:buFont typeface="Arial" panose="020B0604020202020204" pitchFamily="34" charset="0"/>
                        <a:buNone/>
                      </a:pPr>
                      <a:r>
                        <a:rPr lang="en-US" sz="2400" dirty="0">
                          <a:latin typeface="Arial" panose="020B0604020202020204" pitchFamily="34" charset="0"/>
                          <a:cs typeface="Arial" panose="020B0604020202020204" pitchFamily="34" charset="0"/>
                        </a:rPr>
                        <a:t>The original left side becomes the ventral surface and the original right side becomes the dorsal surface.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bl>
          </a:graphicData>
        </a:graphic>
      </p:graphicFrame>
      <p:pic>
        <p:nvPicPr>
          <p:cNvPr id="4" name="Picture 3"/>
          <p:cNvPicPr>
            <a:picLocks noChangeAspect="1"/>
          </p:cNvPicPr>
          <p:nvPr/>
        </p:nvPicPr>
        <p:blipFill>
          <a:blip r:embed="rId2"/>
          <a:stretch>
            <a:fillRect/>
          </a:stretch>
        </p:blipFill>
        <p:spPr>
          <a:xfrm>
            <a:off x="6991083" y="1937322"/>
            <a:ext cx="3564229" cy="3930078"/>
          </a:xfrm>
          <a:prstGeom prst="rect">
            <a:avLst/>
          </a:prstGeom>
        </p:spPr>
      </p:pic>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6" name="Picture 5">
            <a:extLst>
              <a:ext uri="{FF2B5EF4-FFF2-40B4-BE49-F238E27FC236}">
                <a16:creationId xmlns="" xmlns:a16="http://schemas.microsoft.com/office/drawing/2014/main" id="{63AF99B9-5C6B-BC6F-86A0-E6DE287A83D2}"/>
              </a:ext>
            </a:extLst>
          </p:cNvPr>
          <p:cNvPicPr>
            <a:picLocks noChangeAspect="1"/>
          </p:cNvPicPr>
          <p:nvPr/>
        </p:nvPicPr>
        <p:blipFill>
          <a:blip r:embed="rId3"/>
          <a:stretch>
            <a:fillRect/>
          </a:stretch>
        </p:blipFill>
        <p:spPr>
          <a:xfrm>
            <a:off x="94770" y="6311900"/>
            <a:ext cx="2316681" cy="499915"/>
          </a:xfrm>
          <a:prstGeom prst="rect">
            <a:avLst/>
          </a:prstGeom>
        </p:spPr>
      </p:pic>
    </p:spTree>
    <p:extLst>
      <p:ext uri="{BB962C8B-B14F-4D97-AF65-F5344CB8AC3E}">
        <p14:creationId xmlns:p14="http://schemas.microsoft.com/office/powerpoint/2010/main" val="1573077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TotalTime>
  <Words>1181</Words>
  <Application>Microsoft Office PowerPoint</Application>
  <PresentationFormat>Widescreen</PresentationFormat>
  <Paragraphs>179</Paragraphs>
  <Slides>28</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Aptos Display</vt:lpstr>
      <vt:lpstr>Arial</vt:lpstr>
      <vt:lpstr>Calibri</vt:lpstr>
      <vt:lpstr>Times New Roman</vt:lpstr>
      <vt:lpstr>Wingdings</vt:lpstr>
      <vt:lpstr>Office Theme</vt:lpstr>
      <vt:lpstr>Gastrointestinal Tract (GIT) Module 2nd Year MBBS(LGIS) Development of Stomach</vt:lpstr>
      <vt:lpstr>Sequence Of LGIS</vt:lpstr>
      <vt:lpstr>PowerPoint Presentation</vt:lpstr>
      <vt:lpstr> Professor Umar Model of  Integrated Lecture </vt:lpstr>
      <vt:lpstr>Gross Anatomy</vt:lpstr>
      <vt:lpstr>PowerPoint Presentation</vt:lpstr>
      <vt:lpstr> Stomach</vt:lpstr>
      <vt:lpstr>DEVELOPMENT OF STOMACH</vt:lpstr>
      <vt:lpstr>    Rotation Of Stomach</vt:lpstr>
      <vt:lpstr>Results Of Rotation</vt:lpstr>
      <vt:lpstr>PowerPoint Presentation</vt:lpstr>
      <vt:lpstr>Formation Of Omental Bursa</vt:lpstr>
      <vt:lpstr>PowerPoint Presentation</vt:lpstr>
      <vt:lpstr>Physiological And Biochemical Aspects </vt:lpstr>
      <vt:lpstr>PowerPoint Presentation</vt:lpstr>
      <vt:lpstr>PowerPoint Presentation</vt:lpstr>
      <vt:lpstr>PowerPoint Presentation</vt:lpstr>
      <vt:lpstr> Neuroendocrine cells  </vt:lpstr>
      <vt:lpstr>PowerPoint Presentation</vt:lpstr>
      <vt:lpstr>Congenital Hypertrophic Pyloric Stenosis     </vt:lpstr>
      <vt:lpstr>How To Access Digital Library</vt:lpstr>
      <vt:lpstr>Spiral integration</vt:lpstr>
      <vt:lpstr>Suggested Research Article</vt:lpstr>
      <vt:lpstr>Approach to patient of pyloric stenosis</vt:lpstr>
      <vt:lpstr>Bioethics related to patient of pyloric stenosis  </vt:lpstr>
      <vt:lpstr>Role of Artificial Intelligence </vt:lpstr>
      <vt:lpstr>PowerPoint Presentation</vt:lpstr>
      <vt:lpstr>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Stomach</dc:title>
  <dc:creator>DME RMU</dc:creator>
  <cp:lastModifiedBy>Musharaf Baig</cp:lastModifiedBy>
  <cp:revision>5</cp:revision>
  <dcterms:created xsi:type="dcterms:W3CDTF">2025-01-28T05:01:04Z</dcterms:created>
  <dcterms:modified xsi:type="dcterms:W3CDTF">2025-01-28T14:15:27Z</dcterms:modified>
</cp:coreProperties>
</file>