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574" r:id="rId2"/>
    <p:sldId id="405" r:id="rId3"/>
    <p:sldId id="418" r:id="rId4"/>
    <p:sldId id="421" r:id="rId5"/>
    <p:sldId id="419" r:id="rId6"/>
    <p:sldId id="566" r:id="rId7"/>
    <p:sldId id="465" r:id="rId8"/>
    <p:sldId id="466" r:id="rId9"/>
    <p:sldId id="422" r:id="rId10"/>
    <p:sldId id="423" r:id="rId11"/>
    <p:sldId id="424" r:id="rId12"/>
    <p:sldId id="427" r:id="rId13"/>
    <p:sldId id="429" r:id="rId14"/>
    <p:sldId id="430" r:id="rId15"/>
    <p:sldId id="467" r:id="rId16"/>
    <p:sldId id="469" r:id="rId17"/>
    <p:sldId id="487" r:id="rId18"/>
    <p:sldId id="470" r:id="rId19"/>
    <p:sldId id="471" r:id="rId20"/>
    <p:sldId id="472" r:id="rId21"/>
    <p:sldId id="474" r:id="rId22"/>
    <p:sldId id="473" r:id="rId23"/>
    <p:sldId id="475" r:id="rId24"/>
    <p:sldId id="478" r:id="rId25"/>
    <p:sldId id="480" r:id="rId26"/>
    <p:sldId id="481" r:id="rId27"/>
    <p:sldId id="482" r:id="rId28"/>
    <p:sldId id="483" r:id="rId29"/>
    <p:sldId id="484" r:id="rId30"/>
    <p:sldId id="485" r:id="rId31"/>
    <p:sldId id="464" r:id="rId32"/>
    <p:sldId id="575" r:id="rId33"/>
    <p:sldId id="576" r:id="rId34"/>
    <p:sldId id="577" r:id="rId35"/>
  </p:sldIdLst>
  <p:sldSz cx="12192000" cy="6858000"/>
  <p:notesSz cx="6858000" cy="9144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9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002EBB03-822E-4269-B4AE-36686CC6FBEE}"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11A6AF30-CCDB-46DC-BD84-DAC34725D8C6}" type="presOf" srcId="{663C1E13-76F9-4B70-A2F2-CA23180743CE}" destId="{93300324-D62F-4E58-B882-734182BDB462}" srcOrd="0" destOrd="0" presId="urn:microsoft.com/office/officeart/2005/8/layout/gear1#1"/>
    <dgm:cxn modelId="{90B6DA4A-1D93-4674-AA3A-DFCE942536D9}" type="presOf" srcId="{DACAB5BA-B8B4-4D66-8B11-1D02259E020B}" destId="{87622A90-D0D8-4EA3-BC0D-D537801AF2B1}" srcOrd="0" destOrd="0" presId="urn:microsoft.com/office/officeart/2005/8/layout/gear1#1"/>
    <dgm:cxn modelId="{00270174-5197-4F5E-865E-9886CFE3A6F3}" type="presOf" srcId="{188C389E-9423-41DE-9C5E-D4A7E95C7E62}" destId="{6DF3A3A0-5919-4E69-80DD-61760D6340A0}" srcOrd="0" destOrd="0" presId="urn:microsoft.com/office/officeart/2005/8/layout/gear1#1"/>
    <dgm:cxn modelId="{BF18015A-A46B-4137-A4F7-BE922DE29446}" type="presOf" srcId="{DACAB5BA-B8B4-4D66-8B11-1D02259E020B}" destId="{B6B6B41B-120B-4968-AB6A-FC6E7C8EF3C0}" srcOrd="1" destOrd="0" presId="urn:microsoft.com/office/officeart/2005/8/layout/gear1#1"/>
    <dgm:cxn modelId="{9B7C9C86-7D26-48ED-A90C-C233CAEBBCF5}" type="presOf" srcId="{F9CEBA05-2F10-437E-89B2-54F4D9FAF478}" destId="{5ED88519-AC6C-4AA3-B76D-812B93A167E4}" srcOrd="0" destOrd="0" presId="urn:microsoft.com/office/officeart/2005/8/layout/gear1#1"/>
    <dgm:cxn modelId="{68C90C8D-8BBC-41E8-8F16-4B3A615183E4}" type="presOf" srcId="{DACAB5BA-B8B4-4D66-8B11-1D02259E020B}" destId="{8BC64EA7-2794-42B6-96C9-F39A52CB985A}" srcOrd="2" destOrd="0" presId="urn:microsoft.com/office/officeart/2005/8/layout/gear1#1"/>
    <dgm:cxn modelId="{0DE5E49C-804B-4235-908B-56569BD43262}" type="presOf" srcId="{399ACE2F-90C5-48B1-9E65-700A32562848}" destId="{23DC08E4-3725-4448-BFFF-1CCEA2F2987E}" srcOrd="1" destOrd="0" presId="urn:microsoft.com/office/officeart/2005/8/layout/gear1#1"/>
    <dgm:cxn modelId="{8A58CC9D-66B1-4355-ACAC-70C7AE484AD0}" type="presOf" srcId="{663C1E13-76F9-4B70-A2F2-CA23180743CE}" destId="{4822A78E-EAEC-401F-941A-3A84E13E2357}" srcOrd="2" destOrd="0" presId="urn:microsoft.com/office/officeart/2005/8/layout/gear1#1"/>
    <dgm:cxn modelId="{41FC3A9F-35C2-451F-BFC6-7759E4E4D8F6}" type="presOf" srcId="{663C1E13-76F9-4B70-A2F2-CA23180743CE}" destId="{B9330EE9-43E4-4FD4-8144-E92B1DD0FCDF}" srcOrd="1" destOrd="0" presId="urn:microsoft.com/office/officeart/2005/8/layout/gear1#1"/>
    <dgm:cxn modelId="{AEAF5AA2-5E2E-4BF0-B454-B3CC1DFE4447}" type="presOf" srcId="{23718C41-0A1F-40BF-86BE-8A5476EC271E}" destId="{398423B3-DD54-4226-99D7-017EFC1488DF}" srcOrd="0" destOrd="0" presId="urn:microsoft.com/office/officeart/2005/8/layout/gear1#1"/>
    <dgm:cxn modelId="{1366ADB2-B078-4A90-AB01-D698E8FA0E39}" type="presOf" srcId="{399ACE2F-90C5-48B1-9E65-700A32562848}" destId="{59EDF28D-6C67-49D0-B5A1-DE5C3CBA2292}" srcOrd="0" destOrd="0" presId="urn:microsoft.com/office/officeart/2005/8/layout/gear1#1"/>
    <dgm:cxn modelId="{8CE44FB8-FBA3-42CC-8D9A-331E2BA8C3D3}" type="presOf" srcId="{DA82EADB-2721-42A0-95EA-F9B5521A38A6}" destId="{A09CEA93-9338-4361-A5E6-CF85B6019F5A}"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525497E3-40C2-4050-966A-351844CB52F2}" type="presOf" srcId="{399ACE2F-90C5-48B1-9E65-700A32562848}" destId="{9815588C-16D0-4475-B64C-847FC87C8C32}" srcOrd="3" destOrd="0" presId="urn:microsoft.com/office/officeart/2005/8/layout/gear1#1"/>
    <dgm:cxn modelId="{9D123D1D-3B03-4EDE-A31E-FBB12EA54C7D}" type="presParOf" srcId="{5ED88519-AC6C-4AA3-B76D-812B93A167E4}" destId="{87622A90-D0D8-4EA3-BC0D-D537801AF2B1}" srcOrd="0" destOrd="0" presId="urn:microsoft.com/office/officeart/2005/8/layout/gear1#1"/>
    <dgm:cxn modelId="{79D8EA90-E673-49CF-B3FB-5676BC18F957}" type="presParOf" srcId="{5ED88519-AC6C-4AA3-B76D-812B93A167E4}" destId="{B6B6B41B-120B-4968-AB6A-FC6E7C8EF3C0}" srcOrd="1" destOrd="0" presId="urn:microsoft.com/office/officeart/2005/8/layout/gear1#1"/>
    <dgm:cxn modelId="{83E6A5D5-4C41-4BF9-8F6B-53E31EB4ED87}" type="presParOf" srcId="{5ED88519-AC6C-4AA3-B76D-812B93A167E4}" destId="{8BC64EA7-2794-42B6-96C9-F39A52CB985A}" srcOrd="2" destOrd="0" presId="urn:microsoft.com/office/officeart/2005/8/layout/gear1#1"/>
    <dgm:cxn modelId="{88E415F7-C191-4C29-B162-546F68D0E4FF}" type="presParOf" srcId="{5ED88519-AC6C-4AA3-B76D-812B93A167E4}" destId="{93300324-D62F-4E58-B882-734182BDB462}" srcOrd="3" destOrd="0" presId="urn:microsoft.com/office/officeart/2005/8/layout/gear1#1"/>
    <dgm:cxn modelId="{5DE1BBF1-59A8-4ED7-9D48-29E8F5D7EE3D}" type="presParOf" srcId="{5ED88519-AC6C-4AA3-B76D-812B93A167E4}" destId="{B9330EE9-43E4-4FD4-8144-E92B1DD0FCDF}" srcOrd="4" destOrd="0" presId="urn:microsoft.com/office/officeart/2005/8/layout/gear1#1"/>
    <dgm:cxn modelId="{269549AB-CA0A-4747-AE4A-206485732B8F}" type="presParOf" srcId="{5ED88519-AC6C-4AA3-B76D-812B93A167E4}" destId="{4822A78E-EAEC-401F-941A-3A84E13E2357}" srcOrd="5" destOrd="0" presId="urn:microsoft.com/office/officeart/2005/8/layout/gear1#1"/>
    <dgm:cxn modelId="{BC49AF9F-6AC1-40A3-855D-CA09E4ADAE62}" type="presParOf" srcId="{5ED88519-AC6C-4AA3-B76D-812B93A167E4}" destId="{59EDF28D-6C67-49D0-B5A1-DE5C3CBA2292}" srcOrd="6" destOrd="0" presId="urn:microsoft.com/office/officeart/2005/8/layout/gear1#1"/>
    <dgm:cxn modelId="{A65E2B2E-BA0E-4CD6-884A-5AA68E9DA72A}" type="presParOf" srcId="{5ED88519-AC6C-4AA3-B76D-812B93A167E4}" destId="{23DC08E4-3725-4448-BFFF-1CCEA2F2987E}" srcOrd="7" destOrd="0" presId="urn:microsoft.com/office/officeart/2005/8/layout/gear1#1"/>
    <dgm:cxn modelId="{79CD0987-3964-4FA1-9761-DF15C68C3A0E}" type="presParOf" srcId="{5ED88519-AC6C-4AA3-B76D-812B93A167E4}" destId="{7D3EFDB4-E5D1-439A-86D8-1FCF80D959BA}" srcOrd="8" destOrd="0" presId="urn:microsoft.com/office/officeart/2005/8/layout/gear1#1"/>
    <dgm:cxn modelId="{0305E89C-F924-4139-9F14-36C593320B14}" type="presParOf" srcId="{5ED88519-AC6C-4AA3-B76D-812B93A167E4}" destId="{9815588C-16D0-4475-B64C-847FC87C8C32}" srcOrd="9" destOrd="0" presId="urn:microsoft.com/office/officeart/2005/8/layout/gear1#1"/>
    <dgm:cxn modelId="{52A57681-5666-49BE-8DAC-674B2B41D245}" type="presParOf" srcId="{5ED88519-AC6C-4AA3-B76D-812B93A167E4}" destId="{398423B3-DD54-4226-99D7-017EFC1488DF}" srcOrd="10" destOrd="0" presId="urn:microsoft.com/office/officeart/2005/8/layout/gear1#1"/>
    <dgm:cxn modelId="{2FB9CD0E-3F01-49D3-931D-A01842ACFA29}" type="presParOf" srcId="{5ED88519-AC6C-4AA3-B76D-812B93A167E4}" destId="{6DF3A3A0-5919-4E69-80DD-61760D6340A0}" srcOrd="11" destOrd="0" presId="urn:microsoft.com/office/officeart/2005/8/layout/gear1#1"/>
    <dgm:cxn modelId="{D9509284-8F4E-40D9-A4BB-4BBCC2EF11C8}"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327E98-1E10-4206-B57E-F81244DDD533}"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en-US"/>
        </a:p>
      </dgm:t>
    </dgm:pt>
    <dgm:pt modelId="{47648B2A-33ED-4028-B2F3-B4F524D3762B}">
      <dgm:prSet phldrT="[Text]"/>
      <dgm:spPr>
        <a:solidFill>
          <a:schemeClr val="tx2">
            <a:lumMod val="25000"/>
            <a:lumOff val="75000"/>
          </a:schemeClr>
        </a:solidFill>
      </dgm:spPr>
      <dgm:t>
        <a:bodyPr/>
        <a:lstStyle/>
        <a:p>
          <a:r>
            <a:rPr lang="en-US" dirty="0"/>
            <a:t>60%</a:t>
          </a:r>
        </a:p>
        <a:p>
          <a:r>
            <a:rPr lang="en-US" dirty="0"/>
            <a:t>CORE SUBJECT</a:t>
          </a:r>
        </a:p>
      </dgm:t>
    </dgm:pt>
    <dgm:pt modelId="{D64B3BA1-266D-481E-B80B-3DF7FD909DF0}" type="parTrans" cxnId="{A95F06A7-F804-4132-957F-5832CF2EE004}">
      <dgm:prSet/>
      <dgm:spPr/>
      <dgm:t>
        <a:bodyPr/>
        <a:lstStyle/>
        <a:p>
          <a:endParaRPr lang="en-US"/>
        </a:p>
      </dgm:t>
    </dgm:pt>
    <dgm:pt modelId="{76EC814A-35FA-41ED-B10A-236B26825BA7}" type="sibTrans" cxnId="{A95F06A7-F804-4132-957F-5832CF2EE004}">
      <dgm:prSet/>
      <dgm:spPr/>
      <dgm:t>
        <a:bodyPr/>
        <a:lstStyle/>
        <a:p>
          <a:endParaRPr lang="en-US"/>
        </a:p>
      </dgm:t>
    </dgm:pt>
    <dgm:pt modelId="{121F74F1-FDD4-4EA8-A5BE-6B67F4871C5A}">
      <dgm:prSet phldrT="[Text]" custT="1"/>
      <dgm:spPr>
        <a:solidFill>
          <a:schemeClr val="accent1">
            <a:lumMod val="20000"/>
            <a:lumOff val="80000"/>
          </a:schemeClr>
        </a:solidFill>
      </dgm:spPr>
      <dgm:t>
        <a:bodyPr/>
        <a:lstStyle/>
        <a:p>
          <a:r>
            <a:rPr lang="en-US" sz="1100" b="1" dirty="0">
              <a:solidFill>
                <a:schemeClr val="tx1"/>
              </a:solidFill>
            </a:rPr>
            <a:t>20%</a:t>
          </a:r>
        </a:p>
        <a:p>
          <a:r>
            <a:rPr lang="en-US" sz="1100" b="1" dirty="0">
              <a:solidFill>
                <a:schemeClr val="tx1"/>
              </a:solidFill>
            </a:rPr>
            <a:t>HORIZONTAL</a:t>
          </a:r>
        </a:p>
        <a:p>
          <a:r>
            <a:rPr lang="en-US" sz="1100" b="1" dirty="0">
              <a:solidFill>
                <a:schemeClr val="tx1"/>
              </a:solidFill>
            </a:rPr>
            <a:t>INTEGRATION</a:t>
          </a:r>
        </a:p>
        <a:p>
          <a:r>
            <a:rPr lang="en-US" sz="1100" b="1" dirty="0">
              <a:solidFill>
                <a:schemeClr val="tx1"/>
              </a:solidFill>
            </a:rPr>
            <a:t>Physiology</a:t>
          </a:r>
        </a:p>
        <a:p>
          <a:r>
            <a:rPr lang="en-US" sz="1100" b="1" dirty="0">
              <a:solidFill>
                <a:schemeClr val="tx1"/>
              </a:solidFill>
            </a:rPr>
            <a:t>biochemistry</a:t>
          </a:r>
          <a:r>
            <a:rPr lang="en-US" sz="1050" b="1" dirty="0">
              <a:solidFill>
                <a:schemeClr val="tx1"/>
              </a:solidFill>
            </a:rPr>
            <a:t> </a:t>
          </a:r>
        </a:p>
      </dgm:t>
    </dgm:pt>
    <dgm:pt modelId="{10B33A64-CE0E-4D57-A46F-A3C1B642720B}" type="parTrans" cxnId="{DC8754B7-DCE5-4767-ACEF-E999F750C368}">
      <dgm:prSet/>
      <dgm:spPr/>
      <dgm:t>
        <a:bodyPr/>
        <a:lstStyle/>
        <a:p>
          <a:endParaRPr lang="en-US"/>
        </a:p>
      </dgm:t>
    </dgm:pt>
    <dgm:pt modelId="{D1B6DC8B-AABB-428C-BA6F-DF069B929066}" type="sibTrans" cxnId="{DC8754B7-DCE5-4767-ACEF-E999F750C368}">
      <dgm:prSet/>
      <dgm:spPr/>
      <dgm:t>
        <a:bodyPr/>
        <a:lstStyle/>
        <a:p>
          <a:endParaRPr lang="en-US"/>
        </a:p>
      </dgm:t>
    </dgm:pt>
    <dgm:pt modelId="{B6E0A33C-945C-4182-8BDD-143F429DB44A}">
      <dgm:prSet phldrT="[Text]" custT="1"/>
      <dgm:spPr>
        <a:solidFill>
          <a:schemeClr val="accent2">
            <a:lumMod val="20000"/>
            <a:lumOff val="80000"/>
          </a:schemeClr>
        </a:solidFill>
      </dgm:spPr>
      <dgm:t>
        <a:bodyPr/>
        <a:lstStyle/>
        <a:p>
          <a:r>
            <a:rPr lang="en-US" sz="1200" b="1" dirty="0">
              <a:solidFill>
                <a:schemeClr val="tx1"/>
              </a:solidFill>
            </a:rPr>
            <a:t>8%</a:t>
          </a:r>
        </a:p>
        <a:p>
          <a:r>
            <a:rPr lang="en-US" sz="1200" b="1" dirty="0">
              <a:solidFill>
                <a:schemeClr val="tx1"/>
              </a:solidFill>
            </a:rPr>
            <a:t>VERTICAL INTEGRATION</a:t>
          </a:r>
        </a:p>
        <a:p>
          <a:r>
            <a:rPr lang="en-US" sz="1200" b="1" dirty="0">
              <a:solidFill>
                <a:schemeClr val="tx1"/>
              </a:solidFill>
            </a:rPr>
            <a:t>Pathology</a:t>
          </a:r>
        </a:p>
        <a:p>
          <a:r>
            <a:rPr lang="en-US" sz="1200" b="1" dirty="0">
              <a:solidFill>
                <a:schemeClr val="tx1"/>
              </a:solidFill>
            </a:rPr>
            <a:t>pharmacolog</a:t>
          </a:r>
          <a:r>
            <a:rPr lang="en-US" sz="1000" b="1" dirty="0">
              <a:solidFill>
                <a:schemeClr val="tx1"/>
              </a:solidFill>
            </a:rPr>
            <a:t>y</a:t>
          </a:r>
        </a:p>
      </dgm:t>
    </dgm:pt>
    <dgm:pt modelId="{B5331A6F-01D6-4644-B888-4B5645F13CE6}" type="parTrans" cxnId="{396A80D6-17D5-4D69-9D59-445694BF0D8E}">
      <dgm:prSet/>
      <dgm:spPr/>
      <dgm:t>
        <a:bodyPr/>
        <a:lstStyle/>
        <a:p>
          <a:endParaRPr lang="en-US"/>
        </a:p>
      </dgm:t>
    </dgm:pt>
    <dgm:pt modelId="{9B5ED3AA-8E83-460F-B86F-44104E144176}" type="sibTrans" cxnId="{396A80D6-17D5-4D69-9D59-445694BF0D8E}">
      <dgm:prSet/>
      <dgm:spPr/>
      <dgm:t>
        <a:bodyPr/>
        <a:lstStyle/>
        <a:p>
          <a:endParaRPr lang="en-US"/>
        </a:p>
      </dgm:t>
    </dgm:pt>
    <dgm:pt modelId="{4AEA9772-498B-4A7D-8FBC-65C72E5384FE}">
      <dgm:prSet phldrT="[Text]"/>
      <dgm:spPr>
        <a:solidFill>
          <a:schemeClr val="accent3">
            <a:lumMod val="20000"/>
            <a:lumOff val="80000"/>
          </a:schemeClr>
        </a:solidFill>
      </dgm:spPr>
      <dgm:t>
        <a:bodyPr/>
        <a:lstStyle/>
        <a:p>
          <a:r>
            <a:rPr lang="en-US" b="1" dirty="0">
              <a:solidFill>
                <a:schemeClr val="tx1"/>
              </a:solidFill>
            </a:rPr>
            <a:t>7%</a:t>
          </a:r>
        </a:p>
        <a:p>
          <a:r>
            <a:rPr lang="en-US" b="1" dirty="0">
              <a:solidFill>
                <a:schemeClr val="tx1"/>
              </a:solidFill>
            </a:rPr>
            <a:t>VERTICAL INTEGRATION</a:t>
          </a:r>
        </a:p>
        <a:p>
          <a:r>
            <a:rPr lang="en-US" b="1" dirty="0">
              <a:solidFill>
                <a:schemeClr val="tx1"/>
              </a:solidFill>
            </a:rPr>
            <a:t>Clinical integration </a:t>
          </a:r>
        </a:p>
      </dgm:t>
    </dgm:pt>
    <dgm:pt modelId="{06D8DAA3-4439-4E9F-A039-E909B9F94479}" type="parTrans" cxnId="{5FCD7FB6-D736-4581-AD08-E8F35A843627}">
      <dgm:prSet/>
      <dgm:spPr/>
      <dgm:t>
        <a:bodyPr/>
        <a:lstStyle/>
        <a:p>
          <a:endParaRPr lang="en-US"/>
        </a:p>
      </dgm:t>
    </dgm:pt>
    <dgm:pt modelId="{0C62EB7E-D4E0-49F5-BBB6-50EB39F6A944}" type="sibTrans" cxnId="{5FCD7FB6-D736-4581-AD08-E8F35A843627}">
      <dgm:prSet/>
      <dgm:spPr/>
      <dgm:t>
        <a:bodyPr/>
        <a:lstStyle/>
        <a:p>
          <a:endParaRPr lang="en-US"/>
        </a:p>
      </dgm:t>
    </dgm:pt>
    <dgm:pt modelId="{45F05D4F-6A7F-4BA7-940D-874B1B917549}">
      <dgm:prSet phldrT="[Text]" custT="1"/>
      <dgm:spPr>
        <a:solidFill>
          <a:schemeClr val="bg1">
            <a:lumMod val="85000"/>
          </a:schemeClr>
        </a:solidFill>
      </dgm:spPr>
      <dgm:t>
        <a:bodyPr/>
        <a:lstStyle/>
        <a:p>
          <a:endParaRPr lang="en-US" sz="1050" b="1" dirty="0">
            <a:solidFill>
              <a:schemeClr val="tx1"/>
            </a:solidFill>
          </a:endParaRPr>
        </a:p>
        <a:p>
          <a:r>
            <a:rPr lang="en-US" sz="1050" b="1" dirty="0">
              <a:solidFill>
                <a:schemeClr val="tx1"/>
              </a:solidFill>
            </a:rPr>
            <a:t>5%</a:t>
          </a:r>
        </a:p>
        <a:p>
          <a:r>
            <a:rPr lang="en-US" sz="1050" b="1" dirty="0">
              <a:solidFill>
                <a:schemeClr val="tx1"/>
              </a:solidFill>
            </a:rPr>
            <a:t>VERTICAL INTEGRATION</a:t>
          </a:r>
        </a:p>
        <a:p>
          <a:r>
            <a:rPr lang="en-US" sz="1050" b="1" dirty="0">
              <a:solidFill>
                <a:schemeClr val="tx1"/>
              </a:solidFill>
            </a:rPr>
            <a:t>Research, professionalism</a:t>
          </a:r>
        </a:p>
        <a:p>
          <a:r>
            <a:rPr lang="en-US" sz="1050" b="1" dirty="0">
              <a:solidFill>
                <a:schemeClr val="tx1"/>
              </a:solidFill>
            </a:rPr>
            <a:t>Ethics </a:t>
          </a:r>
        </a:p>
        <a:p>
          <a:r>
            <a:rPr lang="en-US" sz="1050" b="1" dirty="0">
              <a:solidFill>
                <a:schemeClr val="tx1"/>
              </a:solidFill>
            </a:rPr>
            <a:t>Digital library</a:t>
          </a:r>
        </a:p>
        <a:p>
          <a:r>
            <a:rPr lang="en-US" sz="900" b="1" dirty="0">
              <a:solidFill>
                <a:schemeClr val="tx1"/>
              </a:solidFill>
            </a:rPr>
            <a:t> </a:t>
          </a:r>
        </a:p>
      </dgm:t>
    </dgm:pt>
    <dgm:pt modelId="{EE9BDDB5-AB92-4FD3-9B7F-C659B48A0E17}" type="parTrans" cxnId="{E00CBB8F-0744-4E6B-95C1-E802B639B1DB}">
      <dgm:prSet/>
      <dgm:spPr/>
      <dgm:t>
        <a:bodyPr/>
        <a:lstStyle/>
        <a:p>
          <a:endParaRPr lang="en-US"/>
        </a:p>
      </dgm:t>
    </dgm:pt>
    <dgm:pt modelId="{2F69F2EB-6FFF-456F-A0F5-2947C5CE39EF}" type="sibTrans" cxnId="{E00CBB8F-0744-4E6B-95C1-E802B639B1DB}">
      <dgm:prSet/>
      <dgm:spPr/>
      <dgm:t>
        <a:bodyPr/>
        <a:lstStyle/>
        <a:p>
          <a:endParaRPr lang="en-US"/>
        </a:p>
      </dgm:t>
    </dgm:pt>
    <dgm:pt modelId="{67A1F69E-C926-4175-8EF0-EC9E8AFA4B46}" type="pres">
      <dgm:prSet presAssocID="{C3327E98-1E10-4206-B57E-F81244DDD533}" presName="diagram" presStyleCnt="0">
        <dgm:presLayoutVars>
          <dgm:dir/>
          <dgm:resizeHandles val="exact"/>
        </dgm:presLayoutVars>
      </dgm:prSet>
      <dgm:spPr/>
    </dgm:pt>
    <dgm:pt modelId="{5138205C-F2A8-496C-8DCF-600DE54D6393}" type="pres">
      <dgm:prSet presAssocID="{47648B2A-33ED-4028-B2F3-B4F524D3762B}" presName="node" presStyleLbl="node1" presStyleIdx="0" presStyleCnt="5" custScaleY="135552">
        <dgm:presLayoutVars>
          <dgm:bulletEnabled val="1"/>
        </dgm:presLayoutVars>
      </dgm:prSet>
      <dgm:spPr/>
    </dgm:pt>
    <dgm:pt modelId="{D808AEBB-F837-44E3-A146-4769901CB08D}" type="pres">
      <dgm:prSet presAssocID="{76EC814A-35FA-41ED-B10A-236B26825BA7}" presName="sibTrans" presStyleLbl="sibTrans2D1" presStyleIdx="0" presStyleCnt="4"/>
      <dgm:spPr/>
    </dgm:pt>
    <dgm:pt modelId="{13B78F93-9E80-4755-A323-9689D8DECC57}" type="pres">
      <dgm:prSet presAssocID="{76EC814A-35FA-41ED-B10A-236B26825BA7}" presName="connectorText" presStyleLbl="sibTrans2D1" presStyleIdx="0" presStyleCnt="4"/>
      <dgm:spPr/>
    </dgm:pt>
    <dgm:pt modelId="{6D0BBEBF-42DC-4E79-A91E-A668B3BA1989}" type="pres">
      <dgm:prSet presAssocID="{121F74F1-FDD4-4EA8-A5BE-6B67F4871C5A}" presName="node" presStyleLbl="node1" presStyleIdx="1" presStyleCnt="5" custScaleX="126402" custScaleY="166464">
        <dgm:presLayoutVars>
          <dgm:bulletEnabled val="1"/>
        </dgm:presLayoutVars>
      </dgm:prSet>
      <dgm:spPr/>
    </dgm:pt>
    <dgm:pt modelId="{05F2F4A8-DCB8-4DEF-AC3F-2211663DBAB6}" type="pres">
      <dgm:prSet presAssocID="{D1B6DC8B-AABB-428C-BA6F-DF069B929066}" presName="sibTrans" presStyleLbl="sibTrans2D1" presStyleIdx="1" presStyleCnt="4"/>
      <dgm:spPr/>
    </dgm:pt>
    <dgm:pt modelId="{E2C657F6-1940-4324-875D-FF2FE954D413}" type="pres">
      <dgm:prSet presAssocID="{D1B6DC8B-AABB-428C-BA6F-DF069B929066}" presName="connectorText" presStyleLbl="sibTrans2D1" presStyleIdx="1" presStyleCnt="4"/>
      <dgm:spPr/>
    </dgm:pt>
    <dgm:pt modelId="{A0F5D903-B3E5-42A8-AF88-F76845A333BE}" type="pres">
      <dgm:prSet presAssocID="{B6E0A33C-945C-4182-8BDD-143F429DB44A}" presName="node" presStyleLbl="node1" presStyleIdx="2" presStyleCnt="5" custScaleY="162588">
        <dgm:presLayoutVars>
          <dgm:bulletEnabled val="1"/>
        </dgm:presLayoutVars>
      </dgm:prSet>
      <dgm:spPr/>
    </dgm:pt>
    <dgm:pt modelId="{6C154956-750C-4CBF-BB94-422A3BEF206B}" type="pres">
      <dgm:prSet presAssocID="{9B5ED3AA-8E83-460F-B86F-44104E144176}" presName="sibTrans" presStyleLbl="sibTrans2D1" presStyleIdx="2" presStyleCnt="4"/>
      <dgm:spPr/>
    </dgm:pt>
    <dgm:pt modelId="{687127F3-6656-4F8F-8088-466EFD2A454B}" type="pres">
      <dgm:prSet presAssocID="{9B5ED3AA-8E83-460F-B86F-44104E144176}" presName="connectorText" presStyleLbl="sibTrans2D1" presStyleIdx="2" presStyleCnt="4"/>
      <dgm:spPr/>
    </dgm:pt>
    <dgm:pt modelId="{78B8B8C7-C92F-49B8-8D20-06D427A8A2FA}" type="pres">
      <dgm:prSet presAssocID="{4AEA9772-498B-4A7D-8FBC-65C72E5384FE}" presName="node" presStyleLbl="node1" presStyleIdx="3" presStyleCnt="5" custScaleY="170346">
        <dgm:presLayoutVars>
          <dgm:bulletEnabled val="1"/>
        </dgm:presLayoutVars>
      </dgm:prSet>
      <dgm:spPr/>
    </dgm:pt>
    <dgm:pt modelId="{11F11881-67C4-464B-B2A0-7F15A4CA74F3}" type="pres">
      <dgm:prSet presAssocID="{0C62EB7E-D4E0-49F5-BBB6-50EB39F6A944}" presName="sibTrans" presStyleLbl="sibTrans2D1" presStyleIdx="3" presStyleCnt="4"/>
      <dgm:spPr/>
    </dgm:pt>
    <dgm:pt modelId="{25C0E271-EE96-401B-BC0B-7E56E305D9C1}" type="pres">
      <dgm:prSet presAssocID="{0C62EB7E-D4E0-49F5-BBB6-50EB39F6A944}" presName="connectorText" presStyleLbl="sibTrans2D1" presStyleIdx="3" presStyleCnt="4"/>
      <dgm:spPr/>
    </dgm:pt>
    <dgm:pt modelId="{18343954-0F46-49EC-800A-08714300477C}" type="pres">
      <dgm:prSet presAssocID="{45F05D4F-6A7F-4BA7-940D-874B1B917549}" presName="node" presStyleLbl="node1" presStyleIdx="4" presStyleCnt="5" custScaleY="207382" custLinFactNeighborX="871" custLinFactNeighborY="-19800">
        <dgm:presLayoutVars>
          <dgm:bulletEnabled val="1"/>
        </dgm:presLayoutVars>
      </dgm:prSet>
      <dgm:spPr/>
    </dgm:pt>
  </dgm:ptLst>
  <dgm:cxnLst>
    <dgm:cxn modelId="{BE6C6708-1669-40F4-83C1-10CB24788442}" type="presOf" srcId="{C3327E98-1E10-4206-B57E-F81244DDD533}" destId="{67A1F69E-C926-4175-8EF0-EC9E8AFA4B46}" srcOrd="0" destOrd="0" presId="urn:microsoft.com/office/officeart/2005/8/layout/process5"/>
    <dgm:cxn modelId="{98A86A10-0CEE-47E4-B805-9E23B1492E6B}" type="presOf" srcId="{9B5ED3AA-8E83-460F-B86F-44104E144176}" destId="{6C154956-750C-4CBF-BB94-422A3BEF206B}" srcOrd="0" destOrd="0" presId="urn:microsoft.com/office/officeart/2005/8/layout/process5"/>
    <dgm:cxn modelId="{344CB618-4423-482D-BB07-2D8B5D2F0E39}" type="presOf" srcId="{47648B2A-33ED-4028-B2F3-B4F524D3762B}" destId="{5138205C-F2A8-496C-8DCF-600DE54D6393}" srcOrd="0" destOrd="0" presId="urn:microsoft.com/office/officeart/2005/8/layout/process5"/>
    <dgm:cxn modelId="{636BB46B-31FB-4E56-AF99-020F8387675C}" type="presOf" srcId="{76EC814A-35FA-41ED-B10A-236B26825BA7}" destId="{D808AEBB-F837-44E3-A146-4769901CB08D}" srcOrd="0" destOrd="0" presId="urn:microsoft.com/office/officeart/2005/8/layout/process5"/>
    <dgm:cxn modelId="{DA4F136E-5056-4142-B76F-CE5AF60E578C}" type="presOf" srcId="{121F74F1-FDD4-4EA8-A5BE-6B67F4871C5A}" destId="{6D0BBEBF-42DC-4E79-A91E-A668B3BA1989}" srcOrd="0" destOrd="0" presId="urn:microsoft.com/office/officeart/2005/8/layout/process5"/>
    <dgm:cxn modelId="{E00CBB8F-0744-4E6B-95C1-E802B639B1DB}" srcId="{C3327E98-1E10-4206-B57E-F81244DDD533}" destId="{45F05D4F-6A7F-4BA7-940D-874B1B917549}" srcOrd="4" destOrd="0" parTransId="{EE9BDDB5-AB92-4FD3-9B7F-C659B48A0E17}" sibTransId="{2F69F2EB-6FFF-456F-A0F5-2947C5CE39EF}"/>
    <dgm:cxn modelId="{3509C3A1-E78F-44D3-8776-70381526BDD9}" type="presOf" srcId="{76EC814A-35FA-41ED-B10A-236B26825BA7}" destId="{13B78F93-9E80-4755-A323-9689D8DECC57}" srcOrd="1" destOrd="0" presId="urn:microsoft.com/office/officeart/2005/8/layout/process5"/>
    <dgm:cxn modelId="{38E377A5-B3DB-43DC-A0DF-3F86D1E4AC84}" type="presOf" srcId="{D1B6DC8B-AABB-428C-BA6F-DF069B929066}" destId="{05F2F4A8-DCB8-4DEF-AC3F-2211663DBAB6}" srcOrd="0" destOrd="0" presId="urn:microsoft.com/office/officeart/2005/8/layout/process5"/>
    <dgm:cxn modelId="{F408B0A5-4D46-42B1-AA84-F5A451B6DF4C}" type="presOf" srcId="{0C62EB7E-D4E0-49F5-BBB6-50EB39F6A944}" destId="{25C0E271-EE96-401B-BC0B-7E56E305D9C1}" srcOrd="1" destOrd="0" presId="urn:microsoft.com/office/officeart/2005/8/layout/process5"/>
    <dgm:cxn modelId="{A95F06A7-F804-4132-957F-5832CF2EE004}" srcId="{C3327E98-1E10-4206-B57E-F81244DDD533}" destId="{47648B2A-33ED-4028-B2F3-B4F524D3762B}" srcOrd="0" destOrd="0" parTransId="{D64B3BA1-266D-481E-B80B-3DF7FD909DF0}" sibTransId="{76EC814A-35FA-41ED-B10A-236B26825BA7}"/>
    <dgm:cxn modelId="{5FCD7FB6-D736-4581-AD08-E8F35A843627}" srcId="{C3327E98-1E10-4206-B57E-F81244DDD533}" destId="{4AEA9772-498B-4A7D-8FBC-65C72E5384FE}" srcOrd="3" destOrd="0" parTransId="{06D8DAA3-4439-4E9F-A039-E909B9F94479}" sibTransId="{0C62EB7E-D4E0-49F5-BBB6-50EB39F6A944}"/>
    <dgm:cxn modelId="{DC8754B7-DCE5-4767-ACEF-E999F750C368}" srcId="{C3327E98-1E10-4206-B57E-F81244DDD533}" destId="{121F74F1-FDD4-4EA8-A5BE-6B67F4871C5A}" srcOrd="1" destOrd="0" parTransId="{10B33A64-CE0E-4D57-A46F-A3C1B642720B}" sibTransId="{D1B6DC8B-AABB-428C-BA6F-DF069B929066}"/>
    <dgm:cxn modelId="{E3979CD1-ED09-4BEF-9F0A-DCEC892E3BAD}" type="presOf" srcId="{9B5ED3AA-8E83-460F-B86F-44104E144176}" destId="{687127F3-6656-4F8F-8088-466EFD2A454B}" srcOrd="1" destOrd="0" presId="urn:microsoft.com/office/officeart/2005/8/layout/process5"/>
    <dgm:cxn modelId="{217E32D2-675A-418F-9C99-24E6E3BDC188}" type="presOf" srcId="{0C62EB7E-D4E0-49F5-BBB6-50EB39F6A944}" destId="{11F11881-67C4-464B-B2A0-7F15A4CA74F3}" srcOrd="0" destOrd="0" presId="urn:microsoft.com/office/officeart/2005/8/layout/process5"/>
    <dgm:cxn modelId="{5DE969D6-C90D-43F2-94AD-E57813AE33FF}" type="presOf" srcId="{D1B6DC8B-AABB-428C-BA6F-DF069B929066}" destId="{E2C657F6-1940-4324-875D-FF2FE954D413}" srcOrd="1" destOrd="0" presId="urn:microsoft.com/office/officeart/2005/8/layout/process5"/>
    <dgm:cxn modelId="{396A80D6-17D5-4D69-9D59-445694BF0D8E}" srcId="{C3327E98-1E10-4206-B57E-F81244DDD533}" destId="{B6E0A33C-945C-4182-8BDD-143F429DB44A}" srcOrd="2" destOrd="0" parTransId="{B5331A6F-01D6-4644-B888-4B5645F13CE6}" sibTransId="{9B5ED3AA-8E83-460F-B86F-44104E144176}"/>
    <dgm:cxn modelId="{5745F9D8-F1AE-44FF-99E8-C7E07F3727E1}" type="presOf" srcId="{45F05D4F-6A7F-4BA7-940D-874B1B917549}" destId="{18343954-0F46-49EC-800A-08714300477C}" srcOrd="0" destOrd="0" presId="urn:microsoft.com/office/officeart/2005/8/layout/process5"/>
    <dgm:cxn modelId="{41F3D6E0-4241-4755-854F-22D1753DABE4}" type="presOf" srcId="{B6E0A33C-945C-4182-8BDD-143F429DB44A}" destId="{A0F5D903-B3E5-42A8-AF88-F76845A333BE}" srcOrd="0" destOrd="0" presId="urn:microsoft.com/office/officeart/2005/8/layout/process5"/>
    <dgm:cxn modelId="{D3E834E1-DDEC-42A2-A0FB-5FD9A6E2DFC4}" type="presOf" srcId="{4AEA9772-498B-4A7D-8FBC-65C72E5384FE}" destId="{78B8B8C7-C92F-49B8-8D20-06D427A8A2FA}" srcOrd="0" destOrd="0" presId="urn:microsoft.com/office/officeart/2005/8/layout/process5"/>
    <dgm:cxn modelId="{B7115F13-C7DE-419F-A339-3963F52397B5}" type="presParOf" srcId="{67A1F69E-C926-4175-8EF0-EC9E8AFA4B46}" destId="{5138205C-F2A8-496C-8DCF-600DE54D6393}" srcOrd="0" destOrd="0" presId="urn:microsoft.com/office/officeart/2005/8/layout/process5"/>
    <dgm:cxn modelId="{2114B79C-2C5D-409E-A436-FEEFD050A21D}" type="presParOf" srcId="{67A1F69E-C926-4175-8EF0-EC9E8AFA4B46}" destId="{D808AEBB-F837-44E3-A146-4769901CB08D}" srcOrd="1" destOrd="0" presId="urn:microsoft.com/office/officeart/2005/8/layout/process5"/>
    <dgm:cxn modelId="{AE3CFB3B-43B8-40D7-9560-442F57D60E18}" type="presParOf" srcId="{D808AEBB-F837-44E3-A146-4769901CB08D}" destId="{13B78F93-9E80-4755-A323-9689D8DECC57}" srcOrd="0" destOrd="0" presId="urn:microsoft.com/office/officeart/2005/8/layout/process5"/>
    <dgm:cxn modelId="{194C0981-8300-4E70-A066-D9AF9B69119A}" type="presParOf" srcId="{67A1F69E-C926-4175-8EF0-EC9E8AFA4B46}" destId="{6D0BBEBF-42DC-4E79-A91E-A668B3BA1989}" srcOrd="2" destOrd="0" presId="urn:microsoft.com/office/officeart/2005/8/layout/process5"/>
    <dgm:cxn modelId="{B181AEA7-C8A5-4889-AA2F-95FC544AFF61}" type="presParOf" srcId="{67A1F69E-C926-4175-8EF0-EC9E8AFA4B46}" destId="{05F2F4A8-DCB8-4DEF-AC3F-2211663DBAB6}" srcOrd="3" destOrd="0" presId="urn:microsoft.com/office/officeart/2005/8/layout/process5"/>
    <dgm:cxn modelId="{88DB17A2-A205-4532-B643-8F3145A72B6C}" type="presParOf" srcId="{05F2F4A8-DCB8-4DEF-AC3F-2211663DBAB6}" destId="{E2C657F6-1940-4324-875D-FF2FE954D413}" srcOrd="0" destOrd="0" presId="urn:microsoft.com/office/officeart/2005/8/layout/process5"/>
    <dgm:cxn modelId="{3DF77064-9E9B-4737-A7DB-84B26B362514}" type="presParOf" srcId="{67A1F69E-C926-4175-8EF0-EC9E8AFA4B46}" destId="{A0F5D903-B3E5-42A8-AF88-F76845A333BE}" srcOrd="4" destOrd="0" presId="urn:microsoft.com/office/officeart/2005/8/layout/process5"/>
    <dgm:cxn modelId="{5C71DF55-3A27-49D4-916B-89B26A9DC01B}" type="presParOf" srcId="{67A1F69E-C926-4175-8EF0-EC9E8AFA4B46}" destId="{6C154956-750C-4CBF-BB94-422A3BEF206B}" srcOrd="5" destOrd="0" presId="urn:microsoft.com/office/officeart/2005/8/layout/process5"/>
    <dgm:cxn modelId="{17F6D728-5032-4AD0-B3EC-A36C03B9E844}" type="presParOf" srcId="{6C154956-750C-4CBF-BB94-422A3BEF206B}" destId="{687127F3-6656-4F8F-8088-466EFD2A454B}" srcOrd="0" destOrd="0" presId="urn:microsoft.com/office/officeart/2005/8/layout/process5"/>
    <dgm:cxn modelId="{DC6EF007-2EB9-4FE5-844B-6FCB2E905499}" type="presParOf" srcId="{67A1F69E-C926-4175-8EF0-EC9E8AFA4B46}" destId="{78B8B8C7-C92F-49B8-8D20-06D427A8A2FA}" srcOrd="6" destOrd="0" presId="urn:microsoft.com/office/officeart/2005/8/layout/process5"/>
    <dgm:cxn modelId="{8936137B-22B9-4772-9E40-770FB175C767}" type="presParOf" srcId="{67A1F69E-C926-4175-8EF0-EC9E8AFA4B46}" destId="{11F11881-67C4-464B-B2A0-7F15A4CA74F3}" srcOrd="7" destOrd="0" presId="urn:microsoft.com/office/officeart/2005/8/layout/process5"/>
    <dgm:cxn modelId="{72D9F6CF-7233-47A7-9C5A-B6E6A4AC02F3}" type="presParOf" srcId="{11F11881-67C4-464B-B2A0-7F15A4CA74F3}" destId="{25C0E271-EE96-401B-BC0B-7E56E305D9C1}" srcOrd="0" destOrd="0" presId="urn:microsoft.com/office/officeart/2005/8/layout/process5"/>
    <dgm:cxn modelId="{68F7BBFC-FC43-425F-B560-0F33DE3FA0DF}" type="presParOf" srcId="{67A1F69E-C926-4175-8EF0-EC9E8AFA4B46}" destId="{18343954-0F46-49EC-800A-08714300477C}" srcOrd="8"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128526" y="1359205"/>
          <a:ext cx="1383029" cy="1383029"/>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latin typeface="Arial Black" pitchFamily="34" charset="0"/>
            </a:rPr>
            <a:t>Wisdom</a:t>
          </a:r>
        </a:p>
      </dsp:txBody>
      <dsp:txXfrm>
        <a:off x="1406576" y="1683173"/>
        <a:ext cx="826929" cy="710905"/>
      </dsp:txXfrm>
    </dsp:sp>
    <dsp:sp modelId="{93300324-D62F-4E58-B882-734182BDB462}">
      <dsp:nvSpPr>
        <dsp:cNvPr id="0" name=""/>
        <dsp:cNvSpPr/>
      </dsp:nvSpPr>
      <dsp:spPr>
        <a:xfrm>
          <a:off x="326897" y="1035350"/>
          <a:ext cx="1005839" cy="1005839"/>
        </a:xfrm>
        <a:prstGeom prst="gear6">
          <a:avLst/>
        </a:prstGeom>
        <a:solidFill>
          <a:schemeClr val="accent4">
            <a:hueOff val="3299968"/>
            <a:satOff val="-14601"/>
            <a:lumOff val="-245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Black" pitchFamily="34" charset="0"/>
            </a:rPr>
            <a:t>Truth</a:t>
          </a:r>
          <a:r>
            <a:rPr lang="en-US" sz="1000" kern="1200" dirty="0"/>
            <a:t> </a:t>
          </a:r>
        </a:p>
      </dsp:txBody>
      <dsp:txXfrm>
        <a:off x="580120" y="1290103"/>
        <a:ext cx="499393" cy="496333"/>
      </dsp:txXfrm>
    </dsp:sp>
    <dsp:sp modelId="{59EDF28D-6C67-49D0-B5A1-DE5C3CBA2292}">
      <dsp:nvSpPr>
        <dsp:cNvPr id="0" name=""/>
        <dsp:cNvSpPr/>
      </dsp:nvSpPr>
      <dsp:spPr>
        <a:xfrm rot="20700000">
          <a:off x="890270" y="341423"/>
          <a:ext cx="985517" cy="985517"/>
        </a:xfrm>
        <a:prstGeom prst="gear6">
          <a:avLst/>
        </a:prstGeom>
        <a:solidFill>
          <a:schemeClr val="accent4">
            <a:hueOff val="6599937"/>
            <a:satOff val="-29202"/>
            <a:lumOff val="-490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latin typeface="Arial Black" pitchFamily="34" charset="0"/>
            </a:rPr>
            <a:t>Servic</a:t>
          </a:r>
          <a:r>
            <a:rPr lang="en-US" sz="1000" kern="1200">
              <a:latin typeface="Arial Black" pitchFamily="34" charset="0"/>
            </a:rPr>
            <a:t>e</a:t>
          </a:r>
          <a:r>
            <a:rPr lang="en-US" sz="1000" kern="1200"/>
            <a:t> </a:t>
          </a:r>
        </a:p>
      </dsp:txBody>
      <dsp:txXfrm rot="-20700000">
        <a:off x="1106423" y="557576"/>
        <a:ext cx="553211" cy="553211"/>
      </dsp:txXfrm>
    </dsp:sp>
    <dsp:sp modelId="{398423B3-DD54-4226-99D7-017EFC1488DF}">
      <dsp:nvSpPr>
        <dsp:cNvPr id="0" name=""/>
        <dsp:cNvSpPr/>
      </dsp:nvSpPr>
      <dsp:spPr>
        <a:xfrm>
          <a:off x="1007811" y="1163264"/>
          <a:ext cx="1770277" cy="1770277"/>
        </a:xfrm>
        <a:prstGeom prst="circularArrow">
          <a:avLst>
            <a:gd name="adj1" fmla="val 4688"/>
            <a:gd name="adj2" fmla="val 299029"/>
            <a:gd name="adj3" fmla="val 2455347"/>
            <a:gd name="adj4" fmla="val 15999134"/>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48765" y="820004"/>
          <a:ext cx="1286217" cy="1286217"/>
        </a:xfrm>
        <a:prstGeom prst="leftCircularArrow">
          <a:avLst>
            <a:gd name="adj1" fmla="val 6452"/>
            <a:gd name="adj2" fmla="val 429999"/>
            <a:gd name="adj3" fmla="val 10489124"/>
            <a:gd name="adj4" fmla="val 14837806"/>
            <a:gd name="adj5" fmla="val 7527"/>
          </a:avLst>
        </a:prstGeom>
        <a:solidFill>
          <a:schemeClr val="accent4">
            <a:hueOff val="3299968"/>
            <a:satOff val="-14601"/>
            <a:lumOff val="-2452"/>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662310" y="132766"/>
          <a:ext cx="1386801" cy="1386801"/>
        </a:xfrm>
        <a:prstGeom prst="circularArrow">
          <a:avLst>
            <a:gd name="adj1" fmla="val 5984"/>
            <a:gd name="adj2" fmla="val 394124"/>
            <a:gd name="adj3" fmla="val 13313824"/>
            <a:gd name="adj4" fmla="val 10508221"/>
            <a:gd name="adj5" fmla="val 6981"/>
          </a:avLst>
        </a:prstGeom>
        <a:solidFill>
          <a:schemeClr val="accent4">
            <a:hueOff val="6599937"/>
            <a:satOff val="-29202"/>
            <a:lumOff val="-4903"/>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8205C-F2A8-496C-8DCF-600DE54D6393}">
      <dsp:nvSpPr>
        <dsp:cNvPr id="0" name=""/>
        <dsp:cNvSpPr/>
      </dsp:nvSpPr>
      <dsp:spPr>
        <a:xfrm>
          <a:off x="162161" y="101766"/>
          <a:ext cx="1081794" cy="879836"/>
        </a:xfrm>
        <a:prstGeom prst="roundRect">
          <a:avLst>
            <a:gd name="adj" fmla="val 10000"/>
          </a:avLst>
        </a:prstGeom>
        <a:solidFill>
          <a:schemeClr val="tx2">
            <a:lumMod val="25000"/>
            <a:lumOff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60%</a:t>
          </a:r>
        </a:p>
        <a:p>
          <a:pPr marL="0" lvl="0" indent="0" algn="ctr" defTabSz="488950">
            <a:lnSpc>
              <a:spcPct val="90000"/>
            </a:lnSpc>
            <a:spcBef>
              <a:spcPct val="0"/>
            </a:spcBef>
            <a:spcAft>
              <a:spcPct val="35000"/>
            </a:spcAft>
            <a:buNone/>
          </a:pPr>
          <a:r>
            <a:rPr lang="en-US" sz="1100" kern="1200" dirty="0"/>
            <a:t>CORE SUBJECT</a:t>
          </a:r>
        </a:p>
      </dsp:txBody>
      <dsp:txXfrm>
        <a:off x="187931" y="127536"/>
        <a:ext cx="1030254" cy="828296"/>
      </dsp:txXfrm>
    </dsp:sp>
    <dsp:sp modelId="{D808AEBB-F837-44E3-A146-4769901CB08D}">
      <dsp:nvSpPr>
        <dsp:cNvPr id="0" name=""/>
        <dsp:cNvSpPr/>
      </dsp:nvSpPr>
      <dsp:spPr>
        <a:xfrm>
          <a:off x="1339154" y="407542"/>
          <a:ext cx="229340" cy="26828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339154" y="461199"/>
        <a:ext cx="160538" cy="160971"/>
      </dsp:txXfrm>
    </dsp:sp>
    <dsp:sp modelId="{6D0BBEBF-42DC-4E79-A91E-A668B3BA1989}">
      <dsp:nvSpPr>
        <dsp:cNvPr id="0" name=""/>
        <dsp:cNvSpPr/>
      </dsp:nvSpPr>
      <dsp:spPr>
        <a:xfrm>
          <a:off x="1676674" y="1445"/>
          <a:ext cx="1367410" cy="1080479"/>
        </a:xfrm>
        <a:prstGeom prst="roundRect">
          <a:avLst>
            <a:gd name="adj" fmla="val 10000"/>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20%</a:t>
          </a:r>
        </a:p>
        <a:p>
          <a:pPr marL="0" lvl="0" indent="0" algn="ctr" defTabSz="488950">
            <a:lnSpc>
              <a:spcPct val="90000"/>
            </a:lnSpc>
            <a:spcBef>
              <a:spcPct val="0"/>
            </a:spcBef>
            <a:spcAft>
              <a:spcPct val="35000"/>
            </a:spcAft>
            <a:buNone/>
          </a:pPr>
          <a:r>
            <a:rPr lang="en-US" sz="1100" b="1" kern="1200" dirty="0">
              <a:solidFill>
                <a:schemeClr val="tx1"/>
              </a:solidFill>
            </a:rPr>
            <a:t>HORIZONTAL</a:t>
          </a:r>
        </a:p>
        <a:p>
          <a:pPr marL="0" lvl="0" indent="0" algn="ctr" defTabSz="488950">
            <a:lnSpc>
              <a:spcPct val="90000"/>
            </a:lnSpc>
            <a:spcBef>
              <a:spcPct val="0"/>
            </a:spcBef>
            <a:spcAft>
              <a:spcPct val="35000"/>
            </a:spcAft>
            <a:buNone/>
          </a:pPr>
          <a:r>
            <a:rPr lang="en-US" sz="1100" b="1" kern="1200" dirty="0">
              <a:solidFill>
                <a:schemeClr val="tx1"/>
              </a:solidFill>
            </a:rPr>
            <a:t>INTEGRATION</a:t>
          </a:r>
        </a:p>
        <a:p>
          <a:pPr marL="0" lvl="0" indent="0" algn="ctr" defTabSz="488950">
            <a:lnSpc>
              <a:spcPct val="90000"/>
            </a:lnSpc>
            <a:spcBef>
              <a:spcPct val="0"/>
            </a:spcBef>
            <a:spcAft>
              <a:spcPct val="35000"/>
            </a:spcAft>
            <a:buNone/>
          </a:pPr>
          <a:r>
            <a:rPr lang="en-US" sz="1100" b="1" kern="1200" dirty="0">
              <a:solidFill>
                <a:schemeClr val="tx1"/>
              </a:solidFill>
            </a:rPr>
            <a:t>Physiology</a:t>
          </a:r>
        </a:p>
        <a:p>
          <a:pPr marL="0" lvl="0" indent="0" algn="ctr" defTabSz="488950">
            <a:lnSpc>
              <a:spcPct val="90000"/>
            </a:lnSpc>
            <a:spcBef>
              <a:spcPct val="0"/>
            </a:spcBef>
            <a:spcAft>
              <a:spcPct val="35000"/>
            </a:spcAft>
            <a:buNone/>
          </a:pPr>
          <a:r>
            <a:rPr lang="en-US" sz="1100" b="1" kern="1200" dirty="0">
              <a:solidFill>
                <a:schemeClr val="tx1"/>
              </a:solidFill>
            </a:rPr>
            <a:t>biochemistry</a:t>
          </a:r>
          <a:r>
            <a:rPr lang="en-US" sz="1050" b="1" kern="1200" dirty="0">
              <a:solidFill>
                <a:schemeClr val="tx1"/>
              </a:solidFill>
            </a:rPr>
            <a:t> </a:t>
          </a:r>
        </a:p>
      </dsp:txBody>
      <dsp:txXfrm>
        <a:off x="1708320" y="33091"/>
        <a:ext cx="1304118" cy="1017187"/>
      </dsp:txXfrm>
    </dsp:sp>
    <dsp:sp modelId="{05F2F4A8-DCB8-4DEF-AC3F-2211663DBAB6}">
      <dsp:nvSpPr>
        <dsp:cNvPr id="0" name=""/>
        <dsp:cNvSpPr/>
      </dsp:nvSpPr>
      <dsp:spPr>
        <a:xfrm rot="5079177">
          <a:off x="2309856" y="1169861"/>
          <a:ext cx="243745" cy="268285"/>
        </a:xfrm>
        <a:prstGeom prst="rightArrow">
          <a:avLst>
            <a:gd name="adj1" fmla="val 60000"/>
            <a:gd name="adj2" fmla="val 50000"/>
          </a:avLst>
        </a:prstGeom>
        <a:solidFill>
          <a:schemeClr val="accent4">
            <a:hueOff val="2199979"/>
            <a:satOff val="-9734"/>
            <a:lumOff val="-163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2347835" y="1182291"/>
        <a:ext cx="160971" cy="170622"/>
      </dsp:txXfrm>
    </dsp:sp>
    <dsp:sp modelId="{A0F5D903-B3E5-42A8-AF88-F76845A333BE}">
      <dsp:nvSpPr>
        <dsp:cNvPr id="0" name=""/>
        <dsp:cNvSpPr/>
      </dsp:nvSpPr>
      <dsp:spPr>
        <a:xfrm>
          <a:off x="1962289" y="1539820"/>
          <a:ext cx="1081794" cy="1055321"/>
        </a:xfrm>
        <a:prstGeom prst="roundRect">
          <a:avLst>
            <a:gd name="adj" fmla="val 10000"/>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8%</a:t>
          </a:r>
        </a:p>
        <a:p>
          <a:pPr marL="0" lvl="0" indent="0" algn="ctr" defTabSz="533400">
            <a:lnSpc>
              <a:spcPct val="90000"/>
            </a:lnSpc>
            <a:spcBef>
              <a:spcPct val="0"/>
            </a:spcBef>
            <a:spcAft>
              <a:spcPct val="35000"/>
            </a:spcAft>
            <a:buNone/>
          </a:pPr>
          <a:r>
            <a:rPr lang="en-US" sz="1200" b="1" kern="1200" dirty="0">
              <a:solidFill>
                <a:schemeClr val="tx1"/>
              </a:solidFill>
            </a:rPr>
            <a:t>VERTICAL INTEGRATION</a:t>
          </a:r>
        </a:p>
        <a:p>
          <a:pPr marL="0" lvl="0" indent="0" algn="ctr" defTabSz="533400">
            <a:lnSpc>
              <a:spcPct val="90000"/>
            </a:lnSpc>
            <a:spcBef>
              <a:spcPct val="0"/>
            </a:spcBef>
            <a:spcAft>
              <a:spcPct val="35000"/>
            </a:spcAft>
            <a:buNone/>
          </a:pPr>
          <a:r>
            <a:rPr lang="en-US" sz="1200" b="1" kern="1200" dirty="0">
              <a:solidFill>
                <a:schemeClr val="tx1"/>
              </a:solidFill>
            </a:rPr>
            <a:t>Pathology</a:t>
          </a:r>
        </a:p>
        <a:p>
          <a:pPr marL="0" lvl="0" indent="0" algn="ctr" defTabSz="533400">
            <a:lnSpc>
              <a:spcPct val="90000"/>
            </a:lnSpc>
            <a:spcBef>
              <a:spcPct val="0"/>
            </a:spcBef>
            <a:spcAft>
              <a:spcPct val="35000"/>
            </a:spcAft>
            <a:buNone/>
          </a:pPr>
          <a:r>
            <a:rPr lang="en-US" sz="1200" b="1" kern="1200" dirty="0">
              <a:solidFill>
                <a:schemeClr val="tx1"/>
              </a:solidFill>
            </a:rPr>
            <a:t>pharmacolog</a:t>
          </a:r>
          <a:r>
            <a:rPr lang="en-US" sz="1000" b="1" kern="1200" dirty="0">
              <a:solidFill>
                <a:schemeClr val="tx1"/>
              </a:solidFill>
            </a:rPr>
            <a:t>y</a:t>
          </a:r>
        </a:p>
      </dsp:txBody>
      <dsp:txXfrm>
        <a:off x="1993198" y="1570729"/>
        <a:ext cx="1019976" cy="993503"/>
      </dsp:txXfrm>
    </dsp:sp>
    <dsp:sp modelId="{6C154956-750C-4CBF-BB94-422A3BEF206B}">
      <dsp:nvSpPr>
        <dsp:cNvPr id="0" name=""/>
        <dsp:cNvSpPr/>
      </dsp:nvSpPr>
      <dsp:spPr>
        <a:xfrm rot="10800000">
          <a:off x="1637751" y="1933338"/>
          <a:ext cx="229340" cy="268285"/>
        </a:xfrm>
        <a:prstGeom prst="rightArrow">
          <a:avLst>
            <a:gd name="adj1" fmla="val 60000"/>
            <a:gd name="adj2" fmla="val 50000"/>
          </a:avLst>
        </a:prstGeom>
        <a:solidFill>
          <a:schemeClr val="accent4">
            <a:hueOff val="4399958"/>
            <a:satOff val="-19468"/>
            <a:lumOff val="-32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1706553" y="1986995"/>
        <a:ext cx="160538" cy="160971"/>
      </dsp:txXfrm>
    </dsp:sp>
    <dsp:sp modelId="{78B8B8C7-C92F-49B8-8D20-06D427A8A2FA}">
      <dsp:nvSpPr>
        <dsp:cNvPr id="0" name=""/>
        <dsp:cNvSpPr/>
      </dsp:nvSpPr>
      <dsp:spPr>
        <a:xfrm>
          <a:off x="447776" y="1514642"/>
          <a:ext cx="1081794" cy="1105676"/>
        </a:xfrm>
        <a:prstGeom prst="roundRect">
          <a:avLst>
            <a:gd name="adj" fmla="val 10000"/>
          </a:avLst>
        </a:prstGeom>
        <a:solidFill>
          <a:schemeClr val="accent3">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7%</a:t>
          </a:r>
        </a:p>
        <a:p>
          <a:pPr marL="0" lvl="0" indent="0" algn="ctr" defTabSz="488950">
            <a:lnSpc>
              <a:spcPct val="90000"/>
            </a:lnSpc>
            <a:spcBef>
              <a:spcPct val="0"/>
            </a:spcBef>
            <a:spcAft>
              <a:spcPct val="35000"/>
            </a:spcAft>
            <a:buNone/>
          </a:pPr>
          <a:r>
            <a:rPr lang="en-US" sz="1100" b="1" kern="1200" dirty="0">
              <a:solidFill>
                <a:schemeClr val="tx1"/>
              </a:solidFill>
            </a:rPr>
            <a:t>VERTICAL INTEGRATION</a:t>
          </a:r>
        </a:p>
        <a:p>
          <a:pPr marL="0" lvl="0" indent="0" algn="ctr" defTabSz="488950">
            <a:lnSpc>
              <a:spcPct val="90000"/>
            </a:lnSpc>
            <a:spcBef>
              <a:spcPct val="0"/>
            </a:spcBef>
            <a:spcAft>
              <a:spcPct val="35000"/>
            </a:spcAft>
            <a:buNone/>
          </a:pPr>
          <a:r>
            <a:rPr lang="en-US" sz="1100" b="1" kern="1200" dirty="0">
              <a:solidFill>
                <a:schemeClr val="tx1"/>
              </a:solidFill>
            </a:rPr>
            <a:t>Clinical integration </a:t>
          </a:r>
        </a:p>
      </dsp:txBody>
      <dsp:txXfrm>
        <a:off x="479461" y="1546327"/>
        <a:ext cx="1018424" cy="1042306"/>
      </dsp:txXfrm>
    </dsp:sp>
    <dsp:sp modelId="{11F11881-67C4-464B-B2A0-7F15A4CA74F3}">
      <dsp:nvSpPr>
        <dsp:cNvPr id="0" name=""/>
        <dsp:cNvSpPr/>
      </dsp:nvSpPr>
      <dsp:spPr>
        <a:xfrm rot="5378830">
          <a:off x="912372" y="2633713"/>
          <a:ext cx="161229" cy="268285"/>
        </a:xfrm>
        <a:prstGeom prst="rightArrow">
          <a:avLst>
            <a:gd name="adj1" fmla="val 60000"/>
            <a:gd name="adj2" fmla="val 50000"/>
          </a:avLst>
        </a:prstGeom>
        <a:solidFill>
          <a:schemeClr val="accent4">
            <a:hueOff val="6599937"/>
            <a:satOff val="-29202"/>
            <a:lumOff val="-490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912353" y="2687241"/>
        <a:ext cx="160971" cy="112860"/>
      </dsp:txXfrm>
    </dsp:sp>
    <dsp:sp modelId="{18343954-0F46-49EC-800A-08714300477C}">
      <dsp:nvSpPr>
        <dsp:cNvPr id="0" name=""/>
        <dsp:cNvSpPr/>
      </dsp:nvSpPr>
      <dsp:spPr>
        <a:xfrm>
          <a:off x="457199" y="2924519"/>
          <a:ext cx="1081794" cy="1346068"/>
        </a:xfrm>
        <a:prstGeom prst="roundRect">
          <a:avLst>
            <a:gd name="adj" fmla="val 10000"/>
          </a:avLst>
        </a:prstGeom>
        <a:solidFill>
          <a:schemeClr val="bg1">
            <a:lumMod val="8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endParaRPr lang="en-US" sz="1050" b="1" kern="1200" dirty="0">
            <a:solidFill>
              <a:schemeClr val="tx1"/>
            </a:solidFill>
          </a:endParaRPr>
        </a:p>
        <a:p>
          <a:pPr marL="0" lvl="0" indent="0" algn="ctr" defTabSz="466725">
            <a:lnSpc>
              <a:spcPct val="90000"/>
            </a:lnSpc>
            <a:spcBef>
              <a:spcPct val="0"/>
            </a:spcBef>
            <a:spcAft>
              <a:spcPct val="35000"/>
            </a:spcAft>
            <a:buNone/>
          </a:pPr>
          <a:r>
            <a:rPr lang="en-US" sz="1050" b="1" kern="1200" dirty="0">
              <a:solidFill>
                <a:schemeClr val="tx1"/>
              </a:solidFill>
            </a:rPr>
            <a:t>5%</a:t>
          </a:r>
        </a:p>
        <a:p>
          <a:pPr marL="0" lvl="0" indent="0" algn="ctr" defTabSz="466725">
            <a:lnSpc>
              <a:spcPct val="90000"/>
            </a:lnSpc>
            <a:spcBef>
              <a:spcPct val="0"/>
            </a:spcBef>
            <a:spcAft>
              <a:spcPct val="35000"/>
            </a:spcAft>
            <a:buNone/>
          </a:pPr>
          <a:r>
            <a:rPr lang="en-US" sz="1050" b="1" kern="1200" dirty="0">
              <a:solidFill>
                <a:schemeClr val="tx1"/>
              </a:solidFill>
            </a:rPr>
            <a:t>VERTICAL INTEGRATION</a:t>
          </a:r>
        </a:p>
        <a:p>
          <a:pPr marL="0" lvl="0" indent="0" algn="ctr" defTabSz="466725">
            <a:lnSpc>
              <a:spcPct val="90000"/>
            </a:lnSpc>
            <a:spcBef>
              <a:spcPct val="0"/>
            </a:spcBef>
            <a:spcAft>
              <a:spcPct val="35000"/>
            </a:spcAft>
            <a:buNone/>
          </a:pPr>
          <a:r>
            <a:rPr lang="en-US" sz="1050" b="1" kern="1200" dirty="0">
              <a:solidFill>
                <a:schemeClr val="tx1"/>
              </a:solidFill>
            </a:rPr>
            <a:t>Research, professionalism</a:t>
          </a:r>
        </a:p>
        <a:p>
          <a:pPr marL="0" lvl="0" indent="0" algn="ctr" defTabSz="466725">
            <a:lnSpc>
              <a:spcPct val="90000"/>
            </a:lnSpc>
            <a:spcBef>
              <a:spcPct val="0"/>
            </a:spcBef>
            <a:spcAft>
              <a:spcPct val="35000"/>
            </a:spcAft>
            <a:buNone/>
          </a:pPr>
          <a:r>
            <a:rPr lang="en-US" sz="1050" b="1" kern="1200" dirty="0">
              <a:solidFill>
                <a:schemeClr val="tx1"/>
              </a:solidFill>
            </a:rPr>
            <a:t>Ethics </a:t>
          </a:r>
        </a:p>
        <a:p>
          <a:pPr marL="0" lvl="0" indent="0" algn="ctr" defTabSz="466725">
            <a:lnSpc>
              <a:spcPct val="90000"/>
            </a:lnSpc>
            <a:spcBef>
              <a:spcPct val="0"/>
            </a:spcBef>
            <a:spcAft>
              <a:spcPct val="35000"/>
            </a:spcAft>
            <a:buNone/>
          </a:pPr>
          <a:r>
            <a:rPr lang="en-US" sz="1050" b="1" kern="1200" dirty="0">
              <a:solidFill>
                <a:schemeClr val="tx1"/>
              </a:solidFill>
            </a:rPr>
            <a:t>Digital library</a:t>
          </a:r>
        </a:p>
        <a:p>
          <a:pPr marL="0" lvl="0" indent="0" algn="ctr" defTabSz="466725">
            <a:lnSpc>
              <a:spcPct val="90000"/>
            </a:lnSpc>
            <a:spcBef>
              <a:spcPct val="0"/>
            </a:spcBef>
            <a:spcAft>
              <a:spcPct val="35000"/>
            </a:spcAft>
            <a:buNone/>
          </a:pPr>
          <a:r>
            <a:rPr lang="en-US" sz="900" b="1" kern="1200" dirty="0">
              <a:solidFill>
                <a:schemeClr val="tx1"/>
              </a:solidFill>
            </a:rPr>
            <a:t> </a:t>
          </a:r>
        </a:p>
      </dsp:txBody>
      <dsp:txXfrm>
        <a:off x="488884" y="2956204"/>
        <a:ext cx="1018424" cy="1282698"/>
      </dsp:txXfrm>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A884E-3A69-4574-8F6F-F3EBC650350A}" type="datetimeFigureOut">
              <a:rPr lang="en-PK" smtClean="0"/>
              <a:t>28/01/2025</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B65C7B-F9D6-410B-B635-D6B942039376}" type="slidenum">
              <a:rPr lang="en-PK" smtClean="0"/>
              <a:t>‹#›</a:t>
            </a:fld>
            <a:endParaRPr lang="en-PK"/>
          </a:p>
        </p:txBody>
      </p:sp>
    </p:spTree>
    <p:extLst>
      <p:ext uri="{BB962C8B-B14F-4D97-AF65-F5344CB8AC3E}">
        <p14:creationId xmlns:p14="http://schemas.microsoft.com/office/powerpoint/2010/main" val="2881624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E924B-647E-4C04-8932-E515AB078F82}" type="slidenum">
              <a:rPr lang="en-US" smtClean="0"/>
              <a:pPr/>
              <a:t>4</a:t>
            </a:fld>
            <a:endParaRPr lang="en-US"/>
          </a:p>
        </p:txBody>
      </p:sp>
    </p:spTree>
    <p:extLst>
      <p:ext uri="{BB962C8B-B14F-4D97-AF65-F5344CB8AC3E}">
        <p14:creationId xmlns:p14="http://schemas.microsoft.com/office/powerpoint/2010/main" val="2497193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62365-84F5-4DF1-934D-A6927731EAC0}" type="slidenum">
              <a:rPr lang="en-US" smtClean="0"/>
              <a:t>6</a:t>
            </a:fld>
            <a:endParaRPr lang="en-US"/>
          </a:p>
        </p:txBody>
      </p:sp>
    </p:spTree>
    <p:extLst>
      <p:ext uri="{BB962C8B-B14F-4D97-AF65-F5344CB8AC3E}">
        <p14:creationId xmlns:p14="http://schemas.microsoft.com/office/powerpoint/2010/main" val="3270596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2CB65C7B-F9D6-410B-B635-D6B942039376}" type="slidenum">
              <a:rPr lang="en-PK" smtClean="0"/>
              <a:t>7</a:t>
            </a:fld>
            <a:endParaRPr lang="en-PK"/>
          </a:p>
        </p:txBody>
      </p:sp>
    </p:spTree>
    <p:extLst>
      <p:ext uri="{BB962C8B-B14F-4D97-AF65-F5344CB8AC3E}">
        <p14:creationId xmlns:p14="http://schemas.microsoft.com/office/powerpoint/2010/main" val="2582653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8A08438-7884-4285-8C3E-04DC6A445499}" type="slidenum">
              <a:rPr lang="en-GB" altLang="en-US"/>
              <a:pPr/>
              <a:t>10</a:t>
            </a:fld>
            <a:endParaRPr lang="en-GB" altLang="en-US"/>
          </a:p>
        </p:txBody>
      </p:sp>
    </p:spTree>
    <p:extLst>
      <p:ext uri="{BB962C8B-B14F-4D97-AF65-F5344CB8AC3E}">
        <p14:creationId xmlns:p14="http://schemas.microsoft.com/office/powerpoint/2010/main" val="2942750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14C6-09D6-D633-E6F0-5842C9C26D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K"/>
          </a:p>
        </p:txBody>
      </p:sp>
      <p:sp>
        <p:nvSpPr>
          <p:cNvPr id="3" name="Subtitle 2">
            <a:extLst>
              <a:ext uri="{FF2B5EF4-FFF2-40B4-BE49-F238E27FC236}">
                <a16:creationId xmlns:a16="http://schemas.microsoft.com/office/drawing/2014/main" id="{A42D14E9-4B4E-5EA4-CDF2-3F8CF8B64B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id="{6CB8316D-4BE1-D820-A45D-F49F4339A646}"/>
              </a:ext>
            </a:extLst>
          </p:cNvPr>
          <p:cNvSpPr>
            <a:spLocks noGrp="1"/>
          </p:cNvSpPr>
          <p:nvPr>
            <p:ph type="dt" sz="half" idx="10"/>
          </p:nvPr>
        </p:nvSpPr>
        <p:spPr/>
        <p:txBody>
          <a:bodyPr/>
          <a:lstStyle/>
          <a:p>
            <a:fld id="{17ADB2D3-3588-4844-9ED1-65EDEBBBF30F}" type="datetimeFigureOut">
              <a:rPr lang="en-PK" smtClean="0"/>
              <a:t>28/01/2025</a:t>
            </a:fld>
            <a:endParaRPr lang="en-PK"/>
          </a:p>
        </p:txBody>
      </p:sp>
      <p:sp>
        <p:nvSpPr>
          <p:cNvPr id="5" name="Footer Placeholder 4">
            <a:extLst>
              <a:ext uri="{FF2B5EF4-FFF2-40B4-BE49-F238E27FC236}">
                <a16:creationId xmlns:a16="http://schemas.microsoft.com/office/drawing/2014/main" id="{BC154C10-BFAA-07AF-1250-1D1FEE850965}"/>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978B4B99-8E40-5EB7-C607-E8BCCD52041B}"/>
              </a:ext>
            </a:extLst>
          </p:cNvPr>
          <p:cNvSpPr>
            <a:spLocks noGrp="1"/>
          </p:cNvSpPr>
          <p:nvPr>
            <p:ph type="sldNum" sz="quarter" idx="12"/>
          </p:nvPr>
        </p:nvSpPr>
        <p:spPr/>
        <p:txBody>
          <a:bodyPr/>
          <a:lstStyle/>
          <a:p>
            <a:fld id="{EDD91B82-3D71-4738-AECD-9847ABE17CC1}" type="slidenum">
              <a:rPr lang="en-PK" smtClean="0"/>
              <a:t>‹#›</a:t>
            </a:fld>
            <a:endParaRPr lang="en-PK"/>
          </a:p>
        </p:txBody>
      </p:sp>
    </p:spTree>
    <p:extLst>
      <p:ext uri="{BB962C8B-B14F-4D97-AF65-F5344CB8AC3E}">
        <p14:creationId xmlns:p14="http://schemas.microsoft.com/office/powerpoint/2010/main" val="1703023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C9F95-E3FC-02F0-5171-5E255E81BCC7}"/>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D086CC53-56E2-6470-E5DB-3C94FBA8EB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1F4768B3-5D71-03AD-471E-F02BCDC90981}"/>
              </a:ext>
            </a:extLst>
          </p:cNvPr>
          <p:cNvSpPr>
            <a:spLocks noGrp="1"/>
          </p:cNvSpPr>
          <p:nvPr>
            <p:ph type="dt" sz="half" idx="10"/>
          </p:nvPr>
        </p:nvSpPr>
        <p:spPr/>
        <p:txBody>
          <a:bodyPr/>
          <a:lstStyle/>
          <a:p>
            <a:fld id="{17ADB2D3-3588-4844-9ED1-65EDEBBBF30F}" type="datetimeFigureOut">
              <a:rPr lang="en-PK" smtClean="0"/>
              <a:t>28/01/2025</a:t>
            </a:fld>
            <a:endParaRPr lang="en-PK"/>
          </a:p>
        </p:txBody>
      </p:sp>
      <p:sp>
        <p:nvSpPr>
          <p:cNvPr id="5" name="Footer Placeholder 4">
            <a:extLst>
              <a:ext uri="{FF2B5EF4-FFF2-40B4-BE49-F238E27FC236}">
                <a16:creationId xmlns:a16="http://schemas.microsoft.com/office/drawing/2014/main" id="{0FE6B63F-57CF-CD75-2C6A-81CE3F68FABC}"/>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CE6485AA-01FB-8312-3418-B630CC7D72A3}"/>
              </a:ext>
            </a:extLst>
          </p:cNvPr>
          <p:cNvSpPr>
            <a:spLocks noGrp="1"/>
          </p:cNvSpPr>
          <p:nvPr>
            <p:ph type="sldNum" sz="quarter" idx="12"/>
          </p:nvPr>
        </p:nvSpPr>
        <p:spPr/>
        <p:txBody>
          <a:bodyPr/>
          <a:lstStyle/>
          <a:p>
            <a:fld id="{EDD91B82-3D71-4738-AECD-9847ABE17CC1}" type="slidenum">
              <a:rPr lang="en-PK" smtClean="0"/>
              <a:t>‹#›</a:t>
            </a:fld>
            <a:endParaRPr lang="en-PK"/>
          </a:p>
        </p:txBody>
      </p:sp>
    </p:spTree>
    <p:extLst>
      <p:ext uri="{BB962C8B-B14F-4D97-AF65-F5344CB8AC3E}">
        <p14:creationId xmlns:p14="http://schemas.microsoft.com/office/powerpoint/2010/main" val="3321678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86DA91-5D8D-1A42-F37A-455BD5C2FD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A4881529-5681-0D1B-2233-8E8E781ED6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154947FF-0F48-8538-9F9E-A030305A2E14}"/>
              </a:ext>
            </a:extLst>
          </p:cNvPr>
          <p:cNvSpPr>
            <a:spLocks noGrp="1"/>
          </p:cNvSpPr>
          <p:nvPr>
            <p:ph type="dt" sz="half" idx="10"/>
          </p:nvPr>
        </p:nvSpPr>
        <p:spPr/>
        <p:txBody>
          <a:bodyPr/>
          <a:lstStyle/>
          <a:p>
            <a:fld id="{17ADB2D3-3588-4844-9ED1-65EDEBBBF30F}" type="datetimeFigureOut">
              <a:rPr lang="en-PK" smtClean="0"/>
              <a:t>28/01/2025</a:t>
            </a:fld>
            <a:endParaRPr lang="en-PK"/>
          </a:p>
        </p:txBody>
      </p:sp>
      <p:sp>
        <p:nvSpPr>
          <p:cNvPr id="5" name="Footer Placeholder 4">
            <a:extLst>
              <a:ext uri="{FF2B5EF4-FFF2-40B4-BE49-F238E27FC236}">
                <a16:creationId xmlns:a16="http://schemas.microsoft.com/office/drawing/2014/main" id="{25BD290C-180D-BEA5-1F58-9EA84C10B21E}"/>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2E731BA6-0F87-CA31-7571-332DEB33359C}"/>
              </a:ext>
            </a:extLst>
          </p:cNvPr>
          <p:cNvSpPr>
            <a:spLocks noGrp="1"/>
          </p:cNvSpPr>
          <p:nvPr>
            <p:ph type="sldNum" sz="quarter" idx="12"/>
          </p:nvPr>
        </p:nvSpPr>
        <p:spPr/>
        <p:txBody>
          <a:bodyPr/>
          <a:lstStyle/>
          <a:p>
            <a:fld id="{EDD91B82-3D71-4738-AECD-9847ABE17CC1}" type="slidenum">
              <a:rPr lang="en-PK" smtClean="0"/>
              <a:t>‹#›</a:t>
            </a:fld>
            <a:endParaRPr lang="en-PK"/>
          </a:p>
        </p:txBody>
      </p:sp>
    </p:spTree>
    <p:extLst>
      <p:ext uri="{BB962C8B-B14F-4D97-AF65-F5344CB8AC3E}">
        <p14:creationId xmlns:p14="http://schemas.microsoft.com/office/powerpoint/2010/main" val="334181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8737-F5F7-F18F-4E96-64C09D952A00}"/>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8392356E-96C8-0090-FF84-7EB5A2B41C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E74E184D-3D69-A80C-26AF-563016117DAD}"/>
              </a:ext>
            </a:extLst>
          </p:cNvPr>
          <p:cNvSpPr>
            <a:spLocks noGrp="1"/>
          </p:cNvSpPr>
          <p:nvPr>
            <p:ph type="dt" sz="half" idx="10"/>
          </p:nvPr>
        </p:nvSpPr>
        <p:spPr/>
        <p:txBody>
          <a:bodyPr/>
          <a:lstStyle/>
          <a:p>
            <a:fld id="{17ADB2D3-3588-4844-9ED1-65EDEBBBF30F}" type="datetimeFigureOut">
              <a:rPr lang="en-PK" smtClean="0"/>
              <a:t>28/01/2025</a:t>
            </a:fld>
            <a:endParaRPr lang="en-PK"/>
          </a:p>
        </p:txBody>
      </p:sp>
      <p:sp>
        <p:nvSpPr>
          <p:cNvPr id="5" name="Footer Placeholder 4">
            <a:extLst>
              <a:ext uri="{FF2B5EF4-FFF2-40B4-BE49-F238E27FC236}">
                <a16:creationId xmlns:a16="http://schemas.microsoft.com/office/drawing/2014/main" id="{6F8A4285-F1B0-72FC-892A-4FB0F466526A}"/>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A3FBDC64-CC02-486A-FEF6-F4490699DE26}"/>
              </a:ext>
            </a:extLst>
          </p:cNvPr>
          <p:cNvSpPr>
            <a:spLocks noGrp="1"/>
          </p:cNvSpPr>
          <p:nvPr>
            <p:ph type="sldNum" sz="quarter" idx="12"/>
          </p:nvPr>
        </p:nvSpPr>
        <p:spPr/>
        <p:txBody>
          <a:bodyPr/>
          <a:lstStyle/>
          <a:p>
            <a:fld id="{EDD91B82-3D71-4738-AECD-9847ABE17CC1}" type="slidenum">
              <a:rPr lang="en-PK" smtClean="0"/>
              <a:t>‹#›</a:t>
            </a:fld>
            <a:endParaRPr lang="en-PK"/>
          </a:p>
        </p:txBody>
      </p:sp>
    </p:spTree>
    <p:extLst>
      <p:ext uri="{BB962C8B-B14F-4D97-AF65-F5344CB8AC3E}">
        <p14:creationId xmlns:p14="http://schemas.microsoft.com/office/powerpoint/2010/main" val="3387338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74E4E-4D11-8FBA-8FF6-5134A29C1B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id="{25099F68-2F55-A5E8-B53F-024E2B70D47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F35458-E14C-54C0-5876-972B63D343CD}"/>
              </a:ext>
            </a:extLst>
          </p:cNvPr>
          <p:cNvSpPr>
            <a:spLocks noGrp="1"/>
          </p:cNvSpPr>
          <p:nvPr>
            <p:ph type="dt" sz="half" idx="10"/>
          </p:nvPr>
        </p:nvSpPr>
        <p:spPr/>
        <p:txBody>
          <a:bodyPr/>
          <a:lstStyle/>
          <a:p>
            <a:fld id="{17ADB2D3-3588-4844-9ED1-65EDEBBBF30F}" type="datetimeFigureOut">
              <a:rPr lang="en-PK" smtClean="0"/>
              <a:t>28/01/2025</a:t>
            </a:fld>
            <a:endParaRPr lang="en-PK"/>
          </a:p>
        </p:txBody>
      </p:sp>
      <p:sp>
        <p:nvSpPr>
          <p:cNvPr id="5" name="Footer Placeholder 4">
            <a:extLst>
              <a:ext uri="{FF2B5EF4-FFF2-40B4-BE49-F238E27FC236}">
                <a16:creationId xmlns:a16="http://schemas.microsoft.com/office/drawing/2014/main" id="{AC86293E-CADD-1B04-B786-4F1BDD7BACC3}"/>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8A444310-4317-00BC-4F00-12FE06501507}"/>
              </a:ext>
            </a:extLst>
          </p:cNvPr>
          <p:cNvSpPr>
            <a:spLocks noGrp="1"/>
          </p:cNvSpPr>
          <p:nvPr>
            <p:ph type="sldNum" sz="quarter" idx="12"/>
          </p:nvPr>
        </p:nvSpPr>
        <p:spPr/>
        <p:txBody>
          <a:bodyPr/>
          <a:lstStyle/>
          <a:p>
            <a:fld id="{EDD91B82-3D71-4738-AECD-9847ABE17CC1}" type="slidenum">
              <a:rPr lang="en-PK" smtClean="0"/>
              <a:t>‹#›</a:t>
            </a:fld>
            <a:endParaRPr lang="en-PK"/>
          </a:p>
        </p:txBody>
      </p:sp>
    </p:spTree>
    <p:extLst>
      <p:ext uri="{BB962C8B-B14F-4D97-AF65-F5344CB8AC3E}">
        <p14:creationId xmlns:p14="http://schemas.microsoft.com/office/powerpoint/2010/main" val="4228450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AB6B9-C412-B2FE-F9F0-06633DE24FF3}"/>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24B19A20-2DD7-066F-0282-E9868C9C95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id="{A002171B-23BF-1D94-C7F5-48DBCA1EB2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id="{05589637-F840-B4B0-A50E-883971E296ED}"/>
              </a:ext>
            </a:extLst>
          </p:cNvPr>
          <p:cNvSpPr>
            <a:spLocks noGrp="1"/>
          </p:cNvSpPr>
          <p:nvPr>
            <p:ph type="dt" sz="half" idx="10"/>
          </p:nvPr>
        </p:nvSpPr>
        <p:spPr/>
        <p:txBody>
          <a:bodyPr/>
          <a:lstStyle/>
          <a:p>
            <a:fld id="{17ADB2D3-3588-4844-9ED1-65EDEBBBF30F}" type="datetimeFigureOut">
              <a:rPr lang="en-PK" smtClean="0"/>
              <a:t>28/01/2025</a:t>
            </a:fld>
            <a:endParaRPr lang="en-PK"/>
          </a:p>
        </p:txBody>
      </p:sp>
      <p:sp>
        <p:nvSpPr>
          <p:cNvPr id="6" name="Footer Placeholder 5">
            <a:extLst>
              <a:ext uri="{FF2B5EF4-FFF2-40B4-BE49-F238E27FC236}">
                <a16:creationId xmlns:a16="http://schemas.microsoft.com/office/drawing/2014/main" id="{F5943512-313C-E710-FB92-7F89E55D585A}"/>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062C7483-BA94-2B86-2F9F-99C8FB6E299B}"/>
              </a:ext>
            </a:extLst>
          </p:cNvPr>
          <p:cNvSpPr>
            <a:spLocks noGrp="1"/>
          </p:cNvSpPr>
          <p:nvPr>
            <p:ph type="sldNum" sz="quarter" idx="12"/>
          </p:nvPr>
        </p:nvSpPr>
        <p:spPr/>
        <p:txBody>
          <a:bodyPr/>
          <a:lstStyle/>
          <a:p>
            <a:fld id="{EDD91B82-3D71-4738-AECD-9847ABE17CC1}" type="slidenum">
              <a:rPr lang="en-PK" smtClean="0"/>
              <a:t>‹#›</a:t>
            </a:fld>
            <a:endParaRPr lang="en-PK"/>
          </a:p>
        </p:txBody>
      </p:sp>
    </p:spTree>
    <p:extLst>
      <p:ext uri="{BB962C8B-B14F-4D97-AF65-F5344CB8AC3E}">
        <p14:creationId xmlns:p14="http://schemas.microsoft.com/office/powerpoint/2010/main" val="550724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DD68-615C-E466-9B72-59CE1D9E485C}"/>
              </a:ext>
            </a:extLst>
          </p:cNvPr>
          <p:cNvSpPr>
            <a:spLocks noGrp="1"/>
          </p:cNvSpPr>
          <p:nvPr>
            <p:ph type="title"/>
          </p:nvPr>
        </p:nvSpPr>
        <p:spPr>
          <a:xfrm>
            <a:off x="839788" y="365125"/>
            <a:ext cx="105156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id="{3D04C8A1-4D33-D949-6DF9-0924F4E6C1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914180-0626-45BA-75BB-2BD1AC1F9C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id="{5F655BD6-D792-AF11-C33E-19F1707A11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961E9D-1B98-8057-CEEC-D32312FAAE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id="{9C185491-4A84-A2D4-ADE0-22262487EEE5}"/>
              </a:ext>
            </a:extLst>
          </p:cNvPr>
          <p:cNvSpPr>
            <a:spLocks noGrp="1"/>
          </p:cNvSpPr>
          <p:nvPr>
            <p:ph type="dt" sz="half" idx="10"/>
          </p:nvPr>
        </p:nvSpPr>
        <p:spPr/>
        <p:txBody>
          <a:bodyPr/>
          <a:lstStyle/>
          <a:p>
            <a:fld id="{17ADB2D3-3588-4844-9ED1-65EDEBBBF30F}" type="datetimeFigureOut">
              <a:rPr lang="en-PK" smtClean="0"/>
              <a:t>28/01/2025</a:t>
            </a:fld>
            <a:endParaRPr lang="en-PK"/>
          </a:p>
        </p:txBody>
      </p:sp>
      <p:sp>
        <p:nvSpPr>
          <p:cNvPr id="8" name="Footer Placeholder 7">
            <a:extLst>
              <a:ext uri="{FF2B5EF4-FFF2-40B4-BE49-F238E27FC236}">
                <a16:creationId xmlns:a16="http://schemas.microsoft.com/office/drawing/2014/main" id="{997A84F1-0469-C280-2108-B6937D387EE5}"/>
              </a:ext>
            </a:extLst>
          </p:cNvPr>
          <p:cNvSpPr>
            <a:spLocks noGrp="1"/>
          </p:cNvSpPr>
          <p:nvPr>
            <p:ph type="ftr" sz="quarter" idx="11"/>
          </p:nvPr>
        </p:nvSpPr>
        <p:spPr/>
        <p:txBody>
          <a:bodyPr/>
          <a:lstStyle/>
          <a:p>
            <a:endParaRPr lang="en-PK"/>
          </a:p>
        </p:txBody>
      </p:sp>
      <p:sp>
        <p:nvSpPr>
          <p:cNvPr id="9" name="Slide Number Placeholder 8">
            <a:extLst>
              <a:ext uri="{FF2B5EF4-FFF2-40B4-BE49-F238E27FC236}">
                <a16:creationId xmlns:a16="http://schemas.microsoft.com/office/drawing/2014/main" id="{907EC26A-7018-F8E0-C409-74F7D8C332CF}"/>
              </a:ext>
            </a:extLst>
          </p:cNvPr>
          <p:cNvSpPr>
            <a:spLocks noGrp="1"/>
          </p:cNvSpPr>
          <p:nvPr>
            <p:ph type="sldNum" sz="quarter" idx="12"/>
          </p:nvPr>
        </p:nvSpPr>
        <p:spPr/>
        <p:txBody>
          <a:bodyPr/>
          <a:lstStyle/>
          <a:p>
            <a:fld id="{EDD91B82-3D71-4738-AECD-9847ABE17CC1}" type="slidenum">
              <a:rPr lang="en-PK" smtClean="0"/>
              <a:t>‹#›</a:t>
            </a:fld>
            <a:endParaRPr lang="en-PK"/>
          </a:p>
        </p:txBody>
      </p:sp>
    </p:spTree>
    <p:extLst>
      <p:ext uri="{BB962C8B-B14F-4D97-AF65-F5344CB8AC3E}">
        <p14:creationId xmlns:p14="http://schemas.microsoft.com/office/powerpoint/2010/main" val="408761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E9A1-D943-2556-58FC-E50F887BF979}"/>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539C9EDD-F30A-E6A2-7EA8-AF39A452DD0E}"/>
              </a:ext>
            </a:extLst>
          </p:cNvPr>
          <p:cNvSpPr>
            <a:spLocks noGrp="1"/>
          </p:cNvSpPr>
          <p:nvPr>
            <p:ph type="dt" sz="half" idx="10"/>
          </p:nvPr>
        </p:nvSpPr>
        <p:spPr/>
        <p:txBody>
          <a:bodyPr/>
          <a:lstStyle/>
          <a:p>
            <a:fld id="{17ADB2D3-3588-4844-9ED1-65EDEBBBF30F}" type="datetimeFigureOut">
              <a:rPr lang="en-PK" smtClean="0"/>
              <a:t>28/01/2025</a:t>
            </a:fld>
            <a:endParaRPr lang="en-PK"/>
          </a:p>
        </p:txBody>
      </p:sp>
      <p:sp>
        <p:nvSpPr>
          <p:cNvPr id="4" name="Footer Placeholder 3">
            <a:extLst>
              <a:ext uri="{FF2B5EF4-FFF2-40B4-BE49-F238E27FC236}">
                <a16:creationId xmlns:a16="http://schemas.microsoft.com/office/drawing/2014/main" id="{43182DEE-A117-A368-CBA9-95B9E9912656}"/>
              </a:ext>
            </a:extLst>
          </p:cNvPr>
          <p:cNvSpPr>
            <a:spLocks noGrp="1"/>
          </p:cNvSpPr>
          <p:nvPr>
            <p:ph type="ftr" sz="quarter" idx="11"/>
          </p:nvPr>
        </p:nvSpPr>
        <p:spPr/>
        <p:txBody>
          <a:bodyPr/>
          <a:lstStyle/>
          <a:p>
            <a:endParaRPr lang="en-PK"/>
          </a:p>
        </p:txBody>
      </p:sp>
      <p:sp>
        <p:nvSpPr>
          <p:cNvPr id="5" name="Slide Number Placeholder 4">
            <a:extLst>
              <a:ext uri="{FF2B5EF4-FFF2-40B4-BE49-F238E27FC236}">
                <a16:creationId xmlns:a16="http://schemas.microsoft.com/office/drawing/2014/main" id="{C6F2E5B0-4D4E-2EE6-D24D-94C320247D44}"/>
              </a:ext>
            </a:extLst>
          </p:cNvPr>
          <p:cNvSpPr>
            <a:spLocks noGrp="1"/>
          </p:cNvSpPr>
          <p:nvPr>
            <p:ph type="sldNum" sz="quarter" idx="12"/>
          </p:nvPr>
        </p:nvSpPr>
        <p:spPr/>
        <p:txBody>
          <a:bodyPr/>
          <a:lstStyle/>
          <a:p>
            <a:fld id="{EDD91B82-3D71-4738-AECD-9847ABE17CC1}" type="slidenum">
              <a:rPr lang="en-PK" smtClean="0"/>
              <a:t>‹#›</a:t>
            </a:fld>
            <a:endParaRPr lang="en-PK"/>
          </a:p>
        </p:txBody>
      </p:sp>
    </p:spTree>
    <p:extLst>
      <p:ext uri="{BB962C8B-B14F-4D97-AF65-F5344CB8AC3E}">
        <p14:creationId xmlns:p14="http://schemas.microsoft.com/office/powerpoint/2010/main" val="2846274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2AEF66-E68D-216E-C3B7-536D919FB9CA}"/>
              </a:ext>
            </a:extLst>
          </p:cNvPr>
          <p:cNvSpPr>
            <a:spLocks noGrp="1"/>
          </p:cNvSpPr>
          <p:nvPr>
            <p:ph type="dt" sz="half" idx="10"/>
          </p:nvPr>
        </p:nvSpPr>
        <p:spPr/>
        <p:txBody>
          <a:bodyPr/>
          <a:lstStyle/>
          <a:p>
            <a:fld id="{17ADB2D3-3588-4844-9ED1-65EDEBBBF30F}" type="datetimeFigureOut">
              <a:rPr lang="en-PK" smtClean="0"/>
              <a:t>28/01/2025</a:t>
            </a:fld>
            <a:endParaRPr lang="en-PK"/>
          </a:p>
        </p:txBody>
      </p:sp>
      <p:sp>
        <p:nvSpPr>
          <p:cNvPr id="3" name="Footer Placeholder 2">
            <a:extLst>
              <a:ext uri="{FF2B5EF4-FFF2-40B4-BE49-F238E27FC236}">
                <a16:creationId xmlns:a16="http://schemas.microsoft.com/office/drawing/2014/main" id="{7194D050-CA85-0DE4-3C51-7B0F0B27DBF5}"/>
              </a:ext>
            </a:extLst>
          </p:cNvPr>
          <p:cNvSpPr>
            <a:spLocks noGrp="1"/>
          </p:cNvSpPr>
          <p:nvPr>
            <p:ph type="ftr" sz="quarter" idx="11"/>
          </p:nvPr>
        </p:nvSpPr>
        <p:spPr/>
        <p:txBody>
          <a:bodyPr/>
          <a:lstStyle/>
          <a:p>
            <a:endParaRPr lang="en-PK"/>
          </a:p>
        </p:txBody>
      </p:sp>
      <p:sp>
        <p:nvSpPr>
          <p:cNvPr id="4" name="Slide Number Placeholder 3">
            <a:extLst>
              <a:ext uri="{FF2B5EF4-FFF2-40B4-BE49-F238E27FC236}">
                <a16:creationId xmlns:a16="http://schemas.microsoft.com/office/drawing/2014/main" id="{FF3517D1-9AA2-B813-150A-03D1390DEE37}"/>
              </a:ext>
            </a:extLst>
          </p:cNvPr>
          <p:cNvSpPr>
            <a:spLocks noGrp="1"/>
          </p:cNvSpPr>
          <p:nvPr>
            <p:ph type="sldNum" sz="quarter" idx="12"/>
          </p:nvPr>
        </p:nvSpPr>
        <p:spPr/>
        <p:txBody>
          <a:bodyPr/>
          <a:lstStyle/>
          <a:p>
            <a:fld id="{EDD91B82-3D71-4738-AECD-9847ABE17CC1}" type="slidenum">
              <a:rPr lang="en-PK" smtClean="0"/>
              <a:t>‹#›</a:t>
            </a:fld>
            <a:endParaRPr lang="en-PK"/>
          </a:p>
        </p:txBody>
      </p:sp>
    </p:spTree>
    <p:extLst>
      <p:ext uri="{BB962C8B-B14F-4D97-AF65-F5344CB8AC3E}">
        <p14:creationId xmlns:p14="http://schemas.microsoft.com/office/powerpoint/2010/main" val="469376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566AD-A678-FCD7-3FD5-EF3F1B5F87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3BBB9EB1-AA3C-8A9A-D3C5-3F0FCA6EE9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0F666911-7BB1-F4AD-6B55-48ED7D227D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7971BC-E2DF-A81B-A141-475B8295D4A6}"/>
              </a:ext>
            </a:extLst>
          </p:cNvPr>
          <p:cNvSpPr>
            <a:spLocks noGrp="1"/>
          </p:cNvSpPr>
          <p:nvPr>
            <p:ph type="dt" sz="half" idx="10"/>
          </p:nvPr>
        </p:nvSpPr>
        <p:spPr/>
        <p:txBody>
          <a:bodyPr/>
          <a:lstStyle/>
          <a:p>
            <a:fld id="{17ADB2D3-3588-4844-9ED1-65EDEBBBF30F}" type="datetimeFigureOut">
              <a:rPr lang="en-PK" smtClean="0"/>
              <a:t>28/01/2025</a:t>
            </a:fld>
            <a:endParaRPr lang="en-PK"/>
          </a:p>
        </p:txBody>
      </p:sp>
      <p:sp>
        <p:nvSpPr>
          <p:cNvPr id="6" name="Footer Placeholder 5">
            <a:extLst>
              <a:ext uri="{FF2B5EF4-FFF2-40B4-BE49-F238E27FC236}">
                <a16:creationId xmlns:a16="http://schemas.microsoft.com/office/drawing/2014/main" id="{F4ECED0A-D7FE-BB0E-2B04-0923FC7471B4}"/>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D59F0DBC-67A4-355B-6551-ECF396554C92}"/>
              </a:ext>
            </a:extLst>
          </p:cNvPr>
          <p:cNvSpPr>
            <a:spLocks noGrp="1"/>
          </p:cNvSpPr>
          <p:nvPr>
            <p:ph type="sldNum" sz="quarter" idx="12"/>
          </p:nvPr>
        </p:nvSpPr>
        <p:spPr/>
        <p:txBody>
          <a:bodyPr/>
          <a:lstStyle/>
          <a:p>
            <a:fld id="{EDD91B82-3D71-4738-AECD-9847ABE17CC1}" type="slidenum">
              <a:rPr lang="en-PK" smtClean="0"/>
              <a:t>‹#›</a:t>
            </a:fld>
            <a:endParaRPr lang="en-PK"/>
          </a:p>
        </p:txBody>
      </p:sp>
    </p:spTree>
    <p:extLst>
      <p:ext uri="{BB962C8B-B14F-4D97-AF65-F5344CB8AC3E}">
        <p14:creationId xmlns:p14="http://schemas.microsoft.com/office/powerpoint/2010/main" val="3725830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F546-8278-F973-EE51-0B4662E9A0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id="{F5411767-7939-A0A5-AD2F-7DB7DC2DCA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K"/>
          </a:p>
        </p:txBody>
      </p:sp>
      <p:sp>
        <p:nvSpPr>
          <p:cNvPr id="4" name="Text Placeholder 3">
            <a:extLst>
              <a:ext uri="{FF2B5EF4-FFF2-40B4-BE49-F238E27FC236}">
                <a16:creationId xmlns:a16="http://schemas.microsoft.com/office/drawing/2014/main" id="{41C9D92D-545B-0B1D-42DC-4488865E0D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21D597-1854-3012-D62D-EA7E31B20062}"/>
              </a:ext>
            </a:extLst>
          </p:cNvPr>
          <p:cNvSpPr>
            <a:spLocks noGrp="1"/>
          </p:cNvSpPr>
          <p:nvPr>
            <p:ph type="dt" sz="half" idx="10"/>
          </p:nvPr>
        </p:nvSpPr>
        <p:spPr/>
        <p:txBody>
          <a:bodyPr/>
          <a:lstStyle/>
          <a:p>
            <a:fld id="{17ADB2D3-3588-4844-9ED1-65EDEBBBF30F}" type="datetimeFigureOut">
              <a:rPr lang="en-PK" smtClean="0"/>
              <a:t>28/01/2025</a:t>
            </a:fld>
            <a:endParaRPr lang="en-PK"/>
          </a:p>
        </p:txBody>
      </p:sp>
      <p:sp>
        <p:nvSpPr>
          <p:cNvPr id="6" name="Footer Placeholder 5">
            <a:extLst>
              <a:ext uri="{FF2B5EF4-FFF2-40B4-BE49-F238E27FC236}">
                <a16:creationId xmlns:a16="http://schemas.microsoft.com/office/drawing/2014/main" id="{CE818419-6C83-670F-1142-284C610F5D37}"/>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E081BC66-F233-0A3F-1E4B-F55647E5EAE4}"/>
              </a:ext>
            </a:extLst>
          </p:cNvPr>
          <p:cNvSpPr>
            <a:spLocks noGrp="1"/>
          </p:cNvSpPr>
          <p:nvPr>
            <p:ph type="sldNum" sz="quarter" idx="12"/>
          </p:nvPr>
        </p:nvSpPr>
        <p:spPr/>
        <p:txBody>
          <a:bodyPr/>
          <a:lstStyle/>
          <a:p>
            <a:fld id="{EDD91B82-3D71-4738-AECD-9847ABE17CC1}" type="slidenum">
              <a:rPr lang="en-PK" smtClean="0"/>
              <a:t>‹#›</a:t>
            </a:fld>
            <a:endParaRPr lang="en-PK"/>
          </a:p>
        </p:txBody>
      </p:sp>
    </p:spTree>
    <p:extLst>
      <p:ext uri="{BB962C8B-B14F-4D97-AF65-F5344CB8AC3E}">
        <p14:creationId xmlns:p14="http://schemas.microsoft.com/office/powerpoint/2010/main" val="41187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A0F1B8-68ED-E34E-83CF-29758BBFF1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id="{016B852A-D94B-9A6B-B3DA-B0B6F08679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027B7D51-1CD9-BA0A-F684-7DC4F786F8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7ADB2D3-3588-4844-9ED1-65EDEBBBF30F}" type="datetimeFigureOut">
              <a:rPr lang="en-PK" smtClean="0"/>
              <a:t>28/01/2025</a:t>
            </a:fld>
            <a:endParaRPr lang="en-PK"/>
          </a:p>
        </p:txBody>
      </p:sp>
      <p:sp>
        <p:nvSpPr>
          <p:cNvPr id="5" name="Footer Placeholder 4">
            <a:extLst>
              <a:ext uri="{FF2B5EF4-FFF2-40B4-BE49-F238E27FC236}">
                <a16:creationId xmlns:a16="http://schemas.microsoft.com/office/drawing/2014/main" id="{10A936C6-907C-C24F-1935-AD08B6E014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PK"/>
          </a:p>
        </p:txBody>
      </p:sp>
      <p:sp>
        <p:nvSpPr>
          <p:cNvPr id="6" name="Slide Number Placeholder 5">
            <a:extLst>
              <a:ext uri="{FF2B5EF4-FFF2-40B4-BE49-F238E27FC236}">
                <a16:creationId xmlns:a16="http://schemas.microsoft.com/office/drawing/2014/main" id="{44EAF319-2DAF-5190-8A4F-96F1395540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DD91B82-3D71-4738-AECD-9847ABE17CC1}" type="slidenum">
              <a:rPr lang="en-PK" smtClean="0"/>
              <a:t>‹#›</a:t>
            </a:fld>
            <a:endParaRPr lang="en-PK"/>
          </a:p>
        </p:txBody>
      </p:sp>
    </p:spTree>
    <p:extLst>
      <p:ext uri="{BB962C8B-B14F-4D97-AF65-F5344CB8AC3E}">
        <p14:creationId xmlns:p14="http://schemas.microsoft.com/office/powerpoint/2010/main" val="2635573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britannica.com/dictionary/debris" TargetMode="External"/><Relationship Id="rId2" Type="http://schemas.openxmlformats.org/officeDocument/2006/relationships/hyperlink" Target="https://www.britannica.com/science/mouth-anatomy"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en.wikipedia.org/wiki/Phosphate" TargetMode="External"/><Relationship Id="rId13" Type="http://schemas.openxmlformats.org/officeDocument/2006/relationships/hyperlink" Target="https://en.wikipedia.org/wiki/Thiocyanate" TargetMode="External"/><Relationship Id="rId3" Type="http://schemas.openxmlformats.org/officeDocument/2006/relationships/hyperlink" Target="https://en.wikipedia.org/wiki/Potassium" TargetMode="External"/><Relationship Id="rId7" Type="http://schemas.openxmlformats.org/officeDocument/2006/relationships/hyperlink" Target="https://en.wikipedia.org/wiki/Bicarbonate" TargetMode="External"/><Relationship Id="rId12" Type="http://schemas.openxmlformats.org/officeDocument/2006/relationships/hyperlink" Target="https://en.wikipedia.org/wiki/Glycoprotein" TargetMode="External"/><Relationship Id="rId2" Type="http://schemas.openxmlformats.org/officeDocument/2006/relationships/hyperlink" Target="https://en.wikipedia.org/wiki/Blood_plasma" TargetMode="Externa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https://en.wikipedia.org/wiki/Chloride" TargetMode="External"/><Relationship Id="rId11" Type="http://schemas.openxmlformats.org/officeDocument/2006/relationships/hyperlink" Target="https://en.wikipedia.org/wiki/Glycosaminoglycan" TargetMode="External"/><Relationship Id="rId5" Type="http://schemas.openxmlformats.org/officeDocument/2006/relationships/hyperlink" Target="https://en.wikipedia.org/wiki/Magnesium" TargetMode="External"/><Relationship Id="rId15" Type="http://schemas.openxmlformats.org/officeDocument/2006/relationships/hyperlink" Target="https://en.wikipedia.org/wiki/Immunoglobulin_A" TargetMode="External"/><Relationship Id="rId10" Type="http://schemas.openxmlformats.org/officeDocument/2006/relationships/hyperlink" Target="https://en.wikipedia.org/wiki/Mucus" TargetMode="External"/><Relationship Id="rId4" Type="http://schemas.openxmlformats.org/officeDocument/2006/relationships/hyperlink" Target="https://en.wikipedia.org/wiki/Calcium" TargetMode="External"/><Relationship Id="rId9" Type="http://schemas.openxmlformats.org/officeDocument/2006/relationships/hyperlink" Target="https://en.wikipedia.org/wiki/Iodine" TargetMode="External"/><Relationship Id="rId14" Type="http://schemas.openxmlformats.org/officeDocument/2006/relationships/hyperlink" Target="https://en.wikipedia.org/wiki/Hydrogen_peroxide"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doi.org/10.1177/2473974X221077874"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doi.org/10.1016/j.bioet.2020.03.002"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doi.org/10.1016/j.bioet.2020.03.002"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78D2-0BCC-95ED-88B4-787FB576D292}"/>
              </a:ext>
            </a:extLst>
          </p:cNvPr>
          <p:cNvSpPr>
            <a:spLocks noGrp="1"/>
          </p:cNvSpPr>
          <p:nvPr>
            <p:ph type="ctrTitle"/>
          </p:nvPr>
        </p:nvSpPr>
        <p:spPr>
          <a:xfrm>
            <a:off x="1519003" y="732619"/>
            <a:ext cx="9144000" cy="1073696"/>
          </a:xfrm>
        </p:spPr>
        <p:txBody>
          <a:bodyPr>
            <a:noAutofit/>
          </a:bodyPr>
          <a:lstStyle/>
          <a:p>
            <a:r>
              <a:rPr kumimoji="0" lang="en-US" sz="3200" b="1" i="0" u="none" strike="noStrike" kern="1200" cap="none" spc="0" normalizeH="0" baseline="0" noProof="0" dirty="0">
                <a:ln>
                  <a:noFill/>
                </a:ln>
                <a:solidFill>
                  <a:prstClr val="black"/>
                </a:solidFill>
                <a:effectLst/>
                <a:uLnTx/>
                <a:uFillTx/>
                <a:latin typeface="Calibri"/>
                <a:ea typeface="+mj-ea"/>
                <a:cs typeface="Times New Roman" pitchFamily="18" charset="0"/>
              </a:rPr>
              <a:t>Gastrointestinal Tract (GIT) Module</a:t>
            </a:r>
            <a:br>
              <a:rPr kumimoji="0" lang="en-US" sz="3200" b="0" i="0" u="sng" strike="noStrike" kern="1200" cap="none" spc="0" normalizeH="0" baseline="0" noProof="0" dirty="0">
                <a:ln>
                  <a:noFill/>
                </a:ln>
                <a:solidFill>
                  <a:prstClr val="black"/>
                </a:solidFill>
                <a:effectLst/>
                <a:uLnTx/>
                <a:uFillTx/>
                <a:latin typeface="Calibri"/>
                <a:ea typeface="+mj-ea"/>
                <a:cs typeface="Times New Roman" pitchFamily="18" charset="0"/>
              </a:rPr>
            </a:br>
            <a:r>
              <a:rPr kumimoji="0" lang="en-US" sz="2400" b="0" i="0" u="none" strike="noStrike" kern="1200" cap="none" spc="0" normalizeH="0" baseline="0" noProof="0" dirty="0">
                <a:ln>
                  <a:noFill/>
                </a:ln>
                <a:solidFill>
                  <a:prstClr val="black"/>
                </a:solidFill>
                <a:effectLst/>
                <a:uLnTx/>
                <a:uFillTx/>
                <a:latin typeface="Calibri"/>
                <a:ea typeface="+mj-ea"/>
                <a:cs typeface="Times New Roman" pitchFamily="18" charset="0"/>
              </a:rPr>
              <a:t>2</a:t>
            </a:r>
            <a:r>
              <a:rPr kumimoji="0" lang="en-US" sz="2400" b="0" i="0" u="none" strike="noStrike" kern="1200" cap="none" spc="0" normalizeH="0" baseline="30000" noProof="0" dirty="0">
                <a:ln>
                  <a:noFill/>
                </a:ln>
                <a:solidFill>
                  <a:prstClr val="black"/>
                </a:solidFill>
                <a:effectLst/>
                <a:uLnTx/>
                <a:uFillTx/>
                <a:latin typeface="Calibri"/>
                <a:ea typeface="+mj-ea"/>
                <a:cs typeface="Times New Roman" pitchFamily="18" charset="0"/>
              </a:rPr>
              <a:t>nd</a:t>
            </a:r>
            <a:r>
              <a:rPr kumimoji="0" lang="en-US" sz="2400" b="0" i="0" u="none" strike="noStrike" kern="1200" cap="none" spc="0" normalizeH="0" baseline="0" noProof="0" dirty="0">
                <a:ln>
                  <a:noFill/>
                </a:ln>
                <a:solidFill>
                  <a:prstClr val="black"/>
                </a:solidFill>
                <a:effectLst/>
                <a:uLnTx/>
                <a:uFillTx/>
                <a:latin typeface="Calibri"/>
                <a:ea typeface="+mj-ea"/>
                <a:cs typeface="Times New Roman" pitchFamily="18" charset="0"/>
              </a:rPr>
              <a:t> Year MBBS(LGIS)</a:t>
            </a:r>
            <a:br>
              <a:rPr kumimoji="0" lang="en-US" sz="3200" b="0" i="0" u="sng" strike="noStrike" kern="1200" cap="none" spc="0" normalizeH="0" baseline="0" noProof="0" dirty="0">
                <a:ln>
                  <a:noFill/>
                </a:ln>
                <a:solidFill>
                  <a:prstClr val="black"/>
                </a:solidFill>
                <a:effectLst/>
                <a:uLnTx/>
                <a:uFillTx/>
                <a:latin typeface="Calibri"/>
                <a:ea typeface="+mj-ea"/>
                <a:cs typeface="Times New Roman" pitchFamily="18" charset="0"/>
              </a:rPr>
            </a:br>
            <a:r>
              <a:rPr kumimoji="0" lang="en-US" sz="3200" i="0" u="none" strike="noStrike" kern="1200" cap="none" spc="0" normalizeH="0" baseline="0" noProof="0" dirty="0">
                <a:ln>
                  <a:noFill/>
                </a:ln>
                <a:solidFill>
                  <a:prstClr val="black"/>
                </a:solidFill>
                <a:effectLst/>
                <a:uLnTx/>
                <a:uFillTx/>
                <a:latin typeface="Calibri"/>
                <a:ea typeface="+mj-ea"/>
                <a:cs typeface="Times New Roman" pitchFamily="18" charset="0"/>
              </a:rPr>
              <a:t>Development of </a:t>
            </a:r>
            <a:r>
              <a:rPr lang="en-US" sz="3200" dirty="0">
                <a:solidFill>
                  <a:prstClr val="black"/>
                </a:solidFill>
                <a:latin typeface="Calibri"/>
                <a:cs typeface="Times New Roman" pitchFamily="18" charset="0"/>
              </a:rPr>
              <a:t>Salivary Glands</a:t>
            </a:r>
            <a:endParaRPr lang="en-PK" dirty="0"/>
          </a:p>
        </p:txBody>
      </p:sp>
      <p:sp>
        <p:nvSpPr>
          <p:cNvPr id="3" name="Subtitle 2">
            <a:extLst>
              <a:ext uri="{FF2B5EF4-FFF2-40B4-BE49-F238E27FC236}">
                <a16:creationId xmlns:a16="http://schemas.microsoft.com/office/drawing/2014/main" id="{DA70FCEA-A7D3-F760-2E56-20F21C815232}"/>
              </a:ext>
            </a:extLst>
          </p:cNvPr>
          <p:cNvSpPr>
            <a:spLocks noGrp="1"/>
          </p:cNvSpPr>
          <p:nvPr>
            <p:ph type="subTitle" idx="1"/>
          </p:nvPr>
        </p:nvSpPr>
        <p:spPr>
          <a:xfrm>
            <a:off x="929588" y="5334600"/>
            <a:ext cx="10338216" cy="1073696"/>
          </a:xfrm>
        </p:spPr>
        <p:txBody>
          <a:bodyPr>
            <a:normAutofit fontScale="25000" lnSpcReduction="20000"/>
          </a:bodyPr>
          <a:lstStyle/>
          <a:p>
            <a:pPr algn="l"/>
            <a:endParaRPr kumimoji="0" lang="en-US"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endParaRPr>
          </a:p>
          <a:p>
            <a:pPr algn="l"/>
            <a:endParaRPr kumimoji="0" lang="en-US"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endParaRPr>
          </a:p>
          <a:p>
            <a:pPr algn="l"/>
            <a:endParaRPr kumimoji="0" lang="en-US" sz="11200"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endParaRPr>
          </a:p>
          <a:p>
            <a:pPr algn="l"/>
            <a:r>
              <a:rPr kumimoji="0" lang="en-US" sz="11200" i="0" u="none" strike="noStrike" kern="1200" cap="none" spc="0" normalizeH="0" baseline="0" noProof="0" dirty="0">
                <a:ln>
                  <a:noFill/>
                </a:ln>
                <a:effectLst/>
                <a:uLnTx/>
                <a:uFillTx/>
                <a:latin typeface="Calibri"/>
                <a:ea typeface="+mn-ea"/>
                <a:cs typeface="Times New Roman" pitchFamily="18" charset="0"/>
              </a:rPr>
              <a:t>Presenter: </a:t>
            </a:r>
            <a:r>
              <a:rPr kumimoji="0" lang="en-US" sz="11200" i="0" u="none" strike="noStrike" kern="1200" cap="none" spc="0" normalizeH="0" baseline="0" noProof="0" dirty="0" err="1">
                <a:ln>
                  <a:noFill/>
                </a:ln>
                <a:effectLst/>
                <a:uLnTx/>
                <a:uFillTx/>
                <a:latin typeface="Calibri"/>
                <a:ea typeface="+mn-ea"/>
                <a:cs typeface="Times New Roman" pitchFamily="18" charset="0"/>
              </a:rPr>
              <a:t>Prof.Dr</a:t>
            </a:r>
            <a:r>
              <a:rPr kumimoji="0" lang="en-US" sz="11200" i="0" u="none" strike="noStrike" kern="1200" cap="none" spc="0" normalizeH="0" baseline="0" noProof="0" dirty="0">
                <a:ln>
                  <a:noFill/>
                </a:ln>
                <a:effectLst/>
                <a:uLnTx/>
                <a:uFillTx/>
                <a:latin typeface="Calibri"/>
                <a:ea typeface="+mn-ea"/>
                <a:cs typeface="Times New Roman" pitchFamily="18" charset="0"/>
              </a:rPr>
              <a:t>. </a:t>
            </a:r>
            <a:r>
              <a:rPr kumimoji="0" lang="en-US" sz="11200" i="0" u="none" strike="noStrike" kern="1200" cap="none" spc="0" normalizeH="0" baseline="0" noProof="0" dirty="0" err="1">
                <a:ln>
                  <a:noFill/>
                </a:ln>
                <a:effectLst/>
                <a:uLnTx/>
                <a:uFillTx/>
                <a:latin typeface="Calibri"/>
                <a:ea typeface="+mn-ea"/>
                <a:cs typeface="Times New Roman" pitchFamily="18" charset="0"/>
              </a:rPr>
              <a:t>Ifra</a:t>
            </a:r>
            <a:r>
              <a:rPr kumimoji="0" lang="en-US" sz="11200" i="0" u="none" strike="noStrike" kern="1200" cap="none" spc="0" normalizeH="0" baseline="0" noProof="0" dirty="0">
                <a:ln>
                  <a:noFill/>
                </a:ln>
                <a:effectLst/>
                <a:uLnTx/>
                <a:uFillTx/>
                <a:latin typeface="Calibri"/>
                <a:ea typeface="+mn-ea"/>
                <a:cs typeface="Times New Roman" pitchFamily="18" charset="0"/>
              </a:rPr>
              <a:t> Saeed</a:t>
            </a:r>
            <a:r>
              <a:rPr kumimoji="0" lang="en-US" sz="11200"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rPr>
              <a:t>	                                       </a:t>
            </a:r>
            <a:r>
              <a:rPr kumimoji="0" lang="en-US" sz="11200" i="0" u="none" strike="noStrike" kern="1200" cap="none" spc="0" normalizeH="0" baseline="0" noProof="0" dirty="0">
                <a:ln>
                  <a:noFill/>
                </a:ln>
                <a:effectLst/>
                <a:uLnTx/>
                <a:uFillTx/>
                <a:latin typeface="Calibri"/>
                <a:ea typeface="+mn-ea"/>
                <a:cs typeface="Times New Roman" pitchFamily="18" charset="0"/>
              </a:rPr>
              <a:t>Date: 23-01-25</a:t>
            </a:r>
          </a:p>
          <a:p>
            <a:pPr algn="just"/>
            <a:endParaRPr lang="en-US" sz="4500" b="1" dirty="0">
              <a:solidFill>
                <a:prstClr val="black">
                  <a:tint val="75000"/>
                </a:prstClr>
              </a:solidFill>
              <a:latin typeface="Calibri"/>
              <a:cs typeface="Times New Roman" pitchFamily="18" charset="0"/>
            </a:endParaRPr>
          </a:p>
          <a:p>
            <a:pPr algn="l"/>
            <a:r>
              <a:rPr lang="en-US" b="1" dirty="0">
                <a:solidFill>
                  <a:prstClr val="black">
                    <a:tint val="75000"/>
                  </a:prstClr>
                </a:solidFill>
                <a:latin typeface="Calibri"/>
                <a:cs typeface="Times New Roman" pitchFamily="18" charset="0"/>
              </a:rPr>
              <a:t>							</a:t>
            </a:r>
            <a:endParaRPr lang="en-PK" dirty="0"/>
          </a:p>
        </p:txBody>
      </p:sp>
      <p:pic>
        <p:nvPicPr>
          <p:cNvPr id="4" name="Picture 3">
            <a:extLst>
              <a:ext uri="{FF2B5EF4-FFF2-40B4-BE49-F238E27FC236}">
                <a16:creationId xmlns:a16="http://schemas.microsoft.com/office/drawing/2014/main" id="{0FED76A9-4997-52A3-A3CE-5816C82B7F10}"/>
              </a:ext>
            </a:extLst>
          </p:cNvPr>
          <p:cNvPicPr>
            <a:picLocks noChangeAspect="1"/>
          </p:cNvPicPr>
          <p:nvPr/>
        </p:nvPicPr>
        <p:blipFill>
          <a:blip r:embed="rId2"/>
          <a:stretch>
            <a:fillRect/>
          </a:stretch>
        </p:blipFill>
        <p:spPr>
          <a:xfrm>
            <a:off x="335177" y="299848"/>
            <a:ext cx="1188823" cy="1213209"/>
          </a:xfrm>
          <a:prstGeom prst="rect">
            <a:avLst/>
          </a:prstGeom>
        </p:spPr>
      </p:pic>
      <p:pic>
        <p:nvPicPr>
          <p:cNvPr id="5" name="Picture 4">
            <a:extLst>
              <a:ext uri="{FF2B5EF4-FFF2-40B4-BE49-F238E27FC236}">
                <a16:creationId xmlns:a16="http://schemas.microsoft.com/office/drawing/2014/main" id="{6162EE77-AB07-2E3A-A362-68B0B983BCC6}"/>
              </a:ext>
            </a:extLst>
          </p:cNvPr>
          <p:cNvPicPr>
            <a:picLocks noChangeAspect="1"/>
          </p:cNvPicPr>
          <p:nvPr/>
        </p:nvPicPr>
        <p:blipFill>
          <a:blip r:embed="rId3"/>
          <a:stretch>
            <a:fillRect/>
          </a:stretch>
        </p:blipFill>
        <p:spPr>
          <a:xfrm>
            <a:off x="10544963" y="299411"/>
            <a:ext cx="1440290" cy="1213646"/>
          </a:xfrm>
          <a:prstGeom prst="rect">
            <a:avLst/>
          </a:prstGeom>
        </p:spPr>
      </p:pic>
      <p:pic>
        <p:nvPicPr>
          <p:cNvPr id="6" name="Picture 5">
            <a:extLst>
              <a:ext uri="{FF2B5EF4-FFF2-40B4-BE49-F238E27FC236}">
                <a16:creationId xmlns:a16="http://schemas.microsoft.com/office/drawing/2014/main" id="{5B0E4058-5AAA-75BC-7C52-F6E5A42306EB}"/>
              </a:ext>
            </a:extLst>
          </p:cNvPr>
          <p:cNvPicPr>
            <a:picLocks noChangeAspect="1"/>
          </p:cNvPicPr>
          <p:nvPr/>
        </p:nvPicPr>
        <p:blipFill>
          <a:blip r:embed="rId4"/>
          <a:stretch>
            <a:fillRect/>
          </a:stretch>
        </p:blipFill>
        <p:spPr>
          <a:xfrm>
            <a:off x="3810000" y="2114550"/>
            <a:ext cx="4572000" cy="3386840"/>
          </a:xfrm>
          <a:prstGeom prst="rect">
            <a:avLst/>
          </a:prstGeom>
        </p:spPr>
      </p:pic>
    </p:spTree>
    <p:extLst>
      <p:ext uri="{BB962C8B-B14F-4D97-AF65-F5344CB8AC3E}">
        <p14:creationId xmlns:p14="http://schemas.microsoft.com/office/powerpoint/2010/main" val="2950983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1547763" y="684064"/>
            <a:ext cx="6288881" cy="975122"/>
          </a:xfrm>
        </p:spPr>
        <p:txBody>
          <a:bodyPr>
            <a:normAutofit fontScale="90000"/>
          </a:bodyPr>
          <a:lstStyle/>
          <a:p>
            <a:br>
              <a:rPr lang="en-US" altLang="en-US" sz="3600" b="1" dirty="0">
                <a:solidFill>
                  <a:srgbClr val="CA5E6D"/>
                </a:solidFill>
              </a:rPr>
            </a:br>
            <a:br>
              <a:rPr lang="en-US" altLang="en-US" sz="3600" b="1" dirty="0">
                <a:solidFill>
                  <a:srgbClr val="CA5E6D"/>
                </a:solidFill>
              </a:rPr>
            </a:br>
            <a:br>
              <a:rPr lang="en-US" altLang="en-US" sz="3600" b="1" dirty="0">
                <a:solidFill>
                  <a:srgbClr val="CA5E6D"/>
                </a:solidFill>
              </a:rPr>
            </a:br>
            <a:endParaRPr lang="en-US" altLang="en-US" sz="3600" b="1" dirty="0">
              <a:solidFill>
                <a:schemeClr val="accent4">
                  <a:lumMod val="75000"/>
                </a:schemeClr>
              </a:solidFill>
            </a:endParaRPr>
          </a:p>
        </p:txBody>
      </p:sp>
      <p:sp>
        <p:nvSpPr>
          <p:cNvPr id="19459" name="Rectangle 3"/>
          <p:cNvSpPr>
            <a:spLocks noGrp="1" noRot="1" noChangeArrowheads="1"/>
          </p:cNvSpPr>
          <p:nvPr>
            <p:ph sz="quarter" idx="4294967295"/>
          </p:nvPr>
        </p:nvSpPr>
        <p:spPr>
          <a:xfrm>
            <a:off x="901938" y="345633"/>
            <a:ext cx="9143999" cy="5463057"/>
          </a:xfrm>
          <a:prstGeom prst="rect">
            <a:avLst/>
          </a:prstGeom>
        </p:spPr>
        <p:txBody>
          <a:bodyPr>
            <a:normAutofit fontScale="62500" lnSpcReduction="20000"/>
          </a:bodyPr>
          <a:lstStyle/>
          <a:p>
            <a:pPr marL="0" indent="0" algn="just">
              <a:lnSpc>
                <a:spcPct val="80000"/>
              </a:lnSpc>
              <a:buNone/>
            </a:pPr>
            <a:endParaRPr lang="en-US" altLang="en-US" sz="2400" b="1" dirty="0">
              <a:solidFill>
                <a:srgbClr val="0070C0"/>
              </a:solidFill>
            </a:endParaRPr>
          </a:p>
          <a:p>
            <a:pPr algn="just"/>
            <a:endParaRPr lang="en-US" dirty="0"/>
          </a:p>
          <a:p>
            <a:pPr algn="just"/>
            <a:r>
              <a:rPr lang="en-US" sz="4000" dirty="0">
                <a:latin typeface="Arial" panose="020B0604020202020204" pitchFamily="34" charset="0"/>
                <a:cs typeface="Arial" panose="020B0604020202020204" pitchFamily="34" charset="0"/>
              </a:rPr>
              <a:t>In humans, the parotid gland  appear first, between the fourth and sixth embryonic weeks, as solid epithelial placodes. </a:t>
            </a:r>
          </a:p>
          <a:p>
            <a:pPr algn="just"/>
            <a:endParaRPr lang="en-US" sz="4000" dirty="0">
              <a:latin typeface="Arial" panose="020B0604020202020204" pitchFamily="34" charset="0"/>
              <a:cs typeface="Arial" panose="020B0604020202020204" pitchFamily="34" charset="0"/>
            </a:endParaRPr>
          </a:p>
          <a:p>
            <a:pPr algn="just"/>
            <a:r>
              <a:rPr lang="en-US" sz="4000" dirty="0">
                <a:latin typeface="Arial" panose="020B0604020202020204" pitchFamily="34" charset="0"/>
                <a:cs typeface="Arial" panose="020B0604020202020204" pitchFamily="34" charset="0"/>
              </a:rPr>
              <a:t>The placodes for the submandibular glands appear later in the </a:t>
            </a:r>
            <a:r>
              <a:rPr lang="en-US" sz="4000" b="1" dirty="0">
                <a:latin typeface="Arial" panose="020B0604020202020204" pitchFamily="34" charset="0"/>
                <a:cs typeface="Arial" panose="020B0604020202020204" pitchFamily="34" charset="0"/>
              </a:rPr>
              <a:t>sixth embryonic week </a:t>
            </a:r>
            <a:r>
              <a:rPr lang="en-US" sz="4000" dirty="0">
                <a:latin typeface="Arial" panose="020B0604020202020204" pitchFamily="34" charset="0"/>
                <a:cs typeface="Arial" panose="020B0604020202020204" pitchFamily="34" charset="0"/>
              </a:rPr>
              <a:t>in the medial </a:t>
            </a:r>
            <a:r>
              <a:rPr lang="en-US" sz="4000" dirty="0" err="1">
                <a:latin typeface="Arial" panose="020B0604020202020204" pitchFamily="34" charset="0"/>
                <a:cs typeface="Arial" panose="020B0604020202020204" pitchFamily="34" charset="0"/>
              </a:rPr>
              <a:t>paralingual</a:t>
            </a:r>
            <a:r>
              <a:rPr lang="en-US" sz="4000" dirty="0">
                <a:latin typeface="Arial" panose="020B0604020202020204" pitchFamily="34" charset="0"/>
                <a:cs typeface="Arial" panose="020B0604020202020204" pitchFamily="34" charset="0"/>
              </a:rPr>
              <a:t> sulcus.</a:t>
            </a:r>
          </a:p>
          <a:p>
            <a:pPr marL="0" indent="0" algn="just">
              <a:buNone/>
            </a:pPr>
            <a:endParaRPr lang="en-US" sz="4000" dirty="0">
              <a:latin typeface="Arial" panose="020B0604020202020204" pitchFamily="34" charset="0"/>
              <a:cs typeface="Arial" panose="020B0604020202020204" pitchFamily="34" charset="0"/>
            </a:endParaRPr>
          </a:p>
          <a:p>
            <a:pPr algn="just"/>
            <a:r>
              <a:rPr lang="en-US" sz="4000" dirty="0">
                <a:latin typeface="Arial" panose="020B0604020202020204" pitchFamily="34" charset="0"/>
                <a:cs typeface="Arial" panose="020B0604020202020204" pitchFamily="34" charset="0"/>
              </a:rPr>
              <a:t>During the </a:t>
            </a:r>
            <a:r>
              <a:rPr lang="en-US" sz="4000" b="1" dirty="0">
                <a:latin typeface="Arial" panose="020B0604020202020204" pitchFamily="34" charset="0"/>
                <a:cs typeface="Arial" panose="020B0604020202020204" pitchFamily="34" charset="0"/>
              </a:rPr>
              <a:t>seventh to eighth embryonic weeks</a:t>
            </a:r>
            <a:r>
              <a:rPr lang="en-US" sz="4000" dirty="0">
                <a:latin typeface="Arial" panose="020B0604020202020204" pitchFamily="34" charset="0"/>
                <a:cs typeface="Arial" panose="020B0604020202020204" pitchFamily="34" charset="0"/>
              </a:rPr>
              <a:t>, the sublingual gland  arise from multiple epithelial placodes, lateral to the submandibular glands,</a:t>
            </a:r>
          </a:p>
          <a:p>
            <a:pPr marL="0" indent="0" algn="just">
              <a:buNone/>
            </a:pPr>
            <a:endParaRPr lang="en-US" sz="4000" dirty="0">
              <a:latin typeface="Arial" panose="020B0604020202020204" pitchFamily="34" charset="0"/>
              <a:cs typeface="Arial" panose="020B0604020202020204" pitchFamily="34" charset="0"/>
            </a:endParaRPr>
          </a:p>
          <a:p>
            <a:pPr algn="just"/>
            <a:endParaRPr lang="en-US" sz="4000" dirty="0">
              <a:latin typeface="Arial" panose="020B0604020202020204" pitchFamily="34" charset="0"/>
              <a:cs typeface="Arial" panose="020B0604020202020204" pitchFamily="34" charset="0"/>
            </a:endParaRPr>
          </a:p>
          <a:p>
            <a:pPr algn="just"/>
            <a:r>
              <a:rPr lang="en-US" sz="4000" dirty="0">
                <a:latin typeface="Arial" panose="020B0604020202020204" pitchFamily="34" charset="0"/>
                <a:cs typeface="Arial" panose="020B0604020202020204" pitchFamily="34" charset="0"/>
              </a:rPr>
              <a:t>and finally the minor salivary glands develop late in the 12th fetal week .</a:t>
            </a:r>
          </a:p>
          <a:p>
            <a:pPr algn="just">
              <a:lnSpc>
                <a:spcPct val="80000"/>
              </a:lnSpc>
            </a:pPr>
            <a:endParaRPr lang="en-US" altLang="en-US" sz="2700" dirty="0"/>
          </a:p>
        </p:txBody>
      </p:sp>
      <p:sp>
        <p:nvSpPr>
          <p:cNvPr id="2" name="Slide Number Placeholder 1"/>
          <p:cNvSpPr>
            <a:spLocks noGrp="1"/>
          </p:cNvSpPr>
          <p:nvPr>
            <p:ph type="sldNum" sz="quarter" idx="12"/>
          </p:nvPr>
        </p:nvSpPr>
        <p:spPr/>
        <p:txBody>
          <a:bodyPr/>
          <a:lstStyle/>
          <a:p>
            <a:pPr>
              <a:defRPr/>
            </a:pPr>
            <a:fld id="{BDA394D7-9785-4BE5-AFD5-4F918A689025}" type="slidenum">
              <a:rPr lang="en-US" smtClean="0"/>
              <a:pPr>
                <a:defRPr/>
              </a:pPr>
              <a:t>10</a:t>
            </a:fld>
            <a:endParaRPr lang="en-US"/>
          </a:p>
        </p:txBody>
      </p:sp>
      <p:pic>
        <p:nvPicPr>
          <p:cNvPr id="3" name="Picture 2">
            <a:extLst>
              <a:ext uri="{FF2B5EF4-FFF2-40B4-BE49-F238E27FC236}">
                <a16:creationId xmlns:a16="http://schemas.microsoft.com/office/drawing/2014/main" id="{4E5C29BA-9D71-0B9C-F631-3C141428A005}"/>
              </a:ext>
            </a:extLst>
          </p:cNvPr>
          <p:cNvPicPr>
            <a:picLocks noChangeAspect="1"/>
          </p:cNvPicPr>
          <p:nvPr/>
        </p:nvPicPr>
        <p:blipFill>
          <a:blip r:embed="rId3"/>
          <a:stretch>
            <a:fillRect/>
          </a:stretch>
        </p:blipFill>
        <p:spPr>
          <a:xfrm>
            <a:off x="77478" y="6173936"/>
            <a:ext cx="1993565" cy="518205"/>
          </a:xfrm>
          <a:prstGeom prst="rect">
            <a:avLst/>
          </a:prstGeom>
        </p:spPr>
      </p:pic>
    </p:spTree>
    <p:extLst>
      <p:ext uri="{BB962C8B-B14F-4D97-AF65-F5344CB8AC3E}">
        <p14:creationId xmlns:p14="http://schemas.microsoft.com/office/powerpoint/2010/main" val="3640656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Rot="1" noChangeArrowheads="1"/>
          </p:cNvSpPr>
          <p:nvPr>
            <p:ph sz="quarter" idx="4294967295"/>
          </p:nvPr>
        </p:nvSpPr>
        <p:spPr>
          <a:xfrm>
            <a:off x="1524002" y="1028700"/>
            <a:ext cx="8610599" cy="5676900"/>
          </a:xfrm>
        </p:spPr>
        <p:txBody>
          <a:bodyPr>
            <a:normAutofit/>
          </a:bodyPr>
          <a:lstStyle/>
          <a:p>
            <a:pPr marL="0" indent="0">
              <a:buNone/>
            </a:pPr>
            <a:r>
              <a:rPr lang="en-US" b="1" dirty="0">
                <a:latin typeface="Arial" panose="020B0604020202020204" pitchFamily="34" charset="0"/>
                <a:cs typeface="Arial" panose="020B0604020202020204" pitchFamily="34" charset="0"/>
              </a:rPr>
              <a:t>Stages Of Salivary Gland Development:</a:t>
            </a:r>
          </a:p>
          <a:p>
            <a:pPr marL="0" indent="0">
              <a:buNone/>
            </a:pPr>
            <a:endParaRPr lang="en-US"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Pre Bud Stage</a:t>
            </a:r>
          </a:p>
          <a:p>
            <a:pPr marL="0" indent="0">
              <a:buNone/>
            </a:pPr>
            <a:r>
              <a:rPr lang="en-US" sz="2400" b="1" dirty="0">
                <a:latin typeface="Arial" panose="020B0604020202020204" pitchFamily="34" charset="0"/>
                <a:cs typeface="Arial" panose="020B0604020202020204" pitchFamily="34" charset="0"/>
              </a:rPr>
              <a:t> </a:t>
            </a:r>
          </a:p>
          <a:p>
            <a:r>
              <a:rPr lang="en-US" sz="2400" b="1" dirty="0">
                <a:latin typeface="Arial" panose="020B0604020202020204" pitchFamily="34" charset="0"/>
                <a:cs typeface="Arial" panose="020B0604020202020204" pitchFamily="34" charset="0"/>
              </a:rPr>
              <a:t>Initial bud stage</a:t>
            </a:r>
          </a:p>
          <a:p>
            <a:pPr marL="0" indent="0">
              <a:buNone/>
            </a:pPr>
            <a:r>
              <a:rPr lang="en-US" sz="2400" b="1" dirty="0">
                <a:latin typeface="Arial" panose="020B0604020202020204" pitchFamily="34" charset="0"/>
                <a:cs typeface="Arial" panose="020B0604020202020204" pitchFamily="34" charset="0"/>
              </a:rPr>
              <a:t> </a:t>
            </a:r>
          </a:p>
          <a:p>
            <a:r>
              <a:rPr lang="en-US" sz="2400" b="1" dirty="0">
                <a:latin typeface="Arial" panose="020B0604020202020204" pitchFamily="34" charset="0"/>
                <a:cs typeface="Arial" panose="020B0604020202020204" pitchFamily="34" charset="0"/>
              </a:rPr>
              <a:t>Early </a:t>
            </a:r>
            <a:r>
              <a:rPr lang="en-US" sz="2400" b="1" dirty="0" err="1">
                <a:latin typeface="Arial" panose="020B0604020202020204" pitchFamily="34" charset="0"/>
                <a:cs typeface="Arial" panose="020B0604020202020204" pitchFamily="34" charset="0"/>
              </a:rPr>
              <a:t>pseudoglandular</a:t>
            </a:r>
            <a:r>
              <a:rPr lang="en-US" sz="2400" b="1" dirty="0">
                <a:latin typeface="Arial" panose="020B0604020202020204" pitchFamily="34" charset="0"/>
                <a:cs typeface="Arial" panose="020B0604020202020204" pitchFamily="34" charset="0"/>
              </a:rPr>
              <a:t> stage </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Late </a:t>
            </a:r>
            <a:r>
              <a:rPr lang="en-US" sz="2400" b="1" dirty="0" err="1">
                <a:latin typeface="Arial" panose="020B0604020202020204" pitchFamily="34" charset="0"/>
                <a:cs typeface="Arial" panose="020B0604020202020204" pitchFamily="34" charset="0"/>
              </a:rPr>
              <a:t>pseudoglandular</a:t>
            </a:r>
            <a:r>
              <a:rPr lang="en-US" sz="2400" b="1" dirty="0">
                <a:latin typeface="Arial" panose="020B0604020202020204" pitchFamily="34" charset="0"/>
                <a:cs typeface="Arial" panose="020B0604020202020204" pitchFamily="34" charset="0"/>
              </a:rPr>
              <a:t> stage</a:t>
            </a:r>
          </a:p>
          <a:p>
            <a:r>
              <a:rPr lang="en-US" sz="2400" b="1" dirty="0">
                <a:latin typeface="Arial" panose="020B0604020202020204" pitchFamily="34" charset="0"/>
                <a:cs typeface="Arial" panose="020B0604020202020204" pitchFamily="34" charset="0"/>
              </a:rPr>
              <a:t> </a:t>
            </a:r>
          </a:p>
          <a:p>
            <a:r>
              <a:rPr lang="en-US" sz="2400" b="1" dirty="0" err="1">
                <a:latin typeface="Arial" panose="020B0604020202020204" pitchFamily="34" charset="0"/>
                <a:cs typeface="Arial" panose="020B0604020202020204" pitchFamily="34" charset="0"/>
              </a:rPr>
              <a:t>Canalicular</a:t>
            </a:r>
            <a:r>
              <a:rPr lang="en-US" sz="2400" b="1" dirty="0">
                <a:latin typeface="Arial" panose="020B0604020202020204" pitchFamily="34" charset="0"/>
                <a:cs typeface="Arial" panose="020B0604020202020204" pitchFamily="34" charset="0"/>
              </a:rPr>
              <a:t> stage </a:t>
            </a:r>
          </a:p>
          <a:p>
            <a:endParaRPr lang="en-US" altLang="en-US" sz="2400" dirty="0"/>
          </a:p>
        </p:txBody>
      </p:sp>
      <p:sp>
        <p:nvSpPr>
          <p:cNvPr id="2" name="Slide Number Placeholder 1"/>
          <p:cNvSpPr>
            <a:spLocks noGrp="1"/>
          </p:cNvSpPr>
          <p:nvPr>
            <p:ph type="sldNum" sz="quarter" idx="12"/>
          </p:nvPr>
        </p:nvSpPr>
        <p:spPr/>
        <p:txBody>
          <a:bodyPr/>
          <a:lstStyle/>
          <a:p>
            <a:pPr>
              <a:defRPr/>
            </a:pPr>
            <a:fld id="{D829B39B-E19B-4684-B84C-73DF500C59FE}" type="slidenum">
              <a:rPr lang="en-US" smtClean="0"/>
              <a:pPr>
                <a:defRPr/>
              </a:pPr>
              <a:t>11</a:t>
            </a:fld>
            <a:endParaRPr lang="en-US"/>
          </a:p>
        </p:txBody>
      </p:sp>
      <p:pic>
        <p:nvPicPr>
          <p:cNvPr id="4" name="Picture 3">
            <a:extLst>
              <a:ext uri="{FF2B5EF4-FFF2-40B4-BE49-F238E27FC236}">
                <a16:creationId xmlns:a16="http://schemas.microsoft.com/office/drawing/2014/main" id="{84DA53B8-BF49-46C2-507C-660A9A4268FB}"/>
              </a:ext>
            </a:extLst>
          </p:cNvPr>
          <p:cNvPicPr>
            <a:picLocks noChangeAspect="1"/>
          </p:cNvPicPr>
          <p:nvPr/>
        </p:nvPicPr>
        <p:blipFill>
          <a:blip r:embed="rId2"/>
          <a:stretch>
            <a:fillRect/>
          </a:stretch>
        </p:blipFill>
        <p:spPr>
          <a:xfrm>
            <a:off x="0" y="6321057"/>
            <a:ext cx="1993565" cy="518205"/>
          </a:xfrm>
          <a:prstGeom prst="rect">
            <a:avLst/>
          </a:prstGeom>
        </p:spPr>
      </p:pic>
    </p:spTree>
    <p:extLst>
      <p:ext uri="{BB962C8B-B14F-4D97-AF65-F5344CB8AC3E}">
        <p14:creationId xmlns:p14="http://schemas.microsoft.com/office/powerpoint/2010/main" val="218576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80" y="389109"/>
            <a:ext cx="5332322" cy="521346"/>
          </a:xfrm>
        </p:spPr>
        <p:txBody>
          <a:bodyPr>
            <a:normAutofit fontScale="90000"/>
          </a:bodyPr>
          <a:lstStyle/>
          <a:p>
            <a:r>
              <a:rPr lang="en-US" sz="3300" b="1" dirty="0">
                <a:solidFill>
                  <a:schemeClr val="accent4">
                    <a:lumMod val="75000"/>
                  </a:schemeClr>
                </a:solidFill>
                <a:latin typeface="Arial" panose="020B0604020202020204" pitchFamily="34" charset="0"/>
                <a:cs typeface="Arial" panose="020B0604020202020204" pitchFamily="34" charset="0"/>
              </a:rPr>
              <a:t>Pre bud stage</a:t>
            </a:r>
          </a:p>
        </p:txBody>
      </p:sp>
      <p:sp>
        <p:nvSpPr>
          <p:cNvPr id="3" name="Content Placeholder 2"/>
          <p:cNvSpPr>
            <a:spLocks noGrp="1"/>
          </p:cNvSpPr>
          <p:nvPr>
            <p:ph sz="quarter" idx="4294967295"/>
          </p:nvPr>
        </p:nvSpPr>
        <p:spPr>
          <a:xfrm>
            <a:off x="729521" y="1182917"/>
            <a:ext cx="4572001" cy="5015516"/>
          </a:xfrm>
          <a:prstGeom prst="rect">
            <a:avLst/>
          </a:prstGeom>
        </p:spPr>
        <p:txBody>
          <a:bodyPr>
            <a:normAutofit/>
          </a:bodyPr>
          <a:lstStyle/>
          <a:p>
            <a:pPr algn="just"/>
            <a:r>
              <a:rPr lang="en-US" dirty="0">
                <a:latin typeface="Arial" panose="020B0604020202020204" pitchFamily="34" charset="0"/>
                <a:cs typeface="Arial" panose="020B0604020202020204" pitchFamily="34" charset="0"/>
              </a:rPr>
              <a:t>The mesenchyme underlying the oral epithelium induces the proliferation in the epithelium which results in tissue thickening </a:t>
            </a:r>
          </a:p>
          <a:p>
            <a:pPr algn="just"/>
            <a:r>
              <a:rPr lang="en-US" dirty="0">
                <a:latin typeface="Arial" panose="020B0604020202020204" pitchFamily="34" charset="0"/>
                <a:cs typeface="Arial" panose="020B0604020202020204" pitchFamily="34" charset="0"/>
              </a:rPr>
              <a:t>The first sign of salivary gland development consists of a thickening of the oral epithelium, known as the placode or </a:t>
            </a:r>
            <a:r>
              <a:rPr lang="en-US" dirty="0" err="1">
                <a:latin typeface="Arial" panose="020B0604020202020204" pitchFamily="34" charset="0"/>
                <a:cs typeface="Arial" panose="020B0604020202020204" pitchFamily="34" charset="0"/>
              </a:rPr>
              <a:t>prebud</a:t>
            </a:r>
            <a:r>
              <a:rPr lang="en-US" dirty="0">
                <a:latin typeface="Arial" panose="020B0604020202020204" pitchFamily="34" charset="0"/>
                <a:cs typeface="Arial" panose="020B0604020202020204" pitchFamily="34" charset="0"/>
              </a:rPr>
              <a:t> stage</a:t>
            </a:r>
          </a:p>
          <a:p>
            <a:pPr algn="just"/>
            <a:endParaRPr lang="en-US" b="1" dirty="0">
              <a:solidFill>
                <a:srgbClr val="C00000"/>
              </a:solidFill>
            </a:endParaRPr>
          </a:p>
        </p:txBody>
      </p:sp>
      <p:pic>
        <p:nvPicPr>
          <p:cNvPr id="5" name="Picture 4"/>
          <p:cNvPicPr>
            <a:picLocks noChangeAspect="1"/>
          </p:cNvPicPr>
          <p:nvPr/>
        </p:nvPicPr>
        <p:blipFill>
          <a:blip r:embed="rId2"/>
          <a:stretch>
            <a:fillRect/>
          </a:stretch>
        </p:blipFill>
        <p:spPr>
          <a:xfrm>
            <a:off x="6553201" y="2362200"/>
            <a:ext cx="3840813" cy="2426418"/>
          </a:xfrm>
          <a:prstGeom prst="rect">
            <a:avLst/>
          </a:prstGeom>
        </p:spPr>
      </p:pic>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12</a:t>
            </a:fld>
            <a:endParaRPr lang="en-US"/>
          </a:p>
        </p:txBody>
      </p:sp>
      <p:pic>
        <p:nvPicPr>
          <p:cNvPr id="7" name="Picture 6">
            <a:extLst>
              <a:ext uri="{FF2B5EF4-FFF2-40B4-BE49-F238E27FC236}">
                <a16:creationId xmlns:a16="http://schemas.microsoft.com/office/drawing/2014/main" id="{C9410C2E-0BF9-C3A3-D639-9EFECC0687C9}"/>
              </a:ext>
            </a:extLst>
          </p:cNvPr>
          <p:cNvPicPr>
            <a:picLocks noChangeAspect="1"/>
          </p:cNvPicPr>
          <p:nvPr/>
        </p:nvPicPr>
        <p:blipFill>
          <a:blip r:embed="rId3"/>
          <a:stretch>
            <a:fillRect/>
          </a:stretch>
        </p:blipFill>
        <p:spPr>
          <a:xfrm>
            <a:off x="32479" y="6279809"/>
            <a:ext cx="1993565" cy="518205"/>
          </a:xfrm>
          <a:prstGeom prst="rect">
            <a:avLst/>
          </a:prstGeom>
        </p:spPr>
      </p:pic>
    </p:spTree>
    <p:extLst>
      <p:ext uri="{BB962C8B-B14F-4D97-AF65-F5344CB8AC3E}">
        <p14:creationId xmlns:p14="http://schemas.microsoft.com/office/powerpoint/2010/main" val="970037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374754"/>
            <a:ext cx="8069705" cy="6483246"/>
          </a:xfrm>
          <a:prstGeom prst="rect">
            <a:avLst/>
          </a:prstGeom>
        </p:spPr>
        <p:txBody>
          <a:bodyPr>
            <a:noAutofit/>
          </a:bodyPr>
          <a:lstStyle/>
          <a:p>
            <a:r>
              <a:rPr lang="en-US" sz="2400" dirty="0">
                <a:latin typeface="Arial" panose="020B0604020202020204" pitchFamily="34" charset="0"/>
                <a:cs typeface="Arial" panose="020B0604020202020204" pitchFamily="34" charset="0"/>
              </a:rPr>
              <a:t>The </a:t>
            </a:r>
            <a:r>
              <a:rPr lang="en-US" sz="2400" dirty="0" err="1">
                <a:latin typeface="Arial" panose="020B0604020202020204" pitchFamily="34" charset="0"/>
                <a:cs typeface="Arial" panose="020B0604020202020204" pitchFamily="34" charset="0"/>
              </a:rPr>
              <a:t>prebud</a:t>
            </a:r>
            <a:r>
              <a:rPr lang="en-US" sz="2400" dirty="0">
                <a:latin typeface="Arial" panose="020B0604020202020204" pitchFamily="34" charset="0"/>
                <a:cs typeface="Arial" panose="020B0604020202020204" pitchFamily="34" charset="0"/>
              </a:rPr>
              <a:t> stage is followed by an invagination of the thickened epithelium into the underlying mesenchyme, which leads to the formation of a spherical bud connected to the oral epithelium through a thick solid epithelial stalk.</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The epithelial stalk will give rise to the main salivary duct, whereas the terminal bulb constitutes the primordium of the intralobular parenchyma</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Surrounding mesenchymal cells become the capsule of the gland. This stage is known as the initial bud stage. </a:t>
            </a:r>
          </a:p>
          <a:p>
            <a:endParaRPr lang="en-US" sz="1800" b="1" dirty="0">
              <a:solidFill>
                <a:srgbClr val="C00000"/>
              </a:solidFill>
            </a:endParaRPr>
          </a:p>
        </p:txBody>
      </p:sp>
      <p:pic>
        <p:nvPicPr>
          <p:cNvPr id="5" name="Picture 4"/>
          <p:cNvPicPr>
            <a:picLocks noChangeAspect="1"/>
          </p:cNvPicPr>
          <p:nvPr/>
        </p:nvPicPr>
        <p:blipFill>
          <a:blip r:embed="rId2"/>
          <a:stretch>
            <a:fillRect/>
          </a:stretch>
        </p:blipFill>
        <p:spPr>
          <a:xfrm>
            <a:off x="7620000" y="1087874"/>
            <a:ext cx="4298092" cy="4304149"/>
          </a:xfrm>
          <a:prstGeom prst="rect">
            <a:avLst/>
          </a:prstGeom>
        </p:spPr>
      </p:pic>
      <p:sp>
        <p:nvSpPr>
          <p:cNvPr id="6" name="Rounded Rectangle 5"/>
          <p:cNvSpPr/>
          <p:nvPr/>
        </p:nvSpPr>
        <p:spPr>
          <a:xfrm>
            <a:off x="9556685" y="5392023"/>
            <a:ext cx="1676400"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t>INITIAL  BUD STAGE</a:t>
            </a:r>
          </a:p>
        </p:txBody>
      </p:sp>
      <p:sp>
        <p:nvSpPr>
          <p:cNvPr id="2" name="Slide Number Placeholder 1"/>
          <p:cNvSpPr>
            <a:spLocks noGrp="1"/>
          </p:cNvSpPr>
          <p:nvPr>
            <p:ph type="sldNum" sz="quarter" idx="12"/>
          </p:nvPr>
        </p:nvSpPr>
        <p:spPr/>
        <p:txBody>
          <a:bodyPr/>
          <a:lstStyle/>
          <a:p>
            <a:pPr>
              <a:defRPr/>
            </a:pPr>
            <a:fld id="{BDA394D7-9785-4BE5-AFD5-4F918A689025}" type="slidenum">
              <a:rPr lang="en-US" smtClean="0"/>
              <a:pPr>
                <a:defRPr/>
              </a:pPr>
              <a:t>13</a:t>
            </a:fld>
            <a:endParaRPr lang="en-US"/>
          </a:p>
        </p:txBody>
      </p:sp>
      <p:pic>
        <p:nvPicPr>
          <p:cNvPr id="7" name="Picture 6">
            <a:extLst>
              <a:ext uri="{FF2B5EF4-FFF2-40B4-BE49-F238E27FC236}">
                <a16:creationId xmlns:a16="http://schemas.microsoft.com/office/drawing/2014/main" id="{23EB6BEA-68A0-AB25-5BAB-8D46974D5B35}"/>
              </a:ext>
            </a:extLst>
          </p:cNvPr>
          <p:cNvPicPr>
            <a:picLocks noChangeAspect="1"/>
          </p:cNvPicPr>
          <p:nvPr/>
        </p:nvPicPr>
        <p:blipFill>
          <a:blip r:embed="rId3"/>
          <a:stretch>
            <a:fillRect/>
          </a:stretch>
        </p:blipFill>
        <p:spPr>
          <a:xfrm>
            <a:off x="287374" y="6195775"/>
            <a:ext cx="1993565" cy="518205"/>
          </a:xfrm>
          <a:prstGeom prst="rect">
            <a:avLst/>
          </a:prstGeom>
        </p:spPr>
      </p:pic>
    </p:spTree>
    <p:extLst>
      <p:ext uri="{BB962C8B-B14F-4D97-AF65-F5344CB8AC3E}">
        <p14:creationId xmlns:p14="http://schemas.microsoft.com/office/powerpoint/2010/main" val="1871901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7926136" cy="4953000"/>
          </a:xfrm>
        </p:spPr>
        <p:txBody>
          <a:bodyPr>
            <a:noAutofit/>
          </a:bodyPr>
          <a:lstStyle/>
          <a:p>
            <a:pPr marL="0" indent="0" algn="just">
              <a:buNone/>
            </a:pPr>
            <a:r>
              <a:rPr lang="en-US" dirty="0"/>
              <a:t>A solid cord of cells forms from the epithelial bud through cell proliferation. Condensation and proliferation occur in the surrounding mesenchyme which is closely associated with the epithelial cord.</a:t>
            </a:r>
          </a:p>
          <a:p>
            <a:pPr marL="0" indent="0" algn="just">
              <a:buNone/>
            </a:pPr>
            <a:r>
              <a:rPr lang="en-US" dirty="0"/>
              <a:t> </a:t>
            </a:r>
            <a:r>
              <a:rPr lang="en-US" b="1" dirty="0"/>
              <a:t>The basal lamina plays a role in influencing morphogenesis and differentiation of the salivary glands throughout the development </a:t>
            </a:r>
            <a:r>
              <a:rPr lang="en-US" dirty="0"/>
              <a:t>.The </a:t>
            </a:r>
            <a:r>
              <a:rPr lang="en-US" dirty="0" err="1"/>
              <a:t>arborization</a:t>
            </a:r>
            <a:r>
              <a:rPr lang="en-US" dirty="0"/>
              <a:t> of the salivary gland epithelium is produced by branching morphogenesis. </a:t>
            </a:r>
            <a:endParaRPr lang="en-US" sz="3600" dirty="0"/>
          </a:p>
        </p:txBody>
      </p:sp>
      <p:pic>
        <p:nvPicPr>
          <p:cNvPr id="2" name="Picture 1"/>
          <p:cNvPicPr>
            <a:picLocks noChangeAspect="1"/>
          </p:cNvPicPr>
          <p:nvPr/>
        </p:nvPicPr>
        <p:blipFill>
          <a:blip r:embed="rId2"/>
          <a:stretch>
            <a:fillRect/>
          </a:stretch>
        </p:blipFill>
        <p:spPr>
          <a:xfrm>
            <a:off x="7926136" y="1485900"/>
            <a:ext cx="4112128" cy="3886200"/>
          </a:xfrm>
          <a:prstGeom prst="rect">
            <a:avLst/>
          </a:prstGeom>
        </p:spPr>
      </p:pic>
      <p:sp>
        <p:nvSpPr>
          <p:cNvPr id="4" name="Rounded Rectangle 3"/>
          <p:cNvSpPr/>
          <p:nvPr/>
        </p:nvSpPr>
        <p:spPr>
          <a:xfrm>
            <a:off x="273569" y="190500"/>
            <a:ext cx="5707506" cy="914400"/>
          </a:xfrm>
          <a:prstGeom prst="round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err="1">
                <a:solidFill>
                  <a:schemeClr val="tx1"/>
                </a:solidFill>
                <a:latin typeface="Arial" panose="020B0604020202020204" pitchFamily="34" charset="0"/>
                <a:cs typeface="Arial" panose="020B0604020202020204" pitchFamily="34" charset="0"/>
              </a:rPr>
              <a:t>Psuedoglandular</a:t>
            </a:r>
            <a:r>
              <a:rPr lang="en-US" sz="3200" b="1" dirty="0">
                <a:solidFill>
                  <a:schemeClr val="tx1"/>
                </a:solidFill>
                <a:latin typeface="Arial" panose="020B0604020202020204" pitchFamily="34" charset="0"/>
                <a:cs typeface="Arial" panose="020B0604020202020204" pitchFamily="34" charset="0"/>
              </a:rPr>
              <a:t> Stage</a:t>
            </a:r>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14</a:t>
            </a:fld>
            <a:endParaRPr lang="en-US"/>
          </a:p>
        </p:txBody>
      </p:sp>
      <p:pic>
        <p:nvPicPr>
          <p:cNvPr id="7" name="Picture 6">
            <a:extLst>
              <a:ext uri="{FF2B5EF4-FFF2-40B4-BE49-F238E27FC236}">
                <a16:creationId xmlns:a16="http://schemas.microsoft.com/office/drawing/2014/main" id="{FE08AB4F-F3B6-3888-A34E-EDFCDC2B3F3F}"/>
              </a:ext>
            </a:extLst>
          </p:cNvPr>
          <p:cNvPicPr>
            <a:picLocks noChangeAspect="1"/>
          </p:cNvPicPr>
          <p:nvPr/>
        </p:nvPicPr>
        <p:blipFill>
          <a:blip r:embed="rId3"/>
          <a:stretch>
            <a:fillRect/>
          </a:stretch>
        </p:blipFill>
        <p:spPr>
          <a:xfrm>
            <a:off x="122483" y="6220498"/>
            <a:ext cx="1993565" cy="518205"/>
          </a:xfrm>
          <a:prstGeom prst="rect">
            <a:avLst/>
          </a:prstGeom>
        </p:spPr>
      </p:pic>
    </p:spTree>
    <p:extLst>
      <p:ext uri="{BB962C8B-B14F-4D97-AF65-F5344CB8AC3E}">
        <p14:creationId xmlns:p14="http://schemas.microsoft.com/office/powerpoint/2010/main" val="1302616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792" y="857250"/>
            <a:ext cx="7543800" cy="590550"/>
          </a:xfrm>
        </p:spPr>
        <p:txBody>
          <a:bodyPr>
            <a:noAutofit/>
          </a:bodyPr>
          <a:lstStyle/>
          <a:p>
            <a:r>
              <a:rPr lang="en-US" sz="3600" dirty="0" err="1">
                <a:latin typeface="Arial" panose="020B0604020202020204" pitchFamily="34" charset="0"/>
                <a:cs typeface="Arial" panose="020B0604020202020204" pitchFamily="34" charset="0"/>
              </a:rPr>
              <a:t>Canalicular</a:t>
            </a:r>
            <a:r>
              <a:rPr lang="en-US" sz="3600" dirty="0">
                <a:latin typeface="Arial" panose="020B0604020202020204" pitchFamily="34" charset="0"/>
                <a:cs typeface="Arial" panose="020B0604020202020204" pitchFamily="34" charset="0"/>
              </a:rPr>
              <a:t> stage</a:t>
            </a:r>
          </a:p>
        </p:txBody>
      </p:sp>
      <p:sp>
        <p:nvSpPr>
          <p:cNvPr id="3" name="Content Placeholder 2"/>
          <p:cNvSpPr>
            <a:spLocks noGrp="1"/>
          </p:cNvSpPr>
          <p:nvPr>
            <p:ph idx="1"/>
          </p:nvPr>
        </p:nvSpPr>
        <p:spPr>
          <a:xfrm>
            <a:off x="0" y="1736233"/>
            <a:ext cx="8610600" cy="5121767"/>
          </a:xfrm>
        </p:spPr>
        <p:txBody>
          <a:bodyPr>
            <a:normAutofit/>
          </a:bodyPr>
          <a:lstStyle/>
          <a:p>
            <a:pPr algn="just"/>
            <a:r>
              <a:rPr lang="en-US" sz="2400" dirty="0">
                <a:latin typeface="Arial" panose="020B0604020202020204" pitchFamily="34" charset="0"/>
                <a:cs typeface="Arial" panose="020B0604020202020204" pitchFamily="34" charset="0"/>
              </a:rPr>
              <a:t>Canalization of the epithelial cord, with the formation of a hollow tube or duct, usually occurs by the sixth month in all the major salivary glands. The epithelial tree of the developing salivary glands is initially formed by solid cords of epithelial cells.</a:t>
            </a:r>
          </a:p>
          <a:p>
            <a:pPr algn="just"/>
            <a:r>
              <a:rPr lang="en-US" sz="2400" dirty="0">
                <a:solidFill>
                  <a:srgbClr val="FF0000"/>
                </a:solidFill>
                <a:latin typeface="Arial" panose="020B0604020202020204" pitchFamily="34" charset="0"/>
                <a:cs typeface="Arial" panose="020B0604020202020204" pitchFamily="34" charset="0"/>
              </a:rPr>
              <a:t>The two main theories </a:t>
            </a:r>
            <a:r>
              <a:rPr lang="en-US" sz="2400" dirty="0">
                <a:latin typeface="Arial" panose="020B0604020202020204" pitchFamily="34" charset="0"/>
                <a:cs typeface="Arial" panose="020B0604020202020204" pitchFamily="34" charset="0"/>
              </a:rPr>
              <a:t>to explain the mechanism of canalization are: • </a:t>
            </a:r>
          </a:p>
          <a:p>
            <a:pPr algn="just"/>
            <a:r>
              <a:rPr lang="en-US" sz="2400" dirty="0">
                <a:latin typeface="Arial" panose="020B0604020202020204" pitchFamily="34" charset="0"/>
                <a:cs typeface="Arial" panose="020B0604020202020204" pitchFamily="34" charset="0"/>
              </a:rPr>
              <a:t>Different rates of cell proliferation between the outer and inner layers of the epithelial cord.</a:t>
            </a:r>
          </a:p>
          <a:p>
            <a:pPr algn="just"/>
            <a:r>
              <a:rPr lang="en-US" sz="2400" dirty="0">
                <a:latin typeface="Arial" panose="020B0604020202020204" pitchFamily="34" charset="0"/>
                <a:cs typeface="Arial" panose="020B0604020202020204" pitchFamily="34" charset="0"/>
              </a:rPr>
              <a:t> Fluid secretion by the duct cells which increases the hydrostatic pressure and produces a lumen within the cord.. </a:t>
            </a:r>
          </a:p>
        </p:txBody>
      </p:sp>
      <p:pic>
        <p:nvPicPr>
          <p:cNvPr id="4" name="Picture 3"/>
          <p:cNvPicPr>
            <a:picLocks noChangeAspect="1"/>
          </p:cNvPicPr>
          <p:nvPr/>
        </p:nvPicPr>
        <p:blipFill rotWithShape="1">
          <a:blip r:embed="rId2"/>
          <a:srcRect l="41580" t="38762" r="20529"/>
          <a:stretch/>
        </p:blipFill>
        <p:spPr>
          <a:xfrm>
            <a:off x="8787631" y="2210153"/>
            <a:ext cx="3274454" cy="2802834"/>
          </a:xfrm>
          <a:prstGeom prst="rect">
            <a:avLst/>
          </a:prstGeom>
        </p:spPr>
      </p:pic>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15</a:t>
            </a:fld>
            <a:endParaRPr lang="en-US"/>
          </a:p>
        </p:txBody>
      </p:sp>
      <p:pic>
        <p:nvPicPr>
          <p:cNvPr id="6" name="Picture 5">
            <a:extLst>
              <a:ext uri="{FF2B5EF4-FFF2-40B4-BE49-F238E27FC236}">
                <a16:creationId xmlns:a16="http://schemas.microsoft.com/office/drawing/2014/main" id="{E9D486F4-BB08-FA75-3B30-E9909DEE3483}"/>
              </a:ext>
            </a:extLst>
          </p:cNvPr>
          <p:cNvPicPr>
            <a:picLocks noChangeAspect="1"/>
          </p:cNvPicPr>
          <p:nvPr/>
        </p:nvPicPr>
        <p:blipFill>
          <a:blip r:embed="rId3"/>
          <a:stretch>
            <a:fillRect/>
          </a:stretch>
        </p:blipFill>
        <p:spPr>
          <a:xfrm>
            <a:off x="197433" y="6279809"/>
            <a:ext cx="1993565" cy="518205"/>
          </a:xfrm>
          <a:prstGeom prst="rect">
            <a:avLst/>
          </a:prstGeom>
        </p:spPr>
      </p:pic>
    </p:spTree>
    <p:extLst>
      <p:ext uri="{BB962C8B-B14F-4D97-AF65-F5344CB8AC3E}">
        <p14:creationId xmlns:p14="http://schemas.microsoft.com/office/powerpoint/2010/main" val="3378088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Terminal differentiation stage</a:t>
            </a:r>
          </a:p>
        </p:txBody>
      </p:sp>
      <p:sp>
        <p:nvSpPr>
          <p:cNvPr id="3" name="Content Placeholder 2"/>
          <p:cNvSpPr>
            <a:spLocks noGrp="1"/>
          </p:cNvSpPr>
          <p:nvPr>
            <p:ph idx="1"/>
          </p:nvPr>
        </p:nvSpPr>
        <p:spPr/>
        <p:txBody>
          <a:bodyPr>
            <a:normAutofit/>
          </a:bodyPr>
          <a:lstStyle/>
          <a:p>
            <a:pPr algn="just"/>
            <a:r>
              <a:rPr lang="en-US" dirty="0"/>
              <a:t> </a:t>
            </a:r>
            <a:r>
              <a:rPr lang="en-US" dirty="0">
                <a:latin typeface="Arial" panose="020B0604020202020204" pitchFamily="34" charset="0"/>
                <a:cs typeface="Arial" panose="020B0604020202020204" pitchFamily="34" charset="0"/>
              </a:rPr>
              <a:t>When the ducts and acini are finally hollowed out, </a:t>
            </a:r>
            <a:r>
              <a:rPr lang="en-US" dirty="0">
                <a:solidFill>
                  <a:schemeClr val="accent1">
                    <a:lumMod val="60000"/>
                    <a:lumOff val="40000"/>
                  </a:schemeClr>
                </a:solidFill>
                <a:latin typeface="Arial" panose="020B0604020202020204" pitchFamily="34" charset="0"/>
                <a:cs typeface="Arial" panose="020B0604020202020204" pitchFamily="34" charset="0"/>
              </a:rPr>
              <a:t>the terminal differentiation stage</a:t>
            </a:r>
            <a:r>
              <a:rPr lang="en-US" b="1"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starts . During this stage, the epithelial cells lining the ducts, tubules, and acini proceed to differentiate both morphologically and functionally. </a:t>
            </a:r>
          </a:p>
          <a:p>
            <a:pPr algn="just"/>
            <a:r>
              <a:rPr lang="en-US" dirty="0">
                <a:latin typeface="Arial" panose="020B0604020202020204" pitchFamily="34" charset="0"/>
                <a:cs typeface="Arial" panose="020B0604020202020204" pitchFamily="34" charset="0"/>
              </a:rPr>
              <a:t>Throughout the glands, the ducts will differentiate into excretory, striated, and intercalated types, whereas the cells within the acini differentiate into serous or mucous secretory cells as well as myoepithelial cells. </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16</a:t>
            </a:fld>
            <a:endParaRPr lang="en-US"/>
          </a:p>
        </p:txBody>
      </p:sp>
      <p:pic>
        <p:nvPicPr>
          <p:cNvPr id="5" name="Picture 4">
            <a:extLst>
              <a:ext uri="{FF2B5EF4-FFF2-40B4-BE49-F238E27FC236}">
                <a16:creationId xmlns:a16="http://schemas.microsoft.com/office/drawing/2014/main" id="{47A3EF87-DB9A-4AFB-9CBD-46E9A0906AFE}"/>
              </a:ext>
            </a:extLst>
          </p:cNvPr>
          <p:cNvPicPr>
            <a:picLocks noChangeAspect="1"/>
          </p:cNvPicPr>
          <p:nvPr/>
        </p:nvPicPr>
        <p:blipFill>
          <a:blip r:embed="rId2"/>
          <a:stretch>
            <a:fillRect/>
          </a:stretch>
        </p:blipFill>
        <p:spPr>
          <a:xfrm>
            <a:off x="107492" y="6279809"/>
            <a:ext cx="1993565" cy="518205"/>
          </a:xfrm>
          <a:prstGeom prst="rect">
            <a:avLst/>
          </a:prstGeom>
        </p:spPr>
      </p:pic>
    </p:spTree>
    <p:extLst>
      <p:ext uri="{BB962C8B-B14F-4D97-AF65-F5344CB8AC3E}">
        <p14:creationId xmlns:p14="http://schemas.microsoft.com/office/powerpoint/2010/main" val="4137992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10145" y="990600"/>
            <a:ext cx="9144000" cy="5393266"/>
          </a:xfrm>
          <a:prstGeom prst="rect">
            <a:avLst/>
          </a:prstGeom>
        </p:spPr>
      </p:pic>
      <p:sp>
        <p:nvSpPr>
          <p:cNvPr id="3" name="Slide Number Placeholder 2"/>
          <p:cNvSpPr>
            <a:spLocks noGrp="1"/>
          </p:cNvSpPr>
          <p:nvPr>
            <p:ph type="sldNum" sz="quarter" idx="12"/>
          </p:nvPr>
        </p:nvSpPr>
        <p:spPr/>
        <p:txBody>
          <a:bodyPr/>
          <a:lstStyle/>
          <a:p>
            <a:pPr>
              <a:defRPr/>
            </a:pPr>
            <a:fld id="{D829B39B-E19B-4684-B84C-73DF500C59FE}" type="slidenum">
              <a:rPr lang="en-US" smtClean="0"/>
              <a:pPr>
                <a:defRPr/>
              </a:pPr>
              <a:t>17</a:t>
            </a:fld>
            <a:endParaRPr lang="en-US"/>
          </a:p>
        </p:txBody>
      </p:sp>
      <p:pic>
        <p:nvPicPr>
          <p:cNvPr id="4" name="Picture 3">
            <a:extLst>
              <a:ext uri="{FF2B5EF4-FFF2-40B4-BE49-F238E27FC236}">
                <a16:creationId xmlns:a16="http://schemas.microsoft.com/office/drawing/2014/main" id="{D60833B0-F72D-A9F9-A16C-F6C5CCC0D07D}"/>
              </a:ext>
            </a:extLst>
          </p:cNvPr>
          <p:cNvPicPr>
            <a:picLocks noChangeAspect="1"/>
          </p:cNvPicPr>
          <p:nvPr/>
        </p:nvPicPr>
        <p:blipFill>
          <a:blip r:embed="rId3"/>
          <a:stretch>
            <a:fillRect/>
          </a:stretch>
        </p:blipFill>
        <p:spPr>
          <a:xfrm>
            <a:off x="107493" y="6203270"/>
            <a:ext cx="1993565" cy="518205"/>
          </a:xfrm>
          <a:prstGeom prst="rect">
            <a:avLst/>
          </a:prstGeom>
        </p:spPr>
      </p:pic>
    </p:spTree>
    <p:extLst>
      <p:ext uri="{BB962C8B-B14F-4D97-AF65-F5344CB8AC3E}">
        <p14:creationId xmlns:p14="http://schemas.microsoft.com/office/powerpoint/2010/main" val="3073456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796" y="327267"/>
            <a:ext cx="7543800" cy="1207008"/>
          </a:xfrm>
        </p:spPr>
        <p:txBody>
          <a:bodyPr>
            <a:normAutofit/>
          </a:bodyPr>
          <a:lstStyle/>
          <a:p>
            <a:r>
              <a:rPr lang="en-US" sz="3600" dirty="0">
                <a:latin typeface="Arial" panose="020B0604020202020204" pitchFamily="34" charset="0"/>
                <a:cs typeface="Arial" panose="020B0604020202020204" pitchFamily="34" charset="0"/>
              </a:rPr>
              <a:t>Parotid Gland</a:t>
            </a:r>
          </a:p>
        </p:txBody>
      </p:sp>
      <p:sp>
        <p:nvSpPr>
          <p:cNvPr id="3" name="Content Placeholder 2"/>
          <p:cNvSpPr>
            <a:spLocks noGrp="1"/>
          </p:cNvSpPr>
          <p:nvPr>
            <p:ph idx="1"/>
          </p:nvPr>
        </p:nvSpPr>
        <p:spPr>
          <a:xfrm>
            <a:off x="132912" y="1534275"/>
            <a:ext cx="11799257" cy="4632928"/>
          </a:xfrm>
        </p:spPr>
        <p:txBody>
          <a:bodyPr>
            <a:normAutofit/>
          </a:bodyPr>
          <a:lstStyle/>
          <a:p>
            <a:pPr algn="just"/>
            <a:r>
              <a:rPr lang="en-US" sz="2400" dirty="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parotid glands</a:t>
            </a:r>
            <a:r>
              <a:rPr lang="en-US" sz="2400" dirty="0">
                <a:latin typeface="Arial" panose="020B0604020202020204" pitchFamily="34" charset="0"/>
                <a:cs typeface="Arial" panose="020B0604020202020204" pitchFamily="34" charset="0"/>
              </a:rPr>
              <a:t> are the first to appear (early in the </a:t>
            </a:r>
            <a:r>
              <a:rPr lang="en-US" sz="2400" b="1" dirty="0">
                <a:latin typeface="Arial" panose="020B0604020202020204" pitchFamily="34" charset="0"/>
                <a:cs typeface="Arial" panose="020B0604020202020204" pitchFamily="34" charset="0"/>
              </a:rPr>
              <a:t>sixth week). </a:t>
            </a:r>
            <a:r>
              <a:rPr lang="en-US" sz="2400" dirty="0">
                <a:latin typeface="Arial" panose="020B0604020202020204" pitchFamily="34" charset="0"/>
                <a:cs typeface="Arial" panose="020B0604020202020204" pitchFamily="34" charset="0"/>
              </a:rPr>
              <a:t>They develop from buds that arise from the </a:t>
            </a:r>
            <a:r>
              <a:rPr lang="en-US" sz="2400" b="1" dirty="0">
                <a:latin typeface="Arial" panose="020B0604020202020204" pitchFamily="34" charset="0"/>
                <a:cs typeface="Arial" panose="020B0604020202020204" pitchFamily="34" charset="0"/>
              </a:rPr>
              <a:t>oral ectodermal lining </a:t>
            </a:r>
            <a:r>
              <a:rPr lang="en-US" sz="2400" dirty="0">
                <a:latin typeface="Arial" panose="020B0604020202020204" pitchFamily="34" charset="0"/>
                <a:cs typeface="Arial" panose="020B0604020202020204" pitchFamily="34" charset="0"/>
              </a:rPr>
              <a:t>near the angles of the stomodeum.</a:t>
            </a:r>
          </a:p>
          <a:p>
            <a:pPr algn="just"/>
            <a:r>
              <a:rPr lang="en-US" sz="2400" dirty="0">
                <a:latin typeface="Arial" panose="020B0604020202020204" pitchFamily="34" charset="0"/>
                <a:cs typeface="Arial" panose="020B0604020202020204" pitchFamily="34" charset="0"/>
              </a:rPr>
              <a:t> Elongation of the jaws causes lengthening of the parotid duct, with the gland remaining close to its site of origin. Later the cords canalize-develop </a:t>
            </a:r>
            <a:r>
              <a:rPr lang="en-US" sz="2400" dirty="0" err="1">
                <a:latin typeface="Arial" panose="020B0604020202020204" pitchFamily="34" charset="0"/>
                <a:cs typeface="Arial" panose="020B0604020202020204" pitchFamily="34" charset="0"/>
              </a:rPr>
              <a:t>lumina</a:t>
            </a:r>
            <a:r>
              <a:rPr lang="en-US" sz="2400" dirty="0">
                <a:latin typeface="Arial" panose="020B0604020202020204" pitchFamily="34" charset="0"/>
                <a:cs typeface="Arial" panose="020B0604020202020204" pitchFamily="34" charset="0"/>
              </a:rPr>
              <a:t>-and become ducts by approximately </a:t>
            </a:r>
            <a:r>
              <a:rPr lang="en-US" sz="2400" b="1" dirty="0">
                <a:latin typeface="Arial" panose="020B0604020202020204" pitchFamily="34" charset="0"/>
                <a:cs typeface="Arial" panose="020B0604020202020204" pitchFamily="34" charset="0"/>
              </a:rPr>
              <a:t>10 weeks.</a:t>
            </a:r>
          </a:p>
          <a:p>
            <a:pPr algn="just"/>
            <a:r>
              <a:rPr lang="en-US" sz="2400" dirty="0">
                <a:latin typeface="Arial" panose="020B0604020202020204" pitchFamily="34" charset="0"/>
                <a:cs typeface="Arial" panose="020B0604020202020204" pitchFamily="34" charset="0"/>
              </a:rPr>
              <a:t> The rounded ends of the cords differentiate into </a:t>
            </a:r>
            <a:r>
              <a:rPr lang="en-US" sz="2400" b="1" dirty="0">
                <a:latin typeface="Arial" panose="020B0604020202020204" pitchFamily="34" charset="0"/>
                <a:cs typeface="Arial" panose="020B0604020202020204" pitchFamily="34" charset="0"/>
              </a:rPr>
              <a:t>acini</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Secretions commence at 18 weeks. </a:t>
            </a:r>
            <a:r>
              <a:rPr lang="en-US" sz="2400" dirty="0">
                <a:latin typeface="Arial" panose="020B0604020202020204" pitchFamily="34" charset="0"/>
                <a:cs typeface="Arial" panose="020B0604020202020204" pitchFamily="34" charset="0"/>
              </a:rPr>
              <a:t>The capsule and connective tissue develop from the surrounding mesenchyme. </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18</a:t>
            </a:fld>
            <a:endParaRPr lang="en-US"/>
          </a:p>
        </p:txBody>
      </p:sp>
      <p:pic>
        <p:nvPicPr>
          <p:cNvPr id="5" name="Picture 4">
            <a:extLst>
              <a:ext uri="{FF2B5EF4-FFF2-40B4-BE49-F238E27FC236}">
                <a16:creationId xmlns:a16="http://schemas.microsoft.com/office/drawing/2014/main" id="{9412FEF8-583B-DE34-4CE7-6DFE9103DE4B}"/>
              </a:ext>
            </a:extLst>
          </p:cNvPr>
          <p:cNvPicPr>
            <a:picLocks noChangeAspect="1"/>
          </p:cNvPicPr>
          <p:nvPr/>
        </p:nvPicPr>
        <p:blipFill>
          <a:blip r:embed="rId2"/>
          <a:stretch>
            <a:fillRect/>
          </a:stretch>
        </p:blipFill>
        <p:spPr>
          <a:xfrm>
            <a:off x="132912" y="6193436"/>
            <a:ext cx="1993565" cy="518205"/>
          </a:xfrm>
          <a:prstGeom prst="rect">
            <a:avLst/>
          </a:prstGeom>
        </p:spPr>
      </p:pic>
    </p:spTree>
    <p:extLst>
      <p:ext uri="{BB962C8B-B14F-4D97-AF65-F5344CB8AC3E}">
        <p14:creationId xmlns:p14="http://schemas.microsoft.com/office/powerpoint/2010/main" val="2936720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Submandibular Gland</a:t>
            </a:r>
          </a:p>
        </p:txBody>
      </p:sp>
      <p:sp>
        <p:nvSpPr>
          <p:cNvPr id="3" name="Content Placeholder 2"/>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submandibular glands</a:t>
            </a:r>
            <a:r>
              <a:rPr lang="en-US" sz="2400" dirty="0">
                <a:latin typeface="Arial" panose="020B0604020202020204" pitchFamily="34" charset="0"/>
                <a:cs typeface="Arial" panose="020B0604020202020204" pitchFamily="34" charset="0"/>
              </a:rPr>
              <a:t> appear late in the sixth week. </a:t>
            </a:r>
            <a:r>
              <a:rPr lang="en-US" sz="2400" b="1" dirty="0">
                <a:latin typeface="Arial" panose="020B0604020202020204" pitchFamily="34" charset="0"/>
                <a:cs typeface="Arial" panose="020B0604020202020204" pitchFamily="34" charset="0"/>
              </a:rPr>
              <a:t>They develop from endodermal buds in the floor of the stomodeum</a:t>
            </a:r>
            <a:r>
              <a:rPr lang="en-US" sz="2400" dirty="0">
                <a:latin typeface="Arial" panose="020B0604020202020204" pitchFamily="34" charset="0"/>
                <a:cs typeface="Arial" panose="020B0604020202020204" pitchFamily="34" charset="0"/>
              </a:rPr>
              <a:t>. Solid cellular processes grow posteriorly, lateral to the developing tongue. Later they branch and differentiate. </a:t>
            </a:r>
          </a:p>
          <a:p>
            <a:r>
              <a:rPr lang="en-US" sz="2400" b="1" dirty="0">
                <a:latin typeface="Arial" panose="020B0604020202020204" pitchFamily="34" charset="0"/>
                <a:cs typeface="Arial" panose="020B0604020202020204" pitchFamily="34" charset="0"/>
              </a:rPr>
              <a:t>Acini begin to form at 12 weeks and secretory activity begins at 16 weeks</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Growth of the submandibular glands continues after birth with the formation of mucous acini. Lateral to the tongue, a linear groove forms that soon closes over to form the </a:t>
            </a:r>
            <a:r>
              <a:rPr lang="en-US" sz="2400" b="1" dirty="0">
                <a:latin typeface="Arial" panose="020B0604020202020204" pitchFamily="34" charset="0"/>
                <a:cs typeface="Arial" panose="020B0604020202020204" pitchFamily="34" charset="0"/>
              </a:rPr>
              <a:t>submandibular duct</a:t>
            </a:r>
            <a:r>
              <a:rPr lang="en-US" sz="24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19</a:t>
            </a:fld>
            <a:endParaRPr lang="en-US"/>
          </a:p>
        </p:txBody>
      </p:sp>
      <p:pic>
        <p:nvPicPr>
          <p:cNvPr id="5" name="Picture 4">
            <a:extLst>
              <a:ext uri="{FF2B5EF4-FFF2-40B4-BE49-F238E27FC236}">
                <a16:creationId xmlns:a16="http://schemas.microsoft.com/office/drawing/2014/main" id="{12399655-6324-72A5-AA66-901A6A77A117}"/>
              </a:ext>
            </a:extLst>
          </p:cNvPr>
          <p:cNvPicPr>
            <a:picLocks noChangeAspect="1"/>
          </p:cNvPicPr>
          <p:nvPr/>
        </p:nvPicPr>
        <p:blipFill>
          <a:blip r:embed="rId2"/>
          <a:stretch>
            <a:fillRect/>
          </a:stretch>
        </p:blipFill>
        <p:spPr>
          <a:xfrm>
            <a:off x="182443" y="6176963"/>
            <a:ext cx="1993565" cy="518205"/>
          </a:xfrm>
          <a:prstGeom prst="rect">
            <a:avLst/>
          </a:prstGeom>
        </p:spPr>
      </p:pic>
    </p:spTree>
    <p:extLst>
      <p:ext uri="{BB962C8B-B14F-4D97-AF65-F5344CB8AC3E}">
        <p14:creationId xmlns:p14="http://schemas.microsoft.com/office/powerpoint/2010/main" val="4155717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209801" y="1905000"/>
          <a:ext cx="2514599" cy="297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normAutofit/>
          </a:bodyPr>
          <a:lstStyle/>
          <a:p>
            <a:pPr algn="l"/>
            <a:r>
              <a:rPr lang="en-US" sz="3600" b="1" dirty="0">
                <a:solidFill>
                  <a:srgbClr val="7030A0"/>
                </a:solidFill>
                <a:effectLst>
                  <a:outerShdw blurRad="38100" dist="38100" dir="2700000" algn="tl">
                    <a:srgbClr val="000000">
                      <a:alpha val="43137"/>
                    </a:srgbClr>
                  </a:outerShdw>
                </a:effectLst>
                <a:latin typeface="+mn-lt"/>
                <a:cs typeface="Times New Roman" pitchFamily="18" charset="0"/>
              </a:rPr>
              <a:t>Motto                   </a:t>
            </a:r>
            <a:r>
              <a:rPr lang="en-US" sz="3600" b="1" dirty="0">
                <a:solidFill>
                  <a:srgbClr val="7030A0"/>
                </a:solidFill>
                <a:effectLst>
                  <a:outerShdw blurRad="38100" dist="38100" dir="2700000" algn="tl">
                    <a:srgbClr val="000000">
                      <a:alpha val="43137"/>
                    </a:srgbClr>
                  </a:outerShdw>
                </a:effectLst>
                <a:cs typeface="Times New Roman"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itchFamily="18" charset="0"/>
              </a:rPr>
              <a:t>The Dream/Tomorrow</a:t>
            </a:r>
            <a:endParaRPr lang="en-US" sz="3600" b="1" dirty="0">
              <a:solidFill>
                <a:srgbClr val="7030A0"/>
              </a:solidFill>
              <a:effectLst>
                <a:outerShdw blurRad="38100" dist="38100" dir="2700000" algn="tl">
                  <a:srgbClr val="000000">
                    <a:alpha val="43137"/>
                  </a:srgbClr>
                </a:outerShdw>
              </a:effectLst>
              <a:latin typeface="+mn-lt"/>
              <a:cs typeface="Times New Roman" pitchFamily="18" charset="0"/>
            </a:endParaRPr>
          </a:p>
        </p:txBody>
      </p:sp>
      <p:sp>
        <p:nvSpPr>
          <p:cNvPr id="11" name="Content Placeholder 10"/>
          <p:cNvSpPr>
            <a:spLocks noGrp="1"/>
          </p:cNvSpPr>
          <p:nvPr>
            <p:ph sz="half" idx="2"/>
          </p:nvPr>
        </p:nvSpPr>
        <p:spPr>
          <a:xfrm>
            <a:off x="1981200" y="1676401"/>
            <a:ext cx="4114800" cy="4449763"/>
          </a:xfrm>
        </p:spPr>
        <p:txBody>
          <a:bodyPr/>
          <a:lstStyle/>
          <a:p>
            <a:endParaRPr lang="en-US" dirty="0"/>
          </a:p>
        </p:txBody>
      </p:sp>
      <p:sp>
        <p:nvSpPr>
          <p:cNvPr id="13" name="Content Placeholder 12"/>
          <p:cNvSpPr>
            <a:spLocks noGrp="1"/>
          </p:cNvSpPr>
          <p:nvPr>
            <p:ph sz="quarter" idx="4"/>
          </p:nvPr>
        </p:nvSpPr>
        <p:spPr>
          <a:xfrm>
            <a:off x="6169026" y="1676401"/>
            <a:ext cx="4968666" cy="4449763"/>
          </a:xfrm>
        </p:spPr>
        <p:txBody>
          <a:bodyPr/>
          <a:lstStyle/>
          <a:p>
            <a:pPr lvl="0"/>
            <a:r>
              <a:rPr lang="en-US" dirty="0">
                <a:latin typeface="Arial" panose="020B0604020202020204" pitchFamily="34" charset="0"/>
                <a:cs typeface="Arial" panose="020B0604020202020204" pitchFamily="34" charset="0"/>
              </a:rPr>
              <a:t>To impart evidence based research oriented medical education</a:t>
            </a:r>
          </a:p>
          <a:p>
            <a:pPr lvl="0"/>
            <a:r>
              <a:rPr lang="en-US" dirty="0">
                <a:latin typeface="Arial" panose="020B0604020202020204" pitchFamily="34" charset="0"/>
                <a:cs typeface="Arial" panose="020B0604020202020204" pitchFamily="34" charset="0"/>
              </a:rPr>
              <a:t>To provide best possible patient care</a:t>
            </a:r>
          </a:p>
          <a:p>
            <a:pPr lvl="0"/>
            <a:r>
              <a:rPr lang="en-US" dirty="0">
                <a:latin typeface="Arial" panose="020B0604020202020204" pitchFamily="34" charset="0"/>
                <a:cs typeface="Arial" panose="020B0604020202020204" pitchFamily="34" charset="0"/>
              </a:rPr>
              <a:t>To inculcate the values of mutual respect and ethical practice of medicine</a:t>
            </a:r>
          </a:p>
          <a:p>
            <a:endParaRPr lang="en-US" dirty="0"/>
          </a:p>
        </p:txBody>
      </p:sp>
      <p:sp>
        <p:nvSpPr>
          <p:cNvPr id="2" name="Slide Number Placeholder 1"/>
          <p:cNvSpPr>
            <a:spLocks noGrp="1"/>
          </p:cNvSpPr>
          <p:nvPr>
            <p:ph type="sldNum" sz="quarter" idx="12"/>
          </p:nvPr>
        </p:nvSpPr>
        <p:spPr/>
        <p:txBody>
          <a:bodyPr/>
          <a:lstStyle/>
          <a:p>
            <a:pPr>
              <a:defRPr/>
            </a:pPr>
            <a:fld id="{1FB91A49-D5F3-4578-872E-65604690CDEB}" type="slidenum">
              <a:rPr lang="en-US" smtClean="0"/>
              <a:pPr>
                <a:defRPr/>
              </a:pPr>
              <a:t>2</a:t>
            </a:fld>
            <a:endParaRPr lang="en-US"/>
          </a:p>
        </p:txBody>
      </p:sp>
    </p:spTree>
    <p:extLst>
      <p:ext uri="{BB962C8B-B14F-4D97-AF65-F5344CB8AC3E}">
        <p14:creationId xmlns:p14="http://schemas.microsoft.com/office/powerpoint/2010/main" val="2011898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1">
                    <a:lumMod val="75000"/>
                  </a:schemeClr>
                </a:solidFill>
                <a:latin typeface="Arial" panose="020B0604020202020204" pitchFamily="34" charset="0"/>
                <a:cs typeface="Arial" panose="020B0604020202020204" pitchFamily="34" charset="0"/>
              </a:rPr>
              <a:t>Sublingual Gland</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sublingual glands</a:t>
            </a:r>
            <a:r>
              <a:rPr lang="en-US" dirty="0">
                <a:latin typeface="Arial" panose="020B0604020202020204" pitchFamily="34" charset="0"/>
                <a:cs typeface="Arial" panose="020B0604020202020204" pitchFamily="34" charset="0"/>
              </a:rPr>
              <a:t> appear in the eighth week, approximately 2 weeks later than the other salivary glands They develop from multiple endodermal epithelial buds in the </a:t>
            </a:r>
            <a:r>
              <a:rPr lang="en-US" b="1" dirty="0" err="1">
                <a:latin typeface="Arial" panose="020B0604020202020204" pitchFamily="34" charset="0"/>
                <a:cs typeface="Arial" panose="020B0604020202020204" pitchFamily="34" charset="0"/>
              </a:rPr>
              <a:t>paralingual</a:t>
            </a:r>
            <a:r>
              <a:rPr lang="en-US" b="1" dirty="0">
                <a:latin typeface="Arial" panose="020B0604020202020204" pitchFamily="34" charset="0"/>
                <a:cs typeface="Arial" panose="020B0604020202020204" pitchFamily="34" charset="0"/>
              </a:rPr>
              <a:t> sulcus</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These buds branch and canalize to form 10 to 12 ducts that open independently into the floor of the mouth. </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20</a:t>
            </a:fld>
            <a:endParaRPr lang="en-US"/>
          </a:p>
        </p:txBody>
      </p:sp>
    </p:spTree>
    <p:extLst>
      <p:ext uri="{BB962C8B-B14F-4D97-AF65-F5344CB8AC3E}">
        <p14:creationId xmlns:p14="http://schemas.microsoft.com/office/powerpoint/2010/main" val="1087520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939" y="501650"/>
            <a:ext cx="8229600" cy="1143000"/>
          </a:xfrm>
        </p:spPr>
        <p:txBody>
          <a:bodyPr>
            <a:normAutofit/>
          </a:bodyPr>
          <a:lstStyle/>
          <a:p>
            <a:r>
              <a:rPr lang="en-US" sz="4000" dirty="0">
                <a:solidFill>
                  <a:schemeClr val="accent4">
                    <a:lumMod val="75000"/>
                  </a:schemeClr>
                </a:solidFill>
                <a:latin typeface="Arial" panose="020B0604020202020204" pitchFamily="34" charset="0"/>
                <a:cs typeface="Arial" panose="020B0604020202020204" pitchFamily="34" charset="0"/>
              </a:rPr>
              <a:t>Saliva</a:t>
            </a:r>
          </a:p>
        </p:txBody>
      </p:sp>
      <p:sp>
        <p:nvSpPr>
          <p:cNvPr id="3" name="Content Placeholder 2"/>
          <p:cNvSpPr>
            <a:spLocks noGrp="1"/>
          </p:cNvSpPr>
          <p:nvPr>
            <p:ph idx="1"/>
          </p:nvPr>
        </p:nvSpPr>
        <p:spPr>
          <a:xfrm>
            <a:off x="209861" y="1909953"/>
            <a:ext cx="11737299" cy="3038094"/>
          </a:xfrm>
        </p:spPr>
        <p:txBody>
          <a:bodyPr>
            <a:noAutofit/>
          </a:bodyPr>
          <a:lstStyle/>
          <a:p>
            <a:r>
              <a:rPr lang="en-US" dirty="0">
                <a:latin typeface="Arial" panose="020B0604020202020204" pitchFamily="34" charset="0"/>
                <a:cs typeface="Arial" panose="020B0604020202020204" pitchFamily="34" charset="0"/>
              </a:rPr>
              <a:t>Saliva, a thick, </a:t>
            </a:r>
            <a:r>
              <a:rPr lang="en-US" dirty="0" err="1">
                <a:latin typeface="Arial" panose="020B0604020202020204" pitchFamily="34" charset="0"/>
                <a:cs typeface="Arial" panose="020B0604020202020204" pitchFamily="34" charset="0"/>
              </a:rPr>
              <a:t>colourless</a:t>
            </a:r>
            <a:r>
              <a:rPr lang="en-US" dirty="0">
                <a:latin typeface="Arial" panose="020B0604020202020204" pitchFamily="34" charset="0"/>
                <a:cs typeface="Arial" panose="020B0604020202020204" pitchFamily="34" charset="0"/>
              </a:rPr>
              <a:t>, opalescent fluid that is constantly present in the </a:t>
            </a:r>
            <a:r>
              <a:rPr lang="en-US" dirty="0">
                <a:latin typeface="Arial" panose="020B0604020202020204" pitchFamily="34" charset="0"/>
                <a:cs typeface="Arial" panose="020B0604020202020204" pitchFamily="34" charset="0"/>
                <a:hlinkClick r:id="rId2"/>
              </a:rPr>
              <a:t>mouth</a:t>
            </a:r>
            <a:r>
              <a:rPr lang="en-US" dirty="0">
                <a:latin typeface="Arial" panose="020B0604020202020204" pitchFamily="34" charset="0"/>
                <a:cs typeface="Arial" panose="020B0604020202020204" pitchFamily="34" charset="0"/>
              </a:rPr>
              <a:t> of humans and other vertebrates. </a:t>
            </a:r>
          </a:p>
          <a:p>
            <a:r>
              <a:rPr lang="en-US" dirty="0">
                <a:latin typeface="Arial" panose="020B0604020202020204" pitchFamily="34" charset="0"/>
                <a:cs typeface="Arial" panose="020B0604020202020204" pitchFamily="34" charset="0"/>
              </a:rPr>
              <a:t>It is composed of water, mucus, proteins, mineral salts, and amylase.</a:t>
            </a:r>
          </a:p>
          <a:p>
            <a:r>
              <a:rPr lang="en-US" dirty="0">
                <a:latin typeface="Arial" panose="020B0604020202020204" pitchFamily="34" charset="0"/>
                <a:cs typeface="Arial" panose="020B0604020202020204" pitchFamily="34" charset="0"/>
              </a:rPr>
              <a:t> As saliva circulates in the mouth cavity it picks up food </a:t>
            </a:r>
            <a:r>
              <a:rPr lang="en-US" dirty="0">
                <a:latin typeface="Arial" panose="020B0604020202020204" pitchFamily="34" charset="0"/>
                <a:cs typeface="Arial" panose="020B0604020202020204" pitchFamily="34" charset="0"/>
                <a:hlinkClick r:id="rId3"/>
              </a:rPr>
              <a:t>debris</a:t>
            </a:r>
            <a:r>
              <a:rPr lang="en-US" dirty="0">
                <a:latin typeface="Arial" panose="020B0604020202020204" pitchFamily="34" charset="0"/>
                <a:cs typeface="Arial" panose="020B0604020202020204" pitchFamily="34" charset="0"/>
              </a:rPr>
              <a:t>, bacterial cells, and white blood cells.</a:t>
            </a:r>
          </a:p>
          <a:p>
            <a:r>
              <a:rPr lang="en-US" dirty="0">
                <a:latin typeface="Arial" panose="020B0604020202020204" pitchFamily="34" charset="0"/>
                <a:cs typeface="Arial" panose="020B0604020202020204" pitchFamily="34" charset="0"/>
              </a:rPr>
              <a:t> One to two </a:t>
            </a:r>
            <a:r>
              <a:rPr lang="en-US" dirty="0" err="1">
                <a:latin typeface="Arial" panose="020B0604020202020204" pitchFamily="34" charset="0"/>
                <a:cs typeface="Arial" panose="020B0604020202020204" pitchFamily="34" charset="0"/>
              </a:rPr>
              <a:t>litres</a:t>
            </a:r>
            <a:r>
              <a:rPr lang="en-US" dirty="0">
                <a:latin typeface="Arial" panose="020B0604020202020204" pitchFamily="34" charset="0"/>
                <a:cs typeface="Arial" panose="020B0604020202020204" pitchFamily="34" charset="0"/>
              </a:rPr>
              <a:t> of fluid are excreted daily into the human mouth.. </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21</a:t>
            </a:fld>
            <a:endParaRPr lang="en-US"/>
          </a:p>
        </p:txBody>
      </p:sp>
      <p:pic>
        <p:nvPicPr>
          <p:cNvPr id="5" name="Picture 4">
            <a:extLst>
              <a:ext uri="{FF2B5EF4-FFF2-40B4-BE49-F238E27FC236}">
                <a16:creationId xmlns:a16="http://schemas.microsoft.com/office/drawing/2014/main" id="{71A7E2A8-3B37-51AF-7751-FE2C947C9BEB}"/>
              </a:ext>
            </a:extLst>
          </p:cNvPr>
          <p:cNvPicPr>
            <a:picLocks noChangeAspect="1"/>
          </p:cNvPicPr>
          <p:nvPr/>
        </p:nvPicPr>
        <p:blipFill>
          <a:blip r:embed="rId4"/>
          <a:stretch>
            <a:fillRect/>
          </a:stretch>
        </p:blipFill>
        <p:spPr>
          <a:xfrm>
            <a:off x="209861" y="6191077"/>
            <a:ext cx="2688569" cy="530398"/>
          </a:xfrm>
          <a:prstGeom prst="rect">
            <a:avLst/>
          </a:prstGeom>
        </p:spPr>
      </p:pic>
    </p:spTree>
    <p:extLst>
      <p:ext uri="{BB962C8B-B14F-4D97-AF65-F5344CB8AC3E}">
        <p14:creationId xmlns:p14="http://schemas.microsoft.com/office/powerpoint/2010/main" val="2649906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Types of saliva</a:t>
            </a:r>
          </a:p>
        </p:txBody>
      </p:sp>
      <p:sp>
        <p:nvSpPr>
          <p:cNvPr id="3" name="Content Placeholder 2"/>
          <p:cNvSpPr>
            <a:spLocks noGrp="1"/>
          </p:cNvSpPr>
          <p:nvPr>
            <p:ph idx="1"/>
          </p:nvPr>
        </p:nvSpPr>
        <p:spPr/>
        <p:txBody>
          <a:bodyPr/>
          <a:lstStyle/>
          <a:p>
            <a:r>
              <a:rPr lang="en-US" sz="2400" b="1" dirty="0">
                <a:latin typeface="Arial" panose="020B0604020202020204" pitchFamily="34" charset="0"/>
                <a:cs typeface="Arial" panose="020B0604020202020204" pitchFamily="34" charset="0"/>
              </a:rPr>
              <a:t>Parotid gland</a:t>
            </a:r>
            <a:r>
              <a:rPr lang="en-US" sz="2400" dirty="0">
                <a:latin typeface="Arial" panose="020B0604020202020204" pitchFamily="34" charset="0"/>
                <a:cs typeface="Arial" panose="020B0604020202020204" pitchFamily="34" charset="0"/>
              </a:rPr>
              <a:t> – Purely Serous</a:t>
            </a:r>
          </a:p>
          <a:p>
            <a:r>
              <a:rPr lang="en-US" sz="2400" b="1" dirty="0">
                <a:latin typeface="Arial" panose="020B0604020202020204" pitchFamily="34" charset="0"/>
                <a:cs typeface="Arial" panose="020B0604020202020204" pitchFamily="34" charset="0"/>
              </a:rPr>
              <a:t>Sub Mandibular</a:t>
            </a:r>
            <a:r>
              <a:rPr lang="en-US" sz="2400" dirty="0">
                <a:latin typeface="Arial" panose="020B0604020202020204" pitchFamily="34" charset="0"/>
                <a:cs typeface="Arial" panose="020B0604020202020204" pitchFamily="34" charset="0"/>
              </a:rPr>
              <a:t>: Mixed with Serous units predominating</a:t>
            </a:r>
          </a:p>
          <a:p>
            <a:r>
              <a:rPr lang="en-US" sz="2400" b="1" dirty="0">
                <a:latin typeface="Arial" panose="020B0604020202020204" pitchFamily="34" charset="0"/>
                <a:cs typeface="Arial" panose="020B0604020202020204" pitchFamily="34" charset="0"/>
              </a:rPr>
              <a:t>Sub Lingual</a:t>
            </a:r>
            <a:r>
              <a:rPr lang="en-US" sz="2400" dirty="0">
                <a:latin typeface="Arial" panose="020B0604020202020204" pitchFamily="34" charset="0"/>
                <a:cs typeface="Arial" panose="020B0604020202020204" pitchFamily="34" charset="0"/>
              </a:rPr>
              <a:t>: Mixed with mucus units predominating</a:t>
            </a:r>
          </a:p>
          <a:p>
            <a:r>
              <a:rPr lang="en-US" sz="2400" b="1" dirty="0">
                <a:latin typeface="Arial" panose="020B0604020202020204" pitchFamily="34" charset="0"/>
                <a:cs typeface="Arial" panose="020B0604020202020204" pitchFamily="34" charset="0"/>
              </a:rPr>
              <a:t>Palatine &amp; </a:t>
            </a:r>
            <a:r>
              <a:rPr lang="en-US" sz="2400" b="1" dirty="0" err="1">
                <a:latin typeface="Arial" panose="020B0604020202020204" pitchFamily="34" charset="0"/>
                <a:cs typeface="Arial" panose="020B0604020202020204" pitchFamily="34" charset="0"/>
              </a:rPr>
              <a:t>Glossopalatine</a:t>
            </a:r>
            <a:r>
              <a:rPr lang="en-US" sz="2400" dirty="0">
                <a:latin typeface="Arial" panose="020B0604020202020204" pitchFamily="34" charset="0"/>
                <a:cs typeface="Arial" panose="020B0604020202020204" pitchFamily="34" charset="0"/>
              </a:rPr>
              <a:t>: Purely mucous</a:t>
            </a:r>
          </a:p>
          <a:p>
            <a:r>
              <a:rPr lang="en-US" sz="2400" b="1" dirty="0">
                <a:latin typeface="Arial" panose="020B0604020202020204" pitchFamily="34" charset="0"/>
                <a:cs typeface="Arial" panose="020B0604020202020204" pitchFamily="34" charset="0"/>
              </a:rPr>
              <a:t>Glands of </a:t>
            </a:r>
            <a:r>
              <a:rPr lang="en-US" sz="2400" b="1" dirty="0" err="1">
                <a:latin typeface="Arial" panose="020B0604020202020204" pitchFamily="34" charset="0"/>
                <a:cs typeface="Arial" panose="020B0604020202020204" pitchFamily="34" charset="0"/>
              </a:rPr>
              <a:t>Blandin</a:t>
            </a:r>
            <a:r>
              <a:rPr lang="en-US" sz="2400" b="1" dirty="0">
                <a:latin typeface="Arial" panose="020B0604020202020204" pitchFamily="34" charset="0"/>
                <a:cs typeface="Arial" panose="020B0604020202020204" pitchFamily="34" charset="0"/>
              </a:rPr>
              <a:t> &amp; </a:t>
            </a:r>
            <a:r>
              <a:rPr lang="en-US" sz="2400" b="1" dirty="0" err="1">
                <a:latin typeface="Arial" panose="020B0604020202020204" pitchFamily="34" charset="0"/>
                <a:cs typeface="Arial" panose="020B0604020202020204" pitchFamily="34" charset="0"/>
              </a:rPr>
              <a:t>Nuhn</a:t>
            </a:r>
            <a:r>
              <a:rPr lang="en-US" sz="2400" dirty="0">
                <a:latin typeface="Arial" panose="020B0604020202020204" pitchFamily="34" charset="0"/>
                <a:cs typeface="Arial" panose="020B0604020202020204" pitchFamily="34" charset="0"/>
              </a:rPr>
              <a:t>: Chiefly mucous</a:t>
            </a:r>
          </a:p>
          <a:p>
            <a:r>
              <a:rPr lang="en-US" sz="2400" b="1" dirty="0">
                <a:latin typeface="Arial" panose="020B0604020202020204" pitchFamily="34" charset="0"/>
                <a:cs typeface="Arial" panose="020B0604020202020204" pitchFamily="34" charset="0"/>
              </a:rPr>
              <a:t>Von </a:t>
            </a:r>
            <a:r>
              <a:rPr lang="en-US" sz="2400" b="1" dirty="0" err="1">
                <a:latin typeface="Arial" panose="020B0604020202020204" pitchFamily="34" charset="0"/>
                <a:cs typeface="Arial" panose="020B0604020202020204" pitchFamily="34" charset="0"/>
              </a:rPr>
              <a:t>Ebner</a:t>
            </a:r>
            <a:r>
              <a:rPr lang="en-US" sz="2400" b="1" dirty="0">
                <a:latin typeface="Arial" panose="020B0604020202020204" pitchFamily="34" charset="0"/>
                <a:cs typeface="Arial" panose="020B0604020202020204" pitchFamily="34" charset="0"/>
              </a:rPr>
              <a:t> glands</a:t>
            </a:r>
            <a:r>
              <a:rPr lang="en-US" sz="2400" dirty="0">
                <a:latin typeface="Arial" panose="020B0604020202020204" pitchFamily="34" charset="0"/>
                <a:cs typeface="Arial" panose="020B0604020202020204" pitchFamily="34" charset="0"/>
              </a:rPr>
              <a:t>: Purely serous</a:t>
            </a:r>
          </a:p>
          <a:p>
            <a:endParaRPr lang="en-US" dirty="0"/>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22</a:t>
            </a:fld>
            <a:endParaRPr lang="en-US"/>
          </a:p>
        </p:txBody>
      </p:sp>
      <p:pic>
        <p:nvPicPr>
          <p:cNvPr id="5" name="Picture 4">
            <a:extLst>
              <a:ext uri="{FF2B5EF4-FFF2-40B4-BE49-F238E27FC236}">
                <a16:creationId xmlns:a16="http://schemas.microsoft.com/office/drawing/2014/main" id="{1824AA4A-2A2E-5394-7287-38D86F04BDA7}"/>
              </a:ext>
            </a:extLst>
          </p:cNvPr>
          <p:cNvPicPr>
            <a:picLocks noChangeAspect="1"/>
          </p:cNvPicPr>
          <p:nvPr/>
        </p:nvPicPr>
        <p:blipFill>
          <a:blip r:embed="rId2"/>
          <a:stretch>
            <a:fillRect/>
          </a:stretch>
        </p:blipFill>
        <p:spPr>
          <a:xfrm>
            <a:off x="209695" y="6176963"/>
            <a:ext cx="2688569" cy="530398"/>
          </a:xfrm>
          <a:prstGeom prst="rect">
            <a:avLst/>
          </a:prstGeom>
        </p:spPr>
      </p:pic>
    </p:spTree>
    <p:extLst>
      <p:ext uri="{BB962C8B-B14F-4D97-AF65-F5344CB8AC3E}">
        <p14:creationId xmlns:p14="http://schemas.microsoft.com/office/powerpoint/2010/main" val="3262425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503" y="228600"/>
            <a:ext cx="7543800" cy="502276"/>
          </a:xfrm>
        </p:spPr>
        <p:txBody>
          <a:bodyPr>
            <a:normAutofit fontScale="90000"/>
          </a:bodyPr>
          <a:lstStyle/>
          <a:p>
            <a:r>
              <a:rPr lang="en-US" dirty="0">
                <a:solidFill>
                  <a:schemeClr val="accent4">
                    <a:lumMod val="75000"/>
                  </a:schemeClr>
                </a:solidFill>
                <a:latin typeface="Arial" panose="020B0604020202020204" pitchFamily="34" charset="0"/>
                <a:cs typeface="Arial" panose="020B0604020202020204" pitchFamily="34" charset="0"/>
              </a:rPr>
              <a:t>Composition Of Saliva</a:t>
            </a:r>
          </a:p>
        </p:txBody>
      </p:sp>
      <p:sp>
        <p:nvSpPr>
          <p:cNvPr id="3" name="Content Placeholder 2"/>
          <p:cNvSpPr>
            <a:spLocks noGrp="1"/>
          </p:cNvSpPr>
          <p:nvPr>
            <p:ph idx="1"/>
          </p:nvPr>
        </p:nvSpPr>
        <p:spPr>
          <a:xfrm>
            <a:off x="404735" y="1086476"/>
            <a:ext cx="9811240" cy="5269874"/>
          </a:xfrm>
        </p:spPr>
        <p:txBody>
          <a:bodyPr>
            <a:normAutofit fontScale="92500" lnSpcReduction="10000"/>
          </a:bodyPr>
          <a:lstStyle/>
          <a:p>
            <a:r>
              <a:rPr lang="en-US" sz="2400" dirty="0">
                <a:latin typeface="Arial" panose="020B0604020202020204" pitchFamily="34" charset="0"/>
                <a:cs typeface="Arial" panose="020B0604020202020204" pitchFamily="34" charset="0"/>
              </a:rPr>
              <a:t>Water: 99.5%</a:t>
            </a:r>
          </a:p>
          <a:p>
            <a:r>
              <a:rPr lang="en-US" sz="2400" dirty="0">
                <a:latin typeface="Arial" panose="020B0604020202020204" pitchFamily="34" charset="0"/>
                <a:cs typeface="Arial" panose="020B0604020202020204" pitchFamily="34" charset="0"/>
              </a:rPr>
              <a:t>Electrolytes:</a:t>
            </a:r>
          </a:p>
          <a:p>
            <a:pPr lvl="1"/>
            <a:r>
              <a:rPr lang="en-US" dirty="0">
                <a:latin typeface="Arial" panose="020B0604020202020204" pitchFamily="34" charset="0"/>
                <a:cs typeface="Arial" panose="020B0604020202020204" pitchFamily="34" charset="0"/>
              </a:rPr>
              <a:t>2–21 </a:t>
            </a:r>
            <a:r>
              <a:rPr lang="en-US" dirty="0" err="1">
                <a:latin typeface="Arial" panose="020B0604020202020204" pitchFamily="34" charset="0"/>
                <a:cs typeface="Arial" panose="020B0604020202020204" pitchFamily="34" charset="0"/>
              </a:rPr>
              <a:t>mmol</a:t>
            </a:r>
            <a:r>
              <a:rPr lang="en-US" dirty="0">
                <a:latin typeface="Arial" panose="020B0604020202020204" pitchFamily="34" charset="0"/>
                <a:cs typeface="Arial" panose="020B0604020202020204" pitchFamily="34" charset="0"/>
              </a:rPr>
              <a:t>/L sodium (lower than </a:t>
            </a:r>
            <a:r>
              <a:rPr lang="en-US" dirty="0">
                <a:latin typeface="Arial" panose="020B0604020202020204" pitchFamily="34" charset="0"/>
                <a:cs typeface="Arial" panose="020B0604020202020204" pitchFamily="34" charset="0"/>
                <a:hlinkClick r:id="rId2" tooltip="Blood plasma"/>
              </a:rPr>
              <a:t>blood plasma</a:t>
            </a:r>
            <a:r>
              <a:rPr lang="en-US" dirty="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10–36 </a:t>
            </a:r>
            <a:r>
              <a:rPr lang="en-US" dirty="0" err="1">
                <a:latin typeface="Arial" panose="020B0604020202020204" pitchFamily="34" charset="0"/>
                <a:cs typeface="Arial" panose="020B0604020202020204" pitchFamily="34" charset="0"/>
              </a:rPr>
              <a:t>mmol</a:t>
            </a:r>
            <a:r>
              <a:rPr lang="en-US" dirty="0">
                <a:latin typeface="Arial" panose="020B0604020202020204" pitchFamily="34" charset="0"/>
                <a:cs typeface="Arial" panose="020B0604020202020204" pitchFamily="34" charset="0"/>
              </a:rPr>
              <a:t>/L </a:t>
            </a:r>
            <a:r>
              <a:rPr lang="en-US" dirty="0">
                <a:latin typeface="Arial" panose="020B0604020202020204" pitchFamily="34" charset="0"/>
                <a:cs typeface="Arial" panose="020B0604020202020204" pitchFamily="34" charset="0"/>
                <a:hlinkClick r:id="rId3" tooltip="Potassium"/>
              </a:rPr>
              <a:t>potassium</a:t>
            </a:r>
            <a:r>
              <a:rPr lang="en-US" dirty="0">
                <a:latin typeface="Arial" panose="020B0604020202020204" pitchFamily="34" charset="0"/>
                <a:cs typeface="Arial" panose="020B0604020202020204" pitchFamily="34" charset="0"/>
              </a:rPr>
              <a:t> (higher than plasma)</a:t>
            </a:r>
          </a:p>
          <a:p>
            <a:pPr lvl="1"/>
            <a:r>
              <a:rPr lang="en-US" dirty="0">
                <a:latin typeface="Arial" panose="020B0604020202020204" pitchFamily="34" charset="0"/>
                <a:cs typeface="Arial" panose="020B0604020202020204" pitchFamily="34" charset="0"/>
              </a:rPr>
              <a:t>1.2–2.8 </a:t>
            </a:r>
            <a:r>
              <a:rPr lang="en-US" dirty="0" err="1">
                <a:latin typeface="Arial" panose="020B0604020202020204" pitchFamily="34" charset="0"/>
                <a:cs typeface="Arial" panose="020B0604020202020204" pitchFamily="34" charset="0"/>
              </a:rPr>
              <a:t>mmol</a:t>
            </a:r>
            <a:r>
              <a:rPr lang="en-US" dirty="0">
                <a:latin typeface="Arial" panose="020B0604020202020204" pitchFamily="34" charset="0"/>
                <a:cs typeface="Arial" panose="020B0604020202020204" pitchFamily="34" charset="0"/>
              </a:rPr>
              <a:t>/L </a:t>
            </a:r>
            <a:r>
              <a:rPr lang="en-US" dirty="0">
                <a:latin typeface="Arial" panose="020B0604020202020204" pitchFamily="34" charset="0"/>
                <a:cs typeface="Arial" panose="020B0604020202020204" pitchFamily="34" charset="0"/>
                <a:hlinkClick r:id="rId4" tooltip="Calcium"/>
              </a:rPr>
              <a:t>calcium</a:t>
            </a:r>
            <a:r>
              <a:rPr lang="en-US" dirty="0">
                <a:latin typeface="Arial" panose="020B0604020202020204" pitchFamily="34" charset="0"/>
                <a:cs typeface="Arial" panose="020B0604020202020204" pitchFamily="34" charset="0"/>
              </a:rPr>
              <a:t> (similar to plasma)</a:t>
            </a:r>
          </a:p>
          <a:p>
            <a:pPr lvl="1"/>
            <a:r>
              <a:rPr lang="en-US" dirty="0">
                <a:latin typeface="Arial" panose="020B0604020202020204" pitchFamily="34" charset="0"/>
                <a:cs typeface="Arial" panose="020B0604020202020204" pitchFamily="34" charset="0"/>
              </a:rPr>
              <a:t>0.08–0.5 </a:t>
            </a:r>
            <a:r>
              <a:rPr lang="en-US" dirty="0" err="1">
                <a:latin typeface="Arial" panose="020B0604020202020204" pitchFamily="34" charset="0"/>
                <a:cs typeface="Arial" panose="020B0604020202020204" pitchFamily="34" charset="0"/>
              </a:rPr>
              <a:t>mmol</a:t>
            </a:r>
            <a:r>
              <a:rPr lang="en-US" dirty="0">
                <a:latin typeface="Arial" panose="020B0604020202020204" pitchFamily="34" charset="0"/>
                <a:cs typeface="Arial" panose="020B0604020202020204" pitchFamily="34" charset="0"/>
              </a:rPr>
              <a:t>/L </a:t>
            </a:r>
            <a:r>
              <a:rPr lang="en-US" dirty="0">
                <a:latin typeface="Arial" panose="020B0604020202020204" pitchFamily="34" charset="0"/>
                <a:cs typeface="Arial" panose="020B0604020202020204" pitchFamily="34" charset="0"/>
                <a:hlinkClick r:id="rId5" tooltip="Magnesium"/>
              </a:rPr>
              <a:t>magnesium</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5–40 </a:t>
            </a:r>
            <a:r>
              <a:rPr lang="en-US" dirty="0" err="1">
                <a:latin typeface="Arial" panose="020B0604020202020204" pitchFamily="34" charset="0"/>
                <a:cs typeface="Arial" panose="020B0604020202020204" pitchFamily="34" charset="0"/>
              </a:rPr>
              <a:t>mmol</a:t>
            </a:r>
            <a:r>
              <a:rPr lang="en-US" dirty="0">
                <a:latin typeface="Arial" panose="020B0604020202020204" pitchFamily="34" charset="0"/>
                <a:cs typeface="Arial" panose="020B0604020202020204" pitchFamily="34" charset="0"/>
              </a:rPr>
              <a:t>/L </a:t>
            </a:r>
            <a:r>
              <a:rPr lang="en-US" dirty="0">
                <a:latin typeface="Arial" panose="020B0604020202020204" pitchFamily="34" charset="0"/>
                <a:cs typeface="Arial" panose="020B0604020202020204" pitchFamily="34" charset="0"/>
                <a:hlinkClick r:id="rId6" tooltip="Chloride"/>
              </a:rPr>
              <a:t>chloride</a:t>
            </a:r>
            <a:r>
              <a:rPr lang="en-US" dirty="0">
                <a:latin typeface="Arial" panose="020B0604020202020204" pitchFamily="34" charset="0"/>
                <a:cs typeface="Arial" panose="020B0604020202020204" pitchFamily="34" charset="0"/>
              </a:rPr>
              <a:t> (lower than plasma)</a:t>
            </a:r>
          </a:p>
          <a:p>
            <a:pPr lvl="1"/>
            <a:r>
              <a:rPr lang="en-US" dirty="0">
                <a:latin typeface="Arial" panose="020B0604020202020204" pitchFamily="34" charset="0"/>
                <a:cs typeface="Arial" panose="020B0604020202020204" pitchFamily="34" charset="0"/>
              </a:rPr>
              <a:t>25 </a:t>
            </a:r>
            <a:r>
              <a:rPr lang="en-US" dirty="0" err="1">
                <a:latin typeface="Arial" panose="020B0604020202020204" pitchFamily="34" charset="0"/>
                <a:cs typeface="Arial" panose="020B0604020202020204" pitchFamily="34" charset="0"/>
              </a:rPr>
              <a:t>mmol</a:t>
            </a:r>
            <a:r>
              <a:rPr lang="en-US" dirty="0">
                <a:latin typeface="Arial" panose="020B0604020202020204" pitchFamily="34" charset="0"/>
                <a:cs typeface="Arial" panose="020B0604020202020204" pitchFamily="34" charset="0"/>
              </a:rPr>
              <a:t>/L </a:t>
            </a:r>
            <a:r>
              <a:rPr lang="en-US" dirty="0">
                <a:latin typeface="Arial" panose="020B0604020202020204" pitchFamily="34" charset="0"/>
                <a:cs typeface="Arial" panose="020B0604020202020204" pitchFamily="34" charset="0"/>
                <a:hlinkClick r:id="rId7" tooltip="Bicarbonate"/>
              </a:rPr>
              <a:t>bicarbonate</a:t>
            </a:r>
            <a:r>
              <a:rPr lang="en-US" dirty="0">
                <a:latin typeface="Arial" panose="020B0604020202020204" pitchFamily="34" charset="0"/>
                <a:cs typeface="Arial" panose="020B0604020202020204" pitchFamily="34" charset="0"/>
              </a:rPr>
              <a:t> (higher than plasma)</a:t>
            </a:r>
          </a:p>
          <a:p>
            <a:pPr lvl="1"/>
            <a:r>
              <a:rPr lang="en-US" dirty="0">
                <a:latin typeface="Arial" panose="020B0604020202020204" pitchFamily="34" charset="0"/>
                <a:cs typeface="Arial" panose="020B0604020202020204" pitchFamily="34" charset="0"/>
              </a:rPr>
              <a:t>1.4–39 </a:t>
            </a:r>
            <a:r>
              <a:rPr lang="en-US" dirty="0" err="1">
                <a:latin typeface="Arial" panose="020B0604020202020204" pitchFamily="34" charset="0"/>
                <a:cs typeface="Arial" panose="020B0604020202020204" pitchFamily="34" charset="0"/>
              </a:rPr>
              <a:t>mmol</a:t>
            </a:r>
            <a:r>
              <a:rPr lang="en-US" dirty="0">
                <a:latin typeface="Arial" panose="020B0604020202020204" pitchFamily="34" charset="0"/>
                <a:cs typeface="Arial" panose="020B0604020202020204" pitchFamily="34" charset="0"/>
              </a:rPr>
              <a:t>/L </a:t>
            </a:r>
            <a:r>
              <a:rPr lang="en-US" dirty="0">
                <a:latin typeface="Arial" panose="020B0604020202020204" pitchFamily="34" charset="0"/>
                <a:cs typeface="Arial" panose="020B0604020202020204" pitchFamily="34" charset="0"/>
                <a:hlinkClick r:id="rId8" tooltip="Phosphate"/>
              </a:rPr>
              <a:t>phosphate</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hlinkClick r:id="rId9" tooltip="Iodine"/>
              </a:rPr>
              <a:t>Iodine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mmol</a:t>
            </a:r>
            <a:r>
              <a:rPr lang="en-US" dirty="0">
                <a:latin typeface="Arial" panose="020B0604020202020204" pitchFamily="34" charset="0"/>
                <a:cs typeface="Arial" panose="020B0604020202020204" pitchFamily="34" charset="0"/>
              </a:rPr>
              <a:t>/L concentration is usually higher than plasma, but dependent variable according to dietary iodine intake)</a:t>
            </a:r>
          </a:p>
          <a:p>
            <a:r>
              <a:rPr lang="en-US" sz="2400" dirty="0">
                <a:latin typeface="Arial" panose="020B0604020202020204" pitchFamily="34" charset="0"/>
                <a:cs typeface="Arial" panose="020B0604020202020204" pitchFamily="34" charset="0"/>
                <a:hlinkClick r:id="rId10" tooltip="Mucus"/>
              </a:rPr>
              <a:t>Mucus</a:t>
            </a:r>
            <a:r>
              <a:rPr lang="en-US" sz="2400" dirty="0">
                <a:latin typeface="Arial" panose="020B0604020202020204" pitchFamily="34" charset="0"/>
                <a:cs typeface="Arial" panose="020B0604020202020204" pitchFamily="34" charset="0"/>
              </a:rPr>
              <a:t> (mucus in saliva mainly consists of </a:t>
            </a:r>
            <a:r>
              <a:rPr lang="en-US" sz="2400" dirty="0" err="1">
                <a:latin typeface="Arial" panose="020B0604020202020204" pitchFamily="34" charset="0"/>
                <a:cs typeface="Arial" panose="020B0604020202020204" pitchFamily="34" charset="0"/>
                <a:hlinkClick r:id="rId11" tooltip="Glycosaminoglycan"/>
              </a:rPr>
              <a:t>mucopolysaccharides</a:t>
            </a:r>
            <a:r>
              <a:rPr lang="en-US" sz="2400" dirty="0">
                <a:latin typeface="Arial" panose="020B0604020202020204" pitchFamily="34" charset="0"/>
                <a:cs typeface="Arial" panose="020B0604020202020204" pitchFamily="34" charset="0"/>
              </a:rPr>
              <a:t> and </a:t>
            </a:r>
            <a:r>
              <a:rPr lang="en-US" sz="2400" dirty="0">
                <a:latin typeface="Arial" panose="020B0604020202020204" pitchFamily="34" charset="0"/>
                <a:cs typeface="Arial" panose="020B0604020202020204" pitchFamily="34" charset="0"/>
                <a:hlinkClick r:id="rId12" tooltip="Glycoprotein"/>
              </a:rPr>
              <a:t>glycoproteins</a:t>
            </a:r>
            <a:r>
              <a:rPr lang="en-US" sz="2400" dirty="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Antibacterial compounds (</a:t>
            </a:r>
            <a:r>
              <a:rPr lang="en-US" sz="2400" dirty="0">
                <a:latin typeface="Arial" panose="020B0604020202020204" pitchFamily="34" charset="0"/>
                <a:cs typeface="Arial" panose="020B0604020202020204" pitchFamily="34" charset="0"/>
                <a:hlinkClick r:id="rId13" tooltip="Thiocyanate"/>
              </a:rPr>
              <a:t>thiocyanate</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14" tooltip="Hydrogen peroxide"/>
              </a:rPr>
              <a:t>hydrogen peroxide</a:t>
            </a:r>
            <a:r>
              <a:rPr lang="en-US" sz="2400" dirty="0">
                <a:latin typeface="Arial" panose="020B0604020202020204" pitchFamily="34" charset="0"/>
                <a:cs typeface="Arial" panose="020B0604020202020204" pitchFamily="34" charset="0"/>
              </a:rPr>
              <a:t>, and secretory </a:t>
            </a:r>
            <a:r>
              <a:rPr lang="en-US" sz="2400" dirty="0">
                <a:latin typeface="Arial" panose="020B0604020202020204" pitchFamily="34" charset="0"/>
                <a:cs typeface="Arial" panose="020B0604020202020204" pitchFamily="34" charset="0"/>
                <a:hlinkClick r:id="rId15" tooltip="Immunoglobulin A"/>
              </a:rPr>
              <a:t>immunoglobulin A</a:t>
            </a:r>
            <a:r>
              <a:rPr lang="en-US" sz="2400" dirty="0">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23</a:t>
            </a:fld>
            <a:endParaRPr lang="en-US"/>
          </a:p>
        </p:txBody>
      </p:sp>
      <p:pic>
        <p:nvPicPr>
          <p:cNvPr id="5" name="Picture 4">
            <a:extLst>
              <a:ext uri="{FF2B5EF4-FFF2-40B4-BE49-F238E27FC236}">
                <a16:creationId xmlns:a16="http://schemas.microsoft.com/office/drawing/2014/main" id="{32F4164B-0035-F5C3-BD1C-B41F7EB6908C}"/>
              </a:ext>
            </a:extLst>
          </p:cNvPr>
          <p:cNvPicPr>
            <a:picLocks noChangeAspect="1"/>
          </p:cNvPicPr>
          <p:nvPr/>
        </p:nvPicPr>
        <p:blipFill>
          <a:blip r:embed="rId16"/>
          <a:stretch>
            <a:fillRect/>
          </a:stretch>
        </p:blipFill>
        <p:spPr>
          <a:xfrm>
            <a:off x="194705" y="6191077"/>
            <a:ext cx="2688569" cy="530398"/>
          </a:xfrm>
          <a:prstGeom prst="rect">
            <a:avLst/>
          </a:prstGeom>
        </p:spPr>
      </p:pic>
    </p:spTree>
    <p:extLst>
      <p:ext uri="{BB962C8B-B14F-4D97-AF65-F5344CB8AC3E}">
        <p14:creationId xmlns:p14="http://schemas.microsoft.com/office/powerpoint/2010/main" val="1911607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Flow of saliva</a:t>
            </a:r>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On average, </a:t>
            </a:r>
            <a:r>
              <a:rPr lang="en-US" b="1" dirty="0">
                <a:latin typeface="Arial" panose="020B0604020202020204" pitchFamily="34" charset="0"/>
                <a:cs typeface="Arial" panose="020B0604020202020204" pitchFamily="34" charset="0"/>
              </a:rPr>
              <a:t>unstimulated flow rate </a:t>
            </a:r>
            <a:r>
              <a:rPr lang="en-US" dirty="0">
                <a:latin typeface="Arial" panose="020B0604020202020204" pitchFamily="34" charset="0"/>
                <a:cs typeface="Arial" panose="020B0604020202020204" pitchFamily="34" charset="0"/>
              </a:rPr>
              <a:t>is </a:t>
            </a:r>
            <a:r>
              <a:rPr lang="en-US" b="1" dirty="0">
                <a:latin typeface="Arial" panose="020B0604020202020204" pitchFamily="34" charset="0"/>
                <a:cs typeface="Arial" panose="020B0604020202020204" pitchFamily="34" charset="0"/>
              </a:rPr>
              <a:t>0.3 mL/min</a:t>
            </a:r>
            <a:r>
              <a:rPr lang="en-US" dirty="0">
                <a:latin typeface="Arial" panose="020B0604020202020204" pitchFamily="34" charset="0"/>
                <a:cs typeface="Arial" panose="020B0604020202020204" pitchFamily="34" charset="0"/>
              </a:rPr>
              <a:t>, with the average total for 16 hours of unstimulated flow (during waking hours) being 300 </a:t>
            </a:r>
            <a:r>
              <a:rPr lang="en-US" dirty="0" err="1">
                <a:latin typeface="Arial" panose="020B0604020202020204" pitchFamily="34" charset="0"/>
                <a:cs typeface="Arial" panose="020B0604020202020204" pitchFamily="34" charset="0"/>
              </a:rPr>
              <a:t>mL.</a:t>
            </a:r>
            <a:r>
              <a:rPr lang="en-US" dirty="0">
                <a:latin typeface="Arial" panose="020B0604020202020204" pitchFamily="34" charset="0"/>
                <a:cs typeface="Arial" panose="020B0604020202020204" pitchFamily="34" charset="0"/>
              </a:rPr>
              <a:t> Salivary flow during sleep is nearly zero.</a:t>
            </a:r>
          </a:p>
          <a:p>
            <a:pPr marL="0" indent="0">
              <a:buNone/>
            </a:pP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Stimulated flow rate </a:t>
            </a:r>
            <a:r>
              <a:rPr lang="en-US" dirty="0">
                <a:latin typeface="Arial" panose="020B0604020202020204" pitchFamily="34" charset="0"/>
                <a:cs typeface="Arial" panose="020B0604020202020204" pitchFamily="34" charset="0"/>
              </a:rPr>
              <a:t>is, at maximum, </a:t>
            </a:r>
            <a:r>
              <a:rPr lang="en-US" b="1" dirty="0">
                <a:latin typeface="Arial" panose="020B0604020202020204" pitchFamily="34" charset="0"/>
                <a:cs typeface="Arial" panose="020B0604020202020204" pitchFamily="34" charset="0"/>
              </a:rPr>
              <a:t>7 mL/min</a:t>
            </a:r>
            <a:r>
              <a:rPr lang="en-US" dirty="0">
                <a:latin typeface="Arial" panose="020B0604020202020204" pitchFamily="34" charset="0"/>
                <a:cs typeface="Arial" panose="020B0604020202020204" pitchFamily="34" charset="0"/>
              </a:rPr>
              <a:t>. Stimulated saliva is reported to contribute as much as 80% to 90% of the average daily salivary production.</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24</a:t>
            </a:fld>
            <a:endParaRPr lang="en-US"/>
          </a:p>
        </p:txBody>
      </p:sp>
      <p:pic>
        <p:nvPicPr>
          <p:cNvPr id="5" name="Picture 4">
            <a:extLst>
              <a:ext uri="{FF2B5EF4-FFF2-40B4-BE49-F238E27FC236}">
                <a16:creationId xmlns:a16="http://schemas.microsoft.com/office/drawing/2014/main" id="{C2E719A6-CC83-93B2-3DF6-31B404AFCBFF}"/>
              </a:ext>
            </a:extLst>
          </p:cNvPr>
          <p:cNvPicPr>
            <a:picLocks noChangeAspect="1"/>
          </p:cNvPicPr>
          <p:nvPr/>
        </p:nvPicPr>
        <p:blipFill>
          <a:blip r:embed="rId2"/>
          <a:stretch>
            <a:fillRect/>
          </a:stretch>
        </p:blipFill>
        <p:spPr>
          <a:xfrm>
            <a:off x="134744" y="6191077"/>
            <a:ext cx="2688569" cy="530398"/>
          </a:xfrm>
          <a:prstGeom prst="rect">
            <a:avLst/>
          </a:prstGeom>
        </p:spPr>
      </p:pic>
    </p:spTree>
    <p:extLst>
      <p:ext uri="{BB962C8B-B14F-4D97-AF65-F5344CB8AC3E}">
        <p14:creationId xmlns:p14="http://schemas.microsoft.com/office/powerpoint/2010/main" val="769690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84882" y="717550"/>
            <a:ext cx="8534400" cy="5638800"/>
          </a:xfrm>
          <a:prstGeom prst="rect">
            <a:avLst/>
          </a:prstGeom>
        </p:spPr>
      </p:pic>
      <p:sp>
        <p:nvSpPr>
          <p:cNvPr id="3" name="Slide Number Placeholder 2"/>
          <p:cNvSpPr>
            <a:spLocks noGrp="1"/>
          </p:cNvSpPr>
          <p:nvPr>
            <p:ph type="sldNum" sz="quarter" idx="12"/>
          </p:nvPr>
        </p:nvSpPr>
        <p:spPr/>
        <p:txBody>
          <a:bodyPr/>
          <a:lstStyle/>
          <a:p>
            <a:pPr>
              <a:defRPr/>
            </a:pPr>
            <a:fld id="{D829B39B-E19B-4684-B84C-73DF500C59FE}" type="slidenum">
              <a:rPr lang="en-US" smtClean="0"/>
              <a:pPr>
                <a:defRPr/>
              </a:pPr>
              <a:t>25</a:t>
            </a:fld>
            <a:endParaRPr lang="en-US"/>
          </a:p>
        </p:txBody>
      </p:sp>
      <p:pic>
        <p:nvPicPr>
          <p:cNvPr id="5" name="Picture 4">
            <a:extLst>
              <a:ext uri="{FF2B5EF4-FFF2-40B4-BE49-F238E27FC236}">
                <a16:creationId xmlns:a16="http://schemas.microsoft.com/office/drawing/2014/main" id="{57D3B702-D03D-A59A-4C8E-1160F4691D79}"/>
              </a:ext>
            </a:extLst>
          </p:cNvPr>
          <p:cNvPicPr>
            <a:picLocks noChangeAspect="1"/>
          </p:cNvPicPr>
          <p:nvPr/>
        </p:nvPicPr>
        <p:blipFill>
          <a:blip r:embed="rId3"/>
          <a:stretch>
            <a:fillRect/>
          </a:stretch>
        </p:blipFill>
        <p:spPr>
          <a:xfrm>
            <a:off x="119754" y="6191077"/>
            <a:ext cx="2688569" cy="530398"/>
          </a:xfrm>
          <a:prstGeom prst="rect">
            <a:avLst/>
          </a:prstGeom>
        </p:spPr>
      </p:pic>
    </p:spTree>
    <p:extLst>
      <p:ext uri="{BB962C8B-B14F-4D97-AF65-F5344CB8AC3E}">
        <p14:creationId xmlns:p14="http://schemas.microsoft.com/office/powerpoint/2010/main" val="82091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sz="3000" dirty="0">
                <a:solidFill>
                  <a:srgbClr val="C00000"/>
                </a:solidFill>
              </a:rPr>
            </a:br>
            <a:r>
              <a:rPr lang="en-US" sz="3000" dirty="0">
                <a:latin typeface="Arial" panose="020B0604020202020204" pitchFamily="34" charset="0"/>
                <a:cs typeface="Arial" panose="020B0604020202020204" pitchFamily="34" charset="0"/>
              </a:rPr>
              <a:t>Clinical Conditions Associated With Parotid Gland</a:t>
            </a:r>
          </a:p>
        </p:txBody>
      </p:sp>
      <p:sp>
        <p:nvSpPr>
          <p:cNvPr id="3" name="Content Placeholder 2"/>
          <p:cNvSpPr>
            <a:spLocks noGrp="1"/>
          </p:cNvSpPr>
          <p:nvPr>
            <p:ph idx="1"/>
          </p:nvPr>
        </p:nvSpPr>
        <p:spPr>
          <a:xfrm>
            <a:off x="838200" y="1690688"/>
            <a:ext cx="6295869" cy="4310062"/>
          </a:xfrm>
        </p:spPr>
        <p:txBody>
          <a:bodyPr>
            <a:normAutofit/>
          </a:bodyPr>
          <a:lstStyle/>
          <a:p>
            <a:pPr algn="just"/>
            <a:r>
              <a:rPr lang="en-US" sz="2400" dirty="0">
                <a:latin typeface="Arial" panose="020B0604020202020204" pitchFamily="34" charset="0"/>
                <a:cs typeface="Arial" panose="020B0604020202020204" pitchFamily="34" charset="0"/>
              </a:rPr>
              <a:t>The  most frequently diagnosed salivary gland disease is  salivary gland infections, </a:t>
            </a:r>
          </a:p>
          <a:p>
            <a:pPr algn="just"/>
            <a:r>
              <a:rPr lang="en-US" sz="2400" dirty="0">
                <a:latin typeface="Arial" panose="020B0604020202020204" pitchFamily="34" charset="0"/>
                <a:cs typeface="Arial" panose="020B0604020202020204" pitchFamily="34" charset="0"/>
              </a:rPr>
              <a:t>Salivary gland infections are usually of bacterial or viral etiology </a:t>
            </a:r>
          </a:p>
          <a:p>
            <a:pPr algn="just"/>
            <a:r>
              <a:rPr lang="en-US" sz="2400" dirty="0">
                <a:latin typeface="Arial" panose="020B0604020202020204" pitchFamily="34" charset="0"/>
                <a:cs typeface="Arial" panose="020B0604020202020204" pitchFamily="34" charset="0"/>
              </a:rPr>
              <a:t>divided into acute and chronic type</a:t>
            </a:r>
          </a:p>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result from obstruction of the salivary duct, an </a:t>
            </a:r>
            <a:r>
              <a:rPr lang="en-US" sz="2400" dirty="0" err="1">
                <a:latin typeface="Arial" panose="020B0604020202020204" pitchFamily="34" charset="0"/>
                <a:cs typeface="Arial" panose="020B0604020202020204" pitchFamily="34" charset="0"/>
              </a:rPr>
              <a:t>autoimmmune</a:t>
            </a:r>
            <a:r>
              <a:rPr lang="en-US" sz="2400" dirty="0">
                <a:latin typeface="Arial" panose="020B0604020202020204" pitchFamily="34" charset="0"/>
                <a:cs typeface="Arial" panose="020B0604020202020204" pitchFamily="34" charset="0"/>
              </a:rPr>
              <a:t> disease or cancer therapy.</a:t>
            </a:r>
          </a:p>
          <a:p>
            <a:pPr marL="0" indent="0" algn="just">
              <a:buNone/>
            </a:pPr>
            <a:endParaRPr lang="en-US" sz="1800" dirty="0"/>
          </a:p>
        </p:txBody>
      </p:sp>
      <p:pic>
        <p:nvPicPr>
          <p:cNvPr id="4" name="Picture 3"/>
          <p:cNvPicPr>
            <a:picLocks noChangeAspect="1"/>
          </p:cNvPicPr>
          <p:nvPr/>
        </p:nvPicPr>
        <p:blipFill rotWithShape="1">
          <a:blip r:embed="rId2"/>
          <a:srcRect l="15610" b="7946"/>
          <a:stretch/>
        </p:blipFill>
        <p:spPr>
          <a:xfrm>
            <a:off x="8399939" y="2044641"/>
            <a:ext cx="3237425" cy="3371046"/>
          </a:xfrm>
          <a:prstGeom prst="rect">
            <a:avLst/>
          </a:prstGeom>
        </p:spPr>
      </p:pic>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26</a:t>
            </a:fld>
            <a:endParaRPr lang="en-US"/>
          </a:p>
        </p:txBody>
      </p:sp>
      <p:pic>
        <p:nvPicPr>
          <p:cNvPr id="6" name="Picture 5">
            <a:extLst>
              <a:ext uri="{FF2B5EF4-FFF2-40B4-BE49-F238E27FC236}">
                <a16:creationId xmlns:a16="http://schemas.microsoft.com/office/drawing/2014/main" id="{62AF0431-D082-D56C-1591-246EE49C213A}"/>
              </a:ext>
            </a:extLst>
          </p:cNvPr>
          <p:cNvPicPr>
            <a:picLocks noChangeAspect="1"/>
          </p:cNvPicPr>
          <p:nvPr/>
        </p:nvPicPr>
        <p:blipFill>
          <a:blip r:embed="rId3"/>
          <a:stretch>
            <a:fillRect/>
          </a:stretch>
        </p:blipFill>
        <p:spPr>
          <a:xfrm>
            <a:off x="345585" y="6000750"/>
            <a:ext cx="2078916" cy="768163"/>
          </a:xfrm>
          <a:prstGeom prst="rect">
            <a:avLst/>
          </a:prstGeom>
        </p:spPr>
      </p:pic>
    </p:spTree>
    <p:extLst>
      <p:ext uri="{BB962C8B-B14F-4D97-AF65-F5344CB8AC3E}">
        <p14:creationId xmlns:p14="http://schemas.microsoft.com/office/powerpoint/2010/main" val="2820433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Sialolithiasis</a:t>
            </a:r>
          </a:p>
        </p:txBody>
      </p:sp>
      <p:sp>
        <p:nvSpPr>
          <p:cNvPr id="3" name="Content Placeholder 2"/>
          <p:cNvSpPr>
            <a:spLocks noGrp="1"/>
          </p:cNvSpPr>
          <p:nvPr>
            <p:ph idx="1"/>
          </p:nvPr>
        </p:nvSpPr>
        <p:spPr>
          <a:xfrm>
            <a:off x="209862" y="1676400"/>
            <a:ext cx="6672146" cy="4800600"/>
          </a:xfrm>
        </p:spPr>
        <p:txBody>
          <a:bodyPr>
            <a:normAutofit/>
          </a:bodyPr>
          <a:lstStyle/>
          <a:p>
            <a:pPr marL="0" indent="0" algn="just">
              <a:buNone/>
            </a:pPr>
            <a:r>
              <a:rPr lang="en-US" dirty="0">
                <a:latin typeface="Arial" panose="020B0604020202020204" pitchFamily="34" charset="0"/>
                <a:cs typeface="Arial" panose="020B0604020202020204" pitchFamily="34" charset="0"/>
              </a:rPr>
              <a:t>Sialolithiasis is characterized by the development of calcified structures in the salivary glands, especially in the submandibular gland.</a:t>
            </a:r>
          </a:p>
          <a:p>
            <a:pPr marL="0" indent="0" algn="just">
              <a:buNone/>
            </a:pPr>
            <a:r>
              <a:rPr lang="en-US" dirty="0">
                <a:latin typeface="Arial" panose="020B0604020202020204" pitchFamily="34" charset="0"/>
                <a:cs typeface="Arial" panose="020B0604020202020204" pitchFamily="34" charset="0"/>
              </a:rPr>
              <a:t>Cause </a:t>
            </a:r>
          </a:p>
          <a:p>
            <a:pPr marL="0" indent="0" algn="just">
              <a:buNone/>
            </a:pP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Sialoliths</a:t>
            </a:r>
            <a:r>
              <a:rPr lang="en-US" dirty="0">
                <a:latin typeface="Arial" panose="020B0604020202020204" pitchFamily="34" charset="0"/>
                <a:cs typeface="Arial" panose="020B0604020202020204" pitchFamily="34" charset="0"/>
              </a:rPr>
              <a:t> are generally attributed to retention of saliva and are usually accompanied by swelling and pain when a salivary stimulus is applied.</a:t>
            </a:r>
          </a:p>
          <a:p>
            <a:pPr algn="just"/>
            <a:endParaRPr lang="en-US" dirty="0"/>
          </a:p>
        </p:txBody>
      </p:sp>
      <p:pic>
        <p:nvPicPr>
          <p:cNvPr id="4" name="Picture 3"/>
          <p:cNvPicPr>
            <a:picLocks noChangeAspect="1"/>
          </p:cNvPicPr>
          <p:nvPr/>
        </p:nvPicPr>
        <p:blipFill>
          <a:blip r:embed="rId2"/>
          <a:stretch>
            <a:fillRect/>
          </a:stretch>
        </p:blipFill>
        <p:spPr>
          <a:xfrm>
            <a:off x="8374532" y="1972882"/>
            <a:ext cx="3215336" cy="2912235"/>
          </a:xfrm>
          <a:prstGeom prst="rect">
            <a:avLst/>
          </a:prstGeom>
        </p:spPr>
      </p:pic>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27</a:t>
            </a:fld>
            <a:endParaRPr lang="en-US"/>
          </a:p>
        </p:txBody>
      </p:sp>
      <p:pic>
        <p:nvPicPr>
          <p:cNvPr id="6" name="Picture 5">
            <a:extLst>
              <a:ext uri="{FF2B5EF4-FFF2-40B4-BE49-F238E27FC236}">
                <a16:creationId xmlns:a16="http://schemas.microsoft.com/office/drawing/2014/main" id="{39B19956-B27F-B87B-EA08-809C58BEC7C0}"/>
              </a:ext>
            </a:extLst>
          </p:cNvPr>
          <p:cNvPicPr>
            <a:picLocks noChangeAspect="1"/>
          </p:cNvPicPr>
          <p:nvPr/>
        </p:nvPicPr>
        <p:blipFill>
          <a:blip r:embed="rId3"/>
          <a:stretch>
            <a:fillRect/>
          </a:stretch>
        </p:blipFill>
        <p:spPr>
          <a:xfrm>
            <a:off x="209862" y="5949563"/>
            <a:ext cx="2078916" cy="768163"/>
          </a:xfrm>
          <a:prstGeom prst="rect">
            <a:avLst/>
          </a:prstGeom>
        </p:spPr>
      </p:pic>
    </p:spTree>
    <p:extLst>
      <p:ext uri="{BB962C8B-B14F-4D97-AF65-F5344CB8AC3E}">
        <p14:creationId xmlns:p14="http://schemas.microsoft.com/office/powerpoint/2010/main" val="1082468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accent4">
                    <a:lumMod val="75000"/>
                  </a:schemeClr>
                </a:solidFill>
                <a:latin typeface="Arial" panose="020B0604020202020204" pitchFamily="34" charset="0"/>
                <a:cs typeface="Arial" panose="020B0604020202020204" pitchFamily="34" charset="0"/>
              </a:rPr>
              <a:t>Mucoceles</a:t>
            </a:r>
          </a:p>
        </p:txBody>
      </p:sp>
      <p:sp>
        <p:nvSpPr>
          <p:cNvPr id="3" name="Content Placeholder 2"/>
          <p:cNvSpPr>
            <a:spLocks noGrp="1"/>
          </p:cNvSpPr>
          <p:nvPr>
            <p:ph idx="1"/>
          </p:nvPr>
        </p:nvSpPr>
        <p:spPr>
          <a:xfrm>
            <a:off x="0" y="1752600"/>
            <a:ext cx="7525062" cy="3733800"/>
          </a:xfrm>
        </p:spPr>
        <p:txBody>
          <a:bodyPr>
            <a:normAutofit/>
          </a:bodyPr>
          <a:lstStyle/>
          <a:p>
            <a:pPr algn="just"/>
            <a:r>
              <a:rPr lang="en-US" dirty="0">
                <a:latin typeface="Arial" panose="020B0604020202020204" pitchFamily="34" charset="0"/>
                <a:cs typeface="Arial" panose="020B0604020202020204" pitchFamily="34" charset="0"/>
              </a:rPr>
              <a:t>Mucoceles can be differentiated into mucus extravasation phenomenon or mucus escape reaction, mucus retention cysts and </a:t>
            </a:r>
            <a:r>
              <a:rPr lang="en-US" dirty="0" err="1">
                <a:latin typeface="Arial" panose="020B0604020202020204" pitchFamily="34" charset="0"/>
                <a:cs typeface="Arial" panose="020B0604020202020204" pitchFamily="34" charset="0"/>
              </a:rPr>
              <a:t>ranulas</a:t>
            </a:r>
            <a:r>
              <a:rPr lang="en-US" dirty="0">
                <a:latin typeface="Arial" panose="020B0604020202020204" pitchFamily="34" charset="0"/>
                <a:cs typeface="Arial" panose="020B0604020202020204" pitchFamily="34" charset="0"/>
              </a:rPr>
              <a:t>. </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They result from extravasation of saliva into the surrounding soft tissues or from retention of saliva within the duct</a:t>
            </a:r>
          </a:p>
          <a:p>
            <a:pPr algn="just"/>
            <a:endParaRPr lang="en-US" dirty="0"/>
          </a:p>
        </p:txBody>
      </p:sp>
      <p:pic>
        <p:nvPicPr>
          <p:cNvPr id="4" name="Picture 3"/>
          <p:cNvPicPr>
            <a:picLocks noChangeAspect="1"/>
          </p:cNvPicPr>
          <p:nvPr/>
        </p:nvPicPr>
        <p:blipFill>
          <a:blip r:embed="rId2"/>
          <a:stretch>
            <a:fillRect/>
          </a:stretch>
        </p:blipFill>
        <p:spPr>
          <a:xfrm>
            <a:off x="8127005" y="1752600"/>
            <a:ext cx="3710390" cy="2670756"/>
          </a:xfrm>
          <a:prstGeom prst="rect">
            <a:avLst/>
          </a:prstGeom>
        </p:spPr>
      </p:pic>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28</a:t>
            </a:fld>
            <a:endParaRPr lang="en-US"/>
          </a:p>
        </p:txBody>
      </p:sp>
      <p:pic>
        <p:nvPicPr>
          <p:cNvPr id="6" name="Picture 5">
            <a:extLst>
              <a:ext uri="{FF2B5EF4-FFF2-40B4-BE49-F238E27FC236}">
                <a16:creationId xmlns:a16="http://schemas.microsoft.com/office/drawing/2014/main" id="{3D6C7250-C2EB-7F1C-D547-81A36674A41D}"/>
              </a:ext>
            </a:extLst>
          </p:cNvPr>
          <p:cNvPicPr>
            <a:picLocks noChangeAspect="1"/>
          </p:cNvPicPr>
          <p:nvPr/>
        </p:nvPicPr>
        <p:blipFill>
          <a:blip r:embed="rId3"/>
          <a:stretch>
            <a:fillRect/>
          </a:stretch>
        </p:blipFill>
        <p:spPr>
          <a:xfrm>
            <a:off x="244699" y="6089837"/>
            <a:ext cx="2078916" cy="768163"/>
          </a:xfrm>
          <a:prstGeom prst="rect">
            <a:avLst/>
          </a:prstGeom>
        </p:spPr>
      </p:pic>
    </p:spTree>
    <p:extLst>
      <p:ext uri="{BB962C8B-B14F-4D97-AF65-F5344CB8AC3E}">
        <p14:creationId xmlns:p14="http://schemas.microsoft.com/office/powerpoint/2010/main" val="218882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Carcinoma of salivary gland</a:t>
            </a:r>
          </a:p>
        </p:txBody>
      </p:sp>
      <p:sp>
        <p:nvSpPr>
          <p:cNvPr id="3" name="Content Placeholder 2"/>
          <p:cNvSpPr>
            <a:spLocks noGrp="1"/>
          </p:cNvSpPr>
          <p:nvPr>
            <p:ph idx="1"/>
          </p:nvPr>
        </p:nvSpPr>
        <p:spPr>
          <a:xfrm>
            <a:off x="209862" y="1690688"/>
            <a:ext cx="6298263" cy="3795712"/>
          </a:xfrm>
        </p:spPr>
        <p:txBody>
          <a:bodyPr>
            <a:normAutofit/>
          </a:bodyPr>
          <a:lstStyle/>
          <a:p>
            <a:r>
              <a:rPr lang="en-US" sz="2400" dirty="0">
                <a:latin typeface="Arial" panose="020B0604020202020204" pitchFamily="34" charset="0"/>
                <a:cs typeface="Arial" panose="020B0604020202020204" pitchFamily="34" charset="0"/>
              </a:rPr>
              <a:t>Salivary gland cancer is </a:t>
            </a:r>
            <a:r>
              <a:rPr lang="en-US" sz="2400" b="1" dirty="0">
                <a:latin typeface="Arial" panose="020B0604020202020204" pitchFamily="34" charset="0"/>
                <a:cs typeface="Arial" panose="020B0604020202020204" pitchFamily="34" charset="0"/>
              </a:rPr>
              <a:t>a rare disease in which malignant (cancer) cells form in the tissues of the salivary glands</a:t>
            </a:r>
            <a:r>
              <a:rPr lang="en-US" sz="2400" dirty="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Being exposed to certain types of radiation may increase the risk of salivary cancer. Signs of salivary gland cancer include a lump or trouble swallowing.</a:t>
            </a:r>
          </a:p>
        </p:txBody>
      </p:sp>
      <p:pic>
        <p:nvPicPr>
          <p:cNvPr id="4" name="Picture 3"/>
          <p:cNvPicPr>
            <a:picLocks noChangeAspect="1"/>
          </p:cNvPicPr>
          <p:nvPr/>
        </p:nvPicPr>
        <p:blipFill rotWithShape="1">
          <a:blip r:embed="rId2"/>
          <a:srcRect t="3712" r="6176" b="14061"/>
          <a:stretch/>
        </p:blipFill>
        <p:spPr>
          <a:xfrm>
            <a:off x="8074517" y="1185187"/>
            <a:ext cx="3815366" cy="3486955"/>
          </a:xfrm>
          <a:prstGeom prst="rect">
            <a:avLst/>
          </a:prstGeom>
        </p:spPr>
      </p:pic>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29</a:t>
            </a:fld>
            <a:endParaRPr lang="en-US"/>
          </a:p>
        </p:txBody>
      </p:sp>
      <p:pic>
        <p:nvPicPr>
          <p:cNvPr id="6" name="Picture 5">
            <a:extLst>
              <a:ext uri="{FF2B5EF4-FFF2-40B4-BE49-F238E27FC236}">
                <a16:creationId xmlns:a16="http://schemas.microsoft.com/office/drawing/2014/main" id="{074FDE66-0BEF-A049-FB99-23A474623B28}"/>
              </a:ext>
            </a:extLst>
          </p:cNvPr>
          <p:cNvPicPr>
            <a:picLocks noChangeAspect="1"/>
          </p:cNvPicPr>
          <p:nvPr/>
        </p:nvPicPr>
        <p:blipFill>
          <a:blip r:embed="rId3"/>
          <a:stretch>
            <a:fillRect/>
          </a:stretch>
        </p:blipFill>
        <p:spPr>
          <a:xfrm>
            <a:off x="209862" y="6040052"/>
            <a:ext cx="2078916" cy="768163"/>
          </a:xfrm>
          <a:prstGeom prst="rect">
            <a:avLst/>
          </a:prstGeom>
        </p:spPr>
      </p:pic>
    </p:spTree>
    <p:extLst>
      <p:ext uri="{BB962C8B-B14F-4D97-AF65-F5344CB8AC3E}">
        <p14:creationId xmlns:p14="http://schemas.microsoft.com/office/powerpoint/2010/main" val="4034642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Sequence Of LGIS</a:t>
            </a:r>
          </a:p>
        </p:txBody>
      </p:sp>
      <p:sp>
        <p:nvSpPr>
          <p:cNvPr id="3" name="Content Placeholder 2"/>
          <p:cNvSpPr>
            <a:spLocks noGrp="1"/>
          </p:cNvSpPr>
          <p:nvPr>
            <p:ph idx="1"/>
          </p:nvPr>
        </p:nvSpPr>
        <p:spPr/>
        <p:txBody>
          <a:bodyPr>
            <a:normAutofit/>
          </a:bodyPr>
          <a:lstStyle/>
          <a:p>
            <a:pPr marL="0" indent="0">
              <a:buNone/>
            </a:pPr>
            <a:r>
              <a:rPr lang="en-US" dirty="0">
                <a:latin typeface="Arial" panose="020B0604020202020204" pitchFamily="34" charset="0"/>
                <a:cs typeface="Arial" panose="020B0604020202020204" pitchFamily="34" charset="0"/>
              </a:rPr>
              <a:t>Learning Objectives</a:t>
            </a:r>
          </a:p>
          <a:p>
            <a:r>
              <a:rPr lang="en-US" dirty="0">
                <a:latin typeface="Arial" panose="020B0604020202020204" pitchFamily="34" charset="0"/>
                <a:cs typeface="Arial" panose="020B0604020202020204" pitchFamily="34" charset="0"/>
              </a:rPr>
              <a:t>Development of Salivary Glands (Core concept=70%)</a:t>
            </a:r>
          </a:p>
          <a:p>
            <a:r>
              <a:rPr lang="en-US" dirty="0">
                <a:latin typeface="Arial" panose="020B0604020202020204" pitchFamily="34" charset="0"/>
                <a:cs typeface="Arial" panose="020B0604020202020204" pitchFamily="34" charset="0"/>
              </a:rPr>
              <a:t>Related Physiology and Biochemistry (Horizontal Integration-15%)</a:t>
            </a:r>
          </a:p>
          <a:p>
            <a:r>
              <a:rPr lang="en-US" dirty="0">
                <a:latin typeface="Arial" panose="020B0604020202020204" pitchFamily="34" charset="0"/>
                <a:cs typeface="Arial" panose="020B0604020202020204" pitchFamily="34" charset="0"/>
              </a:rPr>
              <a:t>Related clinical/congenital abnormalities (Vertical integration- 10%)</a:t>
            </a:r>
          </a:p>
          <a:p>
            <a:r>
              <a:rPr lang="en-US" dirty="0">
                <a:latin typeface="Arial" panose="020B0604020202020204" pitchFamily="34" charset="0"/>
                <a:cs typeface="Arial" panose="020B0604020202020204" pitchFamily="34" charset="0"/>
              </a:rPr>
              <a:t>Research article related to topic (3%)</a:t>
            </a:r>
          </a:p>
          <a:p>
            <a:r>
              <a:rPr lang="en-US" dirty="0">
                <a:latin typeface="Arial" panose="020B0604020202020204" pitchFamily="34" charset="0"/>
                <a:cs typeface="Arial" panose="020B0604020202020204" pitchFamily="34" charset="0"/>
              </a:rPr>
              <a:t>Ethics (2%)</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3</a:t>
            </a:fld>
            <a:endParaRPr lang="en-US"/>
          </a:p>
        </p:txBody>
      </p:sp>
    </p:spTree>
    <p:extLst>
      <p:ext uri="{BB962C8B-B14F-4D97-AF65-F5344CB8AC3E}">
        <p14:creationId xmlns:p14="http://schemas.microsoft.com/office/powerpoint/2010/main" val="1766356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348" y="-125356"/>
            <a:ext cx="10515600" cy="1325563"/>
          </a:xfrm>
        </p:spPr>
        <p:txBody>
          <a:bodyPr>
            <a:normAutofit/>
          </a:bodyPr>
          <a:lstStyle/>
          <a:p>
            <a:r>
              <a:rPr lang="en-US" sz="3600" dirty="0">
                <a:latin typeface="Arial" panose="020B0604020202020204" pitchFamily="34" charset="0"/>
                <a:cs typeface="Arial" panose="020B0604020202020204" pitchFamily="34" charset="0"/>
              </a:rPr>
              <a:t>Suggested Research Article</a:t>
            </a:r>
          </a:p>
        </p:txBody>
      </p:sp>
      <p:sp>
        <p:nvSpPr>
          <p:cNvPr id="3" name="Content Placeholder 2"/>
          <p:cNvSpPr>
            <a:spLocks noGrp="1"/>
          </p:cNvSpPr>
          <p:nvPr>
            <p:ph idx="1"/>
          </p:nvPr>
        </p:nvSpPr>
        <p:spPr>
          <a:xfrm>
            <a:off x="990600" y="1434055"/>
            <a:ext cx="10926580" cy="4611978"/>
          </a:xfrm>
        </p:spPr>
        <p:txBody>
          <a:bodyPr>
            <a:normAutofit lnSpcReduction="10000"/>
          </a:bodyPr>
          <a:lstStyle/>
          <a:p>
            <a:pPr marL="0" indent="0">
              <a:buNone/>
            </a:pPr>
            <a:r>
              <a:rPr lang="en-US" dirty="0">
                <a:latin typeface="Arial" panose="020B0604020202020204" pitchFamily="34" charset="0"/>
                <a:cs typeface="Arial" panose="020B0604020202020204" pitchFamily="34" charset="0"/>
              </a:rPr>
              <a:t>The evolving definition of salivary gland stem cells</a:t>
            </a:r>
          </a:p>
          <a:p>
            <a:pPr marL="0" indent="0">
              <a:buNone/>
            </a:pPr>
            <a:r>
              <a:rPr lang="en-US" sz="1800" dirty="0">
                <a:latin typeface="Arial" panose="020B0604020202020204" pitchFamily="34" charset="0"/>
                <a:cs typeface="Arial" panose="020B0604020202020204" pitchFamily="34" charset="0"/>
              </a:rPr>
              <a:t>Cecilia </a:t>
            </a:r>
            <a:r>
              <a:rPr lang="en-US" sz="1800" dirty="0" err="1">
                <a:latin typeface="Arial" panose="020B0604020202020204" pitchFamily="34" charset="0"/>
                <a:cs typeface="Arial" panose="020B0604020202020204" pitchFamily="34" charset="0"/>
              </a:rPr>
              <a:t>Rocchi</a:t>
            </a:r>
            <a:r>
              <a:rPr lang="en-US" sz="1800" dirty="0">
                <a:latin typeface="Arial" panose="020B0604020202020204" pitchFamily="34" charset="0"/>
                <a:cs typeface="Arial" panose="020B0604020202020204" pitchFamily="34" charset="0"/>
              </a:rPr>
              <a:t>, Lara </a:t>
            </a:r>
            <a:r>
              <a:rPr lang="en-US" sz="1800" dirty="0" err="1">
                <a:latin typeface="Arial" panose="020B0604020202020204" pitchFamily="34" charset="0"/>
                <a:cs typeface="Arial" panose="020B0604020202020204" pitchFamily="34" charset="0"/>
              </a:rPr>
              <a:t>Barazzuol</a:t>
            </a:r>
            <a:r>
              <a:rPr lang="en-US" sz="1800" dirty="0">
                <a:latin typeface="Arial" panose="020B0604020202020204" pitchFamily="34" charset="0"/>
                <a:cs typeface="Arial" panose="020B0604020202020204" pitchFamily="34" charset="0"/>
              </a:rPr>
              <a:t> &amp; Rob P. </a:t>
            </a:r>
            <a:r>
              <a:rPr lang="en-US" sz="1800" dirty="0" err="1">
                <a:latin typeface="Arial" panose="020B0604020202020204" pitchFamily="34" charset="0"/>
                <a:cs typeface="Arial" panose="020B0604020202020204" pitchFamily="34" charset="0"/>
              </a:rPr>
              <a:t>Coppes</a:t>
            </a:r>
            <a:r>
              <a:rPr lang="en-US" sz="1800" dirty="0">
                <a:latin typeface="Arial" panose="020B0604020202020204" pitchFamily="34" charset="0"/>
                <a:cs typeface="Arial" panose="020B0604020202020204" pitchFamily="34" charset="0"/>
              </a:rPr>
              <a:t> </a:t>
            </a:r>
          </a:p>
          <a:p>
            <a:pPr marL="0" indent="0">
              <a:buNone/>
            </a:pPr>
            <a:r>
              <a:rPr lang="en-US" sz="2400" dirty="0" err="1">
                <a:latin typeface="Arial" panose="020B0604020202020204" pitchFamily="34" charset="0"/>
                <a:cs typeface="Arial" panose="020B0604020202020204" pitchFamily="34" charset="0"/>
              </a:rPr>
              <a:t>npj</a:t>
            </a:r>
            <a:r>
              <a:rPr lang="en-US" sz="2400" dirty="0">
                <a:latin typeface="Arial" panose="020B0604020202020204" pitchFamily="34" charset="0"/>
                <a:cs typeface="Arial" panose="020B0604020202020204" pitchFamily="34" charset="0"/>
              </a:rPr>
              <a:t> Regenerative Medicine volume 6, Article number: 4 (2021)</a:t>
            </a:r>
          </a:p>
          <a:p>
            <a:pPr marL="0" indent="0" algn="just">
              <a:buNone/>
            </a:pPr>
            <a:endParaRPr lang="en-US" sz="2400" dirty="0">
              <a:latin typeface="Arial" panose="020B0604020202020204" pitchFamily="34" charset="0"/>
              <a:cs typeface="Arial" panose="020B0604020202020204" pitchFamily="34" charset="0"/>
            </a:endParaRPr>
          </a:p>
          <a:p>
            <a:pPr marL="0" indent="0" algn="just">
              <a:buNone/>
            </a:pPr>
            <a:r>
              <a:rPr lang="en-US" sz="2400" dirty="0">
                <a:latin typeface="Arial" panose="020B0604020202020204" pitchFamily="34" charset="0"/>
                <a:cs typeface="Arial" panose="020B0604020202020204" pitchFamily="34" charset="0"/>
              </a:rPr>
              <a:t>In studies to elucidate salivary gland regenerative mechanisms, more and more evidence suggests that salivary gland stem/progenitor cell behavior</a:t>
            </a:r>
            <a:r>
              <a:rPr lang="en-US" sz="2400" b="1" dirty="0">
                <a:latin typeface="Arial" panose="020B0604020202020204" pitchFamily="34" charset="0"/>
                <a:cs typeface="Arial" panose="020B0604020202020204" pitchFamily="34" charset="0"/>
              </a:rPr>
              <a:t>, does not follow </a:t>
            </a:r>
            <a:r>
              <a:rPr lang="en-US" sz="2400" dirty="0">
                <a:latin typeface="Arial" panose="020B0604020202020204" pitchFamily="34" charset="0"/>
                <a:cs typeface="Arial" panose="020B0604020202020204" pitchFamily="34" charset="0"/>
              </a:rPr>
              <a:t>that of the hard-wired professional stem cells of the hematopoietic system. </a:t>
            </a:r>
          </a:p>
          <a:p>
            <a:pPr marL="0" indent="0" algn="just">
              <a:buNone/>
            </a:pPr>
            <a:endParaRPr lang="en-US" sz="2400" dirty="0">
              <a:latin typeface="Arial" panose="020B0604020202020204" pitchFamily="34" charset="0"/>
              <a:cs typeface="Arial" panose="020B0604020202020204" pitchFamily="34" charset="0"/>
            </a:endParaRPr>
          </a:p>
          <a:p>
            <a:pPr marL="0" indent="0" algn="just">
              <a:buNone/>
            </a:pPr>
            <a:r>
              <a:rPr lang="en-US" sz="2400" dirty="0">
                <a:latin typeface="Arial" panose="020B0604020202020204" pitchFamily="34" charset="0"/>
                <a:cs typeface="Arial" panose="020B0604020202020204" pitchFamily="34" charset="0"/>
              </a:rPr>
              <a:t>In this review, study provide evidence showing that several cell types within the salivary gland epithelium can serve as stem/progenitor-like cells. </a:t>
            </a:r>
            <a:r>
              <a:rPr lang="en-US" sz="54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30</a:t>
            </a:fld>
            <a:endParaRPr lang="en-US"/>
          </a:p>
        </p:txBody>
      </p:sp>
      <p:pic>
        <p:nvPicPr>
          <p:cNvPr id="5" name="Picture 4">
            <a:extLst>
              <a:ext uri="{FF2B5EF4-FFF2-40B4-BE49-F238E27FC236}">
                <a16:creationId xmlns:a16="http://schemas.microsoft.com/office/drawing/2014/main" id="{BB987D6C-5B33-AC4C-B6F9-9F4F6CE87CA6}"/>
              </a:ext>
            </a:extLst>
          </p:cNvPr>
          <p:cNvPicPr>
            <a:picLocks noChangeAspect="1"/>
          </p:cNvPicPr>
          <p:nvPr/>
        </p:nvPicPr>
        <p:blipFill>
          <a:blip r:embed="rId2"/>
          <a:stretch>
            <a:fillRect/>
          </a:stretch>
        </p:blipFill>
        <p:spPr>
          <a:xfrm>
            <a:off x="10056992" y="6215463"/>
            <a:ext cx="1828959" cy="506012"/>
          </a:xfrm>
          <a:prstGeom prst="rect">
            <a:avLst/>
          </a:prstGeom>
        </p:spPr>
      </p:pic>
      <p:sp>
        <p:nvSpPr>
          <p:cNvPr id="6" name="Rectangle 5">
            <a:extLst>
              <a:ext uri="{FF2B5EF4-FFF2-40B4-BE49-F238E27FC236}">
                <a16:creationId xmlns:a16="http://schemas.microsoft.com/office/drawing/2014/main" id="{759A21FA-7831-EAD2-0486-926DBE49D40C}"/>
              </a:ext>
            </a:extLst>
          </p:cNvPr>
          <p:cNvSpPr/>
          <p:nvPr/>
        </p:nvSpPr>
        <p:spPr>
          <a:xfrm>
            <a:off x="479685" y="6120889"/>
            <a:ext cx="2434652" cy="53011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latin typeface="Arial" panose="020B0604020202020204" pitchFamily="34" charset="0"/>
                <a:cs typeface="Arial" panose="020B0604020202020204" pitchFamily="34" charset="0"/>
              </a:rPr>
              <a:t>Spiral Integration</a:t>
            </a:r>
            <a:endParaRPr lang="en-PK" sz="200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374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843" y="1143001"/>
            <a:ext cx="9894757" cy="4525963"/>
          </a:xfrm>
        </p:spPr>
        <p:txBody>
          <a:bodyPr>
            <a:noAutofit/>
          </a:bodyPr>
          <a:lstStyle/>
          <a:p>
            <a:r>
              <a:rPr lang="en-US" sz="2600" dirty="0">
                <a:solidFill>
                  <a:srgbClr val="202124"/>
                </a:solidFill>
                <a:latin typeface="Arial" panose="020B0604020202020204" pitchFamily="34" charset="0"/>
                <a:cs typeface="Arial" panose="020B0604020202020204" pitchFamily="34" charset="0"/>
              </a:rPr>
              <a:t>Steps to Access HEC Digital Library</a:t>
            </a:r>
          </a:p>
          <a:p>
            <a:pPr>
              <a:buFont typeface="+mj-lt"/>
              <a:buAutoNum type="arabicPeriod"/>
            </a:pPr>
            <a:r>
              <a:rPr lang="en-US" sz="2600" dirty="0">
                <a:solidFill>
                  <a:srgbClr val="202124"/>
                </a:solidFill>
                <a:latin typeface="Arial" panose="020B0604020202020204" pitchFamily="34" charset="0"/>
                <a:cs typeface="Arial" panose="020B0604020202020204" pitchFamily="34" charset="0"/>
              </a:rPr>
              <a:t>Go to the website of HEC National Digital Library.</a:t>
            </a:r>
          </a:p>
          <a:p>
            <a:pPr>
              <a:buFont typeface="+mj-lt"/>
              <a:buAutoNum type="arabicPeriod"/>
            </a:pPr>
            <a:r>
              <a:rPr lang="en-US" sz="2600" dirty="0">
                <a:solidFill>
                  <a:srgbClr val="202124"/>
                </a:solidFill>
                <a:latin typeface="Arial" panose="020B0604020202020204" pitchFamily="34" charset="0"/>
                <a:cs typeface="Arial" panose="020B0604020202020204" pitchFamily="34" charset="0"/>
              </a:rPr>
              <a:t>On Home Page, click on the INSTITUTES.</a:t>
            </a:r>
          </a:p>
          <a:p>
            <a:pPr>
              <a:buFont typeface="+mj-lt"/>
              <a:buAutoNum type="arabicPeriod"/>
            </a:pPr>
            <a:r>
              <a:rPr lang="en-US" sz="2600" dirty="0">
                <a:solidFill>
                  <a:srgbClr val="202124"/>
                </a:solidFill>
                <a:latin typeface="Arial" panose="020B0604020202020204" pitchFamily="34" charset="0"/>
                <a:cs typeface="Arial" panose="020B0604020202020204" pitchFamily="34" charset="0"/>
              </a:rPr>
              <a:t>A page will appear showing the universities from Public and Private Sector and other Institutes which have access to HEC National Digital Library HNDL.</a:t>
            </a:r>
          </a:p>
          <a:p>
            <a:pPr>
              <a:buFont typeface="+mj-lt"/>
              <a:buAutoNum type="arabicPeriod"/>
            </a:pPr>
            <a:r>
              <a:rPr lang="en-US" sz="2600" dirty="0">
                <a:solidFill>
                  <a:srgbClr val="202124"/>
                </a:solidFill>
                <a:latin typeface="Arial" panose="020B0604020202020204" pitchFamily="34" charset="0"/>
                <a:cs typeface="Arial" panose="020B0604020202020204" pitchFamily="34" charset="0"/>
              </a:rPr>
              <a:t>Select your desired Institute.</a:t>
            </a:r>
          </a:p>
          <a:p>
            <a:pPr marL="0" indent="0">
              <a:buNone/>
            </a:pPr>
            <a:r>
              <a:rPr lang="en-US" sz="2600" dirty="0">
                <a:latin typeface="Arial" panose="020B0604020202020204" pitchFamily="34" charset="0"/>
                <a:cs typeface="Arial" panose="020B0604020202020204" pitchFamily="34" charset="0"/>
              </a:rPr>
              <a:t>5.  </a:t>
            </a:r>
            <a:r>
              <a:rPr lang="en-US" sz="2600" dirty="0">
                <a:solidFill>
                  <a:srgbClr val="000000"/>
                </a:solidFill>
                <a:latin typeface="Arial" panose="020B0604020202020204" pitchFamily="34" charset="0"/>
                <a:cs typeface="Arial" panose="020B0604020202020204" pitchFamily="34" charset="0"/>
              </a:rPr>
              <a:t>A page will appear showing the resources of the institution</a:t>
            </a:r>
          </a:p>
          <a:p>
            <a:pPr marL="0" indent="0">
              <a:buNone/>
            </a:pPr>
            <a:r>
              <a:rPr lang="en-US" sz="2600" dirty="0">
                <a:solidFill>
                  <a:srgbClr val="000000"/>
                </a:solidFill>
                <a:latin typeface="Arial" panose="020B0604020202020204" pitchFamily="34" charset="0"/>
                <a:cs typeface="Arial" panose="020B0604020202020204" pitchFamily="34" charset="0"/>
              </a:rPr>
              <a:t>6. Journals and Researches will appear</a:t>
            </a:r>
          </a:p>
          <a:p>
            <a:pPr marL="0" indent="0">
              <a:buNone/>
            </a:pPr>
            <a:r>
              <a:rPr lang="en-US" sz="2600" dirty="0">
                <a:solidFill>
                  <a:srgbClr val="000000"/>
                </a:solidFill>
                <a:latin typeface="Arial" panose="020B0604020202020204" pitchFamily="34" charset="0"/>
                <a:cs typeface="Arial" panose="020B0604020202020204" pitchFamily="34" charset="0"/>
              </a:rPr>
              <a:t>7. You can find a Journal by clicking on JOURNALS AND DATABASE and enter a keyword to search for your desired journal.</a:t>
            </a:r>
            <a:endParaRPr lang="en-US" sz="2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838200" y="-136527"/>
            <a:ext cx="10515600" cy="1325563"/>
          </a:xfrm>
        </p:spPr>
        <p:txBody>
          <a:bodyPr>
            <a:normAutofit/>
          </a:bodyPr>
          <a:lstStyle/>
          <a:p>
            <a:r>
              <a:rPr lang="en-US" sz="3200" dirty="0">
                <a:solidFill>
                  <a:schemeClr val="accent4">
                    <a:lumMod val="75000"/>
                  </a:schemeClr>
                </a:solidFill>
                <a:latin typeface="Calibri" pitchFamily="34" charset="0"/>
              </a:rPr>
              <a:t>How To Access Digital Library</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31</a:t>
            </a:fld>
            <a:endParaRPr lang="en-US"/>
          </a:p>
        </p:txBody>
      </p:sp>
    </p:spTree>
    <p:extLst>
      <p:ext uri="{BB962C8B-B14F-4D97-AF65-F5344CB8AC3E}">
        <p14:creationId xmlns:p14="http://schemas.microsoft.com/office/powerpoint/2010/main" val="1194541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A69BE-69CF-599F-F971-E29C664F43D8}"/>
              </a:ext>
            </a:extLst>
          </p:cNvPr>
          <p:cNvSpPr>
            <a:spLocks noGrp="1"/>
          </p:cNvSpPr>
          <p:nvPr>
            <p:ph type="title"/>
          </p:nvPr>
        </p:nvSpPr>
        <p:spPr/>
        <p:txBody>
          <a:bodyPr>
            <a:noAutofit/>
          </a:bodyPr>
          <a:lstStyle/>
          <a:p>
            <a:r>
              <a:rPr lang="en-US" sz="2800" i="0" dirty="0">
                <a:solidFill>
                  <a:srgbClr val="000000"/>
                </a:solidFill>
                <a:effectLst/>
                <a:latin typeface="Arial" panose="020B0604020202020204" pitchFamily="34" charset="0"/>
                <a:cs typeface="Arial" panose="020B0604020202020204" pitchFamily="34" charset="0"/>
              </a:rPr>
              <a:t>Common Characteristics and Clinical Management Recommendations for Juvenile Recurrent Parotitis: </a:t>
            </a:r>
            <a:br>
              <a:rPr lang="en-US" sz="2800" i="0" dirty="0">
                <a:solidFill>
                  <a:srgbClr val="000000"/>
                </a:solidFill>
                <a:effectLst/>
                <a:latin typeface="Arial" panose="020B0604020202020204" pitchFamily="34" charset="0"/>
                <a:cs typeface="Arial" panose="020B0604020202020204" pitchFamily="34" charset="0"/>
              </a:rPr>
            </a:br>
            <a:r>
              <a:rPr lang="en-US" sz="2800" i="0" dirty="0">
                <a:solidFill>
                  <a:srgbClr val="000000"/>
                </a:solidFill>
                <a:effectLst/>
                <a:latin typeface="Arial" panose="020B0604020202020204" pitchFamily="34" charset="0"/>
                <a:cs typeface="Arial" panose="020B0604020202020204" pitchFamily="34" charset="0"/>
              </a:rPr>
              <a:t>A 10-Year Tertiary Center Experience</a:t>
            </a:r>
            <a:br>
              <a:rPr lang="en-US" sz="3200" i="0" dirty="0">
                <a:solidFill>
                  <a:srgbClr val="000000"/>
                </a:solidFill>
                <a:effectLst/>
                <a:latin typeface="Arial" panose="020B0604020202020204" pitchFamily="34" charset="0"/>
                <a:cs typeface="Arial" panose="020B0604020202020204" pitchFamily="34" charset="0"/>
              </a:rPr>
            </a:br>
            <a:endParaRPr lang="en-PK"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7A122C0-D8E3-C3CF-BFCC-EC809A3E7111}"/>
              </a:ext>
            </a:extLst>
          </p:cNvPr>
          <p:cNvSpPr>
            <a:spLocks noGrp="1"/>
          </p:cNvSpPr>
          <p:nvPr>
            <p:ph idx="1"/>
          </p:nvPr>
        </p:nvSpPr>
        <p:spPr/>
        <p:txBody>
          <a:bodyPr/>
          <a:lstStyle/>
          <a:p>
            <a:r>
              <a:rPr lang="en-US" sz="2400" dirty="0">
                <a:effectLst/>
                <a:latin typeface="Arial" panose="020B0604020202020204" pitchFamily="34" charset="0"/>
                <a:cs typeface="Arial" panose="020B0604020202020204" pitchFamily="34" charset="0"/>
              </a:rPr>
              <a:t>Juvenile recurrent parotitis (JRP) is a rare disease that may adversely affect normal development and quality of life. The objective of this study was to report on the demographics, characteristics, and treatment outcomes of JRP and to offer evidence-based management recommendations.</a:t>
            </a:r>
          </a:p>
          <a:p>
            <a:r>
              <a:rPr lang="en-US" sz="2400" b="0" dirty="0">
                <a:solidFill>
                  <a:srgbClr val="555555"/>
                </a:solidFill>
                <a:effectLst/>
                <a:latin typeface="Arial" panose="020B0604020202020204" pitchFamily="34" charset="0"/>
                <a:cs typeface="Arial" panose="020B0604020202020204" pitchFamily="34" charset="0"/>
              </a:rPr>
              <a:t>Study Design</a:t>
            </a:r>
          </a:p>
          <a:p>
            <a:r>
              <a:rPr lang="en-US" sz="2400" dirty="0">
                <a:effectLst/>
                <a:latin typeface="Arial" panose="020B0604020202020204" pitchFamily="34" charset="0"/>
                <a:cs typeface="Arial" panose="020B0604020202020204" pitchFamily="34" charset="0"/>
              </a:rPr>
              <a:t>Retrospective review</a:t>
            </a:r>
            <a:r>
              <a:rPr lang="en-US" dirty="0">
                <a:effectLst/>
                <a:latin typeface="Arial" panose="020B0604020202020204" pitchFamily="34" charset="0"/>
                <a:cs typeface="Arial" panose="020B0604020202020204" pitchFamily="34" charset="0"/>
              </a:rPr>
              <a:t>.</a:t>
            </a:r>
          </a:p>
          <a:p>
            <a:endParaRPr lang="en-US" dirty="0"/>
          </a:p>
          <a:p>
            <a:pPr marL="0" indent="0">
              <a:buNone/>
            </a:pPr>
            <a:endParaRPr lang="en-US" dirty="0">
              <a:effectLst/>
            </a:endParaRPr>
          </a:p>
          <a:p>
            <a:r>
              <a:rPr lang="en-US" sz="2000" b="0" i="0" u="sng" dirty="0">
                <a:solidFill>
                  <a:srgbClr val="1554B2"/>
                </a:solidFill>
                <a:effectLst/>
                <a:latin typeface="Open Sans" panose="020F0502020204030204" pitchFamily="34" charset="0"/>
                <a:hlinkClick r:id="rId2"/>
              </a:rPr>
              <a:t>https://doi.org/10.1177/2473974X221077874</a:t>
            </a:r>
            <a:r>
              <a:rPr lang="en-US" sz="2000" b="0" i="0" u="sng" dirty="0">
                <a:solidFill>
                  <a:srgbClr val="1554B2"/>
                </a:solidFill>
                <a:effectLst/>
                <a:latin typeface="Open Sans" panose="020F0502020204030204" pitchFamily="34" charset="0"/>
              </a:rPr>
              <a:t>/2022</a:t>
            </a:r>
            <a:endParaRPr lang="en-PK"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537F741-B44B-FE4D-3E86-AF34A3599947}"/>
              </a:ext>
            </a:extLst>
          </p:cNvPr>
          <p:cNvPicPr>
            <a:picLocks noChangeAspect="1"/>
          </p:cNvPicPr>
          <p:nvPr/>
        </p:nvPicPr>
        <p:blipFill>
          <a:blip r:embed="rId3"/>
          <a:stretch>
            <a:fillRect/>
          </a:stretch>
        </p:blipFill>
        <p:spPr>
          <a:xfrm>
            <a:off x="9601393" y="6218531"/>
            <a:ext cx="2462997" cy="548688"/>
          </a:xfrm>
          <a:prstGeom prst="rect">
            <a:avLst/>
          </a:prstGeom>
        </p:spPr>
      </p:pic>
      <p:pic>
        <p:nvPicPr>
          <p:cNvPr id="5" name="Picture 4">
            <a:extLst>
              <a:ext uri="{FF2B5EF4-FFF2-40B4-BE49-F238E27FC236}">
                <a16:creationId xmlns:a16="http://schemas.microsoft.com/office/drawing/2014/main" id="{BA59EC94-E662-49D8-DD31-364F873A6597}"/>
              </a:ext>
            </a:extLst>
          </p:cNvPr>
          <p:cNvPicPr>
            <a:picLocks noChangeAspect="1"/>
          </p:cNvPicPr>
          <p:nvPr/>
        </p:nvPicPr>
        <p:blipFill>
          <a:blip r:embed="rId4"/>
          <a:stretch>
            <a:fillRect/>
          </a:stretch>
        </p:blipFill>
        <p:spPr>
          <a:xfrm>
            <a:off x="127610" y="6200241"/>
            <a:ext cx="2450804" cy="585267"/>
          </a:xfrm>
          <a:prstGeom prst="rect">
            <a:avLst/>
          </a:prstGeom>
        </p:spPr>
      </p:pic>
    </p:spTree>
    <p:extLst>
      <p:ext uri="{BB962C8B-B14F-4D97-AF65-F5344CB8AC3E}">
        <p14:creationId xmlns:p14="http://schemas.microsoft.com/office/powerpoint/2010/main" val="608625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3E84D-F437-D97F-82F6-4162C7CC620E}"/>
              </a:ext>
            </a:extLst>
          </p:cNvPr>
          <p:cNvSpPr>
            <a:spLocks noGrp="1"/>
          </p:cNvSpPr>
          <p:nvPr>
            <p:ph type="title"/>
          </p:nvPr>
        </p:nvSpPr>
        <p:spPr>
          <a:xfrm>
            <a:off x="838200" y="72492"/>
            <a:ext cx="10515600" cy="4791492"/>
          </a:xfrm>
        </p:spPr>
        <p:txBody>
          <a:bodyPr>
            <a:noAutofit/>
          </a:bodyPr>
          <a:lstStyle/>
          <a:p>
            <a:pPr algn="l">
              <a:spcAft>
                <a:spcPts val="600"/>
              </a:spcAft>
            </a:pPr>
            <a:r>
              <a:rPr lang="en-US" sz="3600" b="0" i="0" dirty="0">
                <a:solidFill>
                  <a:srgbClr val="1F1F1F"/>
                </a:solidFill>
                <a:effectLst/>
                <a:latin typeface="ElsevierGulliver"/>
              </a:rPr>
              <a:t>Is keeping my child from getting the MMR vaccine unethical? Bioethical arguments for informed decision-making </a:t>
            </a:r>
            <a:r>
              <a:rPr lang="en-US" sz="2400" b="0" i="0" u="none" strike="noStrike" dirty="0">
                <a:solidFill>
                  <a:srgbClr val="1F1F1F"/>
                </a:solidFill>
                <a:effectLst/>
                <a:latin typeface="ElsevierSans"/>
                <a:hlinkClick r:id="rId2" tooltip="Persistent link using digital object identifier"/>
              </a:rPr>
              <a:t>https://doi.org/10.1016/j.bioet.2020.03.00</a:t>
            </a:r>
            <a:r>
              <a:rPr lang="en-US" sz="1050" b="0" i="0" dirty="0">
                <a:solidFill>
                  <a:srgbClr val="1F1F1F"/>
                </a:solidFill>
                <a:effectLst/>
                <a:latin typeface="ElsevierGulliver"/>
              </a:rPr>
              <a:t> </a:t>
            </a:r>
            <a:r>
              <a:rPr lang="en-US" sz="3200" b="0" i="0" dirty="0">
                <a:solidFill>
                  <a:srgbClr val="1F1F1F"/>
                </a:solidFill>
                <a:effectLst/>
                <a:latin typeface="ElsevierGulliver"/>
              </a:rPr>
              <a:t>A brief review is presented on the Measles Mumps Rubella (MMR) vaccine and recent outbreaks, with special attention to the role of anti-vaccine movements. Diverse bioethical perspectives are discussed to answer this issue. Informed consent is advised for all settings and mandatory vaccination is suggested for high risk children and vulnerable groups, based on the bioethical analysis.</a:t>
            </a:r>
            <a:r>
              <a:rPr lang="en-US" sz="6600" b="0" i="0" u="none" strike="noStrike" dirty="0">
                <a:solidFill>
                  <a:srgbClr val="1F1F1F"/>
                </a:solidFill>
                <a:effectLst/>
                <a:latin typeface="ElsevierSans"/>
                <a:hlinkClick r:id="rId2" tooltip="Persistent link using digital object identifier"/>
              </a:rPr>
              <a:t>2</a:t>
            </a:r>
            <a:br>
              <a:rPr lang="en-US" sz="2400" b="0" i="0" u="none" strike="noStrike" dirty="0">
                <a:solidFill>
                  <a:srgbClr val="1F1F1F"/>
                </a:solidFill>
                <a:effectLst/>
                <a:latin typeface="ElsevierSans"/>
              </a:rPr>
            </a:br>
            <a:br>
              <a:rPr lang="en-US" sz="2400" b="0" i="0" u="none" strike="noStrike" dirty="0">
                <a:solidFill>
                  <a:srgbClr val="1F1F1F"/>
                </a:solidFill>
                <a:effectLst/>
                <a:latin typeface="ElsevierSans"/>
              </a:rPr>
            </a:br>
            <a:br>
              <a:rPr lang="en-US" sz="1400" b="0" i="0" dirty="0">
                <a:solidFill>
                  <a:srgbClr val="1F1F1F"/>
                </a:solidFill>
                <a:effectLst/>
                <a:latin typeface="ElsevierSans"/>
              </a:rPr>
            </a:br>
            <a:br>
              <a:rPr lang="en-US" sz="1400" b="0" i="0" dirty="0">
                <a:solidFill>
                  <a:srgbClr val="1F1F1F"/>
                </a:solidFill>
                <a:effectLst/>
                <a:latin typeface="ElsevierGulliver"/>
              </a:rPr>
            </a:br>
            <a:br>
              <a:rPr lang="en-US" sz="3600" b="0" i="0" dirty="0">
                <a:solidFill>
                  <a:srgbClr val="1F1F1F"/>
                </a:solidFill>
                <a:effectLst/>
                <a:latin typeface="ElsevierGulliver"/>
              </a:rPr>
            </a:br>
            <a:endParaRPr lang="en-PK" sz="3600" dirty="0"/>
          </a:p>
        </p:txBody>
      </p:sp>
      <p:pic>
        <p:nvPicPr>
          <p:cNvPr id="4" name="Content Placeholder 3">
            <a:extLst>
              <a:ext uri="{FF2B5EF4-FFF2-40B4-BE49-F238E27FC236}">
                <a16:creationId xmlns:a16="http://schemas.microsoft.com/office/drawing/2014/main" id="{D160D49B-1137-4128-E12B-6FDACF0EEA08}"/>
              </a:ext>
            </a:extLst>
          </p:cNvPr>
          <p:cNvPicPr>
            <a:picLocks noGrp="1" noChangeAspect="1"/>
          </p:cNvPicPr>
          <p:nvPr>
            <p:ph idx="1"/>
          </p:nvPr>
        </p:nvPicPr>
        <p:blipFill>
          <a:blip r:embed="rId3"/>
          <a:stretch>
            <a:fillRect/>
          </a:stretch>
        </p:blipFill>
        <p:spPr>
          <a:xfrm>
            <a:off x="223647" y="6200241"/>
            <a:ext cx="2450804" cy="585267"/>
          </a:xfrm>
          <a:prstGeom prst="rect">
            <a:avLst/>
          </a:prstGeom>
        </p:spPr>
      </p:pic>
      <p:pic>
        <p:nvPicPr>
          <p:cNvPr id="5" name="Picture 4">
            <a:extLst>
              <a:ext uri="{FF2B5EF4-FFF2-40B4-BE49-F238E27FC236}">
                <a16:creationId xmlns:a16="http://schemas.microsoft.com/office/drawing/2014/main" id="{8DCAB03B-FEAF-A1FE-3C73-22FAB8415B3F}"/>
              </a:ext>
            </a:extLst>
          </p:cNvPr>
          <p:cNvPicPr>
            <a:picLocks noChangeAspect="1"/>
          </p:cNvPicPr>
          <p:nvPr/>
        </p:nvPicPr>
        <p:blipFill>
          <a:blip r:embed="rId4"/>
          <a:stretch>
            <a:fillRect/>
          </a:stretch>
        </p:blipFill>
        <p:spPr>
          <a:xfrm>
            <a:off x="9676058" y="6028966"/>
            <a:ext cx="2292295" cy="646232"/>
          </a:xfrm>
          <a:prstGeom prst="rect">
            <a:avLst/>
          </a:prstGeom>
        </p:spPr>
      </p:pic>
    </p:spTree>
    <p:extLst>
      <p:ext uri="{BB962C8B-B14F-4D97-AF65-F5344CB8AC3E}">
        <p14:creationId xmlns:p14="http://schemas.microsoft.com/office/powerpoint/2010/main" val="718648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5199C-0037-82BC-4CA7-CFDA77DB11EC}"/>
              </a:ext>
            </a:extLst>
          </p:cNvPr>
          <p:cNvSpPr>
            <a:spLocks noGrp="1"/>
          </p:cNvSpPr>
          <p:nvPr>
            <p:ph type="title"/>
          </p:nvPr>
        </p:nvSpPr>
        <p:spPr/>
        <p:txBody>
          <a:bodyPr>
            <a:normAutofit fontScale="90000"/>
          </a:bodyPr>
          <a:lstStyle/>
          <a:p>
            <a:r>
              <a:rPr lang="en-US" sz="4000" b="0" i="0" dirty="0">
                <a:solidFill>
                  <a:srgbClr val="1F1F1F"/>
                </a:solidFill>
                <a:effectLst/>
                <a:latin typeface="ElsevierGulliver"/>
              </a:rPr>
              <a:t>Is keeping my child from getting the MMR vaccine unethical? Bioethical arguments for informed decision-making </a:t>
            </a:r>
            <a:r>
              <a:rPr lang="en-US" sz="3200" b="0" i="0" u="none" strike="noStrike" dirty="0">
                <a:solidFill>
                  <a:srgbClr val="1F1F1F"/>
                </a:solidFill>
                <a:effectLst/>
                <a:latin typeface="ElsevierSans"/>
                <a:hlinkClick r:id="rId2" tooltip="Persistent link using digital object identifier"/>
              </a:rPr>
              <a:t>https://doi.org/10.1016/j.bioet.2020.03.00</a:t>
            </a:r>
            <a:endParaRPr lang="en-PK" dirty="0"/>
          </a:p>
        </p:txBody>
      </p:sp>
      <p:sp>
        <p:nvSpPr>
          <p:cNvPr id="3" name="Content Placeholder 2">
            <a:extLst>
              <a:ext uri="{FF2B5EF4-FFF2-40B4-BE49-F238E27FC236}">
                <a16:creationId xmlns:a16="http://schemas.microsoft.com/office/drawing/2014/main" id="{BA9EAE32-A7C6-27D3-AE20-BBB2B2E5A849}"/>
              </a:ext>
            </a:extLst>
          </p:cNvPr>
          <p:cNvSpPr>
            <a:spLocks noGrp="1"/>
          </p:cNvSpPr>
          <p:nvPr>
            <p:ph idx="1"/>
          </p:nvPr>
        </p:nvSpPr>
        <p:spPr/>
        <p:txBody>
          <a:bodyPr/>
          <a:lstStyle/>
          <a:p>
            <a:pPr marL="0" indent="0">
              <a:buNone/>
            </a:pPr>
            <a:endParaRPr lang="en-US" sz="1050" dirty="0">
              <a:solidFill>
                <a:srgbClr val="1F1F1F"/>
              </a:solidFill>
              <a:latin typeface="ElsevierGulliver"/>
              <a:ea typeface="+mj-ea"/>
              <a:cs typeface="+mj-cs"/>
            </a:endParaRPr>
          </a:p>
          <a:p>
            <a:pPr marL="0" indent="0">
              <a:buNone/>
            </a:pPr>
            <a:endParaRPr kumimoji="0" lang="en-US" sz="1050" b="0" i="0" u="none" strike="noStrike" kern="1200" cap="none" spc="0" normalizeH="0" baseline="0" noProof="0" dirty="0">
              <a:ln>
                <a:noFill/>
              </a:ln>
              <a:solidFill>
                <a:srgbClr val="1F1F1F"/>
              </a:solidFill>
              <a:effectLst/>
              <a:uLnTx/>
              <a:uFillTx/>
              <a:latin typeface="ElsevierGulliver"/>
              <a:ea typeface="+mj-ea"/>
              <a:cs typeface="+mj-cs"/>
            </a:endParaRPr>
          </a:p>
          <a:p>
            <a:pPr marL="0" indent="0">
              <a:buNone/>
            </a:pPr>
            <a:r>
              <a:rPr kumimoji="0" lang="en-US" b="0" i="0" u="none" strike="noStrike" kern="1200" cap="none" spc="0" normalizeH="0" baseline="0" noProof="0" dirty="0">
                <a:ln>
                  <a:noFill/>
                </a:ln>
                <a:solidFill>
                  <a:srgbClr val="1F1F1F"/>
                </a:solidFill>
                <a:effectLst/>
                <a:uLnTx/>
                <a:uFillTx/>
                <a:latin typeface="ElsevierGulliver"/>
                <a:ea typeface="+mj-ea"/>
                <a:cs typeface="+mj-cs"/>
              </a:rPr>
              <a:t>A brief review is presented on the Measles Mumps Rubella (MMR) vaccine and recent outbreaks, with special attention to the role of anti-vaccine movements. Diverse bioethical perspectives are discussed to answer this issue. Informed consent is advised for all settings and mandatory vaccination is suggested for high risk children and vulnerable groups, based on the bioethical analysis</a:t>
            </a:r>
            <a:br>
              <a:rPr kumimoji="0" lang="en-US" sz="2400" b="0" i="0" u="none" strike="noStrike" kern="1200" cap="none" spc="0" normalizeH="0" baseline="0" noProof="0" dirty="0">
                <a:ln>
                  <a:noFill/>
                </a:ln>
                <a:solidFill>
                  <a:srgbClr val="1F1F1F"/>
                </a:solidFill>
                <a:effectLst/>
                <a:uLnTx/>
                <a:uFillTx/>
                <a:latin typeface="ElsevierSans"/>
                <a:ea typeface="+mj-ea"/>
                <a:cs typeface="+mj-cs"/>
              </a:rPr>
            </a:br>
            <a:endParaRPr lang="en-PK" dirty="0"/>
          </a:p>
        </p:txBody>
      </p:sp>
      <p:pic>
        <p:nvPicPr>
          <p:cNvPr id="4" name="Picture 3">
            <a:extLst>
              <a:ext uri="{FF2B5EF4-FFF2-40B4-BE49-F238E27FC236}">
                <a16:creationId xmlns:a16="http://schemas.microsoft.com/office/drawing/2014/main" id="{7B84A6A5-E100-770B-13AF-6894AEF74D97}"/>
              </a:ext>
            </a:extLst>
          </p:cNvPr>
          <p:cNvPicPr>
            <a:picLocks noChangeAspect="1"/>
          </p:cNvPicPr>
          <p:nvPr/>
        </p:nvPicPr>
        <p:blipFill>
          <a:blip r:embed="rId3"/>
          <a:stretch>
            <a:fillRect/>
          </a:stretch>
        </p:blipFill>
        <p:spPr>
          <a:xfrm>
            <a:off x="253628" y="6176963"/>
            <a:ext cx="2450804" cy="585267"/>
          </a:xfrm>
          <a:prstGeom prst="rect">
            <a:avLst/>
          </a:prstGeom>
        </p:spPr>
      </p:pic>
      <p:pic>
        <p:nvPicPr>
          <p:cNvPr id="5" name="Picture 4">
            <a:extLst>
              <a:ext uri="{FF2B5EF4-FFF2-40B4-BE49-F238E27FC236}">
                <a16:creationId xmlns:a16="http://schemas.microsoft.com/office/drawing/2014/main" id="{245C0656-E9B6-58DF-B888-801B385DBE92}"/>
              </a:ext>
            </a:extLst>
          </p:cNvPr>
          <p:cNvPicPr>
            <a:picLocks noChangeAspect="1"/>
          </p:cNvPicPr>
          <p:nvPr/>
        </p:nvPicPr>
        <p:blipFill>
          <a:blip r:embed="rId4"/>
          <a:stretch>
            <a:fillRect/>
          </a:stretch>
        </p:blipFill>
        <p:spPr>
          <a:xfrm>
            <a:off x="9341970" y="5988784"/>
            <a:ext cx="2292295" cy="646232"/>
          </a:xfrm>
          <a:prstGeom prst="rect">
            <a:avLst/>
          </a:prstGeom>
        </p:spPr>
      </p:pic>
    </p:spTree>
    <p:extLst>
      <p:ext uri="{BB962C8B-B14F-4D97-AF65-F5344CB8AC3E}">
        <p14:creationId xmlns:p14="http://schemas.microsoft.com/office/powerpoint/2010/main" val="4186965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6386" y="1220725"/>
            <a:ext cx="7543800" cy="476873"/>
          </a:xfrm>
        </p:spPr>
        <p:txBody>
          <a:bodyPr>
            <a:noAutofit/>
          </a:bodyPr>
          <a:lstStyle/>
          <a:p>
            <a:r>
              <a:rPr lang="en-US" sz="3600" dirty="0">
                <a:latin typeface="Arial" panose="020B0604020202020204" pitchFamily="34" charset="0"/>
                <a:cs typeface="Arial" panose="020B0604020202020204" pitchFamily="34" charset="0"/>
              </a:rPr>
              <a:t>Clinical Scenario</a:t>
            </a:r>
          </a:p>
        </p:txBody>
      </p:sp>
      <p:pic>
        <p:nvPicPr>
          <p:cNvPr id="6" name="Content Placeholder 5"/>
          <p:cNvPicPr>
            <a:picLocks noGrp="1" noChangeAspect="1"/>
          </p:cNvPicPr>
          <p:nvPr>
            <p:ph idx="1"/>
          </p:nvPr>
        </p:nvPicPr>
        <p:blipFill>
          <a:blip r:embed="rId3"/>
          <a:stretch>
            <a:fillRect/>
          </a:stretch>
        </p:blipFill>
        <p:spPr>
          <a:xfrm>
            <a:off x="3982706" y="2003107"/>
            <a:ext cx="4226587" cy="3833604"/>
          </a:xfrm>
          <a:prstGeom prst="rect">
            <a:avLst/>
          </a:prstGeom>
        </p:spPr>
      </p:pic>
      <p:sp>
        <p:nvSpPr>
          <p:cNvPr id="5" name="Rectangle 4"/>
          <p:cNvSpPr/>
          <p:nvPr/>
        </p:nvSpPr>
        <p:spPr>
          <a:xfrm>
            <a:off x="218606" y="6142220"/>
            <a:ext cx="2598312" cy="521566"/>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100" dirty="0">
                <a:solidFill>
                  <a:sysClr val="windowText" lastClr="000000"/>
                </a:solidFill>
              </a:rPr>
              <a:t>Interactive</a:t>
            </a:r>
            <a:r>
              <a:rPr lang="en-US" sz="2100" dirty="0"/>
              <a:t> </a:t>
            </a:r>
            <a:r>
              <a:rPr lang="en-US" sz="2100" dirty="0">
                <a:solidFill>
                  <a:sysClr val="windowText" lastClr="000000"/>
                </a:solidFill>
              </a:rPr>
              <a:t>Session</a:t>
            </a:r>
            <a:r>
              <a:rPr lang="en-US" sz="2100" dirty="0"/>
              <a:t> </a:t>
            </a:r>
          </a:p>
        </p:txBody>
      </p:sp>
    </p:spTree>
    <p:extLst>
      <p:ext uri="{BB962C8B-B14F-4D97-AF65-F5344CB8AC3E}">
        <p14:creationId xmlns:p14="http://schemas.microsoft.com/office/powerpoint/2010/main" val="3816543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823435" y="1176002"/>
            <a:ext cx="8625625" cy="5681998"/>
          </a:xfrm>
          <a:prstGeom prst="rect">
            <a:avLst/>
          </a:prstGeom>
        </p:spPr>
        <p:txBody>
          <a:bodyPr>
            <a:normAutofit fontScale="92500" lnSpcReduction="20000"/>
          </a:bodyPr>
          <a:lstStyle/>
          <a:p>
            <a:pPr marL="0" indent="0">
              <a:buNone/>
            </a:pPr>
            <a:endParaRPr lang="en-US" sz="2700" b="1" dirty="0">
              <a:solidFill>
                <a:srgbClr val="C00000"/>
              </a:solidFill>
            </a:endParaRPr>
          </a:p>
          <a:p>
            <a:pPr marL="0" indent="0">
              <a:buNone/>
            </a:pPr>
            <a:r>
              <a:rPr lang="en-US" sz="3600" dirty="0">
                <a:latin typeface="Arial" panose="020B0604020202020204" pitchFamily="34" charset="0"/>
                <a:cs typeface="Arial" panose="020B0604020202020204" pitchFamily="34" charset="0"/>
              </a:rPr>
              <a:t>Learning Objectives</a:t>
            </a:r>
          </a:p>
          <a:p>
            <a:pPr marL="0" indent="0">
              <a:buNone/>
            </a:pPr>
            <a:endParaRPr lang="en-US" sz="1800" dirty="0"/>
          </a:p>
          <a:p>
            <a:pPr marL="0" indent="0">
              <a:buNone/>
            </a:pPr>
            <a:r>
              <a:rPr lang="en-US" sz="2400" dirty="0">
                <a:latin typeface="Arial" panose="020B0604020202020204" pitchFamily="34" charset="0"/>
                <a:cs typeface="Arial" panose="020B0604020202020204" pitchFamily="34" charset="0"/>
              </a:rPr>
              <a:t>At the end of the lecture, students will be able to</a:t>
            </a:r>
          </a:p>
          <a:p>
            <a:r>
              <a:rPr lang="en-US" dirty="0">
                <a:latin typeface="Arial" panose="020B0604020202020204" pitchFamily="34" charset="0"/>
                <a:cs typeface="Arial" panose="020B0604020202020204" pitchFamily="34" charset="0"/>
              </a:rPr>
              <a:t>Describe embryogenesis of salivary glands</a:t>
            </a:r>
          </a:p>
          <a:p>
            <a:r>
              <a:rPr lang="en-US" dirty="0">
                <a:latin typeface="Arial" panose="020B0604020202020204" pitchFamily="34" charset="0"/>
                <a:cs typeface="Arial" panose="020B0604020202020204" pitchFamily="34" charset="0"/>
              </a:rPr>
              <a:t>Describe different stages of  development of salivary glands</a:t>
            </a:r>
          </a:p>
          <a:p>
            <a:r>
              <a:rPr lang="en-US" dirty="0">
                <a:latin typeface="Arial" panose="020B0604020202020204" pitchFamily="34" charset="0"/>
                <a:cs typeface="Arial" panose="020B0604020202020204" pitchFamily="34" charset="0"/>
              </a:rPr>
              <a:t>Integrate physiological  and biochemical aspects of saliva</a:t>
            </a:r>
          </a:p>
          <a:p>
            <a:r>
              <a:rPr lang="en-US" dirty="0">
                <a:latin typeface="Arial" panose="020B0604020202020204" pitchFamily="34" charset="0"/>
                <a:cs typeface="Arial" panose="020B0604020202020204" pitchFamily="34" charset="0"/>
              </a:rPr>
              <a:t>Explain associated congenital abnormalities</a:t>
            </a:r>
          </a:p>
          <a:p>
            <a:r>
              <a:rPr lang="en-US" dirty="0">
                <a:latin typeface="Arial" panose="020B0604020202020204" pitchFamily="34" charset="0"/>
                <a:cs typeface="Arial" panose="020B0604020202020204" pitchFamily="34" charset="0"/>
              </a:rPr>
              <a:t>Appreciate term Beneficence  (Bioethics)</a:t>
            </a:r>
          </a:p>
          <a:p>
            <a:r>
              <a:rPr lang="en-US" dirty="0">
                <a:latin typeface="Arial" panose="020B0604020202020204" pitchFamily="34" charset="0"/>
                <a:cs typeface="Arial" panose="020B0604020202020204" pitchFamily="34" charset="0"/>
              </a:rPr>
              <a:t>Correlate and build core knowledge  on the basis of latest research</a:t>
            </a:r>
          </a:p>
          <a:p>
            <a:r>
              <a:rPr lang="en-US" dirty="0">
                <a:latin typeface="Arial" panose="020B0604020202020204" pitchFamily="34" charset="0"/>
                <a:cs typeface="Arial" panose="020B0604020202020204" pitchFamily="34" charset="0"/>
              </a:rPr>
              <a:t>Family Medicine</a:t>
            </a:r>
          </a:p>
          <a:p>
            <a:endParaRPr lang="en-US" sz="2400" dirty="0"/>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5</a:t>
            </a:fld>
            <a:endParaRPr lang="en-US"/>
          </a:p>
        </p:txBody>
      </p:sp>
    </p:spTree>
    <p:extLst>
      <p:ext uri="{BB962C8B-B14F-4D97-AF65-F5344CB8AC3E}">
        <p14:creationId xmlns:p14="http://schemas.microsoft.com/office/powerpoint/2010/main" val="2793650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72229"/>
            <a:ext cx="7543800" cy="1207008"/>
          </a:xfrm>
        </p:spPr>
        <p:txBody>
          <a:bodyPr>
            <a:normAutofit/>
          </a:bodyPr>
          <a:lstStyle/>
          <a:p>
            <a:r>
              <a:rPr lang="en-US" sz="2400" b="1" spc="-75" dirty="0">
                <a:solidFill>
                  <a:srgbClr val="C00000"/>
                </a:solidFill>
              </a:rPr>
              <a:t> Professor Umar Model of  Integrated Lecture </a:t>
            </a:r>
          </a:p>
        </p:txBody>
      </p:sp>
      <p:sp>
        <p:nvSpPr>
          <p:cNvPr id="4" name="Slide Number Placeholder 3"/>
          <p:cNvSpPr>
            <a:spLocks noGrp="1"/>
          </p:cNvSpPr>
          <p:nvPr>
            <p:ph type="sldNum" sz="quarter" idx="12"/>
          </p:nvPr>
        </p:nvSpPr>
        <p:spPr/>
        <p:txBody>
          <a:bodyPr/>
          <a:lstStyle/>
          <a:p>
            <a:fld id="{ED0E2C6E-C712-42CF-A5C8-9DB515D498CF}" type="slidenum">
              <a:rPr lang="en-US" smtClean="0">
                <a:solidFill>
                  <a:prstClr val="black">
                    <a:tint val="75000"/>
                  </a:prstClr>
                </a:solidFill>
              </a:rPr>
              <a:pPr/>
              <a:t>6</a:t>
            </a:fld>
            <a:endParaRPr lang="en-US">
              <a:solidFill>
                <a:prstClr val="black">
                  <a:tint val="75000"/>
                </a:prstClr>
              </a:solidFill>
            </a:endParaRPr>
          </a:p>
        </p:txBody>
      </p:sp>
      <p:pic>
        <p:nvPicPr>
          <p:cNvPr id="1026" name="Picture 2" descr="C:\Users\User\Downloads\WhatsApp Image 2022-10-11 at 2.02.06 PM.jpeg"/>
          <p:cNvPicPr>
            <a:picLocks noGrp="1" noChangeAspect="1" noChangeArrowheads="1"/>
          </p:cNvPicPr>
          <p:nvPr>
            <p:ph idx="1"/>
          </p:nvPr>
        </p:nvPicPr>
        <p:blipFill>
          <a:blip r:embed="rId3"/>
          <a:srcRect/>
          <a:stretch>
            <a:fillRect/>
          </a:stretch>
        </p:blipFill>
        <p:spPr bwMode="auto">
          <a:xfrm>
            <a:off x="669388" y="1399446"/>
            <a:ext cx="5824025" cy="4962266"/>
          </a:xfrm>
          <a:prstGeom prst="rect">
            <a:avLst/>
          </a:prstGeom>
          <a:noFill/>
        </p:spPr>
      </p:pic>
      <p:graphicFrame>
        <p:nvGraphicFramePr>
          <p:cNvPr id="7" name="Diagram 6"/>
          <p:cNvGraphicFramePr/>
          <p:nvPr/>
        </p:nvGraphicFramePr>
        <p:xfrm>
          <a:off x="7315200" y="1647484"/>
          <a:ext cx="3206246" cy="44005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stretch>
            <a:fillRect/>
          </a:stretch>
        </p:blipFill>
        <p:spPr>
          <a:xfrm>
            <a:off x="368978" y="179628"/>
            <a:ext cx="1065368" cy="992210"/>
          </a:xfrm>
          <a:prstGeom prst="rect">
            <a:avLst/>
          </a:prstGeom>
        </p:spPr>
      </p:pic>
    </p:spTree>
    <p:extLst>
      <p:ext uri="{BB962C8B-B14F-4D97-AF65-F5344CB8AC3E}">
        <p14:creationId xmlns:p14="http://schemas.microsoft.com/office/powerpoint/2010/main" val="2380936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Gross Anatomy </a:t>
            </a:r>
          </a:p>
        </p:txBody>
      </p:sp>
      <p:sp>
        <p:nvSpPr>
          <p:cNvPr id="3" name="Content Placeholder 2"/>
          <p:cNvSpPr>
            <a:spLocks noGrp="1"/>
          </p:cNvSpPr>
          <p:nvPr>
            <p:ph idx="1"/>
          </p:nvPr>
        </p:nvSpPr>
        <p:spPr>
          <a:xfrm>
            <a:off x="149901" y="1600200"/>
            <a:ext cx="8184630" cy="5257800"/>
          </a:xfrm>
        </p:spPr>
        <p:txBody>
          <a:bodyPr>
            <a:normAutofit fontScale="85000" lnSpcReduction="20000"/>
          </a:bodyPr>
          <a:lstStyle/>
          <a:p>
            <a:pPr algn="just"/>
            <a:r>
              <a:rPr lang="en-US" dirty="0">
                <a:solidFill>
                  <a:schemeClr val="tx2">
                    <a:lumMod val="50000"/>
                    <a:lumOff val="50000"/>
                  </a:schemeClr>
                </a:solidFill>
                <a:latin typeface="Arial" panose="020B0604020202020204" pitchFamily="34" charset="0"/>
                <a:cs typeface="Arial" panose="020B0604020202020204" pitchFamily="34" charset="0"/>
              </a:rPr>
              <a:t>THE MAJOR SALIVARY GLANDS </a:t>
            </a:r>
            <a:r>
              <a:rPr lang="en-US" dirty="0">
                <a:latin typeface="Arial" panose="020B0604020202020204" pitchFamily="34" charset="0"/>
                <a:cs typeface="Arial" panose="020B0604020202020204" pitchFamily="34" charset="0"/>
              </a:rPr>
              <a:t>are paired glands with long ducts that empty into the oral cavity. The major salivary glands,  consist of the</a:t>
            </a:r>
          </a:p>
          <a:p>
            <a:pPr algn="just"/>
            <a:r>
              <a:rPr lang="en-US" dirty="0">
                <a:latin typeface="Arial" panose="020B0604020202020204" pitchFamily="34" charset="0"/>
                <a:cs typeface="Arial" panose="020B0604020202020204" pitchFamily="34" charset="0"/>
              </a:rPr>
              <a:t> Paired Parotid, Submandibular, and Sublingual glands.</a:t>
            </a:r>
          </a:p>
          <a:p>
            <a:pPr marL="0" indent="0" algn="just">
              <a:buNone/>
            </a:pPr>
            <a:r>
              <a:rPr lang="en-US" b="1" dirty="0">
                <a:solidFill>
                  <a:schemeClr val="tx2">
                    <a:lumMod val="50000"/>
                    <a:lumOff val="50000"/>
                  </a:schemeClr>
                </a:solidFill>
                <a:latin typeface="Arial" panose="020B0604020202020204" pitchFamily="34" charset="0"/>
                <a:cs typeface="Arial" panose="020B0604020202020204" pitchFamily="34" charset="0"/>
              </a:rPr>
              <a:t>Location Of Salivary Glands </a:t>
            </a:r>
          </a:p>
          <a:p>
            <a:pPr algn="just"/>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parotid and the submandibular glands </a:t>
            </a:r>
            <a:r>
              <a:rPr lang="en-US" dirty="0">
                <a:latin typeface="Arial" panose="020B0604020202020204" pitchFamily="34" charset="0"/>
                <a:cs typeface="Arial" panose="020B0604020202020204" pitchFamily="34" charset="0"/>
              </a:rPr>
              <a:t>are actually located outside the oral cavity; their secretions reach the cavity by ducts.</a:t>
            </a:r>
          </a:p>
          <a:p>
            <a:pPr algn="just"/>
            <a:r>
              <a:rPr lang="en-US" b="1" dirty="0">
                <a:latin typeface="Arial" panose="020B0604020202020204" pitchFamily="34" charset="0"/>
                <a:cs typeface="Arial" panose="020B0604020202020204" pitchFamily="34" charset="0"/>
              </a:rPr>
              <a:t>The parotid gland </a:t>
            </a:r>
            <a:r>
              <a:rPr lang="en-US" dirty="0">
                <a:latin typeface="Arial" panose="020B0604020202020204" pitchFamily="34" charset="0"/>
                <a:cs typeface="Arial" panose="020B0604020202020204" pitchFamily="34" charset="0"/>
              </a:rPr>
              <a:t>is located subcutaneously, below and in front of the ear in the space between the ramus of the mandible and the styloid process of the temporal bone.</a:t>
            </a:r>
          </a:p>
          <a:p>
            <a:pPr algn="just"/>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The submandibular gland </a:t>
            </a:r>
            <a:r>
              <a:rPr lang="en-US" dirty="0">
                <a:latin typeface="Arial" panose="020B0604020202020204" pitchFamily="34" charset="0"/>
                <a:cs typeface="Arial" panose="020B0604020202020204" pitchFamily="34" charset="0"/>
              </a:rPr>
              <a:t>is located under the floor of the mouth, in the submandibular triangle of the neck. </a:t>
            </a:r>
          </a:p>
          <a:p>
            <a:pPr algn="just"/>
            <a:r>
              <a:rPr lang="en-US" b="1" dirty="0">
                <a:latin typeface="Arial" panose="020B0604020202020204" pitchFamily="34" charset="0"/>
                <a:cs typeface="Arial" panose="020B0604020202020204" pitchFamily="34" charset="0"/>
              </a:rPr>
              <a:t>The sublingual gland </a:t>
            </a:r>
            <a:r>
              <a:rPr lang="en-US" dirty="0">
                <a:latin typeface="Arial" panose="020B0604020202020204" pitchFamily="34" charset="0"/>
                <a:cs typeface="Arial" panose="020B0604020202020204" pitchFamily="34" charset="0"/>
              </a:rPr>
              <a:t>is located in the floor of the mouth anterior to the submandibular gland.</a:t>
            </a:r>
          </a:p>
          <a:p>
            <a:pPr marL="0" indent="0" algn="just">
              <a:buNone/>
            </a:pPr>
            <a:r>
              <a:rPr lang="en-US" dirty="0">
                <a:solidFill>
                  <a:srgbClr val="FF0000"/>
                </a:solidFill>
              </a:rPr>
              <a:t> </a:t>
            </a:r>
            <a:endParaRPr lang="en-US" dirty="0"/>
          </a:p>
          <a:p>
            <a:pPr algn="just"/>
            <a:endParaRPr lang="en-US" dirty="0">
              <a:solidFill>
                <a:schemeClr val="accent4">
                  <a:lumMod val="75000"/>
                </a:schemeClr>
              </a:solidFill>
            </a:endParaRPr>
          </a:p>
        </p:txBody>
      </p:sp>
      <p:pic>
        <p:nvPicPr>
          <p:cNvPr id="6" name="Picture 5"/>
          <p:cNvPicPr>
            <a:picLocks noChangeAspect="1"/>
          </p:cNvPicPr>
          <p:nvPr/>
        </p:nvPicPr>
        <p:blipFill>
          <a:blip r:embed="rId3"/>
          <a:stretch>
            <a:fillRect/>
          </a:stretch>
        </p:blipFill>
        <p:spPr>
          <a:xfrm>
            <a:off x="8500658" y="1203830"/>
            <a:ext cx="3538942" cy="4450340"/>
          </a:xfrm>
          <a:prstGeom prst="rect">
            <a:avLst/>
          </a:prstGeom>
        </p:spPr>
      </p:pic>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7</a:t>
            </a:fld>
            <a:endParaRPr lang="en-US"/>
          </a:p>
        </p:txBody>
      </p:sp>
      <p:pic>
        <p:nvPicPr>
          <p:cNvPr id="7" name="Picture 6">
            <a:extLst>
              <a:ext uri="{FF2B5EF4-FFF2-40B4-BE49-F238E27FC236}">
                <a16:creationId xmlns:a16="http://schemas.microsoft.com/office/drawing/2014/main" id="{3058F065-21B3-F654-DD9A-0FFFA57D733C}"/>
              </a:ext>
            </a:extLst>
          </p:cNvPr>
          <p:cNvPicPr>
            <a:picLocks noChangeAspect="1"/>
          </p:cNvPicPr>
          <p:nvPr/>
        </p:nvPicPr>
        <p:blipFill>
          <a:blip r:embed="rId4"/>
          <a:stretch>
            <a:fillRect/>
          </a:stretch>
        </p:blipFill>
        <p:spPr>
          <a:xfrm>
            <a:off x="149901" y="6279809"/>
            <a:ext cx="1993565" cy="518205"/>
          </a:xfrm>
          <a:prstGeom prst="rect">
            <a:avLst/>
          </a:prstGeom>
        </p:spPr>
      </p:pic>
    </p:spTree>
    <p:extLst>
      <p:ext uri="{BB962C8B-B14F-4D97-AF65-F5344CB8AC3E}">
        <p14:creationId xmlns:p14="http://schemas.microsoft.com/office/powerpoint/2010/main" val="2352103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457200"/>
            <a:ext cx="8458200" cy="6400800"/>
          </a:xfrm>
        </p:spPr>
        <p:txBody>
          <a:bodyPr>
            <a:noAutofit/>
          </a:bodyPr>
          <a:lstStyle/>
          <a:p>
            <a:endParaRPr lang="en-US" sz="2400" b="1" dirty="0">
              <a:solidFill>
                <a:srgbClr val="FF0000"/>
              </a:solidFill>
            </a:endParaRPr>
          </a:p>
          <a:p>
            <a:endParaRPr lang="en-US" sz="2400" b="1" dirty="0">
              <a:solidFill>
                <a:srgbClr val="FF0000"/>
              </a:solidFill>
            </a:endParaRPr>
          </a:p>
          <a:p>
            <a:pPr marL="0" indent="0">
              <a:buNone/>
            </a:pPr>
            <a:r>
              <a:rPr lang="en-US" sz="2400" b="1" dirty="0">
                <a:latin typeface="Arial" panose="020B0604020202020204" pitchFamily="34" charset="0"/>
                <a:cs typeface="Arial" panose="020B0604020202020204" pitchFamily="34" charset="0"/>
              </a:rPr>
              <a:t>The Minor Salivary Glands</a:t>
            </a:r>
          </a:p>
          <a:p>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are located in the submucosa of different parts of the oral cavity. They include the </a:t>
            </a:r>
          </a:p>
          <a:p>
            <a:r>
              <a:rPr lang="en-US" sz="2400" dirty="0">
                <a:latin typeface="Arial" panose="020B0604020202020204" pitchFamily="34" charset="0"/>
                <a:cs typeface="Arial" panose="020B0604020202020204" pitchFamily="34" charset="0"/>
              </a:rPr>
              <a:t>lingual,</a:t>
            </a:r>
          </a:p>
          <a:p>
            <a:r>
              <a:rPr lang="en-US" sz="2400" dirty="0">
                <a:latin typeface="Arial" panose="020B0604020202020204" pitchFamily="34" charset="0"/>
                <a:cs typeface="Arial" panose="020B0604020202020204" pitchFamily="34" charset="0"/>
              </a:rPr>
              <a:t> labial, </a:t>
            </a:r>
          </a:p>
          <a:p>
            <a:r>
              <a:rPr lang="en-US" sz="2400" dirty="0">
                <a:latin typeface="Arial" panose="020B0604020202020204" pitchFamily="34" charset="0"/>
                <a:cs typeface="Arial" panose="020B0604020202020204" pitchFamily="34" charset="0"/>
              </a:rPr>
              <a:t>buccal, </a:t>
            </a:r>
          </a:p>
          <a:p>
            <a:r>
              <a:rPr lang="en-US" sz="2400" dirty="0">
                <a:latin typeface="Arial" panose="020B0604020202020204" pitchFamily="34" charset="0"/>
                <a:cs typeface="Arial" panose="020B0604020202020204" pitchFamily="34" charset="0"/>
              </a:rPr>
              <a:t>molar, and</a:t>
            </a:r>
          </a:p>
          <a:p>
            <a:r>
              <a:rPr lang="en-US" sz="2400" dirty="0">
                <a:latin typeface="Arial" panose="020B0604020202020204" pitchFamily="34" charset="0"/>
                <a:cs typeface="Arial" panose="020B0604020202020204" pitchFamily="34" charset="0"/>
              </a:rPr>
              <a:t> palatine glands. </a:t>
            </a:r>
          </a:p>
          <a:p>
            <a:endParaRPr lang="en-US" sz="2400" dirty="0"/>
          </a:p>
          <a:p>
            <a:pPr algn="just"/>
            <a:endParaRPr lang="en-US" sz="2400" dirty="0"/>
          </a:p>
        </p:txBody>
      </p:sp>
      <p:sp>
        <p:nvSpPr>
          <p:cNvPr id="2" name="Slide Number Placeholder 1"/>
          <p:cNvSpPr>
            <a:spLocks noGrp="1"/>
          </p:cNvSpPr>
          <p:nvPr>
            <p:ph type="sldNum" sz="quarter" idx="12"/>
          </p:nvPr>
        </p:nvSpPr>
        <p:spPr/>
        <p:txBody>
          <a:bodyPr/>
          <a:lstStyle/>
          <a:p>
            <a:pPr>
              <a:defRPr/>
            </a:pPr>
            <a:fld id="{BDA394D7-9785-4BE5-AFD5-4F918A689025}" type="slidenum">
              <a:rPr lang="en-US" smtClean="0"/>
              <a:pPr>
                <a:defRPr/>
              </a:pPr>
              <a:t>8</a:t>
            </a:fld>
            <a:endParaRPr lang="en-US"/>
          </a:p>
        </p:txBody>
      </p:sp>
      <p:pic>
        <p:nvPicPr>
          <p:cNvPr id="4" name="Picture 3">
            <a:extLst>
              <a:ext uri="{FF2B5EF4-FFF2-40B4-BE49-F238E27FC236}">
                <a16:creationId xmlns:a16="http://schemas.microsoft.com/office/drawing/2014/main" id="{AE0E28A6-D694-0FC6-F91E-EED72E30C1FF}"/>
              </a:ext>
            </a:extLst>
          </p:cNvPr>
          <p:cNvPicPr>
            <a:picLocks noChangeAspect="1"/>
          </p:cNvPicPr>
          <p:nvPr/>
        </p:nvPicPr>
        <p:blipFill>
          <a:blip r:embed="rId2"/>
          <a:stretch>
            <a:fillRect/>
          </a:stretch>
        </p:blipFill>
        <p:spPr>
          <a:xfrm>
            <a:off x="216235" y="6121891"/>
            <a:ext cx="1993565" cy="518205"/>
          </a:xfrm>
          <a:prstGeom prst="rect">
            <a:avLst/>
          </a:prstGeom>
        </p:spPr>
      </p:pic>
    </p:spTree>
    <p:extLst>
      <p:ext uri="{BB962C8B-B14F-4D97-AF65-F5344CB8AC3E}">
        <p14:creationId xmlns:p14="http://schemas.microsoft.com/office/powerpoint/2010/main" val="1470615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55079" y="857250"/>
            <a:ext cx="6081842" cy="5143500"/>
          </a:xfrm>
          <a:prstGeom prst="rect">
            <a:avLst/>
          </a:prstGeom>
        </p:spPr>
      </p:pic>
      <p:sp>
        <p:nvSpPr>
          <p:cNvPr id="3" name="Slide Number Placeholder 2"/>
          <p:cNvSpPr>
            <a:spLocks noGrp="1"/>
          </p:cNvSpPr>
          <p:nvPr>
            <p:ph type="sldNum" sz="quarter" idx="12"/>
          </p:nvPr>
        </p:nvSpPr>
        <p:spPr/>
        <p:txBody>
          <a:bodyPr/>
          <a:lstStyle/>
          <a:p>
            <a:pPr>
              <a:defRPr/>
            </a:pPr>
            <a:fld id="{D829B39B-E19B-4684-B84C-73DF500C59FE}" type="slidenum">
              <a:rPr lang="en-US" smtClean="0"/>
              <a:pPr>
                <a:defRPr/>
              </a:pPr>
              <a:t>9</a:t>
            </a:fld>
            <a:endParaRPr lang="en-US"/>
          </a:p>
        </p:txBody>
      </p:sp>
      <p:pic>
        <p:nvPicPr>
          <p:cNvPr id="4" name="Picture 3">
            <a:extLst>
              <a:ext uri="{FF2B5EF4-FFF2-40B4-BE49-F238E27FC236}">
                <a16:creationId xmlns:a16="http://schemas.microsoft.com/office/drawing/2014/main" id="{8BDEFE75-29AB-398E-4929-79BC0C6BAC41}"/>
              </a:ext>
            </a:extLst>
          </p:cNvPr>
          <p:cNvPicPr>
            <a:picLocks noChangeAspect="1"/>
          </p:cNvPicPr>
          <p:nvPr/>
        </p:nvPicPr>
        <p:blipFill>
          <a:blip r:embed="rId3"/>
          <a:stretch>
            <a:fillRect/>
          </a:stretch>
        </p:blipFill>
        <p:spPr>
          <a:xfrm>
            <a:off x="122483" y="6203270"/>
            <a:ext cx="1993565" cy="518205"/>
          </a:xfrm>
          <a:prstGeom prst="rect">
            <a:avLst/>
          </a:prstGeom>
        </p:spPr>
      </p:pic>
    </p:spTree>
    <p:extLst>
      <p:ext uri="{BB962C8B-B14F-4D97-AF65-F5344CB8AC3E}">
        <p14:creationId xmlns:p14="http://schemas.microsoft.com/office/powerpoint/2010/main" val="2184377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TotalTime>
  <Words>2112</Words>
  <Application>Microsoft Office PowerPoint</Application>
  <PresentationFormat>Widescreen</PresentationFormat>
  <Paragraphs>237</Paragraphs>
  <Slides>34</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Aptos</vt:lpstr>
      <vt:lpstr>Aptos Display</vt:lpstr>
      <vt:lpstr>Arial</vt:lpstr>
      <vt:lpstr>Arial Black</vt:lpstr>
      <vt:lpstr>Calibri</vt:lpstr>
      <vt:lpstr>ElsevierGulliver</vt:lpstr>
      <vt:lpstr>ElsevierSans</vt:lpstr>
      <vt:lpstr>Open Sans</vt:lpstr>
      <vt:lpstr>Times New Roman</vt:lpstr>
      <vt:lpstr>Office Theme</vt:lpstr>
      <vt:lpstr>Gastrointestinal Tract (GIT) Module 2nd Year MBBS(LGIS) Development of Salivary Glands</vt:lpstr>
      <vt:lpstr>Motto                   Vision; The Dream/Tomorrow</vt:lpstr>
      <vt:lpstr>Sequence Of LGIS</vt:lpstr>
      <vt:lpstr>Clinical Scenario</vt:lpstr>
      <vt:lpstr>PowerPoint Presentation</vt:lpstr>
      <vt:lpstr> Professor Umar Model of  Integrated Lecture </vt:lpstr>
      <vt:lpstr>Gross Anatomy </vt:lpstr>
      <vt:lpstr>PowerPoint Presentation</vt:lpstr>
      <vt:lpstr>PowerPoint Presentation</vt:lpstr>
      <vt:lpstr>   </vt:lpstr>
      <vt:lpstr>PowerPoint Presentation</vt:lpstr>
      <vt:lpstr>Pre bud stage</vt:lpstr>
      <vt:lpstr>PowerPoint Presentation</vt:lpstr>
      <vt:lpstr>PowerPoint Presentation</vt:lpstr>
      <vt:lpstr>Canalicular stage</vt:lpstr>
      <vt:lpstr>Terminal differentiation stage</vt:lpstr>
      <vt:lpstr>PowerPoint Presentation</vt:lpstr>
      <vt:lpstr>Parotid Gland</vt:lpstr>
      <vt:lpstr>Submandibular Gland</vt:lpstr>
      <vt:lpstr>Sublingual Gland</vt:lpstr>
      <vt:lpstr>Saliva</vt:lpstr>
      <vt:lpstr>Types of saliva</vt:lpstr>
      <vt:lpstr>Composition Of Saliva</vt:lpstr>
      <vt:lpstr>Flow of saliva</vt:lpstr>
      <vt:lpstr>PowerPoint Presentation</vt:lpstr>
      <vt:lpstr> Clinical Conditions Associated With Parotid Gland</vt:lpstr>
      <vt:lpstr>Sialolithiasis</vt:lpstr>
      <vt:lpstr>Mucoceles</vt:lpstr>
      <vt:lpstr>Carcinoma of salivary gland</vt:lpstr>
      <vt:lpstr>Suggested Research Article</vt:lpstr>
      <vt:lpstr>How To Access Digital Library</vt:lpstr>
      <vt:lpstr>Common Characteristics and Clinical Management Recommendations for Juvenile Recurrent Parotitis:  A 10-Year Tertiary Center Experience </vt:lpstr>
      <vt:lpstr>Is keeping my child from getting the MMR vaccine unethical? Bioethical arguments for informed decision-making https://doi.org/10.1016/j.bioet.2020.03.00 A brief review is presented on the Measles Mumps Rubella (MMR) vaccine and recent outbreaks, with special attention to the role of anti-vaccine movements. Diverse bioethical perspectives are discussed to answer this issue. Informed consent is advised for all settings and mandatory vaccination is suggested for high risk children and vulnerable groups, based on the bioethical analysis.2     </vt:lpstr>
      <vt:lpstr>Is keeping my child from getting the MMR vaccine unethical? Bioethical arguments for informed decision-making https://doi.org/10.1016/j.bioet.2020.03.00</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DME RMU</dc:creator>
  <cp:lastModifiedBy>DME RMU</cp:lastModifiedBy>
  <cp:revision>1</cp:revision>
  <dcterms:created xsi:type="dcterms:W3CDTF">2025-01-28T15:24:20Z</dcterms:created>
  <dcterms:modified xsi:type="dcterms:W3CDTF">2025-01-28T16:17:03Z</dcterms:modified>
</cp:coreProperties>
</file>