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574" r:id="rId2"/>
    <p:sldId id="405" r:id="rId3"/>
    <p:sldId id="418" r:id="rId4"/>
    <p:sldId id="511" r:id="rId5"/>
    <p:sldId id="566" r:id="rId6"/>
    <p:sldId id="567" r:id="rId7"/>
    <p:sldId id="549" r:id="rId8"/>
    <p:sldId id="489" r:id="rId9"/>
    <p:sldId id="513" r:id="rId10"/>
    <p:sldId id="519" r:id="rId11"/>
    <p:sldId id="520" r:id="rId12"/>
    <p:sldId id="517" r:id="rId13"/>
    <p:sldId id="422" r:id="rId14"/>
    <p:sldId id="514" r:id="rId15"/>
    <p:sldId id="558" r:id="rId16"/>
    <p:sldId id="515" r:id="rId17"/>
    <p:sldId id="521" r:id="rId18"/>
    <p:sldId id="522" r:id="rId19"/>
    <p:sldId id="518" r:id="rId20"/>
    <p:sldId id="524" r:id="rId21"/>
    <p:sldId id="527" r:id="rId22"/>
    <p:sldId id="531" r:id="rId23"/>
    <p:sldId id="532" r:id="rId24"/>
    <p:sldId id="529" r:id="rId25"/>
    <p:sldId id="528" r:id="rId26"/>
    <p:sldId id="562" r:id="rId27"/>
    <p:sldId id="563" r:id="rId28"/>
    <p:sldId id="534" r:id="rId29"/>
    <p:sldId id="560" r:id="rId30"/>
    <p:sldId id="561" r:id="rId31"/>
    <p:sldId id="564" r:id="rId32"/>
    <p:sldId id="565" r:id="rId33"/>
    <p:sldId id="410" r:id="rId34"/>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C8238318-A5DE-4D41-BDF3-B8CE67D04A43}" type="presOf" srcId="{23718C41-0A1F-40BF-86BE-8A5476EC271E}" destId="{398423B3-DD54-4226-99D7-017EFC1488DF}" srcOrd="0" destOrd="0" presId="urn:microsoft.com/office/officeart/2005/8/layout/gear1#1"/>
    <dgm:cxn modelId="{9BD26A20-0696-4F70-8F19-8019DA59E1E7}" type="presOf" srcId="{399ACE2F-90C5-48B1-9E65-700A32562848}" destId="{23DC08E4-3725-4448-BFFF-1CCEA2F2987E}" srcOrd="1" destOrd="0" presId="urn:microsoft.com/office/officeart/2005/8/layout/gear1#1"/>
    <dgm:cxn modelId="{B2056B23-6772-4A98-896A-287FDD6824B5}" type="presOf" srcId="{399ACE2F-90C5-48B1-9E65-700A32562848}" destId="{9815588C-16D0-4475-B64C-847FC87C8C32}" srcOrd="3"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CD8E5B3B-32A2-4D63-A21E-1C2E87806AB1}" type="presOf" srcId="{DACAB5BA-B8B4-4D66-8B11-1D02259E020B}" destId="{8BC64EA7-2794-42B6-96C9-F39A52CB985A}" srcOrd="2" destOrd="0" presId="urn:microsoft.com/office/officeart/2005/8/layout/gear1#1"/>
    <dgm:cxn modelId="{57787C5D-D7FD-4725-A439-1BCD263B4A48}" type="presOf" srcId="{663C1E13-76F9-4B70-A2F2-CA23180743CE}" destId="{93300324-D62F-4E58-B882-734182BDB462}" srcOrd="0" destOrd="0" presId="urn:microsoft.com/office/officeart/2005/8/layout/gear1#1"/>
    <dgm:cxn modelId="{9BC96169-F1FC-4CF3-8FCA-787ACC69D35E}" type="presOf" srcId="{DACAB5BA-B8B4-4D66-8B11-1D02259E020B}" destId="{87622A90-D0D8-4EA3-BC0D-D537801AF2B1}" srcOrd="0" destOrd="0" presId="urn:microsoft.com/office/officeart/2005/8/layout/gear1#1"/>
    <dgm:cxn modelId="{F2529870-7DF1-4FD2-887F-DBF188CE0B28}" type="presOf" srcId="{DA82EADB-2721-42A0-95EA-F9B5521A38A6}" destId="{A09CEA93-9338-4361-A5E6-CF85B6019F5A}" srcOrd="0" destOrd="0" presId="urn:microsoft.com/office/officeart/2005/8/layout/gear1#1"/>
    <dgm:cxn modelId="{9AF42E58-01B0-4918-A93B-9264AFF79E63}" type="presOf" srcId="{663C1E13-76F9-4B70-A2F2-CA23180743CE}" destId="{B9330EE9-43E4-4FD4-8144-E92B1DD0FCDF}" srcOrd="1" destOrd="0" presId="urn:microsoft.com/office/officeart/2005/8/layout/gear1#1"/>
    <dgm:cxn modelId="{1BFCED89-FA64-447B-ADED-845B68DC4B51}" type="presOf" srcId="{399ACE2F-90C5-48B1-9E65-700A32562848}" destId="{7D3EFDB4-E5D1-439A-86D8-1FCF80D959BA}" srcOrd="2" destOrd="0" presId="urn:microsoft.com/office/officeart/2005/8/layout/gear1#1"/>
    <dgm:cxn modelId="{A89B0DA3-4977-4657-B535-CA00FEE2A439}" type="presOf" srcId="{188C389E-9423-41DE-9C5E-D4A7E95C7E62}" destId="{6DF3A3A0-5919-4E69-80DD-61760D6340A0}"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DE85BFBD-2A14-477B-810C-5B2CF5882A38}" type="presOf" srcId="{663C1E13-76F9-4B70-A2F2-CA23180743CE}" destId="{4822A78E-EAEC-401F-941A-3A84E13E2357}" srcOrd="2"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C2BBC4C1-BA8F-4FCD-9BA2-750779339D2E}" type="presOf" srcId="{399ACE2F-90C5-48B1-9E65-700A32562848}" destId="{59EDF28D-6C67-49D0-B5A1-DE5C3CBA2292}" srcOrd="0" destOrd="0" presId="urn:microsoft.com/office/officeart/2005/8/layout/gear1#1"/>
    <dgm:cxn modelId="{5633A3C9-B0B0-44FB-9178-BA569719D1C1}" type="presOf" srcId="{DACAB5BA-B8B4-4D66-8B11-1D02259E020B}" destId="{B6B6B41B-120B-4968-AB6A-FC6E7C8EF3C0}" srcOrd="1" destOrd="0" presId="urn:microsoft.com/office/officeart/2005/8/layout/gear1#1"/>
    <dgm:cxn modelId="{7B4DFFE6-7168-4B64-8039-B0E1667B7DA8}" type="presOf" srcId="{F9CEBA05-2F10-437E-89B2-54F4D9FAF478}" destId="{5ED88519-AC6C-4AA3-B76D-812B93A167E4}" srcOrd="0" destOrd="0" presId="urn:microsoft.com/office/officeart/2005/8/layout/gear1#1"/>
    <dgm:cxn modelId="{3E18F0E1-1ACF-4E3D-888A-025D16951ACF}" type="presParOf" srcId="{5ED88519-AC6C-4AA3-B76D-812B93A167E4}" destId="{87622A90-D0D8-4EA3-BC0D-D537801AF2B1}" srcOrd="0" destOrd="0" presId="urn:microsoft.com/office/officeart/2005/8/layout/gear1#1"/>
    <dgm:cxn modelId="{BEA3D740-28AE-4575-994A-5600D9518650}" type="presParOf" srcId="{5ED88519-AC6C-4AA3-B76D-812B93A167E4}" destId="{B6B6B41B-120B-4968-AB6A-FC6E7C8EF3C0}" srcOrd="1" destOrd="0" presId="urn:microsoft.com/office/officeart/2005/8/layout/gear1#1"/>
    <dgm:cxn modelId="{71A7BCB4-0F1D-40EE-9B92-EE474426EAB9}" type="presParOf" srcId="{5ED88519-AC6C-4AA3-B76D-812B93A167E4}" destId="{8BC64EA7-2794-42B6-96C9-F39A52CB985A}" srcOrd="2" destOrd="0" presId="urn:microsoft.com/office/officeart/2005/8/layout/gear1#1"/>
    <dgm:cxn modelId="{3E6E94B8-25AE-4054-B0DF-6C5F73E5E262}" type="presParOf" srcId="{5ED88519-AC6C-4AA3-B76D-812B93A167E4}" destId="{93300324-D62F-4E58-B882-734182BDB462}" srcOrd="3" destOrd="0" presId="urn:microsoft.com/office/officeart/2005/8/layout/gear1#1"/>
    <dgm:cxn modelId="{B093777E-17E8-493F-BA79-DBCF63C09454}" type="presParOf" srcId="{5ED88519-AC6C-4AA3-B76D-812B93A167E4}" destId="{B9330EE9-43E4-4FD4-8144-E92B1DD0FCDF}" srcOrd="4" destOrd="0" presId="urn:microsoft.com/office/officeart/2005/8/layout/gear1#1"/>
    <dgm:cxn modelId="{7F771533-4C1B-422B-BEC8-0E0499F76706}" type="presParOf" srcId="{5ED88519-AC6C-4AA3-B76D-812B93A167E4}" destId="{4822A78E-EAEC-401F-941A-3A84E13E2357}" srcOrd="5" destOrd="0" presId="urn:microsoft.com/office/officeart/2005/8/layout/gear1#1"/>
    <dgm:cxn modelId="{A40F7471-5352-4769-89E7-B21D64AC5729}" type="presParOf" srcId="{5ED88519-AC6C-4AA3-B76D-812B93A167E4}" destId="{59EDF28D-6C67-49D0-B5A1-DE5C3CBA2292}" srcOrd="6" destOrd="0" presId="urn:microsoft.com/office/officeart/2005/8/layout/gear1#1"/>
    <dgm:cxn modelId="{5A03E616-C7DB-4590-BD97-C44DA148CC46}" type="presParOf" srcId="{5ED88519-AC6C-4AA3-B76D-812B93A167E4}" destId="{23DC08E4-3725-4448-BFFF-1CCEA2F2987E}" srcOrd="7" destOrd="0" presId="urn:microsoft.com/office/officeart/2005/8/layout/gear1#1"/>
    <dgm:cxn modelId="{5B11AE7D-C565-4283-B016-7A9C4E89C9F5}" type="presParOf" srcId="{5ED88519-AC6C-4AA3-B76D-812B93A167E4}" destId="{7D3EFDB4-E5D1-439A-86D8-1FCF80D959BA}" srcOrd="8" destOrd="0" presId="urn:microsoft.com/office/officeart/2005/8/layout/gear1#1"/>
    <dgm:cxn modelId="{3396EE0A-B5F8-4C0E-9D12-194C1F29C68F}" type="presParOf" srcId="{5ED88519-AC6C-4AA3-B76D-812B93A167E4}" destId="{9815588C-16D0-4475-B64C-847FC87C8C32}" srcOrd="9" destOrd="0" presId="urn:microsoft.com/office/officeart/2005/8/layout/gear1#1"/>
    <dgm:cxn modelId="{5F353195-62B5-4F1F-815C-225F9CAD274E}" type="presParOf" srcId="{5ED88519-AC6C-4AA3-B76D-812B93A167E4}" destId="{398423B3-DD54-4226-99D7-017EFC1488DF}" srcOrd="10" destOrd="0" presId="urn:microsoft.com/office/officeart/2005/8/layout/gear1#1"/>
    <dgm:cxn modelId="{002ABA4C-9034-4E15-991A-35B001DC0D42}" type="presParOf" srcId="{5ED88519-AC6C-4AA3-B76D-812B93A167E4}" destId="{6DF3A3A0-5919-4E69-80DD-61760D6340A0}" srcOrd="11" destOrd="0" presId="urn:microsoft.com/office/officeart/2005/8/layout/gear1#1"/>
    <dgm:cxn modelId="{D81E1D89-ABE6-49D0-8AE9-E7797274CAA5}"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a:solidFill>
          <a:schemeClr val="tx2">
            <a:lumMod val="25000"/>
            <a:lumOff val="75000"/>
          </a:schemeClr>
        </a:solidFill>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a:solidFill>
          <a:schemeClr val="accent1">
            <a:lumMod val="20000"/>
            <a:lumOff val="80000"/>
          </a:schemeClr>
        </a:solidFill>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a:solidFill>
          <a:schemeClr val="accent2">
            <a:lumMod val="20000"/>
            <a:lumOff val="80000"/>
          </a:schemeClr>
        </a:solidFill>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a:solidFill>
          <a:schemeClr val="accent3">
            <a:lumMod val="20000"/>
            <a:lumOff val="80000"/>
          </a:schemeClr>
        </a:solidFill>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a:solidFill>
          <a:schemeClr val="bg1">
            <a:lumMod val="85000"/>
          </a:schemeClr>
        </a:solidFill>
      </dgm:spPr>
      <dgm:t>
        <a:bodyPr/>
        <a:lstStyle/>
        <a:p>
          <a:endParaRPr lang="en-US" sz="1050" b="1" dirty="0">
            <a:solidFill>
              <a:schemeClr val="tx1"/>
            </a:solidFill>
          </a:endParaRPr>
        </a:p>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pt>
    <dgm:pt modelId="{5138205C-F2A8-496C-8DCF-600DE54D6393}" type="pres">
      <dgm:prSet presAssocID="{47648B2A-33ED-4028-B2F3-B4F524D3762B}" presName="node" presStyleLbl="node1" presStyleIdx="0" presStyleCnt="5" custScaleY="135552">
        <dgm:presLayoutVars>
          <dgm:bulletEnabled val="1"/>
        </dgm:presLayoutVars>
      </dgm:prSet>
      <dgm:spPr/>
    </dgm:pt>
    <dgm:pt modelId="{D808AEBB-F837-44E3-A146-4769901CB08D}" type="pres">
      <dgm:prSet presAssocID="{76EC814A-35FA-41ED-B10A-236B26825BA7}" presName="sibTrans" presStyleLbl="sibTrans2D1" presStyleIdx="0" presStyleCnt="4"/>
      <dgm:spPr/>
    </dgm:pt>
    <dgm:pt modelId="{13B78F93-9E80-4755-A323-9689D8DECC57}" type="pres">
      <dgm:prSet presAssocID="{76EC814A-35FA-41ED-B10A-236B26825BA7}" presName="connectorText" presStyleLbl="sibTrans2D1" presStyleIdx="0" presStyleCnt="4"/>
      <dgm:spPr/>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pt>
    <dgm:pt modelId="{05F2F4A8-DCB8-4DEF-AC3F-2211663DBAB6}" type="pres">
      <dgm:prSet presAssocID="{D1B6DC8B-AABB-428C-BA6F-DF069B929066}" presName="sibTrans" presStyleLbl="sibTrans2D1" presStyleIdx="1" presStyleCnt="4"/>
      <dgm:spPr/>
    </dgm:pt>
    <dgm:pt modelId="{E2C657F6-1940-4324-875D-FF2FE954D413}" type="pres">
      <dgm:prSet presAssocID="{D1B6DC8B-AABB-428C-BA6F-DF069B929066}" presName="connectorText" presStyleLbl="sibTrans2D1" presStyleIdx="1" presStyleCnt="4"/>
      <dgm:spPr/>
    </dgm:pt>
    <dgm:pt modelId="{A0F5D903-B3E5-42A8-AF88-F76845A333BE}" type="pres">
      <dgm:prSet presAssocID="{B6E0A33C-945C-4182-8BDD-143F429DB44A}" presName="node" presStyleLbl="node1" presStyleIdx="2" presStyleCnt="5" custScaleY="162588">
        <dgm:presLayoutVars>
          <dgm:bulletEnabled val="1"/>
        </dgm:presLayoutVars>
      </dgm:prSet>
      <dgm:spPr/>
    </dgm:pt>
    <dgm:pt modelId="{6C154956-750C-4CBF-BB94-422A3BEF206B}" type="pres">
      <dgm:prSet presAssocID="{9B5ED3AA-8E83-460F-B86F-44104E144176}" presName="sibTrans" presStyleLbl="sibTrans2D1" presStyleIdx="2" presStyleCnt="4"/>
      <dgm:spPr/>
    </dgm:pt>
    <dgm:pt modelId="{687127F3-6656-4F8F-8088-466EFD2A454B}" type="pres">
      <dgm:prSet presAssocID="{9B5ED3AA-8E83-460F-B86F-44104E144176}" presName="connectorText" presStyleLbl="sibTrans2D1" presStyleIdx="2" presStyleCnt="4"/>
      <dgm:spPr/>
    </dgm:pt>
    <dgm:pt modelId="{78B8B8C7-C92F-49B8-8D20-06D427A8A2FA}" type="pres">
      <dgm:prSet presAssocID="{4AEA9772-498B-4A7D-8FBC-65C72E5384FE}" presName="node" presStyleLbl="node1" presStyleIdx="3" presStyleCnt="5" custScaleY="170346">
        <dgm:presLayoutVars>
          <dgm:bulletEnabled val="1"/>
        </dgm:presLayoutVars>
      </dgm:prSet>
      <dgm:spPr/>
    </dgm:pt>
    <dgm:pt modelId="{11F11881-67C4-464B-B2A0-7F15A4CA74F3}" type="pres">
      <dgm:prSet presAssocID="{0C62EB7E-D4E0-49F5-BBB6-50EB39F6A944}" presName="sibTrans" presStyleLbl="sibTrans2D1" presStyleIdx="3" presStyleCnt="4"/>
      <dgm:spPr/>
    </dgm:pt>
    <dgm:pt modelId="{25C0E271-EE96-401B-BC0B-7E56E305D9C1}" type="pres">
      <dgm:prSet presAssocID="{0C62EB7E-D4E0-49F5-BBB6-50EB39F6A944}" presName="connectorText" presStyleLbl="sibTrans2D1" presStyleIdx="3" presStyleCnt="4"/>
      <dgm:spPr/>
    </dgm:pt>
    <dgm:pt modelId="{18343954-0F46-49EC-800A-08714300477C}" type="pres">
      <dgm:prSet presAssocID="{45F05D4F-6A7F-4BA7-940D-874B1B917549}" presName="node" presStyleLbl="node1" presStyleIdx="4" presStyleCnt="5" custScaleY="207382" custLinFactNeighborX="871" custLinFactNeighborY="-19800">
        <dgm:presLayoutVars>
          <dgm:bulletEnabled val="1"/>
        </dgm:presLayoutVars>
      </dgm:prSet>
      <dgm:spPr/>
    </dgm:pt>
  </dgm:ptLst>
  <dgm:cxnLst>
    <dgm:cxn modelId="{CF270908-F691-46BD-90AB-CA93B222E0EB}" type="presOf" srcId="{47648B2A-33ED-4028-B2F3-B4F524D3762B}" destId="{5138205C-F2A8-496C-8DCF-600DE54D6393}" srcOrd="0" destOrd="0" presId="urn:microsoft.com/office/officeart/2005/8/layout/process5"/>
    <dgm:cxn modelId="{25739E22-0FF7-4A52-9BF4-835D1A672529}" type="presOf" srcId="{121F74F1-FDD4-4EA8-A5BE-6B67F4871C5A}" destId="{6D0BBEBF-42DC-4E79-A91E-A668B3BA1989}" srcOrd="0" destOrd="0" presId="urn:microsoft.com/office/officeart/2005/8/layout/process5"/>
    <dgm:cxn modelId="{9295C328-0F7C-4110-96A1-4192EC92D674}" type="presOf" srcId="{D1B6DC8B-AABB-428C-BA6F-DF069B929066}" destId="{E2C657F6-1940-4324-875D-FF2FE954D413}" srcOrd="1" destOrd="0" presId="urn:microsoft.com/office/officeart/2005/8/layout/process5"/>
    <dgm:cxn modelId="{640F4E57-0671-4CF4-AB08-F2D854DAD419}" type="presOf" srcId="{D1B6DC8B-AABB-428C-BA6F-DF069B929066}" destId="{05F2F4A8-DCB8-4DEF-AC3F-2211663DBAB6}" srcOrd="0" destOrd="0" presId="urn:microsoft.com/office/officeart/2005/8/layout/process5"/>
    <dgm:cxn modelId="{4CA8947E-FFD9-4747-A0BB-4526F3E097D9}" type="presOf" srcId="{9B5ED3AA-8E83-460F-B86F-44104E144176}" destId="{6C154956-750C-4CBF-BB94-422A3BEF206B}" srcOrd="0" destOrd="0" presId="urn:microsoft.com/office/officeart/2005/8/layout/process5"/>
    <dgm:cxn modelId="{E2078681-15DC-464F-8BCF-28F902F6B93C}" type="presOf" srcId="{76EC814A-35FA-41ED-B10A-236B26825BA7}" destId="{13B78F93-9E80-4755-A323-9689D8DECC57}" srcOrd="1" destOrd="0" presId="urn:microsoft.com/office/officeart/2005/8/layout/process5"/>
    <dgm:cxn modelId="{51ECB587-C6ED-4951-A69A-82376BFF64C1}" type="presOf" srcId="{76EC814A-35FA-41ED-B10A-236B26825BA7}" destId="{D808AEBB-F837-44E3-A146-4769901CB08D}"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A95F06A7-F804-4132-957F-5832CF2EE004}" srcId="{C3327E98-1E10-4206-B57E-F81244DDD533}" destId="{47648B2A-33ED-4028-B2F3-B4F524D3762B}" srcOrd="0" destOrd="0" parTransId="{D64B3BA1-266D-481E-B80B-3DF7FD909DF0}" sibTransId="{76EC814A-35FA-41ED-B10A-236B26825BA7}"/>
    <dgm:cxn modelId="{3BB2A9AE-DEE1-4BAD-900C-E76EE5867170}" type="presOf" srcId="{0C62EB7E-D4E0-49F5-BBB6-50EB39F6A944}" destId="{11F11881-67C4-464B-B2A0-7F15A4CA74F3}" srcOrd="0"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DC8754B7-DCE5-4767-ACEF-E999F750C368}" srcId="{C3327E98-1E10-4206-B57E-F81244DDD533}" destId="{121F74F1-FDD4-4EA8-A5BE-6B67F4871C5A}" srcOrd="1" destOrd="0" parTransId="{10B33A64-CE0E-4D57-A46F-A3C1B642720B}" sibTransId="{D1B6DC8B-AABB-428C-BA6F-DF069B929066}"/>
    <dgm:cxn modelId="{F1D638C4-0123-4716-B7BD-C2970990638D}" type="presOf" srcId="{C3327E98-1E10-4206-B57E-F81244DDD533}" destId="{67A1F69E-C926-4175-8EF0-EC9E8AFA4B46}" srcOrd="0" destOrd="0" presId="urn:microsoft.com/office/officeart/2005/8/layout/process5"/>
    <dgm:cxn modelId="{460314C7-54A7-4ECE-9EBE-1108AF9AE934}" type="presOf" srcId="{9B5ED3AA-8E83-460F-B86F-44104E144176}" destId="{687127F3-6656-4F8F-8088-466EFD2A454B}" srcOrd="1" destOrd="0" presId="urn:microsoft.com/office/officeart/2005/8/layout/process5"/>
    <dgm:cxn modelId="{8719BDD1-09EE-4D1A-8108-C8092BF272A6}" type="presOf" srcId="{0C62EB7E-D4E0-49F5-BBB6-50EB39F6A944}" destId="{25C0E271-EE96-401B-BC0B-7E56E305D9C1}" srcOrd="1" destOrd="0" presId="urn:microsoft.com/office/officeart/2005/8/layout/process5"/>
    <dgm:cxn modelId="{844B06D4-B97A-4E6A-8D45-1705556DF556}" type="presOf" srcId="{45F05D4F-6A7F-4BA7-940D-874B1B917549}" destId="{18343954-0F46-49EC-800A-08714300477C}" srcOrd="0" destOrd="0" presId="urn:microsoft.com/office/officeart/2005/8/layout/process5"/>
    <dgm:cxn modelId="{7222CDD4-DAA7-4095-9AA5-0D3EAB2F7ED0}" type="presOf" srcId="{4AEA9772-498B-4A7D-8FBC-65C72E5384FE}" destId="{78B8B8C7-C92F-49B8-8D20-06D427A8A2FA}" srcOrd="0"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AF756BDB-9DBE-4682-A881-B6355C097554}" type="presOf" srcId="{B6E0A33C-945C-4182-8BDD-143F429DB44A}" destId="{A0F5D903-B3E5-42A8-AF88-F76845A333BE}" srcOrd="0" destOrd="0" presId="urn:microsoft.com/office/officeart/2005/8/layout/process5"/>
    <dgm:cxn modelId="{8AE8F349-754A-4CF7-9875-FB38C047B1D7}" type="presParOf" srcId="{67A1F69E-C926-4175-8EF0-EC9E8AFA4B46}" destId="{5138205C-F2A8-496C-8DCF-600DE54D6393}" srcOrd="0" destOrd="0" presId="urn:microsoft.com/office/officeart/2005/8/layout/process5"/>
    <dgm:cxn modelId="{3B05F794-C342-4F15-B762-842B7369352A}" type="presParOf" srcId="{67A1F69E-C926-4175-8EF0-EC9E8AFA4B46}" destId="{D808AEBB-F837-44E3-A146-4769901CB08D}" srcOrd="1" destOrd="0" presId="urn:microsoft.com/office/officeart/2005/8/layout/process5"/>
    <dgm:cxn modelId="{4D7A38BC-5BD8-40D7-B806-39E3AA45DED5}" type="presParOf" srcId="{D808AEBB-F837-44E3-A146-4769901CB08D}" destId="{13B78F93-9E80-4755-A323-9689D8DECC57}" srcOrd="0" destOrd="0" presId="urn:microsoft.com/office/officeart/2005/8/layout/process5"/>
    <dgm:cxn modelId="{B9CCBF21-29CB-4BD8-9C60-F3B232D88141}" type="presParOf" srcId="{67A1F69E-C926-4175-8EF0-EC9E8AFA4B46}" destId="{6D0BBEBF-42DC-4E79-A91E-A668B3BA1989}" srcOrd="2" destOrd="0" presId="urn:microsoft.com/office/officeart/2005/8/layout/process5"/>
    <dgm:cxn modelId="{A368EF9B-319E-4F34-8E73-BF7A5346397F}" type="presParOf" srcId="{67A1F69E-C926-4175-8EF0-EC9E8AFA4B46}" destId="{05F2F4A8-DCB8-4DEF-AC3F-2211663DBAB6}" srcOrd="3" destOrd="0" presId="urn:microsoft.com/office/officeart/2005/8/layout/process5"/>
    <dgm:cxn modelId="{461EDB8E-0CBE-42B8-8A44-876206E8D2BE}" type="presParOf" srcId="{05F2F4A8-DCB8-4DEF-AC3F-2211663DBAB6}" destId="{E2C657F6-1940-4324-875D-FF2FE954D413}" srcOrd="0" destOrd="0" presId="urn:microsoft.com/office/officeart/2005/8/layout/process5"/>
    <dgm:cxn modelId="{7A08327B-3EE0-471F-899C-C26C7CD6DBF1}" type="presParOf" srcId="{67A1F69E-C926-4175-8EF0-EC9E8AFA4B46}" destId="{A0F5D903-B3E5-42A8-AF88-F76845A333BE}" srcOrd="4" destOrd="0" presId="urn:microsoft.com/office/officeart/2005/8/layout/process5"/>
    <dgm:cxn modelId="{F3CC1B5F-D93F-4292-983E-1E08917A3DC3}" type="presParOf" srcId="{67A1F69E-C926-4175-8EF0-EC9E8AFA4B46}" destId="{6C154956-750C-4CBF-BB94-422A3BEF206B}" srcOrd="5" destOrd="0" presId="urn:microsoft.com/office/officeart/2005/8/layout/process5"/>
    <dgm:cxn modelId="{AA0546C8-A9E4-433C-8C04-6096BEC211EC}" type="presParOf" srcId="{6C154956-750C-4CBF-BB94-422A3BEF206B}" destId="{687127F3-6656-4F8F-8088-466EFD2A454B}" srcOrd="0" destOrd="0" presId="urn:microsoft.com/office/officeart/2005/8/layout/process5"/>
    <dgm:cxn modelId="{B30E33F9-9A01-481A-99D8-122D84AC0C95}" type="presParOf" srcId="{67A1F69E-C926-4175-8EF0-EC9E8AFA4B46}" destId="{78B8B8C7-C92F-49B8-8D20-06D427A8A2FA}" srcOrd="6" destOrd="0" presId="urn:microsoft.com/office/officeart/2005/8/layout/process5"/>
    <dgm:cxn modelId="{DB366CE9-D804-4B1B-ABA0-3551270B4DD4}" type="presParOf" srcId="{67A1F69E-C926-4175-8EF0-EC9E8AFA4B46}" destId="{11F11881-67C4-464B-B2A0-7F15A4CA74F3}" srcOrd="7" destOrd="0" presId="urn:microsoft.com/office/officeart/2005/8/layout/process5"/>
    <dgm:cxn modelId="{DE10D986-47DB-4F98-A2D0-2A894E9001C1}" type="presParOf" srcId="{11F11881-67C4-464B-B2A0-7F15A4CA74F3}" destId="{25C0E271-EE96-401B-BC0B-7E56E305D9C1}" srcOrd="0" destOrd="0" presId="urn:microsoft.com/office/officeart/2005/8/layout/process5"/>
    <dgm:cxn modelId="{BCB65142-D728-435B-9865-0D78E680865B}"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EC0C10-069D-47C8-81F0-CA8CD145F15D}" type="doc">
      <dgm:prSet loTypeId="urn:microsoft.com/office/officeart/2005/8/layout/default#1" loCatId="list" qsTypeId="urn:microsoft.com/office/officeart/2005/8/quickstyle/3d2" qsCatId="3D" csTypeId="urn:microsoft.com/office/officeart/2005/8/colors/accent1_2" csCatId="accent1" phldr="1"/>
      <dgm:spPr/>
      <dgm:t>
        <a:bodyPr/>
        <a:lstStyle/>
        <a:p>
          <a:endParaRPr lang="en-US"/>
        </a:p>
      </dgm:t>
    </dgm:pt>
    <dgm:pt modelId="{FEDFB49C-82B3-46B7-B1EB-749A7E459115}">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90000"/>
          </a:schemeClr>
        </a:solidFill>
      </dgm:spPr>
      <dgm:t>
        <a:bodyPr/>
        <a:lstStyle/>
        <a:p>
          <a:r>
            <a:rPr lang="en-US" b="1" dirty="0">
              <a:solidFill>
                <a:schemeClr val="tx1"/>
              </a:solidFill>
              <a:latin typeface="Times New Roman" pitchFamily="18" charset="0"/>
              <a:cs typeface="Times New Roman" pitchFamily="18" charset="0"/>
            </a:rPr>
            <a:t>ESOPHAGUS</a:t>
          </a:r>
        </a:p>
      </dgm:t>
    </dgm:pt>
    <dgm:pt modelId="{20EDCC6C-68E4-46BD-A0FB-EAED7B1DFE89}" type="parTrans" cxnId="{4FC422EE-D77A-427C-88F2-2683C91F3D97}">
      <dgm:prSet/>
      <dgm:spPr/>
      <dgm:t>
        <a:bodyPr/>
        <a:lstStyle/>
        <a:p>
          <a:endParaRPr lang="en-US"/>
        </a:p>
      </dgm:t>
    </dgm:pt>
    <dgm:pt modelId="{3CCFF87B-7429-43F2-B54A-98D8EA3FCC66}" type="sibTrans" cxnId="{4FC422EE-D77A-427C-88F2-2683C91F3D97}">
      <dgm:prSet/>
      <dgm:spPr/>
      <dgm:t>
        <a:bodyPr/>
        <a:lstStyle/>
        <a:p>
          <a:endParaRPr lang="en-US"/>
        </a:p>
      </dgm:t>
    </dgm:pt>
    <dgm:pt modelId="{C9390800-5A37-4B4F-96CB-AFE26517CD81}">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tx2">
            <a:lumMod val="10000"/>
            <a:lumOff val="90000"/>
          </a:schemeClr>
        </a:solidFill>
      </dgm:spPr>
      <dgm:t>
        <a:bodyPr/>
        <a:lstStyle/>
        <a:p>
          <a:r>
            <a:rPr lang="en-US" b="1" dirty="0">
              <a:solidFill>
                <a:schemeClr val="tx1"/>
              </a:solidFill>
              <a:latin typeface="Times New Roman" pitchFamily="18" charset="0"/>
              <a:cs typeface="Times New Roman" pitchFamily="18" charset="0"/>
            </a:rPr>
            <a:t>STOMACH</a:t>
          </a:r>
        </a:p>
      </dgm:t>
    </dgm:pt>
    <dgm:pt modelId="{CD92106E-DAB5-4DB6-AFD1-9D66AFB3A9A8}" type="parTrans" cxnId="{684D29F3-95FB-46D2-924D-99579A9241CF}">
      <dgm:prSet/>
      <dgm:spPr/>
      <dgm:t>
        <a:bodyPr/>
        <a:lstStyle/>
        <a:p>
          <a:endParaRPr lang="en-US"/>
        </a:p>
      </dgm:t>
    </dgm:pt>
    <dgm:pt modelId="{4F3FE4C4-EE75-444E-9812-6E3ADA02EE19}" type="sibTrans" cxnId="{684D29F3-95FB-46D2-924D-99579A9241CF}">
      <dgm:prSet/>
      <dgm:spPr/>
      <dgm:t>
        <a:bodyPr/>
        <a:lstStyle/>
        <a:p>
          <a:endParaRPr lang="en-US"/>
        </a:p>
      </dgm:t>
    </dgm:pt>
    <dgm:pt modelId="{62CB2420-811D-4F7E-B782-763324717CBE}">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2">
            <a:lumMod val="20000"/>
            <a:lumOff val="80000"/>
          </a:schemeClr>
        </a:solidFill>
      </dgm:spPr>
      <dgm:t>
        <a:bodyPr/>
        <a:lstStyle/>
        <a:p>
          <a:r>
            <a:rPr lang="en-US" b="1" dirty="0">
              <a:solidFill>
                <a:schemeClr val="tx1"/>
              </a:solidFill>
              <a:latin typeface="Times New Roman" pitchFamily="18" charset="0"/>
              <a:cs typeface="Times New Roman" pitchFamily="18" charset="0"/>
            </a:rPr>
            <a:t>DUODENUM</a:t>
          </a:r>
        </a:p>
      </dgm:t>
    </dgm:pt>
    <dgm:pt modelId="{CCECAD9C-3FEA-4DCC-A442-F62C75D9C823}" type="parTrans" cxnId="{6AFBFBAB-8948-473A-B883-AE3E451EC7FE}">
      <dgm:prSet/>
      <dgm:spPr/>
      <dgm:t>
        <a:bodyPr/>
        <a:lstStyle/>
        <a:p>
          <a:endParaRPr lang="en-US"/>
        </a:p>
      </dgm:t>
    </dgm:pt>
    <dgm:pt modelId="{5D76BEF5-5DE3-418A-8428-BCC6E0E88E0D}" type="sibTrans" cxnId="{6AFBFBAB-8948-473A-B883-AE3E451EC7FE}">
      <dgm:prSet/>
      <dgm:spPr/>
      <dgm:t>
        <a:bodyPr/>
        <a:lstStyle/>
        <a:p>
          <a:endParaRPr lang="en-US"/>
        </a:p>
      </dgm:t>
    </dgm:pt>
    <dgm:pt modelId="{7E874FF9-8C4E-488B-A1F6-7819E1C6610E}">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4">
            <a:lumMod val="20000"/>
            <a:lumOff val="80000"/>
          </a:schemeClr>
        </a:solidFill>
      </dgm:spPr>
      <dgm:t>
        <a:bodyPr/>
        <a:lstStyle/>
        <a:p>
          <a:r>
            <a:rPr lang="en-US" b="1" dirty="0">
              <a:solidFill>
                <a:schemeClr val="tx1"/>
              </a:solidFill>
              <a:latin typeface="Times New Roman" pitchFamily="18" charset="0"/>
              <a:cs typeface="Times New Roman" pitchFamily="18" charset="0"/>
            </a:rPr>
            <a:t>LIVER &amp; GALLBLADDER</a:t>
          </a:r>
        </a:p>
      </dgm:t>
    </dgm:pt>
    <dgm:pt modelId="{A9DA0AE7-E699-4D98-AC28-FC02A65AD7C6}" type="parTrans" cxnId="{105269D3-F762-4BAD-A6A0-DDA121B566C5}">
      <dgm:prSet/>
      <dgm:spPr/>
      <dgm:t>
        <a:bodyPr/>
        <a:lstStyle/>
        <a:p>
          <a:endParaRPr lang="en-US"/>
        </a:p>
      </dgm:t>
    </dgm:pt>
    <dgm:pt modelId="{4702620C-A78B-4537-87D9-D4EAA77A863E}" type="sibTrans" cxnId="{105269D3-F762-4BAD-A6A0-DDA121B566C5}">
      <dgm:prSet/>
      <dgm:spPr/>
      <dgm:t>
        <a:bodyPr/>
        <a:lstStyle/>
        <a:p>
          <a:endParaRPr lang="en-US"/>
        </a:p>
      </dgm:t>
    </dgm:pt>
    <dgm:pt modelId="{18CC51DD-4E71-4AA5-8EF2-A13F9BB7E0B6}">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3">
            <a:lumMod val="20000"/>
            <a:lumOff val="80000"/>
          </a:schemeClr>
        </a:solidFill>
        <a:effectLst>
          <a:glow rad="228600">
            <a:schemeClr val="accent2">
              <a:satMod val="175000"/>
              <a:alpha val="40000"/>
            </a:schemeClr>
          </a:glow>
        </a:effectLst>
      </dgm:spPr>
      <dgm:t>
        <a:bodyPr/>
        <a:lstStyle/>
        <a:p>
          <a:r>
            <a:rPr lang="en-US" b="1" dirty="0">
              <a:solidFill>
                <a:schemeClr val="tx1"/>
              </a:solidFill>
              <a:latin typeface="Times New Roman" pitchFamily="18" charset="0"/>
              <a:cs typeface="Times New Roman" pitchFamily="18" charset="0"/>
            </a:rPr>
            <a:t>PANCREAS</a:t>
          </a:r>
        </a:p>
      </dgm:t>
    </dgm:pt>
    <dgm:pt modelId="{9F54CB12-BD43-4DAB-87E0-4CD7F31FF249}" type="parTrans" cxnId="{BA3F8991-6346-41DB-84B5-F65CA89AA8BC}">
      <dgm:prSet/>
      <dgm:spPr/>
      <dgm:t>
        <a:bodyPr/>
        <a:lstStyle/>
        <a:p>
          <a:endParaRPr lang="en-US"/>
        </a:p>
      </dgm:t>
    </dgm:pt>
    <dgm:pt modelId="{90775B82-4DE9-4EF5-96D4-509005AA30EE}" type="sibTrans" cxnId="{BA3F8991-6346-41DB-84B5-F65CA89AA8BC}">
      <dgm:prSet/>
      <dgm:spPr/>
      <dgm:t>
        <a:bodyPr/>
        <a:lstStyle/>
        <a:p>
          <a:endParaRPr lang="en-US"/>
        </a:p>
      </dgm:t>
    </dgm:pt>
    <dgm:pt modelId="{4C380971-BF48-4212-AE38-D90E006D5031}" type="pres">
      <dgm:prSet presAssocID="{19EC0C10-069D-47C8-81F0-CA8CD145F15D}" presName="diagram" presStyleCnt="0">
        <dgm:presLayoutVars>
          <dgm:dir/>
          <dgm:resizeHandles val="exact"/>
        </dgm:presLayoutVars>
      </dgm:prSet>
      <dgm:spPr/>
    </dgm:pt>
    <dgm:pt modelId="{8A442275-040D-4EA3-9E32-A78881606096}" type="pres">
      <dgm:prSet presAssocID="{FEDFB49C-82B3-46B7-B1EB-749A7E459115}" presName="node" presStyleLbl="node1" presStyleIdx="0" presStyleCnt="5">
        <dgm:presLayoutVars>
          <dgm:bulletEnabled val="1"/>
        </dgm:presLayoutVars>
      </dgm:prSet>
      <dgm:spPr/>
    </dgm:pt>
    <dgm:pt modelId="{C19D828F-104A-4BED-AC5F-1DB58F79EB47}" type="pres">
      <dgm:prSet presAssocID="{3CCFF87B-7429-43F2-B54A-98D8EA3FCC66}" presName="sibTrans" presStyleCnt="0"/>
      <dgm:spPr/>
    </dgm:pt>
    <dgm:pt modelId="{DF6D727F-10D7-4C22-9606-7DA57B51F447}" type="pres">
      <dgm:prSet presAssocID="{C9390800-5A37-4B4F-96CB-AFE26517CD81}" presName="node" presStyleLbl="node1" presStyleIdx="1" presStyleCnt="5">
        <dgm:presLayoutVars>
          <dgm:bulletEnabled val="1"/>
        </dgm:presLayoutVars>
      </dgm:prSet>
      <dgm:spPr/>
    </dgm:pt>
    <dgm:pt modelId="{5F9CD94C-971A-4235-A7BF-62F42A19504B}" type="pres">
      <dgm:prSet presAssocID="{4F3FE4C4-EE75-444E-9812-6E3ADA02EE19}" presName="sibTrans" presStyleCnt="0"/>
      <dgm:spPr/>
    </dgm:pt>
    <dgm:pt modelId="{A1B58879-1FCF-4927-A0F4-8B7EA8F2C82F}" type="pres">
      <dgm:prSet presAssocID="{62CB2420-811D-4F7E-B782-763324717CBE}" presName="node" presStyleLbl="node1" presStyleIdx="2" presStyleCnt="5">
        <dgm:presLayoutVars>
          <dgm:bulletEnabled val="1"/>
        </dgm:presLayoutVars>
      </dgm:prSet>
      <dgm:spPr/>
    </dgm:pt>
    <dgm:pt modelId="{D3AD3AB7-AAC9-44D7-AB35-C47AB0ACB803}" type="pres">
      <dgm:prSet presAssocID="{5D76BEF5-5DE3-418A-8428-BCC6E0E88E0D}" presName="sibTrans" presStyleCnt="0"/>
      <dgm:spPr/>
    </dgm:pt>
    <dgm:pt modelId="{8463C848-B3F8-461C-949F-DA8C96FC8AF6}" type="pres">
      <dgm:prSet presAssocID="{7E874FF9-8C4E-488B-A1F6-7819E1C6610E}" presName="node" presStyleLbl="node1" presStyleIdx="3" presStyleCnt="5">
        <dgm:presLayoutVars>
          <dgm:bulletEnabled val="1"/>
        </dgm:presLayoutVars>
      </dgm:prSet>
      <dgm:spPr/>
    </dgm:pt>
    <dgm:pt modelId="{9B308146-BB46-417E-A388-3FED56183F17}" type="pres">
      <dgm:prSet presAssocID="{4702620C-A78B-4537-87D9-D4EAA77A863E}" presName="sibTrans" presStyleCnt="0"/>
      <dgm:spPr/>
    </dgm:pt>
    <dgm:pt modelId="{D3756530-F088-4AE5-85DF-3A03EDBF60B4}" type="pres">
      <dgm:prSet presAssocID="{18CC51DD-4E71-4AA5-8EF2-A13F9BB7E0B6}" presName="node" presStyleLbl="node1" presStyleIdx="4" presStyleCnt="5">
        <dgm:presLayoutVars>
          <dgm:bulletEnabled val="1"/>
        </dgm:presLayoutVars>
      </dgm:prSet>
      <dgm:spPr/>
    </dgm:pt>
  </dgm:ptLst>
  <dgm:cxnLst>
    <dgm:cxn modelId="{819E8D02-1F1F-43C7-8118-AC309FA45878}" type="presOf" srcId="{19EC0C10-069D-47C8-81F0-CA8CD145F15D}" destId="{4C380971-BF48-4212-AE38-D90E006D5031}" srcOrd="0" destOrd="0" presId="urn:microsoft.com/office/officeart/2005/8/layout/default#1"/>
    <dgm:cxn modelId="{47A0CA1F-1476-4E86-8B78-29C9753B0AA7}" type="presOf" srcId="{C9390800-5A37-4B4F-96CB-AFE26517CD81}" destId="{DF6D727F-10D7-4C22-9606-7DA57B51F447}" srcOrd="0" destOrd="0" presId="urn:microsoft.com/office/officeart/2005/8/layout/default#1"/>
    <dgm:cxn modelId="{FEE8365E-B59A-4F57-827F-FB4B0237A1D1}" type="presOf" srcId="{7E874FF9-8C4E-488B-A1F6-7819E1C6610E}" destId="{8463C848-B3F8-461C-949F-DA8C96FC8AF6}" srcOrd="0" destOrd="0" presId="urn:microsoft.com/office/officeart/2005/8/layout/default#1"/>
    <dgm:cxn modelId="{AC610781-3DE5-40AD-A085-431BA8A87A86}" type="presOf" srcId="{18CC51DD-4E71-4AA5-8EF2-A13F9BB7E0B6}" destId="{D3756530-F088-4AE5-85DF-3A03EDBF60B4}" srcOrd="0" destOrd="0" presId="urn:microsoft.com/office/officeart/2005/8/layout/default#1"/>
    <dgm:cxn modelId="{BA3F8991-6346-41DB-84B5-F65CA89AA8BC}" srcId="{19EC0C10-069D-47C8-81F0-CA8CD145F15D}" destId="{18CC51DD-4E71-4AA5-8EF2-A13F9BB7E0B6}" srcOrd="4" destOrd="0" parTransId="{9F54CB12-BD43-4DAB-87E0-4CD7F31FF249}" sibTransId="{90775B82-4DE9-4EF5-96D4-509005AA30EE}"/>
    <dgm:cxn modelId="{6AFBFBAB-8948-473A-B883-AE3E451EC7FE}" srcId="{19EC0C10-069D-47C8-81F0-CA8CD145F15D}" destId="{62CB2420-811D-4F7E-B782-763324717CBE}" srcOrd="2" destOrd="0" parTransId="{CCECAD9C-3FEA-4DCC-A442-F62C75D9C823}" sibTransId="{5D76BEF5-5DE3-418A-8428-BCC6E0E88E0D}"/>
    <dgm:cxn modelId="{243413BF-79F7-482A-B1A5-61AD6D796302}" type="presOf" srcId="{FEDFB49C-82B3-46B7-B1EB-749A7E459115}" destId="{8A442275-040D-4EA3-9E32-A78881606096}" srcOrd="0" destOrd="0" presId="urn:microsoft.com/office/officeart/2005/8/layout/default#1"/>
    <dgm:cxn modelId="{860E8ED1-7125-4CEF-B920-98ED13C8B3DF}" type="presOf" srcId="{62CB2420-811D-4F7E-B782-763324717CBE}" destId="{A1B58879-1FCF-4927-A0F4-8B7EA8F2C82F}" srcOrd="0" destOrd="0" presId="urn:microsoft.com/office/officeart/2005/8/layout/default#1"/>
    <dgm:cxn modelId="{105269D3-F762-4BAD-A6A0-DDA121B566C5}" srcId="{19EC0C10-069D-47C8-81F0-CA8CD145F15D}" destId="{7E874FF9-8C4E-488B-A1F6-7819E1C6610E}" srcOrd="3" destOrd="0" parTransId="{A9DA0AE7-E699-4D98-AC28-FC02A65AD7C6}" sibTransId="{4702620C-A78B-4537-87D9-D4EAA77A863E}"/>
    <dgm:cxn modelId="{4FC422EE-D77A-427C-88F2-2683C91F3D97}" srcId="{19EC0C10-069D-47C8-81F0-CA8CD145F15D}" destId="{FEDFB49C-82B3-46B7-B1EB-749A7E459115}" srcOrd="0" destOrd="0" parTransId="{20EDCC6C-68E4-46BD-A0FB-EAED7B1DFE89}" sibTransId="{3CCFF87B-7429-43F2-B54A-98D8EA3FCC66}"/>
    <dgm:cxn modelId="{684D29F3-95FB-46D2-924D-99579A9241CF}" srcId="{19EC0C10-069D-47C8-81F0-CA8CD145F15D}" destId="{C9390800-5A37-4B4F-96CB-AFE26517CD81}" srcOrd="1" destOrd="0" parTransId="{CD92106E-DAB5-4DB6-AFD1-9D66AFB3A9A8}" sibTransId="{4F3FE4C4-EE75-444E-9812-6E3ADA02EE19}"/>
    <dgm:cxn modelId="{80A98F64-2CD2-4C77-A93C-617CF3D4633E}" type="presParOf" srcId="{4C380971-BF48-4212-AE38-D90E006D5031}" destId="{8A442275-040D-4EA3-9E32-A78881606096}" srcOrd="0" destOrd="0" presId="urn:microsoft.com/office/officeart/2005/8/layout/default#1"/>
    <dgm:cxn modelId="{0D4B999A-3F18-4835-A94C-414D9E9CC3F9}" type="presParOf" srcId="{4C380971-BF48-4212-AE38-D90E006D5031}" destId="{C19D828F-104A-4BED-AC5F-1DB58F79EB47}" srcOrd="1" destOrd="0" presId="urn:microsoft.com/office/officeart/2005/8/layout/default#1"/>
    <dgm:cxn modelId="{DD78E00C-270C-465C-89FB-816CB3406BD2}" type="presParOf" srcId="{4C380971-BF48-4212-AE38-D90E006D5031}" destId="{DF6D727F-10D7-4C22-9606-7DA57B51F447}" srcOrd="2" destOrd="0" presId="urn:microsoft.com/office/officeart/2005/8/layout/default#1"/>
    <dgm:cxn modelId="{8AF42FA9-2C2C-4C6B-B3A5-AFEA5465B7BE}" type="presParOf" srcId="{4C380971-BF48-4212-AE38-D90E006D5031}" destId="{5F9CD94C-971A-4235-A7BF-62F42A19504B}" srcOrd="3" destOrd="0" presId="urn:microsoft.com/office/officeart/2005/8/layout/default#1"/>
    <dgm:cxn modelId="{AEAC85BC-D9E7-4320-917D-5FAF5FAF3611}" type="presParOf" srcId="{4C380971-BF48-4212-AE38-D90E006D5031}" destId="{A1B58879-1FCF-4927-A0F4-8B7EA8F2C82F}" srcOrd="4" destOrd="0" presId="urn:microsoft.com/office/officeart/2005/8/layout/default#1"/>
    <dgm:cxn modelId="{E2E683D1-5353-489D-A740-6E6D0A7F8E64}" type="presParOf" srcId="{4C380971-BF48-4212-AE38-D90E006D5031}" destId="{D3AD3AB7-AAC9-44D7-AB35-C47AB0ACB803}" srcOrd="5" destOrd="0" presId="urn:microsoft.com/office/officeart/2005/8/layout/default#1"/>
    <dgm:cxn modelId="{E138926E-1720-4450-AA7E-6CF38CFA7699}" type="presParOf" srcId="{4C380971-BF48-4212-AE38-D90E006D5031}" destId="{8463C848-B3F8-461C-949F-DA8C96FC8AF6}" srcOrd="6" destOrd="0" presId="urn:microsoft.com/office/officeart/2005/8/layout/default#1"/>
    <dgm:cxn modelId="{A56248B5-D4F7-4B81-A6B8-D66C39D2FC5D}" type="presParOf" srcId="{4C380971-BF48-4212-AE38-D90E006D5031}" destId="{9B308146-BB46-417E-A388-3FED56183F17}" srcOrd="7" destOrd="0" presId="urn:microsoft.com/office/officeart/2005/8/layout/default#1"/>
    <dgm:cxn modelId="{8EBEF233-E840-48FA-A84A-60DA723945D3}" type="presParOf" srcId="{4C380971-BF48-4212-AE38-D90E006D5031}" destId="{D3756530-F088-4AE5-85DF-3A03EDBF60B4}"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128526" y="1359205"/>
          <a:ext cx="1383029" cy="1383029"/>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Black" pitchFamily="34" charset="0"/>
            </a:rPr>
            <a:t>Wisdom</a:t>
          </a:r>
        </a:p>
      </dsp:txBody>
      <dsp:txXfrm>
        <a:off x="1406576" y="1683173"/>
        <a:ext cx="826929" cy="710905"/>
      </dsp:txXfrm>
    </dsp:sp>
    <dsp:sp modelId="{93300324-D62F-4E58-B882-734182BDB462}">
      <dsp:nvSpPr>
        <dsp:cNvPr id="0" name=""/>
        <dsp:cNvSpPr/>
      </dsp:nvSpPr>
      <dsp:spPr>
        <a:xfrm>
          <a:off x="326897" y="1035350"/>
          <a:ext cx="1005839" cy="1005839"/>
        </a:xfrm>
        <a:prstGeom prst="gear6">
          <a:avLst/>
        </a:prstGeom>
        <a:solidFill>
          <a:schemeClr val="accent4">
            <a:hueOff val="3299968"/>
            <a:satOff val="-14601"/>
            <a:lumOff val="-245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Black" pitchFamily="34" charset="0"/>
            </a:rPr>
            <a:t>Truth</a:t>
          </a:r>
          <a:r>
            <a:rPr lang="en-US" sz="1000" kern="1200" dirty="0"/>
            <a:t> </a:t>
          </a:r>
        </a:p>
      </dsp:txBody>
      <dsp:txXfrm>
        <a:off x="580120" y="1290103"/>
        <a:ext cx="499393" cy="496333"/>
      </dsp:txXfrm>
    </dsp:sp>
    <dsp:sp modelId="{59EDF28D-6C67-49D0-B5A1-DE5C3CBA2292}">
      <dsp:nvSpPr>
        <dsp:cNvPr id="0" name=""/>
        <dsp:cNvSpPr/>
      </dsp:nvSpPr>
      <dsp:spPr>
        <a:xfrm rot="20700000">
          <a:off x="890270" y="341423"/>
          <a:ext cx="985517" cy="985517"/>
        </a:xfrm>
        <a:prstGeom prst="gear6">
          <a:avLst/>
        </a:prstGeom>
        <a:solidFill>
          <a:schemeClr val="accent4">
            <a:hueOff val="6599937"/>
            <a:satOff val="-29202"/>
            <a:lumOff val="-49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Black" pitchFamily="34" charset="0"/>
            </a:rPr>
            <a:t>Servic</a:t>
          </a:r>
          <a:r>
            <a:rPr lang="en-US" sz="1000" kern="1200" dirty="0">
              <a:latin typeface="Arial Black" pitchFamily="34" charset="0"/>
            </a:rPr>
            <a:t>e</a:t>
          </a:r>
          <a:r>
            <a:rPr lang="en-US" sz="1000" kern="1200" dirty="0"/>
            <a:t> </a:t>
          </a:r>
        </a:p>
      </dsp:txBody>
      <dsp:txXfrm rot="-20700000">
        <a:off x="1106423" y="557576"/>
        <a:ext cx="553211" cy="553211"/>
      </dsp:txXfrm>
    </dsp:sp>
    <dsp:sp modelId="{398423B3-DD54-4226-99D7-017EFC1488DF}">
      <dsp:nvSpPr>
        <dsp:cNvPr id="0" name=""/>
        <dsp:cNvSpPr/>
      </dsp:nvSpPr>
      <dsp:spPr>
        <a:xfrm>
          <a:off x="1007811" y="1163264"/>
          <a:ext cx="1770277" cy="1770277"/>
        </a:xfrm>
        <a:prstGeom prst="circularArrow">
          <a:avLst>
            <a:gd name="adj1" fmla="val 4688"/>
            <a:gd name="adj2" fmla="val 299029"/>
            <a:gd name="adj3" fmla="val 2455347"/>
            <a:gd name="adj4" fmla="val 15999134"/>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48765" y="820004"/>
          <a:ext cx="1286217" cy="1286217"/>
        </a:xfrm>
        <a:prstGeom prst="leftCircularArrow">
          <a:avLst>
            <a:gd name="adj1" fmla="val 6452"/>
            <a:gd name="adj2" fmla="val 429999"/>
            <a:gd name="adj3" fmla="val 10489124"/>
            <a:gd name="adj4" fmla="val 14837806"/>
            <a:gd name="adj5" fmla="val 7527"/>
          </a:avLst>
        </a:prstGeom>
        <a:solidFill>
          <a:schemeClr val="accent4">
            <a:hueOff val="3299968"/>
            <a:satOff val="-14601"/>
            <a:lumOff val="-245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662310" y="132766"/>
          <a:ext cx="1386801" cy="1386801"/>
        </a:xfrm>
        <a:prstGeom prst="circularArrow">
          <a:avLst>
            <a:gd name="adj1" fmla="val 5984"/>
            <a:gd name="adj2" fmla="val 394124"/>
            <a:gd name="adj3" fmla="val 13313824"/>
            <a:gd name="adj4" fmla="val 10508221"/>
            <a:gd name="adj5" fmla="val 6981"/>
          </a:avLst>
        </a:prstGeom>
        <a:solidFill>
          <a:schemeClr val="accent4">
            <a:hueOff val="6599937"/>
            <a:satOff val="-29202"/>
            <a:lumOff val="-490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8205C-F2A8-496C-8DCF-600DE54D6393}">
      <dsp:nvSpPr>
        <dsp:cNvPr id="0" name=""/>
        <dsp:cNvSpPr/>
      </dsp:nvSpPr>
      <dsp:spPr>
        <a:xfrm>
          <a:off x="162161" y="101766"/>
          <a:ext cx="1081794" cy="879836"/>
        </a:xfrm>
        <a:prstGeom prst="roundRect">
          <a:avLst>
            <a:gd name="adj" fmla="val 10000"/>
          </a:avLst>
        </a:prstGeom>
        <a:solidFill>
          <a:schemeClr val="tx2">
            <a:lumMod val="25000"/>
            <a:lumOff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60%</a:t>
          </a:r>
        </a:p>
        <a:p>
          <a:pPr marL="0" lvl="0" indent="0" algn="ctr" defTabSz="488950">
            <a:lnSpc>
              <a:spcPct val="90000"/>
            </a:lnSpc>
            <a:spcBef>
              <a:spcPct val="0"/>
            </a:spcBef>
            <a:spcAft>
              <a:spcPct val="35000"/>
            </a:spcAft>
            <a:buNone/>
          </a:pPr>
          <a:r>
            <a:rPr lang="en-US" sz="1100" kern="1200" dirty="0"/>
            <a:t>CORE SUBJECT</a:t>
          </a:r>
        </a:p>
      </dsp:txBody>
      <dsp:txXfrm>
        <a:off x="187931" y="127536"/>
        <a:ext cx="1030254" cy="828296"/>
      </dsp:txXfrm>
    </dsp:sp>
    <dsp:sp modelId="{D808AEBB-F837-44E3-A146-4769901CB08D}">
      <dsp:nvSpPr>
        <dsp:cNvPr id="0" name=""/>
        <dsp:cNvSpPr/>
      </dsp:nvSpPr>
      <dsp:spPr>
        <a:xfrm>
          <a:off x="1339154" y="407542"/>
          <a:ext cx="229340" cy="2682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39154" y="461199"/>
        <a:ext cx="160538" cy="160971"/>
      </dsp:txXfrm>
    </dsp:sp>
    <dsp:sp modelId="{6D0BBEBF-42DC-4E79-A91E-A668B3BA1989}">
      <dsp:nvSpPr>
        <dsp:cNvPr id="0" name=""/>
        <dsp:cNvSpPr/>
      </dsp:nvSpPr>
      <dsp:spPr>
        <a:xfrm>
          <a:off x="1676674" y="1445"/>
          <a:ext cx="1367410" cy="1080479"/>
        </a:xfrm>
        <a:prstGeom prst="roundRect">
          <a:avLst>
            <a:gd name="adj" fmla="val 10000"/>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20%</a:t>
          </a:r>
        </a:p>
        <a:p>
          <a:pPr marL="0" lvl="0" indent="0" algn="ctr" defTabSz="488950">
            <a:lnSpc>
              <a:spcPct val="90000"/>
            </a:lnSpc>
            <a:spcBef>
              <a:spcPct val="0"/>
            </a:spcBef>
            <a:spcAft>
              <a:spcPct val="35000"/>
            </a:spcAft>
            <a:buNone/>
          </a:pPr>
          <a:r>
            <a:rPr lang="en-US" sz="1100" b="1" kern="1200" dirty="0">
              <a:solidFill>
                <a:schemeClr val="tx1"/>
              </a:solidFill>
            </a:rPr>
            <a:t>HORIZONTAL</a:t>
          </a:r>
        </a:p>
        <a:p>
          <a:pPr marL="0" lvl="0" indent="0" algn="ctr" defTabSz="488950">
            <a:lnSpc>
              <a:spcPct val="90000"/>
            </a:lnSpc>
            <a:spcBef>
              <a:spcPct val="0"/>
            </a:spcBef>
            <a:spcAft>
              <a:spcPct val="35000"/>
            </a:spcAft>
            <a:buNone/>
          </a:pPr>
          <a:r>
            <a:rPr lang="en-US" sz="1100" b="1" kern="1200" dirty="0">
              <a:solidFill>
                <a:schemeClr val="tx1"/>
              </a:solidFill>
            </a:rPr>
            <a:t>INTEGRATION</a:t>
          </a:r>
        </a:p>
        <a:p>
          <a:pPr marL="0" lvl="0" indent="0" algn="ctr" defTabSz="488950">
            <a:lnSpc>
              <a:spcPct val="90000"/>
            </a:lnSpc>
            <a:spcBef>
              <a:spcPct val="0"/>
            </a:spcBef>
            <a:spcAft>
              <a:spcPct val="35000"/>
            </a:spcAft>
            <a:buNone/>
          </a:pPr>
          <a:r>
            <a:rPr lang="en-US" sz="1100" b="1" kern="1200" dirty="0">
              <a:solidFill>
                <a:schemeClr val="tx1"/>
              </a:solidFill>
            </a:rPr>
            <a:t>Physiology</a:t>
          </a:r>
        </a:p>
        <a:p>
          <a:pPr marL="0" lvl="0" indent="0" algn="ctr" defTabSz="488950">
            <a:lnSpc>
              <a:spcPct val="90000"/>
            </a:lnSpc>
            <a:spcBef>
              <a:spcPct val="0"/>
            </a:spcBef>
            <a:spcAft>
              <a:spcPct val="35000"/>
            </a:spcAft>
            <a:buNone/>
          </a:pPr>
          <a:r>
            <a:rPr lang="en-US" sz="1100" b="1" kern="1200" dirty="0">
              <a:solidFill>
                <a:schemeClr val="tx1"/>
              </a:solidFill>
            </a:rPr>
            <a:t>biochemistry</a:t>
          </a:r>
          <a:r>
            <a:rPr lang="en-US" sz="1050" b="1" kern="1200" dirty="0">
              <a:solidFill>
                <a:schemeClr val="tx1"/>
              </a:solidFill>
            </a:rPr>
            <a:t> </a:t>
          </a:r>
        </a:p>
      </dsp:txBody>
      <dsp:txXfrm>
        <a:off x="1708320" y="33091"/>
        <a:ext cx="1304118" cy="1017187"/>
      </dsp:txXfrm>
    </dsp:sp>
    <dsp:sp modelId="{05F2F4A8-DCB8-4DEF-AC3F-2211663DBAB6}">
      <dsp:nvSpPr>
        <dsp:cNvPr id="0" name=""/>
        <dsp:cNvSpPr/>
      </dsp:nvSpPr>
      <dsp:spPr>
        <a:xfrm rot="5079177">
          <a:off x="2309856" y="1169861"/>
          <a:ext cx="243745" cy="268285"/>
        </a:xfrm>
        <a:prstGeom prst="rightArrow">
          <a:avLst>
            <a:gd name="adj1" fmla="val 60000"/>
            <a:gd name="adj2" fmla="val 50000"/>
          </a:avLst>
        </a:prstGeom>
        <a:solidFill>
          <a:schemeClr val="accent4">
            <a:hueOff val="2199979"/>
            <a:satOff val="-9734"/>
            <a:lumOff val="-16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347835" y="1182291"/>
        <a:ext cx="160971" cy="170622"/>
      </dsp:txXfrm>
    </dsp:sp>
    <dsp:sp modelId="{A0F5D903-B3E5-42A8-AF88-F76845A333BE}">
      <dsp:nvSpPr>
        <dsp:cNvPr id="0" name=""/>
        <dsp:cNvSpPr/>
      </dsp:nvSpPr>
      <dsp:spPr>
        <a:xfrm>
          <a:off x="1962289" y="1539820"/>
          <a:ext cx="1081794" cy="1055321"/>
        </a:xfrm>
        <a:prstGeom prst="roundRect">
          <a:avLst>
            <a:gd name="adj" fmla="val 1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8%</a:t>
          </a:r>
        </a:p>
        <a:p>
          <a:pPr marL="0" lvl="0" indent="0" algn="ctr" defTabSz="533400">
            <a:lnSpc>
              <a:spcPct val="90000"/>
            </a:lnSpc>
            <a:spcBef>
              <a:spcPct val="0"/>
            </a:spcBef>
            <a:spcAft>
              <a:spcPct val="35000"/>
            </a:spcAft>
            <a:buNone/>
          </a:pPr>
          <a:r>
            <a:rPr lang="en-US" sz="1200" b="1" kern="1200" dirty="0">
              <a:solidFill>
                <a:schemeClr val="tx1"/>
              </a:solidFill>
            </a:rPr>
            <a:t>VERTICAL INTEGRATION</a:t>
          </a:r>
        </a:p>
        <a:p>
          <a:pPr marL="0" lvl="0" indent="0" algn="ctr" defTabSz="533400">
            <a:lnSpc>
              <a:spcPct val="90000"/>
            </a:lnSpc>
            <a:spcBef>
              <a:spcPct val="0"/>
            </a:spcBef>
            <a:spcAft>
              <a:spcPct val="35000"/>
            </a:spcAft>
            <a:buNone/>
          </a:pPr>
          <a:r>
            <a:rPr lang="en-US" sz="1200" b="1" kern="1200" dirty="0">
              <a:solidFill>
                <a:schemeClr val="tx1"/>
              </a:solidFill>
            </a:rPr>
            <a:t>Pathology</a:t>
          </a:r>
        </a:p>
        <a:p>
          <a:pPr marL="0" lvl="0" indent="0" algn="ctr" defTabSz="533400">
            <a:lnSpc>
              <a:spcPct val="90000"/>
            </a:lnSpc>
            <a:spcBef>
              <a:spcPct val="0"/>
            </a:spcBef>
            <a:spcAft>
              <a:spcPct val="35000"/>
            </a:spcAft>
            <a:buNone/>
          </a:pPr>
          <a:r>
            <a:rPr lang="en-US" sz="1200" b="1" kern="1200" dirty="0">
              <a:solidFill>
                <a:schemeClr val="tx1"/>
              </a:solidFill>
            </a:rPr>
            <a:t>pharmacolog</a:t>
          </a:r>
          <a:r>
            <a:rPr lang="en-US" sz="1000" b="1" kern="1200" dirty="0">
              <a:solidFill>
                <a:schemeClr val="tx1"/>
              </a:solidFill>
            </a:rPr>
            <a:t>y</a:t>
          </a:r>
        </a:p>
      </dsp:txBody>
      <dsp:txXfrm>
        <a:off x="1993198" y="1570729"/>
        <a:ext cx="1019976" cy="993503"/>
      </dsp:txXfrm>
    </dsp:sp>
    <dsp:sp modelId="{6C154956-750C-4CBF-BB94-422A3BEF206B}">
      <dsp:nvSpPr>
        <dsp:cNvPr id="0" name=""/>
        <dsp:cNvSpPr/>
      </dsp:nvSpPr>
      <dsp:spPr>
        <a:xfrm rot="10800000">
          <a:off x="1637751" y="1933338"/>
          <a:ext cx="229340" cy="268285"/>
        </a:xfrm>
        <a:prstGeom prst="rightArrow">
          <a:avLst>
            <a:gd name="adj1" fmla="val 60000"/>
            <a:gd name="adj2" fmla="val 50000"/>
          </a:avLst>
        </a:prstGeom>
        <a:solidFill>
          <a:schemeClr val="accent4">
            <a:hueOff val="4399958"/>
            <a:satOff val="-19468"/>
            <a:lumOff val="-32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706553" y="1986995"/>
        <a:ext cx="160538" cy="160971"/>
      </dsp:txXfrm>
    </dsp:sp>
    <dsp:sp modelId="{78B8B8C7-C92F-49B8-8D20-06D427A8A2FA}">
      <dsp:nvSpPr>
        <dsp:cNvPr id="0" name=""/>
        <dsp:cNvSpPr/>
      </dsp:nvSpPr>
      <dsp:spPr>
        <a:xfrm>
          <a:off x="447776" y="1514642"/>
          <a:ext cx="1081794" cy="1105676"/>
        </a:xfrm>
        <a:prstGeom prst="roundRect">
          <a:avLst>
            <a:gd name="adj" fmla="val 10000"/>
          </a:avLst>
        </a:prstGeom>
        <a:solidFill>
          <a:schemeClr val="accent3">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7%</a:t>
          </a:r>
        </a:p>
        <a:p>
          <a:pPr marL="0" lvl="0" indent="0" algn="ctr" defTabSz="488950">
            <a:lnSpc>
              <a:spcPct val="90000"/>
            </a:lnSpc>
            <a:spcBef>
              <a:spcPct val="0"/>
            </a:spcBef>
            <a:spcAft>
              <a:spcPct val="35000"/>
            </a:spcAft>
            <a:buNone/>
          </a:pPr>
          <a:r>
            <a:rPr lang="en-US" sz="1100" b="1" kern="1200" dirty="0">
              <a:solidFill>
                <a:schemeClr val="tx1"/>
              </a:solidFill>
            </a:rPr>
            <a:t>VERTICAL INTEGRATION</a:t>
          </a:r>
        </a:p>
        <a:p>
          <a:pPr marL="0" lvl="0" indent="0" algn="ctr" defTabSz="488950">
            <a:lnSpc>
              <a:spcPct val="90000"/>
            </a:lnSpc>
            <a:spcBef>
              <a:spcPct val="0"/>
            </a:spcBef>
            <a:spcAft>
              <a:spcPct val="35000"/>
            </a:spcAft>
            <a:buNone/>
          </a:pPr>
          <a:r>
            <a:rPr lang="en-US" sz="1100" b="1" kern="1200" dirty="0">
              <a:solidFill>
                <a:schemeClr val="tx1"/>
              </a:solidFill>
            </a:rPr>
            <a:t>Clinical integration </a:t>
          </a:r>
        </a:p>
      </dsp:txBody>
      <dsp:txXfrm>
        <a:off x="479461" y="1546327"/>
        <a:ext cx="1018424" cy="1042306"/>
      </dsp:txXfrm>
    </dsp:sp>
    <dsp:sp modelId="{11F11881-67C4-464B-B2A0-7F15A4CA74F3}">
      <dsp:nvSpPr>
        <dsp:cNvPr id="0" name=""/>
        <dsp:cNvSpPr/>
      </dsp:nvSpPr>
      <dsp:spPr>
        <a:xfrm rot="5378830">
          <a:off x="912372" y="2633713"/>
          <a:ext cx="161229" cy="268285"/>
        </a:xfrm>
        <a:prstGeom prst="rightArrow">
          <a:avLst>
            <a:gd name="adj1" fmla="val 60000"/>
            <a:gd name="adj2" fmla="val 50000"/>
          </a:avLst>
        </a:prstGeom>
        <a:solidFill>
          <a:schemeClr val="accent4">
            <a:hueOff val="6599937"/>
            <a:satOff val="-29202"/>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912353" y="2687241"/>
        <a:ext cx="160971" cy="112860"/>
      </dsp:txXfrm>
    </dsp:sp>
    <dsp:sp modelId="{18343954-0F46-49EC-800A-08714300477C}">
      <dsp:nvSpPr>
        <dsp:cNvPr id="0" name=""/>
        <dsp:cNvSpPr/>
      </dsp:nvSpPr>
      <dsp:spPr>
        <a:xfrm>
          <a:off x="457199" y="2924519"/>
          <a:ext cx="1081794" cy="1346068"/>
        </a:xfrm>
        <a:prstGeom prst="roundRect">
          <a:avLst>
            <a:gd name="adj" fmla="val 1000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endParaRPr lang="en-US" sz="1050" b="1" kern="1200" dirty="0">
            <a:solidFill>
              <a:schemeClr val="tx1"/>
            </a:solidFill>
          </a:endParaRPr>
        </a:p>
        <a:p>
          <a:pPr marL="0" lvl="0" indent="0" algn="ctr" defTabSz="466725">
            <a:lnSpc>
              <a:spcPct val="90000"/>
            </a:lnSpc>
            <a:spcBef>
              <a:spcPct val="0"/>
            </a:spcBef>
            <a:spcAft>
              <a:spcPct val="35000"/>
            </a:spcAft>
            <a:buNone/>
          </a:pPr>
          <a:r>
            <a:rPr lang="en-US" sz="1050" b="1" kern="1200" dirty="0">
              <a:solidFill>
                <a:schemeClr val="tx1"/>
              </a:solidFill>
            </a:rPr>
            <a:t>5%</a:t>
          </a:r>
        </a:p>
        <a:p>
          <a:pPr marL="0" lvl="0" indent="0" algn="ctr" defTabSz="466725">
            <a:lnSpc>
              <a:spcPct val="90000"/>
            </a:lnSpc>
            <a:spcBef>
              <a:spcPct val="0"/>
            </a:spcBef>
            <a:spcAft>
              <a:spcPct val="35000"/>
            </a:spcAft>
            <a:buNone/>
          </a:pPr>
          <a:r>
            <a:rPr lang="en-US" sz="1050" b="1" kern="1200" dirty="0">
              <a:solidFill>
                <a:schemeClr val="tx1"/>
              </a:solidFill>
            </a:rPr>
            <a:t>VERTICAL INTEGRATION</a:t>
          </a:r>
        </a:p>
        <a:p>
          <a:pPr marL="0" lvl="0" indent="0" algn="ctr" defTabSz="466725">
            <a:lnSpc>
              <a:spcPct val="90000"/>
            </a:lnSpc>
            <a:spcBef>
              <a:spcPct val="0"/>
            </a:spcBef>
            <a:spcAft>
              <a:spcPct val="35000"/>
            </a:spcAft>
            <a:buNone/>
          </a:pPr>
          <a:r>
            <a:rPr lang="en-US" sz="1050" b="1" kern="1200" dirty="0">
              <a:solidFill>
                <a:schemeClr val="tx1"/>
              </a:solidFill>
            </a:rPr>
            <a:t>Research, professionalism</a:t>
          </a:r>
        </a:p>
        <a:p>
          <a:pPr marL="0" lvl="0" indent="0" algn="ctr" defTabSz="466725">
            <a:lnSpc>
              <a:spcPct val="90000"/>
            </a:lnSpc>
            <a:spcBef>
              <a:spcPct val="0"/>
            </a:spcBef>
            <a:spcAft>
              <a:spcPct val="35000"/>
            </a:spcAft>
            <a:buNone/>
          </a:pPr>
          <a:r>
            <a:rPr lang="en-US" sz="1050" b="1" kern="1200" dirty="0">
              <a:solidFill>
                <a:schemeClr val="tx1"/>
              </a:solidFill>
            </a:rPr>
            <a:t>Ethics </a:t>
          </a:r>
        </a:p>
        <a:p>
          <a:pPr marL="0" lvl="0" indent="0" algn="ctr" defTabSz="466725">
            <a:lnSpc>
              <a:spcPct val="90000"/>
            </a:lnSpc>
            <a:spcBef>
              <a:spcPct val="0"/>
            </a:spcBef>
            <a:spcAft>
              <a:spcPct val="35000"/>
            </a:spcAft>
            <a:buNone/>
          </a:pPr>
          <a:r>
            <a:rPr lang="en-US" sz="1050" b="1" kern="1200" dirty="0">
              <a:solidFill>
                <a:schemeClr val="tx1"/>
              </a:solidFill>
            </a:rPr>
            <a:t>Digital library</a:t>
          </a:r>
        </a:p>
        <a:p>
          <a:pPr marL="0" lvl="0" indent="0" algn="ctr" defTabSz="466725">
            <a:lnSpc>
              <a:spcPct val="90000"/>
            </a:lnSpc>
            <a:spcBef>
              <a:spcPct val="0"/>
            </a:spcBef>
            <a:spcAft>
              <a:spcPct val="35000"/>
            </a:spcAft>
            <a:buNone/>
          </a:pPr>
          <a:r>
            <a:rPr lang="en-US" sz="900" b="1" kern="1200" dirty="0">
              <a:solidFill>
                <a:schemeClr val="tx1"/>
              </a:solidFill>
            </a:rPr>
            <a:t> </a:t>
          </a:r>
        </a:p>
      </dsp:txBody>
      <dsp:txXfrm>
        <a:off x="488884" y="2956204"/>
        <a:ext cx="1018424" cy="1282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42275-040D-4EA3-9E32-A78881606096}">
      <dsp:nvSpPr>
        <dsp:cNvPr id="0" name=""/>
        <dsp:cNvSpPr/>
      </dsp:nvSpPr>
      <dsp:spPr>
        <a:xfrm>
          <a:off x="0" y="300595"/>
          <a:ext cx="1968251" cy="1180951"/>
        </a:xfrm>
        <a:prstGeom prst="rect">
          <a:avLst/>
        </a:prstGeom>
        <a:solidFill>
          <a:schemeClr val="bg2">
            <a:lumMod val="9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ESOPHAGUS</a:t>
          </a:r>
        </a:p>
      </dsp:txBody>
      <dsp:txXfrm>
        <a:off x="0" y="300595"/>
        <a:ext cx="1968251" cy="1180951"/>
      </dsp:txXfrm>
    </dsp:sp>
    <dsp:sp modelId="{DF6D727F-10D7-4C22-9606-7DA57B51F447}">
      <dsp:nvSpPr>
        <dsp:cNvPr id="0" name=""/>
        <dsp:cNvSpPr/>
      </dsp:nvSpPr>
      <dsp:spPr>
        <a:xfrm>
          <a:off x="2165077" y="300595"/>
          <a:ext cx="1968251" cy="1180951"/>
        </a:xfrm>
        <a:prstGeom prst="rect">
          <a:avLst/>
        </a:prstGeom>
        <a:solidFill>
          <a:schemeClr val="tx2">
            <a:lumMod val="10000"/>
            <a:lumOff val="9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STOMACH</a:t>
          </a:r>
        </a:p>
      </dsp:txBody>
      <dsp:txXfrm>
        <a:off x="2165077" y="300595"/>
        <a:ext cx="1968251" cy="1180951"/>
      </dsp:txXfrm>
    </dsp:sp>
    <dsp:sp modelId="{A1B58879-1FCF-4927-A0F4-8B7EA8F2C82F}">
      <dsp:nvSpPr>
        <dsp:cNvPr id="0" name=""/>
        <dsp:cNvSpPr/>
      </dsp:nvSpPr>
      <dsp:spPr>
        <a:xfrm>
          <a:off x="4330154" y="300595"/>
          <a:ext cx="1968251" cy="1180951"/>
        </a:xfrm>
        <a:prstGeom prst="rect">
          <a:avLst/>
        </a:prstGeom>
        <a:solidFill>
          <a:schemeClr val="accent2">
            <a:lumMod val="20000"/>
            <a:lumOff val="8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DUODENUM</a:t>
          </a:r>
        </a:p>
      </dsp:txBody>
      <dsp:txXfrm>
        <a:off x="4330154" y="300595"/>
        <a:ext cx="1968251" cy="1180951"/>
      </dsp:txXfrm>
    </dsp:sp>
    <dsp:sp modelId="{8463C848-B3F8-461C-949F-DA8C96FC8AF6}">
      <dsp:nvSpPr>
        <dsp:cNvPr id="0" name=""/>
        <dsp:cNvSpPr/>
      </dsp:nvSpPr>
      <dsp:spPr>
        <a:xfrm>
          <a:off x="1082538" y="1678372"/>
          <a:ext cx="1968251" cy="1180951"/>
        </a:xfrm>
        <a:prstGeom prst="rect">
          <a:avLst/>
        </a:prstGeom>
        <a:solidFill>
          <a:schemeClr val="accent4">
            <a:lumMod val="20000"/>
            <a:lumOff val="8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LIVER &amp; GALLBLADDER</a:t>
          </a:r>
        </a:p>
      </dsp:txBody>
      <dsp:txXfrm>
        <a:off x="1082538" y="1678372"/>
        <a:ext cx="1968251" cy="1180951"/>
      </dsp:txXfrm>
    </dsp:sp>
    <dsp:sp modelId="{D3756530-F088-4AE5-85DF-3A03EDBF60B4}">
      <dsp:nvSpPr>
        <dsp:cNvPr id="0" name=""/>
        <dsp:cNvSpPr/>
      </dsp:nvSpPr>
      <dsp:spPr>
        <a:xfrm>
          <a:off x="3247615" y="1678372"/>
          <a:ext cx="1968251" cy="1180951"/>
        </a:xfrm>
        <a:prstGeom prst="rect">
          <a:avLst/>
        </a:prstGeom>
        <a:solidFill>
          <a:schemeClr val="accent3">
            <a:lumMod val="20000"/>
            <a:lumOff val="80000"/>
          </a:schemeClr>
        </a:solidFill>
        <a:ln w="19050" cap="flat" cmpd="sng" algn="ctr">
          <a:solidFill>
            <a:schemeClr val="accent4">
              <a:shade val="50000"/>
            </a:schemeClr>
          </a:solidFill>
          <a:prstDash val="solid"/>
          <a:miter lim="800000"/>
        </a:ln>
        <a:effectLst>
          <a:glow rad="228600">
            <a:schemeClr val="accent2">
              <a:satMod val="175000"/>
              <a:alpha val="40000"/>
            </a:schemeClr>
          </a:glow>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PANCREAS</a:t>
          </a:r>
        </a:p>
      </dsp:txBody>
      <dsp:txXfrm>
        <a:off x="3247615" y="1678372"/>
        <a:ext cx="1968251" cy="1180951"/>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4CA53-4685-433D-81B2-8151A7D61B6E}" type="datetimeFigureOut">
              <a:rPr lang="en-PK" smtClean="0"/>
              <a:t>28/01/2025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B18F3-673E-4795-8075-A025089E74CE}" type="slidenum">
              <a:rPr lang="en-PK" smtClean="0"/>
              <a:t>‹#›</a:t>
            </a:fld>
            <a:endParaRPr lang="en-PK"/>
          </a:p>
        </p:txBody>
      </p:sp>
    </p:spTree>
    <p:extLst>
      <p:ext uri="{BB962C8B-B14F-4D97-AF65-F5344CB8AC3E}">
        <p14:creationId xmlns:p14="http://schemas.microsoft.com/office/powerpoint/2010/main" val="30299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5</a:t>
            </a:fld>
            <a:endParaRPr lang="en-US"/>
          </a:p>
        </p:txBody>
      </p:sp>
    </p:spTree>
    <p:extLst>
      <p:ext uri="{BB962C8B-B14F-4D97-AF65-F5344CB8AC3E}">
        <p14:creationId xmlns:p14="http://schemas.microsoft.com/office/powerpoint/2010/main" val="315886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7</a:t>
            </a:fld>
            <a:endParaRPr lang="en-US"/>
          </a:p>
        </p:txBody>
      </p:sp>
    </p:spTree>
    <p:extLst>
      <p:ext uri="{BB962C8B-B14F-4D97-AF65-F5344CB8AC3E}">
        <p14:creationId xmlns:p14="http://schemas.microsoft.com/office/powerpoint/2010/main" val="89688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09FA-B24C-02F7-40A9-69F305A9AB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F75EA59E-A9DA-2058-594E-C199827F3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488AC7D3-A0F4-5339-86D8-CE75293E49CA}"/>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5" name="Footer Placeholder 4">
            <a:extLst>
              <a:ext uri="{FF2B5EF4-FFF2-40B4-BE49-F238E27FC236}">
                <a16:creationId xmlns:a16="http://schemas.microsoft.com/office/drawing/2014/main" id="{014C2D65-E2AA-66BD-D001-EF6FA43399B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AF3C5FF0-03B1-0114-037D-E6162BDA808A}"/>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225938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CED2-340A-2688-43D6-229017525C86}"/>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2A58D724-D24F-18FE-7415-A97D4992E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A6849714-C2C8-4A1A-F5AA-3ABDE6AA11A0}"/>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5" name="Footer Placeholder 4">
            <a:extLst>
              <a:ext uri="{FF2B5EF4-FFF2-40B4-BE49-F238E27FC236}">
                <a16:creationId xmlns:a16="http://schemas.microsoft.com/office/drawing/2014/main" id="{0539E3C1-9E9E-C7AA-8563-88F006820F9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CE5A93D5-B44B-4547-B79E-F41D44EB9CD6}"/>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239552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2AF998-8928-3FDD-A379-AA5487C8A9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4E086CAE-BB6A-86FB-978E-28ACEED93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A385191C-32B7-5853-7FD5-B4EA8E76E099}"/>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5" name="Footer Placeholder 4">
            <a:extLst>
              <a:ext uri="{FF2B5EF4-FFF2-40B4-BE49-F238E27FC236}">
                <a16:creationId xmlns:a16="http://schemas.microsoft.com/office/drawing/2014/main" id="{680AC0DB-A7B1-935A-B698-5989B354C64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5A2B0479-AA4B-FFCD-8B3F-526771B4DA8F}"/>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216337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D9B4-3843-7573-7C86-2CA511CC620D}"/>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5513190A-143B-A664-176D-7D11209D5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3F8BB16C-1493-4DBC-8BE2-E525A89DCDD4}"/>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5" name="Footer Placeholder 4">
            <a:extLst>
              <a:ext uri="{FF2B5EF4-FFF2-40B4-BE49-F238E27FC236}">
                <a16:creationId xmlns:a16="http://schemas.microsoft.com/office/drawing/2014/main" id="{59BB9ADF-4F8B-88C2-98BC-D2617BA574A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FCEFEAF8-380C-C62C-FF85-5045DC6B6923}"/>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419360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6D824-5FFE-273E-C3F3-7B02BDDD8B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3A2E5752-F473-8369-A3E8-98BC4831E9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06DE4-FAE2-A09F-6412-468DD6C0F7A7}"/>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5" name="Footer Placeholder 4">
            <a:extLst>
              <a:ext uri="{FF2B5EF4-FFF2-40B4-BE49-F238E27FC236}">
                <a16:creationId xmlns:a16="http://schemas.microsoft.com/office/drawing/2014/main" id="{0C3F5915-FAC4-1ED7-7FBF-582B1389DFD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5B34DF82-0005-F994-5A93-1457557316F5}"/>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406647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8F3F-22DA-7044-A0D6-B2710E7F1320}"/>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DB59782A-C4C6-0012-642C-80D443E1D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CBAE4D84-0D6E-9A1A-B071-DF7AA03A2F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E58702E9-1768-B5B3-4D7B-929E41B6D5EC}"/>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6" name="Footer Placeholder 5">
            <a:extLst>
              <a:ext uri="{FF2B5EF4-FFF2-40B4-BE49-F238E27FC236}">
                <a16:creationId xmlns:a16="http://schemas.microsoft.com/office/drawing/2014/main" id="{D51BB29F-60C7-9EE5-C70F-D2BD2774FD5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1B30ECB2-3A1C-2AC3-74A5-F0F1FDBE1A15}"/>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92389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BF73-18A3-3503-8E2B-C0623735AD4B}"/>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0B0F8111-D79D-A8B4-5F88-D668795C2A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21E136-F465-E60C-FA64-A0294BA304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D6E0A8EE-32CE-5EF0-3FCA-84706A544F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C9E4B-0AC9-5768-A8CB-FC69795D2B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DFB609C0-03AA-EEC0-03DF-14E110727059}"/>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8" name="Footer Placeholder 7">
            <a:extLst>
              <a:ext uri="{FF2B5EF4-FFF2-40B4-BE49-F238E27FC236}">
                <a16:creationId xmlns:a16="http://schemas.microsoft.com/office/drawing/2014/main" id="{49B1930C-2C45-1C50-276D-7932C54B46A3}"/>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7F5C67E3-7903-729E-F246-9B00998E6F7D}"/>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139997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51EC-BE68-099D-0CB4-7E40FDD5DE3A}"/>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FAB9F8E8-14BD-8AD3-C2B2-B438DFD5A39B}"/>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4" name="Footer Placeholder 3">
            <a:extLst>
              <a:ext uri="{FF2B5EF4-FFF2-40B4-BE49-F238E27FC236}">
                <a16:creationId xmlns:a16="http://schemas.microsoft.com/office/drawing/2014/main" id="{A72EAC3A-69DA-0F8C-F4B3-D3021567454E}"/>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136F4EA0-D56F-5E70-C1FC-091B3B9D2DD0}"/>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129617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2F13E-A2B9-A9D7-900D-4D2DF83EA582}"/>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3" name="Footer Placeholder 2">
            <a:extLst>
              <a:ext uri="{FF2B5EF4-FFF2-40B4-BE49-F238E27FC236}">
                <a16:creationId xmlns:a16="http://schemas.microsoft.com/office/drawing/2014/main" id="{9A495D57-19AB-E359-637A-BCE7CE43246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FBD21CAD-E295-E76F-3FBA-9C9C3C5814EF}"/>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217361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3B73-5388-D801-C54B-53B1538DB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A4D81F95-20CD-0D80-C66D-B8251FEA1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455DF771-18B3-D08E-0DC0-03F578E59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B90FB-3D75-5F41-7095-AB8EAB93B396}"/>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6" name="Footer Placeholder 5">
            <a:extLst>
              <a:ext uri="{FF2B5EF4-FFF2-40B4-BE49-F238E27FC236}">
                <a16:creationId xmlns:a16="http://schemas.microsoft.com/office/drawing/2014/main" id="{8911A2CD-ACCF-CD45-B7B9-6DBB11CBEA6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51813ABB-8733-7AB9-6460-B94C8AEEAAB6}"/>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1955611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1297-C1CC-5AE2-1D52-55FA47ECA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97C6C8CD-10B8-2B9C-6565-7BEF169B7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B524DEAC-0F4C-E549-6B93-563299288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A4879-88D9-19E7-7F88-67EF0FDAAECC}"/>
              </a:ext>
            </a:extLst>
          </p:cNvPr>
          <p:cNvSpPr>
            <a:spLocks noGrp="1"/>
          </p:cNvSpPr>
          <p:nvPr>
            <p:ph type="dt" sz="half" idx="10"/>
          </p:nvPr>
        </p:nvSpPr>
        <p:spPr/>
        <p:txBody>
          <a:bodyPr/>
          <a:lstStyle/>
          <a:p>
            <a:fld id="{D816C408-58CB-4C3B-9291-5003EFC79430}" type="datetimeFigureOut">
              <a:rPr lang="en-PK" smtClean="0"/>
              <a:t>28/01/2025</a:t>
            </a:fld>
            <a:endParaRPr lang="en-PK"/>
          </a:p>
        </p:txBody>
      </p:sp>
      <p:sp>
        <p:nvSpPr>
          <p:cNvPr id="6" name="Footer Placeholder 5">
            <a:extLst>
              <a:ext uri="{FF2B5EF4-FFF2-40B4-BE49-F238E27FC236}">
                <a16:creationId xmlns:a16="http://schemas.microsoft.com/office/drawing/2014/main" id="{698B4F53-02CD-F764-3397-BFF1CF68D05E}"/>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6CE4F068-FF76-A611-2E33-3C06D7E39331}"/>
              </a:ext>
            </a:extLst>
          </p:cNvPr>
          <p:cNvSpPr>
            <a:spLocks noGrp="1"/>
          </p:cNvSpPr>
          <p:nvPr>
            <p:ph type="sldNum" sz="quarter" idx="12"/>
          </p:nvPr>
        </p:nvSpPr>
        <p:spPr/>
        <p:txBody>
          <a:bodyPr/>
          <a:lstStyle/>
          <a:p>
            <a:fld id="{12F64994-8961-4213-87F0-CB19AA257AE9}" type="slidenum">
              <a:rPr lang="en-PK" smtClean="0"/>
              <a:t>‹#›</a:t>
            </a:fld>
            <a:endParaRPr lang="en-PK"/>
          </a:p>
        </p:txBody>
      </p:sp>
    </p:spTree>
    <p:extLst>
      <p:ext uri="{BB962C8B-B14F-4D97-AF65-F5344CB8AC3E}">
        <p14:creationId xmlns:p14="http://schemas.microsoft.com/office/powerpoint/2010/main" val="309166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B8A8C7-6903-59C9-90D8-3797507E4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0B800456-6F2A-2B6D-5C85-EFD4B1807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E9708B15-221E-E684-A707-9094625F97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16C408-58CB-4C3B-9291-5003EFC79430}" type="datetimeFigureOut">
              <a:rPr lang="en-PK" smtClean="0"/>
              <a:t>28/01/2025</a:t>
            </a:fld>
            <a:endParaRPr lang="en-PK"/>
          </a:p>
        </p:txBody>
      </p:sp>
      <p:sp>
        <p:nvSpPr>
          <p:cNvPr id="5" name="Footer Placeholder 4">
            <a:extLst>
              <a:ext uri="{FF2B5EF4-FFF2-40B4-BE49-F238E27FC236}">
                <a16:creationId xmlns:a16="http://schemas.microsoft.com/office/drawing/2014/main" id="{A0E5FC49-AA3D-740E-0DB2-206B8E769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a16="http://schemas.microsoft.com/office/drawing/2014/main" id="{929B291C-FE5E-E3A5-D883-0E82C5D1E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F64994-8961-4213-87F0-CB19AA257AE9}" type="slidenum">
              <a:rPr lang="en-PK" smtClean="0"/>
              <a:t>‹#›</a:t>
            </a:fld>
            <a:endParaRPr lang="en-PK"/>
          </a:p>
        </p:txBody>
      </p:sp>
    </p:spTree>
    <p:extLst>
      <p:ext uri="{BB962C8B-B14F-4D97-AF65-F5344CB8AC3E}">
        <p14:creationId xmlns:p14="http://schemas.microsoft.com/office/powerpoint/2010/main" val="120631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sciencedirect.com/topics/medicine-and-dentistry/endoderm" TargetMode="External"/><Relationship Id="rId2" Type="http://schemas.openxmlformats.org/officeDocument/2006/relationships/hyperlink" Target="https://www.sciencedirect.com/topics/biochemistry-genetics-and-molecular-biology/mesenchyme"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topics/medicine-and-dentistry/septum-transversum" TargetMode="External"/><Relationship Id="rId2" Type="http://schemas.openxmlformats.org/officeDocument/2006/relationships/hyperlink" Target="https://www.sciencedirect.com/topics/medicine-and-dentistry/foregut"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016/j.jhep.2023.01.02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78D2-0BCC-95ED-88B4-787FB576D292}"/>
              </a:ext>
            </a:extLst>
          </p:cNvPr>
          <p:cNvSpPr>
            <a:spLocks noGrp="1"/>
          </p:cNvSpPr>
          <p:nvPr>
            <p:ph type="ctrTitle"/>
          </p:nvPr>
        </p:nvSpPr>
        <p:spPr>
          <a:xfrm>
            <a:off x="1519003" y="732619"/>
            <a:ext cx="9144000" cy="1073696"/>
          </a:xfrm>
        </p:spPr>
        <p:txBody>
          <a:bodyPr>
            <a:noAutofit/>
          </a:bodyPr>
          <a:lstStyle/>
          <a:p>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3200" i="0" u="none" strike="noStrike" kern="1200" cap="none" spc="0" normalizeH="0" baseline="0" noProof="0" dirty="0">
                <a:ln>
                  <a:noFill/>
                </a:ln>
                <a:solidFill>
                  <a:prstClr val="black"/>
                </a:solidFill>
                <a:effectLst/>
                <a:uLnTx/>
                <a:uFillTx/>
                <a:latin typeface="Calibri"/>
                <a:ea typeface="+mj-ea"/>
                <a:cs typeface="Times New Roman" pitchFamily="18" charset="0"/>
              </a:rPr>
              <a:t>Development of Liver &amp; </a:t>
            </a:r>
            <a:r>
              <a:rPr lang="en-US" sz="3200" dirty="0">
                <a:solidFill>
                  <a:prstClr val="black"/>
                </a:solidFill>
                <a:latin typeface="Calibri"/>
                <a:cs typeface="Times New Roman" pitchFamily="18" charset="0"/>
              </a:rPr>
              <a:t>Biliary Apparatus</a:t>
            </a:r>
            <a:endParaRPr lang="en-PK" dirty="0"/>
          </a:p>
        </p:txBody>
      </p:sp>
      <p:sp>
        <p:nvSpPr>
          <p:cNvPr id="3" name="Subtitle 2">
            <a:extLst>
              <a:ext uri="{FF2B5EF4-FFF2-40B4-BE49-F238E27FC236}">
                <a16:creationId xmlns:a16="http://schemas.microsoft.com/office/drawing/2014/main" id="{DA70FCEA-A7D3-F760-2E56-20F21C815232}"/>
              </a:ext>
            </a:extLst>
          </p:cNvPr>
          <p:cNvSpPr>
            <a:spLocks noGrp="1"/>
          </p:cNvSpPr>
          <p:nvPr>
            <p:ph type="subTitle" idx="1"/>
          </p:nvPr>
        </p:nvSpPr>
        <p:spPr>
          <a:xfrm>
            <a:off x="929588" y="5334600"/>
            <a:ext cx="10338216" cy="1073696"/>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a:t>
            </a:r>
            <a:r>
              <a:rPr kumimoji="0" lang="en-US" sz="11200" i="0" u="none" strike="noStrike" kern="1200" cap="none" spc="0" normalizeH="0" baseline="0" noProof="0" dirty="0" err="1">
                <a:ln>
                  <a:noFill/>
                </a:ln>
                <a:effectLst/>
                <a:uLnTx/>
                <a:uFillTx/>
                <a:latin typeface="Calibri"/>
                <a:ea typeface="+mn-ea"/>
                <a:cs typeface="Times New Roman" pitchFamily="18" charset="0"/>
              </a:rPr>
              <a:t>Prof.Dr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a:ln>
                  <a:noFill/>
                </a:ln>
                <a:effectLst/>
                <a:uLnTx/>
                <a:uFillTx/>
                <a:latin typeface="Calibri"/>
                <a:ea typeface="+mn-ea"/>
                <a:cs typeface="Times New Roman" pitchFamily="18" charset="0"/>
              </a:rPr>
              <a:t>Date: 23-01-25</a:t>
            </a: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a16="http://schemas.microsoft.com/office/drawing/2014/main"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a16="http://schemas.microsoft.com/office/drawing/2014/main"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7" name="Picture 6">
            <a:extLst>
              <a:ext uri="{FF2B5EF4-FFF2-40B4-BE49-F238E27FC236}">
                <a16:creationId xmlns:a16="http://schemas.microsoft.com/office/drawing/2014/main" id="{4053DEC2-EF97-6169-4869-0E9CBE1B2734}"/>
              </a:ext>
            </a:extLst>
          </p:cNvPr>
          <p:cNvPicPr>
            <a:picLocks noChangeAspect="1"/>
          </p:cNvPicPr>
          <p:nvPr/>
        </p:nvPicPr>
        <p:blipFill>
          <a:blip r:embed="rId4"/>
          <a:stretch>
            <a:fillRect/>
          </a:stretch>
        </p:blipFill>
        <p:spPr>
          <a:xfrm>
            <a:off x="3987383" y="1806315"/>
            <a:ext cx="4362137" cy="4010120"/>
          </a:xfrm>
          <a:prstGeom prst="rect">
            <a:avLst/>
          </a:prstGeom>
        </p:spPr>
      </p:pic>
    </p:spTree>
    <p:extLst>
      <p:ext uri="{BB962C8B-B14F-4D97-AF65-F5344CB8AC3E}">
        <p14:creationId xmlns:p14="http://schemas.microsoft.com/office/powerpoint/2010/main" val="382196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solidFill>
                  <a:schemeClr val="accent4">
                    <a:lumMod val="75000"/>
                  </a:schemeClr>
                </a:solidFill>
              </a:rPr>
              <a:t>Early liver development</a:t>
            </a:r>
            <a:br>
              <a:rPr lang="en-US" b="1" dirty="0">
                <a:solidFill>
                  <a:schemeClr val="accent4">
                    <a:lumMod val="75000"/>
                  </a:schemeClr>
                </a:solidFill>
              </a:rPr>
            </a:br>
            <a:endParaRPr lang="en-US" b="1" dirty="0">
              <a:solidFill>
                <a:schemeClr val="accent4">
                  <a:lumMod val="75000"/>
                </a:schemeClr>
              </a:solidFill>
            </a:endParaRPr>
          </a:p>
        </p:txBody>
      </p:sp>
      <p:sp>
        <p:nvSpPr>
          <p:cNvPr id="3" name="Content Placeholder 2"/>
          <p:cNvSpPr>
            <a:spLocks noGrp="1"/>
          </p:cNvSpPr>
          <p:nvPr>
            <p:ph idx="1"/>
          </p:nvPr>
        </p:nvSpPr>
        <p:spPr>
          <a:xfrm>
            <a:off x="838199" y="511017"/>
            <a:ext cx="5832423" cy="5257800"/>
          </a:xfrm>
        </p:spPr>
        <p:txBody>
          <a:bodyPr>
            <a:noAutofit/>
          </a:bodyPr>
          <a:lstStyle/>
          <a:p>
            <a:pPr algn="just"/>
            <a:endParaRPr lang="en-US" sz="2400" dirty="0"/>
          </a:p>
          <a:p>
            <a:pPr algn="just"/>
            <a:endParaRPr lang="en-US" sz="2400" dirty="0"/>
          </a:p>
          <a:p>
            <a:pPr algn="just"/>
            <a:r>
              <a:rPr lang="en-US" dirty="0">
                <a:latin typeface="Arial" panose="020B0604020202020204" pitchFamily="34" charset="0"/>
                <a:cs typeface="Arial" panose="020B0604020202020204" pitchFamily="34" charset="0"/>
              </a:rPr>
              <a:t>As the head fold and early intraembryonic coelom form, the ventral parietal wall of the pericardial cavity gives rise to populations of cells termed </a:t>
            </a:r>
            <a:r>
              <a:rPr lang="en-US" dirty="0" err="1">
                <a:latin typeface="Arial" panose="020B0604020202020204" pitchFamily="34" charset="0"/>
                <a:cs typeface="Arial" panose="020B0604020202020204" pitchFamily="34" charset="0"/>
              </a:rPr>
              <a:t>precardiac</a:t>
            </a:r>
            <a:r>
              <a:rPr lang="en-US" dirty="0">
                <a:latin typeface="Arial" panose="020B0604020202020204" pitchFamily="34" charset="0"/>
                <a:cs typeface="Arial" panose="020B0604020202020204" pitchFamily="34" charset="0"/>
              </a:rPr>
              <a:t> or cardiac </a:t>
            </a:r>
            <a:r>
              <a:rPr lang="en-US" dirty="0">
                <a:latin typeface="Arial" panose="020B0604020202020204" pitchFamily="34" charset="0"/>
                <a:cs typeface="Arial" panose="020B0604020202020204" pitchFamily="34" charset="0"/>
                <a:hlinkClick r:id="rId2" tooltip="Learn more about Mesenchyme from ScienceDirect's AI-generated Topic Pages"/>
              </a:rPr>
              <a:t>mesenchyme</a:t>
            </a:r>
            <a:r>
              <a:rPr lang="en-US" dirty="0">
                <a:latin typeface="Arial" panose="020B0604020202020204" pitchFamily="34" charset="0"/>
                <a:cs typeface="Arial" panose="020B0604020202020204" pitchFamily="34" charset="0"/>
              </a:rPr>
              <a:t>. Hepatic </a:t>
            </a:r>
            <a:r>
              <a:rPr lang="en-US" dirty="0">
                <a:latin typeface="Arial" panose="020B0604020202020204" pitchFamily="34" charset="0"/>
                <a:cs typeface="Arial" panose="020B0604020202020204" pitchFamily="34" charset="0"/>
                <a:hlinkClick r:id="rId3" tooltip="Learn more about Endoderm from ScienceDirect's AI-generated Topic Pages"/>
              </a:rPr>
              <a:t>endoderm</a:t>
            </a:r>
            <a:r>
              <a:rPr lang="en-US" dirty="0">
                <a:latin typeface="Arial" panose="020B0604020202020204" pitchFamily="34" charset="0"/>
                <a:cs typeface="Arial" panose="020B0604020202020204" pitchFamily="34" charset="0"/>
              </a:rPr>
              <a:t> is induced to proliferate by this mesenchyme,</a:t>
            </a:r>
          </a:p>
        </p:txBody>
      </p:sp>
      <p:pic>
        <p:nvPicPr>
          <p:cNvPr id="4" name="Picture 3"/>
          <p:cNvPicPr>
            <a:picLocks noChangeAspect="1"/>
          </p:cNvPicPr>
          <p:nvPr/>
        </p:nvPicPr>
        <p:blipFill rotWithShape="1">
          <a:blip r:embed="rId4"/>
          <a:srcRect r="21238" b="4807"/>
          <a:stretch/>
        </p:blipFill>
        <p:spPr>
          <a:xfrm>
            <a:off x="7397496" y="1027906"/>
            <a:ext cx="3956304" cy="541020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7" name="Picture 6">
            <a:extLst>
              <a:ext uri="{FF2B5EF4-FFF2-40B4-BE49-F238E27FC236}">
                <a16:creationId xmlns:a16="http://schemas.microsoft.com/office/drawing/2014/main" id="{95B57F5E-4675-BDCA-1C1D-39F04BD864EC}"/>
              </a:ext>
            </a:extLst>
          </p:cNvPr>
          <p:cNvPicPr>
            <a:picLocks noChangeAspect="1"/>
          </p:cNvPicPr>
          <p:nvPr/>
        </p:nvPicPr>
        <p:blipFill>
          <a:blip r:embed="rId5"/>
          <a:stretch>
            <a:fillRect/>
          </a:stretch>
        </p:blipFill>
        <p:spPr>
          <a:xfrm>
            <a:off x="182444" y="6217897"/>
            <a:ext cx="1993565" cy="518205"/>
          </a:xfrm>
          <a:prstGeom prst="rect">
            <a:avLst/>
          </a:prstGeom>
        </p:spPr>
      </p:pic>
    </p:spTree>
    <p:extLst>
      <p:ext uri="{BB962C8B-B14F-4D97-AF65-F5344CB8AC3E}">
        <p14:creationId xmlns:p14="http://schemas.microsoft.com/office/powerpoint/2010/main" val="395806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872" y="533400"/>
            <a:ext cx="6358328" cy="6324600"/>
          </a:xfrm>
        </p:spPr>
        <p:txBody>
          <a:bodyPr>
            <a:noAutofit/>
          </a:bodyPr>
          <a:lstStyle/>
          <a:p>
            <a:pPr algn="just"/>
            <a:r>
              <a:rPr lang="en-US" dirty="0"/>
              <a:t>As the heart and </a:t>
            </a:r>
            <a:r>
              <a:rPr lang="en-US" dirty="0">
                <a:hlinkClick r:id="rId2" tooltip="Learn more about foregut from ScienceDirect's AI-generated Topic Pages"/>
              </a:rPr>
              <a:t>foregut</a:t>
            </a:r>
            <a:r>
              <a:rPr lang="en-US" dirty="0"/>
              <a:t> become separated by the accumulation of the cardiac mesenchyme, the mesenchyme itself is renamed </a:t>
            </a:r>
            <a:r>
              <a:rPr lang="en-US" dirty="0">
                <a:hlinkClick r:id="rId3" tooltip="Learn more about Septum transversum from ScienceDirect's AI-generated Topic Pages"/>
              </a:rPr>
              <a:t>septum </a:t>
            </a:r>
            <a:r>
              <a:rPr lang="en-US" dirty="0" err="1">
                <a:hlinkClick r:id="rId3" tooltip="Learn more about Septum transversum from ScienceDirect's AI-generated Topic Pages"/>
              </a:rPr>
              <a:t>transversum</a:t>
            </a:r>
            <a:r>
              <a:rPr lang="en-US" dirty="0"/>
              <a:t>. It is seen as a ventral mass, caudal to the heart,</a:t>
            </a:r>
          </a:p>
          <a:p>
            <a:pPr algn="just"/>
            <a:endParaRPr lang="en-US" dirty="0"/>
          </a:p>
          <a:p>
            <a:pPr marL="0" indent="0" algn="just">
              <a:buNone/>
            </a:pPr>
            <a:r>
              <a:rPr lang="en-US" dirty="0"/>
              <a:t>The majority of the cells within the septum </a:t>
            </a:r>
            <a:r>
              <a:rPr lang="en-US" dirty="0" err="1"/>
              <a:t>transversum</a:t>
            </a:r>
            <a:r>
              <a:rPr lang="en-US" dirty="0"/>
              <a:t> are destined to become hepatic mesenchyme., </a:t>
            </a:r>
          </a:p>
          <a:p>
            <a:pPr algn="just"/>
            <a:endParaRPr lang="en-US" dirty="0"/>
          </a:p>
        </p:txBody>
      </p:sp>
      <p:pic>
        <p:nvPicPr>
          <p:cNvPr id="4" name="Picture 3"/>
          <p:cNvPicPr>
            <a:picLocks noChangeAspect="1"/>
          </p:cNvPicPr>
          <p:nvPr/>
        </p:nvPicPr>
        <p:blipFill>
          <a:blip r:embed="rId4"/>
          <a:stretch>
            <a:fillRect/>
          </a:stretch>
        </p:blipFill>
        <p:spPr>
          <a:xfrm>
            <a:off x="7700704" y="695864"/>
            <a:ext cx="3956647" cy="5413717"/>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6" name="Picture 5">
            <a:extLst>
              <a:ext uri="{FF2B5EF4-FFF2-40B4-BE49-F238E27FC236}">
                <a16:creationId xmlns:a16="http://schemas.microsoft.com/office/drawing/2014/main" id="{D463D7F8-C0E8-BD21-1CD0-39ACF139A1F5}"/>
              </a:ext>
            </a:extLst>
          </p:cNvPr>
          <p:cNvPicPr>
            <a:picLocks noChangeAspect="1"/>
          </p:cNvPicPr>
          <p:nvPr/>
        </p:nvPicPr>
        <p:blipFill>
          <a:blip r:embed="rId5"/>
          <a:stretch>
            <a:fillRect/>
          </a:stretch>
        </p:blipFill>
        <p:spPr>
          <a:xfrm>
            <a:off x="234089" y="6109581"/>
            <a:ext cx="1993565" cy="518205"/>
          </a:xfrm>
          <a:prstGeom prst="rect">
            <a:avLst/>
          </a:prstGeom>
        </p:spPr>
      </p:pic>
    </p:spTree>
    <p:extLst>
      <p:ext uri="{BB962C8B-B14F-4D97-AF65-F5344CB8AC3E}">
        <p14:creationId xmlns:p14="http://schemas.microsoft.com/office/powerpoint/2010/main" val="335766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1484026"/>
            <a:ext cx="6406418" cy="4706462"/>
          </a:xfrm>
        </p:spPr>
        <p:txBody>
          <a:bodyPr>
            <a:normAutofit/>
          </a:bodyPr>
          <a:lstStyle/>
          <a:p>
            <a:r>
              <a:rPr lang="en-US" sz="2200" dirty="0"/>
              <a:t> </a:t>
            </a:r>
            <a:r>
              <a:rPr lang="en-US" dirty="0">
                <a:latin typeface="Arial" panose="020B0604020202020204" pitchFamily="34" charset="0"/>
                <a:cs typeface="Arial" panose="020B0604020202020204" pitchFamily="34" charset="0"/>
              </a:rPr>
              <a:t>At sufficient levels, FGFs, secreted by the developing heart, induce formation of the hepatic diverticulum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diverticulum extends into the </a:t>
            </a:r>
            <a:r>
              <a:rPr lang="en-US" b="1" dirty="0">
                <a:latin typeface="Arial" panose="020B0604020202020204" pitchFamily="34" charset="0"/>
                <a:cs typeface="Arial" panose="020B0604020202020204" pitchFamily="34" charset="0"/>
              </a:rPr>
              <a:t>septum transversum</a:t>
            </a:r>
            <a:r>
              <a:rPr lang="en-US" dirty="0">
                <a:latin typeface="Arial" panose="020B0604020202020204" pitchFamily="34" charset="0"/>
                <a:cs typeface="Arial" panose="020B0604020202020204" pitchFamily="34" charset="0"/>
              </a:rPr>
              <a:t>, a mass of splanchnic mesoderm between the developing heart and midgut. </a:t>
            </a:r>
          </a:p>
          <a:p>
            <a:endParaRPr lang="en-US" b="1" dirty="0">
              <a:latin typeface="Arial" panose="020B0604020202020204" pitchFamily="34" charset="0"/>
              <a:cs typeface="Arial" panose="020B0604020202020204" pitchFamily="34" charset="0"/>
            </a:endParaRPr>
          </a:p>
          <a:p>
            <a:endParaRPr lang="en-US" sz="2200" dirty="0"/>
          </a:p>
        </p:txBody>
      </p:sp>
      <p:pic>
        <p:nvPicPr>
          <p:cNvPr id="4" name="Picture 3" descr="A diagram of the internal organs of a baby&#10;&#10;Description automatically generated"/>
          <p:cNvPicPr>
            <a:picLocks noChangeAspect="1"/>
          </p:cNvPicPr>
          <p:nvPr/>
        </p:nvPicPr>
        <p:blipFill>
          <a:blip r:embed="rId2"/>
          <a:stretch>
            <a:fillRect/>
          </a:stretch>
        </p:blipFill>
        <p:spPr>
          <a:xfrm>
            <a:off x="7495931" y="816514"/>
            <a:ext cx="4243588" cy="4835999"/>
          </a:xfrm>
          <a:prstGeom prst="rect">
            <a:avLst/>
          </a:prstGeom>
        </p:spPr>
      </p:pic>
      <p:sp>
        <p:nvSpPr>
          <p:cNvPr id="5" name="Slide Number Placeholder 4"/>
          <p:cNvSpPr>
            <a:spLocks noGrp="1"/>
          </p:cNvSpPr>
          <p:nvPr>
            <p:ph type="sldNum" sz="quarter" idx="12"/>
          </p:nvPr>
        </p:nvSpPr>
        <p:spPr>
          <a:xfrm>
            <a:off x="8610600" y="6356350"/>
            <a:ext cx="2743200" cy="365125"/>
          </a:xfrm>
        </p:spPr>
        <p:txBody>
          <a:bodyPr>
            <a:normAutofit/>
          </a:bodyPr>
          <a:lstStyle/>
          <a:p>
            <a:pPr>
              <a:spcAft>
                <a:spcPts val="600"/>
              </a:spcAft>
              <a:defRPr/>
            </a:pPr>
            <a:fld id="{BDA394D7-9785-4BE5-AFD5-4F918A689025}" type="slidenum">
              <a:rPr lang="en-US" smtClean="0"/>
              <a:pPr>
                <a:spcAft>
                  <a:spcPts val="600"/>
                </a:spcAft>
                <a:defRPr/>
              </a:pPr>
              <a:t>12</a:t>
            </a:fld>
            <a:endParaRPr lang="en-US"/>
          </a:p>
        </p:txBody>
      </p:sp>
      <p:pic>
        <p:nvPicPr>
          <p:cNvPr id="6" name="Picture 5">
            <a:extLst>
              <a:ext uri="{FF2B5EF4-FFF2-40B4-BE49-F238E27FC236}">
                <a16:creationId xmlns:a16="http://schemas.microsoft.com/office/drawing/2014/main" id="{07CB23C9-D847-35E9-D35F-60679CD63D8B}"/>
              </a:ext>
            </a:extLst>
          </p:cNvPr>
          <p:cNvPicPr>
            <a:picLocks noChangeAspect="1"/>
          </p:cNvPicPr>
          <p:nvPr/>
        </p:nvPicPr>
        <p:blipFill>
          <a:blip r:embed="rId3"/>
          <a:stretch>
            <a:fillRect/>
          </a:stretch>
        </p:blipFill>
        <p:spPr>
          <a:xfrm>
            <a:off x="182443" y="6203270"/>
            <a:ext cx="1993565" cy="518205"/>
          </a:xfrm>
          <a:prstGeom prst="rect">
            <a:avLst/>
          </a:prstGeom>
        </p:spPr>
      </p:pic>
    </p:spTree>
    <p:extLst>
      <p:ext uri="{BB962C8B-B14F-4D97-AF65-F5344CB8AC3E}">
        <p14:creationId xmlns:p14="http://schemas.microsoft.com/office/powerpoint/2010/main" val="2050987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5079" y="857250"/>
            <a:ext cx="6081842" cy="5143500"/>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13</a:t>
            </a:fld>
            <a:endParaRPr lang="en-US"/>
          </a:p>
        </p:txBody>
      </p:sp>
      <p:pic>
        <p:nvPicPr>
          <p:cNvPr id="5" name="Picture 4">
            <a:extLst>
              <a:ext uri="{FF2B5EF4-FFF2-40B4-BE49-F238E27FC236}">
                <a16:creationId xmlns:a16="http://schemas.microsoft.com/office/drawing/2014/main" id="{71AE395A-DECB-7456-8B57-AE9EC470EE89}"/>
              </a:ext>
            </a:extLst>
          </p:cNvPr>
          <p:cNvPicPr>
            <a:picLocks noChangeAspect="1"/>
          </p:cNvPicPr>
          <p:nvPr/>
        </p:nvPicPr>
        <p:blipFill>
          <a:blip r:embed="rId3"/>
          <a:stretch>
            <a:fillRect/>
          </a:stretch>
        </p:blipFill>
        <p:spPr>
          <a:xfrm>
            <a:off x="0" y="6279809"/>
            <a:ext cx="1993565" cy="518205"/>
          </a:xfrm>
          <a:prstGeom prst="rect">
            <a:avLst/>
          </a:prstGeom>
        </p:spPr>
      </p:pic>
    </p:spTree>
    <p:extLst>
      <p:ext uri="{BB962C8B-B14F-4D97-AF65-F5344CB8AC3E}">
        <p14:creationId xmlns:p14="http://schemas.microsoft.com/office/powerpoint/2010/main" val="3030580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7493" y="533400"/>
            <a:ext cx="5836107" cy="6172200"/>
          </a:xfrm>
        </p:spPr>
        <p:txBody>
          <a:bodyPr>
            <a:noAutofit/>
          </a:bodyPr>
          <a:lstStyle/>
          <a:p>
            <a:pPr marL="285750" indent="-285750" algn="just"/>
            <a:endParaRPr lang="en-US" dirty="0">
              <a:latin typeface="Arial" panose="020B0604020202020204" pitchFamily="34" charset="0"/>
              <a:cs typeface="Arial" panose="020B0604020202020204" pitchFamily="34" charset="0"/>
            </a:endParaRPr>
          </a:p>
          <a:p>
            <a:pPr marL="285750" indent="-285750" algn="just"/>
            <a:endParaRPr lang="en-US" dirty="0">
              <a:latin typeface="Arial" panose="020B0604020202020204" pitchFamily="34" charset="0"/>
              <a:cs typeface="Arial" panose="020B0604020202020204" pitchFamily="34" charset="0"/>
            </a:endParaRPr>
          </a:p>
          <a:p>
            <a:pPr marL="285750" indent="-285750" algn="just"/>
            <a:r>
              <a:rPr lang="en-US" dirty="0">
                <a:latin typeface="Arial" panose="020B0604020202020204" pitchFamily="34" charset="0"/>
                <a:cs typeface="Arial" panose="020B0604020202020204" pitchFamily="34" charset="0"/>
              </a:rPr>
              <a:t>The hepatic diverticulum enlarges rapidly and divides into two parts as it grows between the layers of the </a:t>
            </a:r>
            <a:r>
              <a:rPr lang="en-US" b="1" dirty="0">
                <a:latin typeface="Arial" panose="020B0604020202020204" pitchFamily="34" charset="0"/>
                <a:cs typeface="Arial" panose="020B0604020202020204" pitchFamily="34" charset="0"/>
              </a:rPr>
              <a:t>ventral </a:t>
            </a:r>
            <a:r>
              <a:rPr lang="en-US" b="1" dirty="0" err="1">
                <a:latin typeface="Arial" panose="020B0604020202020204" pitchFamily="34" charset="0"/>
                <a:cs typeface="Arial" panose="020B0604020202020204" pitchFamily="34" charset="0"/>
              </a:rPr>
              <a:t>mesogastrium</a:t>
            </a:r>
            <a:r>
              <a:rPr lang="en-US" dirty="0">
                <a:latin typeface="Arial" panose="020B0604020202020204" pitchFamily="34" charset="0"/>
                <a:cs typeface="Arial" panose="020B0604020202020204" pitchFamily="34" charset="0"/>
              </a:rPr>
              <a:t> </a:t>
            </a:r>
          </a:p>
          <a:p>
            <a:pPr marL="285750" indent="-285750" algn="just"/>
            <a:r>
              <a:rPr lang="en-US" dirty="0">
                <a:latin typeface="Arial" panose="020B0604020202020204" pitchFamily="34" charset="0"/>
                <a:cs typeface="Arial" panose="020B0604020202020204" pitchFamily="34" charset="0"/>
              </a:rPr>
              <a:t>The larger cranial part of the hepatic diverticulum is the </a:t>
            </a:r>
            <a:r>
              <a:rPr lang="en-US" b="1" dirty="0">
                <a:latin typeface="Arial" panose="020B0604020202020204" pitchFamily="34" charset="0"/>
                <a:cs typeface="Arial" panose="020B0604020202020204" pitchFamily="34" charset="0"/>
              </a:rPr>
              <a:t>primordium of the liver</a:t>
            </a:r>
            <a:r>
              <a:rPr lang="en-US"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2"/>
          <a:stretch>
            <a:fillRect/>
          </a:stretch>
        </p:blipFill>
        <p:spPr>
          <a:xfrm>
            <a:off x="7365246" y="964406"/>
            <a:ext cx="4471987" cy="5310187"/>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pic>
        <p:nvPicPr>
          <p:cNvPr id="4" name="Picture 3">
            <a:extLst>
              <a:ext uri="{FF2B5EF4-FFF2-40B4-BE49-F238E27FC236}">
                <a16:creationId xmlns:a16="http://schemas.microsoft.com/office/drawing/2014/main" id="{160B0BAA-33F5-CFA7-923C-BEFD00D03B79}"/>
              </a:ext>
            </a:extLst>
          </p:cNvPr>
          <p:cNvPicPr>
            <a:picLocks noChangeAspect="1"/>
          </p:cNvPicPr>
          <p:nvPr/>
        </p:nvPicPr>
        <p:blipFill>
          <a:blip r:embed="rId3"/>
          <a:stretch>
            <a:fillRect/>
          </a:stretch>
        </p:blipFill>
        <p:spPr>
          <a:xfrm>
            <a:off x="107493" y="6187395"/>
            <a:ext cx="1993565" cy="518205"/>
          </a:xfrm>
          <a:prstGeom prst="rect">
            <a:avLst/>
          </a:prstGeom>
        </p:spPr>
      </p:pic>
    </p:spTree>
    <p:extLst>
      <p:ext uri="{BB962C8B-B14F-4D97-AF65-F5344CB8AC3E}">
        <p14:creationId xmlns:p14="http://schemas.microsoft.com/office/powerpoint/2010/main" val="3248841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285750" indent="-285750" algn="just"/>
            <a:r>
              <a:rPr lang="en-US" dirty="0">
                <a:latin typeface="Arial" panose="020B0604020202020204" pitchFamily="34" charset="0"/>
                <a:cs typeface="Arial" panose="020B0604020202020204" pitchFamily="34" charset="0"/>
              </a:rPr>
              <a:t>The proliferating endodermal cells give rise to interlacing cords of hepatocytes and to the epithelial lining of the intrahepatic part of the biliary apparatus.</a:t>
            </a:r>
          </a:p>
          <a:p>
            <a:pPr marL="285750" indent="-285750" algn="just"/>
            <a:r>
              <a:rPr lang="en-US" dirty="0">
                <a:latin typeface="Arial" panose="020B0604020202020204" pitchFamily="34" charset="0"/>
                <a:cs typeface="Arial" panose="020B0604020202020204" pitchFamily="34" charset="0"/>
              </a:rPr>
              <a:t> The </a:t>
            </a:r>
            <a:r>
              <a:rPr lang="en-US" b="1" dirty="0">
                <a:latin typeface="Arial" panose="020B0604020202020204" pitchFamily="34" charset="0"/>
                <a:cs typeface="Arial" panose="020B0604020202020204" pitchFamily="34" charset="0"/>
              </a:rPr>
              <a:t>hepatic</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cords</a:t>
            </a:r>
            <a:r>
              <a:rPr lang="en-US" dirty="0">
                <a:latin typeface="Arial" panose="020B0604020202020204" pitchFamily="34" charset="0"/>
                <a:cs typeface="Arial" panose="020B0604020202020204" pitchFamily="34" charset="0"/>
              </a:rPr>
              <a:t> anastomose around endothelium-lined spaces, the primordia of the </a:t>
            </a:r>
            <a:r>
              <a:rPr lang="en-US" b="1" dirty="0">
                <a:latin typeface="Arial" panose="020B0604020202020204" pitchFamily="34" charset="0"/>
                <a:cs typeface="Arial" panose="020B0604020202020204" pitchFamily="34" charset="0"/>
              </a:rPr>
              <a:t>hepatic sinusoids</a:t>
            </a:r>
            <a:r>
              <a:rPr lang="en-US" dirty="0">
                <a:latin typeface="Arial" panose="020B0604020202020204" pitchFamily="34" charset="0"/>
                <a:cs typeface="Arial" panose="020B0604020202020204" pitchFamily="34" charset="0"/>
              </a:rPr>
              <a:t>. </a:t>
            </a:r>
          </a:p>
          <a:p>
            <a:pPr marL="285750" indent="-285750" algn="just"/>
            <a:r>
              <a:rPr lang="en-US" dirty="0">
                <a:solidFill>
                  <a:schemeClr val="accent4">
                    <a:lumMod val="75000"/>
                  </a:schemeClr>
                </a:solidFill>
                <a:latin typeface="Arial" panose="020B0604020202020204" pitchFamily="34" charset="0"/>
                <a:cs typeface="Arial" panose="020B0604020202020204" pitchFamily="34" charset="0"/>
              </a:rPr>
              <a:t>The fibrous and hematopoietic tissue and </a:t>
            </a:r>
            <a:r>
              <a:rPr lang="en-US" dirty="0" err="1">
                <a:solidFill>
                  <a:schemeClr val="accent4">
                    <a:lumMod val="75000"/>
                  </a:schemeClr>
                </a:solidFill>
                <a:latin typeface="Arial" panose="020B0604020202020204" pitchFamily="34" charset="0"/>
                <a:cs typeface="Arial" panose="020B0604020202020204" pitchFamily="34" charset="0"/>
              </a:rPr>
              <a:t>Kupffer</a:t>
            </a:r>
            <a:r>
              <a:rPr lang="en-US" dirty="0">
                <a:solidFill>
                  <a:schemeClr val="accent4">
                    <a:lumMod val="75000"/>
                  </a:schemeClr>
                </a:solidFill>
                <a:latin typeface="Arial" panose="020B0604020202020204" pitchFamily="34" charset="0"/>
                <a:cs typeface="Arial" panose="020B0604020202020204" pitchFamily="34" charset="0"/>
              </a:rPr>
              <a:t> cells of the liver are derived from mesenchyme in the septum </a:t>
            </a:r>
            <a:r>
              <a:rPr lang="en-US" dirty="0" err="1">
                <a:solidFill>
                  <a:schemeClr val="accent4">
                    <a:lumMod val="75000"/>
                  </a:schemeClr>
                </a:solidFill>
                <a:latin typeface="Arial" panose="020B0604020202020204" pitchFamily="34" charset="0"/>
                <a:cs typeface="Arial" panose="020B0604020202020204" pitchFamily="34" charset="0"/>
              </a:rPr>
              <a:t>transversum</a:t>
            </a:r>
            <a:r>
              <a:rPr lang="en-US" dirty="0">
                <a:latin typeface="Arial" panose="020B0604020202020204" pitchFamily="34" charset="0"/>
                <a:cs typeface="Arial" panose="020B0604020202020204" pitchFamily="34" charset="0"/>
              </a:rPr>
              <a:t>. </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pic>
        <p:nvPicPr>
          <p:cNvPr id="6" name="Picture 5">
            <a:extLst>
              <a:ext uri="{FF2B5EF4-FFF2-40B4-BE49-F238E27FC236}">
                <a16:creationId xmlns:a16="http://schemas.microsoft.com/office/drawing/2014/main" id="{32F69A89-41C7-7F76-FD1A-80FA4BE2F26E}"/>
              </a:ext>
            </a:extLst>
          </p:cNvPr>
          <p:cNvPicPr>
            <a:picLocks noChangeAspect="1"/>
          </p:cNvPicPr>
          <p:nvPr/>
        </p:nvPicPr>
        <p:blipFill>
          <a:blip r:embed="rId2"/>
          <a:stretch>
            <a:fillRect/>
          </a:stretch>
        </p:blipFill>
        <p:spPr>
          <a:xfrm>
            <a:off x="182443" y="6278172"/>
            <a:ext cx="1993565" cy="518205"/>
          </a:xfrm>
          <a:prstGeom prst="rect">
            <a:avLst/>
          </a:prstGeom>
        </p:spPr>
      </p:pic>
    </p:spTree>
    <p:extLst>
      <p:ext uri="{BB962C8B-B14F-4D97-AF65-F5344CB8AC3E}">
        <p14:creationId xmlns:p14="http://schemas.microsoft.com/office/powerpoint/2010/main" val="397236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36398186"/>
              </p:ext>
            </p:extLst>
          </p:nvPr>
        </p:nvGraphicFramePr>
        <p:xfrm>
          <a:off x="194872" y="381000"/>
          <a:ext cx="5520128" cy="5410200"/>
        </p:xfrm>
        <a:graphic>
          <a:graphicData uri="http://schemas.openxmlformats.org/drawingml/2006/table">
            <a:tbl>
              <a:tblPr/>
              <a:tblGrid>
                <a:gridCol w="5520128">
                  <a:extLst>
                    <a:ext uri="{9D8B030D-6E8A-4147-A177-3AD203B41FA5}">
                      <a16:colId xmlns:a16="http://schemas.microsoft.com/office/drawing/2014/main" val="20000"/>
                    </a:ext>
                  </a:extLst>
                </a:gridCol>
              </a:tblGrid>
              <a:tr h="541020">
                <a:tc>
                  <a:txBody>
                    <a:bodyPr/>
                    <a:lstStyle/>
                    <a:p>
                      <a:endParaRPr lang="en-US"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4869180">
                <a:tc>
                  <a:txBody>
                    <a:bodyPr/>
                    <a:lstStyle/>
                    <a:p>
                      <a:pPr marL="285750" indent="-285750" algn="just">
                        <a:buFont typeface="Arial" panose="020B0604020202020204" pitchFamily="34" charset="0"/>
                        <a:buChar char="•"/>
                      </a:pPr>
                      <a:r>
                        <a:rPr lang="en-US" sz="2800" dirty="0"/>
                        <a:t>The small caudal part of the hepatic diverticulum becomes the </a:t>
                      </a:r>
                      <a:r>
                        <a:rPr lang="en-US" sz="2800" b="1" dirty="0"/>
                        <a:t>gallbladder</a:t>
                      </a:r>
                      <a:r>
                        <a:rPr lang="en-US" sz="2800" dirty="0"/>
                        <a:t>, and the stalk of the diverticulum forms the </a:t>
                      </a:r>
                      <a:r>
                        <a:rPr lang="en-US" sz="2800" b="1" dirty="0"/>
                        <a:t>cystic duct</a:t>
                      </a:r>
                      <a:r>
                        <a:rPr lang="en-US" sz="2800" dirty="0"/>
                        <a:t> </a:t>
                      </a:r>
                    </a:p>
                    <a:p>
                      <a:pPr marL="285750" indent="-285750" algn="just">
                        <a:buFont typeface="Arial" panose="020B0604020202020204" pitchFamily="34" charset="0"/>
                        <a:buChar char="•"/>
                      </a:pPr>
                      <a:r>
                        <a:rPr lang="en-US" sz="2800" dirty="0"/>
                        <a:t>Initially, the </a:t>
                      </a:r>
                      <a:r>
                        <a:rPr lang="en-US" sz="2800" i="1" dirty="0"/>
                        <a:t>extrahepatic biliary apparatus</a:t>
                      </a:r>
                      <a:r>
                        <a:rPr lang="en-US" sz="2800" dirty="0"/>
                        <a:t> is occluded with epithelial cells, but it is later canalized because of </a:t>
                      </a:r>
                      <a:r>
                        <a:rPr lang="en-US" sz="2800" dirty="0" err="1"/>
                        <a:t>vacuolation</a:t>
                      </a:r>
                      <a:r>
                        <a:rPr lang="en-US" sz="2800" dirty="0"/>
                        <a:t> resulting from degeneration of these cells.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rotWithShape="1">
          <a:blip r:embed="rId2"/>
          <a:srcRect t="45034"/>
          <a:stretch/>
        </p:blipFill>
        <p:spPr>
          <a:xfrm>
            <a:off x="6878948" y="1079291"/>
            <a:ext cx="4474852" cy="2971800"/>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6" name="Picture 5">
            <a:extLst>
              <a:ext uri="{FF2B5EF4-FFF2-40B4-BE49-F238E27FC236}">
                <a16:creationId xmlns:a16="http://schemas.microsoft.com/office/drawing/2014/main" id="{D63EB5A3-EF1F-62B5-8E99-32313219F52C}"/>
              </a:ext>
            </a:extLst>
          </p:cNvPr>
          <p:cNvPicPr>
            <a:picLocks noChangeAspect="1"/>
          </p:cNvPicPr>
          <p:nvPr/>
        </p:nvPicPr>
        <p:blipFill>
          <a:blip r:embed="rId3"/>
          <a:stretch>
            <a:fillRect/>
          </a:stretch>
        </p:blipFill>
        <p:spPr>
          <a:xfrm>
            <a:off x="99933" y="6259482"/>
            <a:ext cx="1993565" cy="518205"/>
          </a:xfrm>
          <a:prstGeom prst="rect">
            <a:avLst/>
          </a:prstGeom>
        </p:spPr>
      </p:pic>
    </p:spTree>
    <p:extLst>
      <p:ext uri="{BB962C8B-B14F-4D97-AF65-F5344CB8AC3E}">
        <p14:creationId xmlns:p14="http://schemas.microsoft.com/office/powerpoint/2010/main" val="63367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92" y="457200"/>
            <a:ext cx="5302708" cy="6400800"/>
          </a:xfrm>
        </p:spPr>
        <p:txBody>
          <a:bodyPr>
            <a:normAutofit/>
          </a:bodyPr>
          <a:lstStyle/>
          <a:p>
            <a:pPr algn="just"/>
            <a:endParaRPr lang="en-US" dirty="0"/>
          </a:p>
          <a:p>
            <a:pPr algn="just"/>
            <a:endParaRPr lang="en-US" dirty="0"/>
          </a:p>
          <a:p>
            <a:pPr algn="just"/>
            <a:r>
              <a:rPr lang="en-US" dirty="0"/>
              <a:t>The stalk connecting the hepatic and cystic ducts to the duodenum becomes the </a:t>
            </a:r>
            <a:r>
              <a:rPr lang="en-US" b="1" dirty="0"/>
              <a:t>bile duct</a:t>
            </a:r>
            <a:r>
              <a:rPr lang="en-US" dirty="0"/>
              <a:t>. </a:t>
            </a:r>
          </a:p>
          <a:p>
            <a:pPr algn="just"/>
            <a:r>
              <a:rPr lang="en-US" dirty="0"/>
              <a:t>Effect of rotation on bile duct entry into duodenum</a:t>
            </a:r>
            <a:endParaRPr lang="en-US" sz="2400" dirty="0"/>
          </a:p>
        </p:txBody>
      </p:sp>
      <p:pic>
        <p:nvPicPr>
          <p:cNvPr id="4" name="Picture 3"/>
          <p:cNvPicPr>
            <a:picLocks noChangeAspect="1"/>
          </p:cNvPicPr>
          <p:nvPr/>
        </p:nvPicPr>
        <p:blipFill>
          <a:blip r:embed="rId2"/>
          <a:stretch>
            <a:fillRect/>
          </a:stretch>
        </p:blipFill>
        <p:spPr>
          <a:xfrm>
            <a:off x="5831174" y="1066800"/>
            <a:ext cx="6100996" cy="48006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6" name="Picture 5">
            <a:extLst>
              <a:ext uri="{FF2B5EF4-FFF2-40B4-BE49-F238E27FC236}">
                <a16:creationId xmlns:a16="http://schemas.microsoft.com/office/drawing/2014/main" id="{0A367CDF-1C33-9F89-6719-ABCF0B65C2E1}"/>
              </a:ext>
            </a:extLst>
          </p:cNvPr>
          <p:cNvPicPr>
            <a:picLocks noChangeAspect="1"/>
          </p:cNvPicPr>
          <p:nvPr/>
        </p:nvPicPr>
        <p:blipFill>
          <a:blip r:embed="rId3"/>
          <a:stretch>
            <a:fillRect/>
          </a:stretch>
        </p:blipFill>
        <p:spPr>
          <a:xfrm>
            <a:off x="107492" y="6239236"/>
            <a:ext cx="1993565" cy="518205"/>
          </a:xfrm>
          <a:prstGeom prst="rect">
            <a:avLst/>
          </a:prstGeom>
        </p:spPr>
      </p:pic>
    </p:spTree>
    <p:extLst>
      <p:ext uri="{BB962C8B-B14F-4D97-AF65-F5344CB8AC3E}">
        <p14:creationId xmlns:p14="http://schemas.microsoft.com/office/powerpoint/2010/main" val="138820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6400" y="762000"/>
            <a:ext cx="8763000" cy="6019800"/>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5" name="Picture 4">
            <a:extLst>
              <a:ext uri="{FF2B5EF4-FFF2-40B4-BE49-F238E27FC236}">
                <a16:creationId xmlns:a16="http://schemas.microsoft.com/office/drawing/2014/main" id="{40DD9330-8E0E-B6BA-6B5D-661349953737}"/>
              </a:ext>
            </a:extLst>
          </p:cNvPr>
          <p:cNvPicPr>
            <a:picLocks noChangeAspect="1"/>
          </p:cNvPicPr>
          <p:nvPr/>
        </p:nvPicPr>
        <p:blipFill>
          <a:blip r:embed="rId3"/>
          <a:stretch>
            <a:fillRect/>
          </a:stretch>
        </p:blipFill>
        <p:spPr>
          <a:xfrm>
            <a:off x="257394" y="6229503"/>
            <a:ext cx="1993565" cy="518205"/>
          </a:xfrm>
          <a:prstGeom prst="rect">
            <a:avLst/>
          </a:prstGeom>
        </p:spPr>
      </p:pic>
    </p:spTree>
    <p:extLst>
      <p:ext uri="{BB962C8B-B14F-4D97-AF65-F5344CB8AC3E}">
        <p14:creationId xmlns:p14="http://schemas.microsoft.com/office/powerpoint/2010/main" val="2580462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4813" y="1600200"/>
            <a:ext cx="6730584" cy="5105400"/>
          </a:xfrm>
        </p:spPr>
        <p:txBody>
          <a:bodyPr>
            <a:normAutofit/>
          </a:bodyPr>
          <a:lstStyle/>
          <a:p>
            <a:pPr marL="0" indent="0" fontAlgn="ctr">
              <a:buNone/>
            </a:pPr>
            <a:r>
              <a:rPr lang="en-US" b="1" dirty="0"/>
              <a:t>Ventral Mesentery </a:t>
            </a:r>
            <a:endParaRPr lang="en-US" dirty="0"/>
          </a:p>
          <a:p>
            <a:pPr fontAlgn="ctr"/>
            <a:r>
              <a:rPr lang="en-US" dirty="0"/>
              <a:t>This thin, double-layered membrane gives rise to: The </a:t>
            </a:r>
            <a:r>
              <a:rPr lang="en-US" b="1" dirty="0"/>
              <a:t>lesser </a:t>
            </a:r>
            <a:r>
              <a:rPr lang="en-US" b="1" dirty="0" err="1"/>
              <a:t>omentum</a:t>
            </a:r>
            <a:r>
              <a:rPr lang="en-US" dirty="0"/>
              <a:t>, passing from the liver to the lesser curvature of the stomach (</a:t>
            </a:r>
            <a:r>
              <a:rPr lang="en-US" b="1" dirty="0" err="1"/>
              <a:t>hepatogastric</a:t>
            </a:r>
            <a:r>
              <a:rPr lang="en-US" b="1" dirty="0"/>
              <a:t> ligament</a:t>
            </a:r>
            <a:r>
              <a:rPr lang="en-US" dirty="0"/>
              <a:t>) and from the liver to the duodenum (</a:t>
            </a:r>
            <a:r>
              <a:rPr lang="en-US" b="1" dirty="0"/>
              <a:t>hepatoduodenal ligament</a:t>
            </a:r>
            <a:r>
              <a:rPr lang="en-US" dirty="0"/>
              <a:t>)</a:t>
            </a:r>
          </a:p>
          <a:p>
            <a:pPr fontAlgn="ctr"/>
            <a:r>
              <a:rPr lang="en-US" dirty="0"/>
              <a:t>The </a:t>
            </a:r>
            <a:r>
              <a:rPr lang="en-US" b="1" dirty="0"/>
              <a:t>falciform ligament</a:t>
            </a:r>
            <a:r>
              <a:rPr lang="en-US" dirty="0"/>
              <a:t>, extending from the liver to the ventral abdominal wall </a:t>
            </a:r>
          </a:p>
          <a:p>
            <a:endParaRPr lang="en-US" dirty="0"/>
          </a:p>
        </p:txBody>
      </p:sp>
      <p:pic>
        <p:nvPicPr>
          <p:cNvPr id="4" name="Picture 3"/>
          <p:cNvPicPr>
            <a:picLocks noChangeAspect="1"/>
          </p:cNvPicPr>
          <p:nvPr/>
        </p:nvPicPr>
        <p:blipFill>
          <a:blip r:embed="rId2"/>
          <a:stretch>
            <a:fillRect/>
          </a:stretch>
        </p:blipFill>
        <p:spPr>
          <a:xfrm>
            <a:off x="7638235" y="1027906"/>
            <a:ext cx="4102748" cy="472440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7" name="Picture 6">
            <a:extLst>
              <a:ext uri="{FF2B5EF4-FFF2-40B4-BE49-F238E27FC236}">
                <a16:creationId xmlns:a16="http://schemas.microsoft.com/office/drawing/2014/main" id="{88A2FD93-BDB6-2440-7D05-12024C3E821D}"/>
              </a:ext>
            </a:extLst>
          </p:cNvPr>
          <p:cNvPicPr>
            <a:picLocks noChangeAspect="1"/>
          </p:cNvPicPr>
          <p:nvPr/>
        </p:nvPicPr>
        <p:blipFill>
          <a:blip r:embed="rId3"/>
          <a:stretch>
            <a:fillRect/>
          </a:stretch>
        </p:blipFill>
        <p:spPr>
          <a:xfrm>
            <a:off x="57965" y="6279809"/>
            <a:ext cx="1993565" cy="518205"/>
          </a:xfrm>
          <a:prstGeom prst="rect">
            <a:avLst/>
          </a:prstGeom>
        </p:spPr>
      </p:pic>
    </p:spTree>
    <p:extLst>
      <p:ext uri="{BB962C8B-B14F-4D97-AF65-F5344CB8AC3E}">
        <p14:creationId xmlns:p14="http://schemas.microsoft.com/office/powerpoint/2010/main" val="377077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endParaRPr lang="en-US" dirty="0"/>
          </a:p>
        </p:txBody>
      </p:sp>
      <p:sp>
        <p:nvSpPr>
          <p:cNvPr id="13" name="Content Placeholder 12"/>
          <p:cNvSpPr>
            <a:spLocks noGrp="1"/>
          </p:cNvSpPr>
          <p:nvPr>
            <p:ph sz="quarter" idx="4"/>
          </p:nvPr>
        </p:nvSpPr>
        <p:spPr>
          <a:xfrm>
            <a:off x="6169026" y="1676401"/>
            <a:ext cx="5628233" cy="4449763"/>
          </a:xfrm>
        </p:spPr>
        <p:txBody>
          <a:bodyPr/>
          <a:lstStyle/>
          <a:p>
            <a:pPr lvl="0"/>
            <a:r>
              <a:rPr lang="en-US" dirty="0">
                <a:latin typeface="Arial" panose="020B0604020202020204" pitchFamily="34" charset="0"/>
                <a:cs typeface="Arial" panose="020B0604020202020204" pitchFamily="34" charset="0"/>
              </a:rPr>
              <a:t>To impart evidence based research oriented medical education</a:t>
            </a:r>
          </a:p>
          <a:p>
            <a:pPr lvl="0"/>
            <a:r>
              <a:rPr lang="en-US" dirty="0">
                <a:latin typeface="Arial" panose="020B0604020202020204" pitchFamily="34" charset="0"/>
                <a:cs typeface="Arial" panose="020B0604020202020204" pitchFamily="34" charset="0"/>
              </a:rPr>
              <a:t>To provide best possible patient care</a:t>
            </a:r>
          </a:p>
          <a:p>
            <a:pPr lvl="0"/>
            <a:r>
              <a:rPr lang="en-US" dirty="0">
                <a:latin typeface="Arial" panose="020B0604020202020204" pitchFamily="34" charset="0"/>
                <a:cs typeface="Arial" panose="020B0604020202020204" pitchFamily="34" charset="0"/>
              </a:rPr>
              <a:t>To inculcate the values of mutual respect and ethical practice of medicine</a:t>
            </a:r>
          </a:p>
          <a:p>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1FB91A49-D5F3-4578-872E-65604690CDEB}" type="slidenum">
              <a:rPr lang="en-US" smtClean="0"/>
              <a:pPr>
                <a:defRPr/>
              </a:pPr>
              <a:t>2</a:t>
            </a:fld>
            <a:endParaRPr lang="en-US"/>
          </a:p>
        </p:txBody>
      </p:sp>
    </p:spTree>
    <p:extLst>
      <p:ext uri="{BB962C8B-B14F-4D97-AF65-F5344CB8AC3E}">
        <p14:creationId xmlns:p14="http://schemas.microsoft.com/office/powerpoint/2010/main" val="182105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475" r="6438" b="10959"/>
          <a:stretch/>
        </p:blipFill>
        <p:spPr>
          <a:xfrm>
            <a:off x="3200400" y="990600"/>
            <a:ext cx="5715000" cy="4953000"/>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4" name="Picture 3">
            <a:extLst>
              <a:ext uri="{FF2B5EF4-FFF2-40B4-BE49-F238E27FC236}">
                <a16:creationId xmlns:a16="http://schemas.microsoft.com/office/drawing/2014/main" id="{1F2013C5-4E53-9DF3-121F-D8BE90CED969}"/>
              </a:ext>
            </a:extLst>
          </p:cNvPr>
          <p:cNvPicPr>
            <a:picLocks noChangeAspect="1"/>
          </p:cNvPicPr>
          <p:nvPr/>
        </p:nvPicPr>
        <p:blipFill>
          <a:blip r:embed="rId3"/>
          <a:stretch>
            <a:fillRect/>
          </a:stretch>
        </p:blipFill>
        <p:spPr>
          <a:xfrm>
            <a:off x="257394" y="6172201"/>
            <a:ext cx="1993565" cy="518205"/>
          </a:xfrm>
          <a:prstGeom prst="rect">
            <a:avLst/>
          </a:prstGeom>
        </p:spPr>
      </p:pic>
    </p:spTree>
    <p:extLst>
      <p:ext uri="{BB962C8B-B14F-4D97-AF65-F5344CB8AC3E}">
        <p14:creationId xmlns:p14="http://schemas.microsoft.com/office/powerpoint/2010/main" val="153617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530" y="3657601"/>
            <a:ext cx="7772400" cy="1362075"/>
          </a:xfrm>
        </p:spPr>
        <p:txBody>
          <a:bodyPr>
            <a:normAutofit/>
          </a:bodyPr>
          <a:lstStyle/>
          <a:p>
            <a:pPr algn="ctr"/>
            <a:r>
              <a:rPr lang="en-US" sz="2400" dirty="0">
                <a:solidFill>
                  <a:schemeClr val="accent4">
                    <a:lumMod val="75000"/>
                  </a:schemeClr>
                </a:solidFill>
                <a:latin typeface="Arial" panose="020B0604020202020204" pitchFamily="34" charset="0"/>
                <a:cs typeface="Arial" panose="020B0604020202020204" pitchFamily="34" charset="0"/>
              </a:rPr>
              <a:t>Physiological and biochemical aspects of bile</a:t>
            </a:r>
          </a:p>
        </p:txBody>
      </p:sp>
      <p:sp>
        <p:nvSpPr>
          <p:cNvPr id="3" name="Text Placeholder 2"/>
          <p:cNvSpPr>
            <a:spLocks noGrp="1"/>
          </p:cNvSpPr>
          <p:nvPr>
            <p:ph type="body" idx="1"/>
          </p:nvPr>
        </p:nvSpPr>
        <p:spPr>
          <a:xfrm>
            <a:off x="2246313" y="1981201"/>
            <a:ext cx="7772400" cy="1500187"/>
          </a:xfrm>
        </p:spPr>
        <p:txBody>
          <a:bodyPr>
            <a:normAutofit/>
          </a:bodyPr>
          <a:lstStyle/>
          <a:p>
            <a:pPr algn="ctr"/>
            <a:r>
              <a:rPr lang="en-US" sz="3200" b="1" dirty="0">
                <a:solidFill>
                  <a:schemeClr val="accent4">
                    <a:lumMod val="75000"/>
                  </a:schemeClr>
                </a:solidFill>
                <a:latin typeface="Arial" panose="020B0604020202020204" pitchFamily="34" charset="0"/>
                <a:cs typeface="Arial" panose="020B0604020202020204" pitchFamily="34" charset="0"/>
              </a:rPr>
              <a:t>HORIZONTAL INTEGRATION</a:t>
            </a:r>
          </a:p>
          <a:p>
            <a:pPr algn="ctr"/>
            <a:r>
              <a:rPr lang="en-US" dirty="0">
                <a:solidFill>
                  <a:schemeClr val="accent4">
                    <a:lumMod val="75000"/>
                  </a:schemeClr>
                </a:solidFill>
                <a:latin typeface="Arial" panose="020B0604020202020204" pitchFamily="34" charset="0"/>
                <a:cs typeface="Arial" panose="020B0604020202020204" pitchFamily="34" charset="0"/>
              </a:rPr>
              <a:t>(Integration with basic sciences subjects of same years)</a:t>
            </a:r>
          </a:p>
        </p:txBody>
      </p:sp>
      <p:sp>
        <p:nvSpPr>
          <p:cNvPr id="4" name="Slide Number Placeholder 3"/>
          <p:cNvSpPr>
            <a:spLocks noGrp="1"/>
          </p:cNvSpPr>
          <p:nvPr>
            <p:ph type="sldNum" sz="quarter" idx="12"/>
          </p:nvPr>
        </p:nvSpPr>
        <p:spPr/>
        <p:txBody>
          <a:bodyPr/>
          <a:lstStyle/>
          <a:p>
            <a:pPr>
              <a:defRPr/>
            </a:pPr>
            <a:fld id="{EBDFF78F-8FAE-45F5-87F9-E0C692719B1F}" type="slidenum">
              <a:rPr lang="en-US" smtClean="0"/>
              <a:pPr>
                <a:defRPr/>
              </a:pPr>
              <a:t>21</a:t>
            </a:fld>
            <a:endParaRPr lang="en-US"/>
          </a:p>
        </p:txBody>
      </p:sp>
    </p:spTree>
    <p:extLst>
      <p:ext uri="{BB962C8B-B14F-4D97-AF65-F5344CB8AC3E}">
        <p14:creationId xmlns:p14="http://schemas.microsoft.com/office/powerpoint/2010/main" val="1026522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Bile (composition)</a:t>
            </a:r>
          </a:p>
        </p:txBody>
      </p:sp>
      <p:sp>
        <p:nvSpPr>
          <p:cNvPr id="3" name="Content Placeholder 2"/>
          <p:cNvSpPr>
            <a:spLocks noGrp="1"/>
          </p:cNvSpPr>
          <p:nvPr>
            <p:ph idx="1"/>
          </p:nvPr>
        </p:nvSpPr>
        <p:spPr>
          <a:xfrm>
            <a:off x="1676400" y="1143000"/>
            <a:ext cx="8991600" cy="5715000"/>
          </a:xfrm>
        </p:spPr>
        <p:txBody>
          <a:bodyPr>
            <a:normAutofit/>
          </a:bodyPr>
          <a:lstStyle/>
          <a:p>
            <a:pPr marL="0" indent="0">
              <a:buNone/>
            </a:pPr>
            <a:r>
              <a:rPr lang="en-US" dirty="0"/>
              <a:t>Bile digests fat by breaking it down into fatty acids and dispersing it throughout the digestive tract for digestive enzymes to process.</a:t>
            </a:r>
          </a:p>
          <a:p>
            <a:r>
              <a:rPr lang="en-US" dirty="0"/>
              <a:t>Bile consists of 95% water in which are dissolved a number of endogenous solid constituents including </a:t>
            </a:r>
          </a:p>
          <a:p>
            <a:r>
              <a:rPr lang="en-US" dirty="0"/>
              <a:t>bile salts, </a:t>
            </a:r>
          </a:p>
          <a:p>
            <a:r>
              <a:rPr lang="en-US" dirty="0"/>
              <a:t>bilirubin phospholipid, cholesterol, amino acids, </a:t>
            </a:r>
          </a:p>
          <a:p>
            <a:r>
              <a:rPr lang="en-US" dirty="0"/>
              <a:t>steroids, enzymes, porphyrins, vitamins, and heavy metals, as well as exogenous drugs, xenobiotics and environmental</a:t>
            </a:r>
          </a:p>
        </p:txBody>
      </p:sp>
      <p:sp>
        <p:nvSpPr>
          <p:cNvPr id="4" name="Rectangle 3"/>
          <p:cNvSpPr/>
          <p:nvPr/>
        </p:nvSpPr>
        <p:spPr>
          <a:xfrm>
            <a:off x="269198" y="6111875"/>
            <a:ext cx="2509603"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Horizontal Integration</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6" name="Picture 5">
            <a:extLst>
              <a:ext uri="{FF2B5EF4-FFF2-40B4-BE49-F238E27FC236}">
                <a16:creationId xmlns:a16="http://schemas.microsoft.com/office/drawing/2014/main" id="{84AD70F7-A6C1-40F7-8256-DDCFFB5162CC}"/>
              </a:ext>
            </a:extLst>
          </p:cNvPr>
          <p:cNvPicPr>
            <a:picLocks noChangeAspect="1"/>
          </p:cNvPicPr>
          <p:nvPr/>
        </p:nvPicPr>
        <p:blipFill>
          <a:blip r:embed="rId2"/>
          <a:stretch>
            <a:fillRect/>
          </a:stretch>
        </p:blipFill>
        <p:spPr>
          <a:xfrm>
            <a:off x="4751715" y="3163801"/>
            <a:ext cx="2688569" cy="530398"/>
          </a:xfrm>
          <a:prstGeom prst="rect">
            <a:avLst/>
          </a:prstGeom>
        </p:spPr>
      </p:pic>
    </p:spTree>
    <p:extLst>
      <p:ext uri="{BB962C8B-B14F-4D97-AF65-F5344CB8AC3E}">
        <p14:creationId xmlns:p14="http://schemas.microsoft.com/office/powerpoint/2010/main" val="177703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Functions of Bile </a:t>
            </a:r>
          </a:p>
        </p:txBody>
      </p:sp>
      <p:sp>
        <p:nvSpPr>
          <p:cNvPr id="3" name="Content Placeholder 2"/>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Aids in the digestion of fat via fat emulsification.</a:t>
            </a:r>
          </a:p>
          <a:p>
            <a:r>
              <a:rPr lang="en-US" dirty="0">
                <a:latin typeface="Arial" panose="020B0604020202020204" pitchFamily="34" charset="0"/>
                <a:cs typeface="Arial" panose="020B0604020202020204" pitchFamily="34" charset="0"/>
              </a:rPr>
              <a:t>Absorption of fat and fat-soluble vitamins.</a:t>
            </a:r>
          </a:p>
          <a:p>
            <a:r>
              <a:rPr lang="en-US" dirty="0">
                <a:latin typeface="Arial" panose="020B0604020202020204" pitchFamily="34" charset="0"/>
                <a:cs typeface="Arial" panose="020B0604020202020204" pitchFamily="34" charset="0"/>
              </a:rPr>
              <a:t>Excretion of bilirubin and excess cholesterol.</a:t>
            </a:r>
          </a:p>
          <a:p>
            <a:r>
              <a:rPr lang="en-US" dirty="0">
                <a:latin typeface="Arial" panose="020B0604020202020204" pitchFamily="34" charset="0"/>
                <a:cs typeface="Arial" panose="020B0604020202020204" pitchFamily="34" charset="0"/>
              </a:rPr>
              <a:t>Provides an alkaline fluid in the duodenum to neutralize the acidic pH of the </a:t>
            </a:r>
            <a:r>
              <a:rPr lang="en-US" dirty="0" err="1">
                <a:latin typeface="Arial" panose="020B0604020202020204" pitchFamily="34" charset="0"/>
                <a:cs typeface="Arial" panose="020B0604020202020204" pitchFamily="34" charset="0"/>
              </a:rPr>
              <a:t>chyme</a:t>
            </a:r>
            <a:r>
              <a:rPr lang="en-US" dirty="0">
                <a:latin typeface="Arial" panose="020B0604020202020204" pitchFamily="34" charset="0"/>
                <a:cs typeface="Arial" panose="020B0604020202020204" pitchFamily="34" charset="0"/>
              </a:rPr>
              <a:t> that comes from the stomach.</a:t>
            </a:r>
          </a:p>
          <a:p>
            <a:endParaRPr lang="en-US" dirty="0"/>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pic>
        <p:nvPicPr>
          <p:cNvPr id="6" name="Picture 5">
            <a:extLst>
              <a:ext uri="{FF2B5EF4-FFF2-40B4-BE49-F238E27FC236}">
                <a16:creationId xmlns:a16="http://schemas.microsoft.com/office/drawing/2014/main" id="{93FC9522-4A85-1125-AD60-2B8DD38D4119}"/>
              </a:ext>
            </a:extLst>
          </p:cNvPr>
          <p:cNvPicPr>
            <a:picLocks noChangeAspect="1"/>
          </p:cNvPicPr>
          <p:nvPr/>
        </p:nvPicPr>
        <p:blipFill>
          <a:blip r:embed="rId2"/>
          <a:stretch>
            <a:fillRect/>
          </a:stretch>
        </p:blipFill>
        <p:spPr>
          <a:xfrm>
            <a:off x="299636" y="6227676"/>
            <a:ext cx="2688569" cy="530398"/>
          </a:xfrm>
          <a:prstGeom prst="rect">
            <a:avLst/>
          </a:prstGeom>
        </p:spPr>
      </p:pic>
    </p:spTree>
    <p:extLst>
      <p:ext uri="{BB962C8B-B14F-4D97-AF65-F5344CB8AC3E}">
        <p14:creationId xmlns:p14="http://schemas.microsoft.com/office/powerpoint/2010/main" val="245331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1" y="609600"/>
            <a:ext cx="8610599" cy="5915025"/>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24</a:t>
            </a:fld>
            <a:endParaRPr lang="en-US"/>
          </a:p>
        </p:txBody>
      </p:sp>
      <p:pic>
        <p:nvPicPr>
          <p:cNvPr id="5" name="Picture 4">
            <a:extLst>
              <a:ext uri="{FF2B5EF4-FFF2-40B4-BE49-F238E27FC236}">
                <a16:creationId xmlns:a16="http://schemas.microsoft.com/office/drawing/2014/main" id="{0AC50B2C-2528-FBE2-7688-D50AA7064723}"/>
              </a:ext>
            </a:extLst>
          </p:cNvPr>
          <p:cNvPicPr>
            <a:picLocks noChangeAspect="1"/>
          </p:cNvPicPr>
          <p:nvPr/>
        </p:nvPicPr>
        <p:blipFill>
          <a:blip r:embed="rId3"/>
          <a:stretch>
            <a:fillRect/>
          </a:stretch>
        </p:blipFill>
        <p:spPr>
          <a:xfrm>
            <a:off x="119754" y="6191077"/>
            <a:ext cx="2688569" cy="530398"/>
          </a:xfrm>
          <a:prstGeom prst="rect">
            <a:avLst/>
          </a:prstGeom>
        </p:spPr>
      </p:pic>
    </p:spTree>
    <p:extLst>
      <p:ext uri="{BB962C8B-B14F-4D97-AF65-F5344CB8AC3E}">
        <p14:creationId xmlns:p14="http://schemas.microsoft.com/office/powerpoint/2010/main" val="168777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633788"/>
            <a:ext cx="7772400" cy="1362075"/>
          </a:xfrm>
        </p:spPr>
        <p:txBody>
          <a:bodyPr>
            <a:normAutofit/>
          </a:bodyPr>
          <a:lstStyle/>
          <a:p>
            <a:pPr algn="ctr"/>
            <a:r>
              <a:rPr lang="en-US" sz="3200" dirty="0">
                <a:solidFill>
                  <a:schemeClr val="accent4">
                    <a:lumMod val="75000"/>
                  </a:schemeClr>
                </a:solidFill>
              </a:rPr>
              <a:t>(Clinical sciences)</a:t>
            </a:r>
          </a:p>
        </p:txBody>
      </p:sp>
      <p:sp>
        <p:nvSpPr>
          <p:cNvPr id="3" name="Text Placeholder 2"/>
          <p:cNvSpPr>
            <a:spLocks noGrp="1"/>
          </p:cNvSpPr>
          <p:nvPr>
            <p:ph type="body" idx="1"/>
          </p:nvPr>
        </p:nvSpPr>
        <p:spPr>
          <a:xfrm>
            <a:off x="2057400" y="2133601"/>
            <a:ext cx="7772400" cy="1500187"/>
          </a:xfrm>
        </p:spPr>
        <p:txBody>
          <a:bodyPr>
            <a:normAutofit/>
          </a:bodyPr>
          <a:lstStyle/>
          <a:p>
            <a:pPr algn="ctr"/>
            <a:r>
              <a:rPr lang="en-US" sz="4000" b="1" dirty="0">
                <a:solidFill>
                  <a:schemeClr val="accent4">
                    <a:lumMod val="75000"/>
                  </a:schemeClr>
                </a:solidFill>
              </a:rPr>
              <a:t>Vertical Integration</a:t>
            </a:r>
          </a:p>
        </p:txBody>
      </p:sp>
      <p:sp>
        <p:nvSpPr>
          <p:cNvPr id="4" name="Slide Number Placeholder 3"/>
          <p:cNvSpPr>
            <a:spLocks noGrp="1"/>
          </p:cNvSpPr>
          <p:nvPr>
            <p:ph type="sldNum" sz="quarter" idx="12"/>
          </p:nvPr>
        </p:nvSpPr>
        <p:spPr/>
        <p:txBody>
          <a:bodyPr/>
          <a:lstStyle/>
          <a:p>
            <a:pPr>
              <a:defRPr/>
            </a:pPr>
            <a:fld id="{EBDFF78F-8FAE-45F5-87F9-E0C692719B1F}" type="slidenum">
              <a:rPr lang="en-US" smtClean="0"/>
              <a:pPr>
                <a:defRPr/>
              </a:pPr>
              <a:t>25</a:t>
            </a:fld>
            <a:endParaRPr lang="en-US"/>
          </a:p>
        </p:txBody>
      </p:sp>
    </p:spTree>
    <p:extLst>
      <p:ext uri="{BB962C8B-B14F-4D97-AF65-F5344CB8AC3E}">
        <p14:creationId xmlns:p14="http://schemas.microsoft.com/office/powerpoint/2010/main" val="231820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 in Cystic Duct</a:t>
            </a:r>
          </a:p>
        </p:txBody>
      </p:sp>
      <p:sp>
        <p:nvSpPr>
          <p:cNvPr id="3" name="Content Placeholder 2"/>
          <p:cNvSpPr>
            <a:spLocks noGrp="1"/>
          </p:cNvSpPr>
          <p:nvPr>
            <p:ph idx="1"/>
          </p:nvPr>
        </p:nvSpPr>
        <p:spPr>
          <a:xfrm>
            <a:off x="1981200" y="1600201"/>
            <a:ext cx="3886200" cy="4525963"/>
          </a:xfrm>
        </p:spPr>
        <p:txBody>
          <a:bodyPr>
            <a:normAutofit/>
          </a:bodyPr>
          <a:lstStyle/>
          <a:p>
            <a:pPr marL="0" indent="0" algn="just">
              <a:buNone/>
            </a:pPr>
            <a:r>
              <a:rPr lang="en-US" dirty="0"/>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pic>
        <p:nvPicPr>
          <p:cNvPr id="5" name="Picture 4"/>
          <p:cNvPicPr>
            <a:picLocks noChangeAspect="1"/>
          </p:cNvPicPr>
          <p:nvPr/>
        </p:nvPicPr>
        <p:blipFill rotWithShape="1">
          <a:blip r:embed="rId2"/>
          <a:srcRect b="46102"/>
          <a:stretch/>
        </p:blipFill>
        <p:spPr>
          <a:xfrm>
            <a:off x="3124200" y="1753394"/>
            <a:ext cx="6477000" cy="4968081"/>
          </a:xfrm>
          <a:prstGeom prst="rect">
            <a:avLst/>
          </a:prstGeom>
        </p:spPr>
      </p:pic>
      <p:pic>
        <p:nvPicPr>
          <p:cNvPr id="6" name="Picture 5">
            <a:extLst>
              <a:ext uri="{FF2B5EF4-FFF2-40B4-BE49-F238E27FC236}">
                <a16:creationId xmlns:a16="http://schemas.microsoft.com/office/drawing/2014/main" id="{F48B4640-B27D-E478-7273-A5DA302F50BF}"/>
              </a:ext>
            </a:extLst>
          </p:cNvPr>
          <p:cNvPicPr>
            <a:picLocks noChangeAspect="1"/>
          </p:cNvPicPr>
          <p:nvPr/>
        </p:nvPicPr>
        <p:blipFill>
          <a:blip r:embed="rId3"/>
          <a:stretch>
            <a:fillRect/>
          </a:stretch>
        </p:blipFill>
        <p:spPr>
          <a:xfrm>
            <a:off x="154759" y="5972268"/>
            <a:ext cx="2078916" cy="768163"/>
          </a:xfrm>
          <a:prstGeom prst="rect">
            <a:avLst/>
          </a:prstGeom>
        </p:spPr>
      </p:pic>
    </p:spTree>
    <p:extLst>
      <p:ext uri="{BB962C8B-B14F-4D97-AF65-F5344CB8AC3E}">
        <p14:creationId xmlns:p14="http://schemas.microsoft.com/office/powerpoint/2010/main" val="1390399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27</a:t>
            </a:fld>
            <a:endParaRPr lang="en-US"/>
          </a:p>
        </p:txBody>
      </p:sp>
      <p:pic>
        <p:nvPicPr>
          <p:cNvPr id="3" name="Picture 2"/>
          <p:cNvPicPr>
            <a:picLocks noChangeAspect="1"/>
          </p:cNvPicPr>
          <p:nvPr/>
        </p:nvPicPr>
        <p:blipFill rotWithShape="1">
          <a:blip r:embed="rId2"/>
          <a:srcRect t="53433"/>
          <a:stretch/>
        </p:blipFill>
        <p:spPr>
          <a:xfrm>
            <a:off x="3048001" y="1676400"/>
            <a:ext cx="5714999" cy="3895724"/>
          </a:xfrm>
          <a:prstGeom prst="rect">
            <a:avLst/>
          </a:prstGeom>
        </p:spPr>
      </p:pic>
      <p:pic>
        <p:nvPicPr>
          <p:cNvPr id="4" name="Picture 3">
            <a:extLst>
              <a:ext uri="{FF2B5EF4-FFF2-40B4-BE49-F238E27FC236}">
                <a16:creationId xmlns:a16="http://schemas.microsoft.com/office/drawing/2014/main" id="{B21621BE-A19C-7C17-D0BE-2D2040E9C4B0}"/>
              </a:ext>
            </a:extLst>
          </p:cNvPr>
          <p:cNvPicPr>
            <a:picLocks noChangeAspect="1"/>
          </p:cNvPicPr>
          <p:nvPr/>
        </p:nvPicPr>
        <p:blipFill>
          <a:blip r:embed="rId3"/>
          <a:stretch>
            <a:fillRect/>
          </a:stretch>
        </p:blipFill>
        <p:spPr>
          <a:xfrm>
            <a:off x="244700" y="5996148"/>
            <a:ext cx="2078916" cy="768163"/>
          </a:xfrm>
          <a:prstGeom prst="rect">
            <a:avLst/>
          </a:prstGeom>
        </p:spPr>
      </p:pic>
    </p:spTree>
    <p:extLst>
      <p:ext uri="{BB962C8B-B14F-4D97-AF65-F5344CB8AC3E}">
        <p14:creationId xmlns:p14="http://schemas.microsoft.com/office/powerpoint/2010/main" val="402923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473" y="457200"/>
            <a:ext cx="8229600" cy="1143000"/>
          </a:xfrm>
        </p:spPr>
        <p:txBody>
          <a:bodyPr>
            <a:noAutofit/>
          </a:bodyPr>
          <a:lstStyle/>
          <a:p>
            <a:r>
              <a:rPr lang="en-US" sz="3200" dirty="0">
                <a:solidFill>
                  <a:schemeClr val="accent4">
                    <a:lumMod val="75000"/>
                  </a:schemeClr>
                </a:solidFill>
              </a:rPr>
              <a:t>KLM  (Blue box ) Page no 221</a:t>
            </a:r>
            <a:br>
              <a:rPr lang="en-US" sz="3200" dirty="0">
                <a:solidFill>
                  <a:schemeClr val="accent4">
                    <a:lumMod val="75000"/>
                  </a:schemeClr>
                </a:solidFill>
              </a:rPr>
            </a:br>
            <a:r>
              <a:rPr lang="en-US" sz="3200" dirty="0">
                <a:solidFill>
                  <a:schemeClr val="accent4">
                    <a:lumMod val="75000"/>
                  </a:schemeClr>
                </a:solidFill>
              </a:rPr>
              <a:t>Extrahepatic biliary atresia</a:t>
            </a:r>
          </a:p>
        </p:txBody>
      </p:sp>
      <p:pic>
        <p:nvPicPr>
          <p:cNvPr id="4" name="Picture 3"/>
          <p:cNvPicPr>
            <a:picLocks noChangeAspect="1"/>
          </p:cNvPicPr>
          <p:nvPr/>
        </p:nvPicPr>
        <p:blipFill rotWithShape="1">
          <a:blip r:embed="rId2"/>
          <a:srcRect t="21203" b="14259"/>
          <a:stretch/>
        </p:blipFill>
        <p:spPr>
          <a:xfrm>
            <a:off x="3758555" y="2000381"/>
            <a:ext cx="4494727" cy="4174901"/>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3" name="Picture 2">
            <a:extLst>
              <a:ext uri="{FF2B5EF4-FFF2-40B4-BE49-F238E27FC236}">
                <a16:creationId xmlns:a16="http://schemas.microsoft.com/office/drawing/2014/main" id="{9BA16073-06D0-CB1A-E0DC-0AFE75BFDAA4}"/>
              </a:ext>
            </a:extLst>
          </p:cNvPr>
          <p:cNvPicPr>
            <a:picLocks noChangeAspect="1"/>
          </p:cNvPicPr>
          <p:nvPr/>
        </p:nvPicPr>
        <p:blipFill>
          <a:blip r:embed="rId3"/>
          <a:stretch>
            <a:fillRect/>
          </a:stretch>
        </p:blipFill>
        <p:spPr>
          <a:xfrm>
            <a:off x="229709" y="6016718"/>
            <a:ext cx="2078916" cy="768163"/>
          </a:xfrm>
          <a:prstGeom prst="rect">
            <a:avLst/>
          </a:prstGeom>
        </p:spPr>
      </p:pic>
    </p:spTree>
    <p:extLst>
      <p:ext uri="{BB962C8B-B14F-4D97-AF65-F5344CB8AC3E}">
        <p14:creationId xmlns:p14="http://schemas.microsoft.com/office/powerpoint/2010/main" val="986367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2400" dirty="0">
                <a:solidFill>
                  <a:schemeClr val="accent4">
                    <a:lumMod val="75000"/>
                  </a:schemeClr>
                </a:solidFill>
              </a:rPr>
            </a:br>
            <a:r>
              <a:rPr lang="en-US" sz="2800" dirty="0">
                <a:latin typeface="Arial" panose="020B0604020202020204" pitchFamily="34" charset="0"/>
                <a:cs typeface="Arial" panose="020B0604020202020204" pitchFamily="34" charset="0"/>
              </a:rPr>
              <a:t>An </a:t>
            </a:r>
            <a:r>
              <a:rPr lang="en-US" sz="2800" dirty="0" err="1">
                <a:latin typeface="Arial" panose="020B0604020202020204" pitchFamily="34" charset="0"/>
                <a:cs typeface="Arial" panose="020B0604020202020204" pitchFamily="34" charset="0"/>
              </a:rPr>
              <a:t>adipocentric</a:t>
            </a:r>
            <a:r>
              <a:rPr lang="en-US" sz="2800" dirty="0">
                <a:latin typeface="Arial" panose="020B0604020202020204" pitchFamily="34" charset="0"/>
                <a:cs typeface="Arial" panose="020B0604020202020204" pitchFamily="34" charset="0"/>
              </a:rPr>
              <a:t> perspective on the development and progression of non-alcoholic fatty liver disease</a:t>
            </a:r>
          </a:p>
        </p:txBody>
      </p:sp>
      <p:sp>
        <p:nvSpPr>
          <p:cNvPr id="3" name="Content Placeholder 2"/>
          <p:cNvSpPr>
            <a:spLocks noGrp="1"/>
          </p:cNvSpPr>
          <p:nvPr>
            <p:ph idx="1"/>
          </p:nvPr>
        </p:nvSpPr>
        <p:spPr>
          <a:xfrm>
            <a:off x="419725" y="2151086"/>
            <a:ext cx="11182661" cy="4525963"/>
          </a:xfrm>
        </p:spPr>
        <p:txBody>
          <a:bodyPr>
            <a:normAutofit/>
          </a:bodyPr>
          <a:lstStyle/>
          <a:p>
            <a:pPr marL="0" indent="0">
              <a:buNone/>
            </a:pPr>
            <a:endParaRPr lang="en-US" sz="1600" dirty="0"/>
          </a:p>
          <a:p>
            <a:pPr marL="0" indent="0">
              <a:buNone/>
            </a:pPr>
            <a:r>
              <a:rPr lang="en-US" sz="1800" dirty="0">
                <a:latin typeface="Arial" panose="020B0604020202020204" pitchFamily="34" charset="0"/>
                <a:cs typeface="Arial" panose="020B0604020202020204" pitchFamily="34" charset="0"/>
              </a:rPr>
              <a:t>Journal of Hepatology  Volume 78, Issue 5, May 2023, Pages 1048-106</a:t>
            </a:r>
          </a:p>
          <a:p>
            <a:pPr marL="0" indent="0">
              <a:buNone/>
            </a:pPr>
            <a:r>
              <a:rPr lang="en-US" sz="1800" dirty="0">
                <a:latin typeface="Arial" panose="020B0604020202020204" pitchFamily="34" charset="0"/>
                <a:cs typeface="Arial" panose="020B0604020202020204" pitchFamily="34" charset="0"/>
                <a:hlinkClick r:id="rId2"/>
              </a:rPr>
              <a:t>https://doi.org/10.1016/j.jhep.2023.01.024</a:t>
            </a:r>
            <a:endParaRPr lang="en-US" sz="18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Abstract </a:t>
            </a:r>
          </a:p>
          <a:p>
            <a:pPr marL="0" indent="0" algn="just">
              <a:buNone/>
            </a:pPr>
            <a:r>
              <a:rPr lang="en-US" sz="2000" dirty="0">
                <a:latin typeface="Arial" panose="020B0604020202020204" pitchFamily="34" charset="0"/>
                <a:cs typeface="Arial" panose="020B0604020202020204" pitchFamily="34" charset="0"/>
              </a:rPr>
              <a:t>Adipose tissues and the liver are relatively resilient and can adapt to an energy surplus by facilitating triglyceride (TG) storage up to a certain threshold level without significant metabolic disturbances. </a:t>
            </a:r>
          </a:p>
          <a:p>
            <a:pPr marL="0" indent="0" algn="just">
              <a:buNone/>
            </a:pPr>
            <a:r>
              <a:rPr lang="en-US" sz="2000" dirty="0">
                <a:latin typeface="Arial" panose="020B0604020202020204" pitchFamily="34" charset="0"/>
                <a:cs typeface="Arial" panose="020B0604020202020204" pitchFamily="34" charset="0"/>
              </a:rPr>
              <a:t>Factors contributing to hepatic lipid overload include lipids released from WAT, dietary fat intake, and enhanced de novo lipogenesis. </a:t>
            </a:r>
          </a:p>
          <a:p>
            <a:pPr marL="0" indent="0" algn="just">
              <a:buNone/>
            </a:pPr>
            <a:r>
              <a:rPr lang="en-US" sz="2000" dirty="0">
                <a:latin typeface="Arial" panose="020B0604020202020204" pitchFamily="34" charset="0"/>
                <a:cs typeface="Arial" panose="020B0604020202020204" pitchFamily="34" charset="0"/>
              </a:rPr>
              <a:t>Initially, hepatocytes preferentially accumulate TG species leading to a relatively “benign” non-alcoholic fatty liver. However, with time, inflammatory responses ensue, progressing into more severe conditions such as non-alcoholic steatohepatitis, cirrhosis, and hepatocellular carcinoma</a:t>
            </a:r>
          </a:p>
          <a:p>
            <a:pPr marL="0" indent="0" algn="just">
              <a:buNone/>
            </a:pPr>
            <a:endParaRPr lang="en-US" sz="2000" dirty="0"/>
          </a:p>
          <a:p>
            <a:pPr marL="0" indent="0" algn="just">
              <a:buNone/>
            </a:pPr>
            <a:endParaRPr lang="en-US" sz="3600" dirty="0"/>
          </a:p>
        </p:txBody>
      </p:sp>
      <p:sp>
        <p:nvSpPr>
          <p:cNvPr id="4" name="Rectangle 3"/>
          <p:cNvSpPr/>
          <p:nvPr/>
        </p:nvSpPr>
        <p:spPr>
          <a:xfrm>
            <a:off x="2590800" y="1424077"/>
            <a:ext cx="5791200" cy="707886"/>
          </a:xfrm>
          <a:prstGeom prst="rect">
            <a:avLst/>
          </a:prstGeom>
        </p:spPr>
        <p:txBody>
          <a:bodyPr wrap="square">
            <a:spAutoFit/>
          </a:bodyPr>
          <a:lstStyle/>
          <a:p>
            <a:r>
              <a:rPr lang="de-DE" sz="2000" dirty="0">
                <a:latin typeface="Arial" panose="020B0604020202020204" pitchFamily="34" charset="0"/>
                <a:cs typeface="Arial" panose="020B0604020202020204" pitchFamily="34" charset="0"/>
              </a:rPr>
              <a:t>Eunyoung Lee 1 2, Hannelie Korf 3, Antonio Vidal-Puig </a:t>
            </a:r>
            <a:endParaRPr lang="en-US" sz="2000" dirty="0">
              <a:latin typeface="Arial" panose="020B0604020202020204" pitchFamily="34" charset="0"/>
              <a:cs typeface="Arial" panose="020B0604020202020204" pitchFamily="34" charset="0"/>
            </a:endParaRPr>
          </a:p>
        </p:txBody>
      </p:sp>
      <p:sp>
        <p:nvSpPr>
          <p:cNvPr id="6" name="Rectangle 5"/>
          <p:cNvSpPr/>
          <p:nvPr/>
        </p:nvSpPr>
        <p:spPr>
          <a:xfrm>
            <a:off x="184879" y="6264795"/>
            <a:ext cx="1807335"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Research</a:t>
            </a:r>
            <a:r>
              <a:rPr lang="en-US" dirty="0"/>
              <a:t> </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spTree>
    <p:extLst>
      <p:ext uri="{BB962C8B-B14F-4D97-AF65-F5344CB8AC3E}">
        <p14:creationId xmlns:p14="http://schemas.microsoft.com/office/powerpoint/2010/main" val="75624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Sequence of LGIS</a:t>
            </a:r>
          </a:p>
        </p:txBody>
      </p:sp>
      <p:sp>
        <p:nvSpPr>
          <p:cNvPr id="3" name="Content Placeholder 2"/>
          <p:cNvSpPr>
            <a:spLocks noGrp="1"/>
          </p:cNvSpPr>
          <p:nvPr>
            <p:ph idx="1"/>
          </p:nvPr>
        </p:nvSpPr>
        <p:spPr/>
        <p:txBody>
          <a:bodyPr>
            <a:normAutofit fontScale="92500"/>
          </a:bodyPr>
          <a:lstStyle/>
          <a:p>
            <a:r>
              <a:rPr lang="en-US" dirty="0">
                <a:latin typeface="Arial" panose="020B0604020202020204" pitchFamily="34" charset="0"/>
                <a:cs typeface="Arial" panose="020B0604020202020204" pitchFamily="34" charset="0"/>
              </a:rPr>
              <a:t>Development of Liver, Gall bladder) (Core concept=70%)</a:t>
            </a:r>
          </a:p>
          <a:p>
            <a:r>
              <a:rPr lang="en-US" dirty="0">
                <a:latin typeface="Arial" panose="020B0604020202020204" pitchFamily="34" charset="0"/>
                <a:cs typeface="Arial" panose="020B0604020202020204" pitchFamily="34" charset="0"/>
              </a:rPr>
              <a:t>Related Physiology and Biochemistry (Horizontal Integration-10%)</a:t>
            </a:r>
          </a:p>
          <a:p>
            <a:r>
              <a:rPr lang="en-US" dirty="0">
                <a:latin typeface="Arial" panose="020B0604020202020204" pitchFamily="34" charset="0"/>
                <a:cs typeface="Arial" panose="020B0604020202020204" pitchFamily="34" charset="0"/>
              </a:rPr>
              <a:t>Related pathology (Vertical integration- 2%)</a:t>
            </a:r>
          </a:p>
          <a:p>
            <a:r>
              <a:rPr lang="en-US" dirty="0">
                <a:latin typeface="Arial" panose="020B0604020202020204" pitchFamily="34" charset="0"/>
                <a:cs typeface="Arial" panose="020B0604020202020204" pitchFamily="34" charset="0"/>
              </a:rPr>
              <a:t>Related clinical/congenital abnormalities (Vertical integration- 10%)</a:t>
            </a:r>
          </a:p>
          <a:p>
            <a:r>
              <a:rPr lang="en-US" dirty="0">
                <a:latin typeface="Arial" panose="020B0604020202020204" pitchFamily="34" charset="0"/>
                <a:cs typeface="Arial" panose="020B0604020202020204" pitchFamily="34" charset="0"/>
              </a:rPr>
              <a:t>Research article related to topic (3%)</a:t>
            </a:r>
          </a:p>
          <a:p>
            <a:r>
              <a:rPr lang="en-US" dirty="0">
                <a:latin typeface="Arial" panose="020B0604020202020204" pitchFamily="34" charset="0"/>
                <a:cs typeface="Arial" panose="020B0604020202020204" pitchFamily="34" charset="0"/>
              </a:rPr>
              <a:t>Ethics (2%)</a:t>
            </a:r>
          </a:p>
          <a:p>
            <a:r>
              <a:rPr lang="en-US" dirty="0">
                <a:latin typeface="Arial" panose="020B0604020202020204" pitchFamily="34" charset="0"/>
                <a:cs typeface="Arial" panose="020B0604020202020204" pitchFamily="34" charset="0"/>
              </a:rPr>
              <a:t>Family Medicine(3%)</a:t>
            </a:r>
          </a:p>
          <a:p>
            <a:r>
              <a:rPr lang="en-US" dirty="0">
                <a:latin typeface="Arial" panose="020B0604020202020204" pitchFamily="34" charset="0"/>
                <a:cs typeface="Arial" panose="020B0604020202020204" pitchFamily="34" charset="0"/>
              </a:rPr>
              <a:t>Learning Resources</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a:t>
            </a:fld>
            <a:endParaRPr lang="en-US"/>
          </a:p>
        </p:txBody>
      </p:sp>
    </p:spTree>
    <p:extLst>
      <p:ext uri="{BB962C8B-B14F-4D97-AF65-F5344CB8AC3E}">
        <p14:creationId xmlns:p14="http://schemas.microsoft.com/office/powerpoint/2010/main" val="3489516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276" y="685800"/>
            <a:ext cx="8229600" cy="1143000"/>
          </a:xfrm>
        </p:spPr>
        <p:txBody>
          <a:bodyPr>
            <a:noAutofit/>
          </a:bodyPr>
          <a:lstStyle/>
          <a:p>
            <a:r>
              <a:rPr lang="en-US" sz="2800" dirty="0">
                <a:latin typeface="Arial" panose="020B0604020202020204" pitchFamily="34" charset="0"/>
                <a:cs typeface="Arial" panose="020B0604020202020204" pitchFamily="34" charset="0"/>
              </a:rPr>
              <a:t>Ethical Dilemmas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Liver Transplant</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gn="just"/>
            <a:r>
              <a:rPr lang="en-US" sz="2400" dirty="0">
                <a:latin typeface="Arial" panose="020B0604020202020204" pitchFamily="34" charset="0"/>
                <a:cs typeface="Arial" panose="020B0604020202020204" pitchFamily="34" charset="0"/>
              </a:rPr>
              <a:t>LDLT may become an option for patients who are ineligible for or unlikely to receive DDLT </a:t>
            </a:r>
          </a:p>
          <a:p>
            <a:pPr algn="just"/>
            <a:r>
              <a:rPr lang="en-US" sz="2400" dirty="0">
                <a:latin typeface="Arial" panose="020B0604020202020204" pitchFamily="34" charset="0"/>
                <a:cs typeface="Arial" panose="020B0604020202020204" pitchFamily="34" charset="0"/>
              </a:rPr>
              <a:t>Although the benefit of DDLT is clear, LDLT presents ethical challenges regarding honoring principles of medical ethics</a:t>
            </a:r>
          </a:p>
          <a:p>
            <a:pPr algn="just"/>
            <a:r>
              <a:rPr lang="en-US" sz="2400" dirty="0">
                <a:latin typeface="Arial" panose="020B0604020202020204" pitchFamily="34" charset="0"/>
                <a:cs typeface="Arial" panose="020B0604020202020204" pitchFamily="34" charset="0"/>
              </a:rPr>
              <a:t>The transplant team must balance the patient’s mortality without transplantation and the serious medical risks to the healthy living donor versus the potential lifesaving benefits to the patient and the lack of any direct medical benefit to the donor. </a:t>
            </a:r>
          </a:p>
          <a:p>
            <a:pPr algn="just"/>
            <a:r>
              <a:rPr lang="en-US" sz="2400" dirty="0">
                <a:latin typeface="Arial" panose="020B0604020202020204" pitchFamily="34" charset="0"/>
                <a:cs typeface="Arial" panose="020B0604020202020204" pitchFamily="34" charset="0"/>
              </a:rPr>
              <a:t>Organ Procurement and Transplant Network Policy outlines informed consent requirements for living donors.</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sp>
        <p:nvSpPr>
          <p:cNvPr id="5" name="Rectangle 4"/>
          <p:cNvSpPr/>
          <p:nvPr/>
        </p:nvSpPr>
        <p:spPr>
          <a:xfrm>
            <a:off x="0" y="6228008"/>
            <a:ext cx="2274194" cy="493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Bioethics</a:t>
            </a:r>
            <a:r>
              <a:rPr lang="en-US" dirty="0">
                <a:solidFill>
                  <a:sysClr val="windowText" lastClr="000000"/>
                </a:solidFill>
              </a:rPr>
              <a:t> </a:t>
            </a:r>
          </a:p>
        </p:txBody>
      </p:sp>
    </p:spTree>
    <p:extLst>
      <p:ext uri="{BB962C8B-B14F-4D97-AF65-F5344CB8AC3E}">
        <p14:creationId xmlns:p14="http://schemas.microsoft.com/office/powerpoint/2010/main" val="2542241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Family Medicine</a:t>
            </a:r>
          </a:p>
        </p:txBody>
      </p:sp>
      <p:sp>
        <p:nvSpPr>
          <p:cNvPr id="3" name="Content Placeholder 2"/>
          <p:cNvSpPr>
            <a:spLocks noGrp="1"/>
          </p:cNvSpPr>
          <p:nvPr>
            <p:ph idx="1"/>
          </p:nvPr>
        </p:nvSpPr>
        <p:spPr/>
        <p:txBody>
          <a:bodyPr>
            <a:normAutofit/>
          </a:bodyPr>
          <a:lstStyle/>
          <a:p>
            <a:pPr marL="0" indent="0" algn="just">
              <a:buNone/>
            </a:pPr>
            <a:r>
              <a:rPr lang="en-US" sz="2600" dirty="0">
                <a:latin typeface="Arial" panose="020B0604020202020204" pitchFamily="34" charset="0"/>
                <a:cs typeface="Arial" panose="020B0604020202020204" pitchFamily="34" charset="0"/>
              </a:rPr>
              <a:t>A diagnosis of liver disease usually can be made accurately by careful elicitation of the patient’s history, physical examination, and application of a few laboratory tests. In some circumstances, radiologic examinations are helpful or, indeed, diagnostic.</a:t>
            </a:r>
          </a:p>
          <a:p>
            <a:pPr marL="0" indent="0" algn="just">
              <a:buNone/>
            </a:pPr>
            <a:r>
              <a:rPr lang="en-US" sz="2600" dirty="0">
                <a:latin typeface="Arial" panose="020B0604020202020204" pitchFamily="34" charset="0"/>
                <a:cs typeface="Arial" panose="020B0604020202020204" pitchFamily="34" charset="0"/>
              </a:rPr>
              <a:t> Liver biopsy is considered the criterion standard in evaluation of liver disease</a:t>
            </a:r>
          </a:p>
          <a:p>
            <a:pPr marL="0" indent="0" algn="just">
              <a:buNone/>
            </a:pPr>
            <a:r>
              <a:rPr lang="en-US" sz="2600" dirty="0">
                <a:latin typeface="Arial" panose="020B0604020202020204" pitchFamily="34" charset="0"/>
                <a:cs typeface="Arial" panose="020B0604020202020204" pitchFamily="34" charset="0"/>
              </a:rPr>
              <a:t> Non-invasive means of assessing fibrosis stage have become increasingly helpful and may allow for avoidance of biopsy in a proportion of patients</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
        <p:nvSpPr>
          <p:cNvPr id="5" name="Rectangle 4"/>
          <p:cNvSpPr/>
          <p:nvPr/>
        </p:nvSpPr>
        <p:spPr>
          <a:xfrm>
            <a:off x="143654" y="6098940"/>
            <a:ext cx="2449643" cy="514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Family Medicine</a:t>
            </a:r>
          </a:p>
        </p:txBody>
      </p:sp>
    </p:spTree>
    <p:extLst>
      <p:ext uri="{BB962C8B-B14F-4D97-AF65-F5344CB8AC3E}">
        <p14:creationId xmlns:p14="http://schemas.microsoft.com/office/powerpoint/2010/main" val="1451769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Artificial Intelligence</a:t>
            </a:r>
          </a:p>
        </p:txBody>
      </p:sp>
      <p:sp>
        <p:nvSpPr>
          <p:cNvPr id="3" name="Content Placeholder 2"/>
          <p:cNvSpPr>
            <a:spLocks noGrp="1"/>
          </p:cNvSpPr>
          <p:nvPr>
            <p:ph idx="1"/>
          </p:nvPr>
        </p:nvSpPr>
        <p:spPr/>
        <p:txBody>
          <a:bodyPr>
            <a:normAutofit fontScale="92500"/>
          </a:bodyPr>
          <a:lstStyle/>
          <a:p>
            <a:pPr algn="just"/>
            <a:r>
              <a:rPr lang="en-US" sz="2400" dirty="0"/>
              <a:t>Liver cancers are the fourth leading cause of cancer-related mortality worldwide.</a:t>
            </a:r>
          </a:p>
          <a:p>
            <a:pPr algn="just"/>
            <a:endParaRPr lang="en-US" sz="2400" dirty="0"/>
          </a:p>
          <a:p>
            <a:pPr algn="just"/>
            <a:r>
              <a:rPr lang="en-US" sz="2400" dirty="0"/>
              <a:t>A growing body of recent studies have evaluated machine learning (ML) and deep learning (DL) algorithms for pre-screening, diagnosis and management of liver cancer patients through diagnostic image analysis, biomarker discovery and predicting personalized clinical outcomes.</a:t>
            </a:r>
          </a:p>
          <a:p>
            <a:pPr algn="just"/>
            <a:endParaRPr lang="en-US" sz="2400" dirty="0"/>
          </a:p>
          <a:p>
            <a:pPr algn="just"/>
            <a:r>
              <a:rPr lang="en-US" sz="2400" dirty="0"/>
              <a:t>Advances in computer-aided automation for HCC diagnosis through CT, MRI and histology scans increases efficiency with quicker patient diagnosis, care and decrease in potential adverse impacts on their clinical outcomes </a:t>
            </a:r>
          </a:p>
          <a:p>
            <a:pPr algn="just"/>
            <a:r>
              <a:rPr lang="en-US" sz="2400" dirty="0"/>
              <a:t>This has been developed over the years through high-performance algorithms for liver cancer diagnosis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5" name="Rectangle 4"/>
          <p:cNvSpPr/>
          <p:nvPr/>
        </p:nvSpPr>
        <p:spPr>
          <a:xfrm>
            <a:off x="126168" y="6202701"/>
            <a:ext cx="1905000" cy="549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Artificial Intelligence </a:t>
            </a:r>
          </a:p>
        </p:txBody>
      </p:sp>
    </p:spTree>
    <p:extLst>
      <p:ext uri="{BB962C8B-B14F-4D97-AF65-F5344CB8AC3E}">
        <p14:creationId xmlns:p14="http://schemas.microsoft.com/office/powerpoint/2010/main" val="2128313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US" dirty="0"/>
              <a:t> </a:t>
            </a:r>
          </a:p>
        </p:txBody>
      </p:sp>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33</a:t>
            </a:fld>
            <a:endParaRPr lang="en-US"/>
          </a:p>
        </p:txBody>
      </p:sp>
      <p:pic>
        <p:nvPicPr>
          <p:cNvPr id="4" name="Picture 3">
            <a:extLst>
              <a:ext uri="{FF2B5EF4-FFF2-40B4-BE49-F238E27FC236}">
                <a16:creationId xmlns:a16="http://schemas.microsoft.com/office/drawing/2014/main" id="{31540D17-7835-4CAD-A7F6-3AA19F6E65C8}"/>
              </a:ext>
            </a:extLst>
          </p:cNvPr>
          <p:cNvPicPr>
            <a:picLocks noChangeAspect="1"/>
          </p:cNvPicPr>
          <p:nvPr/>
        </p:nvPicPr>
        <p:blipFill>
          <a:blip r:embed="rId2"/>
          <a:stretch>
            <a:fillRect/>
          </a:stretch>
        </p:blipFill>
        <p:spPr>
          <a:xfrm>
            <a:off x="1219200" y="681037"/>
            <a:ext cx="9753600" cy="5495925"/>
          </a:xfrm>
          <a:prstGeom prst="rect">
            <a:avLst/>
          </a:prstGeom>
        </p:spPr>
      </p:pic>
    </p:spTree>
    <p:extLst>
      <p:ext uri="{BB962C8B-B14F-4D97-AF65-F5344CB8AC3E}">
        <p14:creationId xmlns:p14="http://schemas.microsoft.com/office/powerpoint/2010/main" val="108200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823435" y="762000"/>
            <a:ext cx="8625625" cy="6096000"/>
          </a:xfrm>
          <a:prstGeom prst="rect">
            <a:avLst/>
          </a:prstGeom>
        </p:spPr>
        <p:txBody>
          <a:bodyPr>
            <a:normAutofit/>
          </a:bodyPr>
          <a:lstStyle/>
          <a:p>
            <a:pPr marL="0" indent="0">
              <a:buNone/>
            </a:pPr>
            <a:r>
              <a:rPr lang="en-US" sz="3600" b="1" dirty="0"/>
              <a:t>Learning Objectives</a:t>
            </a:r>
          </a:p>
          <a:p>
            <a:pPr marL="0" indent="0">
              <a:buNone/>
            </a:pPr>
            <a:endParaRPr lang="en-US" sz="1800" dirty="0"/>
          </a:p>
          <a:p>
            <a:pPr marL="0" indent="0">
              <a:buNone/>
            </a:pPr>
            <a:r>
              <a:rPr lang="en-US" sz="2200" dirty="0">
                <a:latin typeface="Arial" panose="020B0604020202020204" pitchFamily="34" charset="0"/>
                <a:cs typeface="Arial" panose="020B0604020202020204" pitchFamily="34" charset="0"/>
              </a:rPr>
              <a:t>At the end of the lecture, students will be able to</a:t>
            </a:r>
          </a:p>
          <a:p>
            <a:r>
              <a:rPr lang="en-US" sz="2400" dirty="0">
                <a:latin typeface="Arial" panose="020B0604020202020204" pitchFamily="34" charset="0"/>
                <a:cs typeface="Arial" panose="020B0604020202020204" pitchFamily="34" charset="0"/>
              </a:rPr>
              <a:t>Describe formation of hepatic diverticulum and </a:t>
            </a:r>
            <a:r>
              <a:rPr lang="en-US" sz="2400" dirty="0" err="1">
                <a:latin typeface="Arial" panose="020B0604020202020204" pitchFamily="34" charset="0"/>
                <a:cs typeface="Arial" panose="020B0604020202020204" pitchFamily="34" charset="0"/>
              </a:rPr>
              <a:t>histogenesis</a:t>
            </a:r>
            <a:r>
              <a:rPr lang="en-US" sz="2400" dirty="0">
                <a:latin typeface="Arial" panose="020B0604020202020204" pitchFamily="34" charset="0"/>
                <a:cs typeface="Arial" panose="020B0604020202020204" pitchFamily="34" charset="0"/>
              </a:rPr>
              <a:t> of liver during intrauterine life </a:t>
            </a:r>
          </a:p>
          <a:p>
            <a:r>
              <a:rPr lang="en-US" sz="2400" dirty="0">
                <a:latin typeface="Arial" panose="020B0604020202020204" pitchFamily="34" charset="0"/>
                <a:cs typeface="Arial" panose="020B0604020202020204" pitchFamily="34" charset="0"/>
              </a:rPr>
              <a:t>Describe development of Biliary apparatus </a:t>
            </a:r>
          </a:p>
          <a:p>
            <a:r>
              <a:rPr lang="en-US" sz="2400" dirty="0">
                <a:latin typeface="Arial" panose="020B0604020202020204" pitchFamily="34" charset="0"/>
                <a:cs typeface="Arial" panose="020B0604020202020204" pitchFamily="34" charset="0"/>
              </a:rPr>
              <a:t>Discuss congenital abnormalities of Liver and Biliary apparatus </a:t>
            </a:r>
          </a:p>
          <a:p>
            <a:r>
              <a:rPr lang="en-US" sz="2400" dirty="0">
                <a:latin typeface="Arial" panose="020B0604020202020204" pitchFamily="34" charset="0"/>
                <a:cs typeface="Arial" panose="020B0604020202020204" pitchFamily="34" charset="0"/>
              </a:rPr>
              <a:t>Correlate and build core knowledge  on the basis of latest research</a:t>
            </a:r>
          </a:p>
          <a:p>
            <a:r>
              <a:rPr lang="en-US" sz="2400" dirty="0">
                <a:latin typeface="Arial" panose="020B0604020202020204" pitchFamily="34" charset="0"/>
                <a:cs typeface="Arial" panose="020B0604020202020204" pitchFamily="34" charset="0"/>
              </a:rPr>
              <a:t>Bioethics</a:t>
            </a:r>
          </a:p>
          <a:p>
            <a:r>
              <a:rPr lang="en-US" sz="2400" dirty="0">
                <a:latin typeface="Arial" panose="020B0604020202020204" pitchFamily="34" charset="0"/>
                <a:cs typeface="Arial" panose="020B0604020202020204" pitchFamily="34" charset="0"/>
              </a:rPr>
              <a:t>Family Medicine</a:t>
            </a:r>
          </a:p>
          <a:p>
            <a:r>
              <a:rPr lang="en-US" sz="2400" dirty="0">
                <a:latin typeface="Arial" panose="020B0604020202020204" pitchFamily="34" charset="0"/>
                <a:cs typeface="Arial" panose="020B0604020202020204" pitchFamily="34" charset="0"/>
              </a:rPr>
              <a:t>Artificial Intelligence</a:t>
            </a:r>
          </a:p>
          <a:p>
            <a:endParaRPr lang="en-US" sz="2400" dirty="0"/>
          </a:p>
        </p:txBody>
      </p:sp>
      <p:pic>
        <p:nvPicPr>
          <p:cNvPr id="2" name="Picture 1"/>
          <p:cNvPicPr>
            <a:picLocks noChangeAspect="1"/>
          </p:cNvPicPr>
          <p:nvPr/>
        </p:nvPicPr>
        <p:blipFill rotWithShape="1">
          <a:blip r:embed="rId2"/>
          <a:srcRect l="22531" t="7436" r="20910" b="11437"/>
          <a:stretch/>
        </p:blipFill>
        <p:spPr>
          <a:xfrm>
            <a:off x="8827184" y="0"/>
            <a:ext cx="2846230" cy="2052034"/>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4</a:t>
            </a:fld>
            <a:endParaRPr lang="en-US"/>
          </a:p>
        </p:txBody>
      </p:sp>
    </p:spTree>
    <p:extLst>
      <p:ext uri="{BB962C8B-B14F-4D97-AF65-F5344CB8AC3E}">
        <p14:creationId xmlns:p14="http://schemas.microsoft.com/office/powerpoint/2010/main" val="354552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2229"/>
            <a:ext cx="7543800" cy="1207008"/>
          </a:xfrm>
        </p:spPr>
        <p:txBody>
          <a:bodyPr>
            <a:normAutofit/>
          </a:bodyPr>
          <a:lstStyle/>
          <a:p>
            <a:r>
              <a:rPr lang="en-US" sz="2400" b="1" spc="-75" dirty="0">
                <a:solidFill>
                  <a:srgbClr val="C00000"/>
                </a:solidFill>
              </a:rPr>
              <a:t> Professor Umar Model of  Integrated Lecture </a:t>
            </a: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5</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669388" y="1399446"/>
            <a:ext cx="5824025" cy="4962266"/>
          </a:xfrm>
          <a:prstGeom prst="rect">
            <a:avLst/>
          </a:prstGeom>
          <a:noFill/>
        </p:spPr>
      </p:pic>
      <p:graphicFrame>
        <p:nvGraphicFramePr>
          <p:cNvPr id="7" name="Diagram 6"/>
          <p:cNvGraphicFramePr/>
          <p:nvPr/>
        </p:nvGraphicFramePr>
        <p:xfrm>
          <a:off x="7315200" y="1647484"/>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stretch>
            <a:fillRect/>
          </a:stretch>
        </p:blipFill>
        <p:spPr>
          <a:xfrm>
            <a:off x="368978" y="179628"/>
            <a:ext cx="1065368" cy="992210"/>
          </a:xfrm>
          <a:prstGeom prst="rect">
            <a:avLst/>
          </a:prstGeom>
        </p:spPr>
      </p:pic>
    </p:spTree>
    <p:extLst>
      <p:ext uri="{BB962C8B-B14F-4D97-AF65-F5344CB8AC3E}">
        <p14:creationId xmlns:p14="http://schemas.microsoft.com/office/powerpoint/2010/main" val="2099609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lgn="ctr">
              <a:defRPr/>
            </a:pPr>
            <a:br>
              <a:rPr lang="en-US" sz="3200" b="1" dirty="0">
                <a:solidFill>
                  <a:schemeClr val="accent4">
                    <a:lumMod val="75000"/>
                  </a:schemeClr>
                </a:solidFill>
              </a:rPr>
            </a:br>
            <a:r>
              <a:rPr lang="en-US" sz="3200" dirty="0">
                <a:latin typeface="Arial" panose="020B0604020202020204" pitchFamily="34" charset="0"/>
                <a:cs typeface="Arial" panose="020B0604020202020204" pitchFamily="34" charset="0"/>
              </a:rPr>
              <a:t>DEVELOPMENT OF FOREGUT</a:t>
            </a:r>
          </a:p>
        </p:txBody>
      </p:sp>
      <p:graphicFrame>
        <p:nvGraphicFramePr>
          <p:cNvPr id="8" name="Content Placeholder 7"/>
          <p:cNvGraphicFramePr>
            <a:graphicFrameLocks noGrp="1"/>
          </p:cNvGraphicFramePr>
          <p:nvPr>
            <p:ph idx="1"/>
          </p:nvPr>
        </p:nvGraphicFramePr>
        <p:xfrm>
          <a:off x="2972992" y="2114551"/>
          <a:ext cx="6298406" cy="3159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spTree>
    <p:extLst>
      <p:ext uri="{BB962C8B-B14F-4D97-AF65-F5344CB8AC3E}">
        <p14:creationId xmlns:p14="http://schemas.microsoft.com/office/powerpoint/2010/main" val="4189678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Gross Anatomy </a:t>
            </a:r>
          </a:p>
        </p:txBody>
      </p:sp>
      <p:pic>
        <p:nvPicPr>
          <p:cNvPr id="4" name="Content Placeholder 3"/>
          <p:cNvPicPr>
            <a:picLocks noGrp="1" noChangeAspect="1"/>
          </p:cNvPicPr>
          <p:nvPr>
            <p:ph idx="1"/>
          </p:nvPr>
        </p:nvPicPr>
        <p:blipFill>
          <a:blip r:embed="rId3"/>
          <a:stretch>
            <a:fillRect/>
          </a:stretch>
        </p:blipFill>
        <p:spPr>
          <a:xfrm>
            <a:off x="1524000" y="1219200"/>
            <a:ext cx="9144000" cy="56388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6" name="Picture 5">
            <a:extLst>
              <a:ext uri="{FF2B5EF4-FFF2-40B4-BE49-F238E27FC236}">
                <a16:creationId xmlns:a16="http://schemas.microsoft.com/office/drawing/2014/main" id="{CEBE9CA2-D4F4-3254-B04A-DC6DD9F2AB18}"/>
              </a:ext>
            </a:extLst>
          </p:cNvPr>
          <p:cNvPicPr>
            <a:picLocks noChangeAspect="1"/>
          </p:cNvPicPr>
          <p:nvPr/>
        </p:nvPicPr>
        <p:blipFill>
          <a:blip r:embed="rId4"/>
          <a:stretch>
            <a:fillRect/>
          </a:stretch>
        </p:blipFill>
        <p:spPr>
          <a:xfrm>
            <a:off x="184318" y="6233772"/>
            <a:ext cx="1993565" cy="518205"/>
          </a:xfrm>
          <a:prstGeom prst="rect">
            <a:avLst/>
          </a:prstGeom>
        </p:spPr>
      </p:pic>
    </p:spTree>
    <p:extLst>
      <p:ext uri="{BB962C8B-B14F-4D97-AF65-F5344CB8AC3E}">
        <p14:creationId xmlns:p14="http://schemas.microsoft.com/office/powerpoint/2010/main" val="1073324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884420" y="1543051"/>
            <a:ext cx="9441904" cy="4307983"/>
          </a:xfrm>
        </p:spPr>
        <p:txBody>
          <a:bodyPr>
            <a:normAutofit/>
          </a:bodyPr>
          <a:lstStyle/>
          <a:p>
            <a:r>
              <a:rPr lang="en-GB" altLang="en-US" dirty="0">
                <a:latin typeface="Arial" panose="020B0604020202020204" pitchFamily="34" charset="0"/>
                <a:cs typeface="Arial" panose="020B0604020202020204" pitchFamily="34" charset="0"/>
              </a:rPr>
              <a:t>Endoderm forms the epithelial lining of digestive tract and give rise to specific cells of glands (hepatocytes)</a:t>
            </a:r>
          </a:p>
          <a:p>
            <a:r>
              <a:rPr lang="en-GB" altLang="en-US" dirty="0">
                <a:latin typeface="Arial" panose="020B0604020202020204" pitchFamily="34" charset="0"/>
                <a:cs typeface="Arial" panose="020B0604020202020204" pitchFamily="34" charset="0"/>
              </a:rPr>
              <a:t> Stroma is derived from splanchnic mesoderm</a:t>
            </a:r>
          </a:p>
          <a:p>
            <a:r>
              <a:rPr lang="en-GB" altLang="en-US" dirty="0">
                <a:latin typeface="Arial" panose="020B0604020202020204" pitchFamily="34" charset="0"/>
                <a:cs typeface="Arial" panose="020B0604020202020204" pitchFamily="34" charset="0"/>
              </a:rPr>
              <a:t>Muscles, connective tissue and peritoneal component of the wall of the gut are derived  from splanchnic   mesoderm </a:t>
            </a:r>
          </a:p>
        </p:txBody>
      </p:sp>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4" name="Picture 3">
            <a:extLst>
              <a:ext uri="{FF2B5EF4-FFF2-40B4-BE49-F238E27FC236}">
                <a16:creationId xmlns:a16="http://schemas.microsoft.com/office/drawing/2014/main" id="{1AF52B54-4019-ECB3-A3CA-3EA2B722C449}"/>
              </a:ext>
            </a:extLst>
          </p:cNvPr>
          <p:cNvPicPr>
            <a:picLocks noChangeAspect="1"/>
          </p:cNvPicPr>
          <p:nvPr/>
        </p:nvPicPr>
        <p:blipFill>
          <a:blip r:embed="rId2"/>
          <a:stretch>
            <a:fillRect/>
          </a:stretch>
        </p:blipFill>
        <p:spPr>
          <a:xfrm>
            <a:off x="152463" y="6203270"/>
            <a:ext cx="1993565" cy="518205"/>
          </a:xfrm>
          <a:prstGeom prst="rect">
            <a:avLst/>
          </a:prstGeom>
        </p:spPr>
      </p:pic>
    </p:spTree>
    <p:extLst>
      <p:ext uri="{BB962C8B-B14F-4D97-AF65-F5344CB8AC3E}">
        <p14:creationId xmlns:p14="http://schemas.microsoft.com/office/powerpoint/2010/main" val="44015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587" y="990600"/>
            <a:ext cx="5161613" cy="5257800"/>
          </a:xfrm>
        </p:spPr>
        <p:txBody>
          <a:bodyPr>
            <a:normAutofit/>
          </a:bodyPr>
          <a:lstStyle/>
          <a:p>
            <a:pPr marL="0" indent="0" algn="just">
              <a:buNone/>
            </a:pPr>
            <a:r>
              <a:rPr lang="en-US" dirty="0">
                <a:latin typeface="Arial" panose="020B0604020202020204" pitchFamily="34" charset="0"/>
                <a:cs typeface="Arial" panose="020B0604020202020204" pitchFamily="34" charset="0"/>
              </a:rPr>
              <a:t>The liver, gallbladder, and biliary duct system arise as a ventral </a:t>
            </a:r>
            <a:r>
              <a:rPr lang="en-US" dirty="0">
                <a:solidFill>
                  <a:schemeClr val="accent4">
                    <a:lumMod val="75000"/>
                  </a:schemeClr>
                </a:solidFill>
                <a:latin typeface="Arial" panose="020B0604020202020204" pitchFamily="34" charset="0"/>
                <a:cs typeface="Arial" panose="020B0604020202020204" pitchFamily="34" charset="0"/>
              </a:rPr>
              <a:t>outgrowth-hepatic diverticulum</a:t>
            </a:r>
            <a:r>
              <a:rPr lang="en-US" dirty="0">
                <a:latin typeface="Arial" panose="020B0604020202020204" pitchFamily="34" charset="0"/>
                <a:cs typeface="Arial" panose="020B0604020202020204" pitchFamily="34" charset="0"/>
              </a:rPr>
              <a:t>-from the caudal or distal part of the foregut early in the fourth week</a:t>
            </a:r>
          </a:p>
        </p:txBody>
      </p:sp>
      <p:pic>
        <p:nvPicPr>
          <p:cNvPr id="4" name="Picture 3"/>
          <p:cNvPicPr>
            <a:picLocks noChangeAspect="1"/>
          </p:cNvPicPr>
          <p:nvPr/>
        </p:nvPicPr>
        <p:blipFill rotWithShape="1">
          <a:blip r:embed="rId2"/>
          <a:srcRect l="50000"/>
          <a:stretch/>
        </p:blipFill>
        <p:spPr>
          <a:xfrm>
            <a:off x="6156570" y="1295401"/>
            <a:ext cx="4511431" cy="5139373"/>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6" name="Picture 5">
            <a:extLst>
              <a:ext uri="{FF2B5EF4-FFF2-40B4-BE49-F238E27FC236}">
                <a16:creationId xmlns:a16="http://schemas.microsoft.com/office/drawing/2014/main" id="{D238C8E2-3341-01A2-820B-E01519512E4B}"/>
              </a:ext>
            </a:extLst>
          </p:cNvPr>
          <p:cNvPicPr>
            <a:picLocks noChangeAspect="1"/>
          </p:cNvPicPr>
          <p:nvPr/>
        </p:nvPicPr>
        <p:blipFill>
          <a:blip r:embed="rId3"/>
          <a:stretch>
            <a:fillRect/>
          </a:stretch>
        </p:blipFill>
        <p:spPr>
          <a:xfrm>
            <a:off x="264217" y="6175671"/>
            <a:ext cx="1993565" cy="518205"/>
          </a:xfrm>
          <a:prstGeom prst="rect">
            <a:avLst/>
          </a:prstGeom>
        </p:spPr>
      </p:pic>
    </p:spTree>
    <p:extLst>
      <p:ext uri="{BB962C8B-B14F-4D97-AF65-F5344CB8AC3E}">
        <p14:creationId xmlns:p14="http://schemas.microsoft.com/office/powerpoint/2010/main" val="2696804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1314</Words>
  <Application>Microsoft Office PowerPoint</Application>
  <PresentationFormat>Widescreen</PresentationFormat>
  <Paragraphs>176</Paragraphs>
  <Slides>33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Aptos</vt:lpstr>
      <vt:lpstr>Aptos Display</vt:lpstr>
      <vt:lpstr>Arial</vt:lpstr>
      <vt:lpstr>Arial Black</vt:lpstr>
      <vt:lpstr>Calibri</vt:lpstr>
      <vt:lpstr>Times New Roman</vt:lpstr>
      <vt:lpstr>Office Theme</vt:lpstr>
      <vt:lpstr>Gastrointestinal Tract (GIT) Module 2nd Year MBBS(LGIS) Development of Liver &amp; Biliary Apparatus</vt:lpstr>
      <vt:lpstr>Motto                   Vision; The Dream/Tomorrow</vt:lpstr>
      <vt:lpstr>Sequence of LGIS</vt:lpstr>
      <vt:lpstr>PowerPoint Presentation</vt:lpstr>
      <vt:lpstr> Professor Umar Model of  Integrated Lecture </vt:lpstr>
      <vt:lpstr> DEVELOPMENT OF FOREGUT</vt:lpstr>
      <vt:lpstr>Gross Anatomy </vt:lpstr>
      <vt:lpstr>PowerPoint Presentation</vt:lpstr>
      <vt:lpstr>PowerPoint Presentation</vt:lpstr>
      <vt:lpstr> Early liver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Physiological and biochemical aspects of bile</vt:lpstr>
      <vt:lpstr>Bile (composition)</vt:lpstr>
      <vt:lpstr>Functions of Bile </vt:lpstr>
      <vt:lpstr>PowerPoint Presentation</vt:lpstr>
      <vt:lpstr>(Clinical sciences)</vt:lpstr>
      <vt:lpstr>Variation in Cystic Duct</vt:lpstr>
      <vt:lpstr>PowerPoint Presentation</vt:lpstr>
      <vt:lpstr>KLM  (Blue box ) Page no 221 Extrahepatic biliary atresia</vt:lpstr>
      <vt:lpstr> An adipocentric perspective on the development and progression of non-alcoholic fatty liver disease</vt:lpstr>
      <vt:lpstr>Ethical Dilemmas Liver Transplant  </vt:lpstr>
      <vt:lpstr>Family Medicine</vt:lpstr>
      <vt:lpstr>Artificial Intelligence</vt:lpstr>
      <vt:lpstr>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DME RMU</dc:creator>
  <cp:lastModifiedBy>DME RMU</cp:lastModifiedBy>
  <cp:revision>1</cp:revision>
  <dcterms:created xsi:type="dcterms:W3CDTF">2025-01-28T14:55:03Z</dcterms:created>
  <dcterms:modified xsi:type="dcterms:W3CDTF">2025-01-28T15:15:58Z</dcterms:modified>
</cp:coreProperties>
</file>