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574" r:id="rId2"/>
    <p:sldId id="405" r:id="rId3"/>
    <p:sldId id="511" r:id="rId4"/>
    <p:sldId id="512" r:id="rId5"/>
    <p:sldId id="497" r:id="rId6"/>
    <p:sldId id="571" r:id="rId7"/>
    <p:sldId id="563" r:id="rId8"/>
    <p:sldId id="573" r:id="rId9"/>
    <p:sldId id="536" r:id="rId10"/>
    <p:sldId id="558" r:id="rId11"/>
    <p:sldId id="564" r:id="rId12"/>
    <p:sldId id="537" r:id="rId13"/>
    <p:sldId id="559" r:id="rId14"/>
    <p:sldId id="538" r:id="rId15"/>
    <p:sldId id="560" r:id="rId16"/>
    <p:sldId id="539" r:id="rId17"/>
    <p:sldId id="540" r:id="rId18"/>
    <p:sldId id="545" r:id="rId19"/>
    <p:sldId id="546" r:id="rId20"/>
    <p:sldId id="567" r:id="rId21"/>
    <p:sldId id="572" r:id="rId22"/>
    <p:sldId id="541" r:id="rId23"/>
    <p:sldId id="548" r:id="rId24"/>
    <p:sldId id="543" r:id="rId25"/>
    <p:sldId id="485" r:id="rId26"/>
    <p:sldId id="569" r:id="rId27"/>
    <p:sldId id="570" r:id="rId28"/>
    <p:sldId id="562" r:id="rId29"/>
  </p:sldIdLst>
  <p:sldSz cx="12192000" cy="6858000"/>
  <p:notesSz cx="6858000" cy="9144000"/>
  <p:defaultTextStyle>
    <a:defPPr>
      <a:defRPr lang="en-P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varScale="1">
        <p:scale>
          <a:sx n="69" d="100"/>
          <a:sy n="69" d="100"/>
        </p:scale>
        <p:origin x="780"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CEBA05-2F10-437E-89B2-54F4D9FAF478}" type="doc">
      <dgm:prSet loTypeId="urn:microsoft.com/office/officeart/2005/8/layout/gear1#1" loCatId="cycle" qsTypeId="urn:microsoft.com/office/officeart/2005/8/quickstyle/3d5" qsCatId="3D" csTypeId="urn:microsoft.com/office/officeart/2005/8/colors/colorful4" csCatId="colorful" phldr="1"/>
      <dgm:spPr/>
    </dgm:pt>
    <dgm:pt modelId="{DACAB5BA-B8B4-4D66-8B11-1D02259E020B}">
      <dgm:prSet phldrT="[Text]"/>
      <dgm:spPr/>
      <dgm:t>
        <a:bodyPr/>
        <a:lstStyle/>
        <a:p>
          <a:pPr algn="ctr"/>
          <a:r>
            <a:rPr lang="en-US" b="1" dirty="0">
              <a:latin typeface="Arial Black" pitchFamily="34" charset="0"/>
            </a:rPr>
            <a:t>Wisdom</a:t>
          </a:r>
        </a:p>
      </dgm:t>
    </dgm:pt>
    <dgm:pt modelId="{D76093C5-B96B-4182-8418-CFDB341D2418}" type="parTrans" cxnId="{0F63D9BC-9028-4C84-92D9-B4BDAB4F1E91}">
      <dgm:prSet/>
      <dgm:spPr/>
      <dgm:t>
        <a:bodyPr/>
        <a:lstStyle/>
        <a:p>
          <a:pPr algn="ctr"/>
          <a:endParaRPr lang="en-US"/>
        </a:p>
      </dgm:t>
    </dgm:pt>
    <dgm:pt modelId="{23718C41-0A1F-40BF-86BE-8A5476EC271E}" type="sibTrans" cxnId="{0F63D9BC-9028-4C84-92D9-B4BDAB4F1E91}">
      <dgm:prSet/>
      <dgm:spPr/>
      <dgm:t>
        <a:bodyPr/>
        <a:lstStyle/>
        <a:p>
          <a:pPr algn="ctr"/>
          <a:endParaRPr lang="en-US"/>
        </a:p>
      </dgm:t>
    </dgm:pt>
    <dgm:pt modelId="{663C1E13-76F9-4B70-A2F2-CA23180743CE}">
      <dgm:prSet phldrT="[Text]"/>
      <dgm:spPr/>
      <dgm:t>
        <a:bodyPr/>
        <a:lstStyle/>
        <a:p>
          <a:pPr algn="ctr"/>
          <a:r>
            <a:rPr lang="en-US" dirty="0">
              <a:latin typeface="Arial Black" pitchFamily="34" charset="0"/>
            </a:rPr>
            <a:t>Truth</a:t>
          </a:r>
          <a:r>
            <a:rPr lang="en-US" dirty="0"/>
            <a:t> </a:t>
          </a:r>
        </a:p>
      </dgm:t>
    </dgm:pt>
    <dgm:pt modelId="{637C3D51-3F4B-4277-8185-724806355FF8}" type="parTrans" cxnId="{32FAE72D-29B2-4404-A917-2C4136EE3C4F}">
      <dgm:prSet/>
      <dgm:spPr/>
      <dgm:t>
        <a:bodyPr/>
        <a:lstStyle/>
        <a:p>
          <a:pPr algn="ctr"/>
          <a:endParaRPr lang="en-US"/>
        </a:p>
      </dgm:t>
    </dgm:pt>
    <dgm:pt modelId="{188C389E-9423-41DE-9C5E-D4A7E95C7E62}" type="sibTrans" cxnId="{32FAE72D-29B2-4404-A917-2C4136EE3C4F}">
      <dgm:prSet/>
      <dgm:spPr/>
      <dgm:t>
        <a:bodyPr/>
        <a:lstStyle/>
        <a:p>
          <a:pPr algn="ctr"/>
          <a:endParaRPr lang="en-US"/>
        </a:p>
      </dgm:t>
    </dgm:pt>
    <dgm:pt modelId="{399ACE2F-90C5-48B1-9E65-700A32562848}">
      <dgm:prSet phldrT="[Text]"/>
      <dgm:spPr/>
      <dgm:t>
        <a:bodyPr/>
        <a:lstStyle/>
        <a:p>
          <a:pPr algn="ctr"/>
          <a:r>
            <a:rPr lang="en-US" b="1" dirty="0">
              <a:latin typeface="Arial Black" pitchFamily="34" charset="0"/>
            </a:rPr>
            <a:t>Servic</a:t>
          </a:r>
          <a:r>
            <a:rPr lang="en-US" dirty="0">
              <a:latin typeface="Arial Black" pitchFamily="34" charset="0"/>
            </a:rPr>
            <a:t>e</a:t>
          </a:r>
          <a:r>
            <a:rPr lang="en-US" dirty="0"/>
            <a:t> </a:t>
          </a:r>
        </a:p>
      </dgm:t>
    </dgm:pt>
    <dgm:pt modelId="{1911F9CB-1EEA-4FFD-A302-90DCBC7D11BE}" type="parTrans" cxnId="{7C4913C1-9DC8-4658-A4FC-A894F8F82CF0}">
      <dgm:prSet/>
      <dgm:spPr/>
      <dgm:t>
        <a:bodyPr/>
        <a:lstStyle/>
        <a:p>
          <a:pPr algn="ctr"/>
          <a:endParaRPr lang="en-US"/>
        </a:p>
      </dgm:t>
    </dgm:pt>
    <dgm:pt modelId="{DA82EADB-2721-42A0-95EA-F9B5521A38A6}" type="sibTrans" cxnId="{7C4913C1-9DC8-4658-A4FC-A894F8F82CF0}">
      <dgm:prSet/>
      <dgm:spPr/>
      <dgm:t>
        <a:bodyPr/>
        <a:lstStyle/>
        <a:p>
          <a:pPr algn="ctr"/>
          <a:endParaRPr lang="en-US"/>
        </a:p>
      </dgm:t>
    </dgm:pt>
    <dgm:pt modelId="{5ED88519-AC6C-4AA3-B76D-812B93A167E4}" type="pres">
      <dgm:prSet presAssocID="{F9CEBA05-2F10-437E-89B2-54F4D9FAF478}" presName="composite" presStyleCnt="0">
        <dgm:presLayoutVars>
          <dgm:chMax val="3"/>
          <dgm:animLvl val="lvl"/>
          <dgm:resizeHandles val="exact"/>
        </dgm:presLayoutVars>
      </dgm:prSet>
      <dgm:spPr/>
    </dgm:pt>
    <dgm:pt modelId="{87622A90-D0D8-4EA3-BC0D-D537801AF2B1}" type="pres">
      <dgm:prSet presAssocID="{DACAB5BA-B8B4-4D66-8B11-1D02259E020B}" presName="gear1" presStyleLbl="node1" presStyleIdx="0" presStyleCnt="3" custLinFactNeighborX="-220" custLinFactNeighborY="-220">
        <dgm:presLayoutVars>
          <dgm:chMax val="1"/>
          <dgm:bulletEnabled val="1"/>
        </dgm:presLayoutVars>
      </dgm:prSet>
      <dgm:spPr/>
      <dgm:t>
        <a:bodyPr/>
        <a:lstStyle/>
        <a:p>
          <a:endParaRPr lang="en-US"/>
        </a:p>
      </dgm:t>
    </dgm:pt>
    <dgm:pt modelId="{B6B6B41B-120B-4968-AB6A-FC6E7C8EF3C0}" type="pres">
      <dgm:prSet presAssocID="{DACAB5BA-B8B4-4D66-8B11-1D02259E020B}" presName="gear1srcNode" presStyleLbl="node1" presStyleIdx="0" presStyleCnt="3"/>
      <dgm:spPr/>
      <dgm:t>
        <a:bodyPr/>
        <a:lstStyle/>
        <a:p>
          <a:endParaRPr lang="en-US"/>
        </a:p>
      </dgm:t>
    </dgm:pt>
    <dgm:pt modelId="{8BC64EA7-2794-42B6-96C9-F39A52CB985A}" type="pres">
      <dgm:prSet presAssocID="{DACAB5BA-B8B4-4D66-8B11-1D02259E020B}" presName="gear1dstNode" presStyleLbl="node1" presStyleIdx="0" presStyleCnt="3"/>
      <dgm:spPr/>
      <dgm:t>
        <a:bodyPr/>
        <a:lstStyle/>
        <a:p>
          <a:endParaRPr lang="en-US"/>
        </a:p>
      </dgm:t>
    </dgm:pt>
    <dgm:pt modelId="{93300324-D62F-4E58-B882-734182BDB462}" type="pres">
      <dgm:prSet presAssocID="{663C1E13-76F9-4B70-A2F2-CA23180743CE}" presName="gear2" presStyleLbl="node1" presStyleIdx="1" presStyleCnt="3">
        <dgm:presLayoutVars>
          <dgm:chMax val="1"/>
          <dgm:bulletEnabled val="1"/>
        </dgm:presLayoutVars>
      </dgm:prSet>
      <dgm:spPr/>
      <dgm:t>
        <a:bodyPr/>
        <a:lstStyle/>
        <a:p>
          <a:endParaRPr lang="en-US"/>
        </a:p>
      </dgm:t>
    </dgm:pt>
    <dgm:pt modelId="{B9330EE9-43E4-4FD4-8144-E92B1DD0FCDF}" type="pres">
      <dgm:prSet presAssocID="{663C1E13-76F9-4B70-A2F2-CA23180743CE}" presName="gear2srcNode" presStyleLbl="node1" presStyleIdx="1" presStyleCnt="3"/>
      <dgm:spPr/>
      <dgm:t>
        <a:bodyPr/>
        <a:lstStyle/>
        <a:p>
          <a:endParaRPr lang="en-US"/>
        </a:p>
      </dgm:t>
    </dgm:pt>
    <dgm:pt modelId="{4822A78E-EAEC-401F-941A-3A84E13E2357}" type="pres">
      <dgm:prSet presAssocID="{663C1E13-76F9-4B70-A2F2-CA23180743CE}" presName="gear2dstNode" presStyleLbl="node1" presStyleIdx="1" presStyleCnt="3"/>
      <dgm:spPr/>
      <dgm:t>
        <a:bodyPr/>
        <a:lstStyle/>
        <a:p>
          <a:endParaRPr lang="en-US"/>
        </a:p>
      </dgm:t>
    </dgm:pt>
    <dgm:pt modelId="{59EDF28D-6C67-49D0-B5A1-DE5C3CBA2292}" type="pres">
      <dgm:prSet presAssocID="{399ACE2F-90C5-48B1-9E65-700A32562848}" presName="gear3" presStyleLbl="node1" presStyleIdx="2" presStyleCnt="3"/>
      <dgm:spPr/>
      <dgm:t>
        <a:bodyPr/>
        <a:lstStyle/>
        <a:p>
          <a:endParaRPr lang="en-US"/>
        </a:p>
      </dgm:t>
    </dgm:pt>
    <dgm:pt modelId="{23DC08E4-3725-4448-BFFF-1CCEA2F2987E}" type="pres">
      <dgm:prSet presAssocID="{399ACE2F-90C5-48B1-9E65-700A32562848}" presName="gear3tx" presStyleLbl="node1" presStyleIdx="2" presStyleCnt="3">
        <dgm:presLayoutVars>
          <dgm:chMax val="1"/>
          <dgm:bulletEnabled val="1"/>
        </dgm:presLayoutVars>
      </dgm:prSet>
      <dgm:spPr/>
      <dgm:t>
        <a:bodyPr/>
        <a:lstStyle/>
        <a:p>
          <a:endParaRPr lang="en-US"/>
        </a:p>
      </dgm:t>
    </dgm:pt>
    <dgm:pt modelId="{7D3EFDB4-E5D1-439A-86D8-1FCF80D959BA}" type="pres">
      <dgm:prSet presAssocID="{399ACE2F-90C5-48B1-9E65-700A32562848}" presName="gear3srcNode" presStyleLbl="node1" presStyleIdx="2" presStyleCnt="3"/>
      <dgm:spPr/>
      <dgm:t>
        <a:bodyPr/>
        <a:lstStyle/>
        <a:p>
          <a:endParaRPr lang="en-US"/>
        </a:p>
      </dgm:t>
    </dgm:pt>
    <dgm:pt modelId="{9815588C-16D0-4475-B64C-847FC87C8C32}" type="pres">
      <dgm:prSet presAssocID="{399ACE2F-90C5-48B1-9E65-700A32562848}" presName="gear3dstNode" presStyleLbl="node1" presStyleIdx="2" presStyleCnt="3"/>
      <dgm:spPr/>
      <dgm:t>
        <a:bodyPr/>
        <a:lstStyle/>
        <a:p>
          <a:endParaRPr lang="en-US"/>
        </a:p>
      </dgm:t>
    </dgm:pt>
    <dgm:pt modelId="{398423B3-DD54-4226-99D7-017EFC1488DF}" type="pres">
      <dgm:prSet presAssocID="{23718C41-0A1F-40BF-86BE-8A5476EC271E}" presName="connector1" presStyleLbl="sibTrans2D1" presStyleIdx="0" presStyleCnt="3"/>
      <dgm:spPr/>
      <dgm:t>
        <a:bodyPr/>
        <a:lstStyle/>
        <a:p>
          <a:endParaRPr lang="en-US"/>
        </a:p>
      </dgm:t>
    </dgm:pt>
    <dgm:pt modelId="{6DF3A3A0-5919-4E69-80DD-61760D6340A0}" type="pres">
      <dgm:prSet presAssocID="{188C389E-9423-41DE-9C5E-D4A7E95C7E62}" presName="connector2" presStyleLbl="sibTrans2D1" presStyleIdx="1" presStyleCnt="3"/>
      <dgm:spPr/>
      <dgm:t>
        <a:bodyPr/>
        <a:lstStyle/>
        <a:p>
          <a:endParaRPr lang="en-US"/>
        </a:p>
      </dgm:t>
    </dgm:pt>
    <dgm:pt modelId="{A09CEA93-9338-4361-A5E6-CF85B6019F5A}" type="pres">
      <dgm:prSet presAssocID="{DA82EADB-2721-42A0-95EA-F9B5521A38A6}" presName="connector3" presStyleLbl="sibTrans2D1" presStyleIdx="2" presStyleCnt="3"/>
      <dgm:spPr/>
      <dgm:t>
        <a:bodyPr/>
        <a:lstStyle/>
        <a:p>
          <a:endParaRPr lang="en-US"/>
        </a:p>
      </dgm:t>
    </dgm:pt>
  </dgm:ptLst>
  <dgm:cxnLst>
    <dgm:cxn modelId="{0B06A0D4-D62D-4392-BD93-F8A58F1851F6}" type="presOf" srcId="{663C1E13-76F9-4B70-A2F2-CA23180743CE}" destId="{4822A78E-EAEC-401F-941A-3A84E13E2357}" srcOrd="2" destOrd="0" presId="urn:microsoft.com/office/officeart/2005/8/layout/gear1#1"/>
    <dgm:cxn modelId="{C965BB4B-051E-497E-BAB3-F97E636B890E}" type="presOf" srcId="{399ACE2F-90C5-48B1-9E65-700A32562848}" destId="{7D3EFDB4-E5D1-439A-86D8-1FCF80D959BA}" srcOrd="2" destOrd="0" presId="urn:microsoft.com/office/officeart/2005/8/layout/gear1#1"/>
    <dgm:cxn modelId="{13B2EFB2-9804-4F07-B197-8E3D27AA6FB7}" type="presOf" srcId="{F9CEBA05-2F10-437E-89B2-54F4D9FAF478}" destId="{5ED88519-AC6C-4AA3-B76D-812B93A167E4}" srcOrd="0" destOrd="0" presId="urn:microsoft.com/office/officeart/2005/8/layout/gear1#1"/>
    <dgm:cxn modelId="{7A73F10E-7DB9-43C5-8EFC-2E87E7BF56F1}" type="presOf" srcId="{399ACE2F-90C5-48B1-9E65-700A32562848}" destId="{23DC08E4-3725-4448-BFFF-1CCEA2F2987E}" srcOrd="1" destOrd="0" presId="urn:microsoft.com/office/officeart/2005/8/layout/gear1#1"/>
    <dgm:cxn modelId="{A878CCD0-3456-4AD1-A4B3-E939577E4B9F}" type="presOf" srcId="{DA82EADB-2721-42A0-95EA-F9B5521A38A6}" destId="{A09CEA93-9338-4361-A5E6-CF85B6019F5A}" srcOrd="0" destOrd="0" presId="urn:microsoft.com/office/officeart/2005/8/layout/gear1#1"/>
    <dgm:cxn modelId="{A4921B69-A4A1-4858-9CBD-E0B75204F817}" type="presOf" srcId="{DACAB5BA-B8B4-4D66-8B11-1D02259E020B}" destId="{87622A90-D0D8-4EA3-BC0D-D537801AF2B1}" srcOrd="0" destOrd="0" presId="urn:microsoft.com/office/officeart/2005/8/layout/gear1#1"/>
    <dgm:cxn modelId="{32FAE72D-29B2-4404-A917-2C4136EE3C4F}" srcId="{F9CEBA05-2F10-437E-89B2-54F4D9FAF478}" destId="{663C1E13-76F9-4B70-A2F2-CA23180743CE}" srcOrd="1" destOrd="0" parTransId="{637C3D51-3F4B-4277-8185-724806355FF8}" sibTransId="{188C389E-9423-41DE-9C5E-D4A7E95C7E62}"/>
    <dgm:cxn modelId="{5719DC10-5A5E-404C-B64C-84B3820254AC}" type="presOf" srcId="{DACAB5BA-B8B4-4D66-8B11-1D02259E020B}" destId="{8BC64EA7-2794-42B6-96C9-F39A52CB985A}" srcOrd="2" destOrd="0" presId="urn:microsoft.com/office/officeart/2005/8/layout/gear1#1"/>
    <dgm:cxn modelId="{7C4913C1-9DC8-4658-A4FC-A894F8F82CF0}" srcId="{F9CEBA05-2F10-437E-89B2-54F4D9FAF478}" destId="{399ACE2F-90C5-48B1-9E65-700A32562848}" srcOrd="2" destOrd="0" parTransId="{1911F9CB-1EEA-4FFD-A302-90DCBC7D11BE}" sibTransId="{DA82EADB-2721-42A0-95EA-F9B5521A38A6}"/>
    <dgm:cxn modelId="{D292CF1B-5F29-494B-A205-ACF6D44A3582}" type="presOf" srcId="{DACAB5BA-B8B4-4D66-8B11-1D02259E020B}" destId="{B6B6B41B-120B-4968-AB6A-FC6E7C8EF3C0}" srcOrd="1" destOrd="0" presId="urn:microsoft.com/office/officeart/2005/8/layout/gear1#1"/>
    <dgm:cxn modelId="{D734FC3E-DB4D-4719-B6CD-84BE470C1A1C}" type="presOf" srcId="{399ACE2F-90C5-48B1-9E65-700A32562848}" destId="{59EDF28D-6C67-49D0-B5A1-DE5C3CBA2292}" srcOrd="0" destOrd="0" presId="urn:microsoft.com/office/officeart/2005/8/layout/gear1#1"/>
    <dgm:cxn modelId="{43FA5577-7C93-42B9-B989-6C7438B7979D}" type="presOf" srcId="{663C1E13-76F9-4B70-A2F2-CA23180743CE}" destId="{B9330EE9-43E4-4FD4-8144-E92B1DD0FCDF}" srcOrd="1" destOrd="0" presId="urn:microsoft.com/office/officeart/2005/8/layout/gear1#1"/>
    <dgm:cxn modelId="{7FD0088C-5206-49AF-848D-C355975A2C25}" type="presOf" srcId="{399ACE2F-90C5-48B1-9E65-700A32562848}" destId="{9815588C-16D0-4475-B64C-847FC87C8C32}" srcOrd="3" destOrd="0" presId="urn:microsoft.com/office/officeart/2005/8/layout/gear1#1"/>
    <dgm:cxn modelId="{0F63D9BC-9028-4C84-92D9-B4BDAB4F1E91}" srcId="{F9CEBA05-2F10-437E-89B2-54F4D9FAF478}" destId="{DACAB5BA-B8B4-4D66-8B11-1D02259E020B}" srcOrd="0" destOrd="0" parTransId="{D76093C5-B96B-4182-8418-CFDB341D2418}" sibTransId="{23718C41-0A1F-40BF-86BE-8A5476EC271E}"/>
    <dgm:cxn modelId="{98B4D588-112D-482A-B4A0-AD6A0762CB75}" type="presOf" srcId="{188C389E-9423-41DE-9C5E-D4A7E95C7E62}" destId="{6DF3A3A0-5919-4E69-80DD-61760D6340A0}" srcOrd="0" destOrd="0" presId="urn:microsoft.com/office/officeart/2005/8/layout/gear1#1"/>
    <dgm:cxn modelId="{4C0B017E-7B8D-4C96-AEFF-D9846641F0A6}" type="presOf" srcId="{663C1E13-76F9-4B70-A2F2-CA23180743CE}" destId="{93300324-D62F-4E58-B882-734182BDB462}" srcOrd="0" destOrd="0" presId="urn:microsoft.com/office/officeart/2005/8/layout/gear1#1"/>
    <dgm:cxn modelId="{FDBE443A-DE85-45CB-AE3F-FBD25CA5A068}" type="presOf" srcId="{23718C41-0A1F-40BF-86BE-8A5476EC271E}" destId="{398423B3-DD54-4226-99D7-017EFC1488DF}" srcOrd="0" destOrd="0" presId="urn:microsoft.com/office/officeart/2005/8/layout/gear1#1"/>
    <dgm:cxn modelId="{62F95BA1-8EFD-43B0-B98E-30725B1CA2E2}" type="presParOf" srcId="{5ED88519-AC6C-4AA3-B76D-812B93A167E4}" destId="{87622A90-D0D8-4EA3-BC0D-D537801AF2B1}" srcOrd="0" destOrd="0" presId="urn:microsoft.com/office/officeart/2005/8/layout/gear1#1"/>
    <dgm:cxn modelId="{B4038229-CA5F-472C-95AD-5F74E11E971D}" type="presParOf" srcId="{5ED88519-AC6C-4AA3-B76D-812B93A167E4}" destId="{B6B6B41B-120B-4968-AB6A-FC6E7C8EF3C0}" srcOrd="1" destOrd="0" presId="urn:microsoft.com/office/officeart/2005/8/layout/gear1#1"/>
    <dgm:cxn modelId="{B378D978-1998-48B7-AE7B-D4BDFCBC8C53}" type="presParOf" srcId="{5ED88519-AC6C-4AA3-B76D-812B93A167E4}" destId="{8BC64EA7-2794-42B6-96C9-F39A52CB985A}" srcOrd="2" destOrd="0" presId="urn:microsoft.com/office/officeart/2005/8/layout/gear1#1"/>
    <dgm:cxn modelId="{8D3F4533-2281-44B2-B3C9-61377EDC0F23}" type="presParOf" srcId="{5ED88519-AC6C-4AA3-B76D-812B93A167E4}" destId="{93300324-D62F-4E58-B882-734182BDB462}" srcOrd="3" destOrd="0" presId="urn:microsoft.com/office/officeart/2005/8/layout/gear1#1"/>
    <dgm:cxn modelId="{A5F4CE7A-EBCB-4BB4-B5B5-FC37417CC45E}" type="presParOf" srcId="{5ED88519-AC6C-4AA3-B76D-812B93A167E4}" destId="{B9330EE9-43E4-4FD4-8144-E92B1DD0FCDF}" srcOrd="4" destOrd="0" presId="urn:microsoft.com/office/officeart/2005/8/layout/gear1#1"/>
    <dgm:cxn modelId="{BDD9F563-645C-45DC-9AFD-E3464DDB51E8}" type="presParOf" srcId="{5ED88519-AC6C-4AA3-B76D-812B93A167E4}" destId="{4822A78E-EAEC-401F-941A-3A84E13E2357}" srcOrd="5" destOrd="0" presId="urn:microsoft.com/office/officeart/2005/8/layout/gear1#1"/>
    <dgm:cxn modelId="{12C04712-C2B5-486D-8D67-CD491888D425}" type="presParOf" srcId="{5ED88519-AC6C-4AA3-B76D-812B93A167E4}" destId="{59EDF28D-6C67-49D0-B5A1-DE5C3CBA2292}" srcOrd="6" destOrd="0" presId="urn:microsoft.com/office/officeart/2005/8/layout/gear1#1"/>
    <dgm:cxn modelId="{9925B865-E7AB-4F1D-AA74-0579307C2FB6}" type="presParOf" srcId="{5ED88519-AC6C-4AA3-B76D-812B93A167E4}" destId="{23DC08E4-3725-4448-BFFF-1CCEA2F2987E}" srcOrd="7" destOrd="0" presId="urn:microsoft.com/office/officeart/2005/8/layout/gear1#1"/>
    <dgm:cxn modelId="{623065C9-7F76-42C7-97BA-DD798EF20A68}" type="presParOf" srcId="{5ED88519-AC6C-4AA3-B76D-812B93A167E4}" destId="{7D3EFDB4-E5D1-439A-86D8-1FCF80D959BA}" srcOrd="8" destOrd="0" presId="urn:microsoft.com/office/officeart/2005/8/layout/gear1#1"/>
    <dgm:cxn modelId="{629D8B5D-84CD-4B54-BB4C-009C66F9BB57}" type="presParOf" srcId="{5ED88519-AC6C-4AA3-B76D-812B93A167E4}" destId="{9815588C-16D0-4475-B64C-847FC87C8C32}" srcOrd="9" destOrd="0" presId="urn:microsoft.com/office/officeart/2005/8/layout/gear1#1"/>
    <dgm:cxn modelId="{DA0C62C9-0E4E-45B0-A17B-D780FAF4B2B3}" type="presParOf" srcId="{5ED88519-AC6C-4AA3-B76D-812B93A167E4}" destId="{398423B3-DD54-4226-99D7-017EFC1488DF}" srcOrd="10" destOrd="0" presId="urn:microsoft.com/office/officeart/2005/8/layout/gear1#1"/>
    <dgm:cxn modelId="{FB4FEDE4-91D1-46D0-B102-221C85BEA84A}" type="presParOf" srcId="{5ED88519-AC6C-4AA3-B76D-812B93A167E4}" destId="{6DF3A3A0-5919-4E69-80DD-61760D6340A0}" srcOrd="11" destOrd="0" presId="urn:microsoft.com/office/officeart/2005/8/layout/gear1#1"/>
    <dgm:cxn modelId="{07F12E70-05E0-4463-B334-EADF0D25F446}" type="presParOf" srcId="{5ED88519-AC6C-4AA3-B76D-812B93A167E4}" destId="{A09CEA93-9338-4361-A5E6-CF85B6019F5A}" srcOrd="12" destOrd="0" presId="urn:microsoft.com/office/officeart/2005/8/layout/gear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3327E98-1E10-4206-B57E-F81244DDD533}" type="doc">
      <dgm:prSet loTypeId="urn:microsoft.com/office/officeart/2005/8/layout/process5" loCatId="process" qsTypeId="urn:microsoft.com/office/officeart/2005/8/quickstyle/simple1" qsCatId="simple" csTypeId="urn:microsoft.com/office/officeart/2005/8/colors/colorful4" csCatId="colorful" phldr="1"/>
      <dgm:spPr/>
      <dgm:t>
        <a:bodyPr/>
        <a:lstStyle/>
        <a:p>
          <a:endParaRPr lang="en-US"/>
        </a:p>
      </dgm:t>
    </dgm:pt>
    <dgm:pt modelId="{47648B2A-33ED-4028-B2F3-B4F524D3762B}">
      <dgm:prSet phldrT="[Text]"/>
      <dgm:spPr>
        <a:solidFill>
          <a:schemeClr val="tx2">
            <a:lumMod val="25000"/>
            <a:lumOff val="75000"/>
          </a:schemeClr>
        </a:solidFill>
      </dgm:spPr>
      <dgm:t>
        <a:bodyPr/>
        <a:lstStyle/>
        <a:p>
          <a:r>
            <a:rPr lang="en-US" dirty="0"/>
            <a:t>60%</a:t>
          </a:r>
        </a:p>
        <a:p>
          <a:r>
            <a:rPr lang="en-US" dirty="0"/>
            <a:t>CORE SUBJECT</a:t>
          </a:r>
        </a:p>
      </dgm:t>
    </dgm:pt>
    <dgm:pt modelId="{D64B3BA1-266D-481E-B80B-3DF7FD909DF0}" type="parTrans" cxnId="{A95F06A7-F804-4132-957F-5832CF2EE004}">
      <dgm:prSet/>
      <dgm:spPr/>
      <dgm:t>
        <a:bodyPr/>
        <a:lstStyle/>
        <a:p>
          <a:endParaRPr lang="en-US"/>
        </a:p>
      </dgm:t>
    </dgm:pt>
    <dgm:pt modelId="{76EC814A-35FA-41ED-B10A-236B26825BA7}" type="sibTrans" cxnId="{A95F06A7-F804-4132-957F-5832CF2EE004}">
      <dgm:prSet/>
      <dgm:spPr/>
      <dgm:t>
        <a:bodyPr/>
        <a:lstStyle/>
        <a:p>
          <a:endParaRPr lang="en-US"/>
        </a:p>
      </dgm:t>
    </dgm:pt>
    <dgm:pt modelId="{121F74F1-FDD4-4EA8-A5BE-6B67F4871C5A}">
      <dgm:prSet phldrT="[Text]" custT="1"/>
      <dgm:spPr>
        <a:solidFill>
          <a:schemeClr val="accent1">
            <a:lumMod val="20000"/>
            <a:lumOff val="80000"/>
          </a:schemeClr>
        </a:solidFill>
      </dgm:spPr>
      <dgm:t>
        <a:bodyPr/>
        <a:lstStyle/>
        <a:p>
          <a:r>
            <a:rPr lang="en-US" sz="1100" b="1" dirty="0">
              <a:solidFill>
                <a:schemeClr val="tx1"/>
              </a:solidFill>
            </a:rPr>
            <a:t>20%</a:t>
          </a:r>
        </a:p>
        <a:p>
          <a:r>
            <a:rPr lang="en-US" sz="1100" b="1" dirty="0">
              <a:solidFill>
                <a:schemeClr val="tx1"/>
              </a:solidFill>
            </a:rPr>
            <a:t>HORIZONTAL</a:t>
          </a:r>
        </a:p>
        <a:p>
          <a:r>
            <a:rPr lang="en-US" sz="1100" b="1" dirty="0">
              <a:solidFill>
                <a:schemeClr val="tx1"/>
              </a:solidFill>
            </a:rPr>
            <a:t>INTEGRATION</a:t>
          </a:r>
        </a:p>
        <a:p>
          <a:r>
            <a:rPr lang="en-US" sz="1100" b="1" dirty="0">
              <a:solidFill>
                <a:schemeClr val="tx1"/>
              </a:solidFill>
            </a:rPr>
            <a:t>Physiology</a:t>
          </a:r>
        </a:p>
        <a:p>
          <a:r>
            <a:rPr lang="en-US" sz="1100" b="1" dirty="0">
              <a:solidFill>
                <a:schemeClr val="tx1"/>
              </a:solidFill>
            </a:rPr>
            <a:t>biochemistry</a:t>
          </a:r>
          <a:r>
            <a:rPr lang="en-US" sz="1050" b="1" dirty="0">
              <a:solidFill>
                <a:schemeClr val="tx1"/>
              </a:solidFill>
            </a:rPr>
            <a:t> </a:t>
          </a:r>
        </a:p>
      </dgm:t>
    </dgm:pt>
    <dgm:pt modelId="{10B33A64-CE0E-4D57-A46F-A3C1B642720B}" type="parTrans" cxnId="{DC8754B7-DCE5-4767-ACEF-E999F750C368}">
      <dgm:prSet/>
      <dgm:spPr/>
      <dgm:t>
        <a:bodyPr/>
        <a:lstStyle/>
        <a:p>
          <a:endParaRPr lang="en-US"/>
        </a:p>
      </dgm:t>
    </dgm:pt>
    <dgm:pt modelId="{D1B6DC8B-AABB-428C-BA6F-DF069B929066}" type="sibTrans" cxnId="{DC8754B7-DCE5-4767-ACEF-E999F750C368}">
      <dgm:prSet/>
      <dgm:spPr/>
      <dgm:t>
        <a:bodyPr/>
        <a:lstStyle/>
        <a:p>
          <a:endParaRPr lang="en-US"/>
        </a:p>
      </dgm:t>
    </dgm:pt>
    <dgm:pt modelId="{B6E0A33C-945C-4182-8BDD-143F429DB44A}">
      <dgm:prSet phldrT="[Text]" custT="1"/>
      <dgm:spPr>
        <a:solidFill>
          <a:schemeClr val="accent2">
            <a:lumMod val="20000"/>
            <a:lumOff val="80000"/>
          </a:schemeClr>
        </a:solidFill>
      </dgm:spPr>
      <dgm:t>
        <a:bodyPr/>
        <a:lstStyle/>
        <a:p>
          <a:r>
            <a:rPr lang="en-US" sz="1200" b="1" dirty="0">
              <a:solidFill>
                <a:schemeClr val="tx1"/>
              </a:solidFill>
            </a:rPr>
            <a:t>8%</a:t>
          </a:r>
        </a:p>
        <a:p>
          <a:r>
            <a:rPr lang="en-US" sz="1200" b="1" dirty="0">
              <a:solidFill>
                <a:schemeClr val="tx1"/>
              </a:solidFill>
            </a:rPr>
            <a:t>VERTICAL INTEGRATION</a:t>
          </a:r>
        </a:p>
        <a:p>
          <a:r>
            <a:rPr lang="en-US" sz="1200" b="1" dirty="0">
              <a:solidFill>
                <a:schemeClr val="tx1"/>
              </a:solidFill>
            </a:rPr>
            <a:t>Pathology</a:t>
          </a:r>
        </a:p>
        <a:p>
          <a:r>
            <a:rPr lang="en-US" sz="1200" b="1" dirty="0">
              <a:solidFill>
                <a:schemeClr val="tx1"/>
              </a:solidFill>
            </a:rPr>
            <a:t>pharmacolog</a:t>
          </a:r>
          <a:r>
            <a:rPr lang="en-US" sz="1000" b="1" dirty="0">
              <a:solidFill>
                <a:schemeClr val="tx1"/>
              </a:solidFill>
            </a:rPr>
            <a:t>y</a:t>
          </a:r>
        </a:p>
      </dgm:t>
    </dgm:pt>
    <dgm:pt modelId="{B5331A6F-01D6-4644-B888-4B5645F13CE6}" type="parTrans" cxnId="{396A80D6-17D5-4D69-9D59-445694BF0D8E}">
      <dgm:prSet/>
      <dgm:spPr/>
      <dgm:t>
        <a:bodyPr/>
        <a:lstStyle/>
        <a:p>
          <a:endParaRPr lang="en-US"/>
        </a:p>
      </dgm:t>
    </dgm:pt>
    <dgm:pt modelId="{9B5ED3AA-8E83-460F-B86F-44104E144176}" type="sibTrans" cxnId="{396A80D6-17D5-4D69-9D59-445694BF0D8E}">
      <dgm:prSet/>
      <dgm:spPr/>
      <dgm:t>
        <a:bodyPr/>
        <a:lstStyle/>
        <a:p>
          <a:endParaRPr lang="en-US"/>
        </a:p>
      </dgm:t>
    </dgm:pt>
    <dgm:pt modelId="{4AEA9772-498B-4A7D-8FBC-65C72E5384FE}">
      <dgm:prSet phldrT="[Text]"/>
      <dgm:spPr>
        <a:solidFill>
          <a:schemeClr val="accent3">
            <a:lumMod val="20000"/>
            <a:lumOff val="80000"/>
          </a:schemeClr>
        </a:solidFill>
      </dgm:spPr>
      <dgm:t>
        <a:bodyPr/>
        <a:lstStyle/>
        <a:p>
          <a:r>
            <a:rPr lang="en-US" b="1" dirty="0">
              <a:solidFill>
                <a:schemeClr val="tx1"/>
              </a:solidFill>
            </a:rPr>
            <a:t>7%</a:t>
          </a:r>
        </a:p>
        <a:p>
          <a:r>
            <a:rPr lang="en-US" b="1" dirty="0">
              <a:solidFill>
                <a:schemeClr val="tx1"/>
              </a:solidFill>
            </a:rPr>
            <a:t>VERTICAL INTEGRATION</a:t>
          </a:r>
        </a:p>
        <a:p>
          <a:r>
            <a:rPr lang="en-US" b="1" dirty="0">
              <a:solidFill>
                <a:schemeClr val="tx1"/>
              </a:solidFill>
            </a:rPr>
            <a:t>Clinical integration </a:t>
          </a:r>
        </a:p>
      </dgm:t>
    </dgm:pt>
    <dgm:pt modelId="{06D8DAA3-4439-4E9F-A039-E909B9F94479}" type="parTrans" cxnId="{5FCD7FB6-D736-4581-AD08-E8F35A843627}">
      <dgm:prSet/>
      <dgm:spPr/>
      <dgm:t>
        <a:bodyPr/>
        <a:lstStyle/>
        <a:p>
          <a:endParaRPr lang="en-US"/>
        </a:p>
      </dgm:t>
    </dgm:pt>
    <dgm:pt modelId="{0C62EB7E-D4E0-49F5-BBB6-50EB39F6A944}" type="sibTrans" cxnId="{5FCD7FB6-D736-4581-AD08-E8F35A843627}">
      <dgm:prSet/>
      <dgm:spPr/>
      <dgm:t>
        <a:bodyPr/>
        <a:lstStyle/>
        <a:p>
          <a:endParaRPr lang="en-US"/>
        </a:p>
      </dgm:t>
    </dgm:pt>
    <dgm:pt modelId="{45F05D4F-6A7F-4BA7-940D-874B1B917549}">
      <dgm:prSet phldrT="[Text]" custT="1"/>
      <dgm:spPr>
        <a:solidFill>
          <a:schemeClr val="bg1">
            <a:lumMod val="85000"/>
          </a:schemeClr>
        </a:solidFill>
      </dgm:spPr>
      <dgm:t>
        <a:bodyPr/>
        <a:lstStyle/>
        <a:p>
          <a:endParaRPr lang="en-US" sz="1050" b="1" dirty="0">
            <a:solidFill>
              <a:schemeClr val="tx1"/>
            </a:solidFill>
          </a:endParaRPr>
        </a:p>
        <a:p>
          <a:r>
            <a:rPr lang="en-US" sz="1050" b="1" dirty="0">
              <a:solidFill>
                <a:schemeClr val="tx1"/>
              </a:solidFill>
            </a:rPr>
            <a:t>5%</a:t>
          </a:r>
        </a:p>
        <a:p>
          <a:r>
            <a:rPr lang="en-US" sz="1050" b="1" dirty="0">
              <a:solidFill>
                <a:schemeClr val="tx1"/>
              </a:solidFill>
            </a:rPr>
            <a:t>VERTICAL INTEGRATION</a:t>
          </a:r>
        </a:p>
        <a:p>
          <a:r>
            <a:rPr lang="en-US" sz="1050" b="1" dirty="0">
              <a:solidFill>
                <a:schemeClr val="tx1"/>
              </a:solidFill>
            </a:rPr>
            <a:t>Research, professionalism</a:t>
          </a:r>
        </a:p>
        <a:p>
          <a:r>
            <a:rPr lang="en-US" sz="1050" b="1" dirty="0">
              <a:solidFill>
                <a:schemeClr val="tx1"/>
              </a:solidFill>
            </a:rPr>
            <a:t>Ethics </a:t>
          </a:r>
        </a:p>
        <a:p>
          <a:r>
            <a:rPr lang="en-US" sz="1050" b="1" dirty="0">
              <a:solidFill>
                <a:schemeClr val="tx1"/>
              </a:solidFill>
            </a:rPr>
            <a:t>Digital library</a:t>
          </a:r>
        </a:p>
        <a:p>
          <a:r>
            <a:rPr lang="en-US" sz="900" b="1" dirty="0">
              <a:solidFill>
                <a:schemeClr val="tx1"/>
              </a:solidFill>
            </a:rPr>
            <a:t> </a:t>
          </a:r>
        </a:p>
      </dgm:t>
    </dgm:pt>
    <dgm:pt modelId="{EE9BDDB5-AB92-4FD3-9B7F-C659B48A0E17}" type="parTrans" cxnId="{E00CBB8F-0744-4E6B-95C1-E802B639B1DB}">
      <dgm:prSet/>
      <dgm:spPr/>
      <dgm:t>
        <a:bodyPr/>
        <a:lstStyle/>
        <a:p>
          <a:endParaRPr lang="en-US"/>
        </a:p>
      </dgm:t>
    </dgm:pt>
    <dgm:pt modelId="{2F69F2EB-6FFF-456F-A0F5-2947C5CE39EF}" type="sibTrans" cxnId="{E00CBB8F-0744-4E6B-95C1-E802B639B1DB}">
      <dgm:prSet/>
      <dgm:spPr/>
      <dgm:t>
        <a:bodyPr/>
        <a:lstStyle/>
        <a:p>
          <a:endParaRPr lang="en-US"/>
        </a:p>
      </dgm:t>
    </dgm:pt>
    <dgm:pt modelId="{67A1F69E-C926-4175-8EF0-EC9E8AFA4B46}" type="pres">
      <dgm:prSet presAssocID="{C3327E98-1E10-4206-B57E-F81244DDD533}" presName="diagram" presStyleCnt="0">
        <dgm:presLayoutVars>
          <dgm:dir/>
          <dgm:resizeHandles val="exact"/>
        </dgm:presLayoutVars>
      </dgm:prSet>
      <dgm:spPr/>
      <dgm:t>
        <a:bodyPr/>
        <a:lstStyle/>
        <a:p>
          <a:endParaRPr lang="en-US"/>
        </a:p>
      </dgm:t>
    </dgm:pt>
    <dgm:pt modelId="{5138205C-F2A8-496C-8DCF-600DE54D6393}" type="pres">
      <dgm:prSet presAssocID="{47648B2A-33ED-4028-B2F3-B4F524D3762B}" presName="node" presStyleLbl="node1" presStyleIdx="0" presStyleCnt="5" custScaleY="135552">
        <dgm:presLayoutVars>
          <dgm:bulletEnabled val="1"/>
        </dgm:presLayoutVars>
      </dgm:prSet>
      <dgm:spPr/>
      <dgm:t>
        <a:bodyPr/>
        <a:lstStyle/>
        <a:p>
          <a:endParaRPr lang="en-US"/>
        </a:p>
      </dgm:t>
    </dgm:pt>
    <dgm:pt modelId="{D808AEBB-F837-44E3-A146-4769901CB08D}" type="pres">
      <dgm:prSet presAssocID="{76EC814A-35FA-41ED-B10A-236B26825BA7}" presName="sibTrans" presStyleLbl="sibTrans2D1" presStyleIdx="0" presStyleCnt="4"/>
      <dgm:spPr/>
      <dgm:t>
        <a:bodyPr/>
        <a:lstStyle/>
        <a:p>
          <a:endParaRPr lang="en-US"/>
        </a:p>
      </dgm:t>
    </dgm:pt>
    <dgm:pt modelId="{13B78F93-9E80-4755-A323-9689D8DECC57}" type="pres">
      <dgm:prSet presAssocID="{76EC814A-35FA-41ED-B10A-236B26825BA7}" presName="connectorText" presStyleLbl="sibTrans2D1" presStyleIdx="0" presStyleCnt="4"/>
      <dgm:spPr/>
      <dgm:t>
        <a:bodyPr/>
        <a:lstStyle/>
        <a:p>
          <a:endParaRPr lang="en-US"/>
        </a:p>
      </dgm:t>
    </dgm:pt>
    <dgm:pt modelId="{6D0BBEBF-42DC-4E79-A91E-A668B3BA1989}" type="pres">
      <dgm:prSet presAssocID="{121F74F1-FDD4-4EA8-A5BE-6B67F4871C5A}" presName="node" presStyleLbl="node1" presStyleIdx="1" presStyleCnt="5" custScaleX="126402" custScaleY="166464">
        <dgm:presLayoutVars>
          <dgm:bulletEnabled val="1"/>
        </dgm:presLayoutVars>
      </dgm:prSet>
      <dgm:spPr/>
      <dgm:t>
        <a:bodyPr/>
        <a:lstStyle/>
        <a:p>
          <a:endParaRPr lang="en-US"/>
        </a:p>
      </dgm:t>
    </dgm:pt>
    <dgm:pt modelId="{05F2F4A8-DCB8-4DEF-AC3F-2211663DBAB6}" type="pres">
      <dgm:prSet presAssocID="{D1B6DC8B-AABB-428C-BA6F-DF069B929066}" presName="sibTrans" presStyleLbl="sibTrans2D1" presStyleIdx="1" presStyleCnt="4"/>
      <dgm:spPr/>
      <dgm:t>
        <a:bodyPr/>
        <a:lstStyle/>
        <a:p>
          <a:endParaRPr lang="en-US"/>
        </a:p>
      </dgm:t>
    </dgm:pt>
    <dgm:pt modelId="{E2C657F6-1940-4324-875D-FF2FE954D413}" type="pres">
      <dgm:prSet presAssocID="{D1B6DC8B-AABB-428C-BA6F-DF069B929066}" presName="connectorText" presStyleLbl="sibTrans2D1" presStyleIdx="1" presStyleCnt="4"/>
      <dgm:spPr/>
      <dgm:t>
        <a:bodyPr/>
        <a:lstStyle/>
        <a:p>
          <a:endParaRPr lang="en-US"/>
        </a:p>
      </dgm:t>
    </dgm:pt>
    <dgm:pt modelId="{A0F5D903-B3E5-42A8-AF88-F76845A333BE}" type="pres">
      <dgm:prSet presAssocID="{B6E0A33C-945C-4182-8BDD-143F429DB44A}" presName="node" presStyleLbl="node1" presStyleIdx="2" presStyleCnt="5" custScaleY="162588">
        <dgm:presLayoutVars>
          <dgm:bulletEnabled val="1"/>
        </dgm:presLayoutVars>
      </dgm:prSet>
      <dgm:spPr/>
      <dgm:t>
        <a:bodyPr/>
        <a:lstStyle/>
        <a:p>
          <a:endParaRPr lang="en-US"/>
        </a:p>
      </dgm:t>
    </dgm:pt>
    <dgm:pt modelId="{6C154956-750C-4CBF-BB94-422A3BEF206B}" type="pres">
      <dgm:prSet presAssocID="{9B5ED3AA-8E83-460F-B86F-44104E144176}" presName="sibTrans" presStyleLbl="sibTrans2D1" presStyleIdx="2" presStyleCnt="4"/>
      <dgm:spPr/>
      <dgm:t>
        <a:bodyPr/>
        <a:lstStyle/>
        <a:p>
          <a:endParaRPr lang="en-US"/>
        </a:p>
      </dgm:t>
    </dgm:pt>
    <dgm:pt modelId="{687127F3-6656-4F8F-8088-466EFD2A454B}" type="pres">
      <dgm:prSet presAssocID="{9B5ED3AA-8E83-460F-B86F-44104E144176}" presName="connectorText" presStyleLbl="sibTrans2D1" presStyleIdx="2" presStyleCnt="4"/>
      <dgm:spPr/>
      <dgm:t>
        <a:bodyPr/>
        <a:lstStyle/>
        <a:p>
          <a:endParaRPr lang="en-US"/>
        </a:p>
      </dgm:t>
    </dgm:pt>
    <dgm:pt modelId="{78B8B8C7-C92F-49B8-8D20-06D427A8A2FA}" type="pres">
      <dgm:prSet presAssocID="{4AEA9772-498B-4A7D-8FBC-65C72E5384FE}" presName="node" presStyleLbl="node1" presStyleIdx="3" presStyleCnt="5" custScaleY="170346">
        <dgm:presLayoutVars>
          <dgm:bulletEnabled val="1"/>
        </dgm:presLayoutVars>
      </dgm:prSet>
      <dgm:spPr/>
      <dgm:t>
        <a:bodyPr/>
        <a:lstStyle/>
        <a:p>
          <a:endParaRPr lang="en-US"/>
        </a:p>
      </dgm:t>
    </dgm:pt>
    <dgm:pt modelId="{11F11881-67C4-464B-B2A0-7F15A4CA74F3}" type="pres">
      <dgm:prSet presAssocID="{0C62EB7E-D4E0-49F5-BBB6-50EB39F6A944}" presName="sibTrans" presStyleLbl="sibTrans2D1" presStyleIdx="3" presStyleCnt="4"/>
      <dgm:spPr/>
      <dgm:t>
        <a:bodyPr/>
        <a:lstStyle/>
        <a:p>
          <a:endParaRPr lang="en-US"/>
        </a:p>
      </dgm:t>
    </dgm:pt>
    <dgm:pt modelId="{25C0E271-EE96-401B-BC0B-7E56E305D9C1}" type="pres">
      <dgm:prSet presAssocID="{0C62EB7E-D4E0-49F5-BBB6-50EB39F6A944}" presName="connectorText" presStyleLbl="sibTrans2D1" presStyleIdx="3" presStyleCnt="4"/>
      <dgm:spPr/>
      <dgm:t>
        <a:bodyPr/>
        <a:lstStyle/>
        <a:p>
          <a:endParaRPr lang="en-US"/>
        </a:p>
      </dgm:t>
    </dgm:pt>
    <dgm:pt modelId="{18343954-0F46-49EC-800A-08714300477C}" type="pres">
      <dgm:prSet presAssocID="{45F05D4F-6A7F-4BA7-940D-874B1B917549}" presName="node" presStyleLbl="node1" presStyleIdx="4" presStyleCnt="5" custScaleY="207382" custLinFactNeighborX="871" custLinFactNeighborY="-19800">
        <dgm:presLayoutVars>
          <dgm:bulletEnabled val="1"/>
        </dgm:presLayoutVars>
      </dgm:prSet>
      <dgm:spPr/>
      <dgm:t>
        <a:bodyPr/>
        <a:lstStyle/>
        <a:p>
          <a:endParaRPr lang="en-US"/>
        </a:p>
      </dgm:t>
    </dgm:pt>
  </dgm:ptLst>
  <dgm:cxnLst>
    <dgm:cxn modelId="{A95F06A7-F804-4132-957F-5832CF2EE004}" srcId="{C3327E98-1E10-4206-B57E-F81244DDD533}" destId="{47648B2A-33ED-4028-B2F3-B4F524D3762B}" srcOrd="0" destOrd="0" parTransId="{D64B3BA1-266D-481E-B80B-3DF7FD909DF0}" sibTransId="{76EC814A-35FA-41ED-B10A-236B26825BA7}"/>
    <dgm:cxn modelId="{33487868-E5DF-4683-B91C-43F1C8BF7670}" type="presOf" srcId="{76EC814A-35FA-41ED-B10A-236B26825BA7}" destId="{13B78F93-9E80-4755-A323-9689D8DECC57}" srcOrd="1" destOrd="0" presId="urn:microsoft.com/office/officeart/2005/8/layout/process5"/>
    <dgm:cxn modelId="{E00CBB8F-0744-4E6B-95C1-E802B639B1DB}" srcId="{C3327E98-1E10-4206-B57E-F81244DDD533}" destId="{45F05D4F-6A7F-4BA7-940D-874B1B917549}" srcOrd="4" destOrd="0" parTransId="{EE9BDDB5-AB92-4FD3-9B7F-C659B48A0E17}" sibTransId="{2F69F2EB-6FFF-456F-A0F5-2947C5CE39EF}"/>
    <dgm:cxn modelId="{BE025B72-E422-478B-BF0D-41D0992C0467}" type="presOf" srcId="{47648B2A-33ED-4028-B2F3-B4F524D3762B}" destId="{5138205C-F2A8-496C-8DCF-600DE54D6393}" srcOrd="0" destOrd="0" presId="urn:microsoft.com/office/officeart/2005/8/layout/process5"/>
    <dgm:cxn modelId="{396A80D6-17D5-4D69-9D59-445694BF0D8E}" srcId="{C3327E98-1E10-4206-B57E-F81244DDD533}" destId="{B6E0A33C-945C-4182-8BDD-143F429DB44A}" srcOrd="2" destOrd="0" parTransId="{B5331A6F-01D6-4644-B888-4B5645F13CE6}" sibTransId="{9B5ED3AA-8E83-460F-B86F-44104E144176}"/>
    <dgm:cxn modelId="{93A963EE-C282-407A-A8F4-13C75EFEF704}" type="presOf" srcId="{D1B6DC8B-AABB-428C-BA6F-DF069B929066}" destId="{E2C657F6-1940-4324-875D-FF2FE954D413}" srcOrd="1" destOrd="0" presId="urn:microsoft.com/office/officeart/2005/8/layout/process5"/>
    <dgm:cxn modelId="{BFF52170-7254-43E2-B14E-CE5CC5B18F02}" type="presOf" srcId="{9B5ED3AA-8E83-460F-B86F-44104E144176}" destId="{6C154956-750C-4CBF-BB94-422A3BEF206B}" srcOrd="0" destOrd="0" presId="urn:microsoft.com/office/officeart/2005/8/layout/process5"/>
    <dgm:cxn modelId="{F2E9A163-B054-4891-93AD-F70C7739F61C}" type="presOf" srcId="{0C62EB7E-D4E0-49F5-BBB6-50EB39F6A944}" destId="{11F11881-67C4-464B-B2A0-7F15A4CA74F3}" srcOrd="0" destOrd="0" presId="urn:microsoft.com/office/officeart/2005/8/layout/process5"/>
    <dgm:cxn modelId="{8C20C6CD-DB8B-4529-B680-08037E21EECD}" type="presOf" srcId="{B6E0A33C-945C-4182-8BDD-143F429DB44A}" destId="{A0F5D903-B3E5-42A8-AF88-F76845A333BE}" srcOrd="0" destOrd="0" presId="urn:microsoft.com/office/officeart/2005/8/layout/process5"/>
    <dgm:cxn modelId="{3CAC1140-58F2-4AEA-A3A9-7B481EB074A7}" type="presOf" srcId="{76EC814A-35FA-41ED-B10A-236B26825BA7}" destId="{D808AEBB-F837-44E3-A146-4769901CB08D}" srcOrd="0" destOrd="0" presId="urn:microsoft.com/office/officeart/2005/8/layout/process5"/>
    <dgm:cxn modelId="{6D3AFE0E-7287-41D3-9022-E87D67F4E4A7}" type="presOf" srcId="{C3327E98-1E10-4206-B57E-F81244DDD533}" destId="{67A1F69E-C926-4175-8EF0-EC9E8AFA4B46}" srcOrd="0" destOrd="0" presId="urn:microsoft.com/office/officeart/2005/8/layout/process5"/>
    <dgm:cxn modelId="{5FCD7FB6-D736-4581-AD08-E8F35A843627}" srcId="{C3327E98-1E10-4206-B57E-F81244DDD533}" destId="{4AEA9772-498B-4A7D-8FBC-65C72E5384FE}" srcOrd="3" destOrd="0" parTransId="{06D8DAA3-4439-4E9F-A039-E909B9F94479}" sibTransId="{0C62EB7E-D4E0-49F5-BBB6-50EB39F6A944}"/>
    <dgm:cxn modelId="{BA450385-341A-4AF5-825B-9F96FD133A66}" type="presOf" srcId="{9B5ED3AA-8E83-460F-B86F-44104E144176}" destId="{687127F3-6656-4F8F-8088-466EFD2A454B}" srcOrd="1" destOrd="0" presId="urn:microsoft.com/office/officeart/2005/8/layout/process5"/>
    <dgm:cxn modelId="{47BC156D-FC3B-416A-B904-7343374853E8}" type="presOf" srcId="{45F05D4F-6A7F-4BA7-940D-874B1B917549}" destId="{18343954-0F46-49EC-800A-08714300477C}" srcOrd="0" destOrd="0" presId="urn:microsoft.com/office/officeart/2005/8/layout/process5"/>
    <dgm:cxn modelId="{7DED0086-02CE-45AE-A8D5-2D158BC02913}" type="presOf" srcId="{121F74F1-FDD4-4EA8-A5BE-6B67F4871C5A}" destId="{6D0BBEBF-42DC-4E79-A91E-A668B3BA1989}" srcOrd="0" destOrd="0" presId="urn:microsoft.com/office/officeart/2005/8/layout/process5"/>
    <dgm:cxn modelId="{86C37DC2-934B-4193-8DCC-9DEE6F5EAFD5}" type="presOf" srcId="{4AEA9772-498B-4A7D-8FBC-65C72E5384FE}" destId="{78B8B8C7-C92F-49B8-8D20-06D427A8A2FA}" srcOrd="0" destOrd="0" presId="urn:microsoft.com/office/officeart/2005/8/layout/process5"/>
    <dgm:cxn modelId="{F7CEC984-378D-4E92-87D1-E2688C85A56C}" type="presOf" srcId="{D1B6DC8B-AABB-428C-BA6F-DF069B929066}" destId="{05F2F4A8-DCB8-4DEF-AC3F-2211663DBAB6}" srcOrd="0" destOrd="0" presId="urn:microsoft.com/office/officeart/2005/8/layout/process5"/>
    <dgm:cxn modelId="{91B7480B-5B8F-4370-B5E5-DFA73E65ACBA}" type="presOf" srcId="{0C62EB7E-D4E0-49F5-BBB6-50EB39F6A944}" destId="{25C0E271-EE96-401B-BC0B-7E56E305D9C1}" srcOrd="1" destOrd="0" presId="urn:microsoft.com/office/officeart/2005/8/layout/process5"/>
    <dgm:cxn modelId="{DC8754B7-DCE5-4767-ACEF-E999F750C368}" srcId="{C3327E98-1E10-4206-B57E-F81244DDD533}" destId="{121F74F1-FDD4-4EA8-A5BE-6B67F4871C5A}" srcOrd="1" destOrd="0" parTransId="{10B33A64-CE0E-4D57-A46F-A3C1B642720B}" sibTransId="{D1B6DC8B-AABB-428C-BA6F-DF069B929066}"/>
    <dgm:cxn modelId="{1DD4A48C-7E4A-4BDB-B408-9D35D1B665CB}" type="presParOf" srcId="{67A1F69E-C926-4175-8EF0-EC9E8AFA4B46}" destId="{5138205C-F2A8-496C-8DCF-600DE54D6393}" srcOrd="0" destOrd="0" presId="urn:microsoft.com/office/officeart/2005/8/layout/process5"/>
    <dgm:cxn modelId="{AF7B15BF-65F2-479D-AD04-C4E05BAB4B51}" type="presParOf" srcId="{67A1F69E-C926-4175-8EF0-EC9E8AFA4B46}" destId="{D808AEBB-F837-44E3-A146-4769901CB08D}" srcOrd="1" destOrd="0" presId="urn:microsoft.com/office/officeart/2005/8/layout/process5"/>
    <dgm:cxn modelId="{8C28ED8F-BE4F-4DF5-9BE0-42C10251A31E}" type="presParOf" srcId="{D808AEBB-F837-44E3-A146-4769901CB08D}" destId="{13B78F93-9E80-4755-A323-9689D8DECC57}" srcOrd="0" destOrd="0" presId="urn:microsoft.com/office/officeart/2005/8/layout/process5"/>
    <dgm:cxn modelId="{27C270AC-9C82-4B89-91C3-6210856656A5}" type="presParOf" srcId="{67A1F69E-C926-4175-8EF0-EC9E8AFA4B46}" destId="{6D0BBEBF-42DC-4E79-A91E-A668B3BA1989}" srcOrd="2" destOrd="0" presId="urn:microsoft.com/office/officeart/2005/8/layout/process5"/>
    <dgm:cxn modelId="{7F10A8E9-8182-4A43-B90E-6D00BC13CA31}" type="presParOf" srcId="{67A1F69E-C926-4175-8EF0-EC9E8AFA4B46}" destId="{05F2F4A8-DCB8-4DEF-AC3F-2211663DBAB6}" srcOrd="3" destOrd="0" presId="urn:microsoft.com/office/officeart/2005/8/layout/process5"/>
    <dgm:cxn modelId="{E443FBCE-96F2-440A-8705-8AAF87A2603B}" type="presParOf" srcId="{05F2F4A8-DCB8-4DEF-AC3F-2211663DBAB6}" destId="{E2C657F6-1940-4324-875D-FF2FE954D413}" srcOrd="0" destOrd="0" presId="urn:microsoft.com/office/officeart/2005/8/layout/process5"/>
    <dgm:cxn modelId="{8E8A99AC-915C-44D2-BBBF-9821D8EB613F}" type="presParOf" srcId="{67A1F69E-C926-4175-8EF0-EC9E8AFA4B46}" destId="{A0F5D903-B3E5-42A8-AF88-F76845A333BE}" srcOrd="4" destOrd="0" presId="urn:microsoft.com/office/officeart/2005/8/layout/process5"/>
    <dgm:cxn modelId="{EEEAF178-84F3-443E-B2F6-05406F819CD7}" type="presParOf" srcId="{67A1F69E-C926-4175-8EF0-EC9E8AFA4B46}" destId="{6C154956-750C-4CBF-BB94-422A3BEF206B}" srcOrd="5" destOrd="0" presId="urn:microsoft.com/office/officeart/2005/8/layout/process5"/>
    <dgm:cxn modelId="{9335B0DA-DBC9-46F4-BE5F-171E04CBD37B}" type="presParOf" srcId="{6C154956-750C-4CBF-BB94-422A3BEF206B}" destId="{687127F3-6656-4F8F-8088-466EFD2A454B}" srcOrd="0" destOrd="0" presId="urn:microsoft.com/office/officeart/2005/8/layout/process5"/>
    <dgm:cxn modelId="{E49DF2D0-4959-4DCA-B257-C18402E7021B}" type="presParOf" srcId="{67A1F69E-C926-4175-8EF0-EC9E8AFA4B46}" destId="{78B8B8C7-C92F-49B8-8D20-06D427A8A2FA}" srcOrd="6" destOrd="0" presId="urn:microsoft.com/office/officeart/2005/8/layout/process5"/>
    <dgm:cxn modelId="{C8A249F2-B517-46A9-93AF-BD24F1821051}" type="presParOf" srcId="{67A1F69E-C926-4175-8EF0-EC9E8AFA4B46}" destId="{11F11881-67C4-464B-B2A0-7F15A4CA74F3}" srcOrd="7" destOrd="0" presId="urn:microsoft.com/office/officeart/2005/8/layout/process5"/>
    <dgm:cxn modelId="{D010E830-B8B3-4C7E-AD11-53D75371C18C}" type="presParOf" srcId="{11F11881-67C4-464B-B2A0-7F15A4CA74F3}" destId="{25C0E271-EE96-401B-BC0B-7E56E305D9C1}" srcOrd="0" destOrd="0" presId="urn:microsoft.com/office/officeart/2005/8/layout/process5"/>
    <dgm:cxn modelId="{3DC330EF-3189-4A29-81D2-67DCB02C5597}" type="presParOf" srcId="{67A1F69E-C926-4175-8EF0-EC9E8AFA4B46}" destId="{18343954-0F46-49EC-800A-08714300477C}" srcOrd="8" destOrd="0" presId="urn:microsoft.com/office/officeart/2005/8/layout/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9EC0C10-069D-47C8-81F0-CA8CD145F15D}" type="doc">
      <dgm:prSet loTypeId="urn:microsoft.com/office/officeart/2005/8/layout/default#1" loCatId="list" qsTypeId="urn:microsoft.com/office/officeart/2005/8/quickstyle/3d2" qsCatId="3D" csTypeId="urn:microsoft.com/office/officeart/2005/8/colors/accent1_2" csCatId="accent1" phldr="1"/>
      <dgm:spPr/>
      <dgm:t>
        <a:bodyPr/>
        <a:lstStyle/>
        <a:p>
          <a:endParaRPr lang="en-US"/>
        </a:p>
      </dgm:t>
    </dgm:pt>
    <dgm:pt modelId="{FEDFB49C-82B3-46B7-B1EB-749A7E459115}">
      <dgm:prSet phldrT="[Text]">
        <dgm:style>
          <a:lnRef idx="2">
            <a:schemeClr val="accent4">
              <a:shade val="50000"/>
            </a:schemeClr>
          </a:lnRef>
          <a:fillRef idx="1">
            <a:schemeClr val="accent4"/>
          </a:fillRef>
          <a:effectRef idx="0">
            <a:schemeClr val="accent4"/>
          </a:effectRef>
          <a:fontRef idx="minor">
            <a:schemeClr val="lt1"/>
          </a:fontRef>
        </dgm:style>
      </dgm:prSet>
      <dgm:spPr>
        <a:solidFill>
          <a:schemeClr val="bg2">
            <a:lumMod val="90000"/>
          </a:schemeClr>
        </a:solidFill>
      </dgm:spPr>
      <dgm:t>
        <a:bodyPr/>
        <a:lstStyle/>
        <a:p>
          <a:r>
            <a:rPr lang="en-US" b="1" dirty="0">
              <a:solidFill>
                <a:schemeClr val="tx1"/>
              </a:solidFill>
              <a:latin typeface="Times New Roman" pitchFamily="18" charset="0"/>
              <a:cs typeface="Times New Roman" pitchFamily="18" charset="0"/>
            </a:rPr>
            <a:t>ESOPHAGUS</a:t>
          </a:r>
        </a:p>
      </dgm:t>
    </dgm:pt>
    <dgm:pt modelId="{20EDCC6C-68E4-46BD-A0FB-EAED7B1DFE89}" type="parTrans" cxnId="{4FC422EE-D77A-427C-88F2-2683C91F3D97}">
      <dgm:prSet/>
      <dgm:spPr/>
      <dgm:t>
        <a:bodyPr/>
        <a:lstStyle/>
        <a:p>
          <a:endParaRPr lang="en-US"/>
        </a:p>
      </dgm:t>
    </dgm:pt>
    <dgm:pt modelId="{3CCFF87B-7429-43F2-B54A-98D8EA3FCC66}" type="sibTrans" cxnId="{4FC422EE-D77A-427C-88F2-2683C91F3D97}">
      <dgm:prSet/>
      <dgm:spPr/>
      <dgm:t>
        <a:bodyPr/>
        <a:lstStyle/>
        <a:p>
          <a:endParaRPr lang="en-US"/>
        </a:p>
      </dgm:t>
    </dgm:pt>
    <dgm:pt modelId="{C9390800-5A37-4B4F-96CB-AFE26517CD81}">
      <dgm:prSet phldrT="[Text]">
        <dgm:style>
          <a:lnRef idx="2">
            <a:schemeClr val="accent4">
              <a:shade val="50000"/>
            </a:schemeClr>
          </a:lnRef>
          <a:fillRef idx="1">
            <a:schemeClr val="accent4"/>
          </a:fillRef>
          <a:effectRef idx="0">
            <a:schemeClr val="accent4"/>
          </a:effectRef>
          <a:fontRef idx="minor">
            <a:schemeClr val="lt1"/>
          </a:fontRef>
        </dgm:style>
      </dgm:prSet>
      <dgm:spPr>
        <a:solidFill>
          <a:schemeClr val="tx2">
            <a:lumMod val="10000"/>
            <a:lumOff val="90000"/>
          </a:schemeClr>
        </a:solidFill>
      </dgm:spPr>
      <dgm:t>
        <a:bodyPr/>
        <a:lstStyle/>
        <a:p>
          <a:r>
            <a:rPr lang="en-US" b="1" dirty="0">
              <a:solidFill>
                <a:schemeClr val="tx1"/>
              </a:solidFill>
              <a:latin typeface="Times New Roman" pitchFamily="18" charset="0"/>
              <a:cs typeface="Times New Roman" pitchFamily="18" charset="0"/>
            </a:rPr>
            <a:t>STOMACH</a:t>
          </a:r>
        </a:p>
      </dgm:t>
    </dgm:pt>
    <dgm:pt modelId="{CD92106E-DAB5-4DB6-AFD1-9D66AFB3A9A8}" type="parTrans" cxnId="{684D29F3-95FB-46D2-924D-99579A9241CF}">
      <dgm:prSet/>
      <dgm:spPr/>
      <dgm:t>
        <a:bodyPr/>
        <a:lstStyle/>
        <a:p>
          <a:endParaRPr lang="en-US"/>
        </a:p>
      </dgm:t>
    </dgm:pt>
    <dgm:pt modelId="{4F3FE4C4-EE75-444E-9812-6E3ADA02EE19}" type="sibTrans" cxnId="{684D29F3-95FB-46D2-924D-99579A9241CF}">
      <dgm:prSet/>
      <dgm:spPr/>
      <dgm:t>
        <a:bodyPr/>
        <a:lstStyle/>
        <a:p>
          <a:endParaRPr lang="en-US"/>
        </a:p>
      </dgm:t>
    </dgm:pt>
    <dgm:pt modelId="{62CB2420-811D-4F7E-B782-763324717CBE}">
      <dgm:prSet phldrT="[Text]">
        <dgm:style>
          <a:lnRef idx="2">
            <a:schemeClr val="accent4">
              <a:shade val="50000"/>
            </a:schemeClr>
          </a:lnRef>
          <a:fillRef idx="1">
            <a:schemeClr val="accent4"/>
          </a:fillRef>
          <a:effectRef idx="0">
            <a:schemeClr val="accent4"/>
          </a:effectRef>
          <a:fontRef idx="minor">
            <a:schemeClr val="lt1"/>
          </a:fontRef>
        </dgm:style>
      </dgm:prSet>
      <dgm:spPr>
        <a:solidFill>
          <a:schemeClr val="accent2">
            <a:lumMod val="20000"/>
            <a:lumOff val="80000"/>
          </a:schemeClr>
        </a:solidFill>
      </dgm:spPr>
      <dgm:t>
        <a:bodyPr/>
        <a:lstStyle/>
        <a:p>
          <a:r>
            <a:rPr lang="en-US" b="1" dirty="0">
              <a:solidFill>
                <a:schemeClr val="tx1"/>
              </a:solidFill>
              <a:latin typeface="Times New Roman" pitchFamily="18" charset="0"/>
              <a:cs typeface="Times New Roman" pitchFamily="18" charset="0"/>
            </a:rPr>
            <a:t>DUODENUM</a:t>
          </a:r>
        </a:p>
      </dgm:t>
    </dgm:pt>
    <dgm:pt modelId="{CCECAD9C-3FEA-4DCC-A442-F62C75D9C823}" type="parTrans" cxnId="{6AFBFBAB-8948-473A-B883-AE3E451EC7FE}">
      <dgm:prSet/>
      <dgm:spPr/>
      <dgm:t>
        <a:bodyPr/>
        <a:lstStyle/>
        <a:p>
          <a:endParaRPr lang="en-US"/>
        </a:p>
      </dgm:t>
    </dgm:pt>
    <dgm:pt modelId="{5D76BEF5-5DE3-418A-8428-BCC6E0E88E0D}" type="sibTrans" cxnId="{6AFBFBAB-8948-473A-B883-AE3E451EC7FE}">
      <dgm:prSet/>
      <dgm:spPr/>
      <dgm:t>
        <a:bodyPr/>
        <a:lstStyle/>
        <a:p>
          <a:endParaRPr lang="en-US"/>
        </a:p>
      </dgm:t>
    </dgm:pt>
    <dgm:pt modelId="{7E874FF9-8C4E-488B-A1F6-7819E1C6610E}">
      <dgm:prSet phldrT="[Text]">
        <dgm:style>
          <a:lnRef idx="2">
            <a:schemeClr val="accent4">
              <a:shade val="50000"/>
            </a:schemeClr>
          </a:lnRef>
          <a:fillRef idx="1">
            <a:schemeClr val="accent4"/>
          </a:fillRef>
          <a:effectRef idx="0">
            <a:schemeClr val="accent4"/>
          </a:effectRef>
          <a:fontRef idx="minor">
            <a:schemeClr val="lt1"/>
          </a:fontRef>
        </dgm:style>
      </dgm:prSet>
      <dgm:spPr>
        <a:solidFill>
          <a:schemeClr val="accent4">
            <a:lumMod val="20000"/>
            <a:lumOff val="80000"/>
          </a:schemeClr>
        </a:solidFill>
      </dgm:spPr>
      <dgm:t>
        <a:bodyPr/>
        <a:lstStyle/>
        <a:p>
          <a:r>
            <a:rPr lang="en-US" b="1" dirty="0">
              <a:solidFill>
                <a:schemeClr val="tx1"/>
              </a:solidFill>
              <a:latin typeface="Times New Roman" pitchFamily="18" charset="0"/>
              <a:cs typeface="Times New Roman" pitchFamily="18" charset="0"/>
            </a:rPr>
            <a:t>LIVER &amp; GALLBLADDER</a:t>
          </a:r>
        </a:p>
      </dgm:t>
    </dgm:pt>
    <dgm:pt modelId="{A9DA0AE7-E699-4D98-AC28-FC02A65AD7C6}" type="parTrans" cxnId="{105269D3-F762-4BAD-A6A0-DDA121B566C5}">
      <dgm:prSet/>
      <dgm:spPr/>
      <dgm:t>
        <a:bodyPr/>
        <a:lstStyle/>
        <a:p>
          <a:endParaRPr lang="en-US"/>
        </a:p>
      </dgm:t>
    </dgm:pt>
    <dgm:pt modelId="{4702620C-A78B-4537-87D9-D4EAA77A863E}" type="sibTrans" cxnId="{105269D3-F762-4BAD-A6A0-DDA121B566C5}">
      <dgm:prSet/>
      <dgm:spPr/>
      <dgm:t>
        <a:bodyPr/>
        <a:lstStyle/>
        <a:p>
          <a:endParaRPr lang="en-US"/>
        </a:p>
      </dgm:t>
    </dgm:pt>
    <dgm:pt modelId="{18CC51DD-4E71-4AA5-8EF2-A13F9BB7E0B6}">
      <dgm:prSet phldrT="[Text]">
        <dgm:style>
          <a:lnRef idx="2">
            <a:schemeClr val="accent4">
              <a:shade val="50000"/>
            </a:schemeClr>
          </a:lnRef>
          <a:fillRef idx="1">
            <a:schemeClr val="accent4"/>
          </a:fillRef>
          <a:effectRef idx="0">
            <a:schemeClr val="accent4"/>
          </a:effectRef>
          <a:fontRef idx="minor">
            <a:schemeClr val="lt1"/>
          </a:fontRef>
        </dgm:style>
      </dgm:prSet>
      <dgm:spPr>
        <a:solidFill>
          <a:schemeClr val="accent3">
            <a:lumMod val="20000"/>
            <a:lumOff val="80000"/>
          </a:schemeClr>
        </a:solidFill>
        <a:effectLst>
          <a:glow rad="228600">
            <a:schemeClr val="accent2">
              <a:satMod val="175000"/>
              <a:alpha val="40000"/>
            </a:schemeClr>
          </a:glow>
        </a:effectLst>
      </dgm:spPr>
      <dgm:t>
        <a:bodyPr/>
        <a:lstStyle/>
        <a:p>
          <a:r>
            <a:rPr lang="en-US" b="1" dirty="0">
              <a:solidFill>
                <a:schemeClr val="tx1"/>
              </a:solidFill>
              <a:latin typeface="Times New Roman" pitchFamily="18" charset="0"/>
              <a:cs typeface="Times New Roman" pitchFamily="18" charset="0"/>
            </a:rPr>
            <a:t>PANCREAS</a:t>
          </a:r>
        </a:p>
      </dgm:t>
    </dgm:pt>
    <dgm:pt modelId="{9F54CB12-BD43-4DAB-87E0-4CD7F31FF249}" type="parTrans" cxnId="{BA3F8991-6346-41DB-84B5-F65CA89AA8BC}">
      <dgm:prSet/>
      <dgm:spPr/>
      <dgm:t>
        <a:bodyPr/>
        <a:lstStyle/>
        <a:p>
          <a:endParaRPr lang="en-US"/>
        </a:p>
      </dgm:t>
    </dgm:pt>
    <dgm:pt modelId="{90775B82-4DE9-4EF5-96D4-509005AA30EE}" type="sibTrans" cxnId="{BA3F8991-6346-41DB-84B5-F65CA89AA8BC}">
      <dgm:prSet/>
      <dgm:spPr/>
      <dgm:t>
        <a:bodyPr/>
        <a:lstStyle/>
        <a:p>
          <a:endParaRPr lang="en-US"/>
        </a:p>
      </dgm:t>
    </dgm:pt>
    <dgm:pt modelId="{4C380971-BF48-4212-AE38-D90E006D5031}" type="pres">
      <dgm:prSet presAssocID="{19EC0C10-069D-47C8-81F0-CA8CD145F15D}" presName="diagram" presStyleCnt="0">
        <dgm:presLayoutVars>
          <dgm:dir/>
          <dgm:resizeHandles val="exact"/>
        </dgm:presLayoutVars>
      </dgm:prSet>
      <dgm:spPr/>
      <dgm:t>
        <a:bodyPr/>
        <a:lstStyle/>
        <a:p>
          <a:endParaRPr lang="en-US"/>
        </a:p>
      </dgm:t>
    </dgm:pt>
    <dgm:pt modelId="{8A442275-040D-4EA3-9E32-A78881606096}" type="pres">
      <dgm:prSet presAssocID="{FEDFB49C-82B3-46B7-B1EB-749A7E459115}" presName="node" presStyleLbl="node1" presStyleIdx="0" presStyleCnt="5">
        <dgm:presLayoutVars>
          <dgm:bulletEnabled val="1"/>
        </dgm:presLayoutVars>
      </dgm:prSet>
      <dgm:spPr/>
      <dgm:t>
        <a:bodyPr/>
        <a:lstStyle/>
        <a:p>
          <a:endParaRPr lang="en-US"/>
        </a:p>
      </dgm:t>
    </dgm:pt>
    <dgm:pt modelId="{C19D828F-104A-4BED-AC5F-1DB58F79EB47}" type="pres">
      <dgm:prSet presAssocID="{3CCFF87B-7429-43F2-B54A-98D8EA3FCC66}" presName="sibTrans" presStyleCnt="0"/>
      <dgm:spPr/>
    </dgm:pt>
    <dgm:pt modelId="{DF6D727F-10D7-4C22-9606-7DA57B51F447}" type="pres">
      <dgm:prSet presAssocID="{C9390800-5A37-4B4F-96CB-AFE26517CD81}" presName="node" presStyleLbl="node1" presStyleIdx="1" presStyleCnt="5">
        <dgm:presLayoutVars>
          <dgm:bulletEnabled val="1"/>
        </dgm:presLayoutVars>
      </dgm:prSet>
      <dgm:spPr/>
      <dgm:t>
        <a:bodyPr/>
        <a:lstStyle/>
        <a:p>
          <a:endParaRPr lang="en-US"/>
        </a:p>
      </dgm:t>
    </dgm:pt>
    <dgm:pt modelId="{5F9CD94C-971A-4235-A7BF-62F42A19504B}" type="pres">
      <dgm:prSet presAssocID="{4F3FE4C4-EE75-444E-9812-6E3ADA02EE19}" presName="sibTrans" presStyleCnt="0"/>
      <dgm:spPr/>
    </dgm:pt>
    <dgm:pt modelId="{A1B58879-1FCF-4927-A0F4-8B7EA8F2C82F}" type="pres">
      <dgm:prSet presAssocID="{62CB2420-811D-4F7E-B782-763324717CBE}" presName="node" presStyleLbl="node1" presStyleIdx="2" presStyleCnt="5">
        <dgm:presLayoutVars>
          <dgm:bulletEnabled val="1"/>
        </dgm:presLayoutVars>
      </dgm:prSet>
      <dgm:spPr/>
      <dgm:t>
        <a:bodyPr/>
        <a:lstStyle/>
        <a:p>
          <a:endParaRPr lang="en-US"/>
        </a:p>
      </dgm:t>
    </dgm:pt>
    <dgm:pt modelId="{D3AD3AB7-AAC9-44D7-AB35-C47AB0ACB803}" type="pres">
      <dgm:prSet presAssocID="{5D76BEF5-5DE3-418A-8428-BCC6E0E88E0D}" presName="sibTrans" presStyleCnt="0"/>
      <dgm:spPr/>
    </dgm:pt>
    <dgm:pt modelId="{8463C848-B3F8-461C-949F-DA8C96FC8AF6}" type="pres">
      <dgm:prSet presAssocID="{7E874FF9-8C4E-488B-A1F6-7819E1C6610E}" presName="node" presStyleLbl="node1" presStyleIdx="3" presStyleCnt="5">
        <dgm:presLayoutVars>
          <dgm:bulletEnabled val="1"/>
        </dgm:presLayoutVars>
      </dgm:prSet>
      <dgm:spPr/>
      <dgm:t>
        <a:bodyPr/>
        <a:lstStyle/>
        <a:p>
          <a:endParaRPr lang="en-US"/>
        </a:p>
      </dgm:t>
    </dgm:pt>
    <dgm:pt modelId="{9B308146-BB46-417E-A388-3FED56183F17}" type="pres">
      <dgm:prSet presAssocID="{4702620C-A78B-4537-87D9-D4EAA77A863E}" presName="sibTrans" presStyleCnt="0"/>
      <dgm:spPr/>
    </dgm:pt>
    <dgm:pt modelId="{D3756530-F088-4AE5-85DF-3A03EDBF60B4}" type="pres">
      <dgm:prSet presAssocID="{18CC51DD-4E71-4AA5-8EF2-A13F9BB7E0B6}" presName="node" presStyleLbl="node1" presStyleIdx="4" presStyleCnt="5">
        <dgm:presLayoutVars>
          <dgm:bulletEnabled val="1"/>
        </dgm:presLayoutVars>
      </dgm:prSet>
      <dgm:spPr/>
      <dgm:t>
        <a:bodyPr/>
        <a:lstStyle/>
        <a:p>
          <a:endParaRPr lang="en-US"/>
        </a:p>
      </dgm:t>
    </dgm:pt>
  </dgm:ptLst>
  <dgm:cxnLst>
    <dgm:cxn modelId="{588D1E1D-0766-41CC-A621-C1792AAFD321}" type="presOf" srcId="{62CB2420-811D-4F7E-B782-763324717CBE}" destId="{A1B58879-1FCF-4927-A0F4-8B7EA8F2C82F}" srcOrd="0" destOrd="0" presId="urn:microsoft.com/office/officeart/2005/8/layout/default#1"/>
    <dgm:cxn modelId="{201CCACE-BDA6-42F3-8DA8-CC59FB5F582A}" type="presOf" srcId="{C9390800-5A37-4B4F-96CB-AFE26517CD81}" destId="{DF6D727F-10D7-4C22-9606-7DA57B51F447}" srcOrd="0" destOrd="0" presId="urn:microsoft.com/office/officeart/2005/8/layout/default#1"/>
    <dgm:cxn modelId="{BA3F8991-6346-41DB-84B5-F65CA89AA8BC}" srcId="{19EC0C10-069D-47C8-81F0-CA8CD145F15D}" destId="{18CC51DD-4E71-4AA5-8EF2-A13F9BB7E0B6}" srcOrd="4" destOrd="0" parTransId="{9F54CB12-BD43-4DAB-87E0-4CD7F31FF249}" sibTransId="{90775B82-4DE9-4EF5-96D4-509005AA30EE}"/>
    <dgm:cxn modelId="{A30725F5-D0AD-473A-8453-79EB9E300F7F}" type="presOf" srcId="{19EC0C10-069D-47C8-81F0-CA8CD145F15D}" destId="{4C380971-BF48-4212-AE38-D90E006D5031}" srcOrd="0" destOrd="0" presId="urn:microsoft.com/office/officeart/2005/8/layout/default#1"/>
    <dgm:cxn modelId="{DA9BFE11-FFE7-4C8A-9E34-8622DABB418D}" type="presOf" srcId="{FEDFB49C-82B3-46B7-B1EB-749A7E459115}" destId="{8A442275-040D-4EA3-9E32-A78881606096}" srcOrd="0" destOrd="0" presId="urn:microsoft.com/office/officeart/2005/8/layout/default#1"/>
    <dgm:cxn modelId="{4FC422EE-D77A-427C-88F2-2683C91F3D97}" srcId="{19EC0C10-069D-47C8-81F0-CA8CD145F15D}" destId="{FEDFB49C-82B3-46B7-B1EB-749A7E459115}" srcOrd="0" destOrd="0" parTransId="{20EDCC6C-68E4-46BD-A0FB-EAED7B1DFE89}" sibTransId="{3CCFF87B-7429-43F2-B54A-98D8EA3FCC66}"/>
    <dgm:cxn modelId="{684D29F3-95FB-46D2-924D-99579A9241CF}" srcId="{19EC0C10-069D-47C8-81F0-CA8CD145F15D}" destId="{C9390800-5A37-4B4F-96CB-AFE26517CD81}" srcOrd="1" destOrd="0" parTransId="{CD92106E-DAB5-4DB6-AFD1-9D66AFB3A9A8}" sibTransId="{4F3FE4C4-EE75-444E-9812-6E3ADA02EE19}"/>
    <dgm:cxn modelId="{105269D3-F762-4BAD-A6A0-DDA121B566C5}" srcId="{19EC0C10-069D-47C8-81F0-CA8CD145F15D}" destId="{7E874FF9-8C4E-488B-A1F6-7819E1C6610E}" srcOrd="3" destOrd="0" parTransId="{A9DA0AE7-E699-4D98-AC28-FC02A65AD7C6}" sibTransId="{4702620C-A78B-4537-87D9-D4EAA77A863E}"/>
    <dgm:cxn modelId="{258BC6D3-AF47-4433-9BEF-9AF3DB282406}" type="presOf" srcId="{18CC51DD-4E71-4AA5-8EF2-A13F9BB7E0B6}" destId="{D3756530-F088-4AE5-85DF-3A03EDBF60B4}" srcOrd="0" destOrd="0" presId="urn:microsoft.com/office/officeart/2005/8/layout/default#1"/>
    <dgm:cxn modelId="{8DA3ABA4-80D1-41B3-AD53-6EEE0795B22F}" type="presOf" srcId="{7E874FF9-8C4E-488B-A1F6-7819E1C6610E}" destId="{8463C848-B3F8-461C-949F-DA8C96FC8AF6}" srcOrd="0" destOrd="0" presId="urn:microsoft.com/office/officeart/2005/8/layout/default#1"/>
    <dgm:cxn modelId="{6AFBFBAB-8948-473A-B883-AE3E451EC7FE}" srcId="{19EC0C10-069D-47C8-81F0-CA8CD145F15D}" destId="{62CB2420-811D-4F7E-B782-763324717CBE}" srcOrd="2" destOrd="0" parTransId="{CCECAD9C-3FEA-4DCC-A442-F62C75D9C823}" sibTransId="{5D76BEF5-5DE3-418A-8428-BCC6E0E88E0D}"/>
    <dgm:cxn modelId="{A0734AEF-53D2-4A05-ADCD-AB62122702F1}" type="presParOf" srcId="{4C380971-BF48-4212-AE38-D90E006D5031}" destId="{8A442275-040D-4EA3-9E32-A78881606096}" srcOrd="0" destOrd="0" presId="urn:microsoft.com/office/officeart/2005/8/layout/default#1"/>
    <dgm:cxn modelId="{04F7D309-7504-4120-90C5-CE8FA0A29074}" type="presParOf" srcId="{4C380971-BF48-4212-AE38-D90E006D5031}" destId="{C19D828F-104A-4BED-AC5F-1DB58F79EB47}" srcOrd="1" destOrd="0" presId="urn:microsoft.com/office/officeart/2005/8/layout/default#1"/>
    <dgm:cxn modelId="{78DBA646-C264-4F87-87DB-9A4BEAF37892}" type="presParOf" srcId="{4C380971-BF48-4212-AE38-D90E006D5031}" destId="{DF6D727F-10D7-4C22-9606-7DA57B51F447}" srcOrd="2" destOrd="0" presId="urn:microsoft.com/office/officeart/2005/8/layout/default#1"/>
    <dgm:cxn modelId="{B6245870-B5A0-43BF-AFED-C5674EB418D4}" type="presParOf" srcId="{4C380971-BF48-4212-AE38-D90E006D5031}" destId="{5F9CD94C-971A-4235-A7BF-62F42A19504B}" srcOrd="3" destOrd="0" presId="urn:microsoft.com/office/officeart/2005/8/layout/default#1"/>
    <dgm:cxn modelId="{E1B4710D-E8FF-414E-A649-1216C08C47A2}" type="presParOf" srcId="{4C380971-BF48-4212-AE38-D90E006D5031}" destId="{A1B58879-1FCF-4927-A0F4-8B7EA8F2C82F}" srcOrd="4" destOrd="0" presId="urn:microsoft.com/office/officeart/2005/8/layout/default#1"/>
    <dgm:cxn modelId="{6B57CE17-32A8-4B4F-A715-3D4031C97C4F}" type="presParOf" srcId="{4C380971-BF48-4212-AE38-D90E006D5031}" destId="{D3AD3AB7-AAC9-44D7-AB35-C47AB0ACB803}" srcOrd="5" destOrd="0" presId="urn:microsoft.com/office/officeart/2005/8/layout/default#1"/>
    <dgm:cxn modelId="{B19ECA73-D1FD-4F28-9F4B-CAF3360B8754}" type="presParOf" srcId="{4C380971-BF48-4212-AE38-D90E006D5031}" destId="{8463C848-B3F8-461C-949F-DA8C96FC8AF6}" srcOrd="6" destOrd="0" presId="urn:microsoft.com/office/officeart/2005/8/layout/default#1"/>
    <dgm:cxn modelId="{8E867709-A811-475D-BC72-0F0195760806}" type="presParOf" srcId="{4C380971-BF48-4212-AE38-D90E006D5031}" destId="{9B308146-BB46-417E-A388-3FED56183F17}" srcOrd="7" destOrd="0" presId="urn:microsoft.com/office/officeart/2005/8/layout/default#1"/>
    <dgm:cxn modelId="{19C803CF-681C-4160-A208-4E56C4104E43}" type="presParOf" srcId="{4C380971-BF48-4212-AE38-D90E006D5031}" destId="{D3756530-F088-4AE5-85DF-3A03EDBF60B4}" srcOrd="8" destOrd="0" presId="urn:microsoft.com/office/officeart/2005/8/layout/defaul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38205C-F2A8-496C-8DCF-600DE54D6393}">
      <dsp:nvSpPr>
        <dsp:cNvPr id="0" name=""/>
        <dsp:cNvSpPr/>
      </dsp:nvSpPr>
      <dsp:spPr>
        <a:xfrm>
          <a:off x="162161" y="101766"/>
          <a:ext cx="1081794" cy="879836"/>
        </a:xfrm>
        <a:prstGeom prst="roundRect">
          <a:avLst>
            <a:gd name="adj" fmla="val 10000"/>
          </a:avLst>
        </a:prstGeom>
        <a:solidFill>
          <a:schemeClr val="tx2">
            <a:lumMod val="25000"/>
            <a:lumOff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a:t>60%</a:t>
          </a:r>
        </a:p>
        <a:p>
          <a:pPr lvl="0" algn="ctr" defTabSz="488950">
            <a:lnSpc>
              <a:spcPct val="90000"/>
            </a:lnSpc>
            <a:spcBef>
              <a:spcPct val="0"/>
            </a:spcBef>
            <a:spcAft>
              <a:spcPct val="35000"/>
            </a:spcAft>
          </a:pPr>
          <a:r>
            <a:rPr lang="en-US" sz="1100" kern="1200" dirty="0"/>
            <a:t>CORE SUBJECT</a:t>
          </a:r>
        </a:p>
      </dsp:txBody>
      <dsp:txXfrm>
        <a:off x="187931" y="127536"/>
        <a:ext cx="1030254" cy="828296"/>
      </dsp:txXfrm>
    </dsp:sp>
    <dsp:sp modelId="{D808AEBB-F837-44E3-A146-4769901CB08D}">
      <dsp:nvSpPr>
        <dsp:cNvPr id="0" name=""/>
        <dsp:cNvSpPr/>
      </dsp:nvSpPr>
      <dsp:spPr>
        <a:xfrm>
          <a:off x="1339154" y="407542"/>
          <a:ext cx="229340" cy="268285"/>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US" sz="900" kern="1200"/>
        </a:p>
      </dsp:txBody>
      <dsp:txXfrm>
        <a:off x="1339154" y="461199"/>
        <a:ext cx="160538" cy="160971"/>
      </dsp:txXfrm>
    </dsp:sp>
    <dsp:sp modelId="{6D0BBEBF-42DC-4E79-A91E-A668B3BA1989}">
      <dsp:nvSpPr>
        <dsp:cNvPr id="0" name=""/>
        <dsp:cNvSpPr/>
      </dsp:nvSpPr>
      <dsp:spPr>
        <a:xfrm>
          <a:off x="1676674" y="1445"/>
          <a:ext cx="1367410" cy="1080479"/>
        </a:xfrm>
        <a:prstGeom prst="roundRect">
          <a:avLst>
            <a:gd name="adj" fmla="val 10000"/>
          </a:avLst>
        </a:prstGeom>
        <a:solidFill>
          <a:schemeClr val="accent1">
            <a:lumMod val="20000"/>
            <a:lumOff val="8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b="1" kern="1200" dirty="0">
              <a:solidFill>
                <a:schemeClr val="tx1"/>
              </a:solidFill>
            </a:rPr>
            <a:t>20%</a:t>
          </a:r>
        </a:p>
        <a:p>
          <a:pPr lvl="0" algn="ctr" defTabSz="488950">
            <a:lnSpc>
              <a:spcPct val="90000"/>
            </a:lnSpc>
            <a:spcBef>
              <a:spcPct val="0"/>
            </a:spcBef>
            <a:spcAft>
              <a:spcPct val="35000"/>
            </a:spcAft>
          </a:pPr>
          <a:r>
            <a:rPr lang="en-US" sz="1100" b="1" kern="1200" dirty="0">
              <a:solidFill>
                <a:schemeClr val="tx1"/>
              </a:solidFill>
            </a:rPr>
            <a:t>HORIZONTAL</a:t>
          </a:r>
        </a:p>
        <a:p>
          <a:pPr lvl="0" algn="ctr" defTabSz="488950">
            <a:lnSpc>
              <a:spcPct val="90000"/>
            </a:lnSpc>
            <a:spcBef>
              <a:spcPct val="0"/>
            </a:spcBef>
            <a:spcAft>
              <a:spcPct val="35000"/>
            </a:spcAft>
          </a:pPr>
          <a:r>
            <a:rPr lang="en-US" sz="1100" b="1" kern="1200" dirty="0">
              <a:solidFill>
                <a:schemeClr val="tx1"/>
              </a:solidFill>
            </a:rPr>
            <a:t>INTEGRATION</a:t>
          </a:r>
        </a:p>
        <a:p>
          <a:pPr lvl="0" algn="ctr" defTabSz="488950">
            <a:lnSpc>
              <a:spcPct val="90000"/>
            </a:lnSpc>
            <a:spcBef>
              <a:spcPct val="0"/>
            </a:spcBef>
            <a:spcAft>
              <a:spcPct val="35000"/>
            </a:spcAft>
          </a:pPr>
          <a:r>
            <a:rPr lang="en-US" sz="1100" b="1" kern="1200" dirty="0">
              <a:solidFill>
                <a:schemeClr val="tx1"/>
              </a:solidFill>
            </a:rPr>
            <a:t>Physiology</a:t>
          </a:r>
        </a:p>
        <a:p>
          <a:pPr lvl="0" algn="ctr" defTabSz="488950">
            <a:lnSpc>
              <a:spcPct val="90000"/>
            </a:lnSpc>
            <a:spcBef>
              <a:spcPct val="0"/>
            </a:spcBef>
            <a:spcAft>
              <a:spcPct val="35000"/>
            </a:spcAft>
          </a:pPr>
          <a:r>
            <a:rPr lang="en-US" sz="1100" b="1" kern="1200" dirty="0">
              <a:solidFill>
                <a:schemeClr val="tx1"/>
              </a:solidFill>
            </a:rPr>
            <a:t>biochemistry</a:t>
          </a:r>
          <a:r>
            <a:rPr lang="en-US" sz="1050" b="1" kern="1200" dirty="0">
              <a:solidFill>
                <a:schemeClr val="tx1"/>
              </a:solidFill>
            </a:rPr>
            <a:t> </a:t>
          </a:r>
        </a:p>
      </dsp:txBody>
      <dsp:txXfrm>
        <a:off x="1708320" y="33091"/>
        <a:ext cx="1304118" cy="1017187"/>
      </dsp:txXfrm>
    </dsp:sp>
    <dsp:sp modelId="{05F2F4A8-DCB8-4DEF-AC3F-2211663DBAB6}">
      <dsp:nvSpPr>
        <dsp:cNvPr id="0" name=""/>
        <dsp:cNvSpPr/>
      </dsp:nvSpPr>
      <dsp:spPr>
        <a:xfrm rot="5079177">
          <a:off x="2309856" y="1169861"/>
          <a:ext cx="243745" cy="268285"/>
        </a:xfrm>
        <a:prstGeom prst="rightArrow">
          <a:avLst>
            <a:gd name="adj1" fmla="val 60000"/>
            <a:gd name="adj2" fmla="val 50000"/>
          </a:avLst>
        </a:prstGeom>
        <a:solidFill>
          <a:schemeClr val="accent4">
            <a:hueOff val="2199979"/>
            <a:satOff val="-9734"/>
            <a:lumOff val="-1634"/>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US" sz="900" kern="1200"/>
        </a:p>
      </dsp:txBody>
      <dsp:txXfrm rot="-5400000">
        <a:off x="2347835" y="1182291"/>
        <a:ext cx="160971" cy="170622"/>
      </dsp:txXfrm>
    </dsp:sp>
    <dsp:sp modelId="{A0F5D903-B3E5-42A8-AF88-F76845A333BE}">
      <dsp:nvSpPr>
        <dsp:cNvPr id="0" name=""/>
        <dsp:cNvSpPr/>
      </dsp:nvSpPr>
      <dsp:spPr>
        <a:xfrm>
          <a:off x="1962289" y="1539820"/>
          <a:ext cx="1081794" cy="1055321"/>
        </a:xfrm>
        <a:prstGeom prst="roundRect">
          <a:avLst>
            <a:gd name="adj" fmla="val 10000"/>
          </a:avLst>
        </a:prstGeom>
        <a:solidFill>
          <a:schemeClr val="accent2">
            <a:lumMod val="20000"/>
            <a:lumOff val="8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a:solidFill>
                <a:schemeClr val="tx1"/>
              </a:solidFill>
            </a:rPr>
            <a:t>8%</a:t>
          </a:r>
        </a:p>
        <a:p>
          <a:pPr lvl="0" algn="ctr" defTabSz="533400">
            <a:lnSpc>
              <a:spcPct val="90000"/>
            </a:lnSpc>
            <a:spcBef>
              <a:spcPct val="0"/>
            </a:spcBef>
            <a:spcAft>
              <a:spcPct val="35000"/>
            </a:spcAft>
          </a:pPr>
          <a:r>
            <a:rPr lang="en-US" sz="1200" b="1" kern="1200" dirty="0">
              <a:solidFill>
                <a:schemeClr val="tx1"/>
              </a:solidFill>
            </a:rPr>
            <a:t>VERTICAL INTEGRATION</a:t>
          </a:r>
        </a:p>
        <a:p>
          <a:pPr lvl="0" algn="ctr" defTabSz="533400">
            <a:lnSpc>
              <a:spcPct val="90000"/>
            </a:lnSpc>
            <a:spcBef>
              <a:spcPct val="0"/>
            </a:spcBef>
            <a:spcAft>
              <a:spcPct val="35000"/>
            </a:spcAft>
          </a:pPr>
          <a:r>
            <a:rPr lang="en-US" sz="1200" b="1" kern="1200" dirty="0">
              <a:solidFill>
                <a:schemeClr val="tx1"/>
              </a:solidFill>
            </a:rPr>
            <a:t>Pathology</a:t>
          </a:r>
        </a:p>
        <a:p>
          <a:pPr lvl="0" algn="ctr" defTabSz="533400">
            <a:lnSpc>
              <a:spcPct val="90000"/>
            </a:lnSpc>
            <a:spcBef>
              <a:spcPct val="0"/>
            </a:spcBef>
            <a:spcAft>
              <a:spcPct val="35000"/>
            </a:spcAft>
          </a:pPr>
          <a:r>
            <a:rPr lang="en-US" sz="1200" b="1" kern="1200" dirty="0">
              <a:solidFill>
                <a:schemeClr val="tx1"/>
              </a:solidFill>
            </a:rPr>
            <a:t>pharmacolog</a:t>
          </a:r>
          <a:r>
            <a:rPr lang="en-US" sz="1000" b="1" kern="1200" dirty="0">
              <a:solidFill>
                <a:schemeClr val="tx1"/>
              </a:solidFill>
            </a:rPr>
            <a:t>y</a:t>
          </a:r>
        </a:p>
      </dsp:txBody>
      <dsp:txXfrm>
        <a:off x="1993198" y="1570729"/>
        <a:ext cx="1019976" cy="993503"/>
      </dsp:txXfrm>
    </dsp:sp>
    <dsp:sp modelId="{6C154956-750C-4CBF-BB94-422A3BEF206B}">
      <dsp:nvSpPr>
        <dsp:cNvPr id="0" name=""/>
        <dsp:cNvSpPr/>
      </dsp:nvSpPr>
      <dsp:spPr>
        <a:xfrm rot="10800000">
          <a:off x="1637751" y="1933338"/>
          <a:ext cx="229340" cy="268285"/>
        </a:xfrm>
        <a:prstGeom prst="rightArrow">
          <a:avLst>
            <a:gd name="adj1" fmla="val 60000"/>
            <a:gd name="adj2" fmla="val 50000"/>
          </a:avLst>
        </a:prstGeom>
        <a:solidFill>
          <a:schemeClr val="accent4">
            <a:hueOff val="4399958"/>
            <a:satOff val="-19468"/>
            <a:lumOff val="-3269"/>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US" sz="900" kern="1200"/>
        </a:p>
      </dsp:txBody>
      <dsp:txXfrm rot="10800000">
        <a:off x="1706553" y="1986995"/>
        <a:ext cx="160538" cy="160971"/>
      </dsp:txXfrm>
    </dsp:sp>
    <dsp:sp modelId="{78B8B8C7-C92F-49B8-8D20-06D427A8A2FA}">
      <dsp:nvSpPr>
        <dsp:cNvPr id="0" name=""/>
        <dsp:cNvSpPr/>
      </dsp:nvSpPr>
      <dsp:spPr>
        <a:xfrm>
          <a:off x="447776" y="1514642"/>
          <a:ext cx="1081794" cy="1105676"/>
        </a:xfrm>
        <a:prstGeom prst="roundRect">
          <a:avLst>
            <a:gd name="adj" fmla="val 10000"/>
          </a:avLst>
        </a:prstGeom>
        <a:solidFill>
          <a:schemeClr val="accent3">
            <a:lumMod val="20000"/>
            <a:lumOff val="8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b="1" kern="1200" dirty="0">
              <a:solidFill>
                <a:schemeClr val="tx1"/>
              </a:solidFill>
            </a:rPr>
            <a:t>7%</a:t>
          </a:r>
        </a:p>
        <a:p>
          <a:pPr lvl="0" algn="ctr" defTabSz="488950">
            <a:lnSpc>
              <a:spcPct val="90000"/>
            </a:lnSpc>
            <a:spcBef>
              <a:spcPct val="0"/>
            </a:spcBef>
            <a:spcAft>
              <a:spcPct val="35000"/>
            </a:spcAft>
          </a:pPr>
          <a:r>
            <a:rPr lang="en-US" sz="1100" b="1" kern="1200" dirty="0">
              <a:solidFill>
                <a:schemeClr val="tx1"/>
              </a:solidFill>
            </a:rPr>
            <a:t>VERTICAL INTEGRATION</a:t>
          </a:r>
        </a:p>
        <a:p>
          <a:pPr lvl="0" algn="ctr" defTabSz="488950">
            <a:lnSpc>
              <a:spcPct val="90000"/>
            </a:lnSpc>
            <a:spcBef>
              <a:spcPct val="0"/>
            </a:spcBef>
            <a:spcAft>
              <a:spcPct val="35000"/>
            </a:spcAft>
          </a:pPr>
          <a:r>
            <a:rPr lang="en-US" sz="1100" b="1" kern="1200" dirty="0">
              <a:solidFill>
                <a:schemeClr val="tx1"/>
              </a:solidFill>
            </a:rPr>
            <a:t>Clinical integration </a:t>
          </a:r>
        </a:p>
      </dsp:txBody>
      <dsp:txXfrm>
        <a:off x="479461" y="1546327"/>
        <a:ext cx="1018424" cy="1042306"/>
      </dsp:txXfrm>
    </dsp:sp>
    <dsp:sp modelId="{11F11881-67C4-464B-B2A0-7F15A4CA74F3}">
      <dsp:nvSpPr>
        <dsp:cNvPr id="0" name=""/>
        <dsp:cNvSpPr/>
      </dsp:nvSpPr>
      <dsp:spPr>
        <a:xfrm rot="5378830">
          <a:off x="912372" y="2633713"/>
          <a:ext cx="161229" cy="268285"/>
        </a:xfrm>
        <a:prstGeom prst="rightArrow">
          <a:avLst>
            <a:gd name="adj1" fmla="val 60000"/>
            <a:gd name="adj2" fmla="val 50000"/>
          </a:avLst>
        </a:prstGeom>
        <a:solidFill>
          <a:schemeClr val="accent4">
            <a:hueOff val="6599937"/>
            <a:satOff val="-29202"/>
            <a:lumOff val="-490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kern="1200"/>
        </a:p>
      </dsp:txBody>
      <dsp:txXfrm rot="-5400000">
        <a:off x="912353" y="2687241"/>
        <a:ext cx="160971" cy="112860"/>
      </dsp:txXfrm>
    </dsp:sp>
    <dsp:sp modelId="{18343954-0F46-49EC-800A-08714300477C}">
      <dsp:nvSpPr>
        <dsp:cNvPr id="0" name=""/>
        <dsp:cNvSpPr/>
      </dsp:nvSpPr>
      <dsp:spPr>
        <a:xfrm>
          <a:off x="457199" y="2924519"/>
          <a:ext cx="1081794" cy="1346068"/>
        </a:xfrm>
        <a:prstGeom prst="roundRect">
          <a:avLst>
            <a:gd name="adj" fmla="val 10000"/>
          </a:avLst>
        </a:prstGeom>
        <a:solidFill>
          <a:schemeClr val="bg1">
            <a:lumMod val="8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endParaRPr lang="en-US" sz="1050" b="1" kern="1200" dirty="0">
            <a:solidFill>
              <a:schemeClr val="tx1"/>
            </a:solidFill>
          </a:endParaRPr>
        </a:p>
        <a:p>
          <a:pPr lvl="0" algn="ctr" defTabSz="466725">
            <a:lnSpc>
              <a:spcPct val="90000"/>
            </a:lnSpc>
            <a:spcBef>
              <a:spcPct val="0"/>
            </a:spcBef>
            <a:spcAft>
              <a:spcPct val="35000"/>
            </a:spcAft>
          </a:pPr>
          <a:r>
            <a:rPr lang="en-US" sz="1050" b="1" kern="1200" dirty="0">
              <a:solidFill>
                <a:schemeClr val="tx1"/>
              </a:solidFill>
            </a:rPr>
            <a:t>5%</a:t>
          </a:r>
        </a:p>
        <a:p>
          <a:pPr lvl="0" algn="ctr" defTabSz="466725">
            <a:lnSpc>
              <a:spcPct val="90000"/>
            </a:lnSpc>
            <a:spcBef>
              <a:spcPct val="0"/>
            </a:spcBef>
            <a:spcAft>
              <a:spcPct val="35000"/>
            </a:spcAft>
          </a:pPr>
          <a:r>
            <a:rPr lang="en-US" sz="1050" b="1" kern="1200" dirty="0">
              <a:solidFill>
                <a:schemeClr val="tx1"/>
              </a:solidFill>
            </a:rPr>
            <a:t>VERTICAL INTEGRATION</a:t>
          </a:r>
        </a:p>
        <a:p>
          <a:pPr lvl="0" algn="ctr" defTabSz="466725">
            <a:lnSpc>
              <a:spcPct val="90000"/>
            </a:lnSpc>
            <a:spcBef>
              <a:spcPct val="0"/>
            </a:spcBef>
            <a:spcAft>
              <a:spcPct val="35000"/>
            </a:spcAft>
          </a:pPr>
          <a:r>
            <a:rPr lang="en-US" sz="1050" b="1" kern="1200" dirty="0">
              <a:solidFill>
                <a:schemeClr val="tx1"/>
              </a:solidFill>
            </a:rPr>
            <a:t>Research, professionalism</a:t>
          </a:r>
        </a:p>
        <a:p>
          <a:pPr lvl="0" algn="ctr" defTabSz="466725">
            <a:lnSpc>
              <a:spcPct val="90000"/>
            </a:lnSpc>
            <a:spcBef>
              <a:spcPct val="0"/>
            </a:spcBef>
            <a:spcAft>
              <a:spcPct val="35000"/>
            </a:spcAft>
          </a:pPr>
          <a:r>
            <a:rPr lang="en-US" sz="1050" b="1" kern="1200" dirty="0">
              <a:solidFill>
                <a:schemeClr val="tx1"/>
              </a:solidFill>
            </a:rPr>
            <a:t>Ethics </a:t>
          </a:r>
        </a:p>
        <a:p>
          <a:pPr lvl="0" algn="ctr" defTabSz="466725">
            <a:lnSpc>
              <a:spcPct val="90000"/>
            </a:lnSpc>
            <a:spcBef>
              <a:spcPct val="0"/>
            </a:spcBef>
            <a:spcAft>
              <a:spcPct val="35000"/>
            </a:spcAft>
          </a:pPr>
          <a:r>
            <a:rPr lang="en-US" sz="1050" b="1" kern="1200" dirty="0">
              <a:solidFill>
                <a:schemeClr val="tx1"/>
              </a:solidFill>
            </a:rPr>
            <a:t>Digital library</a:t>
          </a:r>
        </a:p>
        <a:p>
          <a:pPr lvl="0" algn="ctr" defTabSz="466725">
            <a:lnSpc>
              <a:spcPct val="90000"/>
            </a:lnSpc>
            <a:spcBef>
              <a:spcPct val="0"/>
            </a:spcBef>
            <a:spcAft>
              <a:spcPct val="35000"/>
            </a:spcAft>
          </a:pPr>
          <a:r>
            <a:rPr lang="en-US" sz="900" b="1" kern="1200" dirty="0">
              <a:solidFill>
                <a:schemeClr val="tx1"/>
              </a:solidFill>
            </a:rPr>
            <a:t> </a:t>
          </a:r>
        </a:p>
      </dsp:txBody>
      <dsp:txXfrm>
        <a:off x="488884" y="2956204"/>
        <a:ext cx="1018424" cy="128269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442275-040D-4EA3-9E32-A78881606096}">
      <dsp:nvSpPr>
        <dsp:cNvPr id="0" name=""/>
        <dsp:cNvSpPr/>
      </dsp:nvSpPr>
      <dsp:spPr>
        <a:xfrm>
          <a:off x="0" y="300595"/>
          <a:ext cx="1968251" cy="1180951"/>
        </a:xfrm>
        <a:prstGeom prst="rect">
          <a:avLst/>
        </a:prstGeom>
        <a:solidFill>
          <a:schemeClr val="bg2">
            <a:lumMod val="90000"/>
          </a:schemeClr>
        </a:solidFill>
        <a:ln w="19050" cap="flat" cmpd="sng" algn="ctr">
          <a:solidFill>
            <a:schemeClr val="accent4">
              <a:shade val="50000"/>
            </a:schemeClr>
          </a:solidFill>
          <a:prstDash val="solid"/>
          <a:miter lim="800000"/>
        </a:ln>
        <a:effectLst/>
        <a:scene3d>
          <a:camera prst="orthographicFront"/>
          <a:lightRig rig="threePt" dir="t">
            <a:rot lat="0" lon="0" rev="7500000"/>
          </a:lightRig>
        </a:scene3d>
        <a:sp3d/>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a:solidFill>
                <a:schemeClr val="tx1"/>
              </a:solidFill>
              <a:latin typeface="Times New Roman" pitchFamily="18" charset="0"/>
              <a:cs typeface="Times New Roman" pitchFamily="18" charset="0"/>
            </a:rPr>
            <a:t>ESOPHAGUS</a:t>
          </a:r>
        </a:p>
      </dsp:txBody>
      <dsp:txXfrm>
        <a:off x="0" y="300595"/>
        <a:ext cx="1968251" cy="1180951"/>
      </dsp:txXfrm>
    </dsp:sp>
    <dsp:sp modelId="{DF6D727F-10D7-4C22-9606-7DA57B51F447}">
      <dsp:nvSpPr>
        <dsp:cNvPr id="0" name=""/>
        <dsp:cNvSpPr/>
      </dsp:nvSpPr>
      <dsp:spPr>
        <a:xfrm>
          <a:off x="2165077" y="300595"/>
          <a:ext cx="1968251" cy="1180951"/>
        </a:xfrm>
        <a:prstGeom prst="rect">
          <a:avLst/>
        </a:prstGeom>
        <a:solidFill>
          <a:schemeClr val="tx2">
            <a:lumMod val="10000"/>
            <a:lumOff val="90000"/>
          </a:schemeClr>
        </a:solidFill>
        <a:ln w="19050" cap="flat" cmpd="sng" algn="ctr">
          <a:solidFill>
            <a:schemeClr val="accent4">
              <a:shade val="50000"/>
            </a:schemeClr>
          </a:solidFill>
          <a:prstDash val="solid"/>
          <a:miter lim="800000"/>
        </a:ln>
        <a:effectLst/>
        <a:scene3d>
          <a:camera prst="orthographicFront"/>
          <a:lightRig rig="threePt" dir="t">
            <a:rot lat="0" lon="0" rev="7500000"/>
          </a:lightRig>
        </a:scene3d>
        <a:sp3d/>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a:solidFill>
                <a:schemeClr val="tx1"/>
              </a:solidFill>
              <a:latin typeface="Times New Roman" pitchFamily="18" charset="0"/>
              <a:cs typeface="Times New Roman" pitchFamily="18" charset="0"/>
            </a:rPr>
            <a:t>STOMACH</a:t>
          </a:r>
        </a:p>
      </dsp:txBody>
      <dsp:txXfrm>
        <a:off x="2165077" y="300595"/>
        <a:ext cx="1968251" cy="1180951"/>
      </dsp:txXfrm>
    </dsp:sp>
    <dsp:sp modelId="{A1B58879-1FCF-4927-A0F4-8B7EA8F2C82F}">
      <dsp:nvSpPr>
        <dsp:cNvPr id="0" name=""/>
        <dsp:cNvSpPr/>
      </dsp:nvSpPr>
      <dsp:spPr>
        <a:xfrm>
          <a:off x="4330154" y="300595"/>
          <a:ext cx="1968251" cy="1180951"/>
        </a:xfrm>
        <a:prstGeom prst="rect">
          <a:avLst/>
        </a:prstGeom>
        <a:solidFill>
          <a:schemeClr val="accent2">
            <a:lumMod val="20000"/>
            <a:lumOff val="80000"/>
          </a:schemeClr>
        </a:solidFill>
        <a:ln w="19050" cap="flat" cmpd="sng" algn="ctr">
          <a:solidFill>
            <a:schemeClr val="accent4">
              <a:shade val="50000"/>
            </a:schemeClr>
          </a:solidFill>
          <a:prstDash val="solid"/>
          <a:miter lim="800000"/>
        </a:ln>
        <a:effectLst/>
        <a:scene3d>
          <a:camera prst="orthographicFront"/>
          <a:lightRig rig="threePt" dir="t">
            <a:rot lat="0" lon="0" rev="7500000"/>
          </a:lightRig>
        </a:scene3d>
        <a:sp3d/>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a:solidFill>
                <a:schemeClr val="tx1"/>
              </a:solidFill>
              <a:latin typeface="Times New Roman" pitchFamily="18" charset="0"/>
              <a:cs typeface="Times New Roman" pitchFamily="18" charset="0"/>
            </a:rPr>
            <a:t>DUODENUM</a:t>
          </a:r>
        </a:p>
      </dsp:txBody>
      <dsp:txXfrm>
        <a:off x="4330154" y="300595"/>
        <a:ext cx="1968251" cy="1180951"/>
      </dsp:txXfrm>
    </dsp:sp>
    <dsp:sp modelId="{8463C848-B3F8-461C-949F-DA8C96FC8AF6}">
      <dsp:nvSpPr>
        <dsp:cNvPr id="0" name=""/>
        <dsp:cNvSpPr/>
      </dsp:nvSpPr>
      <dsp:spPr>
        <a:xfrm>
          <a:off x="1082538" y="1678372"/>
          <a:ext cx="1968251" cy="1180951"/>
        </a:xfrm>
        <a:prstGeom prst="rect">
          <a:avLst/>
        </a:prstGeom>
        <a:solidFill>
          <a:schemeClr val="accent4">
            <a:lumMod val="20000"/>
            <a:lumOff val="80000"/>
          </a:schemeClr>
        </a:solidFill>
        <a:ln w="19050" cap="flat" cmpd="sng" algn="ctr">
          <a:solidFill>
            <a:schemeClr val="accent4">
              <a:shade val="50000"/>
            </a:schemeClr>
          </a:solidFill>
          <a:prstDash val="solid"/>
          <a:miter lim="800000"/>
        </a:ln>
        <a:effectLst/>
        <a:scene3d>
          <a:camera prst="orthographicFront"/>
          <a:lightRig rig="threePt" dir="t">
            <a:rot lat="0" lon="0" rev="7500000"/>
          </a:lightRig>
        </a:scene3d>
        <a:sp3d/>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a:solidFill>
                <a:schemeClr val="tx1"/>
              </a:solidFill>
              <a:latin typeface="Times New Roman" pitchFamily="18" charset="0"/>
              <a:cs typeface="Times New Roman" pitchFamily="18" charset="0"/>
            </a:rPr>
            <a:t>LIVER &amp; GALLBLADDER</a:t>
          </a:r>
        </a:p>
      </dsp:txBody>
      <dsp:txXfrm>
        <a:off x="1082538" y="1678372"/>
        <a:ext cx="1968251" cy="1180951"/>
      </dsp:txXfrm>
    </dsp:sp>
    <dsp:sp modelId="{D3756530-F088-4AE5-85DF-3A03EDBF60B4}">
      <dsp:nvSpPr>
        <dsp:cNvPr id="0" name=""/>
        <dsp:cNvSpPr/>
      </dsp:nvSpPr>
      <dsp:spPr>
        <a:xfrm>
          <a:off x="3247615" y="1678372"/>
          <a:ext cx="1968251" cy="1180951"/>
        </a:xfrm>
        <a:prstGeom prst="rect">
          <a:avLst/>
        </a:prstGeom>
        <a:solidFill>
          <a:schemeClr val="accent3">
            <a:lumMod val="20000"/>
            <a:lumOff val="80000"/>
          </a:schemeClr>
        </a:solidFill>
        <a:ln w="19050" cap="flat" cmpd="sng" algn="ctr">
          <a:solidFill>
            <a:schemeClr val="accent4">
              <a:shade val="50000"/>
            </a:schemeClr>
          </a:solidFill>
          <a:prstDash val="solid"/>
          <a:miter lim="800000"/>
        </a:ln>
        <a:effectLst>
          <a:glow rad="228600">
            <a:schemeClr val="accent2">
              <a:satMod val="175000"/>
              <a:alpha val="40000"/>
            </a:schemeClr>
          </a:glow>
        </a:effectLst>
        <a:scene3d>
          <a:camera prst="orthographicFront"/>
          <a:lightRig rig="threePt" dir="t">
            <a:rot lat="0" lon="0" rev="7500000"/>
          </a:lightRig>
        </a:scene3d>
        <a:sp3d/>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a:solidFill>
                <a:schemeClr val="tx1"/>
              </a:solidFill>
              <a:latin typeface="Times New Roman" pitchFamily="18" charset="0"/>
              <a:cs typeface="Times New Roman" pitchFamily="18" charset="0"/>
            </a:rPr>
            <a:t>PANCREAS</a:t>
          </a:r>
        </a:p>
      </dsp:txBody>
      <dsp:txXfrm>
        <a:off x="3247615" y="1678372"/>
        <a:ext cx="1968251" cy="1180951"/>
      </dsp:txXfrm>
    </dsp:sp>
  </dsp:spTree>
</dsp:drawing>
</file>

<file path=ppt/diagrams/layout1.xml><?xml version="1.0" encoding="utf-8"?>
<dgm:layoutDef xmlns:dgm="http://schemas.openxmlformats.org/drawingml/2006/diagram" xmlns:a="http://schemas.openxmlformats.org/drawingml/2006/main" uniqueId="urn:microsoft.com/office/officeart/2005/8/layout/gear1#1">
  <dgm:title val=""/>
  <dgm:desc val=""/>
  <dgm:catLst>
    <dgm:cat type="relationship" pri="109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PK"/>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3656A9-BF12-43E9-9B30-B9C11D21ECBD}" type="datetimeFigureOut">
              <a:rPr lang="en-PK" smtClean="0"/>
              <a:t>28/01/2025</a:t>
            </a:fld>
            <a:endParaRPr lang="en-PK"/>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PK"/>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PK"/>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ACA5B8-C292-4386-8047-30B0FB1BFD08}" type="slidenum">
              <a:rPr lang="en-PK" smtClean="0"/>
              <a:t>‹#›</a:t>
            </a:fld>
            <a:endParaRPr lang="en-PK"/>
          </a:p>
        </p:txBody>
      </p:sp>
    </p:spTree>
    <p:extLst>
      <p:ext uri="{BB962C8B-B14F-4D97-AF65-F5344CB8AC3E}">
        <p14:creationId xmlns:p14="http://schemas.microsoft.com/office/powerpoint/2010/main" val="21836659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B62365-84F5-4DF1-934D-A6927731EAC0}" type="slidenum">
              <a:rPr lang="en-US" smtClean="0"/>
              <a:t>4</a:t>
            </a:fld>
            <a:endParaRPr lang="en-US"/>
          </a:p>
        </p:txBody>
      </p:sp>
    </p:spTree>
    <p:extLst>
      <p:ext uri="{BB962C8B-B14F-4D97-AF65-F5344CB8AC3E}">
        <p14:creationId xmlns:p14="http://schemas.microsoft.com/office/powerpoint/2010/main" val="25171441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50205D5-AB32-1B10-E18D-4FD3506CE22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PK"/>
          </a:p>
        </p:txBody>
      </p:sp>
      <p:sp>
        <p:nvSpPr>
          <p:cNvPr id="3" name="Subtitle 2">
            <a:extLst>
              <a:ext uri="{FF2B5EF4-FFF2-40B4-BE49-F238E27FC236}">
                <a16:creationId xmlns="" xmlns:a16="http://schemas.microsoft.com/office/drawing/2014/main" id="{63973027-74F9-72A3-CD7D-F10A8E727AD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PK"/>
          </a:p>
        </p:txBody>
      </p:sp>
      <p:sp>
        <p:nvSpPr>
          <p:cNvPr id="4" name="Date Placeholder 3">
            <a:extLst>
              <a:ext uri="{FF2B5EF4-FFF2-40B4-BE49-F238E27FC236}">
                <a16:creationId xmlns="" xmlns:a16="http://schemas.microsoft.com/office/drawing/2014/main" id="{68B5C56E-70B1-F823-D032-D04B6D179D55}"/>
              </a:ext>
            </a:extLst>
          </p:cNvPr>
          <p:cNvSpPr>
            <a:spLocks noGrp="1"/>
          </p:cNvSpPr>
          <p:nvPr>
            <p:ph type="dt" sz="half" idx="10"/>
          </p:nvPr>
        </p:nvSpPr>
        <p:spPr/>
        <p:txBody>
          <a:bodyPr/>
          <a:lstStyle/>
          <a:p>
            <a:fld id="{E22193F3-6F5A-4563-B82C-3A11E6F9FF3D}" type="datetimeFigureOut">
              <a:rPr lang="en-PK" smtClean="0"/>
              <a:t>28/01/2025</a:t>
            </a:fld>
            <a:endParaRPr lang="en-PK"/>
          </a:p>
        </p:txBody>
      </p:sp>
      <p:sp>
        <p:nvSpPr>
          <p:cNvPr id="5" name="Footer Placeholder 4">
            <a:extLst>
              <a:ext uri="{FF2B5EF4-FFF2-40B4-BE49-F238E27FC236}">
                <a16:creationId xmlns="" xmlns:a16="http://schemas.microsoft.com/office/drawing/2014/main" id="{1447A39E-B523-BFFB-5A65-60E41B8A565E}"/>
              </a:ext>
            </a:extLst>
          </p:cNvPr>
          <p:cNvSpPr>
            <a:spLocks noGrp="1"/>
          </p:cNvSpPr>
          <p:nvPr>
            <p:ph type="ftr" sz="quarter" idx="11"/>
          </p:nvPr>
        </p:nvSpPr>
        <p:spPr/>
        <p:txBody>
          <a:bodyPr/>
          <a:lstStyle/>
          <a:p>
            <a:endParaRPr lang="en-PK"/>
          </a:p>
        </p:txBody>
      </p:sp>
      <p:sp>
        <p:nvSpPr>
          <p:cNvPr id="6" name="Slide Number Placeholder 5">
            <a:extLst>
              <a:ext uri="{FF2B5EF4-FFF2-40B4-BE49-F238E27FC236}">
                <a16:creationId xmlns="" xmlns:a16="http://schemas.microsoft.com/office/drawing/2014/main" id="{790DEA9E-A204-24F6-000C-D3834643D9D4}"/>
              </a:ext>
            </a:extLst>
          </p:cNvPr>
          <p:cNvSpPr>
            <a:spLocks noGrp="1"/>
          </p:cNvSpPr>
          <p:nvPr>
            <p:ph type="sldNum" sz="quarter" idx="12"/>
          </p:nvPr>
        </p:nvSpPr>
        <p:spPr/>
        <p:txBody>
          <a:bodyPr/>
          <a:lstStyle/>
          <a:p>
            <a:fld id="{A4284140-028F-4B61-B7EC-080DD828D69D}" type="slidenum">
              <a:rPr lang="en-PK" smtClean="0"/>
              <a:t>‹#›</a:t>
            </a:fld>
            <a:endParaRPr lang="en-PK"/>
          </a:p>
        </p:txBody>
      </p:sp>
    </p:spTree>
    <p:extLst>
      <p:ext uri="{BB962C8B-B14F-4D97-AF65-F5344CB8AC3E}">
        <p14:creationId xmlns:p14="http://schemas.microsoft.com/office/powerpoint/2010/main" val="20851185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78C574D-926D-DD2F-3CCD-E74150BBE5F2}"/>
              </a:ext>
            </a:extLst>
          </p:cNvPr>
          <p:cNvSpPr>
            <a:spLocks noGrp="1"/>
          </p:cNvSpPr>
          <p:nvPr>
            <p:ph type="title"/>
          </p:nvPr>
        </p:nvSpPr>
        <p:spPr/>
        <p:txBody>
          <a:bodyPr/>
          <a:lstStyle/>
          <a:p>
            <a:r>
              <a:rPr lang="en-US"/>
              <a:t>Click to edit Master title style</a:t>
            </a:r>
            <a:endParaRPr lang="en-PK"/>
          </a:p>
        </p:txBody>
      </p:sp>
      <p:sp>
        <p:nvSpPr>
          <p:cNvPr id="3" name="Vertical Text Placeholder 2">
            <a:extLst>
              <a:ext uri="{FF2B5EF4-FFF2-40B4-BE49-F238E27FC236}">
                <a16:creationId xmlns="" xmlns:a16="http://schemas.microsoft.com/office/drawing/2014/main" id="{556E4B65-3D3E-874B-E646-19A697ACC1F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4" name="Date Placeholder 3">
            <a:extLst>
              <a:ext uri="{FF2B5EF4-FFF2-40B4-BE49-F238E27FC236}">
                <a16:creationId xmlns="" xmlns:a16="http://schemas.microsoft.com/office/drawing/2014/main" id="{96C76DF9-739B-7341-1073-BCE74875A5D4}"/>
              </a:ext>
            </a:extLst>
          </p:cNvPr>
          <p:cNvSpPr>
            <a:spLocks noGrp="1"/>
          </p:cNvSpPr>
          <p:nvPr>
            <p:ph type="dt" sz="half" idx="10"/>
          </p:nvPr>
        </p:nvSpPr>
        <p:spPr/>
        <p:txBody>
          <a:bodyPr/>
          <a:lstStyle/>
          <a:p>
            <a:fld id="{E22193F3-6F5A-4563-B82C-3A11E6F9FF3D}" type="datetimeFigureOut">
              <a:rPr lang="en-PK" smtClean="0"/>
              <a:t>28/01/2025</a:t>
            </a:fld>
            <a:endParaRPr lang="en-PK"/>
          </a:p>
        </p:txBody>
      </p:sp>
      <p:sp>
        <p:nvSpPr>
          <p:cNvPr id="5" name="Footer Placeholder 4">
            <a:extLst>
              <a:ext uri="{FF2B5EF4-FFF2-40B4-BE49-F238E27FC236}">
                <a16:creationId xmlns="" xmlns:a16="http://schemas.microsoft.com/office/drawing/2014/main" id="{2211FB9C-740B-3A4C-5D4F-522326ECB4CF}"/>
              </a:ext>
            </a:extLst>
          </p:cNvPr>
          <p:cNvSpPr>
            <a:spLocks noGrp="1"/>
          </p:cNvSpPr>
          <p:nvPr>
            <p:ph type="ftr" sz="quarter" idx="11"/>
          </p:nvPr>
        </p:nvSpPr>
        <p:spPr/>
        <p:txBody>
          <a:bodyPr/>
          <a:lstStyle/>
          <a:p>
            <a:endParaRPr lang="en-PK"/>
          </a:p>
        </p:txBody>
      </p:sp>
      <p:sp>
        <p:nvSpPr>
          <p:cNvPr id="6" name="Slide Number Placeholder 5">
            <a:extLst>
              <a:ext uri="{FF2B5EF4-FFF2-40B4-BE49-F238E27FC236}">
                <a16:creationId xmlns="" xmlns:a16="http://schemas.microsoft.com/office/drawing/2014/main" id="{98E67F5A-2BC9-018F-18C2-AD3D03C4BDB8}"/>
              </a:ext>
            </a:extLst>
          </p:cNvPr>
          <p:cNvSpPr>
            <a:spLocks noGrp="1"/>
          </p:cNvSpPr>
          <p:nvPr>
            <p:ph type="sldNum" sz="quarter" idx="12"/>
          </p:nvPr>
        </p:nvSpPr>
        <p:spPr/>
        <p:txBody>
          <a:bodyPr/>
          <a:lstStyle/>
          <a:p>
            <a:fld id="{A4284140-028F-4B61-B7EC-080DD828D69D}" type="slidenum">
              <a:rPr lang="en-PK" smtClean="0"/>
              <a:t>‹#›</a:t>
            </a:fld>
            <a:endParaRPr lang="en-PK"/>
          </a:p>
        </p:txBody>
      </p:sp>
    </p:spTree>
    <p:extLst>
      <p:ext uri="{BB962C8B-B14F-4D97-AF65-F5344CB8AC3E}">
        <p14:creationId xmlns:p14="http://schemas.microsoft.com/office/powerpoint/2010/main" val="2736120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2CC511DD-F765-4F2D-70AC-4ADC2BC814C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PK"/>
          </a:p>
        </p:txBody>
      </p:sp>
      <p:sp>
        <p:nvSpPr>
          <p:cNvPr id="3" name="Vertical Text Placeholder 2">
            <a:extLst>
              <a:ext uri="{FF2B5EF4-FFF2-40B4-BE49-F238E27FC236}">
                <a16:creationId xmlns="" xmlns:a16="http://schemas.microsoft.com/office/drawing/2014/main" id="{088A0189-3074-A5D5-2AC6-D2F0586425A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4" name="Date Placeholder 3">
            <a:extLst>
              <a:ext uri="{FF2B5EF4-FFF2-40B4-BE49-F238E27FC236}">
                <a16:creationId xmlns="" xmlns:a16="http://schemas.microsoft.com/office/drawing/2014/main" id="{3F2DCAA4-32F1-6064-EA99-0343F2ADC7B9}"/>
              </a:ext>
            </a:extLst>
          </p:cNvPr>
          <p:cNvSpPr>
            <a:spLocks noGrp="1"/>
          </p:cNvSpPr>
          <p:nvPr>
            <p:ph type="dt" sz="half" idx="10"/>
          </p:nvPr>
        </p:nvSpPr>
        <p:spPr/>
        <p:txBody>
          <a:bodyPr/>
          <a:lstStyle/>
          <a:p>
            <a:fld id="{E22193F3-6F5A-4563-B82C-3A11E6F9FF3D}" type="datetimeFigureOut">
              <a:rPr lang="en-PK" smtClean="0"/>
              <a:t>28/01/2025</a:t>
            </a:fld>
            <a:endParaRPr lang="en-PK"/>
          </a:p>
        </p:txBody>
      </p:sp>
      <p:sp>
        <p:nvSpPr>
          <p:cNvPr id="5" name="Footer Placeholder 4">
            <a:extLst>
              <a:ext uri="{FF2B5EF4-FFF2-40B4-BE49-F238E27FC236}">
                <a16:creationId xmlns="" xmlns:a16="http://schemas.microsoft.com/office/drawing/2014/main" id="{F8A2CD94-D140-D774-BF83-8B4AC841F2AB}"/>
              </a:ext>
            </a:extLst>
          </p:cNvPr>
          <p:cNvSpPr>
            <a:spLocks noGrp="1"/>
          </p:cNvSpPr>
          <p:nvPr>
            <p:ph type="ftr" sz="quarter" idx="11"/>
          </p:nvPr>
        </p:nvSpPr>
        <p:spPr/>
        <p:txBody>
          <a:bodyPr/>
          <a:lstStyle/>
          <a:p>
            <a:endParaRPr lang="en-PK"/>
          </a:p>
        </p:txBody>
      </p:sp>
      <p:sp>
        <p:nvSpPr>
          <p:cNvPr id="6" name="Slide Number Placeholder 5">
            <a:extLst>
              <a:ext uri="{FF2B5EF4-FFF2-40B4-BE49-F238E27FC236}">
                <a16:creationId xmlns="" xmlns:a16="http://schemas.microsoft.com/office/drawing/2014/main" id="{2303A33B-0C9C-1465-3D39-B611E5CFE4DA}"/>
              </a:ext>
            </a:extLst>
          </p:cNvPr>
          <p:cNvSpPr>
            <a:spLocks noGrp="1"/>
          </p:cNvSpPr>
          <p:nvPr>
            <p:ph type="sldNum" sz="quarter" idx="12"/>
          </p:nvPr>
        </p:nvSpPr>
        <p:spPr/>
        <p:txBody>
          <a:bodyPr/>
          <a:lstStyle/>
          <a:p>
            <a:fld id="{A4284140-028F-4B61-B7EC-080DD828D69D}" type="slidenum">
              <a:rPr lang="en-PK" smtClean="0"/>
              <a:t>‹#›</a:t>
            </a:fld>
            <a:endParaRPr lang="en-PK"/>
          </a:p>
        </p:txBody>
      </p:sp>
    </p:spTree>
    <p:extLst>
      <p:ext uri="{BB962C8B-B14F-4D97-AF65-F5344CB8AC3E}">
        <p14:creationId xmlns:p14="http://schemas.microsoft.com/office/powerpoint/2010/main" val="11249660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D59420E-66A3-136A-A573-677588E4F344}"/>
              </a:ext>
            </a:extLst>
          </p:cNvPr>
          <p:cNvSpPr>
            <a:spLocks noGrp="1"/>
          </p:cNvSpPr>
          <p:nvPr>
            <p:ph type="title"/>
          </p:nvPr>
        </p:nvSpPr>
        <p:spPr/>
        <p:txBody>
          <a:bodyPr/>
          <a:lstStyle/>
          <a:p>
            <a:r>
              <a:rPr lang="en-US"/>
              <a:t>Click to edit Master title style</a:t>
            </a:r>
            <a:endParaRPr lang="en-PK"/>
          </a:p>
        </p:txBody>
      </p:sp>
      <p:sp>
        <p:nvSpPr>
          <p:cNvPr id="3" name="Content Placeholder 2">
            <a:extLst>
              <a:ext uri="{FF2B5EF4-FFF2-40B4-BE49-F238E27FC236}">
                <a16:creationId xmlns="" xmlns:a16="http://schemas.microsoft.com/office/drawing/2014/main" id="{D0A3D478-46BB-425E-D2C7-F592FFA0A17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4" name="Date Placeholder 3">
            <a:extLst>
              <a:ext uri="{FF2B5EF4-FFF2-40B4-BE49-F238E27FC236}">
                <a16:creationId xmlns="" xmlns:a16="http://schemas.microsoft.com/office/drawing/2014/main" id="{5E2B1DBF-4576-C98D-3CB4-6FB2429F05FF}"/>
              </a:ext>
            </a:extLst>
          </p:cNvPr>
          <p:cNvSpPr>
            <a:spLocks noGrp="1"/>
          </p:cNvSpPr>
          <p:nvPr>
            <p:ph type="dt" sz="half" idx="10"/>
          </p:nvPr>
        </p:nvSpPr>
        <p:spPr/>
        <p:txBody>
          <a:bodyPr/>
          <a:lstStyle/>
          <a:p>
            <a:fld id="{E22193F3-6F5A-4563-B82C-3A11E6F9FF3D}" type="datetimeFigureOut">
              <a:rPr lang="en-PK" smtClean="0"/>
              <a:t>28/01/2025</a:t>
            </a:fld>
            <a:endParaRPr lang="en-PK"/>
          </a:p>
        </p:txBody>
      </p:sp>
      <p:sp>
        <p:nvSpPr>
          <p:cNvPr id="5" name="Footer Placeholder 4">
            <a:extLst>
              <a:ext uri="{FF2B5EF4-FFF2-40B4-BE49-F238E27FC236}">
                <a16:creationId xmlns="" xmlns:a16="http://schemas.microsoft.com/office/drawing/2014/main" id="{62B8E592-4781-FFD3-8FEB-8D2F5F63EB50}"/>
              </a:ext>
            </a:extLst>
          </p:cNvPr>
          <p:cNvSpPr>
            <a:spLocks noGrp="1"/>
          </p:cNvSpPr>
          <p:nvPr>
            <p:ph type="ftr" sz="quarter" idx="11"/>
          </p:nvPr>
        </p:nvSpPr>
        <p:spPr/>
        <p:txBody>
          <a:bodyPr/>
          <a:lstStyle/>
          <a:p>
            <a:endParaRPr lang="en-PK"/>
          </a:p>
        </p:txBody>
      </p:sp>
      <p:sp>
        <p:nvSpPr>
          <p:cNvPr id="6" name="Slide Number Placeholder 5">
            <a:extLst>
              <a:ext uri="{FF2B5EF4-FFF2-40B4-BE49-F238E27FC236}">
                <a16:creationId xmlns="" xmlns:a16="http://schemas.microsoft.com/office/drawing/2014/main" id="{151E9D17-0ABB-6C67-77CE-2334FC881CE6}"/>
              </a:ext>
            </a:extLst>
          </p:cNvPr>
          <p:cNvSpPr>
            <a:spLocks noGrp="1"/>
          </p:cNvSpPr>
          <p:nvPr>
            <p:ph type="sldNum" sz="quarter" idx="12"/>
          </p:nvPr>
        </p:nvSpPr>
        <p:spPr/>
        <p:txBody>
          <a:bodyPr/>
          <a:lstStyle/>
          <a:p>
            <a:fld id="{A4284140-028F-4B61-B7EC-080DD828D69D}" type="slidenum">
              <a:rPr lang="en-PK" smtClean="0"/>
              <a:t>‹#›</a:t>
            </a:fld>
            <a:endParaRPr lang="en-PK"/>
          </a:p>
        </p:txBody>
      </p:sp>
    </p:spTree>
    <p:extLst>
      <p:ext uri="{BB962C8B-B14F-4D97-AF65-F5344CB8AC3E}">
        <p14:creationId xmlns:p14="http://schemas.microsoft.com/office/powerpoint/2010/main" val="41622229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BC91426-A807-5F00-E5C6-F94CAAAAFC1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PK"/>
          </a:p>
        </p:txBody>
      </p:sp>
      <p:sp>
        <p:nvSpPr>
          <p:cNvPr id="3" name="Text Placeholder 2">
            <a:extLst>
              <a:ext uri="{FF2B5EF4-FFF2-40B4-BE49-F238E27FC236}">
                <a16:creationId xmlns="" xmlns:a16="http://schemas.microsoft.com/office/drawing/2014/main" id="{9D52CE0D-CBB0-6E87-3535-49FC4D221DB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4E5951AE-27E2-49D7-356E-4F5D0C041898}"/>
              </a:ext>
            </a:extLst>
          </p:cNvPr>
          <p:cNvSpPr>
            <a:spLocks noGrp="1"/>
          </p:cNvSpPr>
          <p:nvPr>
            <p:ph type="dt" sz="half" idx="10"/>
          </p:nvPr>
        </p:nvSpPr>
        <p:spPr/>
        <p:txBody>
          <a:bodyPr/>
          <a:lstStyle/>
          <a:p>
            <a:fld id="{E22193F3-6F5A-4563-B82C-3A11E6F9FF3D}" type="datetimeFigureOut">
              <a:rPr lang="en-PK" smtClean="0"/>
              <a:t>28/01/2025</a:t>
            </a:fld>
            <a:endParaRPr lang="en-PK"/>
          </a:p>
        </p:txBody>
      </p:sp>
      <p:sp>
        <p:nvSpPr>
          <p:cNvPr id="5" name="Footer Placeholder 4">
            <a:extLst>
              <a:ext uri="{FF2B5EF4-FFF2-40B4-BE49-F238E27FC236}">
                <a16:creationId xmlns="" xmlns:a16="http://schemas.microsoft.com/office/drawing/2014/main" id="{C61746F6-24CD-4F57-0E43-0111EC3D5AC0}"/>
              </a:ext>
            </a:extLst>
          </p:cNvPr>
          <p:cNvSpPr>
            <a:spLocks noGrp="1"/>
          </p:cNvSpPr>
          <p:nvPr>
            <p:ph type="ftr" sz="quarter" idx="11"/>
          </p:nvPr>
        </p:nvSpPr>
        <p:spPr/>
        <p:txBody>
          <a:bodyPr/>
          <a:lstStyle/>
          <a:p>
            <a:endParaRPr lang="en-PK"/>
          </a:p>
        </p:txBody>
      </p:sp>
      <p:sp>
        <p:nvSpPr>
          <p:cNvPr id="6" name="Slide Number Placeholder 5">
            <a:extLst>
              <a:ext uri="{FF2B5EF4-FFF2-40B4-BE49-F238E27FC236}">
                <a16:creationId xmlns="" xmlns:a16="http://schemas.microsoft.com/office/drawing/2014/main" id="{32F20145-21E8-7082-B93C-93FC18AE93F3}"/>
              </a:ext>
            </a:extLst>
          </p:cNvPr>
          <p:cNvSpPr>
            <a:spLocks noGrp="1"/>
          </p:cNvSpPr>
          <p:nvPr>
            <p:ph type="sldNum" sz="quarter" idx="12"/>
          </p:nvPr>
        </p:nvSpPr>
        <p:spPr/>
        <p:txBody>
          <a:bodyPr/>
          <a:lstStyle/>
          <a:p>
            <a:fld id="{A4284140-028F-4B61-B7EC-080DD828D69D}" type="slidenum">
              <a:rPr lang="en-PK" smtClean="0"/>
              <a:t>‹#›</a:t>
            </a:fld>
            <a:endParaRPr lang="en-PK"/>
          </a:p>
        </p:txBody>
      </p:sp>
    </p:spTree>
    <p:extLst>
      <p:ext uri="{BB962C8B-B14F-4D97-AF65-F5344CB8AC3E}">
        <p14:creationId xmlns:p14="http://schemas.microsoft.com/office/powerpoint/2010/main" val="39609092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0E1E7F7-2DE5-5D33-A044-883FF7ED4ADE}"/>
              </a:ext>
            </a:extLst>
          </p:cNvPr>
          <p:cNvSpPr>
            <a:spLocks noGrp="1"/>
          </p:cNvSpPr>
          <p:nvPr>
            <p:ph type="title"/>
          </p:nvPr>
        </p:nvSpPr>
        <p:spPr/>
        <p:txBody>
          <a:bodyPr/>
          <a:lstStyle/>
          <a:p>
            <a:r>
              <a:rPr lang="en-US"/>
              <a:t>Click to edit Master title style</a:t>
            </a:r>
            <a:endParaRPr lang="en-PK"/>
          </a:p>
        </p:txBody>
      </p:sp>
      <p:sp>
        <p:nvSpPr>
          <p:cNvPr id="3" name="Content Placeholder 2">
            <a:extLst>
              <a:ext uri="{FF2B5EF4-FFF2-40B4-BE49-F238E27FC236}">
                <a16:creationId xmlns="" xmlns:a16="http://schemas.microsoft.com/office/drawing/2014/main" id="{46BD75F3-9300-F5D9-CA04-F1AEB917D14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4" name="Content Placeholder 3">
            <a:extLst>
              <a:ext uri="{FF2B5EF4-FFF2-40B4-BE49-F238E27FC236}">
                <a16:creationId xmlns="" xmlns:a16="http://schemas.microsoft.com/office/drawing/2014/main" id="{41919EF2-B603-0DB9-26D0-5B2A35BEF1D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5" name="Date Placeholder 4">
            <a:extLst>
              <a:ext uri="{FF2B5EF4-FFF2-40B4-BE49-F238E27FC236}">
                <a16:creationId xmlns="" xmlns:a16="http://schemas.microsoft.com/office/drawing/2014/main" id="{5ED447D8-ECF7-CD4F-0A83-BB410CF3FB56}"/>
              </a:ext>
            </a:extLst>
          </p:cNvPr>
          <p:cNvSpPr>
            <a:spLocks noGrp="1"/>
          </p:cNvSpPr>
          <p:nvPr>
            <p:ph type="dt" sz="half" idx="10"/>
          </p:nvPr>
        </p:nvSpPr>
        <p:spPr/>
        <p:txBody>
          <a:bodyPr/>
          <a:lstStyle/>
          <a:p>
            <a:fld id="{E22193F3-6F5A-4563-B82C-3A11E6F9FF3D}" type="datetimeFigureOut">
              <a:rPr lang="en-PK" smtClean="0"/>
              <a:t>28/01/2025</a:t>
            </a:fld>
            <a:endParaRPr lang="en-PK"/>
          </a:p>
        </p:txBody>
      </p:sp>
      <p:sp>
        <p:nvSpPr>
          <p:cNvPr id="6" name="Footer Placeholder 5">
            <a:extLst>
              <a:ext uri="{FF2B5EF4-FFF2-40B4-BE49-F238E27FC236}">
                <a16:creationId xmlns="" xmlns:a16="http://schemas.microsoft.com/office/drawing/2014/main" id="{A30B86DA-5437-2DBD-A103-22829E5F65B8}"/>
              </a:ext>
            </a:extLst>
          </p:cNvPr>
          <p:cNvSpPr>
            <a:spLocks noGrp="1"/>
          </p:cNvSpPr>
          <p:nvPr>
            <p:ph type="ftr" sz="quarter" idx="11"/>
          </p:nvPr>
        </p:nvSpPr>
        <p:spPr/>
        <p:txBody>
          <a:bodyPr/>
          <a:lstStyle/>
          <a:p>
            <a:endParaRPr lang="en-PK"/>
          </a:p>
        </p:txBody>
      </p:sp>
      <p:sp>
        <p:nvSpPr>
          <p:cNvPr id="7" name="Slide Number Placeholder 6">
            <a:extLst>
              <a:ext uri="{FF2B5EF4-FFF2-40B4-BE49-F238E27FC236}">
                <a16:creationId xmlns="" xmlns:a16="http://schemas.microsoft.com/office/drawing/2014/main" id="{DFCB1A4F-F734-7C50-ACD0-1D63FCBC6992}"/>
              </a:ext>
            </a:extLst>
          </p:cNvPr>
          <p:cNvSpPr>
            <a:spLocks noGrp="1"/>
          </p:cNvSpPr>
          <p:nvPr>
            <p:ph type="sldNum" sz="quarter" idx="12"/>
          </p:nvPr>
        </p:nvSpPr>
        <p:spPr/>
        <p:txBody>
          <a:bodyPr/>
          <a:lstStyle/>
          <a:p>
            <a:fld id="{A4284140-028F-4B61-B7EC-080DD828D69D}" type="slidenum">
              <a:rPr lang="en-PK" smtClean="0"/>
              <a:t>‹#›</a:t>
            </a:fld>
            <a:endParaRPr lang="en-PK"/>
          </a:p>
        </p:txBody>
      </p:sp>
    </p:spTree>
    <p:extLst>
      <p:ext uri="{BB962C8B-B14F-4D97-AF65-F5344CB8AC3E}">
        <p14:creationId xmlns:p14="http://schemas.microsoft.com/office/powerpoint/2010/main" val="18819494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9463F43-C6D1-F7FF-1932-280EEE579A84}"/>
              </a:ext>
            </a:extLst>
          </p:cNvPr>
          <p:cNvSpPr>
            <a:spLocks noGrp="1"/>
          </p:cNvSpPr>
          <p:nvPr>
            <p:ph type="title"/>
          </p:nvPr>
        </p:nvSpPr>
        <p:spPr>
          <a:xfrm>
            <a:off x="839788" y="365125"/>
            <a:ext cx="10515600" cy="1325563"/>
          </a:xfrm>
        </p:spPr>
        <p:txBody>
          <a:bodyPr/>
          <a:lstStyle/>
          <a:p>
            <a:r>
              <a:rPr lang="en-US"/>
              <a:t>Click to edit Master title style</a:t>
            </a:r>
            <a:endParaRPr lang="en-PK"/>
          </a:p>
        </p:txBody>
      </p:sp>
      <p:sp>
        <p:nvSpPr>
          <p:cNvPr id="3" name="Text Placeholder 2">
            <a:extLst>
              <a:ext uri="{FF2B5EF4-FFF2-40B4-BE49-F238E27FC236}">
                <a16:creationId xmlns="" xmlns:a16="http://schemas.microsoft.com/office/drawing/2014/main" id="{D29368DA-4B4B-01FD-D5C5-85F640C8DAA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6267E80F-6FA0-FBFC-739A-557135F49CF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5" name="Text Placeholder 4">
            <a:extLst>
              <a:ext uri="{FF2B5EF4-FFF2-40B4-BE49-F238E27FC236}">
                <a16:creationId xmlns="" xmlns:a16="http://schemas.microsoft.com/office/drawing/2014/main" id="{1F5EF1CA-B43B-B86C-3B32-9224FDBB799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4CFEECF4-347D-84DE-4551-B250446BDD2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7" name="Date Placeholder 6">
            <a:extLst>
              <a:ext uri="{FF2B5EF4-FFF2-40B4-BE49-F238E27FC236}">
                <a16:creationId xmlns="" xmlns:a16="http://schemas.microsoft.com/office/drawing/2014/main" id="{43FE7519-E4A0-1FBE-672C-9C5EEFECECFD}"/>
              </a:ext>
            </a:extLst>
          </p:cNvPr>
          <p:cNvSpPr>
            <a:spLocks noGrp="1"/>
          </p:cNvSpPr>
          <p:nvPr>
            <p:ph type="dt" sz="half" idx="10"/>
          </p:nvPr>
        </p:nvSpPr>
        <p:spPr/>
        <p:txBody>
          <a:bodyPr/>
          <a:lstStyle/>
          <a:p>
            <a:fld id="{E22193F3-6F5A-4563-B82C-3A11E6F9FF3D}" type="datetimeFigureOut">
              <a:rPr lang="en-PK" smtClean="0"/>
              <a:t>28/01/2025</a:t>
            </a:fld>
            <a:endParaRPr lang="en-PK"/>
          </a:p>
        </p:txBody>
      </p:sp>
      <p:sp>
        <p:nvSpPr>
          <p:cNvPr id="8" name="Footer Placeholder 7">
            <a:extLst>
              <a:ext uri="{FF2B5EF4-FFF2-40B4-BE49-F238E27FC236}">
                <a16:creationId xmlns="" xmlns:a16="http://schemas.microsoft.com/office/drawing/2014/main" id="{F32081F7-BA87-0FA3-93D3-4BA7D6426859}"/>
              </a:ext>
            </a:extLst>
          </p:cNvPr>
          <p:cNvSpPr>
            <a:spLocks noGrp="1"/>
          </p:cNvSpPr>
          <p:nvPr>
            <p:ph type="ftr" sz="quarter" idx="11"/>
          </p:nvPr>
        </p:nvSpPr>
        <p:spPr/>
        <p:txBody>
          <a:bodyPr/>
          <a:lstStyle/>
          <a:p>
            <a:endParaRPr lang="en-PK"/>
          </a:p>
        </p:txBody>
      </p:sp>
      <p:sp>
        <p:nvSpPr>
          <p:cNvPr id="9" name="Slide Number Placeholder 8">
            <a:extLst>
              <a:ext uri="{FF2B5EF4-FFF2-40B4-BE49-F238E27FC236}">
                <a16:creationId xmlns="" xmlns:a16="http://schemas.microsoft.com/office/drawing/2014/main" id="{08CEFB9D-76D4-0576-F02F-12319E89C174}"/>
              </a:ext>
            </a:extLst>
          </p:cNvPr>
          <p:cNvSpPr>
            <a:spLocks noGrp="1"/>
          </p:cNvSpPr>
          <p:nvPr>
            <p:ph type="sldNum" sz="quarter" idx="12"/>
          </p:nvPr>
        </p:nvSpPr>
        <p:spPr/>
        <p:txBody>
          <a:bodyPr/>
          <a:lstStyle/>
          <a:p>
            <a:fld id="{A4284140-028F-4B61-B7EC-080DD828D69D}" type="slidenum">
              <a:rPr lang="en-PK" smtClean="0"/>
              <a:t>‹#›</a:t>
            </a:fld>
            <a:endParaRPr lang="en-PK"/>
          </a:p>
        </p:txBody>
      </p:sp>
    </p:spTree>
    <p:extLst>
      <p:ext uri="{BB962C8B-B14F-4D97-AF65-F5344CB8AC3E}">
        <p14:creationId xmlns:p14="http://schemas.microsoft.com/office/powerpoint/2010/main" val="21569402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C350170-9CAC-0A8F-90BE-D9E1FA982574}"/>
              </a:ext>
            </a:extLst>
          </p:cNvPr>
          <p:cNvSpPr>
            <a:spLocks noGrp="1"/>
          </p:cNvSpPr>
          <p:nvPr>
            <p:ph type="title"/>
          </p:nvPr>
        </p:nvSpPr>
        <p:spPr/>
        <p:txBody>
          <a:bodyPr/>
          <a:lstStyle/>
          <a:p>
            <a:r>
              <a:rPr lang="en-US"/>
              <a:t>Click to edit Master title style</a:t>
            </a:r>
            <a:endParaRPr lang="en-PK"/>
          </a:p>
        </p:txBody>
      </p:sp>
      <p:sp>
        <p:nvSpPr>
          <p:cNvPr id="3" name="Date Placeholder 2">
            <a:extLst>
              <a:ext uri="{FF2B5EF4-FFF2-40B4-BE49-F238E27FC236}">
                <a16:creationId xmlns="" xmlns:a16="http://schemas.microsoft.com/office/drawing/2014/main" id="{6C4DF197-CC27-75ED-164D-F674B52504E5}"/>
              </a:ext>
            </a:extLst>
          </p:cNvPr>
          <p:cNvSpPr>
            <a:spLocks noGrp="1"/>
          </p:cNvSpPr>
          <p:nvPr>
            <p:ph type="dt" sz="half" idx="10"/>
          </p:nvPr>
        </p:nvSpPr>
        <p:spPr/>
        <p:txBody>
          <a:bodyPr/>
          <a:lstStyle/>
          <a:p>
            <a:fld id="{E22193F3-6F5A-4563-B82C-3A11E6F9FF3D}" type="datetimeFigureOut">
              <a:rPr lang="en-PK" smtClean="0"/>
              <a:t>28/01/2025</a:t>
            </a:fld>
            <a:endParaRPr lang="en-PK"/>
          </a:p>
        </p:txBody>
      </p:sp>
      <p:sp>
        <p:nvSpPr>
          <p:cNvPr id="4" name="Footer Placeholder 3">
            <a:extLst>
              <a:ext uri="{FF2B5EF4-FFF2-40B4-BE49-F238E27FC236}">
                <a16:creationId xmlns="" xmlns:a16="http://schemas.microsoft.com/office/drawing/2014/main" id="{4B81079B-37B9-486D-9EF8-AF889D0622F4}"/>
              </a:ext>
            </a:extLst>
          </p:cNvPr>
          <p:cNvSpPr>
            <a:spLocks noGrp="1"/>
          </p:cNvSpPr>
          <p:nvPr>
            <p:ph type="ftr" sz="quarter" idx="11"/>
          </p:nvPr>
        </p:nvSpPr>
        <p:spPr/>
        <p:txBody>
          <a:bodyPr/>
          <a:lstStyle/>
          <a:p>
            <a:endParaRPr lang="en-PK"/>
          </a:p>
        </p:txBody>
      </p:sp>
      <p:sp>
        <p:nvSpPr>
          <p:cNvPr id="5" name="Slide Number Placeholder 4">
            <a:extLst>
              <a:ext uri="{FF2B5EF4-FFF2-40B4-BE49-F238E27FC236}">
                <a16:creationId xmlns="" xmlns:a16="http://schemas.microsoft.com/office/drawing/2014/main" id="{3AA599A4-1E05-BF57-A805-3771297282A1}"/>
              </a:ext>
            </a:extLst>
          </p:cNvPr>
          <p:cNvSpPr>
            <a:spLocks noGrp="1"/>
          </p:cNvSpPr>
          <p:nvPr>
            <p:ph type="sldNum" sz="quarter" idx="12"/>
          </p:nvPr>
        </p:nvSpPr>
        <p:spPr/>
        <p:txBody>
          <a:bodyPr/>
          <a:lstStyle/>
          <a:p>
            <a:fld id="{A4284140-028F-4B61-B7EC-080DD828D69D}" type="slidenum">
              <a:rPr lang="en-PK" smtClean="0"/>
              <a:t>‹#›</a:t>
            </a:fld>
            <a:endParaRPr lang="en-PK"/>
          </a:p>
        </p:txBody>
      </p:sp>
    </p:spTree>
    <p:extLst>
      <p:ext uri="{BB962C8B-B14F-4D97-AF65-F5344CB8AC3E}">
        <p14:creationId xmlns:p14="http://schemas.microsoft.com/office/powerpoint/2010/main" val="2512963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A9369BFA-0EB9-665E-7125-25537C7250B0}"/>
              </a:ext>
            </a:extLst>
          </p:cNvPr>
          <p:cNvSpPr>
            <a:spLocks noGrp="1"/>
          </p:cNvSpPr>
          <p:nvPr>
            <p:ph type="dt" sz="half" idx="10"/>
          </p:nvPr>
        </p:nvSpPr>
        <p:spPr/>
        <p:txBody>
          <a:bodyPr/>
          <a:lstStyle/>
          <a:p>
            <a:fld id="{E22193F3-6F5A-4563-B82C-3A11E6F9FF3D}" type="datetimeFigureOut">
              <a:rPr lang="en-PK" smtClean="0"/>
              <a:t>28/01/2025</a:t>
            </a:fld>
            <a:endParaRPr lang="en-PK"/>
          </a:p>
        </p:txBody>
      </p:sp>
      <p:sp>
        <p:nvSpPr>
          <p:cNvPr id="3" name="Footer Placeholder 2">
            <a:extLst>
              <a:ext uri="{FF2B5EF4-FFF2-40B4-BE49-F238E27FC236}">
                <a16:creationId xmlns="" xmlns:a16="http://schemas.microsoft.com/office/drawing/2014/main" id="{5ACD1FCE-3DE7-3E51-B55B-787599F5F5D1}"/>
              </a:ext>
            </a:extLst>
          </p:cNvPr>
          <p:cNvSpPr>
            <a:spLocks noGrp="1"/>
          </p:cNvSpPr>
          <p:nvPr>
            <p:ph type="ftr" sz="quarter" idx="11"/>
          </p:nvPr>
        </p:nvSpPr>
        <p:spPr/>
        <p:txBody>
          <a:bodyPr/>
          <a:lstStyle/>
          <a:p>
            <a:endParaRPr lang="en-PK"/>
          </a:p>
        </p:txBody>
      </p:sp>
      <p:sp>
        <p:nvSpPr>
          <p:cNvPr id="4" name="Slide Number Placeholder 3">
            <a:extLst>
              <a:ext uri="{FF2B5EF4-FFF2-40B4-BE49-F238E27FC236}">
                <a16:creationId xmlns="" xmlns:a16="http://schemas.microsoft.com/office/drawing/2014/main" id="{539E497E-A3DD-2620-7C98-397EFEC8918A}"/>
              </a:ext>
            </a:extLst>
          </p:cNvPr>
          <p:cNvSpPr>
            <a:spLocks noGrp="1"/>
          </p:cNvSpPr>
          <p:nvPr>
            <p:ph type="sldNum" sz="quarter" idx="12"/>
          </p:nvPr>
        </p:nvSpPr>
        <p:spPr/>
        <p:txBody>
          <a:bodyPr/>
          <a:lstStyle/>
          <a:p>
            <a:fld id="{A4284140-028F-4B61-B7EC-080DD828D69D}" type="slidenum">
              <a:rPr lang="en-PK" smtClean="0"/>
              <a:t>‹#›</a:t>
            </a:fld>
            <a:endParaRPr lang="en-PK"/>
          </a:p>
        </p:txBody>
      </p:sp>
    </p:spTree>
    <p:extLst>
      <p:ext uri="{BB962C8B-B14F-4D97-AF65-F5344CB8AC3E}">
        <p14:creationId xmlns:p14="http://schemas.microsoft.com/office/powerpoint/2010/main" val="19313224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1EFE965-457A-8605-77C9-CD6C5C7776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PK"/>
          </a:p>
        </p:txBody>
      </p:sp>
      <p:sp>
        <p:nvSpPr>
          <p:cNvPr id="3" name="Content Placeholder 2">
            <a:extLst>
              <a:ext uri="{FF2B5EF4-FFF2-40B4-BE49-F238E27FC236}">
                <a16:creationId xmlns="" xmlns:a16="http://schemas.microsoft.com/office/drawing/2014/main" id="{82BCC161-8647-809A-7566-EA17CE619C1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4" name="Text Placeholder 3">
            <a:extLst>
              <a:ext uri="{FF2B5EF4-FFF2-40B4-BE49-F238E27FC236}">
                <a16:creationId xmlns="" xmlns:a16="http://schemas.microsoft.com/office/drawing/2014/main" id="{42ACA7DA-B1BA-9E7B-0D4F-7B8E6D7536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96A7EC75-C16C-C134-F010-C3AF4AC3B83A}"/>
              </a:ext>
            </a:extLst>
          </p:cNvPr>
          <p:cNvSpPr>
            <a:spLocks noGrp="1"/>
          </p:cNvSpPr>
          <p:nvPr>
            <p:ph type="dt" sz="half" idx="10"/>
          </p:nvPr>
        </p:nvSpPr>
        <p:spPr/>
        <p:txBody>
          <a:bodyPr/>
          <a:lstStyle/>
          <a:p>
            <a:fld id="{E22193F3-6F5A-4563-B82C-3A11E6F9FF3D}" type="datetimeFigureOut">
              <a:rPr lang="en-PK" smtClean="0"/>
              <a:t>28/01/2025</a:t>
            </a:fld>
            <a:endParaRPr lang="en-PK"/>
          </a:p>
        </p:txBody>
      </p:sp>
      <p:sp>
        <p:nvSpPr>
          <p:cNvPr id="6" name="Footer Placeholder 5">
            <a:extLst>
              <a:ext uri="{FF2B5EF4-FFF2-40B4-BE49-F238E27FC236}">
                <a16:creationId xmlns="" xmlns:a16="http://schemas.microsoft.com/office/drawing/2014/main" id="{D1093C8E-F1EC-40EE-E102-FDB3529C7DB3}"/>
              </a:ext>
            </a:extLst>
          </p:cNvPr>
          <p:cNvSpPr>
            <a:spLocks noGrp="1"/>
          </p:cNvSpPr>
          <p:nvPr>
            <p:ph type="ftr" sz="quarter" idx="11"/>
          </p:nvPr>
        </p:nvSpPr>
        <p:spPr/>
        <p:txBody>
          <a:bodyPr/>
          <a:lstStyle/>
          <a:p>
            <a:endParaRPr lang="en-PK"/>
          </a:p>
        </p:txBody>
      </p:sp>
      <p:sp>
        <p:nvSpPr>
          <p:cNvPr id="7" name="Slide Number Placeholder 6">
            <a:extLst>
              <a:ext uri="{FF2B5EF4-FFF2-40B4-BE49-F238E27FC236}">
                <a16:creationId xmlns="" xmlns:a16="http://schemas.microsoft.com/office/drawing/2014/main" id="{B2DF8B94-4338-1B97-D16A-0581C9DE9355}"/>
              </a:ext>
            </a:extLst>
          </p:cNvPr>
          <p:cNvSpPr>
            <a:spLocks noGrp="1"/>
          </p:cNvSpPr>
          <p:nvPr>
            <p:ph type="sldNum" sz="quarter" idx="12"/>
          </p:nvPr>
        </p:nvSpPr>
        <p:spPr/>
        <p:txBody>
          <a:bodyPr/>
          <a:lstStyle/>
          <a:p>
            <a:fld id="{A4284140-028F-4B61-B7EC-080DD828D69D}" type="slidenum">
              <a:rPr lang="en-PK" smtClean="0"/>
              <a:t>‹#›</a:t>
            </a:fld>
            <a:endParaRPr lang="en-PK"/>
          </a:p>
        </p:txBody>
      </p:sp>
    </p:spTree>
    <p:extLst>
      <p:ext uri="{BB962C8B-B14F-4D97-AF65-F5344CB8AC3E}">
        <p14:creationId xmlns:p14="http://schemas.microsoft.com/office/powerpoint/2010/main" val="5708821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6BD447C-11B4-125F-DC79-15DB27D7169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PK"/>
          </a:p>
        </p:txBody>
      </p:sp>
      <p:sp>
        <p:nvSpPr>
          <p:cNvPr id="3" name="Picture Placeholder 2">
            <a:extLst>
              <a:ext uri="{FF2B5EF4-FFF2-40B4-BE49-F238E27FC236}">
                <a16:creationId xmlns="" xmlns:a16="http://schemas.microsoft.com/office/drawing/2014/main" id="{14DFD05D-8AFD-55B4-F1D9-BDE60215382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PK"/>
          </a:p>
        </p:txBody>
      </p:sp>
      <p:sp>
        <p:nvSpPr>
          <p:cNvPr id="4" name="Text Placeholder 3">
            <a:extLst>
              <a:ext uri="{FF2B5EF4-FFF2-40B4-BE49-F238E27FC236}">
                <a16:creationId xmlns="" xmlns:a16="http://schemas.microsoft.com/office/drawing/2014/main" id="{C176A1A7-0283-4A03-A24A-EA6526D3CA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92C61F17-6911-21AC-67FE-FF2F8DA6D4F9}"/>
              </a:ext>
            </a:extLst>
          </p:cNvPr>
          <p:cNvSpPr>
            <a:spLocks noGrp="1"/>
          </p:cNvSpPr>
          <p:nvPr>
            <p:ph type="dt" sz="half" idx="10"/>
          </p:nvPr>
        </p:nvSpPr>
        <p:spPr/>
        <p:txBody>
          <a:bodyPr/>
          <a:lstStyle/>
          <a:p>
            <a:fld id="{E22193F3-6F5A-4563-B82C-3A11E6F9FF3D}" type="datetimeFigureOut">
              <a:rPr lang="en-PK" smtClean="0"/>
              <a:t>28/01/2025</a:t>
            </a:fld>
            <a:endParaRPr lang="en-PK"/>
          </a:p>
        </p:txBody>
      </p:sp>
      <p:sp>
        <p:nvSpPr>
          <p:cNvPr id="6" name="Footer Placeholder 5">
            <a:extLst>
              <a:ext uri="{FF2B5EF4-FFF2-40B4-BE49-F238E27FC236}">
                <a16:creationId xmlns="" xmlns:a16="http://schemas.microsoft.com/office/drawing/2014/main" id="{3B75D881-9B83-CF4B-31CD-57A90DA75F73}"/>
              </a:ext>
            </a:extLst>
          </p:cNvPr>
          <p:cNvSpPr>
            <a:spLocks noGrp="1"/>
          </p:cNvSpPr>
          <p:nvPr>
            <p:ph type="ftr" sz="quarter" idx="11"/>
          </p:nvPr>
        </p:nvSpPr>
        <p:spPr/>
        <p:txBody>
          <a:bodyPr/>
          <a:lstStyle/>
          <a:p>
            <a:endParaRPr lang="en-PK"/>
          </a:p>
        </p:txBody>
      </p:sp>
      <p:sp>
        <p:nvSpPr>
          <p:cNvPr id="7" name="Slide Number Placeholder 6">
            <a:extLst>
              <a:ext uri="{FF2B5EF4-FFF2-40B4-BE49-F238E27FC236}">
                <a16:creationId xmlns="" xmlns:a16="http://schemas.microsoft.com/office/drawing/2014/main" id="{8E50B527-E76B-72D6-D287-4F83EC99412A}"/>
              </a:ext>
            </a:extLst>
          </p:cNvPr>
          <p:cNvSpPr>
            <a:spLocks noGrp="1"/>
          </p:cNvSpPr>
          <p:nvPr>
            <p:ph type="sldNum" sz="quarter" idx="12"/>
          </p:nvPr>
        </p:nvSpPr>
        <p:spPr/>
        <p:txBody>
          <a:bodyPr/>
          <a:lstStyle/>
          <a:p>
            <a:fld id="{A4284140-028F-4B61-B7EC-080DD828D69D}" type="slidenum">
              <a:rPr lang="en-PK" smtClean="0"/>
              <a:t>‹#›</a:t>
            </a:fld>
            <a:endParaRPr lang="en-PK"/>
          </a:p>
        </p:txBody>
      </p:sp>
    </p:spTree>
    <p:extLst>
      <p:ext uri="{BB962C8B-B14F-4D97-AF65-F5344CB8AC3E}">
        <p14:creationId xmlns:p14="http://schemas.microsoft.com/office/powerpoint/2010/main" val="28686612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4302C39C-2C30-8AE3-2DBB-ACDC3CC1A7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PK"/>
          </a:p>
        </p:txBody>
      </p:sp>
      <p:sp>
        <p:nvSpPr>
          <p:cNvPr id="3" name="Text Placeholder 2">
            <a:extLst>
              <a:ext uri="{FF2B5EF4-FFF2-40B4-BE49-F238E27FC236}">
                <a16:creationId xmlns="" xmlns:a16="http://schemas.microsoft.com/office/drawing/2014/main" id="{7025FC70-5493-4E58-4A82-6B4AF513B7C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4" name="Date Placeholder 3">
            <a:extLst>
              <a:ext uri="{FF2B5EF4-FFF2-40B4-BE49-F238E27FC236}">
                <a16:creationId xmlns="" xmlns:a16="http://schemas.microsoft.com/office/drawing/2014/main" id="{06D54A9A-0F72-1611-A752-8A09B539899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22193F3-6F5A-4563-B82C-3A11E6F9FF3D}" type="datetimeFigureOut">
              <a:rPr lang="en-PK" smtClean="0"/>
              <a:t>28/01/2025</a:t>
            </a:fld>
            <a:endParaRPr lang="en-PK"/>
          </a:p>
        </p:txBody>
      </p:sp>
      <p:sp>
        <p:nvSpPr>
          <p:cNvPr id="5" name="Footer Placeholder 4">
            <a:extLst>
              <a:ext uri="{FF2B5EF4-FFF2-40B4-BE49-F238E27FC236}">
                <a16:creationId xmlns="" xmlns:a16="http://schemas.microsoft.com/office/drawing/2014/main" id="{369C95E9-A017-EE33-709F-00725F0D157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PK"/>
          </a:p>
        </p:txBody>
      </p:sp>
      <p:sp>
        <p:nvSpPr>
          <p:cNvPr id="6" name="Slide Number Placeholder 5">
            <a:extLst>
              <a:ext uri="{FF2B5EF4-FFF2-40B4-BE49-F238E27FC236}">
                <a16:creationId xmlns="" xmlns:a16="http://schemas.microsoft.com/office/drawing/2014/main" id="{DC693458-7F5E-443A-395D-2E2C179E893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4284140-028F-4B61-B7EC-080DD828D69D}" type="slidenum">
              <a:rPr lang="en-PK" smtClean="0"/>
              <a:t>‹#›</a:t>
            </a:fld>
            <a:endParaRPr lang="en-PK"/>
          </a:p>
        </p:txBody>
      </p:sp>
    </p:spTree>
    <p:extLst>
      <p:ext uri="{BB962C8B-B14F-4D97-AF65-F5344CB8AC3E}">
        <p14:creationId xmlns:p14="http://schemas.microsoft.com/office/powerpoint/2010/main" val="1057458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P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www.webmd.com/digestive-disorders/what-is-the-biliary-syste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hyperlink" Target="https://doi.org/10.3390/jpm12010083"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4.jpeg"/><Relationship Id="rId7" Type="http://schemas.openxmlformats.org/officeDocument/2006/relationships/diagramColors" Target="../diagrams/colors2.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43B78D2-0BCC-95ED-88B4-787FB576D292}"/>
              </a:ext>
            </a:extLst>
          </p:cNvPr>
          <p:cNvSpPr>
            <a:spLocks noGrp="1"/>
          </p:cNvSpPr>
          <p:nvPr>
            <p:ph type="ctrTitle"/>
          </p:nvPr>
        </p:nvSpPr>
        <p:spPr>
          <a:xfrm>
            <a:off x="1519003" y="732619"/>
            <a:ext cx="9144000" cy="1073696"/>
          </a:xfrm>
        </p:spPr>
        <p:txBody>
          <a:bodyPr>
            <a:noAutofit/>
          </a:bodyPr>
          <a:lstStyle/>
          <a:p>
            <a:r>
              <a:rPr kumimoji="0" lang="en-US" sz="3200" b="1" i="0" u="none" strike="noStrike" kern="1200" cap="none" spc="0" normalizeH="0" baseline="0" noProof="0" dirty="0">
                <a:ln>
                  <a:noFill/>
                </a:ln>
                <a:solidFill>
                  <a:prstClr val="black"/>
                </a:solidFill>
                <a:effectLst/>
                <a:uLnTx/>
                <a:uFillTx/>
                <a:latin typeface="Calibri"/>
                <a:ea typeface="+mj-ea"/>
                <a:cs typeface="Times New Roman" pitchFamily="18" charset="0"/>
              </a:rPr>
              <a:t>Gastrointestinal Tract (GIT) Module</a:t>
            </a:r>
            <a:r>
              <a:rPr kumimoji="0" lang="en-US" sz="3200" b="0" i="0" u="sng" strike="noStrike" kern="1200" cap="none" spc="0" normalizeH="0" baseline="0" noProof="0" dirty="0">
                <a:ln>
                  <a:noFill/>
                </a:ln>
                <a:solidFill>
                  <a:prstClr val="black"/>
                </a:solidFill>
                <a:effectLst/>
                <a:uLnTx/>
                <a:uFillTx/>
                <a:latin typeface="Calibri"/>
                <a:ea typeface="+mj-ea"/>
                <a:cs typeface="Times New Roman" pitchFamily="18" charset="0"/>
              </a:rPr>
              <a:t/>
            </a:r>
            <a:br>
              <a:rPr kumimoji="0" lang="en-US" sz="3200" b="0" i="0" u="sng" strike="noStrike" kern="1200" cap="none" spc="0" normalizeH="0" baseline="0" noProof="0" dirty="0">
                <a:ln>
                  <a:noFill/>
                </a:ln>
                <a:solidFill>
                  <a:prstClr val="black"/>
                </a:solidFill>
                <a:effectLst/>
                <a:uLnTx/>
                <a:uFillTx/>
                <a:latin typeface="Calibri"/>
                <a:ea typeface="+mj-ea"/>
                <a:cs typeface="Times New Roman" pitchFamily="18" charset="0"/>
              </a:rPr>
            </a:br>
            <a:r>
              <a:rPr kumimoji="0" lang="en-US" sz="2400" b="0" i="0" u="none" strike="noStrike" kern="1200" cap="none" spc="0" normalizeH="0" baseline="0" noProof="0" dirty="0">
                <a:ln>
                  <a:noFill/>
                </a:ln>
                <a:solidFill>
                  <a:prstClr val="black"/>
                </a:solidFill>
                <a:effectLst/>
                <a:uLnTx/>
                <a:uFillTx/>
                <a:latin typeface="Calibri"/>
                <a:ea typeface="+mj-ea"/>
                <a:cs typeface="Times New Roman" pitchFamily="18" charset="0"/>
              </a:rPr>
              <a:t>2</a:t>
            </a:r>
            <a:r>
              <a:rPr kumimoji="0" lang="en-US" sz="2400" b="0" i="0" u="none" strike="noStrike" kern="1200" cap="none" spc="0" normalizeH="0" baseline="30000" noProof="0" dirty="0">
                <a:ln>
                  <a:noFill/>
                </a:ln>
                <a:solidFill>
                  <a:prstClr val="black"/>
                </a:solidFill>
                <a:effectLst/>
                <a:uLnTx/>
                <a:uFillTx/>
                <a:latin typeface="Calibri"/>
                <a:ea typeface="+mj-ea"/>
                <a:cs typeface="Times New Roman" pitchFamily="18" charset="0"/>
              </a:rPr>
              <a:t>nd</a:t>
            </a:r>
            <a:r>
              <a:rPr kumimoji="0" lang="en-US" sz="2400" b="0" i="0" u="none" strike="noStrike" kern="1200" cap="none" spc="0" normalizeH="0" baseline="0" noProof="0" dirty="0">
                <a:ln>
                  <a:noFill/>
                </a:ln>
                <a:solidFill>
                  <a:prstClr val="black"/>
                </a:solidFill>
                <a:effectLst/>
                <a:uLnTx/>
                <a:uFillTx/>
                <a:latin typeface="Calibri"/>
                <a:ea typeface="+mj-ea"/>
                <a:cs typeface="Times New Roman" pitchFamily="18" charset="0"/>
              </a:rPr>
              <a:t> Year MBBS(LGIS)</a:t>
            </a:r>
            <a:r>
              <a:rPr kumimoji="0" lang="en-US" sz="3200" b="0" i="0" u="sng" strike="noStrike" kern="1200" cap="none" spc="0" normalizeH="0" baseline="0" noProof="0" dirty="0">
                <a:ln>
                  <a:noFill/>
                </a:ln>
                <a:solidFill>
                  <a:prstClr val="black"/>
                </a:solidFill>
                <a:effectLst/>
                <a:uLnTx/>
                <a:uFillTx/>
                <a:latin typeface="Calibri"/>
                <a:ea typeface="+mj-ea"/>
                <a:cs typeface="Times New Roman" pitchFamily="18" charset="0"/>
              </a:rPr>
              <a:t/>
            </a:r>
            <a:br>
              <a:rPr kumimoji="0" lang="en-US" sz="3200" b="0" i="0" u="sng" strike="noStrike" kern="1200" cap="none" spc="0" normalizeH="0" baseline="0" noProof="0" dirty="0">
                <a:ln>
                  <a:noFill/>
                </a:ln>
                <a:solidFill>
                  <a:prstClr val="black"/>
                </a:solidFill>
                <a:effectLst/>
                <a:uLnTx/>
                <a:uFillTx/>
                <a:latin typeface="Calibri"/>
                <a:ea typeface="+mj-ea"/>
                <a:cs typeface="Times New Roman" pitchFamily="18" charset="0"/>
              </a:rPr>
            </a:br>
            <a:r>
              <a:rPr kumimoji="0" lang="en-US" sz="3200" b="1" i="0" u="none" strike="noStrike" kern="1200" cap="none" spc="0" normalizeH="0" baseline="0" noProof="0" dirty="0">
                <a:ln>
                  <a:noFill/>
                </a:ln>
                <a:solidFill>
                  <a:prstClr val="black"/>
                </a:solidFill>
                <a:effectLst/>
                <a:uLnTx/>
                <a:uFillTx/>
                <a:latin typeface="Calibri"/>
                <a:ea typeface="+mj-ea"/>
                <a:cs typeface="Times New Roman" pitchFamily="18" charset="0"/>
              </a:rPr>
              <a:t>Development of </a:t>
            </a:r>
            <a:r>
              <a:rPr lang="en-US" sz="3200" b="1" dirty="0">
                <a:solidFill>
                  <a:prstClr val="black"/>
                </a:solidFill>
                <a:latin typeface="Calibri"/>
                <a:cs typeface="Times New Roman" pitchFamily="18" charset="0"/>
              </a:rPr>
              <a:t>Pancreas</a:t>
            </a:r>
            <a:endParaRPr lang="en-PK" dirty="0"/>
          </a:p>
        </p:txBody>
      </p:sp>
      <p:sp>
        <p:nvSpPr>
          <p:cNvPr id="3" name="Subtitle 2">
            <a:extLst>
              <a:ext uri="{FF2B5EF4-FFF2-40B4-BE49-F238E27FC236}">
                <a16:creationId xmlns="" xmlns:a16="http://schemas.microsoft.com/office/drawing/2014/main" id="{DA70FCEA-A7D3-F760-2E56-20F21C815232}"/>
              </a:ext>
            </a:extLst>
          </p:cNvPr>
          <p:cNvSpPr>
            <a:spLocks noGrp="1"/>
          </p:cNvSpPr>
          <p:nvPr>
            <p:ph type="subTitle" idx="1"/>
          </p:nvPr>
        </p:nvSpPr>
        <p:spPr>
          <a:xfrm>
            <a:off x="206747" y="5051686"/>
            <a:ext cx="10338216" cy="1746354"/>
          </a:xfrm>
        </p:spPr>
        <p:txBody>
          <a:bodyPr>
            <a:normAutofit fontScale="25000" lnSpcReduction="20000"/>
          </a:bodyPr>
          <a:lstStyle/>
          <a:p>
            <a:pPr algn="l"/>
            <a:endParaRPr kumimoji="0" lang="en-US" b="1" i="0" u="none" strike="noStrike" kern="1200" cap="none" spc="0" normalizeH="0" baseline="0" noProof="0" dirty="0">
              <a:ln>
                <a:noFill/>
              </a:ln>
              <a:solidFill>
                <a:prstClr val="black">
                  <a:tint val="75000"/>
                </a:prstClr>
              </a:solidFill>
              <a:effectLst/>
              <a:uLnTx/>
              <a:uFillTx/>
              <a:latin typeface="Calibri"/>
              <a:ea typeface="+mn-ea"/>
              <a:cs typeface="Times New Roman" pitchFamily="18" charset="0"/>
            </a:endParaRPr>
          </a:p>
          <a:p>
            <a:pPr algn="l"/>
            <a:endParaRPr kumimoji="0" lang="en-US" b="1" i="0" u="none" strike="noStrike" kern="1200" cap="none" spc="0" normalizeH="0" baseline="0" noProof="0" dirty="0">
              <a:ln>
                <a:noFill/>
              </a:ln>
              <a:solidFill>
                <a:prstClr val="black">
                  <a:tint val="75000"/>
                </a:prstClr>
              </a:solidFill>
              <a:effectLst/>
              <a:uLnTx/>
              <a:uFillTx/>
              <a:latin typeface="Calibri"/>
              <a:ea typeface="+mn-ea"/>
              <a:cs typeface="Times New Roman" pitchFamily="18" charset="0"/>
            </a:endParaRPr>
          </a:p>
          <a:p>
            <a:pPr algn="l"/>
            <a:endParaRPr kumimoji="0" lang="en-US" sz="11200" b="1" i="0" u="none" strike="noStrike" kern="1200" cap="none" spc="0" normalizeH="0" baseline="0" noProof="0" dirty="0">
              <a:ln>
                <a:noFill/>
              </a:ln>
              <a:solidFill>
                <a:prstClr val="black">
                  <a:tint val="75000"/>
                </a:prstClr>
              </a:solidFill>
              <a:effectLst/>
              <a:uLnTx/>
              <a:uFillTx/>
              <a:latin typeface="Calibri"/>
              <a:ea typeface="+mn-ea"/>
              <a:cs typeface="Times New Roman" pitchFamily="18" charset="0"/>
            </a:endParaRPr>
          </a:p>
          <a:p>
            <a:pPr algn="l"/>
            <a:r>
              <a:rPr kumimoji="0" lang="en-US" sz="11200" i="0" u="none" strike="noStrike" kern="1200" cap="none" spc="0" normalizeH="0" baseline="0" noProof="0" dirty="0">
                <a:ln>
                  <a:noFill/>
                </a:ln>
                <a:effectLst/>
                <a:uLnTx/>
                <a:uFillTx/>
                <a:latin typeface="Calibri"/>
                <a:ea typeface="+mn-ea"/>
                <a:cs typeface="Times New Roman" pitchFamily="18" charset="0"/>
              </a:rPr>
              <a:t>Presenter: </a:t>
            </a:r>
            <a:r>
              <a:rPr kumimoji="0" lang="en-US" sz="11200" i="0" u="none" strike="noStrike" kern="1200" cap="none" spc="0" normalizeH="0" baseline="0" noProof="0" dirty="0" err="1">
                <a:ln>
                  <a:noFill/>
                </a:ln>
                <a:effectLst/>
                <a:uLnTx/>
                <a:uFillTx/>
                <a:latin typeface="Calibri"/>
                <a:ea typeface="+mn-ea"/>
                <a:cs typeface="Times New Roman" pitchFamily="18" charset="0"/>
              </a:rPr>
              <a:t>Prof.Dr</a:t>
            </a:r>
            <a:r>
              <a:rPr kumimoji="0" lang="en-US" sz="11200" i="0" u="none" strike="noStrike" kern="1200" cap="none" spc="0" normalizeH="0" baseline="0" noProof="0" dirty="0">
                <a:ln>
                  <a:noFill/>
                </a:ln>
                <a:effectLst/>
                <a:uLnTx/>
                <a:uFillTx/>
                <a:latin typeface="Calibri"/>
                <a:ea typeface="+mn-ea"/>
                <a:cs typeface="Times New Roman" pitchFamily="18" charset="0"/>
              </a:rPr>
              <a:t>. </a:t>
            </a:r>
            <a:r>
              <a:rPr kumimoji="0" lang="en-US" sz="11200" i="0" u="none" strike="noStrike" kern="1200" cap="none" spc="0" normalizeH="0" baseline="0" noProof="0" dirty="0" err="1">
                <a:ln>
                  <a:noFill/>
                </a:ln>
                <a:effectLst/>
                <a:uLnTx/>
                <a:uFillTx/>
                <a:latin typeface="Calibri"/>
                <a:ea typeface="+mn-ea"/>
                <a:cs typeface="Times New Roman" pitchFamily="18" charset="0"/>
              </a:rPr>
              <a:t>Ifra</a:t>
            </a:r>
            <a:r>
              <a:rPr kumimoji="0" lang="en-US" sz="11200" i="0" u="none" strike="noStrike" kern="1200" cap="none" spc="0" normalizeH="0" baseline="0" noProof="0" dirty="0">
                <a:ln>
                  <a:noFill/>
                </a:ln>
                <a:effectLst/>
                <a:uLnTx/>
                <a:uFillTx/>
                <a:latin typeface="Calibri"/>
                <a:ea typeface="+mn-ea"/>
                <a:cs typeface="Times New Roman" pitchFamily="18" charset="0"/>
              </a:rPr>
              <a:t> Saeed</a:t>
            </a:r>
            <a:r>
              <a:rPr kumimoji="0" lang="en-US" sz="11200" b="1" i="0" u="none" strike="noStrike" kern="1200" cap="none" spc="0" normalizeH="0" baseline="0" noProof="0" dirty="0">
                <a:ln>
                  <a:noFill/>
                </a:ln>
                <a:solidFill>
                  <a:prstClr val="black">
                    <a:tint val="75000"/>
                  </a:prstClr>
                </a:solidFill>
                <a:effectLst/>
                <a:uLnTx/>
                <a:uFillTx/>
                <a:latin typeface="Calibri"/>
                <a:ea typeface="+mn-ea"/>
                <a:cs typeface="Times New Roman" pitchFamily="18" charset="0"/>
              </a:rPr>
              <a:t>	</a:t>
            </a:r>
          </a:p>
          <a:p>
            <a:pPr algn="l"/>
            <a:r>
              <a:rPr lang="en-US" sz="11200" b="1" dirty="0">
                <a:solidFill>
                  <a:prstClr val="black">
                    <a:tint val="75000"/>
                  </a:prstClr>
                </a:solidFill>
                <a:latin typeface="Calibri"/>
                <a:cs typeface="Times New Roman" pitchFamily="18" charset="0"/>
              </a:rPr>
              <a:t>   </a:t>
            </a:r>
          </a:p>
          <a:p>
            <a:pPr marL="0" marR="0" lvl="0" indent="0" algn="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1200" i="0" u="none" strike="noStrike" kern="1200" cap="none" spc="0" normalizeH="0" baseline="0" noProof="0" dirty="0">
                <a:ln>
                  <a:noFill/>
                </a:ln>
                <a:effectLst/>
                <a:uLnTx/>
                <a:uFillTx/>
                <a:latin typeface="Calibri"/>
                <a:ea typeface="+mn-ea"/>
                <a:cs typeface="Times New Roman" pitchFamily="18" charset="0"/>
              </a:rPr>
              <a:t>Date: 23-01-25</a:t>
            </a:r>
          </a:p>
          <a:p>
            <a:pPr algn="just"/>
            <a:endParaRPr lang="en-US" sz="4500" b="1" dirty="0">
              <a:solidFill>
                <a:prstClr val="black">
                  <a:tint val="75000"/>
                </a:prstClr>
              </a:solidFill>
              <a:latin typeface="Calibri"/>
              <a:cs typeface="Times New Roman" pitchFamily="18" charset="0"/>
            </a:endParaRPr>
          </a:p>
          <a:p>
            <a:pPr algn="l"/>
            <a:r>
              <a:rPr lang="en-US" b="1" dirty="0">
                <a:solidFill>
                  <a:prstClr val="black">
                    <a:tint val="75000"/>
                  </a:prstClr>
                </a:solidFill>
                <a:latin typeface="Calibri"/>
                <a:cs typeface="Times New Roman" pitchFamily="18" charset="0"/>
              </a:rPr>
              <a:t>							</a:t>
            </a:r>
            <a:endParaRPr lang="en-PK" dirty="0"/>
          </a:p>
        </p:txBody>
      </p:sp>
      <p:pic>
        <p:nvPicPr>
          <p:cNvPr id="4" name="Picture 3">
            <a:extLst>
              <a:ext uri="{FF2B5EF4-FFF2-40B4-BE49-F238E27FC236}">
                <a16:creationId xmlns="" xmlns:a16="http://schemas.microsoft.com/office/drawing/2014/main" id="{0FED76A9-4997-52A3-A3CE-5816C82B7F10}"/>
              </a:ext>
            </a:extLst>
          </p:cNvPr>
          <p:cNvPicPr>
            <a:picLocks noChangeAspect="1"/>
          </p:cNvPicPr>
          <p:nvPr/>
        </p:nvPicPr>
        <p:blipFill>
          <a:blip r:embed="rId2"/>
          <a:stretch>
            <a:fillRect/>
          </a:stretch>
        </p:blipFill>
        <p:spPr>
          <a:xfrm>
            <a:off x="335177" y="299848"/>
            <a:ext cx="1188823" cy="1213209"/>
          </a:xfrm>
          <a:prstGeom prst="rect">
            <a:avLst/>
          </a:prstGeom>
        </p:spPr>
      </p:pic>
      <p:pic>
        <p:nvPicPr>
          <p:cNvPr id="5" name="Picture 4">
            <a:extLst>
              <a:ext uri="{FF2B5EF4-FFF2-40B4-BE49-F238E27FC236}">
                <a16:creationId xmlns="" xmlns:a16="http://schemas.microsoft.com/office/drawing/2014/main" id="{6162EE77-AB07-2E3A-A362-68B0B983BCC6}"/>
              </a:ext>
            </a:extLst>
          </p:cNvPr>
          <p:cNvPicPr>
            <a:picLocks noChangeAspect="1"/>
          </p:cNvPicPr>
          <p:nvPr/>
        </p:nvPicPr>
        <p:blipFill>
          <a:blip r:embed="rId3"/>
          <a:stretch>
            <a:fillRect/>
          </a:stretch>
        </p:blipFill>
        <p:spPr>
          <a:xfrm>
            <a:off x="10544963" y="299411"/>
            <a:ext cx="1440290" cy="1213646"/>
          </a:xfrm>
          <a:prstGeom prst="rect">
            <a:avLst/>
          </a:prstGeom>
        </p:spPr>
      </p:pic>
      <p:pic>
        <p:nvPicPr>
          <p:cNvPr id="7" name="Picture 6">
            <a:extLst>
              <a:ext uri="{FF2B5EF4-FFF2-40B4-BE49-F238E27FC236}">
                <a16:creationId xmlns="" xmlns:a16="http://schemas.microsoft.com/office/drawing/2014/main" id="{4053DEC2-EF97-6169-4869-0E9CBE1B2734}"/>
              </a:ext>
            </a:extLst>
          </p:cNvPr>
          <p:cNvPicPr>
            <a:picLocks noChangeAspect="1"/>
          </p:cNvPicPr>
          <p:nvPr/>
        </p:nvPicPr>
        <p:blipFill>
          <a:blip r:embed="rId4"/>
          <a:stretch>
            <a:fillRect/>
          </a:stretch>
        </p:blipFill>
        <p:spPr>
          <a:xfrm>
            <a:off x="3987383" y="1806315"/>
            <a:ext cx="4362137" cy="4010120"/>
          </a:xfrm>
          <a:prstGeom prst="rect">
            <a:avLst/>
          </a:prstGeom>
        </p:spPr>
      </p:pic>
    </p:spTree>
    <p:extLst>
      <p:ext uri="{BB962C8B-B14F-4D97-AF65-F5344CB8AC3E}">
        <p14:creationId xmlns:p14="http://schemas.microsoft.com/office/powerpoint/2010/main" val="24179241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solidFill>
                  <a:schemeClr val="accent4">
                    <a:lumMod val="75000"/>
                  </a:schemeClr>
                </a:solidFill>
              </a:rPr>
              <a:t>Ventral pancreatic bud</a:t>
            </a:r>
          </a:p>
        </p:txBody>
      </p:sp>
      <p:sp>
        <p:nvSpPr>
          <p:cNvPr id="3" name="Content Placeholder 2"/>
          <p:cNvSpPr>
            <a:spLocks noGrp="1"/>
          </p:cNvSpPr>
          <p:nvPr>
            <p:ph idx="1"/>
          </p:nvPr>
        </p:nvSpPr>
        <p:spPr>
          <a:xfrm>
            <a:off x="722026" y="1406224"/>
            <a:ext cx="4724400" cy="4525963"/>
          </a:xfrm>
        </p:spPr>
        <p:txBody>
          <a:bodyPr/>
          <a:lstStyle/>
          <a:p>
            <a:pPr algn="just"/>
            <a:r>
              <a:rPr lang="en-US" dirty="0">
                <a:latin typeface="Arial" panose="020B0604020202020204" pitchFamily="34" charset="0"/>
                <a:cs typeface="Arial" panose="020B0604020202020204" pitchFamily="34" charset="0"/>
              </a:rPr>
              <a:t>The </a:t>
            </a:r>
            <a:r>
              <a:rPr lang="en-US" b="1" dirty="0">
                <a:solidFill>
                  <a:schemeClr val="accent4">
                    <a:lumMod val="75000"/>
                  </a:schemeClr>
                </a:solidFill>
                <a:latin typeface="Arial" panose="020B0604020202020204" pitchFamily="34" charset="0"/>
                <a:cs typeface="Arial" panose="020B0604020202020204" pitchFamily="34" charset="0"/>
              </a:rPr>
              <a:t>ventral pancreatic bud</a:t>
            </a:r>
            <a:r>
              <a:rPr lang="en-US" dirty="0">
                <a:solidFill>
                  <a:schemeClr val="accent4">
                    <a:lumMod val="75000"/>
                  </a:schemeClr>
                </a:solidFill>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develops near the entry of the bile duct into the duodenum and grows between the layers of the ventral mesentery. </a:t>
            </a:r>
          </a:p>
          <a:p>
            <a:endParaRPr lang="en-US" dirty="0"/>
          </a:p>
        </p:txBody>
      </p:sp>
      <p:pic>
        <p:nvPicPr>
          <p:cNvPr id="4" name="Picture 3"/>
          <p:cNvPicPr>
            <a:picLocks noChangeAspect="1"/>
          </p:cNvPicPr>
          <p:nvPr/>
        </p:nvPicPr>
        <p:blipFill>
          <a:blip r:embed="rId2"/>
          <a:stretch>
            <a:fillRect/>
          </a:stretch>
        </p:blipFill>
        <p:spPr>
          <a:xfrm>
            <a:off x="8248650" y="1392836"/>
            <a:ext cx="3467100" cy="3238500"/>
          </a:xfrm>
          <a:prstGeom prst="rect">
            <a:avLst/>
          </a:prstGeom>
        </p:spPr>
      </p:pic>
      <p:sp>
        <p:nvSpPr>
          <p:cNvPr id="5" name="Slide Number Placeholder 4"/>
          <p:cNvSpPr>
            <a:spLocks noGrp="1"/>
          </p:cNvSpPr>
          <p:nvPr>
            <p:ph type="sldNum" sz="quarter" idx="12"/>
          </p:nvPr>
        </p:nvSpPr>
        <p:spPr/>
        <p:txBody>
          <a:bodyPr/>
          <a:lstStyle/>
          <a:p>
            <a:pPr>
              <a:defRPr/>
            </a:pPr>
            <a:fld id="{BDA394D7-9785-4BE5-AFD5-4F918A689025}" type="slidenum">
              <a:rPr lang="en-US" smtClean="0"/>
              <a:pPr>
                <a:defRPr/>
              </a:pPr>
              <a:t>10</a:t>
            </a:fld>
            <a:endParaRPr lang="en-US"/>
          </a:p>
        </p:txBody>
      </p:sp>
      <p:pic>
        <p:nvPicPr>
          <p:cNvPr id="7" name="Picture 6">
            <a:extLst>
              <a:ext uri="{FF2B5EF4-FFF2-40B4-BE49-F238E27FC236}">
                <a16:creationId xmlns="" xmlns:a16="http://schemas.microsoft.com/office/drawing/2014/main" id="{813208EE-03F5-D96D-3ABA-7D727EED3FC7}"/>
              </a:ext>
            </a:extLst>
          </p:cNvPr>
          <p:cNvPicPr>
            <a:picLocks noChangeAspect="1"/>
          </p:cNvPicPr>
          <p:nvPr/>
        </p:nvPicPr>
        <p:blipFill>
          <a:blip r:embed="rId3"/>
          <a:stretch>
            <a:fillRect/>
          </a:stretch>
        </p:blipFill>
        <p:spPr>
          <a:xfrm>
            <a:off x="164892" y="6279809"/>
            <a:ext cx="1993565" cy="518205"/>
          </a:xfrm>
          <a:prstGeom prst="rect">
            <a:avLst/>
          </a:prstGeom>
        </p:spPr>
      </p:pic>
    </p:spTree>
    <p:extLst>
      <p:ext uri="{BB962C8B-B14F-4D97-AF65-F5344CB8AC3E}">
        <p14:creationId xmlns:p14="http://schemas.microsoft.com/office/powerpoint/2010/main" val="1006132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646339" y="749508"/>
            <a:ext cx="7584448" cy="5358984"/>
          </a:xfrm>
          <a:prstGeom prst="rect">
            <a:avLst/>
          </a:prstGeom>
        </p:spPr>
      </p:pic>
      <p:sp>
        <p:nvSpPr>
          <p:cNvPr id="3" name="Slide Number Placeholder 2"/>
          <p:cNvSpPr>
            <a:spLocks noGrp="1"/>
          </p:cNvSpPr>
          <p:nvPr>
            <p:ph type="sldNum" sz="quarter" idx="12"/>
          </p:nvPr>
        </p:nvSpPr>
        <p:spPr/>
        <p:txBody>
          <a:bodyPr/>
          <a:lstStyle/>
          <a:p>
            <a:pPr>
              <a:defRPr/>
            </a:pPr>
            <a:fld id="{D829B39B-E19B-4684-B84C-73DF500C59FE}" type="slidenum">
              <a:rPr lang="en-US" smtClean="0"/>
              <a:pPr>
                <a:defRPr/>
              </a:pPr>
              <a:t>11</a:t>
            </a:fld>
            <a:endParaRPr lang="en-US"/>
          </a:p>
        </p:txBody>
      </p:sp>
      <p:pic>
        <p:nvPicPr>
          <p:cNvPr id="5" name="Picture 4">
            <a:extLst>
              <a:ext uri="{FF2B5EF4-FFF2-40B4-BE49-F238E27FC236}">
                <a16:creationId xmlns="" xmlns:a16="http://schemas.microsoft.com/office/drawing/2014/main" id="{909DFA9D-A699-F68D-F9E2-0CE3D5D05BA3}"/>
              </a:ext>
            </a:extLst>
          </p:cNvPr>
          <p:cNvPicPr>
            <a:picLocks noChangeAspect="1"/>
          </p:cNvPicPr>
          <p:nvPr/>
        </p:nvPicPr>
        <p:blipFill>
          <a:blip r:embed="rId3"/>
          <a:stretch>
            <a:fillRect/>
          </a:stretch>
        </p:blipFill>
        <p:spPr>
          <a:xfrm>
            <a:off x="242404" y="6279809"/>
            <a:ext cx="1993565" cy="518205"/>
          </a:xfrm>
          <a:prstGeom prst="rect">
            <a:avLst/>
          </a:prstGeom>
        </p:spPr>
      </p:pic>
    </p:spTree>
    <p:extLst>
      <p:ext uri="{BB962C8B-B14F-4D97-AF65-F5344CB8AC3E}">
        <p14:creationId xmlns:p14="http://schemas.microsoft.com/office/powerpoint/2010/main" val="3989540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latin typeface="Arial" panose="020B0604020202020204" pitchFamily="34" charset="0"/>
                <a:cs typeface="Arial" panose="020B0604020202020204" pitchFamily="34" charset="0"/>
              </a:rPr>
              <a:t>Fusion Of Buds</a:t>
            </a:r>
            <a:endParaRPr lang="en-US" sz="36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84318" y="1600200"/>
            <a:ext cx="5768575" cy="5257800"/>
          </a:xfrm>
        </p:spPr>
        <p:txBody>
          <a:bodyPr>
            <a:normAutofit/>
          </a:bodyPr>
          <a:lstStyle/>
          <a:p>
            <a:r>
              <a:rPr lang="en-US" dirty="0">
                <a:latin typeface="Arial" panose="020B0604020202020204" pitchFamily="34" charset="0"/>
                <a:cs typeface="Arial" panose="020B0604020202020204" pitchFamily="34" charset="0"/>
              </a:rPr>
              <a:t>As the duodenum rotates to the right and becomes C shaped, the ventral pancreatic bud is carried dorsally with the bile duct </a:t>
            </a:r>
          </a:p>
          <a:p>
            <a:r>
              <a:rPr lang="en-US" dirty="0">
                <a:latin typeface="Arial" panose="020B0604020202020204" pitchFamily="34" charset="0"/>
                <a:cs typeface="Arial" panose="020B0604020202020204" pitchFamily="34" charset="0"/>
              </a:rPr>
              <a:t> It soon lies posterior to the dorsal pancreatic bud and later fuses with it.</a:t>
            </a:r>
          </a:p>
          <a:p>
            <a:endParaRPr lang="en-US" dirty="0"/>
          </a:p>
        </p:txBody>
      </p:sp>
      <p:pic>
        <p:nvPicPr>
          <p:cNvPr id="4" name="Picture 3"/>
          <p:cNvPicPr>
            <a:picLocks noChangeAspect="1"/>
          </p:cNvPicPr>
          <p:nvPr/>
        </p:nvPicPr>
        <p:blipFill rotWithShape="1">
          <a:blip r:embed="rId2"/>
          <a:srcRect l="4801" t="48344" r="5579"/>
          <a:stretch/>
        </p:blipFill>
        <p:spPr>
          <a:xfrm>
            <a:off x="6967653" y="1491523"/>
            <a:ext cx="4724400" cy="2987239"/>
          </a:xfrm>
          <a:prstGeom prst="rect">
            <a:avLst/>
          </a:prstGeom>
        </p:spPr>
      </p:pic>
      <p:sp>
        <p:nvSpPr>
          <p:cNvPr id="5" name="Slide Number Placeholder 4"/>
          <p:cNvSpPr>
            <a:spLocks noGrp="1"/>
          </p:cNvSpPr>
          <p:nvPr>
            <p:ph type="sldNum" sz="quarter" idx="12"/>
          </p:nvPr>
        </p:nvSpPr>
        <p:spPr/>
        <p:txBody>
          <a:bodyPr/>
          <a:lstStyle/>
          <a:p>
            <a:pPr>
              <a:defRPr/>
            </a:pPr>
            <a:fld id="{BDA394D7-9785-4BE5-AFD5-4F918A689025}" type="slidenum">
              <a:rPr lang="en-US" smtClean="0"/>
              <a:pPr>
                <a:defRPr/>
              </a:pPr>
              <a:t>12</a:t>
            </a:fld>
            <a:endParaRPr lang="en-US"/>
          </a:p>
        </p:txBody>
      </p:sp>
      <p:pic>
        <p:nvPicPr>
          <p:cNvPr id="7" name="Picture 6">
            <a:extLst>
              <a:ext uri="{FF2B5EF4-FFF2-40B4-BE49-F238E27FC236}">
                <a16:creationId xmlns="" xmlns:a16="http://schemas.microsoft.com/office/drawing/2014/main" id="{EDC36C66-94BE-E1AE-3941-82109A1EFDE1}"/>
              </a:ext>
            </a:extLst>
          </p:cNvPr>
          <p:cNvPicPr>
            <a:picLocks noChangeAspect="1"/>
          </p:cNvPicPr>
          <p:nvPr/>
        </p:nvPicPr>
        <p:blipFill>
          <a:blip r:embed="rId3"/>
          <a:stretch>
            <a:fillRect/>
          </a:stretch>
        </p:blipFill>
        <p:spPr>
          <a:xfrm>
            <a:off x="184318" y="6203270"/>
            <a:ext cx="1993565" cy="518205"/>
          </a:xfrm>
          <a:prstGeom prst="rect">
            <a:avLst/>
          </a:prstGeom>
        </p:spPr>
      </p:pic>
    </p:spTree>
    <p:extLst>
      <p:ext uri="{BB962C8B-B14F-4D97-AF65-F5344CB8AC3E}">
        <p14:creationId xmlns:p14="http://schemas.microsoft.com/office/powerpoint/2010/main" val="42251684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962400" y="838201"/>
            <a:ext cx="2590800" cy="584775"/>
          </a:xfrm>
          <a:prstGeom prst="rect">
            <a:avLst/>
          </a:prstGeom>
          <a:noFill/>
        </p:spPr>
        <p:txBody>
          <a:bodyPr wrap="square" rtlCol="0">
            <a:spAutoFit/>
          </a:bodyPr>
          <a:lstStyle/>
          <a:p>
            <a:pPr algn="ctr"/>
            <a:r>
              <a:rPr lang="en-US" sz="3200" b="1" dirty="0">
                <a:solidFill>
                  <a:schemeClr val="accent4">
                    <a:lumMod val="75000"/>
                  </a:schemeClr>
                </a:solidFill>
              </a:rPr>
              <a:t>RECAP</a:t>
            </a:r>
            <a:endParaRPr lang="en-US" sz="2400" b="1" dirty="0">
              <a:solidFill>
                <a:schemeClr val="accent4">
                  <a:lumMod val="75000"/>
                </a:schemeClr>
              </a:solidFill>
            </a:endParaRPr>
          </a:p>
        </p:txBody>
      </p:sp>
      <p:sp>
        <p:nvSpPr>
          <p:cNvPr id="4" name="Slide Number Placeholder 3"/>
          <p:cNvSpPr>
            <a:spLocks noGrp="1"/>
          </p:cNvSpPr>
          <p:nvPr>
            <p:ph type="sldNum" sz="quarter" idx="12"/>
          </p:nvPr>
        </p:nvSpPr>
        <p:spPr/>
        <p:txBody>
          <a:bodyPr/>
          <a:lstStyle/>
          <a:p>
            <a:pPr>
              <a:defRPr/>
            </a:pPr>
            <a:fld id="{D829B39B-E19B-4684-B84C-73DF500C59FE}" type="slidenum">
              <a:rPr lang="en-US" smtClean="0"/>
              <a:pPr>
                <a:defRPr/>
              </a:pPr>
              <a:t>13</a:t>
            </a:fld>
            <a:endParaRPr lang="en-US"/>
          </a:p>
        </p:txBody>
      </p:sp>
      <p:pic>
        <p:nvPicPr>
          <p:cNvPr id="6" name="Picture 5"/>
          <p:cNvPicPr>
            <a:picLocks noChangeAspect="1"/>
          </p:cNvPicPr>
          <p:nvPr/>
        </p:nvPicPr>
        <p:blipFill>
          <a:blip r:embed="rId2"/>
          <a:stretch>
            <a:fillRect/>
          </a:stretch>
        </p:blipFill>
        <p:spPr>
          <a:xfrm>
            <a:off x="1828800" y="1400483"/>
            <a:ext cx="8686800" cy="4057034"/>
          </a:xfrm>
          <a:prstGeom prst="rect">
            <a:avLst/>
          </a:prstGeom>
        </p:spPr>
      </p:pic>
      <p:pic>
        <p:nvPicPr>
          <p:cNvPr id="2" name="Picture 1">
            <a:extLst>
              <a:ext uri="{FF2B5EF4-FFF2-40B4-BE49-F238E27FC236}">
                <a16:creationId xmlns="" xmlns:a16="http://schemas.microsoft.com/office/drawing/2014/main" id="{61C01D0A-1DD5-20C5-56C2-B08208715F75}"/>
              </a:ext>
            </a:extLst>
          </p:cNvPr>
          <p:cNvPicPr>
            <a:picLocks noChangeAspect="1"/>
          </p:cNvPicPr>
          <p:nvPr/>
        </p:nvPicPr>
        <p:blipFill>
          <a:blip r:embed="rId3"/>
          <a:stretch>
            <a:fillRect/>
          </a:stretch>
        </p:blipFill>
        <p:spPr>
          <a:xfrm>
            <a:off x="227414" y="6279809"/>
            <a:ext cx="1993565" cy="518205"/>
          </a:xfrm>
          <a:prstGeom prst="rect">
            <a:avLst/>
          </a:prstGeom>
        </p:spPr>
      </p:pic>
    </p:spTree>
    <p:extLst>
      <p:ext uri="{BB962C8B-B14F-4D97-AF65-F5344CB8AC3E}">
        <p14:creationId xmlns:p14="http://schemas.microsoft.com/office/powerpoint/2010/main" val="37447680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6217" y="457200"/>
            <a:ext cx="5949783" cy="6400800"/>
          </a:xfrm>
        </p:spPr>
        <p:txBody>
          <a:bodyPr>
            <a:noAutofit/>
          </a:bodyPr>
          <a:lstStyle/>
          <a:p>
            <a:pPr algn="just"/>
            <a:endParaRPr lang="en-US" sz="2400" dirty="0"/>
          </a:p>
          <a:p>
            <a:pPr algn="just"/>
            <a:endParaRPr lang="en-US" sz="2400" dirty="0"/>
          </a:p>
          <a:p>
            <a:pPr algn="just"/>
            <a:endParaRPr lang="en-US" sz="2400" dirty="0"/>
          </a:p>
          <a:p>
            <a:pPr algn="just"/>
            <a:r>
              <a:rPr lang="en-US" sz="2400" dirty="0">
                <a:latin typeface="Arial" panose="020B0604020202020204" pitchFamily="34" charset="0"/>
                <a:cs typeface="Arial" panose="020B0604020202020204" pitchFamily="34" charset="0"/>
              </a:rPr>
              <a:t>The ventral pancreatic bud forms the </a:t>
            </a:r>
            <a:r>
              <a:rPr lang="en-US" sz="2400" b="1" dirty="0" err="1">
                <a:latin typeface="Arial" panose="020B0604020202020204" pitchFamily="34" charset="0"/>
                <a:cs typeface="Arial" panose="020B0604020202020204" pitchFamily="34" charset="0"/>
              </a:rPr>
              <a:t>uncinate</a:t>
            </a:r>
            <a:r>
              <a:rPr lang="en-US" sz="2400" b="1" dirty="0">
                <a:latin typeface="Arial" panose="020B0604020202020204" pitchFamily="34" charset="0"/>
                <a:cs typeface="Arial" panose="020B0604020202020204" pitchFamily="34" charset="0"/>
              </a:rPr>
              <a:t> process</a:t>
            </a:r>
            <a:r>
              <a:rPr lang="en-US" sz="2400" dirty="0">
                <a:latin typeface="Arial" panose="020B0604020202020204" pitchFamily="34" charset="0"/>
                <a:cs typeface="Arial" panose="020B0604020202020204" pitchFamily="34" charset="0"/>
              </a:rPr>
              <a:t> and part of the </a:t>
            </a:r>
            <a:r>
              <a:rPr lang="en-US" sz="2400" b="1" dirty="0">
                <a:latin typeface="Arial" panose="020B0604020202020204" pitchFamily="34" charset="0"/>
                <a:cs typeface="Arial" panose="020B0604020202020204" pitchFamily="34" charset="0"/>
              </a:rPr>
              <a:t>head of the pancreas</a:t>
            </a:r>
            <a:r>
              <a:rPr lang="en-US" sz="2400" dirty="0">
                <a:latin typeface="Arial" panose="020B0604020202020204" pitchFamily="34" charset="0"/>
                <a:cs typeface="Arial" panose="020B0604020202020204" pitchFamily="34" charset="0"/>
              </a:rPr>
              <a:t>. </a:t>
            </a:r>
          </a:p>
          <a:p>
            <a:pPr algn="just"/>
            <a:r>
              <a:rPr lang="en-US" sz="2400" dirty="0">
                <a:latin typeface="Arial" panose="020B0604020202020204" pitchFamily="34" charset="0"/>
                <a:cs typeface="Arial" panose="020B0604020202020204" pitchFamily="34" charset="0"/>
              </a:rPr>
              <a:t>As the stomach, duodenum, and ventral mesentery rotate, the pancreas comes to lie along the dorsal abdominal wall.</a:t>
            </a:r>
          </a:p>
          <a:p>
            <a:pPr algn="just"/>
            <a:endParaRPr lang="en-US" sz="2000" dirty="0">
              <a:latin typeface="Arial" panose="020B0604020202020204" pitchFamily="34" charset="0"/>
              <a:cs typeface="Arial" panose="020B0604020202020204" pitchFamily="34" charset="0"/>
            </a:endParaRPr>
          </a:p>
          <a:p>
            <a:pPr algn="just"/>
            <a:endParaRPr lang="en-US" sz="2000" dirty="0">
              <a:latin typeface="Arial" panose="020B0604020202020204" pitchFamily="34" charset="0"/>
              <a:cs typeface="Arial" panose="020B0604020202020204" pitchFamily="34" charset="0"/>
            </a:endParaRPr>
          </a:p>
          <a:p>
            <a:pPr algn="just"/>
            <a:r>
              <a:rPr lang="en-US" sz="2000" dirty="0">
                <a:latin typeface="Arial" panose="020B0604020202020204" pitchFamily="34" charset="0"/>
                <a:cs typeface="Arial" panose="020B0604020202020204" pitchFamily="34" charset="0"/>
              </a:rPr>
              <a:t> </a:t>
            </a:r>
            <a:endParaRPr lang="en-US" sz="18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rotWithShape="1">
          <a:blip r:embed="rId2"/>
          <a:srcRect l="6477" t="13327" r="9312"/>
          <a:stretch/>
        </p:blipFill>
        <p:spPr>
          <a:xfrm>
            <a:off x="7286469" y="1348581"/>
            <a:ext cx="3962400" cy="4160838"/>
          </a:xfrm>
          <a:prstGeom prst="rect">
            <a:avLst/>
          </a:prstGeom>
        </p:spPr>
      </p:pic>
      <p:sp>
        <p:nvSpPr>
          <p:cNvPr id="2" name="Slide Number Placeholder 1"/>
          <p:cNvSpPr>
            <a:spLocks noGrp="1"/>
          </p:cNvSpPr>
          <p:nvPr>
            <p:ph type="sldNum" sz="quarter" idx="12"/>
          </p:nvPr>
        </p:nvSpPr>
        <p:spPr/>
        <p:txBody>
          <a:bodyPr/>
          <a:lstStyle/>
          <a:p>
            <a:pPr>
              <a:defRPr/>
            </a:pPr>
            <a:fld id="{BDA394D7-9785-4BE5-AFD5-4F918A689025}" type="slidenum">
              <a:rPr lang="en-US" smtClean="0"/>
              <a:pPr>
                <a:defRPr/>
              </a:pPr>
              <a:t>14</a:t>
            </a:fld>
            <a:endParaRPr lang="en-US"/>
          </a:p>
        </p:txBody>
      </p:sp>
      <p:pic>
        <p:nvPicPr>
          <p:cNvPr id="6" name="Picture 5">
            <a:extLst>
              <a:ext uri="{FF2B5EF4-FFF2-40B4-BE49-F238E27FC236}">
                <a16:creationId xmlns="" xmlns:a16="http://schemas.microsoft.com/office/drawing/2014/main" id="{68033D1D-ED42-A9BF-70E6-3733B90B549A}"/>
              </a:ext>
            </a:extLst>
          </p:cNvPr>
          <p:cNvPicPr>
            <a:picLocks noChangeAspect="1"/>
          </p:cNvPicPr>
          <p:nvPr/>
        </p:nvPicPr>
        <p:blipFill>
          <a:blip r:embed="rId3"/>
          <a:stretch>
            <a:fillRect/>
          </a:stretch>
        </p:blipFill>
        <p:spPr>
          <a:xfrm>
            <a:off x="146217" y="6279809"/>
            <a:ext cx="1993565" cy="518205"/>
          </a:xfrm>
          <a:prstGeom prst="rect">
            <a:avLst/>
          </a:prstGeom>
        </p:spPr>
      </p:pic>
    </p:spTree>
    <p:extLst>
      <p:ext uri="{BB962C8B-B14F-4D97-AF65-F5344CB8AC3E}">
        <p14:creationId xmlns:p14="http://schemas.microsoft.com/office/powerpoint/2010/main" val="2354558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284813" y="1600200"/>
            <a:ext cx="6954187" cy="5257800"/>
          </a:xfrm>
        </p:spPr>
        <p:txBody>
          <a:bodyPr>
            <a:normAutofit/>
          </a:bodyPr>
          <a:lstStyle/>
          <a:p>
            <a:pPr algn="just"/>
            <a:r>
              <a:rPr lang="en-US" sz="2400" dirty="0">
                <a:latin typeface="Arial" panose="020B0604020202020204" pitchFamily="34" charset="0"/>
                <a:cs typeface="Arial" panose="020B0604020202020204" pitchFamily="34" charset="0"/>
              </a:rPr>
              <a:t>As the pancreatic buds fuse, their ducts anastomose.</a:t>
            </a:r>
          </a:p>
          <a:p>
            <a:pPr marL="0" indent="0" algn="just">
              <a:buNone/>
            </a:pPr>
            <a:endParaRPr lang="en-US" sz="2400" dirty="0">
              <a:latin typeface="Arial" panose="020B0604020202020204" pitchFamily="34" charset="0"/>
              <a:cs typeface="Arial" panose="020B0604020202020204" pitchFamily="34" charset="0"/>
            </a:endParaRPr>
          </a:p>
          <a:p>
            <a:pPr algn="just"/>
            <a:r>
              <a:rPr lang="en-US" sz="2400" dirty="0">
                <a:latin typeface="Arial" panose="020B0604020202020204" pitchFamily="34" charset="0"/>
                <a:cs typeface="Arial" panose="020B0604020202020204" pitchFamily="34" charset="0"/>
              </a:rPr>
              <a:t> The </a:t>
            </a:r>
            <a:r>
              <a:rPr lang="en-US" sz="2400" b="1" dirty="0">
                <a:solidFill>
                  <a:schemeClr val="accent4">
                    <a:lumMod val="75000"/>
                  </a:schemeClr>
                </a:solidFill>
                <a:latin typeface="Arial" panose="020B0604020202020204" pitchFamily="34" charset="0"/>
                <a:cs typeface="Arial" panose="020B0604020202020204" pitchFamily="34" charset="0"/>
              </a:rPr>
              <a:t>pancreatic duct</a:t>
            </a:r>
            <a:r>
              <a:rPr lang="en-US" sz="2400" dirty="0">
                <a:solidFill>
                  <a:schemeClr val="accent4">
                    <a:lumMod val="75000"/>
                  </a:schemeClr>
                </a:solidFill>
                <a:latin typeface="Arial" panose="020B0604020202020204" pitchFamily="34" charset="0"/>
                <a:cs typeface="Arial" panose="020B0604020202020204" pitchFamily="34" charset="0"/>
              </a:rPr>
              <a:t> forms from the duct of the ventral bud and the distal part of the duct of the dorsal bud</a:t>
            </a:r>
          </a:p>
          <a:p>
            <a:pPr algn="just"/>
            <a:endParaRPr lang="en-US" sz="2400" dirty="0">
              <a:solidFill>
                <a:schemeClr val="accent4">
                  <a:lumMod val="75000"/>
                </a:schemeClr>
              </a:solidFill>
              <a:latin typeface="Arial" panose="020B0604020202020204" pitchFamily="34" charset="0"/>
              <a:cs typeface="Arial" panose="020B0604020202020204" pitchFamily="34" charset="0"/>
            </a:endParaRPr>
          </a:p>
          <a:p>
            <a:pPr algn="just"/>
            <a:r>
              <a:rPr lang="en-US" sz="2400" dirty="0">
                <a:latin typeface="Arial" panose="020B0604020202020204" pitchFamily="34" charset="0"/>
                <a:cs typeface="Arial" panose="020B0604020202020204" pitchFamily="34" charset="0"/>
              </a:rPr>
              <a:t>Accessory Pancreatic Duct</a:t>
            </a:r>
          </a:p>
          <a:p>
            <a:pPr algn="just"/>
            <a:r>
              <a:rPr lang="en-US" sz="2400" dirty="0">
                <a:latin typeface="Arial" panose="020B0604020202020204" pitchFamily="34" charset="0"/>
                <a:cs typeface="Arial" panose="020B0604020202020204" pitchFamily="34" charset="0"/>
              </a:rPr>
              <a:t>Accessary Pancreatic Tissue </a:t>
            </a:r>
          </a:p>
        </p:txBody>
      </p:sp>
      <p:pic>
        <p:nvPicPr>
          <p:cNvPr id="4" name="Picture 3"/>
          <p:cNvPicPr>
            <a:picLocks noChangeAspect="1"/>
          </p:cNvPicPr>
          <p:nvPr/>
        </p:nvPicPr>
        <p:blipFill>
          <a:blip r:embed="rId2"/>
          <a:stretch>
            <a:fillRect/>
          </a:stretch>
        </p:blipFill>
        <p:spPr>
          <a:xfrm>
            <a:off x="8346688" y="1834953"/>
            <a:ext cx="3007112" cy="4067175"/>
          </a:xfrm>
          <a:prstGeom prst="rect">
            <a:avLst/>
          </a:prstGeom>
        </p:spPr>
      </p:pic>
      <p:sp>
        <p:nvSpPr>
          <p:cNvPr id="5" name="Slide Number Placeholder 4"/>
          <p:cNvSpPr>
            <a:spLocks noGrp="1"/>
          </p:cNvSpPr>
          <p:nvPr>
            <p:ph type="sldNum" sz="quarter" idx="12"/>
          </p:nvPr>
        </p:nvSpPr>
        <p:spPr/>
        <p:txBody>
          <a:bodyPr/>
          <a:lstStyle/>
          <a:p>
            <a:pPr>
              <a:defRPr/>
            </a:pPr>
            <a:fld id="{BDA394D7-9785-4BE5-AFD5-4F918A689025}" type="slidenum">
              <a:rPr lang="en-US" smtClean="0"/>
              <a:pPr>
                <a:defRPr/>
              </a:pPr>
              <a:t>15</a:t>
            </a:fld>
            <a:endParaRPr lang="en-US"/>
          </a:p>
        </p:txBody>
      </p:sp>
      <p:pic>
        <p:nvPicPr>
          <p:cNvPr id="6" name="Picture 5">
            <a:extLst>
              <a:ext uri="{FF2B5EF4-FFF2-40B4-BE49-F238E27FC236}">
                <a16:creationId xmlns="" xmlns:a16="http://schemas.microsoft.com/office/drawing/2014/main" id="{698E2D34-BE29-7940-6D56-B707F279A2E5}"/>
              </a:ext>
            </a:extLst>
          </p:cNvPr>
          <p:cNvPicPr>
            <a:picLocks noChangeAspect="1"/>
          </p:cNvPicPr>
          <p:nvPr/>
        </p:nvPicPr>
        <p:blipFill>
          <a:blip r:embed="rId3"/>
          <a:stretch>
            <a:fillRect/>
          </a:stretch>
        </p:blipFill>
        <p:spPr>
          <a:xfrm>
            <a:off x="152400" y="6233772"/>
            <a:ext cx="1993565" cy="518205"/>
          </a:xfrm>
          <a:prstGeom prst="rect">
            <a:avLst/>
          </a:prstGeom>
        </p:spPr>
      </p:pic>
    </p:spTree>
    <p:extLst>
      <p:ext uri="{BB962C8B-B14F-4D97-AF65-F5344CB8AC3E}">
        <p14:creationId xmlns:p14="http://schemas.microsoft.com/office/powerpoint/2010/main" val="30937804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2563" y="5555"/>
            <a:ext cx="10515600" cy="1325563"/>
          </a:xfrm>
        </p:spPr>
        <p:txBody>
          <a:bodyPr>
            <a:normAutofit fontScale="90000"/>
          </a:bodyPr>
          <a:lstStyle/>
          <a:p>
            <a:r>
              <a:rPr lang="en-US" dirty="0"/>
              <a:t/>
            </a:r>
            <a:br>
              <a:rPr lang="en-US" dirty="0"/>
            </a:br>
            <a:r>
              <a:rPr lang="en-US" sz="3600" dirty="0">
                <a:latin typeface="Arial" panose="020B0604020202020204" pitchFamily="34" charset="0"/>
                <a:cs typeface="Arial" panose="020B0604020202020204" pitchFamily="34" charset="0"/>
              </a:rPr>
              <a:t>Histogenesis of the Pancreas</a:t>
            </a:r>
            <a:r>
              <a:rPr lang="en-US" dirty="0"/>
              <a:t>  </a:t>
            </a:r>
            <a:br>
              <a:rPr lang="en-US" dirty="0"/>
            </a:br>
            <a:endParaRPr lang="en-US" dirty="0"/>
          </a:p>
        </p:txBody>
      </p:sp>
      <p:sp>
        <p:nvSpPr>
          <p:cNvPr id="3" name="Content Placeholder 2"/>
          <p:cNvSpPr>
            <a:spLocks noGrp="1"/>
          </p:cNvSpPr>
          <p:nvPr>
            <p:ph idx="1"/>
          </p:nvPr>
        </p:nvSpPr>
        <p:spPr>
          <a:xfrm>
            <a:off x="76888" y="1600200"/>
            <a:ext cx="6095312" cy="5257800"/>
          </a:xfrm>
        </p:spPr>
        <p:txBody>
          <a:bodyPr>
            <a:normAutofit/>
          </a:bodyPr>
          <a:lstStyle/>
          <a:p>
            <a:pPr algn="just"/>
            <a:r>
              <a:rPr lang="en-US" sz="2400" dirty="0">
                <a:latin typeface="Arial" panose="020B0604020202020204" pitchFamily="34" charset="0"/>
                <a:cs typeface="Arial" panose="020B0604020202020204" pitchFamily="34" charset="0"/>
              </a:rPr>
              <a:t>The parenchyma of the pancreas</a:t>
            </a:r>
          </a:p>
          <a:p>
            <a:pPr marL="0" indent="0" algn="just">
              <a:buNone/>
            </a:pPr>
            <a:r>
              <a:rPr lang="en-US" sz="2400" dirty="0">
                <a:latin typeface="Arial" panose="020B0604020202020204" pitchFamily="34" charset="0"/>
                <a:cs typeface="Arial" panose="020B0604020202020204" pitchFamily="34" charset="0"/>
              </a:rPr>
              <a:t> </a:t>
            </a:r>
          </a:p>
          <a:p>
            <a:pPr algn="just"/>
            <a:r>
              <a:rPr lang="en-US" sz="2400" b="1" dirty="0">
                <a:solidFill>
                  <a:schemeClr val="accent4">
                    <a:lumMod val="75000"/>
                  </a:schemeClr>
                </a:solidFill>
                <a:latin typeface="Arial" panose="020B0604020202020204" pitchFamily="34" charset="0"/>
                <a:cs typeface="Arial" panose="020B0604020202020204" pitchFamily="34" charset="0"/>
              </a:rPr>
              <a:t>Pancreatic acini </a:t>
            </a:r>
            <a:r>
              <a:rPr lang="en-US" sz="2400" dirty="0">
                <a:latin typeface="Arial" panose="020B0604020202020204" pitchFamily="34" charset="0"/>
                <a:cs typeface="Arial" panose="020B0604020202020204" pitchFamily="34" charset="0"/>
              </a:rPr>
              <a:t>begin to develop from cell clusters around the ends of these tubules </a:t>
            </a:r>
          </a:p>
          <a:p>
            <a:pPr marL="0" indent="0" algn="just">
              <a:buNone/>
            </a:pPr>
            <a:endParaRPr lang="en-US" sz="2400" dirty="0">
              <a:latin typeface="Arial" panose="020B0604020202020204" pitchFamily="34" charset="0"/>
              <a:cs typeface="Arial" panose="020B0604020202020204" pitchFamily="34" charset="0"/>
            </a:endParaRPr>
          </a:p>
          <a:p>
            <a:pPr algn="just"/>
            <a:r>
              <a:rPr lang="en-US" sz="2400" b="1" dirty="0">
                <a:solidFill>
                  <a:schemeClr val="accent4">
                    <a:lumMod val="75000"/>
                  </a:schemeClr>
                </a:solidFill>
                <a:latin typeface="Arial" panose="020B0604020202020204" pitchFamily="34" charset="0"/>
                <a:cs typeface="Arial" panose="020B0604020202020204" pitchFamily="34" charset="0"/>
              </a:rPr>
              <a:t>The pancreatic islets </a:t>
            </a:r>
            <a:r>
              <a:rPr lang="en-US" sz="2400" dirty="0">
                <a:latin typeface="Arial" panose="020B0604020202020204" pitchFamily="34" charset="0"/>
                <a:cs typeface="Arial" panose="020B0604020202020204" pitchFamily="34" charset="0"/>
              </a:rPr>
              <a:t>develop from groups of cells that separate from the tubules and come to lie between the acini</a:t>
            </a:r>
            <a:r>
              <a:rPr lang="en-US" sz="2400" dirty="0"/>
              <a:t>. </a:t>
            </a:r>
          </a:p>
        </p:txBody>
      </p:sp>
      <p:pic>
        <p:nvPicPr>
          <p:cNvPr id="4" name="Picture 3"/>
          <p:cNvPicPr>
            <a:picLocks noChangeAspect="1"/>
          </p:cNvPicPr>
          <p:nvPr/>
        </p:nvPicPr>
        <p:blipFill>
          <a:blip r:embed="rId2"/>
          <a:stretch>
            <a:fillRect/>
          </a:stretch>
        </p:blipFill>
        <p:spPr>
          <a:xfrm>
            <a:off x="6858000" y="1027906"/>
            <a:ext cx="4191000" cy="5059362"/>
          </a:xfrm>
          <a:prstGeom prst="rect">
            <a:avLst/>
          </a:prstGeom>
        </p:spPr>
      </p:pic>
      <p:sp>
        <p:nvSpPr>
          <p:cNvPr id="5" name="Slide Number Placeholder 4"/>
          <p:cNvSpPr>
            <a:spLocks noGrp="1"/>
          </p:cNvSpPr>
          <p:nvPr>
            <p:ph type="sldNum" sz="quarter" idx="12"/>
          </p:nvPr>
        </p:nvSpPr>
        <p:spPr/>
        <p:txBody>
          <a:bodyPr/>
          <a:lstStyle/>
          <a:p>
            <a:pPr>
              <a:defRPr/>
            </a:pPr>
            <a:fld id="{BDA394D7-9785-4BE5-AFD5-4F918A689025}" type="slidenum">
              <a:rPr lang="en-US" smtClean="0"/>
              <a:pPr>
                <a:defRPr/>
              </a:pPr>
              <a:t>16</a:t>
            </a:fld>
            <a:endParaRPr lang="en-US"/>
          </a:p>
        </p:txBody>
      </p:sp>
      <p:pic>
        <p:nvPicPr>
          <p:cNvPr id="7" name="Picture 6">
            <a:extLst>
              <a:ext uri="{FF2B5EF4-FFF2-40B4-BE49-F238E27FC236}">
                <a16:creationId xmlns="" xmlns:a16="http://schemas.microsoft.com/office/drawing/2014/main" id="{3EAE1A6A-2953-6310-B3D6-E1BD2A17BEB1}"/>
              </a:ext>
            </a:extLst>
          </p:cNvPr>
          <p:cNvPicPr>
            <a:picLocks noChangeAspect="1"/>
          </p:cNvPicPr>
          <p:nvPr/>
        </p:nvPicPr>
        <p:blipFill>
          <a:blip r:embed="rId3"/>
          <a:stretch>
            <a:fillRect/>
          </a:stretch>
        </p:blipFill>
        <p:spPr>
          <a:xfrm>
            <a:off x="76888" y="6274473"/>
            <a:ext cx="1993565" cy="518205"/>
          </a:xfrm>
          <a:prstGeom prst="rect">
            <a:avLst/>
          </a:prstGeom>
        </p:spPr>
      </p:pic>
    </p:spTree>
    <p:extLst>
      <p:ext uri="{BB962C8B-B14F-4D97-AF65-F5344CB8AC3E}">
        <p14:creationId xmlns:p14="http://schemas.microsoft.com/office/powerpoint/2010/main" val="6668268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599607" y="1600200"/>
            <a:ext cx="9611193" cy="5257800"/>
          </a:xfrm>
        </p:spPr>
        <p:txBody>
          <a:bodyPr>
            <a:normAutofit/>
          </a:bodyPr>
          <a:lstStyle/>
          <a:p>
            <a:pPr algn="just"/>
            <a:r>
              <a:rPr lang="en-US" b="1" dirty="0">
                <a:latin typeface="Arial" panose="020B0604020202020204" pitchFamily="34" charset="0"/>
                <a:cs typeface="Arial" panose="020B0604020202020204" pitchFamily="34" charset="0"/>
              </a:rPr>
              <a:t>Insulin secretion</a:t>
            </a:r>
            <a:r>
              <a:rPr lang="en-US" dirty="0">
                <a:latin typeface="Arial" panose="020B0604020202020204" pitchFamily="34" charset="0"/>
                <a:cs typeface="Arial" panose="020B0604020202020204" pitchFamily="34" charset="0"/>
              </a:rPr>
              <a:t> begins during the early fetal period (10 weeks). </a:t>
            </a:r>
            <a:r>
              <a:rPr lang="en-US" dirty="0">
                <a:solidFill>
                  <a:schemeClr val="accent4">
                    <a:lumMod val="75000"/>
                  </a:schemeClr>
                </a:solidFill>
                <a:latin typeface="Arial" panose="020B0604020202020204" pitchFamily="34" charset="0"/>
                <a:cs typeface="Arial" panose="020B0604020202020204" pitchFamily="34" charset="0"/>
              </a:rPr>
              <a:t>The glucagon- and somatostatin-containing cells develop before differentiation of the insulin-secreting cells</a:t>
            </a:r>
            <a:r>
              <a:rPr lang="en-US" b="1" dirty="0">
                <a:solidFill>
                  <a:schemeClr val="accent4">
                    <a:lumMod val="75000"/>
                  </a:schemeClr>
                </a:solidFill>
                <a:latin typeface="Arial" panose="020B0604020202020204" pitchFamily="34" charset="0"/>
                <a:cs typeface="Arial" panose="020B0604020202020204" pitchFamily="34" charset="0"/>
              </a:rPr>
              <a:t>.</a:t>
            </a:r>
          </a:p>
          <a:p>
            <a:pPr algn="just"/>
            <a:r>
              <a:rPr lang="en-US" dirty="0">
                <a:latin typeface="Arial" panose="020B0604020202020204" pitchFamily="34" charset="0"/>
                <a:cs typeface="Arial" panose="020B0604020202020204" pitchFamily="34" charset="0"/>
              </a:rPr>
              <a:t> Glucagon has been detected in fetal plasma at 15 weeks</a:t>
            </a:r>
          </a:p>
          <a:p>
            <a:pPr algn="just"/>
            <a:r>
              <a:rPr lang="en-US" dirty="0">
                <a:latin typeface="Arial" panose="020B0604020202020204" pitchFamily="34" charset="0"/>
                <a:cs typeface="Arial" panose="020B0604020202020204" pitchFamily="34" charset="0"/>
              </a:rPr>
              <a:t>The connective tissue sheath and interlobular septa of the pancreas develop from the surrounding splanchnic mesenchyme. </a:t>
            </a:r>
          </a:p>
          <a:p>
            <a:pPr algn="just"/>
            <a:endParaRPr lang="en-US" dirty="0"/>
          </a:p>
          <a:p>
            <a:endParaRPr lang="en-US" dirty="0"/>
          </a:p>
          <a:p>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BDA394D7-9785-4BE5-AFD5-4F918A689025}" type="slidenum">
              <a:rPr lang="en-US" smtClean="0"/>
              <a:pPr>
                <a:defRPr/>
              </a:pPr>
              <a:t>17</a:t>
            </a:fld>
            <a:endParaRPr lang="en-US"/>
          </a:p>
        </p:txBody>
      </p:sp>
      <p:pic>
        <p:nvPicPr>
          <p:cNvPr id="6" name="Picture 5">
            <a:extLst>
              <a:ext uri="{FF2B5EF4-FFF2-40B4-BE49-F238E27FC236}">
                <a16:creationId xmlns="" xmlns:a16="http://schemas.microsoft.com/office/drawing/2014/main" id="{17F21841-B7EA-5462-5ECD-0F2032A7534C}"/>
              </a:ext>
            </a:extLst>
          </p:cNvPr>
          <p:cNvPicPr>
            <a:picLocks noChangeAspect="1"/>
          </p:cNvPicPr>
          <p:nvPr/>
        </p:nvPicPr>
        <p:blipFill>
          <a:blip r:embed="rId2"/>
          <a:stretch>
            <a:fillRect/>
          </a:stretch>
        </p:blipFill>
        <p:spPr>
          <a:xfrm>
            <a:off x="137473" y="6233772"/>
            <a:ext cx="1993565" cy="518205"/>
          </a:xfrm>
          <a:prstGeom prst="rect">
            <a:avLst/>
          </a:prstGeom>
        </p:spPr>
      </p:pic>
    </p:spTree>
    <p:extLst>
      <p:ext uri="{BB962C8B-B14F-4D97-AF65-F5344CB8AC3E}">
        <p14:creationId xmlns:p14="http://schemas.microsoft.com/office/powerpoint/2010/main" val="29792111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a:solidFill>
                  <a:schemeClr val="accent4">
                    <a:lumMod val="75000"/>
                  </a:schemeClr>
                </a:solidFill>
              </a:rPr>
              <a:t/>
            </a:r>
            <a:br>
              <a:rPr lang="en-US" sz="3200" b="1" dirty="0">
                <a:solidFill>
                  <a:schemeClr val="accent4">
                    <a:lumMod val="75000"/>
                  </a:schemeClr>
                </a:solidFill>
              </a:rPr>
            </a:br>
            <a:r>
              <a:rPr lang="en-US" sz="3200" dirty="0">
                <a:latin typeface="Arial" panose="020B0604020202020204" pitchFamily="34" charset="0"/>
                <a:cs typeface="Arial" panose="020B0604020202020204" pitchFamily="34" charset="0"/>
              </a:rPr>
              <a:t>Physiological and biochemical aspects of Pancreas</a:t>
            </a:r>
          </a:p>
        </p:txBody>
      </p:sp>
      <p:sp>
        <p:nvSpPr>
          <p:cNvPr id="3" name="Content Placeholder 2"/>
          <p:cNvSpPr>
            <a:spLocks noGrp="1"/>
          </p:cNvSpPr>
          <p:nvPr>
            <p:ph idx="1"/>
          </p:nvPr>
        </p:nvSpPr>
        <p:spPr/>
        <p:txBody>
          <a:bodyPr>
            <a:normAutofit/>
          </a:bodyPr>
          <a:lstStyle/>
          <a:p>
            <a:r>
              <a:rPr lang="en-US" dirty="0">
                <a:latin typeface="Arial" panose="020B0604020202020204" pitchFamily="34" charset="0"/>
                <a:cs typeface="Arial" panose="020B0604020202020204" pitchFamily="34" charset="0"/>
              </a:rPr>
              <a:t>Pancreas plays a large role in digesting  food and regulating  blood sugar. </a:t>
            </a:r>
          </a:p>
          <a:p>
            <a:r>
              <a:rPr lang="en-US" dirty="0">
                <a:latin typeface="Arial" panose="020B0604020202020204" pitchFamily="34" charset="0"/>
                <a:cs typeface="Arial" panose="020B0604020202020204" pitchFamily="34" charset="0"/>
              </a:rPr>
              <a:t>This 6- to 10-inch long elongated organ is located in  upper left abdomen, right behind  stomach.</a:t>
            </a:r>
          </a:p>
          <a:p>
            <a:r>
              <a:rPr lang="en-US" dirty="0">
                <a:latin typeface="Arial" panose="020B0604020202020204" pitchFamily="34" charset="0"/>
                <a:cs typeface="Arial" panose="020B0604020202020204" pitchFamily="34" charset="0"/>
              </a:rPr>
              <a:t> By producing enzymes and hormones, pancreas helps  body break down food and control  blood sugar</a:t>
            </a:r>
          </a:p>
          <a:p>
            <a:r>
              <a:rPr lang="en-US" dirty="0">
                <a:latin typeface="Arial" panose="020B0604020202020204" pitchFamily="34" charset="0"/>
                <a:cs typeface="Arial" panose="020B0604020202020204" pitchFamily="34" charset="0"/>
              </a:rPr>
              <a:t>Exocrine </a:t>
            </a:r>
          </a:p>
          <a:p>
            <a:r>
              <a:rPr lang="en-US" dirty="0">
                <a:latin typeface="Arial" panose="020B0604020202020204" pitchFamily="34" charset="0"/>
                <a:cs typeface="Arial" panose="020B0604020202020204" pitchFamily="34" charset="0"/>
              </a:rPr>
              <a:t>Endocrine </a:t>
            </a:r>
          </a:p>
        </p:txBody>
      </p:sp>
      <p:sp>
        <p:nvSpPr>
          <p:cNvPr id="4" name="Slide Number Placeholder 3"/>
          <p:cNvSpPr>
            <a:spLocks noGrp="1"/>
          </p:cNvSpPr>
          <p:nvPr>
            <p:ph type="sldNum" sz="quarter" idx="12"/>
          </p:nvPr>
        </p:nvSpPr>
        <p:spPr/>
        <p:txBody>
          <a:bodyPr/>
          <a:lstStyle/>
          <a:p>
            <a:pPr>
              <a:defRPr/>
            </a:pPr>
            <a:fld id="{BDA394D7-9785-4BE5-AFD5-4F918A689025}" type="slidenum">
              <a:rPr lang="en-US" smtClean="0"/>
              <a:pPr>
                <a:defRPr/>
              </a:pPr>
              <a:t>18</a:t>
            </a:fld>
            <a:endParaRPr lang="en-US"/>
          </a:p>
        </p:txBody>
      </p:sp>
      <p:sp>
        <p:nvSpPr>
          <p:cNvPr id="5" name="Rectangle 4"/>
          <p:cNvSpPr/>
          <p:nvPr/>
        </p:nvSpPr>
        <p:spPr>
          <a:xfrm>
            <a:off x="187035" y="6205970"/>
            <a:ext cx="3276601" cy="457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panose="020B0604020202020204" pitchFamily="34" charset="0"/>
                <a:cs typeface="Arial" panose="020B0604020202020204" pitchFamily="34" charset="0"/>
              </a:rPr>
              <a:t>Horizontal</a:t>
            </a:r>
            <a:r>
              <a:rPr lang="en-US" dirty="0">
                <a:latin typeface="Arial" panose="020B0604020202020204" pitchFamily="34" charset="0"/>
                <a:cs typeface="Arial" panose="020B0604020202020204" pitchFamily="34" charset="0"/>
              </a:rPr>
              <a:t> </a:t>
            </a:r>
            <a:r>
              <a:rPr lang="en-US" dirty="0">
                <a:solidFill>
                  <a:schemeClr val="tx1"/>
                </a:solidFill>
                <a:latin typeface="Arial" panose="020B0604020202020204" pitchFamily="34" charset="0"/>
                <a:cs typeface="Arial" panose="020B0604020202020204" pitchFamily="34" charset="0"/>
              </a:rPr>
              <a:t>integration</a:t>
            </a:r>
          </a:p>
        </p:txBody>
      </p:sp>
    </p:spTree>
    <p:extLst>
      <p:ext uri="{BB962C8B-B14F-4D97-AF65-F5344CB8AC3E}">
        <p14:creationId xmlns:p14="http://schemas.microsoft.com/office/powerpoint/2010/main" val="23207846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Autofit/>
          </a:bodyPr>
          <a:lstStyle/>
          <a:p>
            <a:r>
              <a:rPr lang="en-US" sz="2400" dirty="0">
                <a:solidFill>
                  <a:schemeClr val="accent4">
                    <a:lumMod val="75000"/>
                  </a:schemeClr>
                </a:solidFill>
                <a:latin typeface="Arial" panose="020B0604020202020204" pitchFamily="34" charset="0"/>
                <a:cs typeface="Arial" panose="020B0604020202020204" pitchFamily="34" charset="0"/>
              </a:rPr>
              <a:t>Pancreas makes about 8 ounces of digestive juices every day. </a:t>
            </a:r>
            <a:r>
              <a:rPr lang="en-US" sz="2400" dirty="0">
                <a:latin typeface="Arial" panose="020B0604020202020204" pitchFamily="34" charset="0"/>
                <a:cs typeface="Arial" panose="020B0604020202020204" pitchFamily="34" charset="0"/>
              </a:rPr>
              <a:t>These juices contain enzymes to break down food. </a:t>
            </a:r>
            <a:r>
              <a:rPr lang="en-US" sz="2400" dirty="0">
                <a:solidFill>
                  <a:schemeClr val="accent4">
                    <a:lumMod val="75000"/>
                  </a:schemeClr>
                </a:solidFill>
                <a:latin typeface="Arial" panose="020B0604020202020204" pitchFamily="34" charset="0"/>
                <a:cs typeface="Arial" panose="020B0604020202020204" pitchFamily="34" charset="0"/>
              </a:rPr>
              <a:t>These enzymes empty into the upper part of your small intestine and include: </a:t>
            </a:r>
          </a:p>
          <a:p>
            <a:endParaRPr lang="en-US" sz="2400" dirty="0">
              <a:solidFill>
                <a:schemeClr val="accent4">
                  <a:lumMod val="75000"/>
                </a:schemeClr>
              </a:solidFill>
              <a:latin typeface="Arial" panose="020B0604020202020204" pitchFamily="34" charset="0"/>
              <a:cs typeface="Arial" panose="020B0604020202020204" pitchFamily="34" charset="0"/>
            </a:endParaRPr>
          </a:p>
          <a:p>
            <a:r>
              <a:rPr lang="en-US" sz="2400" dirty="0">
                <a:solidFill>
                  <a:schemeClr val="accent4">
                    <a:lumMod val="75000"/>
                  </a:schemeClr>
                </a:solidFill>
                <a:latin typeface="Arial" panose="020B0604020202020204" pitchFamily="34" charset="0"/>
                <a:cs typeface="Arial" panose="020B0604020202020204" pitchFamily="34" charset="0"/>
              </a:rPr>
              <a:t>Lipase, </a:t>
            </a:r>
            <a:r>
              <a:rPr lang="en-US" sz="2400" dirty="0">
                <a:latin typeface="Arial" panose="020B0604020202020204" pitchFamily="34" charset="0"/>
                <a:cs typeface="Arial" panose="020B0604020202020204" pitchFamily="34" charset="0"/>
              </a:rPr>
              <a:t>which works with </a:t>
            </a:r>
            <a:r>
              <a:rPr lang="en-US" sz="2400" dirty="0">
                <a:latin typeface="Arial" panose="020B0604020202020204" pitchFamily="34" charset="0"/>
                <a:cs typeface="Arial" panose="020B0604020202020204" pitchFamily="34" charset="0"/>
                <a:hlinkClick r:id="rId2"/>
              </a:rPr>
              <a:t>bile</a:t>
            </a:r>
            <a:r>
              <a:rPr lang="en-US" sz="2400" dirty="0">
                <a:latin typeface="Arial" panose="020B0604020202020204" pitchFamily="34" charset="0"/>
                <a:cs typeface="Arial" panose="020B0604020202020204" pitchFamily="34" charset="0"/>
              </a:rPr>
              <a:t> produced by  liver to break down fat</a:t>
            </a:r>
          </a:p>
          <a:p>
            <a:r>
              <a:rPr lang="en-US" sz="2400" dirty="0">
                <a:solidFill>
                  <a:schemeClr val="accent4">
                    <a:lumMod val="75000"/>
                  </a:schemeClr>
                </a:solidFill>
                <a:latin typeface="Arial" panose="020B0604020202020204" pitchFamily="34" charset="0"/>
                <a:cs typeface="Arial" panose="020B0604020202020204" pitchFamily="34" charset="0"/>
              </a:rPr>
              <a:t>Protease</a:t>
            </a:r>
            <a:r>
              <a:rPr lang="en-US" sz="2400" dirty="0">
                <a:latin typeface="Arial" panose="020B0604020202020204" pitchFamily="34" charset="0"/>
                <a:cs typeface="Arial" panose="020B0604020202020204" pitchFamily="34" charset="0"/>
              </a:rPr>
              <a:t>, which breaks down protein in diet and protects  from some types of bacteria </a:t>
            </a:r>
          </a:p>
          <a:p>
            <a:r>
              <a:rPr lang="en-US" sz="2400" dirty="0">
                <a:solidFill>
                  <a:schemeClr val="accent4">
                    <a:lumMod val="75000"/>
                  </a:schemeClr>
                </a:solidFill>
                <a:latin typeface="Arial" panose="020B0604020202020204" pitchFamily="34" charset="0"/>
                <a:cs typeface="Arial" panose="020B0604020202020204" pitchFamily="34" charset="0"/>
              </a:rPr>
              <a:t>Amylase,</a:t>
            </a:r>
            <a:r>
              <a:rPr lang="en-US" sz="2400" dirty="0">
                <a:latin typeface="Arial" panose="020B0604020202020204" pitchFamily="34" charset="0"/>
                <a:cs typeface="Arial" panose="020B0604020202020204" pitchFamily="34" charset="0"/>
              </a:rPr>
              <a:t> which breaks down starches into sugar</a:t>
            </a:r>
          </a:p>
        </p:txBody>
      </p:sp>
      <p:sp>
        <p:nvSpPr>
          <p:cNvPr id="4" name="Slide Number Placeholder 3"/>
          <p:cNvSpPr>
            <a:spLocks noGrp="1"/>
          </p:cNvSpPr>
          <p:nvPr>
            <p:ph type="sldNum" sz="quarter" idx="12"/>
          </p:nvPr>
        </p:nvSpPr>
        <p:spPr/>
        <p:txBody>
          <a:bodyPr/>
          <a:lstStyle/>
          <a:p>
            <a:pPr>
              <a:defRPr/>
            </a:pPr>
            <a:fld id="{BDA394D7-9785-4BE5-AFD5-4F918A689025}" type="slidenum">
              <a:rPr lang="en-US" smtClean="0"/>
              <a:pPr>
                <a:defRPr/>
              </a:pPr>
              <a:t>19</a:t>
            </a:fld>
            <a:endParaRPr lang="en-US" dirty="0"/>
          </a:p>
        </p:txBody>
      </p:sp>
      <p:sp>
        <p:nvSpPr>
          <p:cNvPr id="6" name="Rectangle 5"/>
          <p:cNvSpPr/>
          <p:nvPr/>
        </p:nvSpPr>
        <p:spPr>
          <a:xfrm>
            <a:off x="166255" y="6197302"/>
            <a:ext cx="3477490" cy="49357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panose="020B0604020202020204" pitchFamily="34" charset="0"/>
                <a:cs typeface="Arial" panose="020B0604020202020204" pitchFamily="34" charset="0"/>
              </a:rPr>
              <a:t>Horizontal</a:t>
            </a:r>
            <a:r>
              <a:rPr lang="en-US" dirty="0">
                <a:latin typeface="Arial" panose="020B0604020202020204" pitchFamily="34" charset="0"/>
                <a:cs typeface="Arial" panose="020B0604020202020204" pitchFamily="34" charset="0"/>
              </a:rPr>
              <a:t> </a:t>
            </a:r>
            <a:r>
              <a:rPr lang="en-US" dirty="0">
                <a:solidFill>
                  <a:schemeClr val="tx1"/>
                </a:solidFill>
                <a:latin typeface="Arial" panose="020B0604020202020204" pitchFamily="34" charset="0"/>
                <a:cs typeface="Arial" panose="020B0604020202020204" pitchFamily="34" charset="0"/>
              </a:rPr>
              <a:t>Integration</a:t>
            </a:r>
          </a:p>
        </p:txBody>
      </p:sp>
    </p:spTree>
    <p:extLst>
      <p:ext uri="{BB962C8B-B14F-4D97-AF65-F5344CB8AC3E}">
        <p14:creationId xmlns:p14="http://schemas.microsoft.com/office/powerpoint/2010/main" val="26030845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2209801" y="1905000"/>
          <a:ext cx="2514599" cy="29759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4"/>
          <p:cNvSpPr>
            <a:spLocks noGrp="1"/>
          </p:cNvSpPr>
          <p:nvPr>
            <p:ph type="title"/>
          </p:nvPr>
        </p:nvSpPr>
        <p:spPr/>
        <p:txBody>
          <a:bodyPr>
            <a:normAutofit/>
          </a:bodyPr>
          <a:lstStyle/>
          <a:p>
            <a:pPr algn="l"/>
            <a:r>
              <a:rPr lang="en-US" sz="3600" b="1" dirty="0">
                <a:solidFill>
                  <a:srgbClr val="7030A0"/>
                </a:solidFill>
                <a:effectLst>
                  <a:outerShdw blurRad="38100" dist="38100" dir="2700000" algn="tl">
                    <a:srgbClr val="000000">
                      <a:alpha val="43137"/>
                    </a:srgbClr>
                  </a:outerShdw>
                </a:effectLst>
                <a:latin typeface="+mn-lt"/>
                <a:cs typeface="Times New Roman" pitchFamily="18" charset="0"/>
              </a:rPr>
              <a:t>Motto                   </a:t>
            </a:r>
            <a:r>
              <a:rPr lang="en-US" sz="3600" b="1" dirty="0">
                <a:solidFill>
                  <a:srgbClr val="7030A0"/>
                </a:solidFill>
                <a:effectLst>
                  <a:outerShdw blurRad="38100" dist="38100" dir="2700000" algn="tl">
                    <a:srgbClr val="000000">
                      <a:alpha val="43137"/>
                    </a:srgbClr>
                  </a:outerShdw>
                </a:effectLst>
                <a:cs typeface="Times New Roman" pitchFamily="18" charset="0"/>
              </a:rPr>
              <a:t>Vision;</a:t>
            </a:r>
            <a:r>
              <a:rPr lang="en-US" sz="3600" b="1" dirty="0"/>
              <a:t> </a:t>
            </a:r>
            <a:r>
              <a:rPr lang="en-US" sz="3600" b="1" dirty="0">
                <a:solidFill>
                  <a:srgbClr val="7030A0"/>
                </a:solidFill>
                <a:effectLst>
                  <a:outerShdw blurRad="38100" dist="38100" dir="2700000" algn="tl">
                    <a:srgbClr val="000000">
                      <a:alpha val="43137"/>
                    </a:srgbClr>
                  </a:outerShdw>
                </a:effectLst>
                <a:cs typeface="Times New Roman" pitchFamily="18" charset="0"/>
              </a:rPr>
              <a:t>The Dream/Tomorrow</a:t>
            </a:r>
            <a:endParaRPr lang="en-US" sz="3600" b="1" dirty="0">
              <a:solidFill>
                <a:srgbClr val="7030A0"/>
              </a:solidFill>
              <a:effectLst>
                <a:outerShdw blurRad="38100" dist="38100" dir="2700000" algn="tl">
                  <a:srgbClr val="000000">
                    <a:alpha val="43137"/>
                  </a:srgbClr>
                </a:outerShdw>
              </a:effectLst>
              <a:latin typeface="+mn-lt"/>
              <a:cs typeface="Times New Roman" pitchFamily="18" charset="0"/>
            </a:endParaRPr>
          </a:p>
        </p:txBody>
      </p:sp>
      <p:sp>
        <p:nvSpPr>
          <p:cNvPr id="11" name="Content Placeholder 10"/>
          <p:cNvSpPr>
            <a:spLocks noGrp="1"/>
          </p:cNvSpPr>
          <p:nvPr>
            <p:ph sz="half" idx="2"/>
          </p:nvPr>
        </p:nvSpPr>
        <p:spPr>
          <a:xfrm>
            <a:off x="1981200" y="1676401"/>
            <a:ext cx="4114800" cy="4449763"/>
          </a:xfrm>
        </p:spPr>
        <p:txBody>
          <a:bodyPr/>
          <a:lstStyle/>
          <a:p>
            <a:endParaRPr lang="en-US" dirty="0"/>
          </a:p>
        </p:txBody>
      </p:sp>
      <p:sp>
        <p:nvSpPr>
          <p:cNvPr id="13" name="Content Placeholder 12"/>
          <p:cNvSpPr>
            <a:spLocks noGrp="1"/>
          </p:cNvSpPr>
          <p:nvPr>
            <p:ph sz="quarter" idx="4"/>
          </p:nvPr>
        </p:nvSpPr>
        <p:spPr>
          <a:xfrm>
            <a:off x="6169026" y="1676401"/>
            <a:ext cx="4041775" cy="4449763"/>
          </a:xfrm>
        </p:spPr>
        <p:txBody>
          <a:bodyPr>
            <a:normAutofit lnSpcReduction="10000"/>
          </a:bodyPr>
          <a:lstStyle/>
          <a:p>
            <a:pPr lvl="0"/>
            <a:r>
              <a:rPr lang="en-US" dirty="0"/>
              <a:t>To impart evidence based research oriented medical education</a:t>
            </a:r>
          </a:p>
          <a:p>
            <a:pPr lvl="0"/>
            <a:r>
              <a:rPr lang="en-US" dirty="0"/>
              <a:t>To provide best possible patient care</a:t>
            </a:r>
          </a:p>
          <a:p>
            <a:pPr lvl="0"/>
            <a:r>
              <a:rPr lang="en-US" dirty="0"/>
              <a:t>To inculcate the values of mutual respect and ethical practice of medicine</a:t>
            </a:r>
          </a:p>
          <a:p>
            <a:endParaRPr lang="en-US" dirty="0"/>
          </a:p>
        </p:txBody>
      </p:sp>
      <p:sp>
        <p:nvSpPr>
          <p:cNvPr id="2" name="Slide Number Placeholder 1"/>
          <p:cNvSpPr>
            <a:spLocks noGrp="1"/>
          </p:cNvSpPr>
          <p:nvPr>
            <p:ph type="sldNum" sz="quarter" idx="12"/>
          </p:nvPr>
        </p:nvSpPr>
        <p:spPr/>
        <p:txBody>
          <a:bodyPr/>
          <a:lstStyle/>
          <a:p>
            <a:pPr>
              <a:defRPr/>
            </a:pPr>
            <a:fld id="{1FB91A49-D5F3-4578-872E-65604690CDEB}" type="slidenum">
              <a:rPr lang="en-US" smtClean="0"/>
              <a:pPr>
                <a:defRPr/>
              </a:pPr>
              <a:t>2</a:t>
            </a:fld>
            <a:endParaRPr lang="en-US"/>
          </a:p>
        </p:txBody>
      </p:sp>
    </p:spTree>
    <p:extLst>
      <p:ext uri="{BB962C8B-B14F-4D97-AF65-F5344CB8AC3E}">
        <p14:creationId xmlns:p14="http://schemas.microsoft.com/office/powerpoint/2010/main" val="25486546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8000" t="4818" r="6800" b="8434"/>
          <a:stretch/>
        </p:blipFill>
        <p:spPr>
          <a:xfrm>
            <a:off x="1828800" y="762000"/>
            <a:ext cx="8534400" cy="6096000"/>
          </a:xfrm>
          <a:prstGeom prst="rect">
            <a:avLst/>
          </a:prstGeom>
        </p:spPr>
      </p:pic>
      <p:sp>
        <p:nvSpPr>
          <p:cNvPr id="4" name="Oval 3"/>
          <p:cNvSpPr/>
          <p:nvPr/>
        </p:nvSpPr>
        <p:spPr>
          <a:xfrm>
            <a:off x="5562600" y="1371600"/>
            <a:ext cx="2209800" cy="9144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HORMONES</a:t>
            </a:r>
          </a:p>
        </p:txBody>
      </p:sp>
      <p:sp>
        <p:nvSpPr>
          <p:cNvPr id="3" name="Slide Number Placeholder 2"/>
          <p:cNvSpPr>
            <a:spLocks noGrp="1"/>
          </p:cNvSpPr>
          <p:nvPr>
            <p:ph type="sldNum" sz="quarter" idx="12"/>
          </p:nvPr>
        </p:nvSpPr>
        <p:spPr/>
        <p:txBody>
          <a:bodyPr/>
          <a:lstStyle/>
          <a:p>
            <a:pPr>
              <a:defRPr/>
            </a:pPr>
            <a:fld id="{D829B39B-E19B-4684-B84C-73DF500C59FE}" type="slidenum">
              <a:rPr lang="en-US" smtClean="0"/>
              <a:pPr>
                <a:defRPr/>
              </a:pPr>
              <a:t>20</a:t>
            </a:fld>
            <a:endParaRPr lang="en-US"/>
          </a:p>
        </p:txBody>
      </p:sp>
      <p:sp>
        <p:nvSpPr>
          <p:cNvPr id="6" name="Rectangle 5"/>
          <p:cNvSpPr/>
          <p:nvPr/>
        </p:nvSpPr>
        <p:spPr>
          <a:xfrm>
            <a:off x="8686800" y="5867400"/>
            <a:ext cx="2667000" cy="48895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panose="020B0604020202020204" pitchFamily="34" charset="0"/>
                <a:cs typeface="Arial" panose="020B0604020202020204" pitchFamily="34" charset="0"/>
              </a:rPr>
              <a:t>Horizontal</a:t>
            </a:r>
            <a:r>
              <a:rPr lang="en-US" dirty="0">
                <a:latin typeface="Arial" panose="020B0604020202020204" pitchFamily="34" charset="0"/>
                <a:cs typeface="Arial" panose="020B0604020202020204" pitchFamily="34" charset="0"/>
              </a:rPr>
              <a:t> </a:t>
            </a:r>
            <a:r>
              <a:rPr lang="en-US" dirty="0">
                <a:solidFill>
                  <a:schemeClr val="tx1"/>
                </a:solidFill>
                <a:latin typeface="Arial" panose="020B0604020202020204" pitchFamily="34" charset="0"/>
                <a:cs typeface="Arial" panose="020B0604020202020204" pitchFamily="34" charset="0"/>
              </a:rPr>
              <a:t>Integration</a:t>
            </a:r>
          </a:p>
        </p:txBody>
      </p:sp>
    </p:spTree>
    <p:extLst>
      <p:ext uri="{BB962C8B-B14F-4D97-AF65-F5344CB8AC3E}">
        <p14:creationId xmlns:p14="http://schemas.microsoft.com/office/powerpoint/2010/main" val="465014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D829B39B-E19B-4684-B84C-73DF500C59FE}" type="slidenum">
              <a:rPr lang="en-US" smtClean="0"/>
              <a:pPr>
                <a:defRPr/>
              </a:pPr>
              <a:t>21</a:t>
            </a:fld>
            <a:endParaRPr lang="en-US"/>
          </a:p>
        </p:txBody>
      </p:sp>
      <p:pic>
        <p:nvPicPr>
          <p:cNvPr id="3" name="Picture 2"/>
          <p:cNvPicPr>
            <a:picLocks noChangeAspect="1"/>
          </p:cNvPicPr>
          <p:nvPr/>
        </p:nvPicPr>
        <p:blipFill>
          <a:blip r:embed="rId2"/>
          <a:stretch>
            <a:fillRect/>
          </a:stretch>
        </p:blipFill>
        <p:spPr>
          <a:xfrm>
            <a:off x="2438400" y="1371600"/>
            <a:ext cx="7315200" cy="4800600"/>
          </a:xfrm>
          <a:prstGeom prst="rect">
            <a:avLst/>
          </a:prstGeom>
        </p:spPr>
      </p:pic>
      <p:sp>
        <p:nvSpPr>
          <p:cNvPr id="4" name="Rectangle 3"/>
          <p:cNvSpPr/>
          <p:nvPr/>
        </p:nvSpPr>
        <p:spPr>
          <a:xfrm>
            <a:off x="1752600" y="457200"/>
            <a:ext cx="7848600" cy="73025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 </a:t>
            </a:r>
            <a:r>
              <a:rPr lang="en-US" dirty="0" smtClean="0">
                <a:solidFill>
                  <a:schemeClr val="tx1"/>
                </a:solidFill>
                <a:latin typeface="Arial" panose="020B0604020202020204" pitchFamily="34" charset="0"/>
                <a:cs typeface="Arial" panose="020B0604020202020204" pitchFamily="34" charset="0"/>
              </a:rPr>
              <a:t>Blood glucose level above the normal 70 mg/100 ml (70 mg/dl) stimulates release of insulin from beta cells</a:t>
            </a:r>
            <a:r>
              <a:rPr lang="en-US" dirty="0" smtClean="0">
                <a:solidFill>
                  <a:schemeClr val="tx1"/>
                </a:solidFill>
              </a:rPr>
              <a:t>,</a:t>
            </a:r>
            <a:endParaRPr lang="en-US" dirty="0">
              <a:solidFill>
                <a:schemeClr val="tx1"/>
              </a:solidFill>
            </a:endParaRPr>
          </a:p>
        </p:txBody>
      </p:sp>
      <p:pic>
        <p:nvPicPr>
          <p:cNvPr id="6" name="Picture 5">
            <a:extLst>
              <a:ext uri="{FF2B5EF4-FFF2-40B4-BE49-F238E27FC236}">
                <a16:creationId xmlns="" xmlns:a16="http://schemas.microsoft.com/office/drawing/2014/main" id="{5EA140B7-ADE1-710C-97E1-BB172406156B}"/>
              </a:ext>
            </a:extLst>
          </p:cNvPr>
          <p:cNvPicPr>
            <a:picLocks noChangeAspect="1"/>
          </p:cNvPicPr>
          <p:nvPr/>
        </p:nvPicPr>
        <p:blipFill>
          <a:blip r:embed="rId3"/>
          <a:stretch>
            <a:fillRect/>
          </a:stretch>
        </p:blipFill>
        <p:spPr>
          <a:xfrm>
            <a:off x="217735" y="6154830"/>
            <a:ext cx="1847248" cy="768163"/>
          </a:xfrm>
          <a:prstGeom prst="rect">
            <a:avLst/>
          </a:prstGeom>
        </p:spPr>
      </p:pic>
    </p:spTree>
    <p:extLst>
      <p:ext uri="{BB962C8B-B14F-4D97-AF65-F5344CB8AC3E}">
        <p14:creationId xmlns:p14="http://schemas.microsoft.com/office/powerpoint/2010/main" val="27283222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304800"/>
            <a:ext cx="8534400" cy="411162"/>
          </a:xfrm>
        </p:spPr>
        <p:txBody>
          <a:bodyPr>
            <a:normAutofit fontScale="90000"/>
          </a:bodyPr>
          <a:lstStyle/>
          <a:p>
            <a:r>
              <a:rPr lang="en-US" dirty="0"/>
              <a:t/>
            </a:r>
            <a:br>
              <a:rPr lang="en-US" dirty="0"/>
            </a:br>
            <a:r>
              <a:rPr lang="en-US" dirty="0"/>
              <a:t/>
            </a:r>
            <a:br>
              <a:rPr lang="en-US" dirty="0"/>
            </a:br>
            <a:r>
              <a:rPr lang="en-US" dirty="0"/>
              <a:t/>
            </a:r>
            <a:br>
              <a:rPr lang="en-US" dirty="0"/>
            </a:br>
            <a:r>
              <a:rPr lang="en-US" sz="3600" dirty="0" err="1">
                <a:latin typeface="Arial" panose="020B0604020202020204" pitchFamily="34" charset="0"/>
                <a:cs typeface="Arial" panose="020B0604020202020204" pitchFamily="34" charset="0"/>
              </a:rPr>
              <a:t>Anular</a:t>
            </a:r>
            <a:r>
              <a:rPr lang="en-US" sz="3600" dirty="0">
                <a:latin typeface="Arial" panose="020B0604020202020204" pitchFamily="34" charset="0"/>
                <a:cs typeface="Arial" panose="020B0604020202020204" pitchFamily="34" charset="0"/>
              </a:rPr>
              <a:t> Pancreas  </a:t>
            </a:r>
            <a:br>
              <a:rPr lang="en-US" sz="3600" dirty="0">
                <a:latin typeface="Arial" panose="020B0604020202020204" pitchFamily="34" charset="0"/>
                <a:cs typeface="Arial" panose="020B0604020202020204" pitchFamily="34" charset="0"/>
              </a:rPr>
            </a:br>
            <a:r>
              <a:rPr lang="en-US" sz="3600" dirty="0"/>
              <a:t/>
            </a:r>
            <a:br>
              <a:rPr lang="en-US" sz="3600" dirty="0"/>
            </a:br>
            <a:endParaRPr lang="en-US" dirty="0"/>
          </a:p>
        </p:txBody>
      </p:sp>
      <p:sp>
        <p:nvSpPr>
          <p:cNvPr id="3" name="Content Placeholder 2"/>
          <p:cNvSpPr>
            <a:spLocks noGrp="1"/>
          </p:cNvSpPr>
          <p:nvPr>
            <p:ph idx="1"/>
          </p:nvPr>
        </p:nvSpPr>
        <p:spPr>
          <a:xfrm>
            <a:off x="419725" y="1695382"/>
            <a:ext cx="6304120" cy="4876800"/>
          </a:xfrm>
          <a:solidFill>
            <a:schemeClr val="bg1"/>
          </a:solidFill>
        </p:spPr>
        <p:txBody>
          <a:bodyPr>
            <a:normAutofit/>
          </a:bodyPr>
          <a:lstStyle/>
          <a:p>
            <a:r>
              <a:rPr lang="en-US" dirty="0">
                <a:latin typeface="Arial" panose="020B0604020202020204" pitchFamily="34" charset="0"/>
                <a:cs typeface="Arial" panose="020B0604020202020204" pitchFamily="34" charset="0"/>
              </a:rPr>
              <a:t>Although an </a:t>
            </a:r>
            <a:r>
              <a:rPr lang="en-US" dirty="0" err="1">
                <a:latin typeface="Arial" panose="020B0604020202020204" pitchFamily="34" charset="0"/>
                <a:cs typeface="Arial" panose="020B0604020202020204" pitchFamily="34" charset="0"/>
              </a:rPr>
              <a:t>anular</a:t>
            </a:r>
            <a:r>
              <a:rPr lang="en-US" dirty="0">
                <a:latin typeface="Arial" panose="020B0604020202020204" pitchFamily="34" charset="0"/>
                <a:cs typeface="Arial" panose="020B0604020202020204" pitchFamily="34" charset="0"/>
              </a:rPr>
              <a:t> pancreas is uncommon, it may cause duodenal obstruction</a:t>
            </a:r>
          </a:p>
          <a:p>
            <a:pPr marL="0" indent="0">
              <a:buNone/>
            </a:pPr>
            <a:r>
              <a:rPr lang="en-US" dirty="0">
                <a:latin typeface="Arial" panose="020B0604020202020204" pitchFamily="34" charset="0"/>
                <a:cs typeface="Arial" panose="020B0604020202020204" pitchFamily="34" charset="0"/>
              </a:rPr>
              <a:t> </a:t>
            </a:r>
          </a:p>
          <a:p>
            <a:r>
              <a:rPr lang="en-US" dirty="0">
                <a:latin typeface="Arial" panose="020B0604020202020204" pitchFamily="34" charset="0"/>
                <a:cs typeface="Arial" panose="020B0604020202020204" pitchFamily="34" charset="0"/>
              </a:rPr>
              <a:t>The </a:t>
            </a:r>
            <a:r>
              <a:rPr lang="en-US" dirty="0" err="1">
                <a:latin typeface="Arial" panose="020B0604020202020204" pitchFamily="34" charset="0"/>
                <a:cs typeface="Arial" panose="020B0604020202020204" pitchFamily="34" charset="0"/>
              </a:rPr>
              <a:t>ringlike</a:t>
            </a:r>
            <a:r>
              <a:rPr lang="en-US" dirty="0">
                <a:latin typeface="Arial" panose="020B0604020202020204" pitchFamily="34" charset="0"/>
                <a:cs typeface="Arial" panose="020B0604020202020204" pitchFamily="34" charset="0"/>
              </a:rPr>
              <a:t> or </a:t>
            </a:r>
            <a:r>
              <a:rPr lang="en-US" dirty="0" err="1">
                <a:latin typeface="Arial" panose="020B0604020202020204" pitchFamily="34" charset="0"/>
                <a:cs typeface="Arial" panose="020B0604020202020204" pitchFamily="34" charset="0"/>
              </a:rPr>
              <a:t>anular</a:t>
            </a:r>
            <a:r>
              <a:rPr lang="en-US" dirty="0">
                <a:latin typeface="Arial" panose="020B0604020202020204" pitchFamily="34" charset="0"/>
                <a:cs typeface="Arial" panose="020B0604020202020204" pitchFamily="34" charset="0"/>
              </a:rPr>
              <a:t> part of the pancreas consists of a thin, flat band of pancreatic tissue surrounding the descending or second part of the duodenum.</a:t>
            </a:r>
          </a:p>
          <a:p>
            <a:pPr marL="0" indent="0">
              <a:buNone/>
            </a:pPr>
            <a:endParaRPr lang="en-US" dirty="0"/>
          </a:p>
        </p:txBody>
      </p:sp>
      <p:pic>
        <p:nvPicPr>
          <p:cNvPr id="4" name="Picture 3"/>
          <p:cNvPicPr>
            <a:picLocks noChangeAspect="1"/>
          </p:cNvPicPr>
          <p:nvPr/>
        </p:nvPicPr>
        <p:blipFill rotWithShape="1">
          <a:blip r:embed="rId2"/>
          <a:srcRect l="29890" t="7317" b="12196"/>
          <a:stretch/>
        </p:blipFill>
        <p:spPr>
          <a:xfrm>
            <a:off x="6705600" y="2133600"/>
            <a:ext cx="3928056" cy="3810000"/>
          </a:xfrm>
          <a:prstGeom prst="rect">
            <a:avLst/>
          </a:prstGeom>
        </p:spPr>
      </p:pic>
      <p:sp>
        <p:nvSpPr>
          <p:cNvPr id="5" name="Slide Number Placeholder 4"/>
          <p:cNvSpPr>
            <a:spLocks noGrp="1"/>
          </p:cNvSpPr>
          <p:nvPr>
            <p:ph type="sldNum" sz="quarter" idx="12"/>
          </p:nvPr>
        </p:nvSpPr>
        <p:spPr/>
        <p:txBody>
          <a:bodyPr/>
          <a:lstStyle/>
          <a:p>
            <a:pPr>
              <a:defRPr/>
            </a:pPr>
            <a:fld id="{BDA394D7-9785-4BE5-AFD5-4F918A689025}" type="slidenum">
              <a:rPr lang="en-US" smtClean="0"/>
              <a:pPr>
                <a:defRPr/>
              </a:pPr>
              <a:t>22</a:t>
            </a:fld>
            <a:endParaRPr lang="en-US"/>
          </a:p>
        </p:txBody>
      </p:sp>
      <p:sp>
        <p:nvSpPr>
          <p:cNvPr id="6" name="Rectangle 5"/>
          <p:cNvSpPr/>
          <p:nvPr/>
        </p:nvSpPr>
        <p:spPr>
          <a:xfrm>
            <a:off x="128665" y="6165273"/>
            <a:ext cx="2057400" cy="55620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panose="020B0604020202020204" pitchFamily="34" charset="0"/>
                <a:cs typeface="Arial" panose="020B0604020202020204" pitchFamily="34" charset="0"/>
              </a:rPr>
              <a:t>Vertical</a:t>
            </a:r>
            <a:r>
              <a:rPr lang="en-US" dirty="0">
                <a:latin typeface="Arial" panose="020B0604020202020204" pitchFamily="34" charset="0"/>
                <a:cs typeface="Arial" panose="020B0604020202020204" pitchFamily="34" charset="0"/>
              </a:rPr>
              <a:t> </a:t>
            </a:r>
            <a:r>
              <a:rPr lang="en-US" dirty="0">
                <a:solidFill>
                  <a:schemeClr val="tx1"/>
                </a:solidFill>
                <a:latin typeface="Arial" panose="020B0604020202020204" pitchFamily="34" charset="0"/>
                <a:cs typeface="Arial" panose="020B0604020202020204" pitchFamily="34" charset="0"/>
              </a:rPr>
              <a:t>Integration</a:t>
            </a:r>
          </a:p>
        </p:txBody>
      </p:sp>
    </p:spTree>
    <p:extLst>
      <p:ext uri="{BB962C8B-B14F-4D97-AF65-F5344CB8AC3E}">
        <p14:creationId xmlns:p14="http://schemas.microsoft.com/office/powerpoint/2010/main" val="13907098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584616" y="1600200"/>
            <a:ext cx="10769184" cy="5181600"/>
          </a:xfrm>
          <a:solidFill>
            <a:schemeClr val="bg1"/>
          </a:solidFill>
        </p:spPr>
        <p:txBody>
          <a:bodyPr>
            <a:normAutofit/>
          </a:bodyPr>
          <a:lstStyle/>
          <a:p>
            <a:pPr algn="just"/>
            <a:r>
              <a:rPr lang="en-US" dirty="0">
                <a:latin typeface="Arial" panose="020B0604020202020204" pitchFamily="34" charset="0"/>
                <a:cs typeface="Arial" panose="020B0604020202020204" pitchFamily="34" charset="0"/>
              </a:rPr>
              <a:t>An </a:t>
            </a:r>
            <a:r>
              <a:rPr lang="en-US" dirty="0" err="1">
                <a:latin typeface="Arial" panose="020B0604020202020204" pitchFamily="34" charset="0"/>
                <a:cs typeface="Arial" panose="020B0604020202020204" pitchFamily="34" charset="0"/>
              </a:rPr>
              <a:t>anular</a:t>
            </a:r>
            <a:r>
              <a:rPr lang="en-US" dirty="0">
                <a:latin typeface="Arial" panose="020B0604020202020204" pitchFamily="34" charset="0"/>
                <a:cs typeface="Arial" panose="020B0604020202020204" pitchFamily="34" charset="0"/>
              </a:rPr>
              <a:t> pancreas may be associated with Down syndrome, intestinal atresia, imperforate anus, pancreatitis, and </a:t>
            </a:r>
            <a:r>
              <a:rPr lang="en-US" dirty="0" err="1">
                <a:latin typeface="Arial" panose="020B0604020202020204" pitchFamily="34" charset="0"/>
                <a:cs typeface="Arial" panose="020B0604020202020204" pitchFamily="34" charset="0"/>
              </a:rPr>
              <a:t>malrotation</a:t>
            </a:r>
            <a:r>
              <a:rPr lang="en-US" dirty="0">
                <a:latin typeface="Arial" panose="020B0604020202020204" pitchFamily="34" charset="0"/>
                <a:cs typeface="Arial" panose="020B0604020202020204" pitchFamily="34" charset="0"/>
              </a:rPr>
              <a:t>.</a:t>
            </a:r>
          </a:p>
          <a:p>
            <a:pPr algn="just"/>
            <a:r>
              <a:rPr lang="en-US" dirty="0">
                <a:latin typeface="Arial" panose="020B0604020202020204" pitchFamily="34" charset="0"/>
                <a:cs typeface="Arial" panose="020B0604020202020204" pitchFamily="34" charset="0"/>
              </a:rPr>
              <a:t> Males are affected much more frequently than females. An </a:t>
            </a:r>
            <a:r>
              <a:rPr lang="en-US" dirty="0" err="1">
                <a:latin typeface="Arial" panose="020B0604020202020204" pitchFamily="34" charset="0"/>
                <a:cs typeface="Arial" panose="020B0604020202020204" pitchFamily="34" charset="0"/>
              </a:rPr>
              <a:t>anular</a:t>
            </a:r>
            <a:r>
              <a:rPr lang="en-US" dirty="0">
                <a:latin typeface="Arial" panose="020B0604020202020204" pitchFamily="34" charset="0"/>
                <a:cs typeface="Arial" panose="020B0604020202020204" pitchFamily="34" charset="0"/>
              </a:rPr>
              <a:t> pancreas probably results from the growth of a bifid ventral pancreatic bud around the duodenum The parts of the bifid ventral bud then fuse with the dorsal bud, forming a pancreatic ring (Latin, </a:t>
            </a:r>
            <a:r>
              <a:rPr lang="en-US" dirty="0" err="1">
                <a:latin typeface="Arial" panose="020B0604020202020204" pitchFamily="34" charset="0"/>
                <a:cs typeface="Arial" panose="020B0604020202020204" pitchFamily="34" charset="0"/>
              </a:rPr>
              <a:t>anulus</a:t>
            </a:r>
            <a:r>
              <a:rPr lang="en-US" dirty="0">
                <a:latin typeface="Arial" panose="020B0604020202020204" pitchFamily="34" charset="0"/>
                <a:cs typeface="Arial" panose="020B0604020202020204" pitchFamily="34" charset="0"/>
              </a:rPr>
              <a:t>). </a:t>
            </a:r>
          </a:p>
        </p:txBody>
      </p:sp>
      <p:sp>
        <p:nvSpPr>
          <p:cNvPr id="4" name="Slide Number Placeholder 3"/>
          <p:cNvSpPr>
            <a:spLocks noGrp="1"/>
          </p:cNvSpPr>
          <p:nvPr>
            <p:ph type="sldNum" sz="quarter" idx="12"/>
          </p:nvPr>
        </p:nvSpPr>
        <p:spPr/>
        <p:txBody>
          <a:bodyPr/>
          <a:lstStyle/>
          <a:p>
            <a:pPr>
              <a:defRPr/>
            </a:pPr>
            <a:fld id="{BDA394D7-9785-4BE5-AFD5-4F918A689025}" type="slidenum">
              <a:rPr lang="en-US" smtClean="0"/>
              <a:pPr>
                <a:defRPr/>
              </a:pPr>
              <a:t>23</a:t>
            </a:fld>
            <a:endParaRPr lang="en-US"/>
          </a:p>
        </p:txBody>
      </p:sp>
      <p:sp>
        <p:nvSpPr>
          <p:cNvPr id="6" name="Rectangle 5"/>
          <p:cNvSpPr/>
          <p:nvPr/>
        </p:nvSpPr>
        <p:spPr>
          <a:xfrm>
            <a:off x="154898" y="6122934"/>
            <a:ext cx="2133600" cy="54927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Vertical</a:t>
            </a:r>
            <a:r>
              <a:rPr lang="en-US" dirty="0"/>
              <a:t> </a:t>
            </a:r>
            <a:r>
              <a:rPr lang="en-US" dirty="0">
                <a:solidFill>
                  <a:schemeClr val="tx1"/>
                </a:solidFill>
              </a:rPr>
              <a:t>Integration</a:t>
            </a:r>
          </a:p>
        </p:txBody>
      </p:sp>
    </p:spTree>
    <p:extLst>
      <p:ext uri="{BB962C8B-B14F-4D97-AF65-F5344CB8AC3E}">
        <p14:creationId xmlns:p14="http://schemas.microsoft.com/office/powerpoint/2010/main" val="38068905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828800" y="381000"/>
            <a:ext cx="8229600" cy="6096000"/>
          </a:xfrm>
          <a:prstGeom prst="rect">
            <a:avLst/>
          </a:prstGeom>
        </p:spPr>
      </p:pic>
      <p:sp>
        <p:nvSpPr>
          <p:cNvPr id="3" name="Slide Number Placeholder 2"/>
          <p:cNvSpPr>
            <a:spLocks noGrp="1"/>
          </p:cNvSpPr>
          <p:nvPr>
            <p:ph type="sldNum" sz="quarter" idx="12"/>
          </p:nvPr>
        </p:nvSpPr>
        <p:spPr/>
        <p:txBody>
          <a:bodyPr/>
          <a:lstStyle/>
          <a:p>
            <a:pPr>
              <a:defRPr/>
            </a:pPr>
            <a:fld id="{D829B39B-E19B-4684-B84C-73DF500C59FE}" type="slidenum">
              <a:rPr lang="en-US" smtClean="0"/>
              <a:pPr>
                <a:defRPr/>
              </a:pPr>
              <a:t>24</a:t>
            </a:fld>
            <a:endParaRPr lang="en-US"/>
          </a:p>
        </p:txBody>
      </p:sp>
    </p:spTree>
    <p:extLst>
      <p:ext uri="{BB962C8B-B14F-4D97-AF65-F5344CB8AC3E}">
        <p14:creationId xmlns:p14="http://schemas.microsoft.com/office/powerpoint/2010/main" val="37506100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b="1" dirty="0">
                <a:solidFill>
                  <a:schemeClr val="accent4">
                    <a:lumMod val="75000"/>
                  </a:schemeClr>
                </a:solidFill>
              </a:rPr>
              <a:t/>
            </a:r>
            <a:br>
              <a:rPr lang="en-US" sz="3600" b="1" dirty="0">
                <a:solidFill>
                  <a:schemeClr val="accent4">
                    <a:lumMod val="75000"/>
                  </a:schemeClr>
                </a:solidFill>
              </a:rPr>
            </a:br>
            <a:r>
              <a:rPr lang="en-US" sz="3600" dirty="0">
                <a:solidFill>
                  <a:schemeClr val="accent4">
                    <a:lumMod val="75000"/>
                  </a:schemeClr>
                </a:solidFill>
                <a:latin typeface="Arial" panose="020B0604020202020204" pitchFamily="34" charset="0"/>
                <a:cs typeface="Arial" panose="020B0604020202020204" pitchFamily="34" charset="0"/>
              </a:rPr>
              <a:t>Risk Factors for Pancreatic Cancer: Emerging Role of Viral Hepatitis</a:t>
            </a:r>
          </a:p>
        </p:txBody>
      </p:sp>
      <p:sp>
        <p:nvSpPr>
          <p:cNvPr id="3" name="Content Placeholder 2"/>
          <p:cNvSpPr>
            <a:spLocks noGrp="1"/>
          </p:cNvSpPr>
          <p:nvPr>
            <p:ph idx="1"/>
          </p:nvPr>
        </p:nvSpPr>
        <p:spPr>
          <a:xfrm>
            <a:off x="1676400" y="1524000"/>
            <a:ext cx="8991600" cy="5334000"/>
          </a:xfrm>
        </p:spPr>
        <p:txBody>
          <a:bodyPr>
            <a:normAutofit/>
          </a:bodyPr>
          <a:lstStyle/>
          <a:p>
            <a:pPr marL="0" indent="0">
              <a:buNone/>
            </a:pPr>
            <a:r>
              <a:rPr lang="en-US" sz="2400" i="1" dirty="0"/>
              <a:t>. </a:t>
            </a:r>
          </a:p>
          <a:p>
            <a:pPr marL="0" indent="0">
              <a:buNone/>
            </a:pPr>
            <a:r>
              <a:rPr lang="en-US" sz="2000" i="1" dirty="0">
                <a:latin typeface="Arial" panose="020B0604020202020204" pitchFamily="34" charset="0"/>
                <a:cs typeface="Arial" panose="020B0604020202020204" pitchFamily="34" charset="0"/>
              </a:rPr>
              <a:t>Pers. Med.</a:t>
            </a:r>
            <a:r>
              <a:rPr lang="en-US" sz="2000" dirty="0">
                <a:latin typeface="Arial" panose="020B0604020202020204" pitchFamily="34" charset="0"/>
                <a:cs typeface="Arial" panose="020B0604020202020204" pitchFamily="34" charset="0"/>
              </a:rPr>
              <a:t> </a:t>
            </a:r>
            <a:r>
              <a:rPr lang="en-US" sz="2000" b="1" dirty="0">
                <a:latin typeface="Arial" panose="020B0604020202020204" pitchFamily="34" charset="0"/>
                <a:cs typeface="Arial" panose="020B0604020202020204" pitchFamily="34" charset="0"/>
              </a:rPr>
              <a:t>2022</a:t>
            </a:r>
            <a:r>
              <a:rPr lang="en-US" sz="2000" dirty="0">
                <a:latin typeface="Arial" panose="020B0604020202020204" pitchFamily="34" charset="0"/>
                <a:cs typeface="Arial" panose="020B0604020202020204" pitchFamily="34" charset="0"/>
              </a:rPr>
              <a:t>, </a:t>
            </a:r>
            <a:r>
              <a:rPr lang="en-US" sz="2000" i="1" dirty="0">
                <a:latin typeface="Arial" panose="020B0604020202020204" pitchFamily="34" charset="0"/>
                <a:cs typeface="Arial" panose="020B0604020202020204" pitchFamily="34" charset="0"/>
              </a:rPr>
              <a:t>12</a:t>
            </a:r>
            <a:r>
              <a:rPr lang="en-US" sz="2000" dirty="0">
                <a:latin typeface="Arial" panose="020B0604020202020204" pitchFamily="34" charset="0"/>
                <a:cs typeface="Arial" panose="020B0604020202020204" pitchFamily="34" charset="0"/>
              </a:rPr>
              <a:t>(1), 83; </a:t>
            </a:r>
            <a:r>
              <a:rPr lang="en-US" sz="2000" b="1" u="sng" dirty="0">
                <a:latin typeface="Arial" panose="020B0604020202020204" pitchFamily="34" charset="0"/>
                <a:cs typeface="Arial" panose="020B0604020202020204" pitchFamily="34" charset="0"/>
                <a:hlinkClick r:id="rId2"/>
              </a:rPr>
              <a:t>https://doi.org/10.3390/jpm12010083</a:t>
            </a:r>
            <a:endParaRPr lang="en-US" sz="2000" b="1" dirty="0">
              <a:latin typeface="Arial" panose="020B0604020202020204" pitchFamily="34" charset="0"/>
              <a:cs typeface="Arial" panose="020B0604020202020204" pitchFamily="34" charset="0"/>
            </a:endParaRPr>
          </a:p>
          <a:p>
            <a:pPr>
              <a:buFont typeface="Wingdings" panose="05000000000000000000" pitchFamily="2" charset="2"/>
              <a:buChar char="q"/>
            </a:pPr>
            <a:r>
              <a:rPr lang="en-US" sz="2000" b="1" dirty="0">
                <a:latin typeface="Arial" panose="020B0604020202020204" pitchFamily="34" charset="0"/>
                <a:cs typeface="Arial" panose="020B0604020202020204" pitchFamily="34" charset="0"/>
              </a:rPr>
              <a:t>ABSTRACT</a:t>
            </a:r>
          </a:p>
          <a:p>
            <a:r>
              <a:rPr lang="en-US" sz="2000" dirty="0">
                <a:latin typeface="Arial" panose="020B0604020202020204" pitchFamily="34" charset="0"/>
                <a:cs typeface="Arial" panose="020B0604020202020204" pitchFamily="34" charset="0"/>
              </a:rPr>
              <a:t>Pancreatic cancer is one of the most aggressive malignant neoplastic diseases. </a:t>
            </a:r>
          </a:p>
          <a:p>
            <a:r>
              <a:rPr lang="en-US" sz="2000" dirty="0">
                <a:latin typeface="Arial" panose="020B0604020202020204" pitchFamily="34" charset="0"/>
                <a:cs typeface="Arial" panose="020B0604020202020204" pitchFamily="34" charset="0"/>
              </a:rPr>
              <a:t>Identification of risk factors and implementation of screening strategies are essential for a better prognosis.</a:t>
            </a:r>
          </a:p>
          <a:p>
            <a:r>
              <a:rPr lang="en-US" sz="2000" dirty="0">
                <a:latin typeface="Arial" panose="020B0604020202020204" pitchFamily="34" charset="0"/>
                <a:cs typeface="Arial" panose="020B0604020202020204" pitchFamily="34" charset="0"/>
              </a:rPr>
              <a:t>The risk factors for pancreatic cancer fall into two broad categories,  Extrinsic factors include alcohol consumption, smoking, a diet rich in saturated fats, and viral infections such as chronic infection with hepatitis B and C viruses.</a:t>
            </a:r>
          </a:p>
          <a:p>
            <a:r>
              <a:rPr lang="en-US" sz="2000" dirty="0">
                <a:latin typeface="Arial" panose="020B0604020202020204" pitchFamily="34" charset="0"/>
                <a:cs typeface="Arial" panose="020B0604020202020204" pitchFamily="34" charset="0"/>
              </a:rPr>
              <a:t>The common origin of hepatocytes and pancreatic cells in the multipotent endodermal cells, the common origin of the blood vessels and biliary ducts of the pancreas and the liver, or chronic inflammatory changes may be involved</a:t>
            </a:r>
            <a:endParaRPr lang="en-US" sz="2000" b="1" dirty="0">
              <a:latin typeface="Arial" panose="020B0604020202020204" pitchFamily="34" charset="0"/>
              <a:cs typeface="Arial" panose="020B0604020202020204" pitchFamily="34" charset="0"/>
            </a:endParaRPr>
          </a:p>
          <a:p>
            <a:pPr marL="0" indent="0">
              <a:buNone/>
            </a:pPr>
            <a:endParaRPr lang="en-US" sz="2000" b="1" dirty="0">
              <a:latin typeface="Arial" panose="020B0604020202020204" pitchFamily="34" charset="0"/>
              <a:cs typeface="Arial" panose="020B0604020202020204" pitchFamily="34" charset="0"/>
            </a:endParaRPr>
          </a:p>
          <a:p>
            <a:pPr>
              <a:buFont typeface="Wingdings" panose="05000000000000000000" pitchFamily="2" charset="2"/>
              <a:buChar char="q"/>
            </a:pPr>
            <a:endParaRPr lang="en-US" sz="1600" dirty="0"/>
          </a:p>
        </p:txBody>
      </p:sp>
      <p:sp>
        <p:nvSpPr>
          <p:cNvPr id="4" name="Slide Number Placeholder 3"/>
          <p:cNvSpPr>
            <a:spLocks noGrp="1"/>
          </p:cNvSpPr>
          <p:nvPr>
            <p:ph type="sldNum" sz="quarter" idx="12"/>
          </p:nvPr>
        </p:nvSpPr>
        <p:spPr/>
        <p:txBody>
          <a:bodyPr/>
          <a:lstStyle/>
          <a:p>
            <a:pPr>
              <a:defRPr/>
            </a:pPr>
            <a:fld id="{BDA394D7-9785-4BE5-AFD5-4F918A689025}" type="slidenum">
              <a:rPr lang="en-US" smtClean="0"/>
              <a:pPr>
                <a:defRPr/>
              </a:pPr>
              <a:t>25</a:t>
            </a:fld>
            <a:endParaRPr lang="en-US"/>
          </a:p>
        </p:txBody>
      </p:sp>
      <p:sp>
        <p:nvSpPr>
          <p:cNvPr id="5" name="Rectangle 4"/>
          <p:cNvSpPr/>
          <p:nvPr/>
        </p:nvSpPr>
        <p:spPr>
          <a:xfrm>
            <a:off x="76200" y="6250170"/>
            <a:ext cx="1600200" cy="533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Research</a:t>
            </a:r>
            <a:r>
              <a:rPr lang="en-US" dirty="0"/>
              <a:t> </a:t>
            </a:r>
          </a:p>
        </p:txBody>
      </p:sp>
    </p:spTree>
    <p:extLst>
      <p:ext uri="{BB962C8B-B14F-4D97-AF65-F5344CB8AC3E}">
        <p14:creationId xmlns:p14="http://schemas.microsoft.com/office/powerpoint/2010/main" val="20470807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latin typeface="Arial" panose="020B0604020202020204" pitchFamily="34" charset="0"/>
                <a:cs typeface="Arial" panose="020B0604020202020204" pitchFamily="34" charset="0"/>
              </a:rPr>
              <a:t>Ethical dilemma Is it Worthwhile Operating an End-Stage Pancreatic Cancer Patient</a:t>
            </a:r>
          </a:p>
        </p:txBody>
      </p:sp>
      <p:sp>
        <p:nvSpPr>
          <p:cNvPr id="3" name="Content Placeholder 2"/>
          <p:cNvSpPr>
            <a:spLocks noGrp="1"/>
          </p:cNvSpPr>
          <p:nvPr>
            <p:ph idx="1"/>
          </p:nvPr>
        </p:nvSpPr>
        <p:spPr/>
        <p:txBody>
          <a:bodyPr>
            <a:normAutofit lnSpcReduction="10000"/>
          </a:bodyPr>
          <a:lstStyle/>
          <a:p>
            <a:pPr algn="just"/>
            <a:r>
              <a:rPr lang="en-US" sz="2600" dirty="0">
                <a:latin typeface="Arial" panose="020B0604020202020204" pitchFamily="34" charset="0"/>
                <a:cs typeface="Arial" panose="020B0604020202020204" pitchFamily="34" charset="0"/>
              </a:rPr>
              <a:t>Pancreatic cancer is as an aggressive malignancy with low survival rates. </a:t>
            </a:r>
          </a:p>
          <a:p>
            <a:pPr algn="just"/>
            <a:r>
              <a:rPr lang="en-US" sz="2600" dirty="0">
                <a:latin typeface="Arial" panose="020B0604020202020204" pitchFamily="34" charset="0"/>
                <a:cs typeface="Arial" panose="020B0604020202020204" pitchFamily="34" charset="0"/>
              </a:rPr>
              <a:t>discussion raising concerns regarding the management of severe complications such as acute mesenteric ischemia in patients with progressed pancreatic carcinoma. How ethical is to leave patients untreated? The decisions for management of patients with advanced disease are strongly based on the expected quality of life, ethical principles, different religions and </a:t>
            </a:r>
            <a:r>
              <a:rPr lang="en-US" sz="2600" dirty="0" err="1">
                <a:latin typeface="Arial" panose="020B0604020202020204" pitchFamily="34" charset="0"/>
                <a:cs typeface="Arial" panose="020B0604020202020204" pitchFamily="34" charset="0"/>
              </a:rPr>
              <a:t>spiritualities</a:t>
            </a:r>
            <a:r>
              <a:rPr lang="en-US" sz="2600" dirty="0">
                <a:latin typeface="Arial" panose="020B0604020202020204" pitchFamily="34" charset="0"/>
                <a:cs typeface="Arial" panose="020B0604020202020204" pitchFamily="34" charset="0"/>
              </a:rPr>
              <a:t>, and the burden of healthcare cost</a:t>
            </a:r>
            <a:r>
              <a:rPr lang="en-US" dirty="0">
                <a:latin typeface="Arial" panose="020B0604020202020204" pitchFamily="34" charset="0"/>
                <a:cs typeface="Arial" panose="020B0604020202020204" pitchFamily="34" charset="0"/>
              </a:rPr>
              <a:t>.</a:t>
            </a:r>
          </a:p>
          <a:p>
            <a:pPr algn="just"/>
            <a:r>
              <a:rPr lang="en-US" sz="2200" i="1" dirty="0">
                <a:latin typeface="Arial" panose="020B0604020202020204" pitchFamily="34" charset="0"/>
                <a:cs typeface="Arial" panose="020B0604020202020204" pitchFamily="34" charset="0"/>
              </a:rPr>
              <a:t>Reference</a:t>
            </a:r>
            <a:r>
              <a:rPr lang="en-US" dirty="0">
                <a:latin typeface="Arial" panose="020B0604020202020204" pitchFamily="34" charset="0"/>
                <a:cs typeface="Arial" panose="020B0604020202020204" pitchFamily="34" charset="0"/>
              </a:rPr>
              <a:t> </a:t>
            </a:r>
            <a:r>
              <a:rPr lang="en-US" sz="1900" dirty="0" err="1">
                <a:latin typeface="Arial" panose="020B0604020202020204" pitchFamily="34" charset="0"/>
                <a:cs typeface="Arial" panose="020B0604020202020204" pitchFamily="34" charset="0"/>
              </a:rPr>
              <a:t>Acta</a:t>
            </a:r>
            <a:r>
              <a:rPr lang="en-US" sz="1900" dirty="0">
                <a:latin typeface="Arial" panose="020B0604020202020204" pitchFamily="34" charset="0"/>
                <a:cs typeface="Arial" panose="020B0604020202020204" pitchFamily="34" charset="0"/>
              </a:rPr>
              <a:t> Med </a:t>
            </a:r>
            <a:r>
              <a:rPr lang="en-US" sz="1900" dirty="0" err="1">
                <a:latin typeface="Arial" panose="020B0604020202020204" pitchFamily="34" charset="0"/>
                <a:cs typeface="Arial" panose="020B0604020202020204" pitchFamily="34" charset="0"/>
              </a:rPr>
              <a:t>Litu</a:t>
            </a:r>
            <a:r>
              <a:rPr lang="en-US" sz="1900" dirty="0">
                <a:latin typeface="Arial" panose="020B0604020202020204" pitchFamily="34" charset="0"/>
                <a:cs typeface="Arial" panose="020B0604020202020204" pitchFamily="34" charset="0"/>
              </a:rPr>
              <a:t>. 2021; 28(2): 325–329.</a:t>
            </a:r>
          </a:p>
          <a:p>
            <a:pPr algn="just"/>
            <a:r>
              <a:rPr lang="en-US" sz="1900" dirty="0">
                <a:latin typeface="Arial" panose="020B0604020202020204" pitchFamily="34" charset="0"/>
                <a:cs typeface="Arial" panose="020B0604020202020204" pitchFamily="34" charset="0"/>
              </a:rPr>
              <a:t>Published online 2021 Dec 17. </a:t>
            </a:r>
            <a:r>
              <a:rPr lang="en-US" sz="1900" dirty="0" err="1">
                <a:latin typeface="Arial" panose="020B0604020202020204" pitchFamily="34" charset="0"/>
                <a:cs typeface="Arial" panose="020B0604020202020204" pitchFamily="34" charset="0"/>
              </a:rPr>
              <a:t>doi</a:t>
            </a:r>
            <a:r>
              <a:rPr lang="en-US" sz="1900" dirty="0">
                <a:latin typeface="Arial" panose="020B0604020202020204" pitchFamily="34" charset="0"/>
                <a:cs typeface="Arial" panose="020B0604020202020204" pitchFamily="34" charset="0"/>
              </a:rPr>
              <a:t>: 10.15388/Amed.2021.28.2.17</a:t>
            </a:r>
          </a:p>
        </p:txBody>
      </p:sp>
      <p:sp>
        <p:nvSpPr>
          <p:cNvPr id="4" name="Slide Number Placeholder 3"/>
          <p:cNvSpPr>
            <a:spLocks noGrp="1"/>
          </p:cNvSpPr>
          <p:nvPr>
            <p:ph type="sldNum" sz="quarter" idx="12"/>
          </p:nvPr>
        </p:nvSpPr>
        <p:spPr/>
        <p:txBody>
          <a:bodyPr/>
          <a:lstStyle/>
          <a:p>
            <a:pPr>
              <a:defRPr/>
            </a:pPr>
            <a:fld id="{BDA394D7-9785-4BE5-AFD5-4F918A689025}" type="slidenum">
              <a:rPr lang="en-US" smtClean="0"/>
              <a:pPr>
                <a:defRPr/>
              </a:pPr>
              <a:t>26</a:t>
            </a:fld>
            <a:endParaRPr lang="en-US"/>
          </a:p>
        </p:txBody>
      </p:sp>
      <p:sp>
        <p:nvSpPr>
          <p:cNvPr id="5" name="Rectangle 4"/>
          <p:cNvSpPr/>
          <p:nvPr/>
        </p:nvSpPr>
        <p:spPr>
          <a:xfrm>
            <a:off x="107429" y="6157912"/>
            <a:ext cx="1828800" cy="56356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Bioethics </a:t>
            </a:r>
          </a:p>
        </p:txBody>
      </p:sp>
    </p:spTree>
    <p:extLst>
      <p:ext uri="{BB962C8B-B14F-4D97-AF65-F5344CB8AC3E}">
        <p14:creationId xmlns:p14="http://schemas.microsoft.com/office/powerpoint/2010/main" val="11964398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latin typeface="Arial" panose="020B0604020202020204" pitchFamily="34" charset="0"/>
                <a:cs typeface="Arial" panose="020B0604020202020204" pitchFamily="34" charset="0"/>
              </a:rPr>
              <a:t>Role of Artificial Intelligence in Ca Pancreas</a:t>
            </a:r>
          </a:p>
        </p:txBody>
      </p:sp>
      <p:sp>
        <p:nvSpPr>
          <p:cNvPr id="3" name="Content Placeholder 2"/>
          <p:cNvSpPr>
            <a:spLocks noGrp="1"/>
          </p:cNvSpPr>
          <p:nvPr>
            <p:ph idx="1"/>
          </p:nvPr>
        </p:nvSpPr>
        <p:spPr>
          <a:xfrm>
            <a:off x="1981200" y="1600200"/>
            <a:ext cx="8229600" cy="4953000"/>
          </a:xfrm>
        </p:spPr>
        <p:txBody>
          <a:bodyPr>
            <a:normAutofit/>
          </a:bodyPr>
          <a:lstStyle/>
          <a:p>
            <a:pPr algn="just"/>
            <a:r>
              <a:rPr lang="en-US" sz="2400" dirty="0">
                <a:latin typeface="Arial" panose="020B0604020202020204" pitchFamily="34" charset="0"/>
                <a:cs typeface="Arial" panose="020B0604020202020204" pitchFamily="34" charset="0"/>
              </a:rPr>
              <a:t>Pancreatic cancer is more common in developed countries and is one of the leading causes of cancer-related mortality worldwide. </a:t>
            </a:r>
          </a:p>
          <a:p>
            <a:pPr algn="just"/>
            <a:r>
              <a:rPr lang="en-US" sz="2400" dirty="0">
                <a:latin typeface="Arial" panose="020B0604020202020204" pitchFamily="34" charset="0"/>
                <a:cs typeface="Arial" panose="020B0604020202020204" pitchFamily="34" charset="0"/>
              </a:rPr>
              <a:t>AI is particularly useful for various investigations of pancreatic carcinoma because it has specific radiological features that enable diagnostic procedures without the requirement of a histological study. </a:t>
            </a:r>
          </a:p>
          <a:p>
            <a:pPr algn="just"/>
            <a:r>
              <a:rPr lang="en-US" sz="2400" dirty="0">
                <a:latin typeface="Arial" panose="020B0604020202020204" pitchFamily="34" charset="0"/>
                <a:cs typeface="Arial" panose="020B0604020202020204" pitchFamily="34" charset="0"/>
              </a:rPr>
              <a:t>Currently, AI models have been created for diagnosing, grading, staging, and predicting prognosis and treatment response. </a:t>
            </a:r>
          </a:p>
        </p:txBody>
      </p:sp>
      <p:sp>
        <p:nvSpPr>
          <p:cNvPr id="4" name="Slide Number Placeholder 3"/>
          <p:cNvSpPr>
            <a:spLocks noGrp="1"/>
          </p:cNvSpPr>
          <p:nvPr>
            <p:ph type="sldNum" sz="quarter" idx="12"/>
          </p:nvPr>
        </p:nvSpPr>
        <p:spPr/>
        <p:txBody>
          <a:bodyPr/>
          <a:lstStyle/>
          <a:p>
            <a:pPr>
              <a:defRPr/>
            </a:pPr>
            <a:fld id="{BDA394D7-9785-4BE5-AFD5-4F918A689025}" type="slidenum">
              <a:rPr lang="en-US" smtClean="0"/>
              <a:pPr>
                <a:defRPr/>
              </a:pPr>
              <a:t>27</a:t>
            </a:fld>
            <a:endParaRPr lang="en-US"/>
          </a:p>
        </p:txBody>
      </p:sp>
      <p:sp>
        <p:nvSpPr>
          <p:cNvPr id="5" name="Rectangle 4"/>
          <p:cNvSpPr/>
          <p:nvPr/>
        </p:nvSpPr>
        <p:spPr>
          <a:xfrm>
            <a:off x="152400" y="6203950"/>
            <a:ext cx="1828800" cy="57785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Artificial</a:t>
            </a:r>
            <a:r>
              <a:rPr lang="en-US" dirty="0"/>
              <a:t> </a:t>
            </a:r>
            <a:r>
              <a:rPr lang="en-US" dirty="0">
                <a:solidFill>
                  <a:schemeClr val="tx1"/>
                </a:solidFill>
              </a:rPr>
              <a:t>Intelligence</a:t>
            </a:r>
          </a:p>
        </p:txBody>
      </p:sp>
    </p:spTree>
    <p:extLst>
      <p:ext uri="{BB962C8B-B14F-4D97-AF65-F5344CB8AC3E}">
        <p14:creationId xmlns:p14="http://schemas.microsoft.com/office/powerpoint/2010/main" val="14695600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solidFill>
                  <a:schemeClr val="accent4">
                    <a:lumMod val="75000"/>
                  </a:schemeClr>
                </a:solidFill>
                <a:latin typeface="Arial" panose="020B0604020202020204" pitchFamily="34" charset="0"/>
                <a:cs typeface="Arial" panose="020B0604020202020204" pitchFamily="34" charset="0"/>
              </a:rPr>
              <a:t>Learning Resources</a:t>
            </a:r>
          </a:p>
        </p:txBody>
      </p:sp>
      <p:sp>
        <p:nvSpPr>
          <p:cNvPr id="3" name="Content Placeholder 2"/>
          <p:cNvSpPr>
            <a:spLocks noGrp="1"/>
          </p:cNvSpPr>
          <p:nvPr>
            <p:ph idx="1"/>
          </p:nvPr>
        </p:nvSpPr>
        <p:spPr/>
        <p:txBody>
          <a:bodyPr/>
          <a:lstStyle/>
          <a:p>
            <a:r>
              <a:rPr lang="en-US" sz="2400" dirty="0">
                <a:latin typeface="Arial" panose="020B0604020202020204" pitchFamily="34" charset="0"/>
                <a:cs typeface="Arial" panose="020B0604020202020204" pitchFamily="34" charset="0"/>
              </a:rPr>
              <a:t>KLM Embryology Developing Human 11th Edition Clinically oriented embryology by Keith Moore, T. V. N. </a:t>
            </a:r>
            <a:r>
              <a:rPr lang="en-US" sz="2400" dirty="0" err="1">
                <a:latin typeface="Arial" panose="020B0604020202020204" pitchFamily="34" charset="0"/>
                <a:cs typeface="Arial" panose="020B0604020202020204" pitchFamily="34" charset="0"/>
              </a:rPr>
              <a:t>Persaud</a:t>
            </a:r>
            <a:r>
              <a:rPr lang="en-US" sz="2400" dirty="0">
                <a:latin typeface="Arial" panose="020B0604020202020204" pitchFamily="34" charset="0"/>
                <a:cs typeface="Arial" panose="020B0604020202020204" pitchFamily="34" charset="0"/>
              </a:rPr>
              <a:t>, Mark </a:t>
            </a:r>
            <a:r>
              <a:rPr lang="en-US" sz="2400" dirty="0" err="1">
                <a:latin typeface="Arial" panose="020B0604020202020204" pitchFamily="34" charset="0"/>
                <a:cs typeface="Arial" panose="020B0604020202020204" pitchFamily="34" charset="0"/>
              </a:rPr>
              <a:t>Torchia</a:t>
            </a:r>
            <a:r>
              <a:rPr lang="en-US" sz="2400" dirty="0">
                <a:latin typeface="Arial" panose="020B0604020202020204" pitchFamily="34" charset="0"/>
                <a:cs typeface="Arial" panose="020B0604020202020204" pitchFamily="34" charset="0"/>
              </a:rPr>
              <a:t> </a:t>
            </a:r>
          </a:p>
          <a:p>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Langman's</a:t>
            </a:r>
            <a:r>
              <a:rPr lang="en-US" sz="2400" dirty="0">
                <a:latin typeface="Arial" panose="020B0604020202020204" pitchFamily="34" charset="0"/>
                <a:cs typeface="Arial" panose="020B0604020202020204" pitchFamily="34" charset="0"/>
              </a:rPr>
              <a:t> Medical Embryology 15th Edition</a:t>
            </a:r>
          </a:p>
          <a:p>
            <a:pPr marL="0" indent="0">
              <a:buNone/>
            </a:pPr>
            <a:r>
              <a:rPr lang="en-US" sz="2400" dirty="0">
                <a:latin typeface="Arial" panose="020B0604020202020204" pitchFamily="34" charset="0"/>
                <a:cs typeface="Arial" panose="020B0604020202020204" pitchFamily="34" charset="0"/>
              </a:rPr>
              <a:t>     by Dr. T.W. Sadler PhD</a:t>
            </a:r>
          </a:p>
          <a:p>
            <a:r>
              <a:rPr lang="en-US" sz="2400" dirty="0">
                <a:latin typeface="Arial" panose="020B0604020202020204" pitchFamily="34" charset="0"/>
                <a:cs typeface="Arial" panose="020B0604020202020204" pitchFamily="34" charset="0"/>
              </a:rPr>
              <a:t>Google scholar</a:t>
            </a:r>
          </a:p>
          <a:p>
            <a:r>
              <a:rPr lang="en-US" sz="2400" dirty="0">
                <a:latin typeface="Arial" panose="020B0604020202020204" pitchFamily="34" charset="0"/>
                <a:cs typeface="Arial" panose="020B0604020202020204" pitchFamily="34" charset="0"/>
              </a:rPr>
              <a:t>Google images</a:t>
            </a:r>
          </a:p>
          <a:p>
            <a:endParaRPr lang="en-US"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2"/>
          </p:nvPr>
        </p:nvSpPr>
        <p:spPr/>
        <p:txBody>
          <a:bodyPr/>
          <a:lstStyle/>
          <a:p>
            <a:pPr>
              <a:defRPr/>
            </a:pPr>
            <a:fld id="{BDA394D7-9785-4BE5-AFD5-4F918A689025}" type="slidenum">
              <a:rPr lang="en-US" smtClean="0"/>
              <a:pPr>
                <a:defRPr/>
              </a:pPr>
              <a:t>28</a:t>
            </a:fld>
            <a:endParaRPr lang="en-US"/>
          </a:p>
        </p:txBody>
      </p:sp>
    </p:spTree>
    <p:extLst>
      <p:ext uri="{BB962C8B-B14F-4D97-AF65-F5344CB8AC3E}">
        <p14:creationId xmlns:p14="http://schemas.microsoft.com/office/powerpoint/2010/main" val="36164254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1823435" y="762000"/>
            <a:ext cx="8625625" cy="6096000"/>
          </a:xfrm>
          <a:prstGeom prst="rect">
            <a:avLst/>
          </a:prstGeom>
        </p:spPr>
        <p:txBody>
          <a:bodyPr>
            <a:normAutofit/>
          </a:bodyPr>
          <a:lstStyle/>
          <a:p>
            <a:pPr marL="0" indent="0">
              <a:buNone/>
            </a:pPr>
            <a:r>
              <a:rPr lang="en-US" sz="3600" b="1" dirty="0" smtClean="0">
                <a:latin typeface="Arial" panose="020B0604020202020204" pitchFamily="34" charset="0"/>
                <a:cs typeface="Arial" panose="020B0604020202020204" pitchFamily="34" charset="0"/>
              </a:rPr>
              <a:t>Learning Objectives</a:t>
            </a:r>
          </a:p>
          <a:p>
            <a:pPr marL="0" indent="0">
              <a:buNone/>
            </a:pPr>
            <a:endParaRPr lang="en-US" sz="1800" dirty="0"/>
          </a:p>
          <a:p>
            <a:pPr marL="0" indent="0">
              <a:buNone/>
            </a:pPr>
            <a:r>
              <a:rPr lang="en-US" sz="2200" dirty="0">
                <a:latin typeface="Arial" panose="020B0604020202020204" pitchFamily="34" charset="0"/>
                <a:cs typeface="Arial" panose="020B0604020202020204" pitchFamily="34" charset="0"/>
              </a:rPr>
              <a:t>At the end of the lecture, students will be able to</a:t>
            </a:r>
          </a:p>
          <a:p>
            <a:r>
              <a:rPr lang="en-US" sz="2400" dirty="0">
                <a:latin typeface="Arial" panose="020B0604020202020204" pitchFamily="34" charset="0"/>
                <a:cs typeface="Arial" panose="020B0604020202020204" pitchFamily="34" charset="0"/>
              </a:rPr>
              <a:t>Describe gross anatomy  of Pancreas</a:t>
            </a:r>
          </a:p>
          <a:p>
            <a:r>
              <a:rPr lang="en-US" sz="2400" dirty="0">
                <a:latin typeface="Arial" panose="020B0604020202020204" pitchFamily="34" charset="0"/>
                <a:cs typeface="Arial" panose="020B0604020202020204" pitchFamily="34" charset="0"/>
              </a:rPr>
              <a:t>Describe development of Pancreas during intrauterine life </a:t>
            </a:r>
          </a:p>
          <a:p>
            <a:r>
              <a:rPr lang="en-US" sz="2400" dirty="0">
                <a:latin typeface="Arial" panose="020B0604020202020204" pitchFamily="34" charset="0"/>
                <a:cs typeface="Arial" panose="020B0604020202020204" pitchFamily="34" charset="0"/>
              </a:rPr>
              <a:t>Discuss physiological and biochemical aspects of Pancreas</a:t>
            </a:r>
          </a:p>
          <a:p>
            <a:r>
              <a:rPr lang="en-US" sz="2400" dirty="0">
                <a:latin typeface="Arial" panose="020B0604020202020204" pitchFamily="34" charset="0"/>
                <a:cs typeface="Arial" panose="020B0604020202020204" pitchFamily="34" charset="0"/>
              </a:rPr>
              <a:t>Vertically integrate pathology of Pancreas (Adenocarcinoma)</a:t>
            </a:r>
          </a:p>
          <a:p>
            <a:r>
              <a:rPr lang="en-US" sz="2400" dirty="0">
                <a:latin typeface="Arial" panose="020B0604020202020204" pitchFamily="34" charset="0"/>
                <a:cs typeface="Arial" panose="020B0604020202020204" pitchFamily="34" charset="0"/>
              </a:rPr>
              <a:t>Discuss congenital abnormalities of Pancreas</a:t>
            </a:r>
          </a:p>
          <a:p>
            <a:r>
              <a:rPr lang="en-US" sz="2400" dirty="0">
                <a:latin typeface="Arial" panose="020B0604020202020204" pitchFamily="34" charset="0"/>
                <a:cs typeface="Arial" panose="020B0604020202020204" pitchFamily="34" charset="0"/>
              </a:rPr>
              <a:t>Correlate and build core knowledge  on the basis of latest research</a:t>
            </a:r>
          </a:p>
          <a:p>
            <a:pPr marL="0" indent="0">
              <a:buNone/>
            </a:pPr>
            <a:endParaRPr lang="en-US" sz="2400" dirty="0"/>
          </a:p>
        </p:txBody>
      </p:sp>
      <p:sp>
        <p:nvSpPr>
          <p:cNvPr id="4" name="Slide Number Placeholder 3"/>
          <p:cNvSpPr>
            <a:spLocks noGrp="1"/>
          </p:cNvSpPr>
          <p:nvPr>
            <p:ph type="sldNum" sz="quarter" idx="12"/>
          </p:nvPr>
        </p:nvSpPr>
        <p:spPr/>
        <p:txBody>
          <a:bodyPr/>
          <a:lstStyle/>
          <a:p>
            <a:pPr>
              <a:defRPr/>
            </a:pPr>
            <a:fld id="{BDA394D7-9785-4BE5-AFD5-4F918A689025}" type="slidenum">
              <a:rPr lang="en-US" smtClean="0"/>
              <a:pPr>
                <a:defRPr/>
              </a:pPr>
              <a:t>3</a:t>
            </a:fld>
            <a:endParaRPr lang="en-US"/>
          </a:p>
        </p:txBody>
      </p:sp>
    </p:spTree>
    <p:extLst>
      <p:ext uri="{BB962C8B-B14F-4D97-AF65-F5344CB8AC3E}">
        <p14:creationId xmlns:p14="http://schemas.microsoft.com/office/powerpoint/2010/main" val="6063529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72229"/>
            <a:ext cx="7543800" cy="1207008"/>
          </a:xfrm>
        </p:spPr>
        <p:txBody>
          <a:bodyPr>
            <a:normAutofit/>
          </a:bodyPr>
          <a:lstStyle/>
          <a:p>
            <a:r>
              <a:rPr lang="en-US" sz="2400" b="1" spc="-75" dirty="0">
                <a:solidFill>
                  <a:srgbClr val="C00000"/>
                </a:solidFill>
              </a:rPr>
              <a:t> Professor Umar Model of  Integrated Lecture </a:t>
            </a:r>
          </a:p>
        </p:txBody>
      </p:sp>
      <p:sp>
        <p:nvSpPr>
          <p:cNvPr id="4" name="Slide Number Placeholder 3"/>
          <p:cNvSpPr>
            <a:spLocks noGrp="1"/>
          </p:cNvSpPr>
          <p:nvPr>
            <p:ph type="sldNum" sz="quarter" idx="12"/>
          </p:nvPr>
        </p:nvSpPr>
        <p:spPr/>
        <p:txBody>
          <a:bodyPr/>
          <a:lstStyle/>
          <a:p>
            <a:fld id="{ED0E2C6E-C712-42CF-A5C8-9DB515D498CF}" type="slidenum">
              <a:rPr lang="en-US" smtClean="0">
                <a:solidFill>
                  <a:prstClr val="black">
                    <a:tint val="75000"/>
                  </a:prstClr>
                </a:solidFill>
              </a:rPr>
              <a:pPr/>
              <a:t>4</a:t>
            </a:fld>
            <a:endParaRPr lang="en-US">
              <a:solidFill>
                <a:prstClr val="black">
                  <a:tint val="75000"/>
                </a:prstClr>
              </a:solidFill>
            </a:endParaRPr>
          </a:p>
        </p:txBody>
      </p:sp>
      <p:pic>
        <p:nvPicPr>
          <p:cNvPr id="1026" name="Picture 2" descr="C:\Users\User\Downloads\WhatsApp Image 2022-10-11 at 2.02.06 PM.jpeg"/>
          <p:cNvPicPr>
            <a:picLocks noGrp="1" noChangeAspect="1" noChangeArrowheads="1"/>
          </p:cNvPicPr>
          <p:nvPr>
            <p:ph idx="1"/>
          </p:nvPr>
        </p:nvPicPr>
        <p:blipFill>
          <a:blip r:embed="rId3"/>
          <a:srcRect/>
          <a:stretch>
            <a:fillRect/>
          </a:stretch>
        </p:blipFill>
        <p:spPr bwMode="auto">
          <a:xfrm>
            <a:off x="669388" y="1399446"/>
            <a:ext cx="5824025" cy="4962266"/>
          </a:xfrm>
          <a:prstGeom prst="rect">
            <a:avLst/>
          </a:prstGeom>
          <a:noFill/>
        </p:spPr>
      </p:pic>
      <p:graphicFrame>
        <p:nvGraphicFramePr>
          <p:cNvPr id="7" name="Diagram 6"/>
          <p:cNvGraphicFramePr/>
          <p:nvPr>
            <p:extLst>
              <p:ext uri="{D42A27DB-BD31-4B8C-83A1-F6EECF244321}">
                <p14:modId xmlns:p14="http://schemas.microsoft.com/office/powerpoint/2010/main" val="3133253155"/>
              </p:ext>
            </p:extLst>
          </p:nvPr>
        </p:nvGraphicFramePr>
        <p:xfrm>
          <a:off x="7315200" y="1647484"/>
          <a:ext cx="3206246" cy="440055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3" name="Picture 2"/>
          <p:cNvPicPr>
            <a:picLocks noChangeAspect="1"/>
          </p:cNvPicPr>
          <p:nvPr/>
        </p:nvPicPr>
        <p:blipFill>
          <a:blip r:embed="rId9"/>
          <a:stretch>
            <a:fillRect/>
          </a:stretch>
        </p:blipFill>
        <p:spPr>
          <a:xfrm>
            <a:off x="368978" y="179628"/>
            <a:ext cx="1065368" cy="992210"/>
          </a:xfrm>
          <a:prstGeom prst="rect">
            <a:avLst/>
          </a:prstGeom>
        </p:spPr>
      </p:pic>
    </p:spTree>
    <p:extLst>
      <p:ext uri="{BB962C8B-B14F-4D97-AF65-F5344CB8AC3E}">
        <p14:creationId xmlns:p14="http://schemas.microsoft.com/office/powerpoint/2010/main" val="18252461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normAutofit/>
          </a:bodyPr>
          <a:lstStyle/>
          <a:p>
            <a:pPr algn="ctr">
              <a:defRPr/>
            </a:pPr>
            <a:r>
              <a:rPr lang="en-US" sz="3200" b="1" dirty="0">
                <a:solidFill>
                  <a:schemeClr val="accent4">
                    <a:lumMod val="75000"/>
                  </a:schemeClr>
                </a:solidFill>
              </a:rPr>
              <a:t/>
            </a:r>
            <a:br>
              <a:rPr lang="en-US" sz="3200" b="1" dirty="0">
                <a:solidFill>
                  <a:schemeClr val="accent4">
                    <a:lumMod val="75000"/>
                  </a:schemeClr>
                </a:solidFill>
              </a:rPr>
            </a:br>
            <a:r>
              <a:rPr lang="en-US" sz="3200" dirty="0">
                <a:latin typeface="Arial" panose="020B0604020202020204" pitchFamily="34" charset="0"/>
                <a:cs typeface="Arial" panose="020B0604020202020204" pitchFamily="34" charset="0"/>
              </a:rPr>
              <a:t>DEVELOPMENT OF FOREGUT</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539731896"/>
              </p:ext>
            </p:extLst>
          </p:nvPr>
        </p:nvGraphicFramePr>
        <p:xfrm>
          <a:off x="2972992" y="2114551"/>
          <a:ext cx="6298406" cy="31599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ide Number Placeholder 1"/>
          <p:cNvSpPr>
            <a:spLocks noGrp="1"/>
          </p:cNvSpPr>
          <p:nvPr>
            <p:ph type="sldNum" sz="quarter" idx="12"/>
          </p:nvPr>
        </p:nvSpPr>
        <p:spPr/>
        <p:txBody>
          <a:bodyPr/>
          <a:lstStyle/>
          <a:p>
            <a:pPr>
              <a:defRPr/>
            </a:pPr>
            <a:fld id="{BDA394D7-9785-4BE5-AFD5-4F918A689025}" type="slidenum">
              <a:rPr lang="en-US" smtClean="0"/>
              <a:pPr>
                <a:defRPr/>
              </a:pPr>
              <a:t>5</a:t>
            </a:fld>
            <a:endParaRPr lang="en-US"/>
          </a:p>
        </p:txBody>
      </p:sp>
    </p:spTree>
    <p:extLst>
      <p:ext uri="{BB962C8B-B14F-4D97-AF65-F5344CB8AC3E}">
        <p14:creationId xmlns:p14="http://schemas.microsoft.com/office/powerpoint/2010/main" val="21910519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3314"/>
                                        </p:tgtEl>
                                        <p:attrNameLst>
                                          <p:attrName>style.visibility</p:attrName>
                                        </p:attrNameLst>
                                      </p:cBhvr>
                                      <p:to>
                                        <p:strVal val="visible"/>
                                      </p:to>
                                    </p:set>
                                    <p:anim calcmode="lin" valueType="num">
                                      <p:cBhvr>
                                        <p:cTn id="7" dur="1000" fill="hold"/>
                                        <p:tgtEl>
                                          <p:spTgt spid="13314"/>
                                        </p:tgtEl>
                                        <p:attrNameLst>
                                          <p:attrName>ppt_w</p:attrName>
                                        </p:attrNameLst>
                                      </p:cBhvr>
                                      <p:tavLst>
                                        <p:tav tm="0">
                                          <p:val>
                                            <p:strVal val="#ppt_w*0.70"/>
                                          </p:val>
                                        </p:tav>
                                        <p:tav tm="100000">
                                          <p:val>
                                            <p:strVal val="#ppt_w"/>
                                          </p:val>
                                        </p:tav>
                                      </p:tavLst>
                                    </p:anim>
                                    <p:anim calcmode="lin" valueType="num">
                                      <p:cBhvr>
                                        <p:cTn id="8" dur="1000" fill="hold"/>
                                        <p:tgtEl>
                                          <p:spTgt spid="13314"/>
                                        </p:tgtEl>
                                        <p:attrNameLst>
                                          <p:attrName>ppt_h</p:attrName>
                                        </p:attrNameLst>
                                      </p:cBhvr>
                                      <p:tavLst>
                                        <p:tav tm="0">
                                          <p:val>
                                            <p:strVal val="#ppt_h"/>
                                          </p:val>
                                        </p:tav>
                                        <p:tav tm="100000">
                                          <p:val>
                                            <p:strVal val="#ppt_h"/>
                                          </p:val>
                                        </p:tav>
                                      </p:tavLst>
                                    </p:anim>
                                    <p:animEffect transition="in" filter="fade">
                                      <p:cBhvr>
                                        <p:cTn id="9" dur="1000"/>
                                        <p:tgtEl>
                                          <p:spTgt spid="1331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3" presetClass="entr" presetSubtype="16"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p:bldGraphic spid="8"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latin typeface="Arial" panose="020B0604020202020204" pitchFamily="34" charset="0"/>
                <a:cs typeface="Arial" panose="020B0604020202020204" pitchFamily="34" charset="0"/>
              </a:rPr>
              <a:t>Gross Anatomy</a:t>
            </a:r>
          </a:p>
        </p:txBody>
      </p:sp>
      <p:sp>
        <p:nvSpPr>
          <p:cNvPr id="3" name="Content Placeholder 2"/>
          <p:cNvSpPr>
            <a:spLocks noGrp="1"/>
          </p:cNvSpPr>
          <p:nvPr>
            <p:ph idx="1"/>
          </p:nvPr>
        </p:nvSpPr>
        <p:spPr>
          <a:xfrm>
            <a:off x="329784" y="1627032"/>
            <a:ext cx="5537616" cy="5121275"/>
          </a:xfrm>
        </p:spPr>
        <p:txBody>
          <a:bodyPr>
            <a:normAutofit/>
          </a:bodyPr>
          <a:lstStyle/>
          <a:p>
            <a:pPr marL="0" indent="0" algn="just">
              <a:buNone/>
            </a:pPr>
            <a:r>
              <a:rPr lang="en-US" dirty="0">
                <a:latin typeface="Arial" panose="020B0604020202020204" pitchFamily="34" charset="0"/>
                <a:cs typeface="Arial" panose="020B0604020202020204" pitchFamily="34" charset="0"/>
              </a:rPr>
              <a:t>The pancreas is an extended, accessory digestive gland that is found </a:t>
            </a:r>
            <a:r>
              <a:rPr lang="en-US" dirty="0" err="1">
                <a:latin typeface="Arial" panose="020B0604020202020204" pitchFamily="34" charset="0"/>
                <a:cs typeface="Arial" panose="020B0604020202020204" pitchFamily="34" charset="0"/>
              </a:rPr>
              <a:t>retroperitoneally</a:t>
            </a:r>
            <a:r>
              <a:rPr lang="en-US" dirty="0">
                <a:latin typeface="Arial" panose="020B0604020202020204" pitchFamily="34" charset="0"/>
                <a:cs typeface="Arial" panose="020B0604020202020204" pitchFamily="34" charset="0"/>
              </a:rPr>
              <a:t>, crossing the bodies of the L1 and L2 vertebrae on the posterior abdominal wall. The pancreas lies transversely in the upper abdomen between the duodenum on the right and the spleen on the left.</a:t>
            </a:r>
          </a:p>
        </p:txBody>
      </p:sp>
      <p:sp>
        <p:nvSpPr>
          <p:cNvPr id="4" name="Slide Number Placeholder 3"/>
          <p:cNvSpPr>
            <a:spLocks noGrp="1"/>
          </p:cNvSpPr>
          <p:nvPr>
            <p:ph type="sldNum" sz="quarter" idx="12"/>
          </p:nvPr>
        </p:nvSpPr>
        <p:spPr/>
        <p:txBody>
          <a:bodyPr/>
          <a:lstStyle/>
          <a:p>
            <a:pPr>
              <a:defRPr/>
            </a:pPr>
            <a:fld id="{BDA394D7-9785-4BE5-AFD5-4F918A689025}" type="slidenum">
              <a:rPr lang="en-US" smtClean="0"/>
              <a:pPr>
                <a:defRPr/>
              </a:pPr>
              <a:t>6</a:t>
            </a:fld>
            <a:endParaRPr lang="en-US"/>
          </a:p>
        </p:txBody>
      </p:sp>
      <p:pic>
        <p:nvPicPr>
          <p:cNvPr id="6" name="Picture 5"/>
          <p:cNvPicPr>
            <a:picLocks noChangeAspect="1"/>
          </p:cNvPicPr>
          <p:nvPr/>
        </p:nvPicPr>
        <p:blipFill>
          <a:blip r:embed="rId2"/>
          <a:stretch>
            <a:fillRect/>
          </a:stretch>
        </p:blipFill>
        <p:spPr>
          <a:xfrm>
            <a:off x="6019800" y="1981200"/>
            <a:ext cx="4648200" cy="3638550"/>
          </a:xfrm>
          <a:prstGeom prst="rect">
            <a:avLst/>
          </a:prstGeom>
        </p:spPr>
      </p:pic>
      <p:pic>
        <p:nvPicPr>
          <p:cNvPr id="5" name="Picture 4">
            <a:extLst>
              <a:ext uri="{FF2B5EF4-FFF2-40B4-BE49-F238E27FC236}">
                <a16:creationId xmlns="" xmlns:a16="http://schemas.microsoft.com/office/drawing/2014/main" id="{BCBD3782-C6EC-5D45-C42E-A183592B3EB6}"/>
              </a:ext>
            </a:extLst>
          </p:cNvPr>
          <p:cNvPicPr>
            <a:picLocks noChangeAspect="1"/>
          </p:cNvPicPr>
          <p:nvPr/>
        </p:nvPicPr>
        <p:blipFill>
          <a:blip r:embed="rId3"/>
          <a:stretch>
            <a:fillRect/>
          </a:stretch>
        </p:blipFill>
        <p:spPr>
          <a:xfrm>
            <a:off x="184318" y="6279809"/>
            <a:ext cx="1993565" cy="518205"/>
          </a:xfrm>
          <a:prstGeom prst="rect">
            <a:avLst/>
          </a:prstGeom>
        </p:spPr>
      </p:pic>
    </p:spTree>
    <p:extLst>
      <p:ext uri="{BB962C8B-B14F-4D97-AF65-F5344CB8AC3E}">
        <p14:creationId xmlns:p14="http://schemas.microsoft.com/office/powerpoint/2010/main" val="14856686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828981" y="1273190"/>
            <a:ext cx="6084335" cy="5139373"/>
          </a:xfrm>
          <a:prstGeom prst="rect">
            <a:avLst/>
          </a:prstGeom>
        </p:spPr>
      </p:pic>
      <p:sp>
        <p:nvSpPr>
          <p:cNvPr id="3" name="Slide Number Placeholder 2"/>
          <p:cNvSpPr>
            <a:spLocks noGrp="1"/>
          </p:cNvSpPr>
          <p:nvPr>
            <p:ph type="sldNum" sz="quarter" idx="12"/>
          </p:nvPr>
        </p:nvSpPr>
        <p:spPr/>
        <p:txBody>
          <a:bodyPr/>
          <a:lstStyle/>
          <a:p>
            <a:pPr>
              <a:defRPr/>
            </a:pPr>
            <a:fld id="{D829B39B-E19B-4684-B84C-73DF500C59FE}" type="slidenum">
              <a:rPr lang="en-US" smtClean="0"/>
              <a:pPr>
                <a:defRPr/>
              </a:pPr>
              <a:t>7</a:t>
            </a:fld>
            <a:endParaRPr lang="en-US"/>
          </a:p>
        </p:txBody>
      </p:sp>
      <p:pic>
        <p:nvPicPr>
          <p:cNvPr id="5" name="Picture 4">
            <a:extLst>
              <a:ext uri="{FF2B5EF4-FFF2-40B4-BE49-F238E27FC236}">
                <a16:creationId xmlns="" xmlns:a16="http://schemas.microsoft.com/office/drawing/2014/main" id="{5ED981FE-7B02-B2D9-5021-3F49DAC7ACB4}"/>
              </a:ext>
            </a:extLst>
          </p:cNvPr>
          <p:cNvPicPr>
            <a:picLocks noChangeAspect="1"/>
          </p:cNvPicPr>
          <p:nvPr/>
        </p:nvPicPr>
        <p:blipFill>
          <a:blip r:embed="rId3"/>
          <a:stretch>
            <a:fillRect/>
          </a:stretch>
        </p:blipFill>
        <p:spPr>
          <a:xfrm>
            <a:off x="155798" y="6203270"/>
            <a:ext cx="1993565" cy="518205"/>
          </a:xfrm>
          <a:prstGeom prst="rect">
            <a:avLst/>
          </a:prstGeom>
        </p:spPr>
      </p:pic>
    </p:spTree>
    <p:extLst>
      <p:ext uri="{BB962C8B-B14F-4D97-AF65-F5344CB8AC3E}">
        <p14:creationId xmlns:p14="http://schemas.microsoft.com/office/powerpoint/2010/main" val="14045781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a:stretch>
            <a:fillRect/>
          </a:stretch>
        </p:blipFill>
        <p:spPr>
          <a:xfrm>
            <a:off x="3145436" y="762339"/>
            <a:ext cx="7285252" cy="5851525"/>
          </a:xfrm>
          <a:prstGeom prst="rect">
            <a:avLst/>
          </a:prstGeom>
        </p:spPr>
      </p:pic>
      <p:sp>
        <p:nvSpPr>
          <p:cNvPr id="4" name="Slide Number Placeholder 3"/>
          <p:cNvSpPr>
            <a:spLocks noGrp="1"/>
          </p:cNvSpPr>
          <p:nvPr>
            <p:ph type="sldNum" sz="quarter" idx="12"/>
          </p:nvPr>
        </p:nvSpPr>
        <p:spPr/>
        <p:txBody>
          <a:bodyPr/>
          <a:lstStyle/>
          <a:p>
            <a:pPr>
              <a:defRPr/>
            </a:pPr>
            <a:fld id="{BDA394D7-9785-4BE5-AFD5-4F918A689025}" type="slidenum">
              <a:rPr lang="en-US" smtClean="0"/>
              <a:pPr>
                <a:defRPr/>
              </a:pPr>
              <a:t>8</a:t>
            </a:fld>
            <a:endParaRPr lang="en-US"/>
          </a:p>
        </p:txBody>
      </p:sp>
      <p:pic>
        <p:nvPicPr>
          <p:cNvPr id="3" name="Picture 2">
            <a:extLst>
              <a:ext uri="{FF2B5EF4-FFF2-40B4-BE49-F238E27FC236}">
                <a16:creationId xmlns="" xmlns:a16="http://schemas.microsoft.com/office/drawing/2014/main" id="{918321E5-C569-7C41-24CA-8AC1F3DE6797}"/>
              </a:ext>
            </a:extLst>
          </p:cNvPr>
          <p:cNvPicPr>
            <a:picLocks noChangeAspect="1"/>
          </p:cNvPicPr>
          <p:nvPr/>
        </p:nvPicPr>
        <p:blipFill>
          <a:blip r:embed="rId3"/>
          <a:stretch>
            <a:fillRect/>
          </a:stretch>
        </p:blipFill>
        <p:spPr>
          <a:xfrm>
            <a:off x="107493" y="6233772"/>
            <a:ext cx="1993565" cy="518205"/>
          </a:xfrm>
          <a:prstGeom prst="rect">
            <a:avLst/>
          </a:prstGeom>
        </p:spPr>
      </p:pic>
    </p:spTree>
    <p:extLst>
      <p:ext uri="{BB962C8B-B14F-4D97-AF65-F5344CB8AC3E}">
        <p14:creationId xmlns:p14="http://schemas.microsoft.com/office/powerpoint/2010/main" val="11921763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latin typeface="Arial" panose="020B0604020202020204" pitchFamily="34" charset="0"/>
                <a:cs typeface="Arial" panose="020B0604020202020204" pitchFamily="34" charset="0"/>
              </a:rPr>
              <a:t>Development of Pancreas</a:t>
            </a:r>
          </a:p>
        </p:txBody>
      </p:sp>
      <p:sp>
        <p:nvSpPr>
          <p:cNvPr id="3" name="Content Placeholder 2"/>
          <p:cNvSpPr>
            <a:spLocks noGrp="1"/>
          </p:cNvSpPr>
          <p:nvPr>
            <p:ph idx="1"/>
          </p:nvPr>
        </p:nvSpPr>
        <p:spPr>
          <a:xfrm>
            <a:off x="2119745" y="2096511"/>
            <a:ext cx="5943600" cy="5592763"/>
          </a:xfrm>
        </p:spPr>
        <p:txBody>
          <a:bodyPr>
            <a:noAutofit/>
          </a:bodyPr>
          <a:lstStyle/>
          <a:p>
            <a:pPr algn="just"/>
            <a:r>
              <a:rPr lang="en-US" sz="2400" dirty="0">
                <a:latin typeface="Arial" panose="020B0604020202020204" pitchFamily="34" charset="0"/>
                <a:cs typeface="Arial" panose="020B0604020202020204" pitchFamily="34" charset="0"/>
              </a:rPr>
              <a:t>The pancreas develops dorsal and ventral </a:t>
            </a:r>
            <a:r>
              <a:rPr lang="en-US" sz="2400" b="1" dirty="0">
                <a:latin typeface="Arial" panose="020B0604020202020204" pitchFamily="34" charset="0"/>
                <a:cs typeface="Arial" panose="020B0604020202020204" pitchFamily="34" charset="0"/>
              </a:rPr>
              <a:t>pancreatic buds</a:t>
            </a:r>
            <a:r>
              <a:rPr lang="en-US" sz="2400" dirty="0">
                <a:latin typeface="Arial" panose="020B0604020202020204" pitchFamily="34" charset="0"/>
                <a:cs typeface="Arial" panose="020B0604020202020204" pitchFamily="34" charset="0"/>
              </a:rPr>
              <a:t> of endodermal cells, which arise from the </a:t>
            </a:r>
            <a:r>
              <a:rPr lang="en-US" sz="2400" b="1" dirty="0">
                <a:solidFill>
                  <a:schemeClr val="accent4">
                    <a:lumMod val="75000"/>
                  </a:schemeClr>
                </a:solidFill>
                <a:latin typeface="Arial" panose="020B0604020202020204" pitchFamily="34" charset="0"/>
                <a:cs typeface="Arial" panose="020B0604020202020204" pitchFamily="34" charset="0"/>
              </a:rPr>
              <a:t>caudal part of the foregut</a:t>
            </a:r>
          </a:p>
          <a:p>
            <a:pPr marL="0" indent="0" algn="just">
              <a:buNone/>
            </a:pPr>
            <a:r>
              <a:rPr lang="en-US" sz="2400" b="1" dirty="0">
                <a:solidFill>
                  <a:schemeClr val="accent4">
                    <a:lumMod val="75000"/>
                  </a:schemeClr>
                </a:solidFill>
                <a:latin typeface="Arial" panose="020B0604020202020204" pitchFamily="34" charset="0"/>
                <a:cs typeface="Arial" panose="020B0604020202020204" pitchFamily="34" charset="0"/>
              </a:rPr>
              <a:t> </a:t>
            </a:r>
          </a:p>
          <a:p>
            <a:pPr algn="just"/>
            <a:r>
              <a:rPr lang="en-US" sz="2400" dirty="0">
                <a:latin typeface="Arial" panose="020B0604020202020204" pitchFamily="34" charset="0"/>
                <a:cs typeface="Arial" panose="020B0604020202020204" pitchFamily="34" charset="0"/>
              </a:rPr>
              <a:t>Most of the pancreas is derived from the </a:t>
            </a:r>
            <a:r>
              <a:rPr lang="en-US" sz="2400" b="1" dirty="0">
                <a:solidFill>
                  <a:schemeClr val="accent4">
                    <a:lumMod val="75000"/>
                  </a:schemeClr>
                </a:solidFill>
                <a:latin typeface="Arial" panose="020B0604020202020204" pitchFamily="34" charset="0"/>
                <a:cs typeface="Arial" panose="020B0604020202020204" pitchFamily="34" charset="0"/>
              </a:rPr>
              <a:t>dorsal pancreatic bud</a:t>
            </a:r>
            <a:r>
              <a:rPr lang="en-US" sz="2400" dirty="0">
                <a:solidFill>
                  <a:schemeClr val="accent4">
                    <a:lumMod val="75000"/>
                  </a:schemeClr>
                </a:solidFill>
                <a:latin typeface="Arial" panose="020B0604020202020204" pitchFamily="34" charset="0"/>
                <a:cs typeface="Arial" panose="020B0604020202020204" pitchFamily="34" charset="0"/>
              </a:rPr>
              <a:t>.</a:t>
            </a:r>
          </a:p>
          <a:p>
            <a:pPr algn="just"/>
            <a:endParaRPr lang="en-US" sz="2400" dirty="0">
              <a:solidFill>
                <a:schemeClr val="accent4">
                  <a:lumMod val="75000"/>
                </a:schemeClr>
              </a:solidFill>
              <a:latin typeface="Arial" panose="020B0604020202020204" pitchFamily="34" charset="0"/>
              <a:cs typeface="Arial" panose="020B0604020202020204" pitchFamily="34" charset="0"/>
            </a:endParaRPr>
          </a:p>
          <a:p>
            <a:pPr algn="just"/>
            <a:r>
              <a:rPr lang="en-US" sz="2400" dirty="0">
                <a:latin typeface="Arial" panose="020B0604020202020204" pitchFamily="34" charset="0"/>
                <a:cs typeface="Arial" panose="020B0604020202020204" pitchFamily="34" charset="0"/>
              </a:rPr>
              <a:t>The larger dorsal pancreatic bud appears first and develops a slight distance cranial to the ventral bud.</a:t>
            </a:r>
          </a:p>
        </p:txBody>
      </p:sp>
      <p:pic>
        <p:nvPicPr>
          <p:cNvPr id="4" name="Picture 3"/>
          <p:cNvPicPr>
            <a:picLocks noChangeAspect="1"/>
          </p:cNvPicPr>
          <p:nvPr/>
        </p:nvPicPr>
        <p:blipFill rotWithShape="1">
          <a:blip r:embed="rId2"/>
          <a:srcRect l="1307" r="46936" b="58592"/>
          <a:stretch/>
        </p:blipFill>
        <p:spPr>
          <a:xfrm>
            <a:off x="8839200" y="1265238"/>
            <a:ext cx="2514600" cy="3886200"/>
          </a:xfrm>
          <a:prstGeom prst="rect">
            <a:avLst/>
          </a:prstGeom>
        </p:spPr>
      </p:pic>
      <p:sp>
        <p:nvSpPr>
          <p:cNvPr id="5" name="Slide Number Placeholder 4"/>
          <p:cNvSpPr>
            <a:spLocks noGrp="1"/>
          </p:cNvSpPr>
          <p:nvPr>
            <p:ph type="sldNum" sz="quarter" idx="12"/>
          </p:nvPr>
        </p:nvSpPr>
        <p:spPr/>
        <p:txBody>
          <a:bodyPr/>
          <a:lstStyle/>
          <a:p>
            <a:pPr>
              <a:defRPr/>
            </a:pPr>
            <a:fld id="{BDA394D7-9785-4BE5-AFD5-4F918A689025}" type="slidenum">
              <a:rPr lang="en-US" smtClean="0"/>
              <a:pPr>
                <a:defRPr/>
              </a:pPr>
              <a:t>9</a:t>
            </a:fld>
            <a:endParaRPr lang="en-US"/>
          </a:p>
        </p:txBody>
      </p:sp>
      <p:pic>
        <p:nvPicPr>
          <p:cNvPr id="7" name="Picture 6">
            <a:extLst>
              <a:ext uri="{FF2B5EF4-FFF2-40B4-BE49-F238E27FC236}">
                <a16:creationId xmlns="" xmlns:a16="http://schemas.microsoft.com/office/drawing/2014/main" id="{76A430EF-0A9C-2A8F-67D5-EB79C9C11188}"/>
              </a:ext>
            </a:extLst>
          </p:cNvPr>
          <p:cNvPicPr>
            <a:picLocks noChangeAspect="1"/>
          </p:cNvPicPr>
          <p:nvPr/>
        </p:nvPicPr>
        <p:blipFill>
          <a:blip r:embed="rId3"/>
          <a:stretch>
            <a:fillRect/>
          </a:stretch>
        </p:blipFill>
        <p:spPr>
          <a:xfrm>
            <a:off x="298617" y="6233772"/>
            <a:ext cx="1993565" cy="518205"/>
          </a:xfrm>
          <a:prstGeom prst="rect">
            <a:avLst/>
          </a:prstGeom>
        </p:spPr>
      </p:pic>
    </p:spTree>
    <p:extLst>
      <p:ext uri="{BB962C8B-B14F-4D97-AF65-F5344CB8AC3E}">
        <p14:creationId xmlns:p14="http://schemas.microsoft.com/office/powerpoint/2010/main" val="32864489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40</TotalTime>
  <Words>882</Words>
  <Application>Microsoft Office PowerPoint</Application>
  <PresentationFormat>Widescreen</PresentationFormat>
  <Paragraphs>170</Paragraphs>
  <Slides>28</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28</vt:i4>
      </vt:variant>
    </vt:vector>
  </HeadingPairs>
  <TitlesOfParts>
    <vt:vector size="36" baseType="lpstr">
      <vt:lpstr>Aptos</vt:lpstr>
      <vt:lpstr>Aptos Display</vt:lpstr>
      <vt:lpstr>Arial</vt:lpstr>
      <vt:lpstr>Arial Black</vt:lpstr>
      <vt:lpstr>Calibri</vt:lpstr>
      <vt:lpstr>Times New Roman</vt:lpstr>
      <vt:lpstr>Wingdings</vt:lpstr>
      <vt:lpstr>Office Theme</vt:lpstr>
      <vt:lpstr>Gastrointestinal Tract (GIT) Module 2nd Year MBBS(LGIS) Development of Pancreas</vt:lpstr>
      <vt:lpstr>Motto                   Vision; The Dream/Tomorrow</vt:lpstr>
      <vt:lpstr>PowerPoint Presentation</vt:lpstr>
      <vt:lpstr> Professor Umar Model of  Integrated Lecture </vt:lpstr>
      <vt:lpstr> DEVELOPMENT OF FOREGUT</vt:lpstr>
      <vt:lpstr>Gross Anatomy</vt:lpstr>
      <vt:lpstr>PowerPoint Presentation</vt:lpstr>
      <vt:lpstr>PowerPoint Presentation</vt:lpstr>
      <vt:lpstr>Development of Pancreas</vt:lpstr>
      <vt:lpstr>Ventral pancreatic bud</vt:lpstr>
      <vt:lpstr>PowerPoint Presentation</vt:lpstr>
      <vt:lpstr>Fusion Of Buds</vt:lpstr>
      <vt:lpstr>PowerPoint Presentation</vt:lpstr>
      <vt:lpstr>PowerPoint Presentation</vt:lpstr>
      <vt:lpstr>PowerPoint Presentation</vt:lpstr>
      <vt:lpstr> Histogenesis of the Pancreas   </vt:lpstr>
      <vt:lpstr>PowerPoint Presentation</vt:lpstr>
      <vt:lpstr> Physiological and biochemical aspects of Pancreas</vt:lpstr>
      <vt:lpstr>PowerPoint Presentation</vt:lpstr>
      <vt:lpstr>PowerPoint Presentation</vt:lpstr>
      <vt:lpstr>PowerPoint Presentation</vt:lpstr>
      <vt:lpstr>   Anular Pancreas    </vt:lpstr>
      <vt:lpstr>PowerPoint Presentation</vt:lpstr>
      <vt:lpstr>PowerPoint Presentation</vt:lpstr>
      <vt:lpstr> Risk Factors for Pancreatic Cancer: Emerging Role of Viral Hepatitis</vt:lpstr>
      <vt:lpstr>Ethical dilemma Is it Worthwhile Operating an End-Stage Pancreatic Cancer Patient</vt:lpstr>
      <vt:lpstr>Role of Artificial Intelligence in Ca Pancreas</vt:lpstr>
      <vt:lpstr>Learning Resources</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Gastrointestinal Tract (GIT) Module 2nd Year MBBS(LGIS) Development of Pancreas</dc:title>
  <dc:creator>DME RMU</dc:creator>
  <cp:lastModifiedBy>Musharaf Baig</cp:lastModifiedBy>
  <cp:revision>4</cp:revision>
  <dcterms:created xsi:type="dcterms:W3CDTF">2025-01-28T14:17:36Z</dcterms:created>
  <dcterms:modified xsi:type="dcterms:W3CDTF">2025-01-28T15:16:07Z</dcterms:modified>
</cp:coreProperties>
</file>