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486" r:id="rId2"/>
    <p:sldId id="482" r:id="rId3"/>
    <p:sldId id="473" r:id="rId4"/>
    <p:sldId id="477" r:id="rId5"/>
    <p:sldId id="488" r:id="rId6"/>
    <p:sldId id="480" r:id="rId7"/>
    <p:sldId id="476" r:id="rId8"/>
    <p:sldId id="474" r:id="rId9"/>
    <p:sldId id="475" r:id="rId10"/>
    <p:sldId id="485" r:id="rId11"/>
    <p:sldId id="479" r:id="rId12"/>
    <p:sldId id="489" r:id="rId13"/>
    <p:sldId id="490" r:id="rId14"/>
    <p:sldId id="487" r:id="rId1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8217"/>
    <a:srgbClr val="008000"/>
    <a:srgbClr val="00660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C5C06-6C31-45EE-84EC-F345C309165F}" type="datetimeFigureOut">
              <a:rPr lang="en-US" smtClean="0"/>
              <a:pPr/>
              <a:t>04/12/2023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6311"/>
            <a:ext cx="5608975" cy="4182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48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648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D02AE-46ED-48B9-807D-2F31E8D94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55F61-5C29-4945-8BD7-5EE1E45A6209}" type="datetimeFigureOut">
              <a:rPr lang="en-US" smtClean="0"/>
              <a:pPr/>
              <a:t>04/12/2023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A586-A0E7-427D-AFAD-06CFCA2FB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55F61-5C29-4945-8BD7-5EE1E45A6209}" type="datetimeFigureOut">
              <a:rPr lang="en-US" smtClean="0"/>
              <a:pPr/>
              <a:t>04/12/2023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A586-A0E7-427D-AFAD-06CFCA2FB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55F61-5C29-4945-8BD7-5EE1E45A6209}" type="datetimeFigureOut">
              <a:rPr lang="en-US" smtClean="0"/>
              <a:pPr/>
              <a:t>04/12/2023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A586-A0E7-427D-AFAD-06CFCA2FB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55F61-5C29-4945-8BD7-5EE1E45A6209}" type="datetimeFigureOut">
              <a:rPr lang="en-US" smtClean="0"/>
              <a:pPr/>
              <a:t>04/12/2023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A586-A0E7-427D-AFAD-06CFCA2FB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55F61-5C29-4945-8BD7-5EE1E45A6209}" type="datetimeFigureOut">
              <a:rPr lang="en-US" smtClean="0"/>
              <a:pPr/>
              <a:t>04/12/2023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A586-A0E7-427D-AFAD-06CFCA2FB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55F61-5C29-4945-8BD7-5EE1E45A6209}" type="datetimeFigureOut">
              <a:rPr lang="en-US" smtClean="0"/>
              <a:pPr/>
              <a:t>04/12/2023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A586-A0E7-427D-AFAD-06CFCA2FB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55F61-5C29-4945-8BD7-5EE1E45A6209}" type="datetimeFigureOut">
              <a:rPr lang="en-US" smtClean="0"/>
              <a:pPr/>
              <a:t>04/12/2023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A586-A0E7-427D-AFAD-06CFCA2FB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55F61-5C29-4945-8BD7-5EE1E45A6209}" type="datetimeFigureOut">
              <a:rPr lang="en-US" smtClean="0"/>
              <a:pPr/>
              <a:t>04/12/2023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A586-A0E7-427D-AFAD-06CFCA2FB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55F61-5C29-4945-8BD7-5EE1E45A6209}" type="datetimeFigureOut">
              <a:rPr lang="en-US" smtClean="0"/>
              <a:pPr/>
              <a:t>04/12/2023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A586-A0E7-427D-AFAD-06CFCA2FB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55F61-5C29-4945-8BD7-5EE1E45A6209}" type="datetimeFigureOut">
              <a:rPr lang="en-US" smtClean="0"/>
              <a:pPr/>
              <a:t>04/12/2023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A586-A0E7-427D-AFAD-06CFCA2FB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55F61-5C29-4945-8BD7-5EE1E45A6209}" type="datetimeFigureOut">
              <a:rPr lang="en-US" smtClean="0"/>
              <a:pPr/>
              <a:t>04/12/2023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A586-A0E7-427D-AFAD-06CFCA2FB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55F61-5C29-4945-8BD7-5EE1E45A6209}" type="datetimeFigureOut">
              <a:rPr lang="en-US" smtClean="0"/>
              <a:pPr/>
              <a:t>04/12/2023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4A586-A0E7-427D-AFAD-06CFCA2FB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20191113-WA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0"/>
            <a:ext cx="9144000" cy="4461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68818"/>
            <a:ext cx="277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October, 2023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7764" y="-19050"/>
            <a:ext cx="2779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Revamping 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A Challenge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76200" y="1"/>
          <a:ext cx="9220194" cy="5143479"/>
        </p:xfrm>
        <a:graphic>
          <a:graphicData uri="http://schemas.openxmlformats.org/drawingml/2006/table">
            <a:tbl>
              <a:tblPr/>
              <a:tblGrid>
                <a:gridCol w="2918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41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7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6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79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56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42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564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0428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5564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5564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15564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15564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04288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1790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155649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155649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155649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155649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155649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151756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151756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151756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151756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151756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151756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15175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15175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  <a:gridCol w="151756">
                  <a:extLst>
                    <a:ext uri="{9D8B030D-6E8A-4147-A177-3AD203B41FA5}">
                      <a16:colId xmlns="" xmlns:a16="http://schemas.microsoft.com/office/drawing/2014/main" val="20028"/>
                    </a:ext>
                  </a:extLst>
                </a:gridCol>
                <a:gridCol w="210124">
                  <a:extLst>
                    <a:ext uri="{9D8B030D-6E8A-4147-A177-3AD203B41FA5}">
                      <a16:colId xmlns="" xmlns:a16="http://schemas.microsoft.com/office/drawing/2014/main" val="20029"/>
                    </a:ext>
                  </a:extLst>
                </a:gridCol>
                <a:gridCol w="151756">
                  <a:extLst>
                    <a:ext uri="{9D8B030D-6E8A-4147-A177-3AD203B41FA5}">
                      <a16:colId xmlns="" xmlns:a16="http://schemas.microsoft.com/office/drawing/2014/main" val="20030"/>
                    </a:ext>
                  </a:extLst>
                </a:gridCol>
                <a:gridCol w="151756">
                  <a:extLst>
                    <a:ext uri="{9D8B030D-6E8A-4147-A177-3AD203B41FA5}">
                      <a16:colId xmlns="" xmlns:a16="http://schemas.microsoft.com/office/drawing/2014/main" val="20031"/>
                    </a:ext>
                  </a:extLst>
                </a:gridCol>
                <a:gridCol w="151756">
                  <a:extLst>
                    <a:ext uri="{9D8B030D-6E8A-4147-A177-3AD203B41FA5}">
                      <a16:colId xmlns="" xmlns:a16="http://schemas.microsoft.com/office/drawing/2014/main" val="20032"/>
                    </a:ext>
                  </a:extLst>
                </a:gridCol>
                <a:gridCol w="210124">
                  <a:extLst>
                    <a:ext uri="{9D8B030D-6E8A-4147-A177-3AD203B41FA5}">
                      <a16:colId xmlns="" xmlns:a16="http://schemas.microsoft.com/office/drawing/2014/main" val="20033"/>
                    </a:ext>
                  </a:extLst>
                </a:gridCol>
                <a:gridCol w="151756">
                  <a:extLst>
                    <a:ext uri="{9D8B030D-6E8A-4147-A177-3AD203B41FA5}">
                      <a16:colId xmlns="" xmlns:a16="http://schemas.microsoft.com/office/drawing/2014/main" val="20034"/>
                    </a:ext>
                  </a:extLst>
                </a:gridCol>
                <a:gridCol w="151756">
                  <a:extLst>
                    <a:ext uri="{9D8B030D-6E8A-4147-A177-3AD203B41FA5}">
                      <a16:colId xmlns="" xmlns:a16="http://schemas.microsoft.com/office/drawing/2014/main" val="20035"/>
                    </a:ext>
                  </a:extLst>
                </a:gridCol>
                <a:gridCol w="151756">
                  <a:extLst>
                    <a:ext uri="{9D8B030D-6E8A-4147-A177-3AD203B41FA5}">
                      <a16:colId xmlns="" xmlns:a16="http://schemas.microsoft.com/office/drawing/2014/main" val="20036"/>
                    </a:ext>
                  </a:extLst>
                </a:gridCol>
                <a:gridCol w="151756">
                  <a:extLst>
                    <a:ext uri="{9D8B030D-6E8A-4147-A177-3AD203B41FA5}">
                      <a16:colId xmlns="" xmlns:a16="http://schemas.microsoft.com/office/drawing/2014/main" val="20037"/>
                    </a:ext>
                  </a:extLst>
                </a:gridCol>
                <a:gridCol w="151756">
                  <a:extLst>
                    <a:ext uri="{9D8B030D-6E8A-4147-A177-3AD203B41FA5}">
                      <a16:colId xmlns="" xmlns:a16="http://schemas.microsoft.com/office/drawing/2014/main" val="20038"/>
                    </a:ext>
                  </a:extLst>
                </a:gridCol>
                <a:gridCol w="151756">
                  <a:extLst>
                    <a:ext uri="{9D8B030D-6E8A-4147-A177-3AD203B41FA5}">
                      <a16:colId xmlns="" xmlns:a16="http://schemas.microsoft.com/office/drawing/2014/main" val="20039"/>
                    </a:ext>
                  </a:extLst>
                </a:gridCol>
                <a:gridCol w="151756">
                  <a:extLst>
                    <a:ext uri="{9D8B030D-6E8A-4147-A177-3AD203B41FA5}">
                      <a16:colId xmlns="" xmlns:a16="http://schemas.microsoft.com/office/drawing/2014/main" val="20040"/>
                    </a:ext>
                  </a:extLst>
                </a:gridCol>
                <a:gridCol w="151756">
                  <a:extLst>
                    <a:ext uri="{9D8B030D-6E8A-4147-A177-3AD203B41FA5}">
                      <a16:colId xmlns="" xmlns:a16="http://schemas.microsoft.com/office/drawing/2014/main" val="20041"/>
                    </a:ext>
                  </a:extLst>
                </a:gridCol>
                <a:gridCol w="151756">
                  <a:extLst>
                    <a:ext uri="{9D8B030D-6E8A-4147-A177-3AD203B41FA5}">
                      <a16:colId xmlns="" xmlns:a16="http://schemas.microsoft.com/office/drawing/2014/main" val="20042"/>
                    </a:ext>
                  </a:extLst>
                </a:gridCol>
                <a:gridCol w="210124">
                  <a:extLst>
                    <a:ext uri="{9D8B030D-6E8A-4147-A177-3AD203B41FA5}">
                      <a16:colId xmlns="" xmlns:a16="http://schemas.microsoft.com/office/drawing/2014/main" val="20043"/>
                    </a:ext>
                  </a:extLst>
                </a:gridCol>
                <a:gridCol w="151756">
                  <a:extLst>
                    <a:ext uri="{9D8B030D-6E8A-4147-A177-3AD203B41FA5}">
                      <a16:colId xmlns="" xmlns:a16="http://schemas.microsoft.com/office/drawing/2014/main" val="20044"/>
                    </a:ext>
                  </a:extLst>
                </a:gridCol>
                <a:gridCol w="151756">
                  <a:extLst>
                    <a:ext uri="{9D8B030D-6E8A-4147-A177-3AD203B41FA5}">
                      <a16:colId xmlns="" xmlns:a16="http://schemas.microsoft.com/office/drawing/2014/main" val="20045"/>
                    </a:ext>
                  </a:extLst>
                </a:gridCol>
                <a:gridCol w="385229">
                  <a:extLst>
                    <a:ext uri="{9D8B030D-6E8A-4147-A177-3AD203B41FA5}">
                      <a16:colId xmlns="" xmlns:a16="http://schemas.microsoft.com/office/drawing/2014/main" val="20046"/>
                    </a:ext>
                  </a:extLst>
                </a:gridCol>
              </a:tblGrid>
              <a:tr h="117007">
                <a:tc gridSpan="47"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INVENTORY OF HOLY FAMILY HOSPTAL, RAWALPINDI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SR No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Name of Item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Gynae OT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Gyane ER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Emergency Department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ER OT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Burn Unit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 I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DID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Ortho ward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Neuro surgery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Paeds</a:t>
                      </a:r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ER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NICU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LR 1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LR 2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ward 231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Old Private Block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paeds</a:t>
                      </a:r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surgery wad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237 ward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Ward 236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Ward 232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Ward 137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WARD 136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WARD 132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MOTHER ROOM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PICU ward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Paeds</a:t>
                      </a:r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Medicine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New Private Block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ENT ward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EYE ward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Surgery OT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ENT.EYE,ORTHO OT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Male MU II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Female MU II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MU I east wing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MU Iwast wing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 II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Gastro Ward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SICU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PACU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MICU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CCU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Nephrology Ward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LIVER Center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Endoscopy Department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New Gayane Ward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1429" marR="1429" marT="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Hospital Beds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1399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Mattress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1258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Cardiac Tables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Over head Tables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Staff Chairs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Tables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Benches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Cabinets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Wheel chairs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Stretchers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IV Poles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Waiting Chairs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Computer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Printer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Curtains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Wall clock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Ceiling Fans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Bracket fans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LED Bulbs /lights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2358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Tube lights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Telephone sets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Electric heaters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ACs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Refrigerator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Water dispenser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Exhaust fans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Baskets (Yellow /Red /White)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Crash trolley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Cardiac monitor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Suction machine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ECG machine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BP apparatus (wall mounted )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3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BP apparatus (table type)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4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Stethoscope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5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Nebulizer machine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6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UPS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7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Ultrasound machine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8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Mobile X-Ray machine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9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Defibrillator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0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Infusion pump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1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Syringe pump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2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Ventilators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3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OT Tables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4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OT Lights (ceiling)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5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Mobile OT Lights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6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Patients shifting trolley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7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Pulse oximeter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8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Syringe cutter </a:t>
                      </a:r>
                    </a:p>
                  </a:txBody>
                  <a:tcPr marL="1429" marR="1429" marT="14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9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Laryngoscope 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50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Gluco meter 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51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Temperature meter 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52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Photo therapy unit 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53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Baby warmer 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54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Baby incubator 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55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Baby cots 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56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Baby cots Mattress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57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Instruments Sets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58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1429" marR="1429" marT="14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Cautery machine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59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Anesthesia Machine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60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X-Ray viewer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61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Air Purifier unit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62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Heating Device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63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CTG Machine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64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Vacuume Machine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65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Cylinder (Master Size)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66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Cylinder (Small Size)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67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Weight \Machine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68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Trolley 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69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Patient Screen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70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Delivery Table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71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O2 Concentrator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72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Fundoscope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73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Examination Light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74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Instrument Trolley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75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BiPap Machine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76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Dressing Steel Drum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77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Dialysis Machine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78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Stabilizer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79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CRRT Machine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80"/>
                  </a:ext>
                </a:extLst>
              </a:tr>
              <a:tr h="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MARS Machine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81"/>
                  </a:ext>
                </a:extLst>
              </a:tr>
              <a:tr h="683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Any other items available in ward/department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1429" marR="1429" marT="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8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5257800" cy="5143500"/>
          </a:xfrm>
          <a:prstGeom prst="rect">
            <a:avLst/>
          </a:prstGeom>
        </p:spPr>
      </p:pic>
      <p:pic>
        <p:nvPicPr>
          <p:cNvPr id="6" name="Picture 5" descr="33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5" y="0"/>
            <a:ext cx="3857625" cy="5143500"/>
          </a:xfrm>
          <a:prstGeom prst="rect">
            <a:avLst/>
          </a:prstGeom>
        </p:spPr>
      </p:pic>
      <p:pic>
        <p:nvPicPr>
          <p:cNvPr id="7" name="Picture 6" descr="32527b56-8bf2-4c37-96d6-4025831c59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861705"/>
            <a:ext cx="3428999" cy="3300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9144000" cy="457200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PROVISION OF LIST OF DISMANTLED </a:t>
            </a:r>
            <a:r>
              <a:rPr lang="en-US" sz="2400" u="sng" dirty="0" smtClean="0"/>
              <a:t>ITEMS BY C &amp; W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6750"/>
            <a:ext cx="82296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The following items will be deducted from Contractors</a:t>
            </a:r>
            <a:r>
              <a:rPr lang="en-US" sz="2000" dirty="0" smtClean="0"/>
              <a:t>:-</a:t>
            </a:r>
            <a:endParaRPr lang="en-US" sz="20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123950"/>
          <a:ext cx="7696200" cy="3635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3200400"/>
              </a:tblGrid>
              <a:tr h="402159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Doors with Chowkat.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241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Windows &amp; C.Windows </a:t>
                      </a:r>
                      <a:r>
                        <a:rPr lang="en-US" sz="1400" dirty="0" err="1" smtClean="0"/>
                        <a:t>i.e</a:t>
                      </a:r>
                      <a:r>
                        <a:rPr lang="en-US" sz="1400" dirty="0" smtClean="0"/>
                        <a:t> grill, glass etc.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699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Debries of Tile, Marble, &amp; Concrete etc.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699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Roof Tiles.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197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 Electric fittings, wires, lights, switches etc except ceiling fans 56” sweep.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 bath room fittings, accessories &amp; Utensils </a:t>
                      </a:r>
                      <a:r>
                        <a:rPr lang="en-US" sz="1400" dirty="0" err="1" smtClean="0"/>
                        <a:t>i.e</a:t>
                      </a:r>
                      <a:r>
                        <a:rPr lang="en-US" sz="1400" dirty="0" smtClean="0"/>
                        <a:t> Damaged PVC / Cast Iron pipes etc.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69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Railing.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69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Debries of fair face gutka.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8" descr="Letter C &amp; 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123950"/>
            <a:ext cx="2592497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05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AMENDMENTS IN THE STRATEGIC REVAMPING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514350"/>
          <a:ext cx="9067800" cy="45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7667"/>
                <a:gridCol w="4030133"/>
              </a:tblGrid>
              <a:tr h="53946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Construction of Brick Wall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Medical &amp; Surgical ER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to extend Beds Capacity , Construction of wall to extends Surgical ER OTs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665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Oxygen Points  installation , Pts Washroom  doors to be shifted Outside , Washroom for AP &amp;</a:t>
                      </a:r>
                      <a:r>
                        <a:rPr lang="en-US" sz="1200" baseline="0" dirty="0" smtClean="0"/>
                        <a:t> Professors Offices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600" b="1" dirty="0" smtClean="0"/>
                        <a:t>MU I &amp; II </a:t>
                      </a:r>
                      <a:endParaRPr lang="en-US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65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Oxygen Points in Isolation wards,  ICU, Nursery</a:t>
                      </a:r>
                      <a:r>
                        <a:rPr lang="en-US" sz="1200" baseline="0" dirty="0" smtClean="0"/>
                        <a:t> &amp; Wards 231, </a:t>
                      </a:r>
                      <a:r>
                        <a:rPr lang="en-US" sz="1200" dirty="0" smtClean="0"/>
                        <a:t>New Entrance in </a:t>
                      </a:r>
                      <a:r>
                        <a:rPr lang="en-US" sz="1600" b="1" dirty="0" smtClean="0"/>
                        <a:t>PAEDS </a:t>
                      </a:r>
                      <a:r>
                        <a:rPr lang="en-US" sz="1600" b="1" baseline="0" dirty="0" smtClean="0"/>
                        <a:t>ER</a:t>
                      </a:r>
                      <a:endParaRPr lang="en-US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65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Replacing</a:t>
                      </a:r>
                      <a:r>
                        <a:rPr lang="en-US" sz="1200" baseline="0" dirty="0" smtClean="0"/>
                        <a:t> of Wooden wall with Brick wall, Renovation of Female Duty room washroom, Construction of Cabin, Construction of Admission info Counter outside ward in </a:t>
                      </a:r>
                      <a:r>
                        <a:rPr lang="en-US" sz="1600" b="1" baseline="0" dirty="0" smtClean="0"/>
                        <a:t>SU I</a:t>
                      </a:r>
                      <a:endParaRPr lang="en-US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65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Oxygen</a:t>
                      </a:r>
                      <a:r>
                        <a:rPr lang="en-US" sz="1200" baseline="0" dirty="0" smtClean="0"/>
                        <a:t> Point installation, Isolation/Immunosuppressant room in </a:t>
                      </a:r>
                      <a:r>
                        <a:rPr lang="en-US" sz="1600" b="1" baseline="0" dirty="0" smtClean="0"/>
                        <a:t>Nephrology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65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Oxygen Points, HVAC Ducting, Fully Equipped HDU in </a:t>
                      </a:r>
                      <a:r>
                        <a:rPr lang="en-US" sz="1600" b="1" dirty="0" smtClean="0"/>
                        <a:t>Neurosurgery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98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Connecting Bridge b/w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Old &amp; New Building</a:t>
                      </a:r>
                      <a:r>
                        <a:rPr lang="en-US" sz="1200" b="0" baseline="0" dirty="0" smtClean="0"/>
                        <a:t>,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0" baseline="0" dirty="0" smtClean="0"/>
                        <a:t>Racks all over the </a:t>
                      </a:r>
                      <a:r>
                        <a:rPr lang="en-US" b="1" baseline="0" dirty="0" smtClean="0"/>
                        <a:t>Admin Block </a:t>
                      </a:r>
                      <a:r>
                        <a:rPr lang="en-US" sz="1200" b="0" baseline="0" dirty="0" smtClean="0"/>
                        <a:t>in offices</a:t>
                      </a:r>
                      <a:endParaRPr lang="en-US" sz="12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Installation of Active &amp; Passive</a:t>
                      </a:r>
                      <a:r>
                        <a:rPr lang="en-US" sz="1200" baseline="0" dirty="0" smtClean="0"/>
                        <a:t> Networking along with </a:t>
                      </a:r>
                      <a:r>
                        <a:rPr lang="en-US" sz="1200" baseline="0" dirty="0" err="1" smtClean="0"/>
                        <a:t>ELV</a:t>
                      </a:r>
                      <a:r>
                        <a:rPr lang="en-US" sz="1200" baseline="0" dirty="0" smtClean="0"/>
                        <a:t> system</a:t>
                      </a: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Letter to 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514350"/>
            <a:ext cx="39624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NAL ELEVATION AND PLAN HOLY FAMILY-Model copy.jpg">
            <a:extLst>
              <a:ext uri="{FF2B5EF4-FFF2-40B4-BE49-F238E27FC236}">
                <a16:creationId xmlns="" xmlns:a16="http://schemas.microsoft.com/office/drawing/2014/main" id="{8780B12A-5404-D892-42C5-4C1CE9E18C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1359"/>
          <a:stretch/>
        </p:blipFill>
        <p:spPr>
          <a:xfrm>
            <a:off x="27709" y="438150"/>
            <a:ext cx="9034670" cy="3752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777" y="57150"/>
            <a:ext cx="7463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31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Jan 2023                                                                                    </a:t>
            </a:r>
            <a:r>
              <a:rPr lang="en-US" sz="2000" b="1" dirty="0" err="1" smtClean="0"/>
              <a:t>InshaAllah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0" y="4436478"/>
            <a:ext cx="8834284" cy="726072"/>
          </a:xfrm>
          <a:prstGeom prst="rect">
            <a:avLst/>
          </a:prstGeom>
        </p:spPr>
        <p:txBody>
          <a:bodyPr wrap="square" lIns="48491" tIns="24245" rIns="48491" bIns="24245">
            <a:spAutoFit/>
          </a:bodyPr>
          <a:lstStyle/>
          <a:p>
            <a:pPr lvl="0" algn="ctr"/>
            <a:r>
              <a:rPr lang="en-US" sz="4400" b="1" spc="27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Thank You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41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ja cd\Desktop\4919e29c-973e-45ea-bb4b-5f8c4cca0ee3.jpg"/>
          <p:cNvPicPr>
            <a:picLocks noChangeAspect="1" noChangeArrowheads="1"/>
          </p:cNvPicPr>
          <p:nvPr/>
        </p:nvPicPr>
        <p:blipFill>
          <a:blip r:embed="rId2"/>
          <a:srcRect l="8333"/>
          <a:stretch>
            <a:fillRect/>
          </a:stretch>
        </p:blipFill>
        <p:spPr bwMode="auto">
          <a:xfrm>
            <a:off x="0" y="742950"/>
            <a:ext cx="9144000" cy="4400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-19050"/>
            <a:ext cx="733604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</a:t>
            </a:r>
            <a:r>
              <a:rPr lang="en-US" sz="2000" b="1" dirty="0" smtClean="0"/>
              <a:t> </a:t>
            </a:r>
            <a:r>
              <a:rPr lang="en-US" b="1" dirty="0" smtClean="0"/>
              <a:t>dozens meetings Stakeholders meeting, Vice Chancellor, HODs, MSs, </a:t>
            </a:r>
          </a:p>
          <a:p>
            <a:pPr algn="ctr"/>
            <a:r>
              <a:rPr lang="en-US" b="1" dirty="0" smtClean="0"/>
              <a:t>Nursing Superintendent to discuss the Evacuation and relocation plan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28206141"/>
              </p:ext>
            </p:extLst>
          </p:nvPr>
        </p:nvGraphicFramePr>
        <p:xfrm>
          <a:off x="228600" y="742950"/>
          <a:ext cx="8534400" cy="3588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Departments Relocation Plan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0990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 The present Admin Block will be merged with the existing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Gynae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and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Paeds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department for complete mother &amp; child complex. In this way </a:t>
                      </a:r>
                      <a:r>
                        <a:rPr kumimoji="0" lang="en-US" sz="20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40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more beds will be available.</a:t>
                      </a:r>
                    </a:p>
                    <a:p>
                      <a:pPr algn="just" rt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 EYE &amp; ENT will be merged in a single  unit and extra medical ward will be developed with </a:t>
                      </a:r>
                      <a:r>
                        <a:rPr kumimoji="0" lang="en-US" sz="20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30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beds capacity and </a:t>
                      </a:r>
                      <a:r>
                        <a:rPr kumimoji="0" lang="en-US" sz="20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50 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more beds will be generated in the basement. </a:t>
                      </a:r>
                    </a:p>
                    <a:p>
                      <a:pPr algn="just" rt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Radiology complex ramp will be moved up to second floor so that the patient can shifted easily between the ward and radiology complex. </a:t>
                      </a:r>
                      <a:endParaRPr kumimoji="0" lang="en-US" sz="1800" b="1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0" y="209550"/>
          <a:ext cx="8991599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939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1364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Sr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#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Medical Services Relocation 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2518"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>
                        <a:buFont typeface="Arial" pitchFamily="34" charset="0"/>
                        <a:buNone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DID Total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Dengue patients are treated in RED Crescent Hospital along with the all the dengue patients of BBH &amp; RTH.</a:t>
                      </a:r>
                    </a:p>
                    <a:p>
                      <a:pPr algn="just" rtl="0">
                        <a:buFont typeface="Arial" pitchFamily="34" charset="0"/>
                        <a:buNone/>
                      </a:pP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120 beds in Red crescent  &amp; 6 beds for ICU in </a:t>
                      </a:r>
                      <a:r>
                        <a:rPr kumimoji="0" lang="en-US" sz="14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Red Crescent.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2518"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>
                        <a:buFont typeface="Arial" pitchFamily="34" charset="0"/>
                        <a:buNone/>
                      </a:pP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Medical Unit 1&amp;2, </a:t>
                      </a:r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Nephro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EYE has been shifted to </a:t>
                      </a:r>
                      <a:r>
                        <a:rPr kumimoji="0" lang="en-US" sz="14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RIUT 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with 4  ICU beds which can be increased with 40 beds allocation and 4 bedded ICU. </a:t>
                      </a:r>
                    </a:p>
                    <a:p>
                      <a:pPr algn="just" rtl="0">
                        <a:buFont typeface="Arial" pitchFamily="34" charset="0"/>
                        <a:buNone/>
                      </a:pP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Capacity can be increased to 200 Beds. 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4669"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>
                        <a:buFont typeface="Arial" pitchFamily="34" charset="0"/>
                        <a:buNone/>
                      </a:pP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Surgical Unit 2, Ortho, </a:t>
                      </a:r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Gynae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Unit 1, CCU, ENT, </a:t>
                      </a:r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Paeds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Nursery, Orthopedic, Plastic Surgery Burn Services has been shifted to BBH. 60 beds in </a:t>
                      </a:r>
                      <a:r>
                        <a:rPr kumimoji="0" lang="en-US" sz="14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BBH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 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049"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>
                        <a:buFont typeface="Arial" pitchFamily="34" charset="0"/>
                        <a:buNone/>
                      </a:pP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MLC post Mortem are done in </a:t>
                      </a:r>
                      <a:r>
                        <a:rPr kumimoji="0" lang="en-US" sz="14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BBH 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&amp; </a:t>
                      </a:r>
                      <a:r>
                        <a:rPr kumimoji="0" lang="en-US" sz="14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RTH 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with 60 beds at </a:t>
                      </a:r>
                      <a:r>
                        <a:rPr kumimoji="0" lang="en-US" sz="14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RTH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 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1049"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>
                        <a:buFont typeface="Arial" pitchFamily="34" charset="0"/>
                        <a:buNone/>
                      </a:pPr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Gynae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Unit 2, Surgical Unit-1, </a:t>
                      </a:r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Neuro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&amp; </a:t>
                      </a:r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Peads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ward shifted to</a:t>
                      </a:r>
                      <a:r>
                        <a:rPr kumimoji="0" lang="en-US" sz="14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RTH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 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1049"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Radiology services provided </a:t>
                      </a:r>
                      <a:r>
                        <a:rPr kumimoji="0" lang="en-US" sz="14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RIUT, Red Crescent, BBH &amp; RTH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1049"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>
                        <a:buFont typeface="Arial" pitchFamily="34" charset="0"/>
                        <a:buNone/>
                      </a:pPr>
                      <a:r>
                        <a:rPr kumimoji="0" lang="en-US" sz="14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RIC 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for Cardiac patients.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1783"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>
                        <a:buFont typeface="Arial" pitchFamily="34" charset="0"/>
                        <a:buNone/>
                      </a:pP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Lab services are provided to Dengue Patients in </a:t>
                      </a:r>
                      <a:r>
                        <a:rPr kumimoji="0" lang="en-US" sz="14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Red Crescent 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and </a:t>
                      </a:r>
                      <a:r>
                        <a:rPr kumimoji="0" lang="en-US" sz="14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RIUT 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for </a:t>
                      </a:r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Nephro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and Medical Unit 1&amp;2 patients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1993">
                <a:tc gridSpan="2"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kumimoji="0" lang="en-US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440 beds are operated by HFH staff in Allied</a:t>
                      </a:r>
                      <a:r>
                        <a:rPr kumimoji="0" lang="en-US" sz="16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Hospitals </a:t>
                      </a:r>
                      <a:r>
                        <a:rPr kumimoji="0" lang="en-US" sz="1600" b="1" kern="1200" baseline="0" dirty="0" err="1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i.e</a:t>
                      </a:r>
                      <a:r>
                        <a:rPr kumimoji="0" lang="en-US" sz="16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BBH, RTH, RIUT &amp; Red Crescent Hospital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kumimoji="0" lang="en-US" sz="16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One additional </a:t>
                      </a:r>
                      <a:r>
                        <a:rPr kumimoji="0" lang="en-US" sz="1600" b="1" kern="1200" baseline="0" dirty="0" err="1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Gynae</a:t>
                      </a:r>
                      <a:r>
                        <a:rPr kumimoji="0" lang="en-US" sz="16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filter clinic at committee </a:t>
                      </a:r>
                      <a:r>
                        <a:rPr kumimoji="0" lang="en-US" sz="1600" b="1" kern="1200" baseline="0" dirty="0" err="1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chowk</a:t>
                      </a:r>
                      <a:r>
                        <a:rPr kumimoji="0" lang="en-US" sz="16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lined with BBH.</a:t>
                      </a:r>
                      <a:endParaRPr kumimoji="0" lang="en-US" sz="1600" b="1" kern="1200" dirty="0" smtClean="0">
                        <a:solidFill>
                          <a:srgbClr val="C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 rtl="0">
                        <a:buFont typeface="Arial" pitchFamily="34" charset="0"/>
                        <a:buNone/>
                      </a:pP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19" t="2593" r="3219" b="11481"/>
          <a:stretch/>
        </p:blipFill>
        <p:spPr>
          <a:xfrm>
            <a:off x="1447800" y="57150"/>
            <a:ext cx="6096000" cy="495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566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594121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Equipment Relocation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1" y="666751"/>
          <a:ext cx="8839199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16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717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07572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Sr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#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Hospital s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Relocation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9213"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RIUT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Emergency Medicines, Dialysis medicines &amp; Lab equipment.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5286"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BBH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buFont typeface="Arial" pitchFamily="34" charset="0"/>
                        <a:buNone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Medicines for Surgical &amp;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Gynae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Emergency patients, 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 Anesthesia Machines, 100 benches for patients attendant, Linen as per requirement. 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2331"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buFont typeface="Arial" pitchFamily="34" charset="0"/>
                        <a:buNone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Medicines for Surgical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patients,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Gynae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equipment, 40 beds &amp; Linen as per requirement. 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6598"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Red Crescent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buFont typeface="Arial" pitchFamily="34" charset="0"/>
                        <a:buNone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50 beds for dengue patients,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medicines, lab &amp; ultrasound facility 24/7. 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7467600" cy="43815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Human Resources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398" y="468633"/>
          <a:ext cx="8839202" cy="960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80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88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74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8741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2477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7306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7306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594357"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PMO/ PWMO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APMO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/ APWMO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SRs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SMOs/ SWMOs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PGTs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MOs/ WMOs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Head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Nurses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Charge Nurses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Other staff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Support Staff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043"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8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33402" y="1428750"/>
            <a:ext cx="8153398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Human Resources Relocation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855470"/>
          <a:ext cx="8839202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19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0960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4949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Hospital Name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PMO/ PWMO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APMO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/ APWMO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SRs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SMOs/ SWMOs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PGTs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MOs/ WMOs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Head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Nurses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Charge Nurses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Other staff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Support Staff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37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HFH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355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8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370"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None/>
                      </a:pPr>
                      <a:r>
                        <a:rPr kumimoji="0" lang="en-US" sz="16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BBH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8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9370"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None/>
                      </a:pPr>
                      <a:r>
                        <a:rPr kumimoji="0" lang="en-US" sz="16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8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370"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None/>
                      </a:pPr>
                      <a:r>
                        <a:rPr kumimoji="0" lang="en-US" sz="16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RIUT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8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4940"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None/>
                      </a:pPr>
                      <a:r>
                        <a:rPr kumimoji="0" lang="en-US" sz="14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Red Crescent</a:t>
                      </a:r>
                      <a:endParaRPr kumimoji="0" lang="en-US" sz="1600" b="1" kern="1200" baseline="0" dirty="0" smtClean="0">
                        <a:solidFill>
                          <a:srgbClr val="C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8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9370"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None/>
                      </a:pPr>
                      <a:r>
                        <a:rPr kumimoji="0" lang="en-US" sz="16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RMU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8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9370"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None/>
                      </a:pPr>
                      <a:r>
                        <a:rPr kumimoji="0" lang="en-US" sz="16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buFont typeface="Arial" pitchFamily="34" charset="0"/>
                        <a:buNone/>
                      </a:pPr>
                      <a:r>
                        <a:rPr kumimoji="0" lang="en-US" sz="1800" b="1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10600" cy="895350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Categorization Of Hospital Inventory Items 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819151"/>
          <a:ext cx="8458200" cy="396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7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Calibri"/>
                          <a:ea typeface="Calibri"/>
                          <a:cs typeface="Arial"/>
                        </a:rPr>
                        <a:t>Sr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 No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ITEMs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Category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Area/ward/Room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4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rial"/>
                        </a:rPr>
                        <a:t>All Types of Medical/Lab Equipment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rial"/>
                        </a:rPr>
                        <a:t>Ward 137,136,132,131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90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General Store / Equipment Store Items/Medical Store</a:t>
                      </a:r>
                      <a:endParaRPr lang="en-US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Calibri"/>
                          <a:ea typeface="Calibri"/>
                          <a:cs typeface="Arial"/>
                        </a:rPr>
                        <a:t>B</a:t>
                      </a:r>
                      <a:endParaRPr lang="en-US" sz="12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Room 1 to 8 </a:t>
                      </a:r>
                      <a:endParaRPr lang="en-US" sz="1100" b="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Calibri"/>
                          <a:ea typeface="Calibri"/>
                          <a:cs typeface="Arial"/>
                        </a:rPr>
                        <a:t>In front of ward(136,132&amp;131)</a:t>
                      </a:r>
                      <a:endParaRPr lang="en-US" sz="11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4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en-US" sz="12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ICU beds (Electronic/Hydraulic)</a:t>
                      </a:r>
                      <a:endParaRPr lang="en-US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Calibri"/>
                          <a:ea typeface="Calibri"/>
                          <a:cs typeface="Arial"/>
                        </a:rPr>
                        <a:t>C</a:t>
                      </a:r>
                      <a:endParaRPr lang="en-US" sz="12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Ward 237</a:t>
                      </a:r>
                      <a:endParaRPr lang="en-US" sz="11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90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12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Computers, Printers Scanners, Photocopy Machines, Telephone sets</a:t>
                      </a:r>
                      <a:endParaRPr lang="en-US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D</a:t>
                      </a:r>
                      <a:endParaRPr lang="en-US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Ward 236</a:t>
                      </a:r>
                      <a:endParaRPr lang="en-US" sz="11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2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Calibri"/>
                          <a:ea typeface="Calibri"/>
                          <a:cs typeface="Arial"/>
                        </a:rPr>
                        <a:t>6</a:t>
                      </a:r>
                      <a:endParaRPr lang="en-US" sz="12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Record of Wards</a:t>
                      </a:r>
                      <a:endParaRPr lang="en-US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Calibri"/>
                          <a:ea typeface="Calibri"/>
                          <a:cs typeface="Arial"/>
                        </a:rPr>
                        <a:t>E</a:t>
                      </a:r>
                      <a:endParaRPr lang="en-US" sz="12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Room 9-13 </a:t>
                      </a:r>
                      <a:endParaRPr lang="en-US" sz="1100" b="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Calibri"/>
                          <a:ea typeface="Calibri"/>
                          <a:cs typeface="Arial"/>
                        </a:rPr>
                        <a:t>In front of ward(237)</a:t>
                      </a:r>
                      <a:endParaRPr lang="en-US" sz="11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2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7</a:t>
                      </a:r>
                      <a:endParaRPr lang="en-US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Record of Admin </a:t>
                      </a:r>
                      <a:endParaRPr lang="en-US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Calibri"/>
                          <a:ea typeface="Calibri"/>
                          <a:cs typeface="Arial"/>
                        </a:rPr>
                        <a:t>F</a:t>
                      </a:r>
                      <a:endParaRPr lang="en-US" sz="12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Room 14-17 </a:t>
                      </a:r>
                      <a:endParaRPr lang="en-US" sz="1100" b="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Calibri"/>
                          <a:ea typeface="Calibri"/>
                          <a:cs typeface="Arial"/>
                        </a:rPr>
                        <a:t>In front of ward(232)</a:t>
                      </a:r>
                      <a:endParaRPr lang="en-US" sz="11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2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Calibri"/>
                          <a:ea typeface="Calibri"/>
                          <a:cs typeface="Arial"/>
                        </a:rPr>
                        <a:t>8</a:t>
                      </a:r>
                      <a:endParaRPr lang="en-US" sz="12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Record of Accounts</a:t>
                      </a:r>
                      <a:endParaRPr lang="en-US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G</a:t>
                      </a:r>
                      <a:endParaRPr lang="en-US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Room 18-21 </a:t>
                      </a:r>
                      <a:endParaRPr lang="en-US" sz="1100" b="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Calibri"/>
                          <a:ea typeface="Calibri"/>
                          <a:cs typeface="Arial"/>
                        </a:rPr>
                        <a:t>In front of ward(231)</a:t>
                      </a:r>
                      <a:endParaRPr lang="en-US" sz="11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0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9</a:t>
                      </a:r>
                      <a:endParaRPr lang="en-US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Record of Purchase</a:t>
                      </a:r>
                      <a:endParaRPr lang="en-US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Calibri"/>
                          <a:ea typeface="Calibri"/>
                          <a:cs typeface="Arial"/>
                        </a:rPr>
                        <a:t>H</a:t>
                      </a:r>
                      <a:endParaRPr lang="en-US" sz="12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Room 22-23</a:t>
                      </a:r>
                      <a:endParaRPr lang="en-US" sz="1100" b="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Calibri"/>
                          <a:ea typeface="Calibri"/>
                          <a:cs typeface="Arial"/>
                        </a:rPr>
                        <a:t>In front of NICU</a:t>
                      </a:r>
                      <a:endParaRPr lang="en-US" sz="11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63202933"/>
              </p:ext>
            </p:extLst>
          </p:nvPr>
        </p:nvGraphicFramePr>
        <p:xfrm>
          <a:off x="76201" y="654682"/>
          <a:ext cx="8915400" cy="4126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191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47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82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5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Calibri"/>
                          <a:ea typeface="Calibri"/>
                          <a:cs typeface="Arial"/>
                        </a:rPr>
                        <a:t>Sr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 No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ITEMs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Category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Arial"/>
                        </a:rPr>
                        <a:t>Area/ward/Room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9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endParaRPr lang="en-US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Fans (All Types), ACs (All Types), Refrigerators (All Types), LED TV, Cameras with DVRs, Wall Clocks, Electric Heaters, Water Dispensers</a:t>
                      </a:r>
                      <a:endParaRPr lang="en-US" sz="11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I</a:t>
                      </a:r>
                      <a:endParaRPr lang="en-US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rial"/>
                        </a:rPr>
                        <a:t>Ward 232 &amp; 231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3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11</a:t>
                      </a:r>
                      <a:endParaRPr lang="en-US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Office Furniture (Chairs, Tables (All Types) Computer Tables </a:t>
                      </a:r>
                      <a:endParaRPr lang="en-US" sz="11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Calibri"/>
                          <a:ea typeface="Calibri"/>
                          <a:cs typeface="Arial"/>
                        </a:rPr>
                        <a:t>J</a:t>
                      </a:r>
                      <a:endParaRPr lang="en-US" sz="12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rial"/>
                        </a:rPr>
                        <a:t>In Out Side Marquee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5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Calibri"/>
                          <a:ea typeface="Calibri"/>
                          <a:cs typeface="Arial"/>
                        </a:rPr>
                        <a:t>12</a:t>
                      </a:r>
                      <a:endParaRPr lang="en-US" sz="12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Mattress</a:t>
                      </a:r>
                      <a:endParaRPr lang="en-US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Calibri"/>
                          <a:ea typeface="Calibri"/>
                          <a:cs typeface="Arial"/>
                        </a:rPr>
                        <a:t>K</a:t>
                      </a:r>
                      <a:endParaRPr lang="en-US" sz="12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rial"/>
                        </a:rPr>
                        <a:t>In Out Side Marquee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5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Calibri"/>
                          <a:ea typeface="Calibri"/>
                          <a:cs typeface="Arial"/>
                        </a:rPr>
                        <a:t>13</a:t>
                      </a:r>
                      <a:endParaRPr lang="en-US" sz="12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Wheel Chairs</a:t>
                      </a:r>
                      <a:endParaRPr lang="en-US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Calibri"/>
                          <a:ea typeface="Calibri"/>
                          <a:cs typeface="Arial"/>
                        </a:rPr>
                        <a:t>L</a:t>
                      </a:r>
                      <a:endParaRPr lang="en-US" sz="12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rial"/>
                        </a:rPr>
                        <a:t>In Out Side Marquee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108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Calibri"/>
                          <a:ea typeface="Calibri"/>
                          <a:cs typeface="Arial"/>
                        </a:rPr>
                        <a:t>14</a:t>
                      </a:r>
                      <a:endParaRPr lang="en-US" sz="12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Cabinets (Wooden &amp; Iron), Racks, Trolleys (Crash Trolley, Medicine Trolley, Loaders), Cardiac Table, Over Head Table, Office Baskets</a:t>
                      </a:r>
                      <a:endParaRPr lang="en-US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Calibri"/>
                          <a:ea typeface="Calibri"/>
                          <a:cs typeface="Arial"/>
                        </a:rPr>
                        <a:t>M</a:t>
                      </a:r>
                      <a:endParaRPr lang="en-US" sz="12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rial"/>
                        </a:rPr>
                        <a:t>In Out Side Marquee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5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Calibri"/>
                          <a:ea typeface="Calibri"/>
                          <a:cs typeface="Arial"/>
                        </a:rPr>
                        <a:t>15</a:t>
                      </a:r>
                      <a:endParaRPr lang="en-US" sz="12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Baskets (Yellow Red White)</a:t>
                      </a:r>
                      <a:endParaRPr lang="en-US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Calibri"/>
                          <a:ea typeface="Calibri"/>
                          <a:cs typeface="Arial"/>
                        </a:rPr>
                        <a:t>N</a:t>
                      </a:r>
                      <a:endParaRPr lang="en-US" sz="12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rial"/>
                        </a:rPr>
                        <a:t>In Out Side Marquee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5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Calibri"/>
                          <a:ea typeface="Calibri"/>
                          <a:cs typeface="Arial"/>
                        </a:rPr>
                        <a:t>16</a:t>
                      </a:r>
                      <a:endParaRPr lang="en-US" sz="12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Fowler Beds &amp; Stretchers </a:t>
                      </a:r>
                      <a:endParaRPr lang="en-US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rial"/>
                        </a:rPr>
                        <a:t>In Out Side Marquee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5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Calibri"/>
                          <a:ea typeface="Calibri"/>
                          <a:cs typeface="Arial"/>
                        </a:rPr>
                        <a:t>17</a:t>
                      </a:r>
                      <a:endParaRPr lang="en-US" sz="12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Oxygen Cylinders  (All Types)</a:t>
                      </a:r>
                      <a:endParaRPr lang="en-US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P</a:t>
                      </a:r>
                      <a:endParaRPr lang="en-US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rial"/>
                        </a:rPr>
                        <a:t>In Out Side Marquee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5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Calibri"/>
                          <a:ea typeface="Calibri"/>
                          <a:cs typeface="Arial"/>
                        </a:rPr>
                        <a:t>18</a:t>
                      </a:r>
                      <a:endParaRPr lang="en-US" sz="12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latin typeface="Calibri"/>
                          <a:ea typeface="Calibri"/>
                          <a:cs typeface="Arial"/>
                        </a:rPr>
                        <a:t>Mehman</a:t>
                      </a: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0" dirty="0" err="1">
                          <a:latin typeface="Calibri"/>
                          <a:ea typeface="Calibri"/>
                          <a:cs typeface="Arial"/>
                        </a:rPr>
                        <a:t>Khana</a:t>
                      </a:r>
                      <a:endParaRPr lang="en-US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Q</a:t>
                      </a:r>
                      <a:endParaRPr lang="en-US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rial"/>
                        </a:rPr>
                        <a:t>     For Medicine Items.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479173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Note:- Category A Highly Sensitive Equipment's </a:t>
            </a:r>
            <a:r>
              <a:rPr lang="en-US" sz="1400" b="1" dirty="0">
                <a:solidFill>
                  <a:srgbClr val="C00000"/>
                </a:solidFill>
              </a:rPr>
              <a:t>Ventilators, Anesthesia Machines, Cardiac Monitor.   </a:t>
            </a:r>
          </a:p>
          <a:p>
            <a:endParaRPr lang="en-US" sz="1400" b="1" dirty="0" smtClean="0">
              <a:solidFill>
                <a:srgbClr val="C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610600" cy="895350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Categorization Of Hospital Inventory Items 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7850</TotalTime>
  <Words>5090</Words>
  <Application>Microsoft Office PowerPoint</Application>
  <PresentationFormat>On-screen Show (16:9)</PresentationFormat>
  <Paragraphs>4131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Equipment Relocation</vt:lpstr>
      <vt:lpstr>Human Resources</vt:lpstr>
      <vt:lpstr>Categorization Of Hospital Inventory Items </vt:lpstr>
      <vt:lpstr>Categorization Of Hospital Inventory Items </vt:lpstr>
      <vt:lpstr>Slide 10</vt:lpstr>
      <vt:lpstr>Slide 11</vt:lpstr>
      <vt:lpstr>PROVISION OF LIST OF DISMANTLED ITEMS BY C &amp; W</vt:lpstr>
      <vt:lpstr>AMENDMENTS IN THE STRATEGIC REVAMPING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Holy family Hospital Rawalpindi</dc:title>
  <dc:creator>HP</dc:creator>
  <cp:lastModifiedBy>Shoaib</cp:lastModifiedBy>
  <cp:revision>936</cp:revision>
  <dcterms:created xsi:type="dcterms:W3CDTF">2019-02-07T08:30:44Z</dcterms:created>
  <dcterms:modified xsi:type="dcterms:W3CDTF">2023-12-04T07:29:45Z</dcterms:modified>
</cp:coreProperties>
</file>