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7" r:id="rId2"/>
  </p:sldIdLst>
  <p:sldSz cx="12192000" cy="6858000"/>
  <p:notesSz cx="9928225" cy="1430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74" autoAdjust="0"/>
  </p:normalViewPr>
  <p:slideViewPr>
    <p:cSldViewPr snapToGrid="0">
      <p:cViewPr varScale="1">
        <p:scale>
          <a:sx n="114" d="100"/>
          <a:sy n="114" d="100"/>
        </p:scale>
        <p:origin x="1116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2231" cy="717652"/>
          </a:xfrm>
          <a:prstGeom prst="rect">
            <a:avLst/>
          </a:prstGeom>
        </p:spPr>
        <p:txBody>
          <a:bodyPr vert="horz" lIns="137874" tIns="68937" rIns="137874" bIns="68937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700" y="2"/>
            <a:ext cx="4302231" cy="717652"/>
          </a:xfrm>
          <a:prstGeom prst="rect">
            <a:avLst/>
          </a:prstGeom>
        </p:spPr>
        <p:txBody>
          <a:bodyPr vert="horz" lIns="137874" tIns="68937" rIns="137874" bIns="68937" rtlCol="0"/>
          <a:lstStyle>
            <a:lvl1pPr algn="r">
              <a:defRPr sz="1800"/>
            </a:lvl1pPr>
          </a:lstStyle>
          <a:p>
            <a:fld id="{E30F6E9F-A5EB-4EDD-AB41-A6CEE13FBAAB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1787525"/>
            <a:ext cx="8577263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874" tIns="68937" rIns="137874" bIns="689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4" y="6883500"/>
            <a:ext cx="7942580" cy="5631955"/>
          </a:xfrm>
          <a:prstGeom prst="rect">
            <a:avLst/>
          </a:prstGeom>
        </p:spPr>
        <p:txBody>
          <a:bodyPr vert="horz" lIns="137874" tIns="68937" rIns="137874" bIns="6893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13585727"/>
            <a:ext cx="4302231" cy="717650"/>
          </a:xfrm>
          <a:prstGeom prst="rect">
            <a:avLst/>
          </a:prstGeom>
        </p:spPr>
        <p:txBody>
          <a:bodyPr vert="horz" lIns="137874" tIns="68937" rIns="137874" bIns="68937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700" y="13585727"/>
            <a:ext cx="4302231" cy="717650"/>
          </a:xfrm>
          <a:prstGeom prst="rect">
            <a:avLst/>
          </a:prstGeom>
        </p:spPr>
        <p:txBody>
          <a:bodyPr vert="horz" lIns="137874" tIns="68937" rIns="137874" bIns="68937" rtlCol="0" anchor="b"/>
          <a:lstStyle>
            <a:lvl1pPr algn="r">
              <a:defRPr sz="1800"/>
            </a:lvl1pPr>
          </a:lstStyle>
          <a:p>
            <a:fld id="{BF4BB1C3-FC52-43D4-9CC2-DA9A2530D2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E416-E7B0-4DA8-A74F-661D7A5FED71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0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1AB1-C60F-45F3-8BCB-B1213ACE22AF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3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A7F1-3035-4115-8819-2A46310BCE23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2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52CB-9E9F-4883-B480-54C27D07942F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DB340-7230-4837-9ADE-2E643841AEB1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E8FF-039D-4A71-B625-DD2BFB4964CD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A16F-FB32-4A8B-A021-636DA7E8EEBE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C8B9-F26F-470D-B1F5-85285605DA73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8360-91A0-4E5C-9692-6652A935E919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4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81FA-D7D8-42F3-8184-FFAC25F36756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9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EBC3-5D2E-4037-A94A-3FEC0EC1C035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6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69BA9-9B3F-4936-816C-2D96A34C5EB7}" type="datetime1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1DE7-9250-4802-8997-20A0F5F528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6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2"/>
          <p:cNvSpPr txBox="1"/>
          <p:nvPr/>
        </p:nvSpPr>
        <p:spPr>
          <a:xfrm>
            <a:off x="0" y="38100"/>
            <a:ext cx="11234057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prstDash val="sysDash"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>
              <a:defRPr lang="en-US"/>
            </a:defPPr>
            <a:lvl1pPr algn="ctr">
              <a:defRPr sz="2600">
                <a:solidFill>
                  <a:srgbClr val="535353"/>
                </a:solidFill>
                <a:latin typeface="Avenir Next Condensed Demi Bold"/>
                <a:ea typeface="Avenir Next Condensed Demi Bold"/>
                <a:cs typeface="Avenir Next Condensed Demi Bold"/>
              </a:defRPr>
            </a:lvl1pPr>
            <a:lvl2pPr marL="174625" lvl="1">
              <a:defRPr sz="3600" b="1">
                <a:solidFill>
                  <a:schemeClr val="accent6">
                    <a:lumMod val="50000"/>
                  </a:schemeClr>
                </a:solidFill>
                <a:latin typeface="Tw Cen MT Condensed" panose="020B0606020104020203" pitchFamily="34" charset="0"/>
                <a:ea typeface="Gadugi" panose="020B0502040204020203" pitchFamily="34" charset="0"/>
              </a:defRPr>
            </a:lvl2pPr>
          </a:lstStyle>
          <a:p>
            <a:pPr lvl="1"/>
            <a:r>
              <a:rPr lang="en-US" dirty="0"/>
              <a:t>1-	Revamping of Holy Family Hospital Rawalpindi.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12945" y="751562"/>
            <a:ext cx="5866356" cy="31085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500" b="1" dirty="0">
                <a:solidFill>
                  <a:srgbClr val="006600"/>
                </a:solidFill>
                <a:latin typeface="Arial Narrow" panose="020B0606020202030204" pitchFamily="34" charset="0"/>
              </a:rPr>
              <a:t>Scope </a:t>
            </a:r>
          </a:p>
          <a:p>
            <a:pPr lvl="0" algn="just" latinLnBrk="1">
              <a:spcBef>
                <a:spcPts val="600"/>
              </a:spcBef>
              <a:defRPr/>
            </a:pPr>
            <a:r>
              <a:rPr lang="en-US" sz="1500" b="1" dirty="0">
                <a:solidFill>
                  <a:prstClr val="black"/>
                </a:solidFill>
                <a:latin typeface="Arial Narrow" panose="020B0606020202030204" pitchFamily="34" charset="0"/>
              </a:rPr>
              <a:t>RENOVATION / REVAMPING OF BLOCK “A”(Old Block).</a:t>
            </a:r>
          </a:p>
          <a:p>
            <a:pPr marL="406400" lvl="0" indent="-406400" latinLnBrk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1500" dirty="0">
                <a:solidFill>
                  <a:prstClr val="black"/>
                </a:solidFill>
                <a:latin typeface="Arial Narrow" panose="020B0606020202030204" pitchFamily="34" charset="0"/>
              </a:rPr>
              <a:t> Basement Portion, Ground Floor (Left Side) Portion /Remaining Portion) First Floor (Left Side Portion / Remaining Portion) Second Floor Roof    Treatment of Block &amp;    Storm Drain i/c 5% PST of Block-A(Total Area to be             revamped=140377 </a:t>
            </a:r>
            <a:r>
              <a:rPr lang="en-US" sz="15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S.ft</a:t>
            </a:r>
            <a:r>
              <a:rPr lang="en-US" sz="1500" dirty="0">
                <a:solidFill>
                  <a:prstClr val="black"/>
                </a:solidFill>
                <a:latin typeface="Arial Narrow" panose="020B0606020202030204" pitchFamily="34" charset="0"/>
              </a:rPr>
              <a:t>).</a:t>
            </a:r>
          </a:p>
          <a:p>
            <a:pPr lvl="0" latinLnBrk="1">
              <a:spcBef>
                <a:spcPts val="600"/>
              </a:spcBef>
              <a:defRPr/>
            </a:pPr>
            <a:r>
              <a:rPr lang="en-US" sz="1500" b="1" dirty="0">
                <a:solidFill>
                  <a:prstClr val="black"/>
                </a:solidFill>
                <a:latin typeface="Arial Narrow" panose="020B0606020202030204" pitchFamily="34" charset="0"/>
              </a:rPr>
              <a:t>RENOVATION / REVAMPING OF BLOCK “B” (New Block).  </a:t>
            </a:r>
          </a:p>
          <a:p>
            <a:pPr latinLnBrk="1">
              <a:spcBef>
                <a:spcPts val="600"/>
              </a:spcBef>
              <a:tabLst>
                <a:tab pos="406400" algn="l"/>
              </a:tabLst>
              <a:defRPr/>
            </a:pPr>
            <a:r>
              <a:rPr lang="en-US" sz="1500" dirty="0">
                <a:solidFill>
                  <a:prstClr val="black"/>
                </a:solidFill>
                <a:latin typeface="Arial Narrow" panose="020B0606020202030204" pitchFamily="34" charset="0"/>
              </a:rPr>
              <a:t> 2. 	(Basement Portion (Complete) Ground Floor (Complete)  &amp; First Floor(Complete) Second Floor(Complete) &amp;  Roof Treatment &amp; Façade of   Block-B) Block-A (Total   area to be  revamped=465411 </a:t>
            </a:r>
            <a:r>
              <a:rPr lang="en-US" sz="1500" dirty="0" err="1">
                <a:solidFill>
                  <a:prstClr val="black"/>
                </a:solidFill>
                <a:latin typeface="Arial Narrow" panose="020B0606020202030204" pitchFamily="34" charset="0"/>
              </a:rPr>
              <a:t>Sft</a:t>
            </a:r>
            <a:r>
              <a:rPr lang="en-US" sz="1500" dirty="0">
                <a:solidFill>
                  <a:prstClr val="black"/>
                </a:solidFill>
                <a:latin typeface="Arial Narrow" panose="020B0606020202030204" pitchFamily="34" charset="0"/>
              </a:rPr>
              <a:t>)</a:t>
            </a:r>
          </a:p>
          <a:p>
            <a:pPr algn="just" latinLnBrk="1">
              <a:tabLst>
                <a:tab pos="406400" algn="l"/>
              </a:tabLst>
              <a:defRPr/>
            </a:pPr>
            <a:endParaRPr lang="en-US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1DE7-9250-4802-8997-20A0F5F528A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99" y="751564"/>
            <a:ext cx="6325644" cy="38933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006600"/>
                </a:solidFill>
                <a:latin typeface="Arial Narrow" panose="020B0606020202030204" pitchFamily="34" charset="0"/>
              </a:rPr>
              <a:t>Project</a:t>
            </a:r>
            <a:r>
              <a:rPr lang="en-US" sz="1600" b="1" dirty="0">
                <a:solidFill>
                  <a:srgbClr val="008000"/>
                </a:solidFill>
                <a:latin typeface="Arial Narrow" panose="020B0606020202030204" pitchFamily="34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Arial Narrow" panose="020B0606020202030204" pitchFamily="34" charset="0"/>
              </a:rPr>
              <a:t>Brief</a:t>
            </a:r>
            <a:endParaRPr lang="en-US" sz="16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92088" indent="-1920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Sponsoring Agency		 SHC&amp;MED</a:t>
            </a:r>
          </a:p>
          <a:p>
            <a:pPr marL="192088" lvl="0" indent="-1920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Executing Agency 		 C&amp;WD</a:t>
            </a:r>
          </a:p>
          <a:p>
            <a:pPr marL="192088" indent="-1920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Approval Date 		 Original .14.10.2023.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			 Revised. 22.01.2024.</a:t>
            </a:r>
          </a:p>
          <a:p>
            <a:pPr marL="192088" indent="-1920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Approved Cost 		 Original .Rs.1546.878 (M)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			 Revised. Rs.3024.939 (M).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 Narrow" panose="020B0606020202030204" pitchFamily="34" charset="0"/>
              </a:rPr>
              <a:t>Expenditure </a:t>
            </a:r>
            <a:r>
              <a:rPr lang="en-US" sz="1600" dirty="0" err="1">
                <a:latin typeface="Arial Narrow" panose="020B0606020202030204" pitchFamily="34" charset="0"/>
              </a:rPr>
              <a:t>upto</a:t>
            </a:r>
            <a:r>
              <a:rPr lang="en-US" sz="1600" dirty="0">
                <a:latin typeface="Arial Narrow" panose="020B0606020202030204" pitchFamily="34" charset="0"/>
              </a:rPr>
              <a:t> June 24	 3022.760 (M)</a:t>
            </a:r>
            <a:endParaRPr lang="en-US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 Narrow" panose="020B0606020202030204" pitchFamily="34" charset="0"/>
              </a:rPr>
              <a:t>Releases 		 3022.760 (M)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 Narrow" panose="020B0606020202030204" pitchFamily="34" charset="0"/>
              </a:rPr>
              <a:t>Contractor		 Old Block: M/S  Ali &amp; Brother</a:t>
            </a:r>
          </a:p>
          <a:p>
            <a:pPr>
              <a:spcAft>
                <a:spcPts val="600"/>
              </a:spcAft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			New Block: M/S </a:t>
            </a:r>
            <a:r>
              <a:rPr lang="en-US" sz="1600" dirty="0" err="1">
                <a:solidFill>
                  <a:prstClr val="black"/>
                </a:solidFill>
                <a:latin typeface="Arial Narrow" panose="020B0606020202030204" pitchFamily="34" charset="0"/>
              </a:rPr>
              <a:t>Uni</a:t>
            </a: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 Builders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 Narrow" panose="020B0606020202030204" pitchFamily="34" charset="0"/>
              </a:rPr>
              <a:t>Resident Supervision	M/S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AZE Consulting Engineers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99" y="4659877"/>
            <a:ext cx="6325644" cy="1567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Ins="9144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400" b="1" dirty="0">
                <a:solidFill>
                  <a:srgbClr val="006600"/>
                </a:solidFill>
                <a:latin typeface="Arial Narrow" panose="020B0606020202030204" pitchFamily="34" charset="0"/>
              </a:rPr>
              <a:t>Progress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Planned Progress		98%   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 Narrow" panose="020B0606020202030204" pitchFamily="34" charset="0"/>
              </a:rPr>
              <a:t>Physical Progress    	98%    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 Narrow" panose="020B0606020202030204" pitchFamily="34" charset="0"/>
              </a:rPr>
              <a:t>Financial Progress   	100%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00246" y="3749512"/>
            <a:ext cx="5904453" cy="24776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2000" b="1" dirty="0">
                <a:solidFill>
                  <a:srgbClr val="006600"/>
                </a:solidFill>
                <a:latin typeface="Arial Narrow" panose="020B0606020202030204" pitchFamily="34" charset="0"/>
              </a:rPr>
              <a:t>Implementation Status</a:t>
            </a:r>
            <a:endParaRPr lang="en-US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Date of Start		                 22.10.2023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Actual Date of Start after vacation	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Targeted Date of Completion	 30.06.2024.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Expected Date of Completion	 30-06-2024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As desired by CM Punjab</a:t>
            </a:r>
            <a:r>
              <a:rPr lang="en-US" sz="2000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D836D45-713D-FB14-E19C-F11ABA0FC16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98629" y="0"/>
            <a:ext cx="1393371" cy="10484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DC48FF9-0F15-42F8-18AF-D22F894FE8B9}"/>
              </a:ext>
            </a:extLst>
          </p:cNvPr>
          <p:cNvSpPr/>
          <p:nvPr/>
        </p:nvSpPr>
        <p:spPr>
          <a:xfrm>
            <a:off x="-12699" y="6227114"/>
            <a:ext cx="121920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Ins="9144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Revised Rough cost estimate </a:t>
            </a:r>
            <a:r>
              <a:rPr lang="en-US" dirty="0" err="1">
                <a:latin typeface="Arial Narrow" panose="020B0606020202030204" pitchFamily="34" charset="0"/>
              </a:rPr>
              <a:t>Rs</a:t>
            </a:r>
            <a:r>
              <a:rPr lang="en-US" dirty="0">
                <a:latin typeface="Arial Narrow" panose="020B0606020202030204" pitchFamily="34" charset="0"/>
              </a:rPr>
              <a:t>. </a:t>
            </a:r>
            <a:r>
              <a:rPr lang="en-US" b="1" dirty="0">
                <a:latin typeface="Arial Narrow" panose="020B0606020202030204" pitchFamily="34" charset="0"/>
              </a:rPr>
              <a:t>3607.819</a:t>
            </a:r>
            <a:r>
              <a:rPr lang="en-US" dirty="0">
                <a:latin typeface="Arial Narrow" panose="020B0606020202030204" pitchFamily="34" charset="0"/>
              </a:rPr>
              <a:t> Million sent to The Secretary Specialized Healthcare &amp; Medical education on dated 24-05-2024 for arranging revised AA.</a:t>
            </a:r>
          </a:p>
        </p:txBody>
      </p:sp>
    </p:spTree>
    <p:extLst>
      <p:ext uri="{BB962C8B-B14F-4D97-AF65-F5344CB8AC3E}">
        <p14:creationId xmlns:p14="http://schemas.microsoft.com/office/powerpoint/2010/main" val="350032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15127</TotalTime>
  <Words>323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Usama Naseem</cp:lastModifiedBy>
  <cp:revision>2368</cp:revision>
  <cp:lastPrinted>2024-06-10T18:53:21Z</cp:lastPrinted>
  <dcterms:created xsi:type="dcterms:W3CDTF">2023-09-02T09:19:08Z</dcterms:created>
  <dcterms:modified xsi:type="dcterms:W3CDTF">2024-06-23T12:23:19Z</dcterms:modified>
</cp:coreProperties>
</file>