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03" r:id="rId3"/>
    <p:sldMasterId id="2147483740" r:id="rId4"/>
    <p:sldMasterId id="2147483755" r:id="rId5"/>
  </p:sldMasterIdLst>
  <p:notesMasterIdLst>
    <p:notesMasterId r:id="rId28"/>
  </p:notesMasterIdLst>
  <p:sldIdLst>
    <p:sldId id="2147475313" r:id="rId6"/>
    <p:sldId id="2147477960" r:id="rId7"/>
    <p:sldId id="2147477952" r:id="rId8"/>
    <p:sldId id="2147477966" r:id="rId9"/>
    <p:sldId id="2147477958" r:id="rId10"/>
    <p:sldId id="2147477963" r:id="rId11"/>
    <p:sldId id="2147477956" r:id="rId12"/>
    <p:sldId id="2147477954" r:id="rId13"/>
    <p:sldId id="2147477957" r:id="rId14"/>
    <p:sldId id="2147477962" r:id="rId15"/>
    <p:sldId id="2147477964" r:id="rId16"/>
    <p:sldId id="2147475314" r:id="rId17"/>
    <p:sldId id="2147477290" r:id="rId18"/>
    <p:sldId id="2147477970" r:id="rId19"/>
    <p:sldId id="2147477969" r:id="rId20"/>
    <p:sldId id="2147477972" r:id="rId21"/>
    <p:sldId id="2147477965" r:id="rId22"/>
    <p:sldId id="2147477968" r:id="rId23"/>
    <p:sldId id="2147477967" r:id="rId24"/>
    <p:sldId id="2147477971" r:id="rId25"/>
    <p:sldId id="263" r:id="rId26"/>
    <p:sldId id="296" r:id="rId27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654"/>
    <a:srgbClr val="008000"/>
    <a:srgbClr val="D1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5326" autoAdjust="0"/>
  </p:normalViewPr>
  <p:slideViewPr>
    <p:cSldViewPr snapToGrid="0">
      <p:cViewPr>
        <p:scale>
          <a:sx n="70" d="100"/>
          <a:sy n="70" d="100"/>
        </p:scale>
        <p:origin x="1344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FC0AD-D9B3-4655-B48D-CFD2EE55A899}" type="datetimeFigureOut">
              <a:rPr lang="en-PK" smtClean="0"/>
              <a:t>02/02/2024</a:t>
            </a:fld>
            <a:endParaRPr lang="en-P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B1B4F-F6FB-4EFA-B93D-FB386E700FCD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46806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10" Type="http://schemas.openxmlformats.org/officeDocument/2006/relationships/image" Target="../media/image3.emf"/><Relationship Id="rId4" Type="http://schemas.openxmlformats.org/officeDocument/2006/relationships/tags" Target="../tags/tag3.xml"/><Relationship Id="rId9" Type="http://schemas.openxmlformats.org/officeDocument/2006/relationships/oleObject" Target="../embeddings/oleObject1.bin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vmlDrawing" Target="../drawings/vmlDrawing3.v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vmlDrawing" Target="../drawings/vmlDrawing4.v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10" Type="http://schemas.openxmlformats.org/officeDocument/2006/relationships/image" Target="../media/image3.emf"/><Relationship Id="rId4" Type="http://schemas.openxmlformats.org/officeDocument/2006/relationships/tags" Target="../tags/tag35.xml"/><Relationship Id="rId9" Type="http://schemas.openxmlformats.org/officeDocument/2006/relationships/oleObject" Target="../embeddings/oleObject4.bin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vmlDrawing" Target="../drawings/vmlDrawing5.v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10" Type="http://schemas.openxmlformats.org/officeDocument/2006/relationships/image" Target="../media/image4.emf"/><Relationship Id="rId4" Type="http://schemas.openxmlformats.org/officeDocument/2006/relationships/tags" Target="../tags/tag41.xml"/><Relationship Id="rId9" Type="http://schemas.openxmlformats.org/officeDocument/2006/relationships/oleObject" Target="../embeddings/oleObject5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2" Type="http://schemas.openxmlformats.org/officeDocument/2006/relationships/tags" Target="../tags/tag45.xml"/><Relationship Id="rId1" Type="http://schemas.openxmlformats.org/officeDocument/2006/relationships/vmlDrawing" Target="../drawings/vmlDrawing6.v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10" Type="http://schemas.openxmlformats.org/officeDocument/2006/relationships/image" Target="../media/image4.emf"/><Relationship Id="rId4" Type="http://schemas.openxmlformats.org/officeDocument/2006/relationships/tags" Target="../tags/tag47.xml"/><Relationship Id="rId9" Type="http://schemas.openxmlformats.org/officeDocument/2006/relationships/oleObject" Target="../embeddings/oleObject6.bin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2" Type="http://schemas.openxmlformats.org/officeDocument/2006/relationships/tags" Target="../tags/tag51.xml"/><Relationship Id="rId1" Type="http://schemas.openxmlformats.org/officeDocument/2006/relationships/vmlDrawing" Target="../drawings/vmlDrawing7.v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10" Type="http://schemas.openxmlformats.org/officeDocument/2006/relationships/image" Target="../media/image4.emf"/><Relationship Id="rId4" Type="http://schemas.openxmlformats.org/officeDocument/2006/relationships/tags" Target="../tags/tag53.xml"/><Relationship Id="rId9" Type="http://schemas.openxmlformats.org/officeDocument/2006/relationships/oleObject" Target="../embeddings/oleObject7.bin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2" Type="http://schemas.openxmlformats.org/officeDocument/2006/relationships/tags" Target="../tags/tag57.xml"/><Relationship Id="rId1" Type="http://schemas.openxmlformats.org/officeDocument/2006/relationships/vmlDrawing" Target="../drawings/vmlDrawing8.vml"/><Relationship Id="rId6" Type="http://schemas.openxmlformats.org/officeDocument/2006/relationships/tags" Target="../tags/tag61.xml"/><Relationship Id="rId11" Type="http://schemas.openxmlformats.org/officeDocument/2006/relationships/image" Target="../media/image4.emf"/><Relationship Id="rId5" Type="http://schemas.openxmlformats.org/officeDocument/2006/relationships/tags" Target="../tags/tag60.xml"/><Relationship Id="rId10" Type="http://schemas.openxmlformats.org/officeDocument/2006/relationships/oleObject" Target="../embeddings/oleObject8.bin"/><Relationship Id="rId4" Type="http://schemas.openxmlformats.org/officeDocument/2006/relationships/tags" Target="../tags/tag59.xml"/><Relationship Id="rId9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3.emf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oleObject" Target="../embeddings/oleObject9.bin"/><Relationship Id="rId2" Type="http://schemas.openxmlformats.org/officeDocument/2006/relationships/tags" Target="../tags/tag64.xml"/><Relationship Id="rId1" Type="http://schemas.openxmlformats.org/officeDocument/2006/relationships/vmlDrawing" Target="../drawings/vmlDrawing9.vml"/><Relationship Id="rId6" Type="http://schemas.openxmlformats.org/officeDocument/2006/relationships/tags" Target="../tags/tag68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67.xml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image" Target="../media/image3.emf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oleObject" Target="../embeddings/oleObject10.bin"/><Relationship Id="rId2" Type="http://schemas.openxmlformats.org/officeDocument/2006/relationships/tags" Target="../tags/tag73.xml"/><Relationship Id="rId1" Type="http://schemas.openxmlformats.org/officeDocument/2006/relationships/vmlDrawing" Target="../drawings/vmlDrawing10.vml"/><Relationship Id="rId6" Type="http://schemas.openxmlformats.org/officeDocument/2006/relationships/tags" Target="../tags/tag77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10" Type="http://schemas.openxmlformats.org/officeDocument/2006/relationships/tags" Target="../tags/tag81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2" Type="http://schemas.openxmlformats.org/officeDocument/2006/relationships/tags" Target="../tags/tag82.xml"/><Relationship Id="rId1" Type="http://schemas.openxmlformats.org/officeDocument/2006/relationships/vmlDrawing" Target="../drawings/vmlDrawing11.v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openxmlformats.org/officeDocument/2006/relationships/image" Target="../media/image3.emf"/><Relationship Id="rId10" Type="http://schemas.openxmlformats.org/officeDocument/2006/relationships/tags" Target="../tags/tag90.xml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oleObject" Target="../embeddings/oleObject11.bin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tags" Target="../tags/tag103.xml"/><Relationship Id="rId2" Type="http://schemas.openxmlformats.org/officeDocument/2006/relationships/tags" Target="../tags/tag93.xml"/><Relationship Id="rId1" Type="http://schemas.openxmlformats.org/officeDocument/2006/relationships/vmlDrawing" Target="../drawings/vmlDrawing12.v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tags" Target="../tags/tag96.xml"/><Relationship Id="rId15" Type="http://schemas.openxmlformats.org/officeDocument/2006/relationships/image" Target="../media/image5.emf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oleObject" Target="../embeddings/oleObject12.bin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oleObject" Target="../embeddings/oleObject13.bin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13.v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0" Type="http://schemas.openxmlformats.org/officeDocument/2006/relationships/tags" Target="../tags/tag112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115.xml"/><Relationship Id="rId7" Type="http://schemas.openxmlformats.org/officeDocument/2006/relationships/oleObject" Target="../embeddings/oleObject14.bin"/><Relationship Id="rId2" Type="http://schemas.openxmlformats.org/officeDocument/2006/relationships/tags" Target="../tags/tag114.xml"/><Relationship Id="rId1" Type="http://schemas.openxmlformats.org/officeDocument/2006/relationships/vmlDrawing" Target="../drawings/vmlDrawing14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5.v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10" Type="http://schemas.openxmlformats.org/officeDocument/2006/relationships/image" Target="../media/image4.emf"/><Relationship Id="rId4" Type="http://schemas.openxmlformats.org/officeDocument/2006/relationships/tags" Target="../tags/tag120.xml"/><Relationship Id="rId9" Type="http://schemas.openxmlformats.org/officeDocument/2006/relationships/oleObject" Target="../embeddings/oleObject15.bin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2" Type="http://schemas.openxmlformats.org/officeDocument/2006/relationships/tags" Target="../tags/tag124.xml"/><Relationship Id="rId1" Type="http://schemas.openxmlformats.org/officeDocument/2006/relationships/vmlDrawing" Target="../drawings/vmlDrawing16.v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10" Type="http://schemas.openxmlformats.org/officeDocument/2006/relationships/image" Target="../media/image4.emf"/><Relationship Id="rId4" Type="http://schemas.openxmlformats.org/officeDocument/2006/relationships/tags" Target="../tags/tag126.xml"/><Relationship Id="rId9" Type="http://schemas.openxmlformats.org/officeDocument/2006/relationships/oleObject" Target="../embeddings/oleObject16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17.v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10" Type="http://schemas.openxmlformats.org/officeDocument/2006/relationships/image" Target="../media/image4.emf"/><Relationship Id="rId4" Type="http://schemas.openxmlformats.org/officeDocument/2006/relationships/tags" Target="../tags/tag132.xml"/><Relationship Id="rId9" Type="http://schemas.openxmlformats.org/officeDocument/2006/relationships/oleObject" Target="../embeddings/oleObject17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92187"/>
          </a:xfrm>
        </p:spPr>
        <p:txBody>
          <a:bodyPr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276158"/>
            <a:ext cx="9144000" cy="478472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7E9E-3CA9-41BE-B95E-96FACE3A59E5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5180A-1FD4-422C-9009-D896EEE715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099" y="3281998"/>
            <a:ext cx="1727802" cy="1539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EF870D-1B29-67A8-B568-2B92D4B4BD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099" y="3281998"/>
            <a:ext cx="1727802" cy="15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13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14F7-598E-4BED-85FF-DB6EDEA7FE9D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43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B6DD-6D37-4406-B158-24D58129302C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39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CEB8-A4A0-4B4F-9088-80A4B7A0C1C3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80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5818-FA08-48F7-95F8-CF57B6188C74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48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7" y="103152"/>
            <a:ext cx="10160065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3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75825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0800" y="5369239"/>
            <a:ext cx="9726795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>
              <a:buNone/>
            </a:pPr>
            <a:r>
              <a:rPr lang="en-US" dirty="0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47688" y="4951630"/>
            <a:ext cx="9726795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1" y="4153476"/>
            <a:ext cx="9726795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BBE091D-712C-4217-8ACC-0D726A9E4244}"/>
              </a:ext>
            </a:extLst>
          </p:cNvPr>
          <p:cNvSpPr txBox="1">
            <a:spLocks/>
          </p:cNvSpPr>
          <p:nvPr userDrawn="1"/>
        </p:nvSpPr>
        <p:spPr>
          <a:xfrm>
            <a:off x="567614" y="6528816"/>
            <a:ext cx="987450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Govt. of the Punjab</a:t>
            </a:r>
          </a:p>
        </p:txBody>
      </p:sp>
    </p:spTree>
    <p:extLst>
      <p:ext uri="{BB962C8B-B14F-4D97-AF65-F5344CB8AC3E}">
        <p14:creationId xmlns:p14="http://schemas.microsoft.com/office/powerpoint/2010/main" val="1953621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5280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9993B8-5743-4B3A-9BEF-DD9C57A04F7F}"/>
              </a:ext>
            </a:extLst>
          </p:cNvPr>
          <p:cNvCxnSpPr>
            <a:cxnSpLocks/>
          </p:cNvCxnSpPr>
          <p:nvPr userDrawn="1"/>
        </p:nvCxnSpPr>
        <p:spPr>
          <a:xfrm>
            <a:off x="554736" y="937377"/>
            <a:ext cx="11089576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499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7" y="103152"/>
            <a:ext cx="10160065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3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9993B8-5743-4B3A-9BEF-DD9C57A04F7F}"/>
              </a:ext>
            </a:extLst>
          </p:cNvPr>
          <p:cNvCxnSpPr>
            <a:cxnSpLocks/>
          </p:cNvCxnSpPr>
          <p:nvPr userDrawn="1"/>
        </p:nvCxnSpPr>
        <p:spPr>
          <a:xfrm>
            <a:off x="554736" y="937377"/>
            <a:ext cx="11089576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932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9993B8-5743-4B3A-9BEF-DD9C57A04F7F}"/>
              </a:ext>
            </a:extLst>
          </p:cNvPr>
          <p:cNvCxnSpPr>
            <a:cxnSpLocks/>
          </p:cNvCxnSpPr>
          <p:nvPr userDrawn="1"/>
        </p:nvCxnSpPr>
        <p:spPr>
          <a:xfrm>
            <a:off x="554736" y="937377"/>
            <a:ext cx="11089576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27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" y="147956"/>
            <a:ext cx="11818620" cy="576618"/>
          </a:xfrm>
        </p:spPr>
        <p:txBody>
          <a:bodyPr>
            <a:noAutofit/>
          </a:bodyPr>
          <a:lstStyle>
            <a:lvl1pPr>
              <a:defRPr sz="2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0" y="892098"/>
            <a:ext cx="11818620" cy="5284865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q"/>
              <a:defRPr sz="2000"/>
            </a:lvl1pPr>
            <a:lvl2pPr marL="685800" indent="-228600">
              <a:buFont typeface="Wingdings" panose="05000000000000000000" pitchFamily="2" charset="2"/>
              <a:buChar char="§"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3810" y="6538912"/>
            <a:ext cx="3394710" cy="365125"/>
          </a:xfrm>
        </p:spPr>
        <p:txBody>
          <a:bodyPr/>
          <a:lstStyle/>
          <a:p>
            <a:fld id="{3AEC14DF-5EA1-444B-9B0F-4305A09463E0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97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9993B8-5743-4B3A-9BEF-DD9C57A04F7F}"/>
              </a:ext>
            </a:extLst>
          </p:cNvPr>
          <p:cNvCxnSpPr>
            <a:cxnSpLocks/>
          </p:cNvCxnSpPr>
          <p:nvPr userDrawn="1"/>
        </p:nvCxnSpPr>
        <p:spPr>
          <a:xfrm>
            <a:off x="554736" y="937377"/>
            <a:ext cx="11089576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497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9993B8-5743-4B3A-9BEF-DD9C57A04F7F}"/>
              </a:ext>
            </a:extLst>
          </p:cNvPr>
          <p:cNvCxnSpPr>
            <a:cxnSpLocks/>
          </p:cNvCxnSpPr>
          <p:nvPr userDrawn="1"/>
        </p:nvCxnSpPr>
        <p:spPr>
          <a:xfrm>
            <a:off x="554736" y="937377"/>
            <a:ext cx="11089576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053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9993B8-5743-4B3A-9BEF-DD9C57A04F7F}"/>
              </a:ext>
            </a:extLst>
          </p:cNvPr>
          <p:cNvCxnSpPr>
            <a:cxnSpLocks/>
          </p:cNvCxnSpPr>
          <p:nvPr userDrawn="1"/>
        </p:nvCxnSpPr>
        <p:spPr>
          <a:xfrm>
            <a:off x="554736" y="937377"/>
            <a:ext cx="11089576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728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think-cell Slide" r:id="rId12" imgW="413" imgH="416" progId="TCLayout.ActiveDocument.1">
                  <p:embed/>
                </p:oleObj>
              </mc:Choice>
              <mc:Fallback>
                <p:oleObj name="think-cell Slide" r:id="rId12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EFFCE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3659644"/>
            <a:ext cx="2514600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554735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72DBDA-FB37-4E42-BF1B-A630FCA6154F}"/>
              </a:ext>
            </a:extLst>
          </p:cNvPr>
          <p:cNvCxnSpPr>
            <a:cxnSpLocks/>
          </p:cNvCxnSpPr>
          <p:nvPr userDrawn="1"/>
        </p:nvCxnSpPr>
        <p:spPr>
          <a:xfrm>
            <a:off x="547688" y="6450133"/>
            <a:ext cx="62354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opLineLeft">
            <a:extLst>
              <a:ext uri="{FF2B5EF4-FFF2-40B4-BE49-F238E27FC236}">
                <a16:creationId xmlns:a16="http://schemas.microsoft.com/office/drawing/2014/main" id="{D19401A5-72E5-4C46-8FAA-8600CAC41277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554736" y="937377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6BBE091D-712C-4217-8ACC-0D726A9E4244}"/>
              </a:ext>
            </a:extLst>
          </p:cNvPr>
          <p:cNvSpPr txBox="1">
            <a:spLocks/>
          </p:cNvSpPr>
          <p:nvPr userDrawn="1"/>
        </p:nvSpPr>
        <p:spPr>
          <a:xfrm>
            <a:off x="567614" y="6528816"/>
            <a:ext cx="987450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Govt. of the Punjab</a:t>
            </a:r>
          </a:p>
        </p:txBody>
      </p:sp>
    </p:spTree>
    <p:extLst>
      <p:ext uri="{BB962C8B-B14F-4D97-AF65-F5344CB8AC3E}">
        <p14:creationId xmlns:p14="http://schemas.microsoft.com/office/powerpoint/2010/main" val="3532745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think-cell Slide" r:id="rId12" imgW="413" imgH="416" progId="TCLayout.ActiveDocument.1">
                  <p:embed/>
                </p:oleObj>
              </mc:Choice>
              <mc:Fallback>
                <p:oleObj name="think-cell Slide" r:id="rId12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EFFCE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5" y="3659644"/>
            <a:ext cx="3465575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554735" y="41597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6D9AAC-8287-4317-918C-6755B5E17803}"/>
              </a:ext>
            </a:extLst>
          </p:cNvPr>
          <p:cNvCxnSpPr>
            <a:cxnSpLocks/>
          </p:cNvCxnSpPr>
          <p:nvPr userDrawn="1"/>
        </p:nvCxnSpPr>
        <p:spPr>
          <a:xfrm>
            <a:off x="547688" y="6450133"/>
            <a:ext cx="62354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opLineLeft">
            <a:extLst>
              <a:ext uri="{FF2B5EF4-FFF2-40B4-BE49-F238E27FC236}">
                <a16:creationId xmlns:a16="http://schemas.microsoft.com/office/drawing/2014/main" id="{04B50E07-5CF6-4FA4-80C0-5A97640377DD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554736" y="937377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6BBE091D-712C-4217-8ACC-0D726A9E4244}"/>
              </a:ext>
            </a:extLst>
          </p:cNvPr>
          <p:cNvSpPr txBox="1">
            <a:spLocks/>
          </p:cNvSpPr>
          <p:nvPr userDrawn="1"/>
        </p:nvSpPr>
        <p:spPr>
          <a:xfrm>
            <a:off x="567614" y="6528816"/>
            <a:ext cx="987450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Govt. of the Punjab</a:t>
            </a:r>
          </a:p>
        </p:txBody>
      </p:sp>
    </p:spTree>
    <p:extLst>
      <p:ext uri="{BB962C8B-B14F-4D97-AF65-F5344CB8AC3E}">
        <p14:creationId xmlns:p14="http://schemas.microsoft.com/office/powerpoint/2010/main" val="4061095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think-cell Slide" r:id="rId14" imgW="413" imgH="416" progId="TCLayout.ActiveDocument.1">
                  <p:embed/>
                </p:oleObj>
              </mc:Choice>
              <mc:Fallback>
                <p:oleObj name="think-cell Slide" r:id="rId14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EFFCE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519011"/>
            <a:ext cx="5065776" cy="38472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8" y="976471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81C890-544A-4E72-8093-FD345BC9BA7E}"/>
              </a:ext>
            </a:extLst>
          </p:cNvPr>
          <p:cNvCxnSpPr>
            <a:cxnSpLocks/>
          </p:cNvCxnSpPr>
          <p:nvPr userDrawn="1"/>
        </p:nvCxnSpPr>
        <p:spPr>
          <a:xfrm>
            <a:off x="547688" y="6450133"/>
            <a:ext cx="62354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TopLineRight">
            <a:extLst>
              <a:ext uri="{FF2B5EF4-FFF2-40B4-BE49-F238E27FC236}">
                <a16:creationId xmlns:a16="http://schemas.microsoft.com/office/drawing/2014/main" id="{4621481D-27E5-4F87-B45B-41DC18907499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6573171" y="937377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TopLineLeft">
            <a:extLst>
              <a:ext uri="{FF2B5EF4-FFF2-40B4-BE49-F238E27FC236}">
                <a16:creationId xmlns:a16="http://schemas.microsoft.com/office/drawing/2014/main" id="{29C45080-F0A3-4994-8BE9-0C272784001F}"/>
              </a:ext>
            </a:extLst>
          </p:cNvPr>
          <p:cNvCxnSpPr/>
          <p:nvPr userDrawn="1">
            <p:custDataLst>
              <p:tags r:id="rId11"/>
            </p:custDataLst>
          </p:nvPr>
        </p:nvCxnSpPr>
        <p:spPr>
          <a:xfrm>
            <a:off x="554736" y="937377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324EE6-02E1-4789-BCBA-CEC16E7B160F}"/>
              </a:ext>
            </a:extLst>
          </p:cNvPr>
          <p:cNvCxnSpPr/>
          <p:nvPr userDrawn="1">
            <p:custDataLst>
              <p:tags r:id="rId12"/>
            </p:custDataLst>
          </p:nvPr>
        </p:nvCxnSpPr>
        <p:spPr>
          <a:xfrm>
            <a:off x="554736" y="937377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6BBE091D-712C-4217-8ACC-0D726A9E4244}"/>
              </a:ext>
            </a:extLst>
          </p:cNvPr>
          <p:cNvSpPr txBox="1">
            <a:spLocks/>
          </p:cNvSpPr>
          <p:nvPr userDrawn="1"/>
        </p:nvSpPr>
        <p:spPr>
          <a:xfrm>
            <a:off x="567614" y="6528816"/>
            <a:ext cx="1744067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Confidential – For Discussion only</a:t>
            </a:r>
          </a:p>
        </p:txBody>
      </p:sp>
    </p:spTree>
    <p:extLst>
      <p:ext uri="{BB962C8B-B14F-4D97-AF65-F5344CB8AC3E}">
        <p14:creationId xmlns:p14="http://schemas.microsoft.com/office/powerpoint/2010/main" val="4102948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think-cell Slide" r:id="rId14" imgW="572" imgH="588" progId="TCLayout.ActiveDocument.1">
                  <p:embed/>
                </p:oleObj>
              </mc:Choice>
              <mc:Fallback>
                <p:oleObj name="think-cell Slide" r:id="rId14" imgW="572" imgH="588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519011"/>
            <a:ext cx="6967728" cy="38472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EFFCE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8" y="976471"/>
            <a:ext cx="6967728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26724E-39EB-4427-A8AA-44412DA77211}"/>
              </a:ext>
            </a:extLst>
          </p:cNvPr>
          <p:cNvCxnSpPr>
            <a:cxnSpLocks/>
          </p:cNvCxnSpPr>
          <p:nvPr userDrawn="1"/>
        </p:nvCxnSpPr>
        <p:spPr>
          <a:xfrm>
            <a:off x="547688" y="6450133"/>
            <a:ext cx="62354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opLineRight">
            <a:extLst>
              <a:ext uri="{FF2B5EF4-FFF2-40B4-BE49-F238E27FC236}">
                <a16:creationId xmlns:a16="http://schemas.microsoft.com/office/drawing/2014/main" id="{283AA53C-33A4-4DA5-9E72-12C2883CAF2A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8173371" y="937377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TopLineLeft">
            <a:extLst>
              <a:ext uri="{FF2B5EF4-FFF2-40B4-BE49-F238E27FC236}">
                <a16:creationId xmlns:a16="http://schemas.microsoft.com/office/drawing/2014/main" id="{D0F7ADBC-6D86-4EAD-85BB-DADD184C60BD}"/>
              </a:ext>
            </a:extLst>
          </p:cNvPr>
          <p:cNvCxnSpPr/>
          <p:nvPr userDrawn="1">
            <p:custDataLst>
              <p:tags r:id="rId11"/>
            </p:custDataLst>
          </p:nvPr>
        </p:nvCxnSpPr>
        <p:spPr>
          <a:xfrm>
            <a:off x="554736" y="937377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E3AEA7-76E4-4DBB-B219-BB82D650A1EE}"/>
              </a:ext>
            </a:extLst>
          </p:cNvPr>
          <p:cNvCxnSpPr/>
          <p:nvPr userDrawn="1">
            <p:custDataLst>
              <p:tags r:id="rId12"/>
            </p:custDataLst>
          </p:nvPr>
        </p:nvCxnSpPr>
        <p:spPr>
          <a:xfrm>
            <a:off x="554736" y="937377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6BBE091D-712C-4217-8ACC-0D726A9E4244}"/>
              </a:ext>
            </a:extLst>
          </p:cNvPr>
          <p:cNvSpPr txBox="1">
            <a:spLocks/>
          </p:cNvSpPr>
          <p:nvPr userDrawn="1"/>
        </p:nvSpPr>
        <p:spPr>
          <a:xfrm>
            <a:off x="567614" y="6528816"/>
            <a:ext cx="987450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Govt. of the Punjab</a:t>
            </a:r>
          </a:p>
        </p:txBody>
      </p:sp>
    </p:spTree>
    <p:extLst>
      <p:ext uri="{BB962C8B-B14F-4D97-AF65-F5344CB8AC3E}">
        <p14:creationId xmlns:p14="http://schemas.microsoft.com/office/powerpoint/2010/main" val="1899018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think-cell Slide" r:id="rId13" imgW="413" imgH="416" progId="TCLayout.ActiveDocument.1">
                  <p:embed/>
                </p:oleObj>
              </mc:Choice>
              <mc:Fallback>
                <p:oleObj name="think-cell Slide" r:id="rId13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EFFCE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519011"/>
            <a:ext cx="7918704" cy="38472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8" y="976471"/>
            <a:ext cx="791870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AD7185-9C2E-470E-957D-B21838859294}"/>
              </a:ext>
            </a:extLst>
          </p:cNvPr>
          <p:cNvCxnSpPr>
            <a:cxnSpLocks/>
          </p:cNvCxnSpPr>
          <p:nvPr userDrawn="1"/>
        </p:nvCxnSpPr>
        <p:spPr>
          <a:xfrm>
            <a:off x="547688" y="6450133"/>
            <a:ext cx="62354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TopLineRight">
            <a:extLst>
              <a:ext uri="{FF2B5EF4-FFF2-40B4-BE49-F238E27FC236}">
                <a16:creationId xmlns:a16="http://schemas.microsoft.com/office/drawing/2014/main" id="{0201B559-53A5-4D8D-8C98-7ED52ACCCCB2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9119861" y="937377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opLineLeft">
            <a:extLst>
              <a:ext uri="{FF2B5EF4-FFF2-40B4-BE49-F238E27FC236}">
                <a16:creationId xmlns:a16="http://schemas.microsoft.com/office/drawing/2014/main" id="{1BA93093-D8C7-45C3-AAB7-AF77483A9292}"/>
              </a:ext>
            </a:extLst>
          </p:cNvPr>
          <p:cNvCxnSpPr/>
          <p:nvPr userDrawn="1">
            <p:custDataLst>
              <p:tags r:id="rId11"/>
            </p:custDataLst>
          </p:nvPr>
        </p:nvCxnSpPr>
        <p:spPr>
          <a:xfrm>
            <a:off x="554736" y="937377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6BBE091D-712C-4217-8ACC-0D726A9E4244}"/>
              </a:ext>
            </a:extLst>
          </p:cNvPr>
          <p:cNvSpPr txBox="1">
            <a:spLocks/>
          </p:cNvSpPr>
          <p:nvPr userDrawn="1"/>
        </p:nvSpPr>
        <p:spPr>
          <a:xfrm>
            <a:off x="567614" y="6528816"/>
            <a:ext cx="987450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Govt. of the Punjab</a:t>
            </a:r>
          </a:p>
        </p:txBody>
      </p:sp>
    </p:spTree>
    <p:extLst>
      <p:ext uri="{BB962C8B-B14F-4D97-AF65-F5344CB8AC3E}">
        <p14:creationId xmlns:p14="http://schemas.microsoft.com/office/powerpoint/2010/main" val="3211647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Defau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think-cell Slide" r:id="rId7" imgW="413" imgH="416" progId="TCLayout.ActiveDocument.1">
                  <p:embed/>
                </p:oleObj>
              </mc:Choice>
              <mc:Fallback>
                <p:oleObj name="think-cell Slide" r:id="rId7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386009" y="2979444"/>
            <a:ext cx="11332463" cy="2769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en-US" sz="1800" b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6" y="6498755"/>
            <a:ext cx="7277861" cy="125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F7A62-D82D-4AA6-A1AE-2AF515AD949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87338" y="6481763"/>
            <a:ext cx="2166937" cy="277812"/>
          </a:xfrm>
        </p:spPr>
        <p:txBody>
          <a:bodyPr/>
          <a:lstStyle>
            <a:lvl1pPr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Add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7682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9993B8-5743-4B3A-9BEF-DD9C57A04F7F}"/>
              </a:ext>
            </a:extLst>
          </p:cNvPr>
          <p:cNvCxnSpPr>
            <a:cxnSpLocks/>
          </p:cNvCxnSpPr>
          <p:nvPr userDrawn="1"/>
        </p:nvCxnSpPr>
        <p:spPr>
          <a:xfrm>
            <a:off x="554736" y="937377"/>
            <a:ext cx="11089576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04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8CE9-5DFA-4CF1-8FC7-FA2B4B760F22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15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92187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276158"/>
            <a:ext cx="9144000" cy="478472"/>
          </a:xfrm>
        </p:spPr>
        <p:txBody>
          <a:bodyPr>
            <a:normAutofit/>
          </a:bodyPr>
          <a:lstStyle>
            <a:lvl1pPr marL="0" indent="0" algn="ctr">
              <a:buNone/>
              <a:defRPr sz="14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7FB1-920D-4F7A-8DAF-C5C289E6B899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5180A-1FD4-422C-9009-D896EEE715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099" y="3281998"/>
            <a:ext cx="1727802" cy="15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18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" y="147955"/>
            <a:ext cx="11818620" cy="560705"/>
          </a:xfrm>
        </p:spPr>
        <p:txBody>
          <a:bodyPr>
            <a:normAutofit/>
          </a:bodyPr>
          <a:lstStyle>
            <a:lvl1pPr>
              <a:defRPr sz="24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0" y="880110"/>
            <a:ext cx="11818620" cy="52968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6690" y="6356350"/>
            <a:ext cx="3394710" cy="365125"/>
          </a:xfrm>
        </p:spPr>
        <p:txBody>
          <a:bodyPr/>
          <a:lstStyle/>
          <a:p>
            <a:fld id="{8D8C3136-4B8D-422C-B765-A2C2E3F8FE85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34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C3CB-1D12-4162-A205-D2C105B6B627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31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28EC-38E3-4DF8-9335-974D6F125F2F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38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73A2-D353-4A5B-AEBD-339915780F12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43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25E-C414-4D2D-8394-4A9D1AC9F016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44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5D5D-68FB-4B3E-A4E3-EAFB1F8AB74E}" type="datetime1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04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6E6B-3121-40DB-ACCF-DBA930C9BC01}" type="datetime1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390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BFFC-FA93-4C66-9BDB-3BB105349F93}" type="datetime1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21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741A-4CBE-4F1F-98A9-8CC1562FD559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9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2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90ABE-4808-4D68-AF3B-BDAAD9F34373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85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056D-9C7F-42DA-80B8-5DCBC5ACC88C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03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0DEB-9F8D-407C-806B-CA0084E4A191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60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95235-7110-4B9A-BFA1-C59EDAA4237A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78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004924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10" y="2002631"/>
            <a:ext cx="3450590" cy="2852737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0D526-EACF-4F8F-9EA0-783DF3B13777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82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9993B8-5743-4B3A-9BEF-DD9C57A04F7F}"/>
              </a:ext>
            </a:extLst>
          </p:cNvPr>
          <p:cNvCxnSpPr>
            <a:cxnSpLocks/>
          </p:cNvCxnSpPr>
          <p:nvPr userDrawn="1"/>
        </p:nvCxnSpPr>
        <p:spPr>
          <a:xfrm>
            <a:off x="554736" y="937377"/>
            <a:ext cx="11089576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349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92187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276158"/>
            <a:ext cx="9144000" cy="478472"/>
          </a:xfrm>
        </p:spPr>
        <p:txBody>
          <a:bodyPr>
            <a:normAutofit/>
          </a:bodyPr>
          <a:lstStyle>
            <a:lvl1pPr marL="0" indent="0" algn="ctr">
              <a:buNone/>
              <a:defRPr sz="14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1624-FF71-4925-99FE-35C234FE3316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5180A-1FD4-422C-9009-D896EEE715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099" y="3281998"/>
            <a:ext cx="1727802" cy="15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30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27" y="249555"/>
            <a:ext cx="11585747" cy="560705"/>
          </a:xfrm>
        </p:spPr>
        <p:txBody>
          <a:bodyPr>
            <a:normAutofit/>
          </a:bodyPr>
          <a:lstStyle>
            <a:lvl1pPr>
              <a:defRPr sz="24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127" y="981710"/>
            <a:ext cx="11585747" cy="52968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6690" y="6356350"/>
            <a:ext cx="3394710" cy="365125"/>
          </a:xfrm>
        </p:spPr>
        <p:txBody>
          <a:bodyPr/>
          <a:lstStyle/>
          <a:p>
            <a:fld id="{19C135C7-AB24-4360-9F72-E8FCA6EA70F0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3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D96CB-9A57-494A-B797-6EFE3DFBE0B5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7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4A05D-19E2-4AFA-BA2E-47E17F58288A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25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807AC-4F3E-4A50-BC1B-09EB934E3443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2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218D-5A9E-4B3B-8DF7-930CAACCA09F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2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CF7B-2922-4BF2-8386-9DF719EB15EB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8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FBF8-FFF2-42C7-B97A-8A6538BDF4F8}" type="datetime1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77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9866-642F-468A-B9D3-32E8EF6CE5F5}" type="datetime1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258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B5819-5049-43B3-95B6-30285D144EBD}" type="datetime1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0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0121-5875-4AA6-AF9C-E95828F87371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801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FE8B-B223-4E13-80BE-89E847D9FBED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215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40A8-1BCD-420F-96BC-BB411B24354A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37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A30-87F9-4015-AF91-A0CEC41CD0B5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796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29390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82C5-1AD2-426B-9C9B-157ACE98E687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562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92187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276158"/>
            <a:ext cx="9144000" cy="478472"/>
          </a:xfrm>
        </p:spPr>
        <p:txBody>
          <a:bodyPr>
            <a:normAutofit/>
          </a:bodyPr>
          <a:lstStyle>
            <a:lvl1pPr marL="0" indent="0" algn="ctr">
              <a:buNone/>
              <a:defRPr sz="14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5180A-1FD4-422C-9009-D896EEE715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099" y="3281998"/>
            <a:ext cx="1727802" cy="15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17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" y="147955"/>
            <a:ext cx="11818620" cy="560705"/>
          </a:xfrm>
        </p:spPr>
        <p:txBody>
          <a:bodyPr>
            <a:normAutofit/>
          </a:bodyPr>
          <a:lstStyle>
            <a:lvl1pPr>
              <a:defRPr sz="24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0" y="880110"/>
            <a:ext cx="11818620" cy="52968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6690" y="6356350"/>
            <a:ext cx="3394710" cy="365125"/>
          </a:xfrm>
        </p:spPr>
        <p:txBody>
          <a:bodyPr/>
          <a:lstStyle/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826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41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96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84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820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740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89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04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7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AE1B-BA3F-4E11-9BAC-C22470AB1A97}" type="datetime1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14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005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733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331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67333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4A0E-74FD-49B6-902A-60C3D3E284A9}" type="datetime1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88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0A09-F1C2-4064-8135-C53319687697}" type="datetime1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tags" Target="../tags/tag7.xml"/><Relationship Id="rId26" Type="http://schemas.openxmlformats.org/officeDocument/2006/relationships/tags" Target="../tags/tag15.xml"/><Relationship Id="rId39" Type="http://schemas.openxmlformats.org/officeDocument/2006/relationships/oleObject" Target="../embeddings/oleObject2.bin"/><Relationship Id="rId21" Type="http://schemas.openxmlformats.org/officeDocument/2006/relationships/tags" Target="../tags/tag10.xml"/><Relationship Id="rId34" Type="http://schemas.openxmlformats.org/officeDocument/2006/relationships/tags" Target="../tags/tag23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vmlDrawing" Target="../drawings/vmlDrawing2.vml"/><Relationship Id="rId25" Type="http://schemas.openxmlformats.org/officeDocument/2006/relationships/tags" Target="../tags/tag14.xml"/><Relationship Id="rId33" Type="http://schemas.openxmlformats.org/officeDocument/2006/relationships/tags" Target="../tags/tag22.xml"/><Relationship Id="rId38" Type="http://schemas.openxmlformats.org/officeDocument/2006/relationships/tags" Target="../tags/tag27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20" Type="http://schemas.openxmlformats.org/officeDocument/2006/relationships/tags" Target="../tags/tag9.xml"/><Relationship Id="rId29" Type="http://schemas.openxmlformats.org/officeDocument/2006/relationships/tags" Target="../tags/tag18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ags" Target="../tags/tag13.xml"/><Relationship Id="rId32" Type="http://schemas.openxmlformats.org/officeDocument/2006/relationships/tags" Target="../tags/tag21.xml"/><Relationship Id="rId37" Type="http://schemas.openxmlformats.org/officeDocument/2006/relationships/tags" Target="../tags/tag26.xml"/><Relationship Id="rId40" Type="http://schemas.openxmlformats.org/officeDocument/2006/relationships/image" Target="../media/image3.emf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ags" Target="../tags/tag12.xml"/><Relationship Id="rId28" Type="http://schemas.openxmlformats.org/officeDocument/2006/relationships/tags" Target="../tags/tag17.xml"/><Relationship Id="rId36" Type="http://schemas.openxmlformats.org/officeDocument/2006/relationships/tags" Target="../tags/tag25.xml"/><Relationship Id="rId10" Type="http://schemas.openxmlformats.org/officeDocument/2006/relationships/slideLayout" Target="../slideLayouts/slideLayout24.xml"/><Relationship Id="rId19" Type="http://schemas.openxmlformats.org/officeDocument/2006/relationships/tags" Target="../tags/tag8.xml"/><Relationship Id="rId31" Type="http://schemas.openxmlformats.org/officeDocument/2006/relationships/tags" Target="../tags/tag20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ags" Target="../tags/tag11.xml"/><Relationship Id="rId27" Type="http://schemas.openxmlformats.org/officeDocument/2006/relationships/tags" Target="../tags/tag16.xml"/><Relationship Id="rId30" Type="http://schemas.openxmlformats.org/officeDocument/2006/relationships/tags" Target="../tags/tag19.xml"/><Relationship Id="rId35" Type="http://schemas.openxmlformats.org/officeDocument/2006/relationships/tags" Target="../tags/tag24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0B1D7-71D3-46CE-9331-64EA9C41A394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389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FDD3D-E1F5-4B3E-98E3-C7999D8EA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9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>
            <p:custDataLst>
              <p:tags r:id="rId1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39" imgW="413" imgH="416" progId="TCLayout.ActiveDocument.1">
                  <p:embed/>
                </p:oleObj>
              </mc:Choice>
              <mc:Fallback>
                <p:oleObj name="think-cell Slide" r:id="rId3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marL="203200" marR="0" lvl="0" indent="-212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54736" y="172212"/>
            <a:ext cx="10160065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/>
        </p:nvSpPr>
        <p:spPr>
          <a:xfrm>
            <a:off x="554736" y="1289273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Above Chart Exhibit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2484655" cy="1631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6017DE47-4B7E-4602-A5D8-84F1D054B685}"/>
              </a:ext>
            </a:extLst>
          </p:cNvPr>
          <p:cNvGrpSpPr/>
          <p:nvPr/>
        </p:nvGrpSpPr>
        <p:grpSpPr>
          <a:xfrm>
            <a:off x="10317304" y="3150223"/>
            <a:ext cx="1319960" cy="958286"/>
            <a:chOff x="10162879" y="3243772"/>
            <a:chExt cx="1319960" cy="958286"/>
          </a:xfrm>
        </p:grpSpPr>
        <p:sp>
          <p:nvSpPr>
            <p:cNvPr id="171" name="Legend1">
              <a:extLst>
                <a:ext uri="{FF2B5EF4-FFF2-40B4-BE49-F238E27FC236}">
                  <a16:creationId xmlns:a16="http://schemas.microsoft.com/office/drawing/2014/main" id="{0E773DEB-38A3-4D4F-8F3A-7DED71AB991A}"/>
                </a:ext>
              </a:extLst>
            </p:cNvPr>
            <p:cNvSpPr txBox="1"/>
            <p:nvPr/>
          </p:nvSpPr>
          <p:spPr>
            <a:xfrm>
              <a:off x="10886522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172" name="Legend2">
              <a:extLst>
                <a:ext uri="{FF2B5EF4-FFF2-40B4-BE49-F238E27FC236}">
                  <a16:creationId xmlns:a16="http://schemas.microsoft.com/office/drawing/2014/main" id="{0BBD940B-C7B3-42F9-A317-3A6409A75F43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173" name="Legend3">
              <a:extLst>
                <a:ext uri="{FF2B5EF4-FFF2-40B4-BE49-F238E27FC236}">
                  <a16:creationId xmlns:a16="http://schemas.microsoft.com/office/drawing/2014/main" id="{C26E9D6E-D5B2-4063-BC7C-9B64A65F12D6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174" name="LineLegend3">
              <a:extLst>
                <a:ext uri="{FF2B5EF4-FFF2-40B4-BE49-F238E27FC236}">
                  <a16:creationId xmlns:a16="http://schemas.microsoft.com/office/drawing/2014/main" id="{D75199AB-4672-4D43-A550-E0AD095E38D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LineLegend2">
              <a:extLst>
                <a:ext uri="{FF2B5EF4-FFF2-40B4-BE49-F238E27FC236}">
                  <a16:creationId xmlns:a16="http://schemas.microsoft.com/office/drawing/2014/main" id="{C54E0345-E77E-4F4E-A6DE-370FD26C583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LineLegend1">
              <a:extLst>
                <a:ext uri="{FF2B5EF4-FFF2-40B4-BE49-F238E27FC236}">
                  <a16:creationId xmlns:a16="http://schemas.microsoft.com/office/drawing/2014/main" id="{6EF73E9A-1D4C-4C71-AC42-915A9A82D8E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293BE944-4FB1-49E4-A46A-DFB832FADF2D}"/>
              </a:ext>
            </a:extLst>
          </p:cNvPr>
          <p:cNvGrpSpPr/>
          <p:nvPr/>
        </p:nvGrpSpPr>
        <p:grpSpPr>
          <a:xfrm>
            <a:off x="10688315" y="1145373"/>
            <a:ext cx="948949" cy="1731859"/>
            <a:chOff x="7723680" y="1702457"/>
            <a:chExt cx="948949" cy="1731859"/>
          </a:xfrm>
        </p:grpSpPr>
        <p:sp>
          <p:nvSpPr>
            <p:cNvPr id="178" name="Legend1">
              <a:extLst>
                <a:ext uri="{FF2B5EF4-FFF2-40B4-BE49-F238E27FC236}">
                  <a16:creationId xmlns:a16="http://schemas.microsoft.com/office/drawing/2014/main" id="{7C824262-8989-4B2D-8DBF-135E9E168DBC}"/>
                </a:ext>
              </a:extLst>
            </p:cNvPr>
            <p:cNvSpPr txBox="1"/>
            <p:nvPr/>
          </p:nvSpPr>
          <p:spPr>
            <a:xfrm>
              <a:off x="8076312" y="1709816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186" name="Legend2">
              <a:extLst>
                <a:ext uri="{FF2B5EF4-FFF2-40B4-BE49-F238E27FC236}">
                  <a16:creationId xmlns:a16="http://schemas.microsoft.com/office/drawing/2014/main" id="{F6423FB4-50F6-480B-81B0-87D1466FC3D9}"/>
                </a:ext>
              </a:extLst>
            </p:cNvPr>
            <p:cNvSpPr txBox="1"/>
            <p:nvPr/>
          </p:nvSpPr>
          <p:spPr>
            <a:xfrm>
              <a:off x="8076312" y="2085275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198" name="Legend3">
              <a:extLst>
                <a:ext uri="{FF2B5EF4-FFF2-40B4-BE49-F238E27FC236}">
                  <a16:creationId xmlns:a16="http://schemas.microsoft.com/office/drawing/2014/main" id="{F5CAFF64-59BF-4FFA-A7EC-6C6AB587CFFB}"/>
                </a:ext>
              </a:extLst>
            </p:cNvPr>
            <p:cNvSpPr txBox="1"/>
            <p:nvPr/>
          </p:nvSpPr>
          <p:spPr>
            <a:xfrm>
              <a:off x="8076312" y="246073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199" name="Legend4">
              <a:extLst>
                <a:ext uri="{FF2B5EF4-FFF2-40B4-BE49-F238E27FC236}">
                  <a16:creationId xmlns:a16="http://schemas.microsoft.com/office/drawing/2014/main" id="{16DCA56E-1BE7-44F5-B451-C39F813FE2B6}"/>
                </a:ext>
              </a:extLst>
            </p:cNvPr>
            <p:cNvSpPr txBox="1"/>
            <p:nvPr/>
          </p:nvSpPr>
          <p:spPr>
            <a:xfrm>
              <a:off x="8076312" y="2836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200" name="Legend5">
              <a:extLst>
                <a:ext uri="{FF2B5EF4-FFF2-40B4-BE49-F238E27FC236}">
                  <a16:creationId xmlns:a16="http://schemas.microsoft.com/office/drawing/2014/main" id="{115CD1D8-A840-4C47-8BAE-4755ADB1023C}"/>
                </a:ext>
              </a:extLst>
            </p:cNvPr>
            <p:cNvSpPr txBox="1"/>
            <p:nvPr/>
          </p:nvSpPr>
          <p:spPr>
            <a:xfrm>
              <a:off x="8076312" y="321165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grpSp>
          <p:nvGrpSpPr>
            <p:cNvPr id="201" name="MoonLegend1">
              <a:extLst>
                <a:ext uri="{FF2B5EF4-FFF2-40B4-BE49-F238E27FC236}">
                  <a16:creationId xmlns:a16="http://schemas.microsoft.com/office/drawing/2014/main" id="{98251E0D-E6AA-48B7-9F7E-F065654B0419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2BCBBD5C-74E4-49E5-AB9C-046CC11FD95D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Arc 214">
                <a:extLst>
                  <a:ext uri="{FF2B5EF4-FFF2-40B4-BE49-F238E27FC236}">
                    <a16:creationId xmlns:a16="http://schemas.microsoft.com/office/drawing/2014/main" id="{FA7671A9-71DB-43E2-9D83-DE6CB521F4F4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2" name="MoonLegend2">
              <a:extLst>
                <a:ext uri="{FF2B5EF4-FFF2-40B4-BE49-F238E27FC236}">
                  <a16:creationId xmlns:a16="http://schemas.microsoft.com/office/drawing/2014/main" id="{E4E3E41D-ACEE-448A-9712-FCB4DC84E263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3A14524F-36B3-4640-BB23-FC3334384374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Arc 212">
                <a:extLst>
                  <a:ext uri="{FF2B5EF4-FFF2-40B4-BE49-F238E27FC236}">
                    <a16:creationId xmlns:a16="http://schemas.microsoft.com/office/drawing/2014/main" id="{6B313E13-C478-43A9-8722-8D490DFC9F2B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3" name="MoonLegend3">
              <a:extLst>
                <a:ext uri="{FF2B5EF4-FFF2-40B4-BE49-F238E27FC236}">
                  <a16:creationId xmlns:a16="http://schemas.microsoft.com/office/drawing/2014/main" id="{346CEEAD-EB0F-4654-9B74-E9B88E15E92E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1CCE464-A935-45D5-9DD2-6FD002E2E10F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Arc 210">
                <a:extLst>
                  <a:ext uri="{FF2B5EF4-FFF2-40B4-BE49-F238E27FC236}">
                    <a16:creationId xmlns:a16="http://schemas.microsoft.com/office/drawing/2014/main" id="{F06CB200-3A1A-467F-8166-1307ABD2F9DA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4" name="MoonLegend4">
              <a:extLst>
                <a:ext uri="{FF2B5EF4-FFF2-40B4-BE49-F238E27FC236}">
                  <a16:creationId xmlns:a16="http://schemas.microsoft.com/office/drawing/2014/main" id="{A3F57F0F-CFB6-4459-98C3-704A188C1688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36A70474-5B3B-4D05-B276-92201F90794C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Arc 208">
                <a:extLst>
                  <a:ext uri="{FF2B5EF4-FFF2-40B4-BE49-F238E27FC236}">
                    <a16:creationId xmlns:a16="http://schemas.microsoft.com/office/drawing/2014/main" id="{4E47F3DF-D57B-42D9-97F5-DF93588DD451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5" name="MoonLegend5">
              <a:extLst>
                <a:ext uri="{FF2B5EF4-FFF2-40B4-BE49-F238E27FC236}">
                  <a16:creationId xmlns:a16="http://schemas.microsoft.com/office/drawing/2014/main" id="{B7E58BBA-E347-43CE-AC2B-53B1091EB4FF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08C970BA-BB1D-41DF-BB7E-F37715E023C2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Arc 206">
                <a:extLst>
                  <a:ext uri="{FF2B5EF4-FFF2-40B4-BE49-F238E27FC236}">
                    <a16:creationId xmlns:a16="http://schemas.microsoft.com/office/drawing/2014/main" id="{BB43699A-A93F-40F4-B94F-5ACC3FC7A2B3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9AAAA3D2-18E4-48C0-BE83-DB21A10DD202}"/>
              </a:ext>
            </a:extLst>
          </p:cNvPr>
          <p:cNvGrpSpPr/>
          <p:nvPr/>
        </p:nvGrpSpPr>
        <p:grpSpPr>
          <a:xfrm>
            <a:off x="10714801" y="4381500"/>
            <a:ext cx="922463" cy="1717282"/>
            <a:chOff x="10652400" y="4322824"/>
            <a:chExt cx="922463" cy="1717282"/>
          </a:xfrm>
        </p:grpSpPr>
        <p:sp>
          <p:nvSpPr>
            <p:cNvPr id="217" name="RectangleLegend1">
              <a:extLst>
                <a:ext uri="{FF2B5EF4-FFF2-40B4-BE49-F238E27FC236}">
                  <a16:creationId xmlns:a16="http://schemas.microsoft.com/office/drawing/2014/main" id="{7F691D58-858A-4AA0-AF95-9DAF892CEC93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RectangleLegend2">
              <a:extLst>
                <a:ext uri="{FF2B5EF4-FFF2-40B4-BE49-F238E27FC236}">
                  <a16:creationId xmlns:a16="http://schemas.microsoft.com/office/drawing/2014/main" id="{6DACF4A1-1081-4AC1-9D47-12E01E2521AD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RectangleLegend3">
              <a:extLst>
                <a:ext uri="{FF2B5EF4-FFF2-40B4-BE49-F238E27FC236}">
                  <a16:creationId xmlns:a16="http://schemas.microsoft.com/office/drawing/2014/main" id="{D1B52631-B18F-4E3B-9E20-D5DE506756B1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RectangleLegend4">
              <a:extLst>
                <a:ext uri="{FF2B5EF4-FFF2-40B4-BE49-F238E27FC236}">
                  <a16:creationId xmlns:a16="http://schemas.microsoft.com/office/drawing/2014/main" id="{0074E8A9-58EF-400E-9311-7E77FC619AA5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RectangleLegend5">
              <a:extLst>
                <a:ext uri="{FF2B5EF4-FFF2-40B4-BE49-F238E27FC236}">
                  <a16:creationId xmlns:a16="http://schemas.microsoft.com/office/drawing/2014/main" id="{CAB53C7B-2604-409C-ACAB-B85D0279EDA6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Legend1">
              <a:extLst>
                <a:ext uri="{FF2B5EF4-FFF2-40B4-BE49-F238E27FC236}">
                  <a16:creationId xmlns:a16="http://schemas.microsoft.com/office/drawing/2014/main" id="{DABF097C-99AD-454B-88C9-800E21992926}"/>
                </a:ext>
              </a:extLst>
            </p:cNvPr>
            <p:cNvSpPr txBox="1"/>
            <p:nvPr/>
          </p:nvSpPr>
          <p:spPr>
            <a:xfrm>
              <a:off x="10978546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223" name="Legend2">
              <a:extLst>
                <a:ext uri="{FF2B5EF4-FFF2-40B4-BE49-F238E27FC236}">
                  <a16:creationId xmlns:a16="http://schemas.microsoft.com/office/drawing/2014/main" id="{04348013-5D9A-49E0-853F-523527ACCE23}"/>
                </a:ext>
              </a:extLst>
            </p:cNvPr>
            <p:cNvSpPr txBox="1"/>
            <p:nvPr/>
          </p:nvSpPr>
          <p:spPr>
            <a:xfrm>
              <a:off x="10978546" y="470232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224" name="Legend3">
              <a:extLst>
                <a:ext uri="{FF2B5EF4-FFF2-40B4-BE49-F238E27FC236}">
                  <a16:creationId xmlns:a16="http://schemas.microsoft.com/office/drawing/2014/main" id="{2F54CB71-C033-4B3C-B037-1A95FC3C56A9}"/>
                </a:ext>
              </a:extLst>
            </p:cNvPr>
            <p:cNvSpPr txBox="1"/>
            <p:nvPr/>
          </p:nvSpPr>
          <p:spPr>
            <a:xfrm>
              <a:off x="10978546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225" name="Legend4">
              <a:extLst>
                <a:ext uri="{FF2B5EF4-FFF2-40B4-BE49-F238E27FC236}">
                  <a16:creationId xmlns:a16="http://schemas.microsoft.com/office/drawing/2014/main" id="{A9A3FC63-A72C-490E-BC2F-EB378B726610}"/>
                </a:ext>
              </a:extLst>
            </p:cNvPr>
            <p:cNvSpPr txBox="1"/>
            <p:nvPr/>
          </p:nvSpPr>
          <p:spPr>
            <a:xfrm>
              <a:off x="10978546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226" name="Legend5">
              <a:extLst>
                <a:ext uri="{FF2B5EF4-FFF2-40B4-BE49-F238E27FC236}">
                  <a16:creationId xmlns:a16="http://schemas.microsoft.com/office/drawing/2014/main" id="{8ABE5E40-BFBB-4D07-A6EF-7D8CAAAD21BC}"/>
                </a:ext>
              </a:extLst>
            </p:cNvPr>
            <p:cNvSpPr txBox="1"/>
            <p:nvPr/>
          </p:nvSpPr>
          <p:spPr>
            <a:xfrm>
              <a:off x="1097854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</p:grpSp>
      <p:sp>
        <p:nvSpPr>
          <p:cNvPr id="14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>
            <p:custDataLst>
              <p:tags r:id="rId23"/>
            </p:custDataLst>
          </p:nvPr>
        </p:nvSpPr>
        <p:spPr bwMode="black">
          <a:xfrm>
            <a:off x="11312525" y="6498753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8" name="Footer Placeholder 5">
            <a:extLst>
              <a:ext uri="{FF2B5EF4-FFF2-40B4-BE49-F238E27FC236}">
                <a16:creationId xmlns:a16="http://schemas.microsoft.com/office/drawing/2014/main" id="{6BBE091D-712C-4217-8ACC-0D726A9E4244}"/>
              </a:ext>
            </a:extLst>
          </p:cNvPr>
          <p:cNvSpPr txBox="1">
            <a:spLocks/>
          </p:cNvSpPr>
          <p:nvPr/>
        </p:nvSpPr>
        <p:spPr>
          <a:xfrm>
            <a:off x="567614" y="6528816"/>
            <a:ext cx="987450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Govt. of the Punjab</a:t>
            </a:r>
          </a:p>
        </p:txBody>
      </p:sp>
    </p:spTree>
    <p:extLst>
      <p:ext uri="{BB962C8B-B14F-4D97-AF65-F5344CB8AC3E}">
        <p14:creationId xmlns:p14="http://schemas.microsoft.com/office/powerpoint/2010/main" val="50993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38912" indent="-210312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5544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3816" indent="-146304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2" orient="horz" pos="3912">
          <p15:clr>
            <a:srgbClr val="5ACBF0"/>
          </p15:clr>
        </p15:guide>
        <p15:guide id="3" orient="horz" pos="1075">
          <p15:clr>
            <a:srgbClr val="F26B43"/>
          </p15:clr>
        </p15:guide>
        <p15:guide id="4" pos="7329">
          <p15:clr>
            <a:srgbClr val="F26B43"/>
          </p15:clr>
        </p15:guide>
        <p15:guide id="5" pos="345">
          <p15:clr>
            <a:srgbClr val="F26B43"/>
          </p15:clr>
        </p15:guide>
        <p15:guide id="6" orient="horz" pos="40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905D6-C8DC-4BF4-A221-787BC9EC493C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514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C354B-2232-4F2B-A118-E852E4C3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3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DBC22-6CFE-489E-8D65-4989EFE3CDF6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514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F7B02-5E10-4BF3-8D84-D0C0CF77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2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27016-6E41-4DF6-961B-15F699F8779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514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DB5EB-A82E-431A-9853-39EE31BA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6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5.png"/><Relationship Id="rId5" Type="http://schemas.openxmlformats.org/officeDocument/2006/relationships/image" Target="../media/image27.svg"/><Relationship Id="rId4" Type="http://schemas.openxmlformats.org/officeDocument/2006/relationships/image" Target="../media/image24.pn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16CBE8-FFEC-7A78-BF60-4EA6226E8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1122363"/>
            <a:ext cx="10535920" cy="992187"/>
          </a:xfrm>
        </p:spPr>
        <p:txBody>
          <a:bodyPr>
            <a:normAutofit/>
          </a:bodyPr>
          <a:lstStyle/>
          <a:p>
            <a:r>
              <a:rPr lang="en-US" dirty="0"/>
              <a:t>Benazir Bhutto Hospital, Rawalpindi</a:t>
            </a:r>
            <a:endParaRPr lang="en-PK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41A8FC-9F71-9503-73B7-0FF42FCE9F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Specialized Healthcare and Medical Education Department</a:t>
            </a:r>
            <a:endParaRPr lang="en-PK" sz="1800" dirty="0"/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E01E3A17-A6A5-01E6-0D75-B67718854E30}"/>
              </a:ext>
            </a:extLst>
          </p:cNvPr>
          <p:cNvSpPr txBox="1">
            <a:spLocks/>
          </p:cNvSpPr>
          <p:nvPr/>
        </p:nvSpPr>
        <p:spPr>
          <a:xfrm>
            <a:off x="1524000" y="5083835"/>
            <a:ext cx="9144000" cy="47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0" dirty="0"/>
              <a:t>February 2024</a:t>
            </a:r>
            <a:endParaRPr lang="en-PK" sz="1600" i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52862B-54B3-F331-86A9-54B6D8374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43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0A47-F6CD-60D9-1F5A-80EC926F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27" y="168275"/>
            <a:ext cx="11585747" cy="560705"/>
          </a:xfrm>
        </p:spPr>
        <p:txBody>
          <a:bodyPr/>
          <a:lstStyle/>
          <a:p>
            <a:r>
              <a:rPr lang="en-US" dirty="0"/>
              <a:t>Before Revamping, the facility looked like this…</a:t>
            </a:r>
            <a:endParaRPr lang="en-P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0E9F-0124-E7DB-8A8F-E184C725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5" y="1590810"/>
            <a:ext cx="5479309" cy="3982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90809"/>
            <a:ext cx="5479309" cy="39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67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0A47-F6CD-60D9-1F5A-80EC926F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27" y="168275"/>
            <a:ext cx="11585747" cy="560705"/>
          </a:xfrm>
        </p:spPr>
        <p:txBody>
          <a:bodyPr/>
          <a:lstStyle/>
          <a:p>
            <a:r>
              <a:rPr lang="en-US" dirty="0"/>
              <a:t>Before Revamping, the facility looked like this…</a:t>
            </a:r>
            <a:endParaRPr lang="en-P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0E9F-0124-E7DB-8A8F-E184C725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9" y="984590"/>
            <a:ext cx="5479308" cy="5274582"/>
          </a:xfrm>
          <a:prstGeom prst="rect">
            <a:avLst/>
          </a:prstGeom>
        </p:spPr>
      </p:pic>
      <p:pic>
        <p:nvPicPr>
          <p:cNvPr id="8" name="Picture 7" descr="A staircase with metal railings&#10;&#10;Description automatically generated">
            <a:extLst>
              <a:ext uri="{FF2B5EF4-FFF2-40B4-BE49-F238E27FC236}">
                <a16:creationId xmlns:a16="http://schemas.microsoft.com/office/drawing/2014/main" id="{5A96BCFF-B905-04DA-B3A2-5396573EF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984590"/>
            <a:ext cx="4778828" cy="527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72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D7A5B2-8E9B-1B66-0003-FAE88ADC20B5}"/>
              </a:ext>
            </a:extLst>
          </p:cNvPr>
          <p:cNvSpPr/>
          <p:nvPr/>
        </p:nvSpPr>
        <p:spPr>
          <a:xfrm>
            <a:off x="859240" y="1107513"/>
            <a:ext cx="10468665" cy="51318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51AEC-C1FD-A1CA-6ECA-7FA8607F6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" y="147956"/>
            <a:ext cx="12005310" cy="576618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476 Million </a:t>
            </a:r>
            <a:r>
              <a:rPr lang="en-US" sz="2400" dirty="0"/>
              <a:t>PKR has been invested in Revamping of the Hospital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254E00-5CCE-ED47-D93F-C0422FA3030A}"/>
              </a:ext>
            </a:extLst>
          </p:cNvPr>
          <p:cNvSpPr/>
          <p:nvPr/>
        </p:nvSpPr>
        <p:spPr>
          <a:xfrm>
            <a:off x="6805596" y="2188039"/>
            <a:ext cx="3004457" cy="1250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Capital Investment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90EDFA-A23B-1343-A398-FB07A056C764}"/>
              </a:ext>
            </a:extLst>
          </p:cNvPr>
          <p:cNvSpPr/>
          <p:nvPr/>
        </p:nvSpPr>
        <p:spPr>
          <a:xfrm>
            <a:off x="6595524" y="3705162"/>
            <a:ext cx="3509977" cy="1250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Revenue Investment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4D9F6-D2ED-9FC2-7BC8-F893ECC79244}"/>
              </a:ext>
            </a:extLst>
          </p:cNvPr>
          <p:cNvSpPr/>
          <p:nvPr/>
        </p:nvSpPr>
        <p:spPr>
          <a:xfrm>
            <a:off x="3441080" y="2137843"/>
            <a:ext cx="3694923" cy="1250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8000"/>
                </a:solidFill>
                <a:latin typeface="Arial" panose="020B0604020202020204"/>
              </a:rPr>
              <a:t>379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Million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B2D3D4-D1D7-CC5F-E3F2-0CCBEAF1774B}"/>
              </a:ext>
            </a:extLst>
          </p:cNvPr>
          <p:cNvSpPr/>
          <p:nvPr/>
        </p:nvSpPr>
        <p:spPr>
          <a:xfrm>
            <a:off x="3483768" y="3718037"/>
            <a:ext cx="3694923" cy="1250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8000"/>
                </a:solidFill>
                <a:latin typeface="Arial" panose="020B0604020202020204"/>
              </a:rPr>
              <a:t>97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Million</a:t>
            </a:r>
          </a:p>
        </p:txBody>
      </p:sp>
      <p:pic>
        <p:nvPicPr>
          <p:cNvPr id="8" name="Graphic 7" descr="Crane">
            <a:extLst>
              <a:ext uri="{FF2B5EF4-FFF2-40B4-BE49-F238E27FC236}">
                <a16:creationId xmlns:a16="http://schemas.microsoft.com/office/drawing/2014/main" id="{EA583BE0-8875-65B4-81E6-39BE584F61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24735" y="2327588"/>
            <a:ext cx="773850" cy="7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3A5A9C-D018-C217-6025-3D8F94CF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5D4"/>
              </a:clrFrom>
              <a:clrTo>
                <a:srgbClr val="FFF5D4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7826" y="3926074"/>
            <a:ext cx="740203" cy="77385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23A73-6EC0-3F78-A459-F1B4B06E9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33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397FC-EBE8-2F7A-DED9-2D722C4D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Revamping of Benazir Bhutto Hospital</a:t>
            </a:r>
            <a:endParaRPr lang="en-P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F5AEC3-5021-87B6-7766-5CE69C0D1BFA}"/>
              </a:ext>
            </a:extLst>
          </p:cNvPr>
          <p:cNvSpPr/>
          <p:nvPr/>
        </p:nvSpPr>
        <p:spPr>
          <a:xfrm>
            <a:off x="4318000" y="413043"/>
            <a:ext cx="3556000" cy="29876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1" dirty="0">
              <a:solidFill>
                <a:prstClr val="black"/>
              </a:solidFill>
            </a:endParaRP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prstClr val="black"/>
                </a:solidFill>
              </a:rPr>
              <a:t>Revamping of OPD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595C4E-EB4B-8F58-DEEC-8EC13A6C720A}"/>
              </a:ext>
            </a:extLst>
          </p:cNvPr>
          <p:cNvSpPr/>
          <p:nvPr/>
        </p:nvSpPr>
        <p:spPr>
          <a:xfrm>
            <a:off x="8308466" y="413043"/>
            <a:ext cx="3556000" cy="29876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1" dirty="0">
              <a:solidFill>
                <a:prstClr val="black"/>
              </a:solidFill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1" dirty="0">
              <a:solidFill>
                <a:prstClr val="black"/>
              </a:solidFill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prstClr val="black"/>
                </a:solidFill>
              </a:rPr>
              <a:t>Revamping of Psychiatry &amp; 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prstClr val="black"/>
                </a:solidFill>
              </a:rPr>
              <a:t>Physiotherapy Department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66022A-43D1-ED2C-DD34-6E7245F1447C}"/>
              </a:ext>
            </a:extLst>
          </p:cNvPr>
          <p:cNvSpPr/>
          <p:nvPr/>
        </p:nvSpPr>
        <p:spPr>
          <a:xfrm>
            <a:off x="4318000" y="3629769"/>
            <a:ext cx="3556000" cy="29876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solidFill>
                <a:prstClr val="black"/>
              </a:solidFill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="1" dirty="0">
              <a:solidFill>
                <a:prstClr val="black"/>
              </a:solidFill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Provision of critical biomedical &amp; non biomedical equipment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4C0579-197E-416D-286F-BB86BCEF5EEF}"/>
              </a:ext>
            </a:extLst>
          </p:cNvPr>
          <p:cNvSpPr/>
          <p:nvPr/>
        </p:nvSpPr>
        <p:spPr>
          <a:xfrm>
            <a:off x="8308466" y="3629769"/>
            <a:ext cx="3556000" cy="29876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solidFill>
                <a:prstClr val="black"/>
              </a:solidFill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1" dirty="0">
              <a:solidFill>
                <a:prstClr val="black"/>
              </a:solidFill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prstClr val="black"/>
                </a:solidFill>
              </a:rPr>
              <a:t>External Area 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prstClr val="black"/>
                </a:solidFill>
              </a:rPr>
              <a:t>Development</a:t>
            </a:r>
          </a:p>
        </p:txBody>
      </p:sp>
      <p:pic>
        <p:nvPicPr>
          <p:cNvPr id="23" name="Graphic 22" descr="Medical with solid fill">
            <a:extLst>
              <a:ext uri="{FF2B5EF4-FFF2-40B4-BE49-F238E27FC236}">
                <a16:creationId xmlns:a16="http://schemas.microsoft.com/office/drawing/2014/main" id="{7B8403A5-DE92-1002-2EF3-664D1CA0E7A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83914" y="1027020"/>
            <a:ext cx="879859" cy="87985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EB518F-82AC-BB1E-A2A4-32BA894DF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13</a:t>
            </a:fld>
            <a:endParaRPr lang="en-US"/>
          </a:p>
        </p:txBody>
      </p:sp>
      <p:pic>
        <p:nvPicPr>
          <p:cNvPr id="6" name="Graphic 5" descr="Crane">
            <a:extLst>
              <a:ext uri="{FF2B5EF4-FFF2-40B4-BE49-F238E27FC236}">
                <a16:creationId xmlns:a16="http://schemas.microsoft.com/office/drawing/2014/main" id="{47FD23B3-32DA-2B1E-D2A6-5BCA3B60D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98773" y="988828"/>
            <a:ext cx="794404" cy="794404"/>
          </a:xfrm>
          <a:prstGeom prst="rect">
            <a:avLst/>
          </a:prstGeom>
        </p:spPr>
      </p:pic>
      <p:pic>
        <p:nvPicPr>
          <p:cNvPr id="8" name="Graphic 7" descr="Hospital with solid fill">
            <a:extLst>
              <a:ext uri="{FF2B5EF4-FFF2-40B4-BE49-F238E27FC236}">
                <a16:creationId xmlns:a16="http://schemas.microsoft.com/office/drawing/2014/main" id="{5655A1D2-689D-AA1A-4342-FC0A8ABD75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683914" y="4320680"/>
            <a:ext cx="805103" cy="805103"/>
          </a:xfrm>
          <a:prstGeom prst="rect">
            <a:avLst/>
          </a:prstGeom>
        </p:spPr>
      </p:pic>
      <p:pic>
        <p:nvPicPr>
          <p:cNvPr id="9" name="Graphic 8" descr="Stethoscope with solid fill">
            <a:extLst>
              <a:ext uri="{FF2B5EF4-FFF2-40B4-BE49-F238E27FC236}">
                <a16:creationId xmlns:a16="http://schemas.microsoft.com/office/drawing/2014/main" id="{A80E40B4-C9A9-6B04-D88D-6B382A4498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705422" y="42618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2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17FF9-2256-C164-F9AF-0FB6DC9F4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7C4A-390A-9D40-46F6-12E339331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State of Benazir Bhutto Hospital – </a:t>
            </a:r>
            <a:r>
              <a:rPr lang="en-US" dirty="0">
                <a:solidFill>
                  <a:schemeClr val="accent1"/>
                </a:solidFill>
              </a:rPr>
              <a:t>After</a:t>
            </a:r>
            <a:r>
              <a:rPr lang="en-US" dirty="0"/>
              <a:t> Revamping</a:t>
            </a:r>
            <a:endParaRPr lang="en-P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7607B-8FD9-1DFC-BDAF-C4232D6C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14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29" y="892174"/>
            <a:ext cx="12157771" cy="596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22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1E20E-F4E1-17B0-0E9F-BC2B3D4A3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7EC9-864C-27C1-FF60-B6EFC3F5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State of Benazir Bhutto Hospital – </a:t>
            </a:r>
            <a:r>
              <a:rPr lang="en-US" dirty="0">
                <a:solidFill>
                  <a:schemeClr val="accent1"/>
                </a:solidFill>
              </a:rPr>
              <a:t>After</a:t>
            </a:r>
            <a:r>
              <a:rPr lang="en-US" dirty="0"/>
              <a:t> Revamping</a:t>
            </a:r>
            <a:endParaRPr lang="en-P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483C1-668C-5994-69E3-2FE57455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15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92174"/>
            <a:ext cx="12192000" cy="596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2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State of Benazir Bhutto Hospital – </a:t>
            </a:r>
            <a:r>
              <a:rPr lang="en-US" dirty="0">
                <a:solidFill>
                  <a:schemeClr val="accent1"/>
                </a:solidFill>
              </a:rPr>
              <a:t>After</a:t>
            </a:r>
            <a:r>
              <a:rPr lang="en-US" dirty="0"/>
              <a:t> Revamping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92174"/>
            <a:ext cx="12192000" cy="59658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36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900CA-902E-225D-23D5-CD8FE04F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of Benazir Bhutto Hospital – </a:t>
            </a:r>
            <a:r>
              <a:rPr lang="en-US" dirty="0">
                <a:solidFill>
                  <a:schemeClr val="accent1"/>
                </a:solidFill>
              </a:rPr>
              <a:t>After</a:t>
            </a:r>
            <a:r>
              <a:rPr lang="en-US" dirty="0"/>
              <a:t> Revamping</a:t>
            </a:r>
            <a:endParaRPr lang="en-P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8F505-B391-996C-B05B-A28DCE092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0C90E-0328-9A04-A7F1-4FA30060F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" y="977449"/>
            <a:ext cx="12024114" cy="57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93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1D0AC-35DB-70E4-0EBF-AF6B374D3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State of Benazir Bhutto Hospital – </a:t>
            </a:r>
            <a:r>
              <a:rPr lang="en-US" dirty="0">
                <a:solidFill>
                  <a:schemeClr val="accent1"/>
                </a:solidFill>
              </a:rPr>
              <a:t>After</a:t>
            </a:r>
            <a:r>
              <a:rPr lang="en-US" dirty="0"/>
              <a:t> Revamping</a:t>
            </a:r>
            <a:endParaRPr lang="en-P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0A01AC-BA4C-91A7-2DEF-8F02673A9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348"/>
            <a:ext cx="12192000" cy="58686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95A8B-8A29-1665-FEBE-23C01389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51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D3F3-6960-27C2-F81E-2494AEC7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of Benazir Bhutto Hospital – </a:t>
            </a:r>
            <a:r>
              <a:rPr lang="en-US" dirty="0">
                <a:solidFill>
                  <a:schemeClr val="accent1"/>
                </a:solidFill>
              </a:rPr>
              <a:t>After</a:t>
            </a:r>
            <a:r>
              <a:rPr lang="en-US" dirty="0"/>
              <a:t> Revamping</a:t>
            </a:r>
            <a:endParaRPr lang="en-P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C75E3-3AFA-93BE-5078-60E4031A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99246"/>
            <a:ext cx="6014504" cy="6158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968" y="685800"/>
            <a:ext cx="606503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88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04B8C-53A4-ED52-C7B9-2C64AFAD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Benazir Bhutto Hospital, Rawalpindi</a:t>
            </a:r>
            <a:endParaRPr lang="en-P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555456-F18A-7B5C-2B2F-403E272D1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85729"/>
            <a:ext cx="11704320" cy="42976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CF7F3-F7D4-5A6F-4172-20D9ABC2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3AF18F-BE48-D641-2442-CFFD51FEF9C2}"/>
              </a:ext>
            </a:extLst>
          </p:cNvPr>
          <p:cNvSpPr/>
          <p:nvPr/>
        </p:nvSpPr>
        <p:spPr>
          <a:xfrm>
            <a:off x="4389859" y="2968830"/>
            <a:ext cx="2766289" cy="2782594"/>
          </a:xfrm>
          <a:prstGeom prst="ellipse">
            <a:avLst/>
          </a:prstGeom>
          <a:solidFill>
            <a:srgbClr val="FFFF00">
              <a:alpha val="25000"/>
            </a:srgbClr>
          </a:solidFill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174F1A-FE07-0AD1-638F-232A6DC72D4A}"/>
              </a:ext>
            </a:extLst>
          </p:cNvPr>
          <p:cNvSpPr/>
          <p:nvPr/>
        </p:nvSpPr>
        <p:spPr>
          <a:xfrm>
            <a:off x="3702394" y="4870979"/>
            <a:ext cx="4787211" cy="472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Emergency</a:t>
            </a:r>
          </a:p>
          <a:p>
            <a:pPr algn="ctr"/>
            <a:r>
              <a:rPr lang="en-US" sz="1400" b="1" dirty="0"/>
              <a:t>PKR 100 Million invested, functionalized already</a:t>
            </a:r>
            <a:endParaRPr lang="en-PK" sz="1400" b="1" dirty="0"/>
          </a:p>
        </p:txBody>
      </p:sp>
    </p:spTree>
    <p:extLst>
      <p:ext uri="{BB962C8B-B14F-4D97-AF65-F5344CB8AC3E}">
        <p14:creationId xmlns:p14="http://schemas.microsoft.com/office/powerpoint/2010/main" val="2504683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406A5-AAE1-412B-6FC9-5A5ECF61E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477FE-BD61-8AB1-44CC-F54A98D1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of Benazir Bhutto Hospital – </a:t>
            </a:r>
            <a:r>
              <a:rPr lang="en-US" dirty="0">
                <a:solidFill>
                  <a:schemeClr val="accent1"/>
                </a:solidFill>
              </a:rPr>
              <a:t>After</a:t>
            </a:r>
            <a:r>
              <a:rPr lang="en-US" dirty="0"/>
              <a:t> Revamping</a:t>
            </a:r>
            <a:endParaRPr lang="en-P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55E00-9938-D561-90C5-DB19A6A4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F542A4-B1B6-D4B1-F3FE-BF7D7B217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6" y="941882"/>
            <a:ext cx="4450645" cy="586477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204" y="909509"/>
            <a:ext cx="7140795" cy="588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29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Benazir Bhutto Hospital, Rawalpindi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FDD043-E368-4EB5-DBB0-457A4CFEC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510984"/>
              </p:ext>
            </p:extLst>
          </p:nvPr>
        </p:nvGraphicFramePr>
        <p:xfrm>
          <a:off x="354330" y="988558"/>
          <a:ext cx="5055870" cy="532515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81920">
                  <a:extLst>
                    <a:ext uri="{9D8B030D-6E8A-4147-A177-3AD203B41FA5}">
                      <a16:colId xmlns:a16="http://schemas.microsoft.com/office/drawing/2014/main" val="3274075701"/>
                    </a:ext>
                  </a:extLst>
                </a:gridCol>
                <a:gridCol w="2073950">
                  <a:extLst>
                    <a:ext uri="{9D8B030D-6E8A-4147-A177-3AD203B41FA5}">
                      <a16:colId xmlns:a16="http://schemas.microsoft.com/office/drawing/2014/main" val="732500315"/>
                    </a:ext>
                  </a:extLst>
                </a:gridCol>
              </a:tblGrid>
              <a:tr h="5809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207196"/>
                  </a:ext>
                </a:extLst>
              </a:tr>
              <a:tr h="677747">
                <a:tc>
                  <a:txBody>
                    <a:bodyPr/>
                    <a:lstStyle/>
                    <a:p>
                      <a:r>
                        <a:rPr lang="en-US" b="1" dirty="0"/>
                        <a:t>Beds (Sanctioned)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4234089"/>
                  </a:ext>
                </a:extLst>
              </a:tr>
              <a:tr h="677747">
                <a:tc>
                  <a:txBody>
                    <a:bodyPr/>
                    <a:lstStyle/>
                    <a:p>
                      <a:r>
                        <a:rPr lang="en-US" b="1" dirty="0"/>
                        <a:t>Clinical HR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2671445"/>
                  </a:ext>
                </a:extLst>
              </a:tr>
              <a:tr h="677747">
                <a:tc>
                  <a:txBody>
                    <a:bodyPr/>
                    <a:lstStyle/>
                    <a:p>
                      <a:r>
                        <a:rPr lang="en-US" b="1" dirty="0"/>
                        <a:t>Departments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3569500"/>
                  </a:ext>
                </a:extLst>
              </a:tr>
              <a:tr h="677747">
                <a:tc>
                  <a:txBody>
                    <a:bodyPr/>
                    <a:lstStyle/>
                    <a:p>
                      <a:r>
                        <a:rPr lang="en-US" b="1" dirty="0"/>
                        <a:t>Specialties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0645548"/>
                  </a:ext>
                </a:extLst>
              </a:tr>
              <a:tr h="677747">
                <a:tc>
                  <a:txBody>
                    <a:bodyPr/>
                    <a:lstStyle/>
                    <a:p>
                      <a:r>
                        <a:rPr lang="en-US" b="1" dirty="0"/>
                        <a:t>Blocks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7767716"/>
                  </a:ext>
                </a:extLst>
              </a:tr>
              <a:tr h="677747">
                <a:tc>
                  <a:txBody>
                    <a:bodyPr/>
                    <a:lstStyle/>
                    <a:p>
                      <a:r>
                        <a:rPr lang="en-US" b="1" dirty="0"/>
                        <a:t>OTs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445871"/>
                  </a:ext>
                </a:extLst>
              </a:tr>
              <a:tr h="677747">
                <a:tc>
                  <a:txBody>
                    <a:bodyPr/>
                    <a:lstStyle/>
                    <a:p>
                      <a:r>
                        <a:rPr lang="en-US" b="1" dirty="0"/>
                        <a:t>Labs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27397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570FDA3-94A3-0D1F-1A6D-B9FAE4C33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894" y="1131009"/>
            <a:ext cx="6105903" cy="491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65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Benazir Bhutto Hospital, Rawalpindi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19319"/>
              </p:ext>
            </p:extLst>
          </p:nvPr>
        </p:nvGraphicFramePr>
        <p:xfrm>
          <a:off x="186690" y="1106449"/>
          <a:ext cx="5212624" cy="543305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84734">
                  <a:extLst>
                    <a:ext uri="{9D8B030D-6E8A-4147-A177-3AD203B41FA5}">
                      <a16:colId xmlns:a16="http://schemas.microsoft.com/office/drawing/2014/main" val="1349352190"/>
                    </a:ext>
                  </a:extLst>
                </a:gridCol>
                <a:gridCol w="2227890">
                  <a:extLst>
                    <a:ext uri="{9D8B030D-6E8A-4147-A177-3AD203B41FA5}">
                      <a16:colId xmlns:a16="http://schemas.microsoft.com/office/drawing/2014/main" val="1662751789"/>
                    </a:ext>
                  </a:extLst>
                </a:gridCol>
              </a:tblGrid>
              <a:tr h="948629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Daily Average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1901883"/>
                  </a:ext>
                </a:extLst>
              </a:tr>
              <a:tr h="94862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OPD Patients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2974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9243625"/>
                  </a:ext>
                </a:extLst>
              </a:tr>
              <a:tr h="94862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IPD Patients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 </a:t>
                      </a:r>
                      <a:r>
                        <a:rPr lang="en-US" sz="1600" dirty="0" smtClean="0"/>
                        <a:t>196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8882279"/>
                  </a:ext>
                </a:extLst>
              </a:tr>
              <a:tr h="94862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Emergency Patients</a:t>
                      </a:r>
                      <a:r>
                        <a:rPr lang="en-US" sz="1600" b="1" baseline="0" dirty="0"/>
                        <a:t> 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 </a:t>
                      </a:r>
                      <a:r>
                        <a:rPr lang="en-US" sz="1600" dirty="0" smtClean="0"/>
                        <a:t>1,985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4098633"/>
                  </a:ext>
                </a:extLst>
              </a:tr>
              <a:tr h="163854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Total Surgeries / Procedures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 </a:t>
                      </a:r>
                      <a:r>
                        <a:rPr lang="en-US" sz="1600" dirty="0" smtClean="0"/>
                        <a:t>42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357859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6690" y="70866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Service Delivery Overview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00AC62-3698-C992-576B-BDECBD438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328975"/>
              </p:ext>
            </p:extLst>
          </p:nvPr>
        </p:nvGraphicFramePr>
        <p:xfrm>
          <a:off x="5715006" y="1110471"/>
          <a:ext cx="6131278" cy="542903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58048">
                  <a:extLst>
                    <a:ext uri="{9D8B030D-6E8A-4147-A177-3AD203B41FA5}">
                      <a16:colId xmlns:a16="http://schemas.microsoft.com/office/drawing/2014/main" val="276372874"/>
                    </a:ext>
                  </a:extLst>
                </a:gridCol>
                <a:gridCol w="1886615">
                  <a:extLst>
                    <a:ext uri="{9D8B030D-6E8A-4147-A177-3AD203B41FA5}">
                      <a16:colId xmlns:a16="http://schemas.microsoft.com/office/drawing/2014/main" val="3891082951"/>
                    </a:ext>
                  </a:extLst>
                </a:gridCol>
                <a:gridCol w="1886615">
                  <a:extLst>
                    <a:ext uri="{9D8B030D-6E8A-4147-A177-3AD203B41FA5}">
                      <a16:colId xmlns:a16="http://schemas.microsoft.com/office/drawing/2014/main" val="3049584794"/>
                    </a:ext>
                  </a:extLst>
                </a:gridCol>
              </a:tblGrid>
              <a:tr h="925256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Daily Average Utilization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6899034"/>
                  </a:ext>
                </a:extLst>
              </a:tr>
              <a:tr h="90075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X-Ray Machines</a:t>
                      </a:r>
                      <a:r>
                        <a:rPr lang="en-US" sz="1600" b="1" baseline="0" dirty="0"/>
                        <a:t> 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 387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9267053"/>
                  </a:ext>
                </a:extLst>
              </a:tr>
              <a:tr h="90075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CT Scan Machines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 </a:t>
                      </a:r>
                      <a:r>
                        <a:rPr lang="en-US" sz="1600" dirty="0" smtClean="0"/>
                        <a:t>72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1014999"/>
                  </a:ext>
                </a:extLst>
              </a:tr>
              <a:tr h="90075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ECGs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 116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8565738"/>
                  </a:ext>
                </a:extLst>
              </a:tr>
              <a:tr h="90075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Ultrasounds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 </a:t>
                      </a:r>
                      <a:r>
                        <a:rPr lang="en-US" sz="1600" dirty="0" smtClean="0"/>
                        <a:t>259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7659278"/>
                  </a:ext>
                </a:extLst>
              </a:tr>
              <a:tr h="90075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Pathology Labs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 4,095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56714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3D5BF2-844C-1256-820E-4477A8B3F9AB}"/>
              </a:ext>
            </a:extLst>
          </p:cNvPr>
          <p:cNvSpPr txBox="1"/>
          <p:nvPr/>
        </p:nvSpPr>
        <p:spPr>
          <a:xfrm>
            <a:off x="5715006" y="70866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Diagnostic Overview</a:t>
            </a:r>
          </a:p>
        </p:txBody>
      </p:sp>
    </p:spTree>
    <p:extLst>
      <p:ext uri="{BB962C8B-B14F-4D97-AF65-F5344CB8AC3E}">
        <p14:creationId xmlns:p14="http://schemas.microsoft.com/office/powerpoint/2010/main" val="446221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F7B02-5E10-4BF3-8D84-D0C0CF775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2659" y="1782370"/>
            <a:ext cx="10146681" cy="329325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 panose="020B0604020202020204"/>
              </a:rPr>
              <a:t> The current government initiated the revamping of Benazir Bhutto Hospital, Rawalpindi in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Frame 6"/>
          <p:cNvSpPr/>
          <p:nvPr/>
        </p:nvSpPr>
        <p:spPr>
          <a:xfrm>
            <a:off x="646979" y="1447849"/>
            <a:ext cx="10898039" cy="3962300"/>
          </a:xfrm>
          <a:prstGeom prst="frame">
            <a:avLst>
              <a:gd name="adj1" fmla="val 505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06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5E764-4C9D-5CB3-6FF1-9F209FF90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7FB20-DAA9-EA7B-148E-057F8FE97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Benazir Bhutto Hospital</a:t>
            </a:r>
            <a:r>
              <a:rPr lang="en-US"/>
              <a:t>, Rawalpindi</a:t>
            </a:r>
            <a:endParaRPr lang="en-P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8EEAD7-BF08-B543-B30F-A6C5BA899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85729"/>
            <a:ext cx="11704320" cy="42976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8D3B2-D9AC-54A8-2DFB-897B155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FDD3D-E1F5-4B3E-98E3-C7999D8EA369}" type="slidenum">
              <a:rPr lang="en-US" smtClean="0"/>
              <a:t>4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A3D15C-5805-B2AA-D00A-C901BF26F2F2}"/>
              </a:ext>
            </a:extLst>
          </p:cNvPr>
          <p:cNvSpPr/>
          <p:nvPr/>
        </p:nvSpPr>
        <p:spPr>
          <a:xfrm>
            <a:off x="8649391" y="2240446"/>
            <a:ext cx="2766289" cy="2782594"/>
          </a:xfrm>
          <a:prstGeom prst="ellipse">
            <a:avLst/>
          </a:prstGeom>
          <a:solidFill>
            <a:srgbClr val="FFFF00">
              <a:alpha val="25000"/>
            </a:srgbClr>
          </a:solidFill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A291F0-12FE-560F-FF5E-60F37F36A3F6}"/>
              </a:ext>
            </a:extLst>
          </p:cNvPr>
          <p:cNvSpPr/>
          <p:nvPr/>
        </p:nvSpPr>
        <p:spPr>
          <a:xfrm>
            <a:off x="8702036" y="4502820"/>
            <a:ext cx="2660997" cy="4269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Today’s inauguration </a:t>
            </a:r>
            <a:endParaRPr lang="en-PK" sz="1400" b="1" dirty="0"/>
          </a:p>
        </p:txBody>
      </p:sp>
    </p:spTree>
    <p:extLst>
      <p:ext uri="{BB962C8B-B14F-4D97-AF65-F5344CB8AC3E}">
        <p14:creationId xmlns:p14="http://schemas.microsoft.com/office/powerpoint/2010/main" val="420267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0A47-F6CD-60D9-1F5A-80EC926F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27" y="168275"/>
            <a:ext cx="11585747" cy="560705"/>
          </a:xfrm>
        </p:spPr>
        <p:txBody>
          <a:bodyPr/>
          <a:lstStyle/>
          <a:p>
            <a:r>
              <a:rPr lang="en-US" dirty="0"/>
              <a:t>Before Revamping, the facility looked like this…</a:t>
            </a:r>
            <a:endParaRPr lang="en-P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0E9F-0124-E7DB-8A8F-E184C725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6" y="1509258"/>
            <a:ext cx="5582094" cy="4200390"/>
          </a:xfrm>
          <a:prstGeom prst="rect">
            <a:avLst/>
          </a:prstGeom>
        </p:spPr>
      </p:pic>
      <p:pic>
        <p:nvPicPr>
          <p:cNvPr id="28" name="Picture 27" descr="A room with white cabinets and a light on the floor&#10;&#10;Description automatically generated">
            <a:extLst>
              <a:ext uri="{FF2B5EF4-FFF2-40B4-BE49-F238E27FC236}">
                <a16:creationId xmlns:a16="http://schemas.microsoft.com/office/drawing/2014/main" id="{25C8FF8C-1BB1-012C-6D57-65CB5B9D5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80" y="1509258"/>
            <a:ext cx="5582093" cy="420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87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0A47-F6CD-60D9-1F5A-80EC926F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27" y="168275"/>
            <a:ext cx="11585747" cy="560705"/>
          </a:xfrm>
        </p:spPr>
        <p:txBody>
          <a:bodyPr/>
          <a:lstStyle/>
          <a:p>
            <a:r>
              <a:rPr lang="en-US" dirty="0"/>
              <a:t>Before Revamping, the facility looked like this…</a:t>
            </a:r>
            <a:endParaRPr lang="en-P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0E9F-0124-E7DB-8A8F-E184C725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6</a:t>
            </a:fld>
            <a:endParaRPr lang="en-US"/>
          </a:p>
        </p:txBody>
      </p:sp>
      <p:pic>
        <p:nvPicPr>
          <p:cNvPr id="22" name="Picture 21" descr="A room with a broken cabinet and shelves&#10;&#10;Description automatically generated with medium confidence">
            <a:extLst>
              <a:ext uri="{FF2B5EF4-FFF2-40B4-BE49-F238E27FC236}">
                <a16:creationId xmlns:a16="http://schemas.microsoft.com/office/drawing/2014/main" id="{FD010BAF-11B3-B00D-1442-36120E19A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6257" y="995637"/>
            <a:ext cx="4760729" cy="5519144"/>
          </a:xfrm>
          <a:prstGeom prst="rect">
            <a:avLst/>
          </a:prstGeom>
        </p:spPr>
      </p:pic>
      <p:pic>
        <p:nvPicPr>
          <p:cNvPr id="24" name="Picture 23" descr="A room with a sink and a window&#10;&#10;Description automatically generated">
            <a:extLst>
              <a:ext uri="{FF2B5EF4-FFF2-40B4-BE49-F238E27FC236}">
                <a16:creationId xmlns:a16="http://schemas.microsoft.com/office/drawing/2014/main" id="{2A9B741C-4909-F2EB-1AD5-53E13E0AEB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59" y="995637"/>
            <a:ext cx="4760729" cy="551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8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0A47-F6CD-60D9-1F5A-80EC926F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27" y="168275"/>
            <a:ext cx="11585747" cy="560705"/>
          </a:xfrm>
        </p:spPr>
        <p:txBody>
          <a:bodyPr/>
          <a:lstStyle/>
          <a:p>
            <a:r>
              <a:rPr lang="en-US" dirty="0"/>
              <a:t>Before Revamping, the facility looked like this…</a:t>
            </a:r>
            <a:endParaRPr lang="en-P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0E9F-0124-E7DB-8A8F-E184C725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7</a:t>
            </a:fld>
            <a:endParaRPr lang="en-US"/>
          </a:p>
        </p:txBody>
      </p:sp>
      <p:pic>
        <p:nvPicPr>
          <p:cNvPr id="29" name="Picture 28" descr="A room with a table and a staircase&#10;&#10;Description automatically generated">
            <a:extLst>
              <a:ext uri="{FF2B5EF4-FFF2-40B4-BE49-F238E27FC236}">
                <a16:creationId xmlns:a16="http://schemas.microsoft.com/office/drawing/2014/main" id="{A73A040A-2CF4-F8F7-58EC-93E89B5DF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" y="995638"/>
            <a:ext cx="5355012" cy="5694086"/>
          </a:xfrm>
          <a:prstGeom prst="rect">
            <a:avLst/>
          </a:prstGeom>
        </p:spPr>
      </p:pic>
      <p:pic>
        <p:nvPicPr>
          <p:cNvPr id="7" name="Picture 6" descr="A long hallway with a few windows&#10;&#10;Description automatically generated">
            <a:extLst>
              <a:ext uri="{FF2B5EF4-FFF2-40B4-BE49-F238E27FC236}">
                <a16:creationId xmlns:a16="http://schemas.microsoft.com/office/drawing/2014/main" id="{B7F11847-34E7-BD82-6A3A-003441ED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501" y="995637"/>
            <a:ext cx="5355012" cy="56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9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0A47-F6CD-60D9-1F5A-80EC926F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27" y="168275"/>
            <a:ext cx="11585747" cy="560705"/>
          </a:xfrm>
        </p:spPr>
        <p:txBody>
          <a:bodyPr/>
          <a:lstStyle/>
          <a:p>
            <a:r>
              <a:rPr lang="en-US" dirty="0"/>
              <a:t>Before Revamping, the facility looked like this…</a:t>
            </a:r>
            <a:endParaRPr lang="en-P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0E9F-0124-E7DB-8A8F-E184C725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8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7DF3330-5C35-D255-FF03-C75FA835E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32" y="1511640"/>
            <a:ext cx="5561842" cy="4228124"/>
          </a:xfrm>
          <a:prstGeom prst="rect">
            <a:avLst/>
          </a:prstGeom>
        </p:spPr>
      </p:pic>
      <p:pic>
        <p:nvPicPr>
          <p:cNvPr id="9" name="Picture 8" descr="A room with a door open&#10;&#10;Description automatically generated">
            <a:extLst>
              <a:ext uri="{FF2B5EF4-FFF2-40B4-BE49-F238E27FC236}">
                <a16:creationId xmlns:a16="http://schemas.microsoft.com/office/drawing/2014/main" id="{FBEEF9A6-1927-4547-D5C5-77E5373F3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8" y="1511640"/>
            <a:ext cx="5561842" cy="42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4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0A47-F6CD-60D9-1F5A-80EC926F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27" y="168275"/>
            <a:ext cx="11585747" cy="560705"/>
          </a:xfrm>
        </p:spPr>
        <p:txBody>
          <a:bodyPr/>
          <a:lstStyle/>
          <a:p>
            <a:r>
              <a:rPr lang="en-US" dirty="0"/>
              <a:t>Before Revamping, the facility looked like this…</a:t>
            </a:r>
            <a:endParaRPr lang="en-P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0E9F-0124-E7DB-8A8F-E184C725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7B02-5E10-4BF3-8D84-D0C0CF77519C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27CE44-21EC-C713-3426-E1162E36F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1" y="915896"/>
            <a:ext cx="5582094" cy="5411972"/>
          </a:xfrm>
          <a:prstGeom prst="rect">
            <a:avLst/>
          </a:prstGeom>
        </p:spPr>
      </p:pic>
      <p:pic>
        <p:nvPicPr>
          <p:cNvPr id="11" name="Picture 10" descr="A long hallway with a door and a table&#10;&#10;Description automatically generated">
            <a:extLst>
              <a:ext uri="{FF2B5EF4-FFF2-40B4-BE49-F238E27FC236}">
                <a16:creationId xmlns:a16="http://schemas.microsoft.com/office/drawing/2014/main" id="{E1F56FC6-9A0C-2305-17DA-1497A3502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5896"/>
            <a:ext cx="5174512" cy="54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614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heme/theme1.xml><?xml version="1.0" encoding="utf-8"?>
<a:theme xmlns:a="http://schemas.openxmlformats.org/drawingml/2006/main" name="Custom GoPB">
  <a:themeElements>
    <a:clrScheme name="Custom 21">
      <a:dk1>
        <a:sysClr val="windowText" lastClr="000000"/>
      </a:dk1>
      <a:lt1>
        <a:sysClr val="window" lastClr="FFFFFF"/>
      </a:lt1>
      <a:dk2>
        <a:srgbClr val="222A35"/>
      </a:dk2>
      <a:lt2>
        <a:srgbClr val="E7E6E6"/>
      </a:lt2>
      <a:accent1>
        <a:srgbClr val="008000"/>
      </a:accent1>
      <a:accent2>
        <a:srgbClr val="003300"/>
      </a:accent2>
      <a:accent3>
        <a:srgbClr val="FF0000"/>
      </a:accent3>
      <a:accent4>
        <a:srgbClr val="339933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stom GoPB" id="{6E42A562-C558-44A2-AF20-BB8513F87B79}" vid="{4491562C-A918-4256-BA32-EFB52DDF9997}"/>
    </a:ext>
  </a:extLst>
</a:theme>
</file>

<file path=ppt/theme/theme2.xml><?xml version="1.0" encoding="utf-8"?>
<a:theme xmlns:a="http://schemas.openxmlformats.org/drawingml/2006/main" name="39_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6837"/>
      </a:accent1>
      <a:accent2>
        <a:srgbClr val="4B9506"/>
      </a:accent2>
      <a:accent3>
        <a:srgbClr val="57AE07"/>
      </a:accent3>
      <a:accent4>
        <a:srgbClr val="74D41C"/>
      </a:accent4>
      <a:accent5>
        <a:srgbClr val="004614"/>
      </a:accent5>
      <a:accent6>
        <a:srgbClr val="4D4D4D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06837"/>
        </a:accent1>
        <a:accent2>
          <a:srgbClr val="4B9506"/>
        </a:accent2>
        <a:accent3>
          <a:srgbClr val="57AE07"/>
        </a:accent3>
        <a:accent4>
          <a:srgbClr val="74D41C"/>
        </a:accent4>
        <a:accent5>
          <a:srgbClr val="004614"/>
        </a:accent5>
        <a:accent6>
          <a:srgbClr val="4D4D4D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C3922E"/>
    </a:custClr>
  </a:custClrLst>
  <a:extLst>
    <a:ext uri="{05A4C25C-085E-4340-85A3-A5531E510DB2}">
      <thm15:themeFamily xmlns:thm15="http://schemas.microsoft.com/office/thememl/2012/main" name="KR0137_CF (v4)" id="{C8437B25-9804-4200-B650-2144F1B4888E}" vid="{6B64B7AF-1F53-4991-B3BB-A5097C8BA4EA}"/>
    </a:ext>
  </a:extLst>
</a:theme>
</file>

<file path=ppt/theme/theme3.xml><?xml version="1.0" encoding="utf-8"?>
<a:theme xmlns:a="http://schemas.openxmlformats.org/drawingml/2006/main" name="1_Custom GoPb">
  <a:themeElements>
    <a:clrScheme name="Custom 4">
      <a:dk1>
        <a:sysClr val="windowText" lastClr="000000"/>
      </a:dk1>
      <a:lt1>
        <a:sysClr val="window" lastClr="FFFFFF"/>
      </a:lt1>
      <a:dk2>
        <a:srgbClr val="003300"/>
      </a:dk2>
      <a:lt2>
        <a:srgbClr val="E7E6E6"/>
      </a:lt2>
      <a:accent1>
        <a:srgbClr val="008000"/>
      </a:accent1>
      <a:accent2>
        <a:srgbClr val="006666"/>
      </a:accent2>
      <a:accent3>
        <a:srgbClr val="002060"/>
      </a:accent3>
      <a:accent4>
        <a:srgbClr val="FF0000"/>
      </a:accent4>
      <a:accent5>
        <a:srgbClr val="FFFF00"/>
      </a:accent5>
      <a:accent6>
        <a:srgbClr val="9CAF8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stom GoPb" id="{D64BF66B-70AD-4635-83E2-2741437B5E7A}" vid="{14971C8C-0681-4C30-8BD7-A5624BB8B89F}"/>
    </a:ext>
  </a:extLst>
</a:theme>
</file>

<file path=ppt/theme/theme4.xml><?xml version="1.0" encoding="utf-8"?>
<a:theme xmlns:a="http://schemas.openxmlformats.org/drawingml/2006/main" name="2_Custom GoPb">
  <a:themeElements>
    <a:clrScheme name="Custom 4">
      <a:dk1>
        <a:sysClr val="windowText" lastClr="000000"/>
      </a:dk1>
      <a:lt1>
        <a:sysClr val="window" lastClr="FFFFFF"/>
      </a:lt1>
      <a:dk2>
        <a:srgbClr val="003300"/>
      </a:dk2>
      <a:lt2>
        <a:srgbClr val="E7E6E6"/>
      </a:lt2>
      <a:accent1>
        <a:srgbClr val="008000"/>
      </a:accent1>
      <a:accent2>
        <a:srgbClr val="006666"/>
      </a:accent2>
      <a:accent3>
        <a:srgbClr val="002060"/>
      </a:accent3>
      <a:accent4>
        <a:srgbClr val="FF0000"/>
      </a:accent4>
      <a:accent5>
        <a:srgbClr val="FFFF00"/>
      </a:accent5>
      <a:accent6>
        <a:srgbClr val="9CAF8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stom GoPb" id="{D64BF66B-70AD-4635-83E2-2741437B5E7A}" vid="{14971C8C-0681-4C30-8BD7-A5624BB8B89F}"/>
    </a:ext>
  </a:extLst>
</a:theme>
</file>

<file path=ppt/theme/theme5.xml><?xml version="1.0" encoding="utf-8"?>
<a:theme xmlns:a="http://schemas.openxmlformats.org/drawingml/2006/main" name="3_Custom GoPb">
  <a:themeElements>
    <a:clrScheme name="Custom 4">
      <a:dk1>
        <a:sysClr val="windowText" lastClr="000000"/>
      </a:dk1>
      <a:lt1>
        <a:sysClr val="window" lastClr="FFFFFF"/>
      </a:lt1>
      <a:dk2>
        <a:srgbClr val="003300"/>
      </a:dk2>
      <a:lt2>
        <a:srgbClr val="E7E6E6"/>
      </a:lt2>
      <a:accent1>
        <a:srgbClr val="008000"/>
      </a:accent1>
      <a:accent2>
        <a:srgbClr val="006666"/>
      </a:accent2>
      <a:accent3>
        <a:srgbClr val="002060"/>
      </a:accent3>
      <a:accent4>
        <a:srgbClr val="FF0000"/>
      </a:accent4>
      <a:accent5>
        <a:srgbClr val="FFFF00"/>
      </a:accent5>
      <a:accent6>
        <a:srgbClr val="9CAF8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stom GoPb" id="{D64BF66B-70AD-4635-83E2-2741437B5E7A}" vid="{14971C8C-0681-4C30-8BD7-A5624BB8B89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</TotalTime>
  <Words>325</Words>
  <Application>Microsoft Office PowerPoint</Application>
  <PresentationFormat>Widescreen</PresentationFormat>
  <Paragraphs>107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Segoe UI</vt:lpstr>
      <vt:lpstr>Wingdings</vt:lpstr>
      <vt:lpstr>Custom GoPB</vt:lpstr>
      <vt:lpstr>39_White</vt:lpstr>
      <vt:lpstr>1_Custom GoPb</vt:lpstr>
      <vt:lpstr>2_Custom GoPb</vt:lpstr>
      <vt:lpstr>3_Custom GoPb</vt:lpstr>
      <vt:lpstr>think-cell Slide</vt:lpstr>
      <vt:lpstr>Benazir Bhutto Hospital, Rawalpindi</vt:lpstr>
      <vt:lpstr>Benazir Bhutto Hospital, Rawalpindi</vt:lpstr>
      <vt:lpstr>PowerPoint Presentation</vt:lpstr>
      <vt:lpstr>Benazir Bhutto Hospital, Rawalpindi</vt:lpstr>
      <vt:lpstr>Before Revamping, the facility looked like this…</vt:lpstr>
      <vt:lpstr>Before Revamping, the facility looked like this…</vt:lpstr>
      <vt:lpstr>Before Revamping, the facility looked like this…</vt:lpstr>
      <vt:lpstr>Before Revamping, the facility looked like this…</vt:lpstr>
      <vt:lpstr>Before Revamping, the facility looked like this…</vt:lpstr>
      <vt:lpstr>Before Revamping, the facility looked like this…</vt:lpstr>
      <vt:lpstr>Before Revamping, the facility looked like this…</vt:lpstr>
      <vt:lpstr>476 Million PKR has been invested in Revamping of the Hospital</vt:lpstr>
      <vt:lpstr>Scope of Revamping of Benazir Bhutto Hospital</vt:lpstr>
      <vt:lpstr>Current State of Benazir Bhutto Hospital – After Revamping</vt:lpstr>
      <vt:lpstr>Current State of Benazir Bhutto Hospital – After Revamping</vt:lpstr>
      <vt:lpstr>Current State of Benazir Bhutto Hospital – After Revamping</vt:lpstr>
      <vt:lpstr>Current State of Benazir Bhutto Hospital – After Revamping</vt:lpstr>
      <vt:lpstr>Current State of Benazir Bhutto Hospital – After Revamping</vt:lpstr>
      <vt:lpstr>Current State of Benazir Bhutto Hospital – After Revamping</vt:lpstr>
      <vt:lpstr>Current State of Benazir Bhutto Hospital – After Revamping</vt:lpstr>
      <vt:lpstr>Overview of Benazir Bhutto Hospital, Rawalpindi</vt:lpstr>
      <vt:lpstr>Overview of Benazir Bhutto Hospital, Rawalpindi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Nishtar II</dc:title>
  <dc:creator>Unknown</dc:creator>
  <cp:lastModifiedBy>Dr.Inayat</cp:lastModifiedBy>
  <cp:revision>74</cp:revision>
  <dcterms:created xsi:type="dcterms:W3CDTF">2023-11-25T05:40:04Z</dcterms:created>
  <dcterms:modified xsi:type="dcterms:W3CDTF">2024-02-02T13:29:28Z</dcterms:modified>
</cp:coreProperties>
</file>